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4" r:id="rId5"/>
    <p:sldId id="794" r:id="rId6"/>
    <p:sldId id="795" r:id="rId7"/>
    <p:sldId id="796" r:id="rId8"/>
    <p:sldId id="798" r:id="rId9"/>
    <p:sldId id="276" r:id="rId10"/>
    <p:sldId id="799" r:id="rId11"/>
    <p:sldId id="800" r:id="rId12"/>
    <p:sldId id="801" r:id="rId13"/>
    <p:sldId id="80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2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CC3AE-A2EA-FF43-B374-91CE69812182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3B5D3-CECA-874F-9300-9380ABCF3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28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3B5D3-CECA-874F-9300-9380ABCF373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59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58" b="14414"/>
          <a:stretch/>
        </p:blipFill>
        <p:spPr>
          <a:xfrm>
            <a:off x="0" y="3845024"/>
            <a:ext cx="4278283" cy="30129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133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6E6E-2944-417E-848B-78E3C08C6F02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4130-8788-47D4-B7D7-90DAD9FA1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5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a.com/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a.com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hyperlink" Target="http://www.a.com/" TargetMode="Externa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95ED3-6F5A-DF40-9018-468DF9470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CDN</a:t>
            </a:r>
            <a:r>
              <a:rPr kumimoji="1" lang="zh-CN" altLang="en-US"/>
              <a:t>介绍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F27D21-C21C-5945-A9EF-E5887BEA8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87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FF977-EF21-DD47-ABD7-BDD55F1C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60974-F9F0-8D4F-8C5E-AE42A3AF92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调度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</a:t>
            </a:r>
            <a:r>
              <a:rPr kumimoji="1" lang="zh-CN" altLang="en-US" dirty="0"/>
              <a:t> </a:t>
            </a:r>
            <a:r>
              <a:rPr kumimoji="1" lang="en-US" altLang="zh-CN" dirty="0"/>
              <a:t>302</a:t>
            </a:r>
          </a:p>
          <a:p>
            <a:pPr lvl="1"/>
            <a:r>
              <a:rPr kumimoji="1" lang="en-US" altLang="zh-CN" dirty="0"/>
              <a:t>http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dns</a:t>
            </a:r>
            <a:endParaRPr kumimoji="1" lang="en-US" altLang="zh-CN" dirty="0"/>
          </a:p>
          <a:p>
            <a:r>
              <a:rPr kumimoji="1" lang="zh-CN" altLang="en-US" dirty="0"/>
              <a:t>缓存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预推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回源</a:t>
            </a:r>
            <a:endParaRPr kumimoji="1" lang="en-US" altLang="zh-CN" dirty="0"/>
          </a:p>
          <a:p>
            <a:r>
              <a:rPr kumimoji="1" lang="zh-CN" altLang="en-US" dirty="0"/>
              <a:t>特点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技术不成熟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质量要求低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大文件较多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9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D4A7C-B9F6-C342-A32B-8EB21ED6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6EEB0-EA4C-9A4C-B8C8-7289D2924C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调度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</a:t>
            </a:r>
            <a:r>
              <a:rPr kumimoji="1" lang="zh-CN" altLang="en-US" dirty="0"/>
              <a:t> </a:t>
            </a:r>
            <a:r>
              <a:rPr kumimoji="1" lang="en-US" altLang="zh-CN" dirty="0"/>
              <a:t>302</a:t>
            </a:r>
          </a:p>
          <a:p>
            <a:pPr lvl="1"/>
            <a:r>
              <a:rPr kumimoji="1" lang="en-US" altLang="zh-CN" dirty="0"/>
              <a:t>http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dns</a:t>
            </a:r>
            <a:endParaRPr kumimoji="1" lang="en-US" altLang="zh-CN" dirty="0"/>
          </a:p>
          <a:p>
            <a:r>
              <a:rPr kumimoji="1" lang="zh-CN" altLang="en-US" dirty="0"/>
              <a:t>缓存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预推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回源</a:t>
            </a:r>
            <a:endParaRPr kumimoji="1" lang="en-US" altLang="zh-CN" dirty="0"/>
          </a:p>
          <a:p>
            <a:r>
              <a:rPr kumimoji="1" lang="zh-CN" altLang="en-US" dirty="0"/>
              <a:t>特点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技术不成熟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质量要求高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大小文件都有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32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0D73E-831D-A844-8156-2470DBE4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直播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C8A01-8124-134A-BA3B-C3E637C100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大直播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HLS</a:t>
            </a:r>
          </a:p>
          <a:p>
            <a:pPr lvl="1"/>
            <a:r>
              <a:rPr kumimoji="1" lang="zh-CN" altLang="en-US" dirty="0"/>
              <a:t>延迟高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性能好</a:t>
            </a:r>
            <a:endParaRPr kumimoji="1" lang="en-US" altLang="zh-CN" dirty="0"/>
          </a:p>
          <a:p>
            <a:r>
              <a:rPr kumimoji="1" lang="zh-CN" altLang="en-US" dirty="0"/>
              <a:t>互动直播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RTMP</a:t>
            </a:r>
          </a:p>
          <a:p>
            <a:pPr lvl="1"/>
            <a:r>
              <a:rPr kumimoji="1" lang="en-US" altLang="zh-CN" dirty="0"/>
              <a:t>HTTP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flv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延迟低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性能一般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514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6429A-09BB-AB43-8B9B-E224C3A6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5CB9F-253C-2845-BB22-EDF25FAF33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调度问题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定位不准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劫持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切换延迟</a:t>
            </a:r>
            <a:endParaRPr kumimoji="1" lang="en-US" altLang="zh-CN" dirty="0"/>
          </a:p>
          <a:p>
            <a:r>
              <a:rPr kumimoji="1" lang="zh-CN" altLang="en-US" dirty="0"/>
              <a:t>缓存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回源放大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storekey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主动刷新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113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BD339-08FE-8749-A99B-977309A8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</a:t>
            </a:r>
            <a:r>
              <a:rPr kumimoji="1" lang="zh-CN" altLang="en-US"/>
              <a:t>了，谢谢。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58D5B-068C-EC46-9910-5C502FF30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63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1AD0B-CD19-2048-96EE-65074916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F2CEC-B566-B44B-8476-D1F214916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服务器性能</a:t>
            </a:r>
            <a:endParaRPr kumimoji="1" lang="en-US" altLang="zh-CN" dirty="0"/>
          </a:p>
          <a:p>
            <a:r>
              <a:rPr kumimoji="1" lang="zh-CN" altLang="en-US" dirty="0"/>
              <a:t>网络延迟</a:t>
            </a:r>
            <a:endParaRPr kumimoji="1" lang="en-US" altLang="zh-CN" dirty="0"/>
          </a:p>
          <a:p>
            <a:r>
              <a:rPr kumimoji="1" lang="zh-CN" altLang="en-US" dirty="0"/>
              <a:t>跨地域和运营商</a:t>
            </a:r>
          </a:p>
        </p:txBody>
      </p:sp>
    </p:spTree>
    <p:extLst>
      <p:ext uri="{BB962C8B-B14F-4D97-AF65-F5344CB8AC3E}">
        <p14:creationId xmlns:p14="http://schemas.microsoft.com/office/powerpoint/2010/main" val="378333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54F69-B9C2-1F40-B7BB-3F6FCB47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理念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80DF3-760A-8C4B-A421-54E7C718E0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Delivery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networks</a:t>
            </a:r>
          </a:p>
          <a:p>
            <a:r>
              <a:rPr kumimoji="1" lang="zh-CN" altLang="en-US" dirty="0"/>
              <a:t>就近访问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地域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线路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134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9E64D-7B29-A542-8F8C-46C11988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0AF2F-2F0A-924C-9A31-1249515DC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调度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</a:t>
            </a:r>
          </a:p>
          <a:p>
            <a:pPr lvl="2"/>
            <a:r>
              <a:rPr kumimoji="1" lang="en-US" altLang="zh-CN" dirty="0"/>
              <a:t>302</a:t>
            </a:r>
          </a:p>
          <a:p>
            <a:pPr lvl="2"/>
            <a:r>
              <a:rPr kumimoji="1" lang="en-US" altLang="zh-CN" dirty="0"/>
              <a:t>“</a:t>
            </a:r>
            <a:r>
              <a:rPr kumimoji="1" lang="en-US" altLang="zh-CN" dirty="0" err="1"/>
              <a:t>dns</a:t>
            </a:r>
            <a:r>
              <a:rPr kumimoji="1" lang="en-US" altLang="zh-CN" dirty="0"/>
              <a:t>”</a:t>
            </a:r>
          </a:p>
          <a:p>
            <a:r>
              <a:rPr kumimoji="1" lang="zh-CN" altLang="en-US" dirty="0"/>
              <a:t>缓存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预推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回源</a:t>
            </a:r>
          </a:p>
        </p:txBody>
      </p:sp>
    </p:spTree>
    <p:extLst>
      <p:ext uri="{BB962C8B-B14F-4D97-AF65-F5344CB8AC3E}">
        <p14:creationId xmlns:p14="http://schemas.microsoft.com/office/powerpoint/2010/main" val="30364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用户访问基本流程</a:t>
            </a:r>
          </a:p>
        </p:txBody>
      </p:sp>
      <p:pic>
        <p:nvPicPr>
          <p:cNvPr id="68610" name="Picture 3" descr="web brows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89600" y="5181601"/>
            <a:ext cx="77258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4975495" y="5934075"/>
            <a:ext cx="2211375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用户</a:t>
            </a:r>
          </a:p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访问</a:t>
            </a:r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http://www.a.com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2032001" y="4953000"/>
            <a:ext cx="79124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LDNS</a:t>
            </a:r>
          </a:p>
        </p:txBody>
      </p:sp>
      <p:sp>
        <p:nvSpPr>
          <p:cNvPr id="68613" name="Line 6"/>
          <p:cNvSpPr>
            <a:spLocks noChangeShapeType="1"/>
          </p:cNvSpPr>
          <p:nvPr/>
        </p:nvSpPr>
        <p:spPr bwMode="auto">
          <a:xfrm>
            <a:off x="6096000" y="1524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400" b="1"/>
          </a:p>
        </p:txBody>
      </p:sp>
      <p:pic>
        <p:nvPicPr>
          <p:cNvPr id="68614" name="Picture 7" descr="refrigera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2" y="1484313"/>
            <a:ext cx="63076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5" name="Text Box 8"/>
          <p:cNvSpPr txBox="1">
            <a:spLocks noChangeArrowheads="1"/>
          </p:cNvSpPr>
          <p:nvPr/>
        </p:nvSpPr>
        <p:spPr bwMode="auto">
          <a:xfrm>
            <a:off x="9622636" y="1628775"/>
            <a:ext cx="1132682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用户源站</a:t>
            </a:r>
          </a:p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IP=1.1.1.1</a:t>
            </a:r>
          </a:p>
        </p:txBody>
      </p:sp>
      <p:pic>
        <p:nvPicPr>
          <p:cNvPr id="68616" name="Picture 9" descr="modem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15819" y="1557339"/>
            <a:ext cx="1729316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7" name="Text Box 10"/>
          <p:cNvSpPr txBox="1">
            <a:spLocks noChangeArrowheads="1"/>
          </p:cNvSpPr>
          <p:nvPr/>
        </p:nvSpPr>
        <p:spPr bwMode="auto">
          <a:xfrm>
            <a:off x="488231" y="5867401"/>
            <a:ext cx="2519279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DNS</a:t>
            </a:r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解析</a:t>
            </a:r>
          </a:p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实现域名到</a:t>
            </a:r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IP</a:t>
            </a:r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地址的转换</a:t>
            </a:r>
          </a:p>
        </p:txBody>
      </p:sp>
      <p:sp>
        <p:nvSpPr>
          <p:cNvPr id="68618" name="Text Box 11"/>
          <p:cNvSpPr txBox="1">
            <a:spLocks noChangeArrowheads="1"/>
          </p:cNvSpPr>
          <p:nvPr/>
        </p:nvSpPr>
        <p:spPr bwMode="auto">
          <a:xfrm>
            <a:off x="9644788" y="5973764"/>
            <a:ext cx="210730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访问实际的网页内容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H="1" flipV="1">
            <a:off x="3454400" y="5257800"/>
            <a:ext cx="1930400" cy="4572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 type="triangle" w="med" len="med"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 flipV="1">
            <a:off x="1625600" y="2286000"/>
            <a:ext cx="1524000" cy="22860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/>
            <a:tailEnd type="triangle" w="med" len="med"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1926427" y="2590801"/>
            <a:ext cx="2384499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、请求域名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  <a:hlinkClick r:id="rId5"/>
              </a:rPr>
              <a:t>www.a.com</a:t>
            </a:r>
            <a:endParaRPr kumimoji="1" lang="en-US" altLang="zh-CN" sz="1600" b="1">
              <a:solidFill>
                <a:srgbClr val="FF0101"/>
              </a:solidFill>
              <a:latin typeface="Times New Roman" pitchFamily="18" charset="0"/>
              <a:ea typeface="宋体" charset="-122"/>
            </a:endParaRPr>
          </a:p>
          <a:p>
            <a:pPr algn="ctr"/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对应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IP</a:t>
            </a:r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H="1" flipV="1">
            <a:off x="1219200" y="2286000"/>
            <a:ext cx="1625600" cy="23622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 type="triangle" w="med" len="med"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299189" y="3505201"/>
            <a:ext cx="1796326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kumimoji="1" lang="zh-CN" altLang="en-US" sz="1600" b="1" dirty="0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、返回域名对应</a:t>
            </a:r>
          </a:p>
          <a:p>
            <a:pPr algn="ctr"/>
            <a:r>
              <a:rPr kumimoji="1" lang="en-US" altLang="zh-CN" sz="1600" b="1" dirty="0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IP=1.1.1.1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3074139" y="5562601"/>
            <a:ext cx="1796326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、返回域名对应</a:t>
            </a:r>
          </a:p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IP=1.1.1.1</a:t>
            </a: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6502400" y="2133600"/>
            <a:ext cx="2186517" cy="33528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 type="triangle" w="med" len="med"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V="1">
            <a:off x="6705600" y="2205037"/>
            <a:ext cx="2271184" cy="3433763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/>
            <a:tailEnd type="triangle" w="med" len="med"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8019796" y="3789363"/>
            <a:ext cx="1970924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5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、请求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  <a:hlinkClick r:id="rId5"/>
              </a:rPr>
              <a:t>www.a.com</a:t>
            </a:r>
            <a:endParaRPr kumimoji="1" lang="en-US" altLang="zh-CN" sz="1600" b="1">
              <a:solidFill>
                <a:srgbClr val="FF0101"/>
              </a:solidFill>
              <a:latin typeface="Times New Roman" pitchFamily="18" charset="0"/>
              <a:ea typeface="宋体" charset="-122"/>
            </a:endParaRPr>
          </a:p>
          <a:p>
            <a:pPr algn="ctr"/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的内容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6599993" y="3124202"/>
            <a:ext cx="138275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6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、返回内容</a:t>
            </a:r>
          </a:p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ahoma" pitchFamily="34" charset="0"/>
                <a:ea typeface="宋体" charset="-122"/>
              </a:rPr>
              <a:t>200 OK</a:t>
            </a:r>
          </a:p>
          <a:p>
            <a:pPr algn="ctr"/>
            <a:endParaRPr kumimoji="1" lang="zh-CN" altLang="en-US" sz="1600" b="1">
              <a:solidFill>
                <a:srgbClr val="FF010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8629" name="Text Box 22"/>
          <p:cNvSpPr txBox="1">
            <a:spLocks noChangeArrowheads="1"/>
          </p:cNvSpPr>
          <p:nvPr/>
        </p:nvSpPr>
        <p:spPr bwMode="auto">
          <a:xfrm>
            <a:off x="1892816" y="1557339"/>
            <a:ext cx="1179169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网站</a:t>
            </a:r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a.com</a:t>
            </a:r>
          </a:p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授权</a:t>
            </a:r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DNS</a:t>
            </a:r>
          </a:p>
        </p:txBody>
      </p:sp>
      <p:pic>
        <p:nvPicPr>
          <p:cNvPr id="68630" name="Picture 23" descr="refrigera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4802" y="4648201"/>
            <a:ext cx="63076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08" name="Line 24"/>
          <p:cNvSpPr>
            <a:spLocks noChangeShapeType="1"/>
          </p:cNvSpPr>
          <p:nvPr/>
        </p:nvSpPr>
        <p:spPr bwMode="auto">
          <a:xfrm flipH="1" flipV="1">
            <a:off x="3759200" y="5130800"/>
            <a:ext cx="1915584" cy="4318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/>
            <a:tailEnd type="triangle" w="med" len="med"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3827193" y="4876801"/>
            <a:ext cx="2384499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、请求域名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  <a:hlinkClick r:id="rId5"/>
              </a:rPr>
              <a:t>www.a.com</a:t>
            </a:r>
            <a:endParaRPr kumimoji="1" lang="en-US" altLang="zh-CN" sz="1600" b="1">
              <a:solidFill>
                <a:srgbClr val="FF0101"/>
              </a:solidFill>
              <a:latin typeface="Times New Roman" pitchFamily="18" charset="0"/>
              <a:ea typeface="宋体" charset="-122"/>
            </a:endParaRPr>
          </a:p>
          <a:p>
            <a:pPr algn="ctr"/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对应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38771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6" grpId="0" animBg="1"/>
      <p:bldP spid="41997" grpId="0" animBg="1"/>
      <p:bldP spid="41998" grpId="0"/>
      <p:bldP spid="41999" grpId="0" animBg="1"/>
      <p:bldP spid="42000" grpId="0"/>
      <p:bldP spid="42001" grpId="0"/>
      <p:bldP spid="42002" grpId="0" animBg="1"/>
      <p:bldP spid="42003" grpId="0" animBg="1"/>
      <p:bldP spid="42004" grpId="0"/>
      <p:bldP spid="42005" grpId="0"/>
      <p:bldP spid="42008" grpId="0" animBg="1"/>
      <p:bldP spid="420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</a:t>
            </a:r>
            <a:r>
              <a:rPr lang="en-US" altLang="zh-CN"/>
              <a:t>DNS</a:t>
            </a:r>
            <a:r>
              <a:rPr lang="zh-CN" altLang="en-US"/>
              <a:t>解析的用户定位过程</a:t>
            </a:r>
          </a:p>
        </p:txBody>
      </p:sp>
      <p:pic>
        <p:nvPicPr>
          <p:cNvPr id="69634" name="Picture 3" descr="web brows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89600" y="5181601"/>
            <a:ext cx="77258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4975495" y="5934075"/>
            <a:ext cx="2211375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用户（北京）</a:t>
            </a:r>
          </a:p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访问</a:t>
            </a:r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http://www.a.com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2032001" y="4953000"/>
            <a:ext cx="79124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LDNS</a:t>
            </a:r>
          </a:p>
        </p:txBody>
      </p:sp>
      <p:pic>
        <p:nvPicPr>
          <p:cNvPr id="69638" name="Picture 7" descr="refrigerat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2" y="1484313"/>
            <a:ext cx="63076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9622636" y="1628775"/>
            <a:ext cx="1132682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用户源站</a:t>
            </a:r>
          </a:p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IP=1.1.1.1</a:t>
            </a:r>
          </a:p>
        </p:txBody>
      </p:sp>
      <p:pic>
        <p:nvPicPr>
          <p:cNvPr id="69640" name="Picture 9" descr="modem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15819" y="1557339"/>
            <a:ext cx="1729316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488231" y="5867401"/>
            <a:ext cx="2519279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DNS</a:t>
            </a:r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解析</a:t>
            </a:r>
          </a:p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实现域名到</a:t>
            </a:r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IP</a:t>
            </a:r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地址的转换</a:t>
            </a:r>
          </a:p>
        </p:txBody>
      </p:sp>
      <p:sp>
        <p:nvSpPr>
          <p:cNvPr id="69642" name="Text Box 11"/>
          <p:cNvSpPr txBox="1">
            <a:spLocks noChangeArrowheads="1"/>
          </p:cNvSpPr>
          <p:nvPr/>
        </p:nvSpPr>
        <p:spPr bwMode="auto">
          <a:xfrm>
            <a:off x="9644788" y="5973764"/>
            <a:ext cx="210730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访问实际的网页内容</a:t>
            </a:r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H="1" flipV="1">
            <a:off x="3454400" y="5257800"/>
            <a:ext cx="1930400" cy="4572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 type="triangle" w="med" len="med"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H="1" flipV="1">
            <a:off x="1625600" y="2286000"/>
            <a:ext cx="1524000" cy="22860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/>
            <a:tailEnd type="triangle" w="med" len="med"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926427" y="2590801"/>
            <a:ext cx="2384499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、请求域名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  <a:hlinkClick r:id="rId6"/>
              </a:rPr>
              <a:t>www.a.com</a:t>
            </a:r>
            <a:endParaRPr kumimoji="1" lang="en-US" altLang="zh-CN" sz="1600" b="1">
              <a:solidFill>
                <a:srgbClr val="FF0101"/>
              </a:solidFill>
              <a:latin typeface="Times New Roman" pitchFamily="18" charset="0"/>
              <a:ea typeface="宋体" charset="-122"/>
            </a:endParaRPr>
          </a:p>
          <a:p>
            <a:pPr algn="ctr"/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对应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IP</a:t>
            </a: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H="1" flipV="1">
            <a:off x="1219200" y="2286000"/>
            <a:ext cx="1625600" cy="23622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 type="triangle" w="med" len="med"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92561" y="3500438"/>
            <a:ext cx="2217915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ahoma" pitchFamily="34" charset="0"/>
                <a:ea typeface="宋体" charset="-122"/>
              </a:rPr>
              <a:t>3</a:t>
            </a:r>
            <a:r>
              <a:rPr kumimoji="1" lang="zh-CN" altLang="en-US" sz="1600" b="1">
                <a:solidFill>
                  <a:srgbClr val="FF0101"/>
                </a:solidFill>
                <a:latin typeface="Tahoma" pitchFamily="34" charset="0"/>
                <a:ea typeface="宋体" charset="-122"/>
              </a:rPr>
              <a:t>、返回域名</a:t>
            </a:r>
            <a:r>
              <a:rPr kumimoji="1" lang="en-US" altLang="zh-CN" sz="1600" b="1">
                <a:solidFill>
                  <a:srgbClr val="FF0101"/>
                </a:solidFill>
                <a:latin typeface="Tahoma" pitchFamily="34" charset="0"/>
                <a:ea typeface="宋体" charset="-122"/>
              </a:rPr>
              <a:t>CNAME </a:t>
            </a:r>
          </a:p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ahoma" pitchFamily="34" charset="0"/>
                <a:ea typeface="宋体" charset="-122"/>
              </a:rPr>
              <a:t>www.a.cc.net</a:t>
            </a:r>
          </a:p>
          <a:p>
            <a:pPr algn="ctr"/>
            <a:endParaRPr kumimoji="1" lang="zh-CN" altLang="en-US" sz="1600" b="1">
              <a:solidFill>
                <a:srgbClr val="FF010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3074139" y="5562601"/>
            <a:ext cx="1796326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6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、返回域名对应</a:t>
            </a:r>
          </a:p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IP=2.2.2.2</a:t>
            </a:r>
          </a:p>
        </p:txBody>
      </p:sp>
      <p:sp>
        <p:nvSpPr>
          <p:cNvPr id="69649" name="Text Box 18"/>
          <p:cNvSpPr txBox="1">
            <a:spLocks noChangeArrowheads="1"/>
          </p:cNvSpPr>
          <p:nvPr/>
        </p:nvSpPr>
        <p:spPr bwMode="auto">
          <a:xfrm>
            <a:off x="1892816" y="1557339"/>
            <a:ext cx="1179169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网站</a:t>
            </a:r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a.com</a:t>
            </a:r>
          </a:p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授权</a:t>
            </a:r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DNS</a:t>
            </a:r>
          </a:p>
        </p:txBody>
      </p:sp>
      <p:pic>
        <p:nvPicPr>
          <p:cNvPr id="69650" name="Picture 19" descr="webserve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2" y="3048001"/>
            <a:ext cx="50588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51" name="Text Box 20"/>
          <p:cNvSpPr txBox="1">
            <a:spLocks noChangeArrowheads="1"/>
          </p:cNvSpPr>
          <p:nvPr/>
        </p:nvSpPr>
        <p:spPr bwMode="auto">
          <a:xfrm>
            <a:off x="4672800" y="2190742"/>
            <a:ext cx="1107033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SSR</a:t>
            </a:r>
            <a:r>
              <a:rPr kumimoji="1" lang="zh-CN" altLang="en-US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系统</a:t>
            </a:r>
          </a:p>
          <a:p>
            <a:pPr algn="ctr"/>
            <a:r>
              <a:rPr kumimoji="1" lang="en-US" altLang="zh-CN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FDNS</a:t>
            </a:r>
          </a:p>
          <a:p>
            <a:pPr algn="ctr"/>
            <a:r>
              <a:rPr kumimoji="1" lang="en-US" altLang="zh-CN" sz="1600" b="1" dirty="0" err="1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CC.Net</a:t>
            </a:r>
            <a:r>
              <a:rPr kumimoji="1" lang="zh-CN" altLang="en-US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域</a:t>
            </a: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V="1">
            <a:off x="3503084" y="3524251"/>
            <a:ext cx="1123949" cy="1344613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 type="triangle" w="med" len="med"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 flipV="1">
            <a:off x="3695701" y="3597276"/>
            <a:ext cx="1123951" cy="1344613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/>
            <a:tailEnd type="triangle" w="med" len="med"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4165600" y="3962401"/>
            <a:ext cx="17272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、请求</a:t>
            </a:r>
          </a:p>
          <a:p>
            <a:pPr algn="ctr"/>
            <a:r>
              <a:rPr kumimoji="1" lang="en-US" altLang="zh-CN" sz="1600" b="1">
                <a:solidFill>
                  <a:srgbClr val="FF0101"/>
                </a:solidFill>
                <a:ea typeface="宋体" charset="-122"/>
              </a:rPr>
              <a:t>www.a.cc.net</a:t>
            </a:r>
            <a:endParaRPr kumimoji="1" lang="en-US" altLang="zh-CN" sz="1600" b="1">
              <a:solidFill>
                <a:srgbClr val="FF0101"/>
              </a:solidFill>
              <a:latin typeface="Times New Roman" pitchFamily="18" charset="0"/>
              <a:ea typeface="宋体" charset="-122"/>
            </a:endParaRPr>
          </a:p>
          <a:p>
            <a:pPr algn="ctr"/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对应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IP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3073400" y="3505202"/>
            <a:ext cx="12954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5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、返回域名对应</a:t>
            </a:r>
          </a:p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IP=2.2.2.2</a:t>
            </a:r>
          </a:p>
        </p:txBody>
      </p:sp>
      <p:sp>
        <p:nvSpPr>
          <p:cNvPr id="69656" name="Text Box 25"/>
          <p:cNvSpPr txBox="1">
            <a:spLocks noChangeArrowheads="1"/>
          </p:cNvSpPr>
          <p:nvPr/>
        </p:nvSpPr>
        <p:spPr bwMode="auto">
          <a:xfrm>
            <a:off x="10337224" y="3143249"/>
            <a:ext cx="1486946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上海节点设备</a:t>
            </a:r>
          </a:p>
          <a:p>
            <a:pPr algn="ctr"/>
            <a:r>
              <a:rPr kumimoji="1" lang="en-US" altLang="zh-CN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IP=9.9.9.9</a:t>
            </a:r>
          </a:p>
        </p:txBody>
      </p:sp>
      <p:sp>
        <p:nvSpPr>
          <p:cNvPr id="69657" name="Text Box 26"/>
          <p:cNvSpPr txBox="1">
            <a:spLocks noChangeArrowheads="1"/>
          </p:cNvSpPr>
          <p:nvPr/>
        </p:nvSpPr>
        <p:spPr bwMode="auto">
          <a:xfrm>
            <a:off x="6717724" y="2666995"/>
            <a:ext cx="1486946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北京节点设备</a:t>
            </a:r>
          </a:p>
          <a:p>
            <a:pPr algn="ctr"/>
            <a:r>
              <a:rPr kumimoji="1" lang="en-US" altLang="zh-CN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IP=2.2.2.2</a:t>
            </a:r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 flipV="1">
            <a:off x="6502400" y="3886200"/>
            <a:ext cx="1524000" cy="13716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 type="triangle" w="med" len="med"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 flipV="1">
            <a:off x="6705600" y="3886200"/>
            <a:ext cx="1625600" cy="14478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/>
            <a:tailEnd type="triangle" w="med" len="med"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7691969" y="4343401"/>
            <a:ext cx="2163233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7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、请求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  <a:hlinkClick r:id="rId6"/>
              </a:rPr>
              <a:t>www.a.com</a:t>
            </a:r>
            <a:endParaRPr kumimoji="1" lang="en-US" altLang="zh-CN" sz="1600" b="1">
              <a:solidFill>
                <a:srgbClr val="FF0101"/>
              </a:solidFill>
              <a:latin typeface="Times New Roman" pitchFamily="18" charset="0"/>
              <a:ea typeface="宋体" charset="-122"/>
            </a:endParaRPr>
          </a:p>
          <a:p>
            <a:pPr algn="ctr"/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的内容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6197600" y="3962401"/>
            <a:ext cx="1363133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8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、返回内容</a:t>
            </a:r>
          </a:p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200 OK</a:t>
            </a:r>
          </a:p>
        </p:txBody>
      </p:sp>
      <p:pic>
        <p:nvPicPr>
          <p:cNvPr id="69662" name="Picture 31" descr="refrigerat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4802" y="4648201"/>
            <a:ext cx="63076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63" name="Picture 32" descr="STB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BFCF7"/>
              </a:clrFrom>
              <a:clrTo>
                <a:srgbClr val="FBFC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6800" y="3352801"/>
            <a:ext cx="143933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64" name="Picture 33" descr="STB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BFCF7"/>
              </a:clrFrom>
              <a:clrTo>
                <a:srgbClr val="FBFC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61600" y="3810001"/>
            <a:ext cx="143933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42" name="Line 34"/>
          <p:cNvSpPr>
            <a:spLocks noChangeShapeType="1"/>
          </p:cNvSpPr>
          <p:nvPr/>
        </p:nvSpPr>
        <p:spPr bwMode="auto">
          <a:xfrm flipV="1">
            <a:off x="8432800" y="2209800"/>
            <a:ext cx="406400" cy="990600"/>
          </a:xfrm>
          <a:prstGeom prst="line">
            <a:avLst/>
          </a:prstGeom>
          <a:noFill/>
          <a:ln w="38100">
            <a:solidFill>
              <a:srgbClr val="FF0101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 flipV="1">
            <a:off x="8128000" y="2209800"/>
            <a:ext cx="406400" cy="1066800"/>
          </a:xfrm>
          <a:prstGeom prst="line">
            <a:avLst/>
          </a:prstGeom>
          <a:noFill/>
          <a:ln w="38100">
            <a:solidFill>
              <a:srgbClr val="FF0101"/>
            </a:solidFill>
            <a:prstDash val="dash"/>
            <a:round/>
            <a:headEnd type="triangle" w="med" len="med"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8661357" y="2476494"/>
            <a:ext cx="190052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边缘服务器如果</a:t>
            </a:r>
          </a:p>
          <a:p>
            <a:pPr algn="ctr"/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没有内容就回源站</a:t>
            </a: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H="1" flipV="1">
            <a:off x="3759200" y="5130800"/>
            <a:ext cx="1915584" cy="4318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/>
            <a:tailEnd type="triangle" w="med" len="med"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3827193" y="4876801"/>
            <a:ext cx="2384499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、请求域名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  <a:hlinkClick r:id="rId6"/>
              </a:rPr>
              <a:t>www.a.com</a:t>
            </a:r>
            <a:endParaRPr kumimoji="1" lang="en-US" altLang="zh-CN" sz="1600" b="1">
              <a:solidFill>
                <a:srgbClr val="FF0101"/>
              </a:solidFill>
              <a:latin typeface="Times New Roman" pitchFamily="18" charset="0"/>
              <a:ea typeface="宋体" charset="-122"/>
            </a:endParaRPr>
          </a:p>
          <a:p>
            <a:pPr algn="ctr"/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对应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IP</a:t>
            </a: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6096000" y="1524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25174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0" grpId="0" animBg="1"/>
      <p:bldP spid="43021" grpId="0" animBg="1"/>
      <p:bldP spid="43022" grpId="0"/>
      <p:bldP spid="43023" grpId="0" animBg="1"/>
      <p:bldP spid="43024" grpId="0"/>
      <p:bldP spid="43025" grpId="0"/>
      <p:bldP spid="43029" grpId="0" animBg="1"/>
      <p:bldP spid="43030" grpId="0" animBg="1"/>
      <p:bldP spid="43031" grpId="0"/>
      <p:bldP spid="43032" grpId="0"/>
      <p:bldP spid="43035" grpId="0" animBg="1"/>
      <p:bldP spid="43036" grpId="0" animBg="1"/>
      <p:bldP spid="43037" grpId="0"/>
      <p:bldP spid="43038" grpId="0"/>
      <p:bldP spid="43042" grpId="0" animBg="1"/>
      <p:bldP spid="43043" grpId="0" animBg="1"/>
      <p:bldP spid="43044" grpId="0"/>
      <p:bldP spid="43045" grpId="0" animBg="1"/>
      <p:bldP spid="430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HTTP</a:t>
            </a:r>
            <a:r>
              <a:rPr lang="zh-CN" altLang="en-US" dirty="0"/>
              <a:t>重定向的用户定位过程 </a:t>
            </a:r>
          </a:p>
        </p:txBody>
      </p:sp>
      <p:pic>
        <p:nvPicPr>
          <p:cNvPr id="4" name="Picture 3" descr="web brows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89600" y="5181601"/>
            <a:ext cx="77258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75495" y="5934075"/>
            <a:ext cx="2211375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用户（北京）</a:t>
            </a:r>
          </a:p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访问</a:t>
            </a:r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http://www.a.com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032001" y="4953000"/>
            <a:ext cx="79124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LDNS</a:t>
            </a:r>
          </a:p>
        </p:txBody>
      </p:sp>
      <p:pic>
        <p:nvPicPr>
          <p:cNvPr id="8" name="Picture 7" descr="refrigera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2" y="1484313"/>
            <a:ext cx="63076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622636" y="1628775"/>
            <a:ext cx="1132682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用户源站</a:t>
            </a:r>
          </a:p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IP=1.1.1.1</a:t>
            </a:r>
          </a:p>
        </p:txBody>
      </p:sp>
      <p:pic>
        <p:nvPicPr>
          <p:cNvPr id="10" name="Picture 9" descr="modem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15819" y="1557339"/>
            <a:ext cx="1729316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88231" y="5867401"/>
            <a:ext cx="2519279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DNS</a:t>
            </a:r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解析</a:t>
            </a:r>
          </a:p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实现域名到</a:t>
            </a:r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IP</a:t>
            </a:r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地址的转换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644788" y="5973764"/>
            <a:ext cx="210730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访问实际的网页内容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 flipV="1">
            <a:off x="3759200" y="5130800"/>
            <a:ext cx="1915584" cy="4318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/>
            <a:tailEnd type="triangle" w="med" len="med"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3454400" y="5257800"/>
            <a:ext cx="1930400" cy="4572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 type="triangle" w="med" len="med"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 flipV="1">
            <a:off x="1625600" y="2286000"/>
            <a:ext cx="1524000" cy="22860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/>
            <a:tailEnd type="triangle" w="med" len="med"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926427" y="2590801"/>
            <a:ext cx="2384499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、请求域名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  <a:hlinkClick r:id="rId5"/>
              </a:rPr>
              <a:t>www.a.com</a:t>
            </a:r>
            <a:endParaRPr kumimoji="1" lang="en-US" altLang="zh-CN" sz="1600" b="1">
              <a:solidFill>
                <a:srgbClr val="FF0101"/>
              </a:solidFill>
              <a:latin typeface="Times New Roman" pitchFamily="18" charset="0"/>
              <a:ea typeface="宋体" charset="-122"/>
            </a:endParaRPr>
          </a:p>
          <a:p>
            <a:pPr algn="ctr"/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对应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IP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 flipV="1">
            <a:off x="1219200" y="2286000"/>
            <a:ext cx="1625600" cy="23622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 type="triangle" w="med" len="med"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92559" y="3500438"/>
            <a:ext cx="2217915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ahoma" pitchFamily="34" charset="0"/>
                <a:ea typeface="宋体" charset="-122"/>
              </a:rPr>
              <a:t>3</a:t>
            </a:r>
            <a:r>
              <a:rPr kumimoji="1" lang="zh-CN" altLang="en-US" sz="1600" b="1">
                <a:solidFill>
                  <a:srgbClr val="FF0101"/>
                </a:solidFill>
                <a:latin typeface="Tahoma" pitchFamily="34" charset="0"/>
                <a:ea typeface="宋体" charset="-122"/>
              </a:rPr>
              <a:t>、返回域名</a:t>
            </a:r>
            <a:r>
              <a:rPr kumimoji="1" lang="en-US" altLang="zh-CN" sz="1600" b="1">
                <a:solidFill>
                  <a:srgbClr val="FF0101"/>
                </a:solidFill>
                <a:latin typeface="Tahoma" pitchFamily="34" charset="0"/>
                <a:ea typeface="宋体" charset="-122"/>
              </a:rPr>
              <a:t>CNAME </a:t>
            </a:r>
          </a:p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ahoma" pitchFamily="34" charset="0"/>
                <a:ea typeface="宋体" charset="-122"/>
              </a:rPr>
              <a:t>www.a.cc.net</a:t>
            </a:r>
          </a:p>
          <a:p>
            <a:pPr algn="ctr"/>
            <a:endParaRPr kumimoji="1" lang="zh-CN" altLang="en-US" sz="1600" b="1">
              <a:solidFill>
                <a:srgbClr val="FF010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074139" y="5562601"/>
            <a:ext cx="1796326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6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、返回域名对应</a:t>
            </a:r>
          </a:p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IP=5.5.5.5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892816" y="1557339"/>
            <a:ext cx="1179169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网站</a:t>
            </a:r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a.com</a:t>
            </a:r>
          </a:p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授权</a:t>
            </a:r>
            <a:r>
              <a:rPr kumimoji="1" lang="en-US" altLang="zh-CN" sz="1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DNS</a:t>
            </a:r>
          </a:p>
        </p:txBody>
      </p:sp>
      <p:pic>
        <p:nvPicPr>
          <p:cNvPr id="21" name="Picture 20" descr="webserve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2" y="3048001"/>
            <a:ext cx="50588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0073485" y="5143513"/>
            <a:ext cx="1132682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SSR</a:t>
            </a:r>
            <a:r>
              <a:rPr kumimoji="1" lang="zh-CN" altLang="en-US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系统</a:t>
            </a:r>
          </a:p>
          <a:p>
            <a:pPr algn="ctr"/>
            <a:r>
              <a:rPr kumimoji="1" lang="en-US" altLang="zh-CN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FHR</a:t>
            </a:r>
            <a:r>
              <a:rPr kumimoji="1" lang="zh-CN" altLang="en-US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模块</a:t>
            </a:r>
          </a:p>
          <a:p>
            <a:pPr algn="ctr"/>
            <a:r>
              <a:rPr kumimoji="1" lang="en-US" altLang="zh-CN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IP=5.5.5.5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3503084" y="3524251"/>
            <a:ext cx="1123949" cy="1344613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 type="triangle" w="med" len="med"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3695701" y="3597276"/>
            <a:ext cx="1123951" cy="1344613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/>
            <a:tailEnd type="triangle" w="med" len="med"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165600" y="3962401"/>
            <a:ext cx="17272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、请求</a:t>
            </a:r>
          </a:p>
          <a:p>
            <a:pPr algn="ctr"/>
            <a:r>
              <a:rPr kumimoji="1" lang="en-US" altLang="zh-CN" sz="1600" b="1">
                <a:solidFill>
                  <a:srgbClr val="FF0101"/>
                </a:solidFill>
                <a:ea typeface="宋体" charset="-122"/>
              </a:rPr>
              <a:t>www.a.cc.net</a:t>
            </a:r>
            <a:endParaRPr kumimoji="1" lang="en-US" altLang="zh-CN" sz="1600" b="1">
              <a:solidFill>
                <a:srgbClr val="FF0101"/>
              </a:solidFill>
              <a:latin typeface="Times New Roman" pitchFamily="18" charset="0"/>
              <a:ea typeface="宋体" charset="-122"/>
            </a:endParaRPr>
          </a:p>
          <a:p>
            <a:pPr algn="ctr"/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对应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IP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073400" y="3505202"/>
            <a:ext cx="12954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5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、返回域名对应</a:t>
            </a:r>
          </a:p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IP=5.5.5.5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0337224" y="3238499"/>
            <a:ext cx="1486946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上海节点设备</a:t>
            </a:r>
          </a:p>
          <a:p>
            <a:pPr algn="ctr"/>
            <a:r>
              <a:rPr kumimoji="1" lang="en-US" altLang="zh-CN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IP=9.9.9.9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717724" y="2666995"/>
            <a:ext cx="1486946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北京节点设备</a:t>
            </a:r>
          </a:p>
          <a:p>
            <a:pPr algn="ctr"/>
            <a:r>
              <a:rPr kumimoji="1" lang="en-US" altLang="zh-CN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IP=2.2.2.2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6843184" y="5562600"/>
            <a:ext cx="2438400" cy="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 type="triangle" w="med" len="med"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7046384" y="5715000"/>
            <a:ext cx="2336800" cy="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/>
            <a:tailEnd type="triangle" w="med" len="med"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351186" y="5715001"/>
            <a:ext cx="2163233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7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、请求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  <a:hlinkClick r:id="rId5"/>
              </a:rPr>
              <a:t>www.a.com</a:t>
            </a:r>
            <a:endParaRPr kumimoji="1" lang="en-US" altLang="zh-CN" sz="1600" b="1">
              <a:solidFill>
                <a:srgbClr val="FF0101"/>
              </a:solidFill>
              <a:latin typeface="Times New Roman" pitchFamily="18" charset="0"/>
              <a:ea typeface="宋体" charset="-122"/>
            </a:endParaRPr>
          </a:p>
          <a:p>
            <a:pPr algn="ctr"/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的内容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147984" y="4953011"/>
            <a:ext cx="243840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8</a:t>
            </a:r>
            <a:r>
              <a:rPr kumimoji="1" lang="zh-CN" altLang="en-US" sz="1600" b="1" dirty="0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、返回重定向 </a:t>
            </a:r>
            <a:r>
              <a:rPr kumimoji="1" lang="en-US" altLang="zh-CN" sz="1600" b="1" dirty="0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302</a:t>
            </a:r>
          </a:p>
          <a:p>
            <a:pPr algn="ctr"/>
            <a:r>
              <a:rPr kumimoji="1" lang="en-US" altLang="zh-CN" sz="1600" b="1" dirty="0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http://2.2.2.2/www.a.com</a:t>
            </a:r>
          </a:p>
        </p:txBody>
      </p:sp>
      <p:pic>
        <p:nvPicPr>
          <p:cNvPr id="33" name="Picture 32" descr="refrigera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4802" y="4648201"/>
            <a:ext cx="63076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3" descr="STB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BFCF7"/>
              </a:clrFrom>
              <a:clrTo>
                <a:srgbClr val="FBFC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6800" y="3352801"/>
            <a:ext cx="143933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4" descr="STB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BFCF7"/>
              </a:clrFrom>
              <a:clrTo>
                <a:srgbClr val="FBFC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61600" y="3810001"/>
            <a:ext cx="143933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Line 35"/>
          <p:cNvSpPr>
            <a:spLocks noChangeShapeType="1"/>
          </p:cNvSpPr>
          <p:nvPr/>
        </p:nvSpPr>
        <p:spPr bwMode="auto">
          <a:xfrm flipV="1">
            <a:off x="8432800" y="2209800"/>
            <a:ext cx="406400" cy="990600"/>
          </a:xfrm>
          <a:prstGeom prst="line">
            <a:avLst/>
          </a:prstGeom>
          <a:noFill/>
          <a:ln w="38100">
            <a:solidFill>
              <a:srgbClr val="FF0101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V="1">
            <a:off x="8128000" y="2209800"/>
            <a:ext cx="406400" cy="1066800"/>
          </a:xfrm>
          <a:prstGeom prst="line">
            <a:avLst/>
          </a:prstGeom>
          <a:noFill/>
          <a:ln w="38100">
            <a:solidFill>
              <a:srgbClr val="FF0101"/>
            </a:solidFill>
            <a:prstDash val="dash"/>
            <a:round/>
            <a:headEnd type="triangle" w="med" len="med"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8661357" y="2476494"/>
            <a:ext cx="190052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边缘服务器如果</a:t>
            </a:r>
          </a:p>
          <a:p>
            <a:pPr algn="ctr"/>
            <a:r>
              <a:rPr kumimoji="1" lang="zh-CN" altLang="en-US" sz="1600" b="1" dirty="0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没有内容就回源站</a:t>
            </a:r>
          </a:p>
        </p:txBody>
      </p:sp>
      <p:pic>
        <p:nvPicPr>
          <p:cNvPr id="39" name="Picture 38" descr="webserve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86384" y="5257801"/>
            <a:ext cx="50588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Line 39"/>
          <p:cNvSpPr>
            <a:spLocks noChangeShapeType="1"/>
          </p:cNvSpPr>
          <p:nvPr/>
        </p:nvSpPr>
        <p:spPr bwMode="auto">
          <a:xfrm flipV="1">
            <a:off x="6502400" y="3886200"/>
            <a:ext cx="1524000" cy="13716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 type="triangle" w="med" len="med"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V="1">
            <a:off x="6705600" y="3886200"/>
            <a:ext cx="1625600" cy="1447800"/>
          </a:xfrm>
          <a:prstGeom prst="line">
            <a:avLst/>
          </a:prstGeom>
          <a:noFill/>
          <a:ln w="38100">
            <a:solidFill>
              <a:srgbClr val="FF0101"/>
            </a:solidFill>
            <a:round/>
            <a:headEnd/>
            <a:tailEnd type="triangle" w="med" len="med"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b="1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7416802" y="4191005"/>
            <a:ext cx="2569633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9</a:t>
            </a:r>
            <a:r>
              <a:rPr kumimoji="1" lang="zh-CN" altLang="en-US" sz="1600" b="1" dirty="0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、请求</a:t>
            </a:r>
          </a:p>
          <a:p>
            <a:pPr algn="ctr"/>
            <a:r>
              <a:rPr kumimoji="1" lang="en-US" altLang="zh-CN" sz="1600" b="1" dirty="0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http://2.2.2.2/www.a.com</a:t>
            </a:r>
          </a:p>
          <a:p>
            <a:pPr algn="ctr"/>
            <a:r>
              <a:rPr kumimoji="1" lang="zh-CN" altLang="en-US" sz="1600" b="1" dirty="0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的内容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6197600" y="3962401"/>
            <a:ext cx="152400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10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、返回内容</a:t>
            </a:r>
          </a:p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200 OK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4672799" y="2190742"/>
            <a:ext cx="1107033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SSR</a:t>
            </a:r>
            <a:r>
              <a:rPr kumimoji="1" lang="zh-CN" altLang="en-US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系统</a:t>
            </a:r>
          </a:p>
          <a:p>
            <a:pPr algn="ctr"/>
            <a:r>
              <a:rPr kumimoji="1" lang="en-US" altLang="zh-CN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FDNS</a:t>
            </a:r>
          </a:p>
          <a:p>
            <a:pPr algn="ctr"/>
            <a:r>
              <a:rPr kumimoji="1" lang="en-US" altLang="zh-CN" sz="1600" b="1" dirty="0" err="1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CC.Net</a:t>
            </a:r>
            <a:r>
              <a:rPr kumimoji="1" lang="zh-CN" altLang="en-US" sz="1600" b="1" dirty="0">
                <a:solidFill>
                  <a:srgbClr val="00FF00"/>
                </a:solidFill>
                <a:latin typeface="Times New Roman" pitchFamily="18" charset="0"/>
                <a:ea typeface="宋体" charset="-122"/>
              </a:rPr>
              <a:t>域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3827193" y="4876801"/>
            <a:ext cx="2384499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、请求域名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  <a:hlinkClick r:id="rId5"/>
              </a:rPr>
              <a:t>www.a.com</a:t>
            </a:r>
            <a:endParaRPr kumimoji="1" lang="en-US" altLang="zh-CN" sz="1600" b="1">
              <a:solidFill>
                <a:srgbClr val="FF0101"/>
              </a:solidFill>
              <a:latin typeface="Times New Roman" pitchFamily="18" charset="0"/>
              <a:ea typeface="宋体" charset="-122"/>
            </a:endParaRPr>
          </a:p>
          <a:p>
            <a:pPr algn="ctr"/>
            <a:r>
              <a:rPr kumimoji="1" lang="zh-CN" altLang="en-US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对应</a:t>
            </a:r>
            <a:r>
              <a:rPr kumimoji="1" lang="en-US" altLang="zh-CN" sz="1600" b="1">
                <a:solidFill>
                  <a:srgbClr val="FF0101"/>
                </a:solidFill>
                <a:latin typeface="Times New Roman" pitchFamily="18" charset="0"/>
                <a:ea typeface="宋体" charset="-122"/>
              </a:rPr>
              <a:t>IP</a:t>
            </a:r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>
            <a:off x="6096000" y="1524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942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/>
      <p:bldP spid="23" grpId="0" animBg="1"/>
      <p:bldP spid="24" grpId="0" animBg="1"/>
      <p:bldP spid="25" grpId="0"/>
      <p:bldP spid="26" grpId="0"/>
      <p:bldP spid="29" grpId="0" animBg="1"/>
      <p:bldP spid="30" grpId="0" animBg="1"/>
      <p:bldP spid="31" grpId="0"/>
      <p:bldP spid="32" grpId="0"/>
      <p:bldP spid="36" grpId="0" animBg="1"/>
      <p:bldP spid="37" grpId="0" animBg="1"/>
      <p:bldP spid="38" grpId="0"/>
      <p:bldP spid="40" grpId="0" animBg="1"/>
      <p:bldP spid="41" grpId="0" animBg="1"/>
      <p:bldP spid="42" grpId="0"/>
      <p:bldP spid="43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5133D-8738-6C4B-BA56-2C88F1D2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BD1DB-4734-7149-8FC5-7BAAB981EE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dirty="0"/>
              <a:t>原则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运营商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骨干</a:t>
            </a:r>
            <a:endParaRPr kumimoji="1" lang="en-US" altLang="zh-CN" dirty="0"/>
          </a:p>
          <a:p>
            <a:r>
              <a:rPr kumimoji="1" lang="zh-CN" altLang="en-US" dirty="0"/>
              <a:t>调度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传统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anycast</a:t>
            </a:r>
          </a:p>
          <a:p>
            <a:r>
              <a:rPr kumimoji="1" lang="zh-CN" altLang="en-US" dirty="0"/>
              <a:t>边缘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理论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现状</a:t>
            </a:r>
            <a:endParaRPr kumimoji="1" lang="en-US" altLang="zh-CN" dirty="0"/>
          </a:p>
          <a:p>
            <a:r>
              <a:rPr kumimoji="1" lang="zh-CN" altLang="en-US" dirty="0"/>
              <a:t>回源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多线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BGP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73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56756-FCC0-CB44-9ECD-DD7B308D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8FAEE-091E-2E4E-B4D3-561811C4C2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调度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dns</a:t>
            </a:r>
            <a:endParaRPr kumimoji="1" lang="en-US" altLang="zh-CN" dirty="0"/>
          </a:p>
          <a:p>
            <a:r>
              <a:rPr kumimoji="1" lang="zh-CN" altLang="en-US" dirty="0"/>
              <a:t>缓存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回源</a:t>
            </a:r>
            <a:endParaRPr kumimoji="1" lang="en-US" altLang="zh-CN" dirty="0"/>
          </a:p>
          <a:p>
            <a:r>
              <a:rPr kumimoji="1" lang="zh-CN" altLang="en-US" dirty="0"/>
              <a:t>特点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技术成熟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质量要求高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小文件居多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08483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3877</TotalTime>
  <Words>590</Words>
  <Application>Microsoft Macintosh PowerPoint</Application>
  <PresentationFormat>宽屏</PresentationFormat>
  <Paragraphs>191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宋体</vt:lpstr>
      <vt:lpstr>Arial</vt:lpstr>
      <vt:lpstr>Tahoma</vt:lpstr>
      <vt:lpstr>Times New Roman</vt:lpstr>
      <vt:lpstr>Tw Cen MT</vt:lpstr>
      <vt:lpstr>水滴</vt:lpstr>
      <vt:lpstr>CDN介绍</vt:lpstr>
      <vt:lpstr>问题</vt:lpstr>
      <vt:lpstr>理念</vt:lpstr>
      <vt:lpstr>实现</vt:lpstr>
      <vt:lpstr>用户访问基本流程</vt:lpstr>
      <vt:lpstr>基于DNS解析的用户定位过程</vt:lpstr>
      <vt:lpstr>基于HTTP重定向的用户定位过程 </vt:lpstr>
      <vt:lpstr>部署</vt:lpstr>
      <vt:lpstr>页面</vt:lpstr>
      <vt:lpstr>下载</vt:lpstr>
      <vt:lpstr>点播</vt:lpstr>
      <vt:lpstr>直播</vt:lpstr>
      <vt:lpstr>问题</vt:lpstr>
      <vt:lpstr>完了，谢谢。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HTTP协议</dc:title>
  <dc:creator>Microsoft Office 用户</dc:creator>
  <cp:lastModifiedBy>Microsoft Office 用户</cp:lastModifiedBy>
  <cp:revision>34</cp:revision>
  <dcterms:created xsi:type="dcterms:W3CDTF">2018-12-05T02:14:45Z</dcterms:created>
  <dcterms:modified xsi:type="dcterms:W3CDTF">2018-12-19T10:54:53Z</dcterms:modified>
</cp:coreProperties>
</file>