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87" r:id="rId4"/>
    <p:sldId id="319" r:id="rId5"/>
    <p:sldId id="321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7" r:id="rId14"/>
    <p:sldId id="322" r:id="rId15"/>
    <p:sldId id="325" r:id="rId16"/>
    <p:sldId id="332" r:id="rId17"/>
    <p:sldId id="295" r:id="rId18"/>
    <p:sldId id="330" r:id="rId19"/>
    <p:sldId id="296" r:id="rId20"/>
    <p:sldId id="298" r:id="rId21"/>
    <p:sldId id="333" r:id="rId22"/>
    <p:sldId id="299" r:id="rId23"/>
    <p:sldId id="326" r:id="rId24"/>
    <p:sldId id="327" r:id="rId25"/>
    <p:sldId id="259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87247" autoAdjust="0"/>
  </p:normalViewPr>
  <p:slideViewPr>
    <p:cSldViewPr snapToGrid="0">
      <p:cViewPr>
        <p:scale>
          <a:sx n="75" d="100"/>
          <a:sy n="75" d="100"/>
        </p:scale>
        <p:origin x="564" y="66"/>
      </p:cViewPr>
      <p:guideLst>
        <p:guide orient="horz" pos="2160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0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6%A1%8C%E9%9D%A2%E5%BA%94%E7%94%A8%E7%A8%8B%E5%BA%8F&amp;tn=SE_PcZhidaonwhc_ngpagmjz&amp;rsv_dl=gh_pc_zhidao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baidu.com/s?wd=VC++&amp;tn=SE_PcZhidaonwhc_ngpagmjz&amp;rsv_dl=gh_pc_zhidao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BD%91%E7%BB%9C%E9%80%9A%E4%BF%A1/9636548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B%A0%E7%89%B9%E7%BD%9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人们平常说的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Standard Edition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的标准版，一般用来开发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桌面应用程序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，但是在开发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桌面应用程序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上相对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Delphi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VC++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并没有什么优势。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则到了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领域了，也就是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Enterprise Edition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的企业版，看那个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就应该想到是与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有关的，其实开发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应用程序，初级的一般是用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Server Pages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servlet+Javabean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来开发的，对大型的网站一般是使用框架来开发的，例如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包含一系列的技术规定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来开发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程序，然后里面使用了一些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的技术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89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OSI</a:t>
            </a:r>
            <a:r>
              <a:rPr lang="zh-CN" altLang="en-US" dirty="0"/>
              <a:t>参考模型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网络通信</a:t>
            </a:r>
            <a:endParaRPr lang="en-US" altLang="zh-CN" dirty="0"/>
          </a:p>
          <a:p>
            <a:r>
              <a:rPr lang="zh-CN" altLang="en-US" dirty="0"/>
              <a:t>物理层</a:t>
            </a:r>
            <a:r>
              <a:rPr lang="en-US" altLang="zh-CN" dirty="0"/>
              <a:t>--</a:t>
            </a:r>
            <a:r>
              <a:rPr lang="zh-CN" altLang="en-US" dirty="0"/>
              <a:t>数据链路层</a:t>
            </a:r>
            <a:r>
              <a:rPr lang="en-US" altLang="zh-CN" dirty="0"/>
              <a:t>--</a:t>
            </a:r>
            <a:r>
              <a:rPr lang="zh-CN" altLang="en-US" dirty="0"/>
              <a:t>网络层</a:t>
            </a:r>
            <a:r>
              <a:rPr lang="en-US" altLang="zh-CN" dirty="0"/>
              <a:t>--</a:t>
            </a:r>
            <a:r>
              <a:rPr lang="zh-CN" altLang="en-US" dirty="0"/>
              <a:t>传输层</a:t>
            </a:r>
            <a:r>
              <a:rPr lang="en-US" altLang="zh-CN" dirty="0"/>
              <a:t>--</a:t>
            </a:r>
            <a:r>
              <a:rPr lang="zh-CN" altLang="en-US" dirty="0"/>
              <a:t>会话层</a:t>
            </a:r>
            <a:r>
              <a:rPr lang="en-US" altLang="zh-CN" dirty="0"/>
              <a:t>--</a:t>
            </a:r>
            <a:r>
              <a:rPr lang="zh-CN" altLang="en-US" dirty="0"/>
              <a:t>表示层</a:t>
            </a:r>
            <a:r>
              <a:rPr lang="en-US" altLang="zh-CN" dirty="0"/>
              <a:t>--</a:t>
            </a:r>
            <a:r>
              <a:rPr lang="zh-CN" altLang="en-US" dirty="0"/>
              <a:t>应用层</a:t>
            </a:r>
            <a:endParaRPr lang="en-US" altLang="zh-CN" dirty="0"/>
          </a:p>
          <a:p>
            <a:r>
              <a:rPr lang="en-US" altLang="zh-CN" dirty="0"/>
              <a:t>https</a:t>
            </a:r>
            <a:r>
              <a:rPr lang="zh-CN" altLang="en-US" dirty="0"/>
              <a:t>协议 安全的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tcp</a:t>
            </a:r>
            <a:r>
              <a:rPr lang="en-US" altLang="zh-CN" sz="1600" dirty="0"/>
              <a:t>/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zh-CN" sz="1600" dirty="0"/>
              <a:t>协议： 网络通信协议</a:t>
            </a:r>
            <a:r>
              <a:rPr lang="en-US" altLang="zh-CN" sz="1600" dirty="0"/>
              <a:t>(</a:t>
            </a:r>
            <a:r>
              <a:rPr lang="zh-CN" altLang="zh-CN" sz="1600" dirty="0"/>
              <a:t>连接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</a:t>
            </a: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 ：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127.0.0.1 </a:t>
            </a: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地址对应一台计算机（互联网层）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高级协议：</a:t>
            </a:r>
            <a:r>
              <a:rPr lang="zh-CN" altLang="en-US" b="0" dirty="0"/>
              <a:t>面向连接的通信协议，</a:t>
            </a: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三次握手， 发送请求、返回响应、传输数据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25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648CC-1940-4804-B759-CEFB3D5ADCD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60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502E4-6A9A-4433-B9ED-4B37CCFB976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0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502E4-6A9A-4433-B9ED-4B37CCFB976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2891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28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59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配置</a:t>
            </a:r>
            <a:r>
              <a:rPr lang="en-US" altLang="zh-CN" dirty="0"/>
              <a:t>eclipse</a:t>
            </a:r>
            <a:r>
              <a:rPr lang="zh-CN" altLang="en-US" dirty="0"/>
              <a:t> </a:t>
            </a:r>
            <a:r>
              <a:rPr lang="en-US" altLang="zh-CN" dirty="0" err="1"/>
              <a:t>jdk</a:t>
            </a:r>
            <a:r>
              <a:rPr lang="en-US" altLang="zh-CN" dirty="0"/>
              <a:t> tomcat</a:t>
            </a:r>
            <a:r>
              <a:rPr lang="zh-CN" altLang="en-US" dirty="0"/>
              <a:t>环境，新建一个</a:t>
            </a:r>
            <a:r>
              <a:rPr lang="en-US" altLang="zh-CN" dirty="0"/>
              <a:t>web</a:t>
            </a:r>
            <a:r>
              <a:rPr lang="zh-CN" altLang="en-US" dirty="0"/>
              <a:t>项目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Src</a:t>
            </a:r>
            <a:r>
              <a:rPr lang="zh-CN" altLang="en-US" dirty="0"/>
              <a:t>的内容会在编译期 编译成</a:t>
            </a:r>
            <a:r>
              <a:rPr lang="en-US" altLang="zh-CN" dirty="0"/>
              <a:t>class</a:t>
            </a:r>
            <a:r>
              <a:rPr lang="zh-CN" altLang="en-US" dirty="0"/>
              <a:t>文件放入到</a:t>
            </a:r>
            <a:r>
              <a:rPr lang="en-US" altLang="zh-CN" dirty="0"/>
              <a:t>WEB-INF</a:t>
            </a:r>
            <a:r>
              <a:rPr lang="zh-CN" altLang="en-US" dirty="0"/>
              <a:t>的</a:t>
            </a:r>
            <a:r>
              <a:rPr lang="en-US" altLang="zh-CN" dirty="0"/>
              <a:t>classes</a:t>
            </a:r>
            <a:r>
              <a:rPr lang="zh-CN" altLang="en-US" dirty="0"/>
              <a:t>目录下</a:t>
            </a:r>
            <a:endParaRPr lang="en-US" altLang="zh-CN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WEB-INF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是一个特殊的目录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所有字母都要大写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这个目录并不属于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应用程序可以访问的上下文路径的一部分，对客户端来说，这个目录是不可见的。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该目录下的内容对于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代码是可见的。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2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查看</a:t>
            </a:r>
            <a:r>
              <a:rPr lang="en-US" altLang="zh-CN" dirty="0"/>
              <a:t>tomcat</a:t>
            </a:r>
            <a:r>
              <a:rPr lang="zh-CN" altLang="en-US" dirty="0"/>
              <a:t>的</a:t>
            </a:r>
            <a:r>
              <a:rPr lang="en-US" altLang="zh-CN" dirty="0" err="1"/>
              <a:t>webapps</a:t>
            </a:r>
            <a:r>
              <a:rPr lang="zh-CN" altLang="en-US" dirty="0"/>
              <a:t>下目录结构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强调</a:t>
            </a:r>
            <a:r>
              <a:rPr lang="en-US" altLang="zh-CN" dirty="0"/>
              <a:t>Eclipse</a:t>
            </a:r>
            <a:r>
              <a:rPr lang="zh-CN" altLang="en-US" dirty="0"/>
              <a:t>的 </a:t>
            </a:r>
            <a:r>
              <a:rPr lang="en-US" altLang="zh-CN" dirty="0"/>
              <a:t>tomcat</a:t>
            </a:r>
            <a:r>
              <a:rPr lang="zh-CN" altLang="en-US" dirty="0"/>
              <a:t>发布方式  </a:t>
            </a:r>
            <a:r>
              <a:rPr lang="en-US" altLang="zh-CN" dirty="0"/>
              <a:t>copy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36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目录结构和</a:t>
            </a:r>
            <a:r>
              <a:rPr lang="en-US" altLang="zh-CN" dirty="0"/>
              <a:t>eclipse</a:t>
            </a:r>
            <a:r>
              <a:rPr lang="zh-CN" altLang="en-US" dirty="0"/>
              <a:t>中的 </a:t>
            </a:r>
            <a:r>
              <a:rPr lang="en-US" altLang="zh-CN" dirty="0"/>
              <a:t>tomcat</a:t>
            </a:r>
            <a:r>
              <a:rPr lang="zh-CN" altLang="en-US" dirty="0"/>
              <a:t>配置有关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强调</a:t>
            </a:r>
            <a:r>
              <a:rPr lang="en-US" altLang="zh-CN" dirty="0"/>
              <a:t>Eclipse</a:t>
            </a:r>
            <a:r>
              <a:rPr lang="zh-CN" altLang="en-US" dirty="0"/>
              <a:t>的 </a:t>
            </a:r>
            <a:r>
              <a:rPr lang="en-US" altLang="zh-CN" dirty="0"/>
              <a:t>tomcat</a:t>
            </a:r>
            <a:r>
              <a:rPr lang="zh-CN" altLang="en-US" dirty="0"/>
              <a:t>发布方式  是</a:t>
            </a:r>
            <a:r>
              <a:rPr lang="en-US" altLang="zh-CN" dirty="0"/>
              <a:t>copy</a:t>
            </a:r>
            <a:r>
              <a:rPr lang="zh-CN" altLang="en-US" dirty="0"/>
              <a:t>了配置的</a:t>
            </a:r>
            <a:r>
              <a:rPr lang="en-US" altLang="zh-CN" dirty="0"/>
              <a:t>tomcat</a:t>
            </a:r>
            <a:r>
              <a:rPr lang="zh-CN" altLang="en-US" dirty="0"/>
              <a:t>到工作空间下。  无污染原</a:t>
            </a:r>
            <a:r>
              <a:rPr lang="en-US" altLang="zh-CN" dirty="0"/>
              <a:t>tomcat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4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C/</a:t>
            </a:r>
            <a:r>
              <a:rPr lang="en-US" altLang="zh-CN" dirty="0" err="1"/>
              <a:t>S:Client</a:t>
            </a:r>
            <a:r>
              <a:rPr lang="en-US" altLang="zh-CN" dirty="0"/>
              <a:t> Server   </a:t>
            </a:r>
            <a:r>
              <a:rPr lang="zh-CN" altLang="en-US" dirty="0"/>
              <a:t>客户端服务器</a:t>
            </a:r>
            <a:endParaRPr lang="en-US" altLang="zh-CN" dirty="0"/>
          </a:p>
          <a:p>
            <a:r>
              <a:rPr lang="en-US" altLang="zh-CN" dirty="0"/>
              <a:t>B/</a:t>
            </a:r>
            <a:r>
              <a:rPr lang="en-US" altLang="zh-CN" dirty="0" err="1"/>
              <a:t>S:Browser</a:t>
            </a:r>
            <a:r>
              <a:rPr lang="en-US" altLang="zh-CN" dirty="0"/>
              <a:t> Server  </a:t>
            </a:r>
            <a:r>
              <a:rPr lang="zh-CN" altLang="en-US" dirty="0"/>
              <a:t>浏览器服务器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8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1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0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服务器一般指网站服务器，是指驻留于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因特网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上某种类型计算机的程序，可以向浏览器等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客户端提供文档，</a:t>
            </a:r>
            <a:r>
              <a:rPr lang="zh-CN" alt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也可以放置网站文件，让全世界浏览；可以放置数据文件，让全世界下载。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我们需要使用的是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JSP/Servlet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容器，通常这两者会集于一身。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两者定位：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Web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有一个非常形象的比喻：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是一辆车，可以装载静态的物件（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静态网页等）；但不能装动态的水（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等），要装水就需要桶（容器），当然桶也可以不放在车上而单独存放，则该容器即为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两者的主要区别：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是世界上最流行的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服务器（其次是微软的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），可以处理浏览器的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请求，默认端口为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是运行在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之上的应用服务器，为客户端提供可以调用的方法。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容器（可以认为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的扩展），可独立运行。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只支持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等静态普通网页，可以单向连通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的资源，反之不然）；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容器，可以支持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是公共网关接口，可以用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侧重于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侧重于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两者可以整合：当客户端需要请求静态资源，只需要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服务器响应请求；当客户端需要动态资源，如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，需要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服务容器（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3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我们需要使用的是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JSP/Servlet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容器，通常这两者会集于一身。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0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官网：</a:t>
            </a:r>
            <a:r>
              <a:rPr lang="en-US" altLang="zh-CN" dirty="0"/>
              <a:t>http://tomcat.apache.org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bin</a:t>
            </a:r>
            <a:r>
              <a:rPr lang="zh-CN" altLang="en-US" dirty="0"/>
              <a:t>目录：</a:t>
            </a:r>
            <a:r>
              <a:rPr lang="en-US" altLang="zh-CN" dirty="0"/>
              <a:t>startup.bat</a:t>
            </a:r>
            <a:r>
              <a:rPr lang="zh-CN" altLang="en-US" dirty="0"/>
              <a:t>用来启动</a:t>
            </a:r>
            <a:r>
              <a:rPr lang="en-US" altLang="zh-CN" dirty="0"/>
              <a:t>Tomcat</a:t>
            </a:r>
            <a:r>
              <a:rPr lang="zh-CN" altLang="en-US" dirty="0"/>
              <a:t>，但需要先配置</a:t>
            </a:r>
            <a:r>
              <a:rPr lang="en-US" altLang="zh-CN" dirty="0"/>
              <a:t>JAVA_HOME</a:t>
            </a:r>
            <a:r>
              <a:rPr lang="zh-CN" altLang="en-US" dirty="0"/>
              <a:t>环境变量才能启动</a:t>
            </a:r>
            <a:endParaRPr lang="en-US" altLang="zh-CN" dirty="0"/>
          </a:p>
          <a:p>
            <a:r>
              <a:rPr lang="en-US" altLang="zh-CN" dirty="0"/>
              <a:t>shutdawn.bat</a:t>
            </a:r>
            <a:r>
              <a:rPr lang="zh-CN" altLang="en-US" dirty="0"/>
              <a:t>用来停止</a:t>
            </a:r>
            <a:r>
              <a:rPr lang="en-US" altLang="zh-CN" dirty="0"/>
              <a:t>Tomcat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0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解析概念</a:t>
            </a:r>
            <a:endParaRPr lang="en-US" altLang="zh-CN" dirty="0"/>
          </a:p>
          <a:p>
            <a:r>
              <a:rPr lang="en-US" altLang="zh-CN" dirty="0"/>
              <a:t>ping www.baidu.com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C%8D%E5%8A%A1%E5%99%A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第一章 </a:t>
            </a:r>
            <a:r>
              <a:rPr lang="en-US" altLang="zh-CN" dirty="0" err="1">
                <a:latin typeface="+mj-ea"/>
              </a:rPr>
              <a:t>JavaWeb</a:t>
            </a:r>
            <a:r>
              <a:rPr lang="zh-CN" altLang="en-US" dirty="0">
                <a:latin typeface="+mj-ea"/>
              </a:rPr>
              <a:t>概述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3554"/>
            <a:ext cx="8229600" cy="22930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配置 </a:t>
            </a:r>
            <a:r>
              <a:rPr lang="en-US" altLang="zh-CN" sz="2000" dirty="0"/>
              <a:t>JAVA_HOME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双击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bin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目录下的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startup.bat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文件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在地址栏中输入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hlinkClick r:id="rId2"/>
              </a:rPr>
              <a:t>http://localhost:8080/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</a:t>
            </a:r>
            <a:r>
              <a:rPr lang="en-US" altLang="zh-CN" b="0" dirty="0"/>
              <a:t> </a:t>
            </a:r>
            <a:r>
              <a:rPr lang="en-US" altLang="zh-CN" sz="2000" b="0" dirty="0"/>
              <a:t>Uniform Resource Locator  </a:t>
            </a:r>
            <a:r>
              <a:rPr lang="zh-CN" altLang="en-US" sz="2000" b="0" dirty="0"/>
              <a:t>统一资源定位符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131" y="3429000"/>
            <a:ext cx="7158466" cy="2747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00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173" y="-18017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关闭 </a:t>
            </a: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&amp; </a:t>
            </a: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 </a:t>
            </a: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的端口号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173" y="1041457"/>
            <a:ext cx="8460571" cy="23828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双击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bin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目录下的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shutdown.bat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文件关闭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服务器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修改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默认的端口号：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打开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conf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目录下的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server.xml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文件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修改端口号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067" y="3321041"/>
            <a:ext cx="5845428" cy="3295489"/>
          </a:xfrm>
          <a:prstGeom prst="rect">
            <a:avLst/>
          </a:prstGeom>
          <a:noFill/>
        </p:spPr>
      </p:pic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826561" y="4596931"/>
            <a:ext cx="865981" cy="40963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804" y="-12475"/>
            <a:ext cx="8229600" cy="857256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的管理程序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02627"/>
            <a:ext cx="8286808" cy="28828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提供了一个管理程序：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manager,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用于部署到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服务器中的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要访问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manager web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应用程序，需要添加具有管理员权限的账号，编辑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conf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目录下的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tomcat-users.xml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文件，添加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manager-gui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角色，设置用户名和密码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723" y="4008085"/>
            <a:ext cx="88932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&lt;?xml version="1.0" encoding="UTF-8"?&gt;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&lt;tomcat-users&gt;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&lt;role rolename="manager-gui"/&gt;</a:t>
            </a: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&lt;user username="admin" password="admin" roles="manager-gui"/&gt;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&lt;/tomcat-users&gt;</a:t>
            </a:r>
          </a:p>
        </p:txBody>
      </p:sp>
    </p:spTree>
    <p:extLst>
      <p:ext uri="{BB962C8B-B14F-4D97-AF65-F5344CB8AC3E}">
        <p14:creationId xmlns:p14="http://schemas.microsoft.com/office/powerpoint/2010/main" val="70753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0874" y="0"/>
            <a:ext cx="8229600" cy="857256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静态网站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874" y="1314713"/>
            <a:ext cx="8280920" cy="4214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创建一个静态网站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webapps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目录下创建一个目录（命名必须不包含中文和空格），这个目录称之为项目目录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在项目目录下创建一个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html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文件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启动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测试项目：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http://localhost:8080/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项目名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文件名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        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协议     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ip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 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端口   资源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8A8A719-2E76-4DE6-988A-C1C7DBAD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8" y="4691599"/>
            <a:ext cx="5715417" cy="113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3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0874" y="0"/>
            <a:ext cx="8229600" cy="857256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协议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0BD45C24-1985-400B-8D98-1CA171440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74" y="1086113"/>
            <a:ext cx="8581612" cy="521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http </a:t>
            </a:r>
            <a:r>
              <a:rPr lang="zh-CN" altLang="en-US" sz="2400" dirty="0"/>
              <a:t>协议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hypertext transfer protocol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（超文本传输协议）的缩写，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w3c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制定的通讯协议，规定了浏览器和服务器通信的规则。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传递的就是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HTML – 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超文档标记语言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。然后被浏览器解析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是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TCP/IP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协议集中的一个应用层协议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HTTP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协议采用了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请求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响应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模型。客户端向服务器发送一个请求，请求头包含请求的方法、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URL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、协议版本、以及包含请求修饰符、客户信息和内容的类似于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MIME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的消息结构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。服务器以一个状态行作为响应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，响应的内容包括消息协议的版本，成功或者错误编码加上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包含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服务器信息、实体元信息以及可能的实体内容。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87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042" y="-27811"/>
            <a:ext cx="8229600" cy="857256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请求消息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3110681"/>
            <a:ext cx="7343775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举例：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GET /books/java.html HTTP/1.1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Accept: */*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Accept-Language: en-us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Connection: Keep-Alive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Host: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localhost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Referer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: http://localhost/links.asp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User-Agent: Mozilla/4.0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Accept-Encoding: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gzip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 deflate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785786" y="1448569"/>
            <a:ext cx="7720013" cy="1304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00000"/>
              </a:lnSpc>
              <a:spcAft>
                <a:spcPct val="200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请求消息的结构：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一个请求行、若干消息头、以及实体内容，其中的一些消息头和实体内容都是可选的，消息头和实体内容之间要用空行隔开。 </a:t>
            </a:r>
          </a:p>
        </p:txBody>
      </p:sp>
      <p:sp>
        <p:nvSpPr>
          <p:cNvPr id="634885" name="Text Box 5"/>
          <p:cNvSpPr txBox="1">
            <a:spLocks noChangeArrowheads="1"/>
          </p:cNvSpPr>
          <p:nvPr/>
        </p:nvSpPr>
        <p:spPr bwMode="auto">
          <a:xfrm>
            <a:off x="5465736" y="3398019"/>
            <a:ext cx="15843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Wingdings" pitchFamily="2" charset="2"/>
              </a:rPr>
              <a:t>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请求行</a:t>
            </a:r>
          </a:p>
        </p:txBody>
      </p:sp>
      <p:sp>
        <p:nvSpPr>
          <p:cNvPr id="634886" name="Text Box 6"/>
          <p:cNvSpPr txBox="1">
            <a:spLocks noChangeArrowheads="1"/>
          </p:cNvSpPr>
          <p:nvPr/>
        </p:nvSpPr>
        <p:spPr bwMode="auto">
          <a:xfrm>
            <a:off x="5486419" y="5631631"/>
            <a:ext cx="18002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Wingdings" pitchFamily="2" charset="2"/>
              </a:rPr>
              <a:t>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Wingdings" pitchFamily="2" charset="2"/>
              </a:rPr>
              <a:t>一个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空行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033936" y="3831406"/>
            <a:ext cx="2519362" cy="1727200"/>
            <a:chOff x="3243" y="2478"/>
            <a:chExt cx="1587" cy="1088"/>
          </a:xfrm>
        </p:grpSpPr>
        <p:sp>
          <p:nvSpPr>
            <p:cNvPr id="634888" name="AutoShape 8"/>
            <p:cNvSpPr>
              <a:spLocks/>
            </p:cNvSpPr>
            <p:nvPr/>
          </p:nvSpPr>
          <p:spPr bwMode="auto">
            <a:xfrm>
              <a:off x="3243" y="2478"/>
              <a:ext cx="182" cy="1088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  <p:sp>
          <p:nvSpPr>
            <p:cNvPr id="634889" name="Text Box 9"/>
            <p:cNvSpPr txBox="1">
              <a:spLocks noChangeArrowheads="1"/>
            </p:cNvSpPr>
            <p:nvPr/>
          </p:nvSpPr>
          <p:spPr bwMode="auto">
            <a:xfrm>
              <a:off x="3470" y="2931"/>
              <a:ext cx="136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  <a:sym typeface="Wingdings" pitchFamily="2" charset="2"/>
                </a:rPr>
                <a:t>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  <a:sym typeface="Wingdings" pitchFamily="2" charset="2"/>
                </a:rPr>
                <a:t>多个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</a:rPr>
                <a:t>消息头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332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5" grpId="0"/>
      <p:bldP spid="6348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48" y="14747"/>
            <a:ext cx="8229600" cy="743422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响应消息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0323" y="2744643"/>
            <a:ext cx="7343775" cy="2879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举例：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HTTP/1.1 200 OK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Server: Microsoft-IIS/5.0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Date: Thu, 13 Jul 2015 05:46:53 GMT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Content-Length: 2291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Content-Type: text/html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Cache-control: private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&lt;HTML&gt;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&lt;BODY&gt;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……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636932" name="Text Box 4"/>
          <p:cNvSpPr txBox="1">
            <a:spLocks noChangeArrowheads="1"/>
          </p:cNvSpPr>
          <p:nvPr/>
        </p:nvSpPr>
        <p:spPr bwMode="auto">
          <a:xfrm>
            <a:off x="697298" y="1176300"/>
            <a:ext cx="7705725" cy="1304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00000"/>
              </a:lnSpc>
              <a:spcAft>
                <a:spcPct val="200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响应消息的结构：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一个状态行、若干消息头、以及实体内容 ，其中的一些消息头和实体内容都是可选的，消息头和实体内容之间要用空行隔开。 </a:t>
            </a:r>
          </a:p>
        </p:txBody>
      </p:sp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5496819" y="2943493"/>
            <a:ext cx="16557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Wingdings" pitchFamily="2" charset="2"/>
              </a:rPr>
              <a:t>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状态行</a:t>
            </a:r>
          </a:p>
        </p:txBody>
      </p:sp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424587" y="4462391"/>
            <a:ext cx="18002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Wingdings" pitchFamily="2" charset="2"/>
              </a:rPr>
              <a:t>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Wingdings" pitchFamily="2" charset="2"/>
              </a:rPr>
              <a:t>一个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空行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36457" y="3405158"/>
            <a:ext cx="2519362" cy="1063668"/>
            <a:chOff x="3243" y="2478"/>
            <a:chExt cx="1587" cy="725"/>
          </a:xfrm>
        </p:grpSpPr>
        <p:sp>
          <p:nvSpPr>
            <p:cNvPr id="636936" name="AutoShape 8"/>
            <p:cNvSpPr>
              <a:spLocks/>
            </p:cNvSpPr>
            <p:nvPr/>
          </p:nvSpPr>
          <p:spPr bwMode="auto">
            <a:xfrm>
              <a:off x="3243" y="2478"/>
              <a:ext cx="182" cy="725"/>
            </a:xfrm>
            <a:prstGeom prst="rightBrace">
              <a:avLst>
                <a:gd name="adj1" fmla="val 331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  <p:sp>
          <p:nvSpPr>
            <p:cNvPr id="636937" name="Text Box 9"/>
            <p:cNvSpPr txBox="1">
              <a:spLocks noChangeArrowheads="1"/>
            </p:cNvSpPr>
            <p:nvPr/>
          </p:nvSpPr>
          <p:spPr bwMode="auto">
            <a:xfrm>
              <a:off x="3470" y="2704"/>
              <a:ext cx="136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  <a:sym typeface="Wingdings" pitchFamily="2" charset="2"/>
                </a:rPr>
                <a:t></a:t>
              </a:r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  <a:sym typeface="Wingdings" pitchFamily="2" charset="2"/>
                </a:rPr>
                <a:t>多个</a:t>
              </a:r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</a:rPr>
                <a:t>消息头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089913" y="4843936"/>
            <a:ext cx="2562227" cy="792163"/>
            <a:chOff x="3288" y="3430"/>
            <a:chExt cx="1614" cy="499"/>
          </a:xfrm>
        </p:grpSpPr>
        <p:sp>
          <p:nvSpPr>
            <p:cNvPr id="636939" name="AutoShape 11"/>
            <p:cNvSpPr>
              <a:spLocks/>
            </p:cNvSpPr>
            <p:nvPr/>
          </p:nvSpPr>
          <p:spPr bwMode="auto">
            <a:xfrm>
              <a:off x="3288" y="3430"/>
              <a:ext cx="182" cy="499"/>
            </a:xfrm>
            <a:prstGeom prst="rightBrace">
              <a:avLst>
                <a:gd name="adj1" fmla="val 2284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  <p:sp>
          <p:nvSpPr>
            <p:cNvPr id="636940" name="Text Box 12"/>
            <p:cNvSpPr txBox="1">
              <a:spLocks noChangeArrowheads="1"/>
            </p:cNvSpPr>
            <p:nvPr/>
          </p:nvSpPr>
          <p:spPr bwMode="auto">
            <a:xfrm>
              <a:off x="3542" y="3575"/>
              <a:ext cx="136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  <a:sym typeface="Wingdings" pitchFamily="2" charset="2"/>
                </a:rPr>
                <a:t>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  <a:sym typeface="Wingdings" pitchFamily="2" charset="2"/>
                </a:rPr>
                <a:t>实体内容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190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3" grpId="0"/>
      <p:bldP spid="6369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48" y="14747"/>
            <a:ext cx="8229600" cy="743422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响应消息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36932" name="Text Box 4"/>
          <p:cNvSpPr txBox="1">
            <a:spLocks noChangeArrowheads="1"/>
          </p:cNvSpPr>
          <p:nvPr/>
        </p:nvSpPr>
        <p:spPr bwMode="auto">
          <a:xfrm>
            <a:off x="719137" y="1126617"/>
            <a:ext cx="7705725" cy="27515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Aft>
                <a:spcPct val="20000"/>
              </a:spcAft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状态码：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200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请求成功，浏览器会把响应体内容（通常是</a:t>
            </a:r>
            <a:r>
              <a:rPr lang="en-US" altLang="zh-CN" dirty="0">
                <a:solidFill>
                  <a:schemeClr val="tx1"/>
                </a:solidFill>
              </a:rPr>
              <a:t>html</a:t>
            </a:r>
            <a:r>
              <a:rPr lang="zh-CN" altLang="en-US" dirty="0">
                <a:solidFill>
                  <a:schemeClr val="tx1"/>
                </a:solidFill>
              </a:rPr>
              <a:t>）显示在浏览器中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302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zh-CN" dirty="0">
                <a:solidFill>
                  <a:schemeClr val="tx1"/>
                </a:solidFill>
              </a:rPr>
              <a:t>请求重定向，你访问我，我通知你访问另一个资源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endParaRPr lang="zh-CN" altLang="zh-CN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304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：如果再次访问的页面没有经过修改，</a:t>
            </a:r>
            <a:r>
              <a:rPr lang="zh-CN" altLang="zh-CN" dirty="0">
                <a:solidFill>
                  <a:schemeClr val="tx1"/>
                </a:solidFill>
              </a:rPr>
              <a:t>通知浏览器去读缓存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404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zh-CN" dirty="0">
                <a:solidFill>
                  <a:schemeClr val="tx1"/>
                </a:solidFill>
              </a:rPr>
              <a:t>找不到资源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500 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zh-CN" altLang="zh-CN" dirty="0">
                <a:solidFill>
                  <a:schemeClr val="tx1"/>
                </a:solidFill>
              </a:rPr>
              <a:t>服务器程序出错</a:t>
            </a:r>
          </a:p>
        </p:txBody>
      </p:sp>
    </p:spTree>
    <p:extLst>
      <p:ext uri="{BB962C8B-B14F-4D97-AF65-F5344CB8AC3E}">
        <p14:creationId xmlns:p14="http://schemas.microsoft.com/office/powerpoint/2010/main" val="4278923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6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6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6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6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6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6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6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6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6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6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857256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消息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其他细节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868" y="1073221"/>
            <a:ext cx="8143932" cy="4875887"/>
          </a:xfrm>
          <a:noFill/>
        </p:spPr>
        <p:txBody>
          <a:bodyPr/>
          <a:lstStyle/>
          <a:p>
            <a:pPr marL="533400" indent="-533400">
              <a:lnSpc>
                <a:spcPct val="150000"/>
              </a:lnSpc>
              <a:spcAft>
                <a:spcPct val="2000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请求方式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GET 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方式 ：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get</a:t>
            </a:r>
            <a:r>
              <a:rPr lang="zh-CN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方式请求参数跟在</a:t>
            </a:r>
            <a:r>
              <a:rPr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url</a:t>
            </a:r>
            <a:r>
              <a:rPr lang="zh-CN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后面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?username=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aaa&amp;password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=111,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数据最多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1K</a:t>
            </a:r>
            <a:endParaRPr lang="zh-CN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Post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方式： 请求参数放在消息体中传输，相对安全，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get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大小限制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post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无数据量限制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533400" indent="-533400">
              <a:lnSpc>
                <a:spcPct val="150000"/>
              </a:lnSpc>
              <a:spcAft>
                <a:spcPct val="20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响应消息的实体内容就是网页文件的内容，也就是在浏览器中使用查看源文件的方式所看到的内容。 </a:t>
            </a:r>
          </a:p>
          <a:p>
            <a:pPr marL="533400" indent="-533400">
              <a:lnSpc>
                <a:spcPct val="150000"/>
              </a:lnSpc>
              <a:spcAft>
                <a:spcPct val="20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一个使用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方式的请求消息中不能包含实体内容，只有使用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DELETE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方式的请求消息中才可以包含实体内容。 </a:t>
            </a:r>
          </a:p>
        </p:txBody>
      </p:sp>
    </p:spTree>
    <p:extLst>
      <p:ext uri="{BB962C8B-B14F-4D97-AF65-F5344CB8AC3E}">
        <p14:creationId xmlns:p14="http://schemas.microsoft.com/office/powerpoint/2010/main" val="258804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0874" y="0"/>
            <a:ext cx="8229600" cy="857256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程序结构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874" y="1314713"/>
            <a:ext cx="8280920" cy="42148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一个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应用程序是由一组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HTML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页面、类以及其它的资源组成的运行在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服务器上的完整的应用程序，以一种结构化的有层次的目录形式存在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组成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应用程序的这些文件要部署在相应的目录层次中，根目录代表整个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应用程序的”根”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通常将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应用程序的目录放在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webapps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目录下，在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webapps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目录下的每一个子目录都是一个独立的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应用程序，子目录的名字就是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应用程序的名字，也就是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应用程序的“根”。用户通过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应用程序的”根”来访问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应用程序中的资源 </a:t>
            </a:r>
          </a:p>
        </p:txBody>
      </p:sp>
    </p:spTree>
    <p:extLst>
      <p:ext uri="{BB962C8B-B14F-4D97-AF65-F5344CB8AC3E}">
        <p14:creationId xmlns:p14="http://schemas.microsoft.com/office/powerpoint/2010/main" val="427834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内容概要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6323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JavaWEB</a:t>
            </a:r>
            <a:r>
              <a:rPr lang="en-US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概述</a:t>
            </a:r>
            <a:endParaRPr lang="en-US" altLang="zh-CN" sz="2400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r>
              <a:rPr lang="zh-CN" altLang="en-US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</a:t>
            </a:r>
            <a:endParaRPr lang="en-US" altLang="zh-CN" sz="2400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利用 </a:t>
            </a:r>
            <a:r>
              <a:rPr lang="en-US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Eclipse </a:t>
            </a:r>
            <a:r>
              <a:rPr lang="zh-CN" altLang="en-US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搭建 </a:t>
            </a:r>
            <a:r>
              <a:rPr lang="en-US" sz="2400" dirty="0" err="1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JavaWEB</a:t>
            </a:r>
            <a:r>
              <a:rPr lang="en-US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运行环境</a:t>
            </a:r>
            <a:endParaRPr lang="en-US" altLang="zh-CN" sz="2400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22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0874" y="0"/>
            <a:ext cx="8229600" cy="857256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准备工作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874" y="1314713"/>
            <a:ext cx="8280920" cy="4214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一个新的工作区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修改编码格式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打开视图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Jdk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Server Runtime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40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201"/>
            <a:ext cx="8229600" cy="857256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程序结构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50001"/>
            <a:ext cx="8059797" cy="71438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WEB</a:t>
            </a:r>
            <a:r>
              <a:rPr lang="zh-CN" altLang="en-US" sz="2400" dirty="0"/>
              <a:t>应用程序基本结构</a:t>
            </a:r>
            <a:endParaRPr lang="en-US" altLang="zh-CN" sz="2400" dirty="0"/>
          </a:p>
        </p:txBody>
      </p:sp>
      <p:sp>
        <p:nvSpPr>
          <p:cNvPr id="788491" name="Text Box 11"/>
          <p:cNvSpPr txBox="1">
            <a:spLocks noChangeArrowheads="1"/>
          </p:cNvSpPr>
          <p:nvPr/>
        </p:nvSpPr>
        <p:spPr bwMode="auto">
          <a:xfrm>
            <a:off x="235343" y="1980955"/>
            <a:ext cx="2160588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源文件目录  存放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492" name="Text Box 12"/>
          <p:cNvSpPr txBox="1">
            <a:spLocks noChangeArrowheads="1"/>
          </p:cNvSpPr>
          <p:nvPr/>
        </p:nvSpPr>
        <p:spPr bwMode="auto">
          <a:xfrm>
            <a:off x="282742" y="4265135"/>
            <a:ext cx="2160588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应用程序的应用信息目录</a:t>
            </a:r>
          </a:p>
        </p:txBody>
      </p:sp>
      <p:sp>
        <p:nvSpPr>
          <p:cNvPr id="788497" name="Text Box 17"/>
          <p:cNvSpPr txBox="1">
            <a:spLocks noChangeArrowheads="1"/>
          </p:cNvSpPr>
          <p:nvPr/>
        </p:nvSpPr>
        <p:spPr bwMode="auto">
          <a:xfrm>
            <a:off x="282742" y="5222494"/>
            <a:ext cx="2160588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程序中使用的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.jar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DA01D14-69DF-4BE1-A8BE-49C6E9EFE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165" y="2114129"/>
            <a:ext cx="3678254" cy="3138326"/>
          </a:xfrm>
          <a:prstGeom prst="rect">
            <a:avLst/>
          </a:prstGeom>
        </p:spPr>
      </p:pic>
      <p:sp>
        <p:nvSpPr>
          <p:cNvPr id="19" name="Line 10">
            <a:extLst>
              <a:ext uri="{FF2B5EF4-FFF2-40B4-BE49-F238E27FC236}">
                <a16:creationId xmlns="" xmlns:a16="http://schemas.microsoft.com/office/drawing/2014/main" id="{762109AD-892A-49B3-BEF1-A9077D6BE5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43330" y="2417592"/>
            <a:ext cx="751802" cy="1851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0" name="Line 8">
            <a:extLst>
              <a:ext uri="{FF2B5EF4-FFF2-40B4-BE49-F238E27FC236}">
                <a16:creationId xmlns="" xmlns:a16="http://schemas.microsoft.com/office/drawing/2014/main" id="{9AEEB091-D729-4AE9-A770-12AC9A436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81" y="2287304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2" name="Line 16">
            <a:extLst>
              <a:ext uri="{FF2B5EF4-FFF2-40B4-BE49-F238E27FC236}">
                <a16:creationId xmlns="" xmlns:a16="http://schemas.microsoft.com/office/drawing/2014/main" id="{0D4696E8-BDD6-4234-9FBB-27DD716B1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3560" y="5049251"/>
            <a:ext cx="1544638" cy="88806"/>
          </a:xfrm>
          <a:prstGeom prst="line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3" name="Text Box 6">
            <a:extLst>
              <a:ext uri="{FF2B5EF4-FFF2-40B4-BE49-F238E27FC236}">
                <a16:creationId xmlns="" xmlns:a16="http://schemas.microsoft.com/office/drawing/2014/main" id="{EFF753CB-60A2-4761-86E6-469F5DD5A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217" y="1971833"/>
            <a:ext cx="3384550" cy="6309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应用程序的根目录，属于此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用程序的所有文件都存放在这个目录下</a:t>
            </a:r>
          </a:p>
        </p:txBody>
      </p:sp>
      <p:sp>
        <p:nvSpPr>
          <p:cNvPr id="24" name="Text Box 11">
            <a:extLst>
              <a:ext uri="{FF2B5EF4-FFF2-40B4-BE49-F238E27FC236}">
                <a16:creationId xmlns="" xmlns:a16="http://schemas.microsoft.com/office/drawing/2014/main" id="{68648652-8C92-4334-895C-4F3B6315B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412" y="4980814"/>
            <a:ext cx="2160588" cy="3077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1400" b="1" dirty="0">
                <a:solidFill>
                  <a:schemeClr val="tx1"/>
                </a:solidFill>
              </a:rPr>
              <a:t>Web</a:t>
            </a:r>
            <a:r>
              <a:rPr lang="zh-CN" altLang="en-US" sz="1400" b="1" dirty="0">
                <a:solidFill>
                  <a:schemeClr val="tx1"/>
                </a:solidFill>
              </a:rPr>
              <a:t>应用程序描述文件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5" name="Text Box 12">
            <a:extLst>
              <a:ext uri="{FF2B5EF4-FFF2-40B4-BE49-F238E27FC236}">
                <a16:creationId xmlns="" xmlns:a16="http://schemas.microsoft.com/office/drawing/2014/main" id="{F503E923-B9CC-47E7-81BA-D34CB5D0B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17" y="3069464"/>
            <a:ext cx="2160588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中表示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应用程序的根目录</a:t>
            </a:r>
          </a:p>
        </p:txBody>
      </p:sp>
      <p:sp>
        <p:nvSpPr>
          <p:cNvPr id="26" name="Line 10">
            <a:extLst>
              <a:ext uri="{FF2B5EF4-FFF2-40B4-BE49-F238E27FC236}">
                <a16:creationId xmlns="" xmlns:a16="http://schemas.microsoft.com/office/drawing/2014/main" id="{39823F91-0B0F-40D8-B16F-A7351494C3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95931" y="3372064"/>
            <a:ext cx="673840" cy="385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="" xmlns:a16="http://schemas.microsoft.com/office/drawing/2014/main" id="{B38EE5D2-45E2-42C9-88E0-552D22B14F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3330" y="4408714"/>
            <a:ext cx="751802" cy="504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8" name="Line 10">
            <a:extLst>
              <a:ext uri="{FF2B5EF4-FFF2-40B4-BE49-F238E27FC236}">
                <a16:creationId xmlns="" xmlns:a16="http://schemas.microsoft.com/office/drawing/2014/main" id="{82F0E9AB-EDE9-4CCA-946E-766A13E5DE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2027" y="4788355"/>
            <a:ext cx="1092025" cy="692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83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0874" y="0"/>
            <a:ext cx="8229600" cy="857256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874" y="1314713"/>
            <a:ext cx="8280920" cy="4214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eclipse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创建并发布一个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项目 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New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Wingdings" panose="05000000000000000000" pitchFamily="2" charset="2"/>
              </a:rPr>
              <a:t>→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Wingdings" panose="05000000000000000000" pitchFamily="2" charset="2"/>
              </a:rPr>
              <a:t>Dynamic Web project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Wingdings" panose="05000000000000000000" pitchFamily="2" charset="2"/>
              </a:rPr>
              <a:t>→项目名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WebContent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新建一个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index.jsp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Export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→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WAR file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项目发布到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webapps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下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启动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测试项目：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http://localhost:8080/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项目名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641DD8E-2D83-48D7-B7E8-473FB4192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74" y="4548301"/>
            <a:ext cx="4503665" cy="103640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9A91223-3F25-4988-B2E7-7E6A3BD80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579" y="4425280"/>
            <a:ext cx="3226895" cy="185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52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0874" y="0"/>
            <a:ext cx="8229600" cy="857256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1094376"/>
            <a:ext cx="8280920" cy="42148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Eclipse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运行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右键项目 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Run as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→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Run on Server (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发布，一次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在目录  工作空间下的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\.metadata\.plugins\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org.eclipse.wst.server.core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\tmp1\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wtpwebapps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可以查看到发布的项目结构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2BF6D35-86C6-44FF-BA88-9B9CDCCD0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56" y="2199951"/>
            <a:ext cx="4718297" cy="1229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1708219-DC9F-4144-B2EB-3466EC016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392" y="4820237"/>
            <a:ext cx="5609216" cy="14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45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Codeasier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让编码更容易！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应用程序两种架构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AD9C7194-AEF4-4FF5-A60A-1EBE6440E00D}"/>
              </a:ext>
            </a:extLst>
          </p:cNvPr>
          <p:cNvSpPr txBox="1">
            <a:spLocks/>
          </p:cNvSpPr>
          <p:nvPr/>
        </p:nvSpPr>
        <p:spPr bwMode="auto">
          <a:xfrm>
            <a:off x="460375" y="1243013"/>
            <a:ext cx="84994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6" tIns="45679" rIns="91356" bIns="45679"/>
          <a:lstStyle/>
          <a:p>
            <a:pPr marL="514288" indent="-342900" defTabSz="92677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目前市面上的软件分为两种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876107" lvl="1" indent="-342900" defTabSz="92677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客户端与服务器端的交互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UI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界面是在客户端程序实现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107" lvl="1" indent="-342900" defTabSz="92677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浏览器端与服务器端的交互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UI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界面是在服务端器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288" indent="-342900" defTabSz="92677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我们将使用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288" indent="-342900" defTabSz="92677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架构优势：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107" lvl="1" indent="-342900" defTabSz="92677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用户不需要更新应用程序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107" lvl="1" indent="-342900" defTabSz="92677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几乎不占用用户的资源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107" lvl="1" indent="-342900" defTabSz="92677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数据更安全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641" lvl="1" indent="-190434" algn="l" defTabSz="92677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  <a:defRPr/>
            </a:pPr>
            <a:endParaRPr lang="zh-CN" altLang="en-US" sz="20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="" xmlns:a16="http://schemas.microsoft.com/office/drawing/2014/main" id="{ACEAB19E-5AA5-4827-BECA-D40DD27FB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78" y="3548744"/>
            <a:ext cx="4487420" cy="290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3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资源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AD9C7194-AEF4-4FF5-A60A-1EBE6440E00D}"/>
              </a:ext>
            </a:extLst>
          </p:cNvPr>
          <p:cNvSpPr txBox="1">
            <a:spLocks/>
          </p:cNvSpPr>
          <p:nvPr/>
        </p:nvSpPr>
        <p:spPr bwMode="auto">
          <a:xfrm>
            <a:off x="457200" y="914400"/>
            <a:ext cx="84994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6" tIns="45679" rIns="91356" bIns="45679"/>
          <a:lstStyle/>
          <a:p>
            <a:pPr indent="-342900" defTabSz="92677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资源被分为：</a:t>
            </a:r>
          </a:p>
          <a:p>
            <a:pPr lvl="1" indent="-342900" defTabSz="92677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供人们浏览的数据始终是不变的；浏览器能直接看懂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jpg….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defTabSz="92677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供人们浏览的数据是由程序产生的，不同时间点访问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页面看到的内容各不相同；要先转换成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，再在浏览器显示；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中，动态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开发技术统称为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javaweb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defTabSz="92677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SzPct val="80000"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defTabSz="92677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SzPct val="80000"/>
              <a:defRPr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defTabSz="92677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SzPct val="80000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641" lvl="1" indent="-190434" algn="l" defTabSz="92677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  <a:defRPr/>
            </a:pPr>
            <a:endParaRPr lang="zh-CN" altLang="en-US" sz="20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85E519B-32CD-40CF-A423-290BBD65D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45" y="3639833"/>
            <a:ext cx="6194730" cy="308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2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JavaWeb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应用的概念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560" y="1221818"/>
            <a:ext cx="8566879" cy="46243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Sun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规范中，对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应用作了这样定义：“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应用由一组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页、类、以及其它可以被绑定的资源构成。它可以在各种供应商提供的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实现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规范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中运行。”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应用中可以包含如下内容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JSP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实用类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静态文档如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HTML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、图片等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描述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应用的信息（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web.xml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84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182" y="798"/>
            <a:ext cx="8229600" cy="857256"/>
          </a:xfrm>
        </p:spPr>
        <p:txBody>
          <a:bodyPr/>
          <a:lstStyle/>
          <a:p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Servelt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 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0401" y="3439534"/>
            <a:ext cx="1657350" cy="40011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浏览器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90770" y="1991106"/>
            <a:ext cx="4249737" cy="39592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35232" y="2133981"/>
            <a:ext cx="22320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服务器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08257" y="2710244"/>
            <a:ext cx="1873250" cy="40011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服务器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079470" y="2775331"/>
            <a:ext cx="143986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请求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735232" y="4294569"/>
            <a:ext cx="2016125" cy="15128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841595" y="4408869"/>
            <a:ext cx="12239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静态页面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3679795" y="5304219"/>
            <a:ext cx="433387" cy="3587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3895695" y="5088319"/>
            <a:ext cx="433387" cy="3587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4111595" y="4799394"/>
            <a:ext cx="433387" cy="3587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3319432" y="5088319"/>
            <a:ext cx="433388" cy="3587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975195" y="4296156"/>
            <a:ext cx="1657350" cy="15113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967257" y="4388231"/>
            <a:ext cx="17795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5111720" y="5256594"/>
            <a:ext cx="10795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jsp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5335557" y="4870831"/>
            <a:ext cx="1079500" cy="431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3582957" y="3218244"/>
            <a:ext cx="215900" cy="936625"/>
          </a:xfrm>
          <a:prstGeom prst="upDownArrow">
            <a:avLst>
              <a:gd name="adj1" fmla="val 50000"/>
              <a:gd name="adj2" fmla="val 867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4824382" y="2854706"/>
            <a:ext cx="1150938" cy="144463"/>
          </a:xfrm>
          <a:prstGeom prst="leftArrow">
            <a:avLst>
              <a:gd name="adj1" fmla="val 50000"/>
              <a:gd name="adj2" fmla="val 1991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1" name="AutoShape 26"/>
          <p:cNvSpPr>
            <a:spLocks noChangeArrowheads="1"/>
          </p:cNvSpPr>
          <p:nvPr/>
        </p:nvSpPr>
        <p:spPr bwMode="auto">
          <a:xfrm>
            <a:off x="5891182" y="2888044"/>
            <a:ext cx="144463" cy="1223962"/>
          </a:xfrm>
          <a:prstGeom prst="downArrow">
            <a:avLst>
              <a:gd name="adj1" fmla="val 50000"/>
              <a:gd name="adj2" fmla="val 2118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7775545" y="4477131"/>
            <a:ext cx="1116012" cy="1223963"/>
          </a:xfrm>
          <a:prstGeom prst="can">
            <a:avLst>
              <a:gd name="adj" fmla="val 2741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数据库</a:t>
            </a:r>
          </a:p>
        </p:txBody>
      </p:sp>
      <p:sp>
        <p:nvSpPr>
          <p:cNvPr id="23" name="AutoShape 28"/>
          <p:cNvSpPr>
            <a:spLocks noChangeArrowheads="1"/>
          </p:cNvSpPr>
          <p:nvPr/>
        </p:nvSpPr>
        <p:spPr bwMode="auto">
          <a:xfrm>
            <a:off x="6945282" y="4942269"/>
            <a:ext cx="758825" cy="288925"/>
          </a:xfrm>
          <a:prstGeom prst="leftRightArrow">
            <a:avLst>
              <a:gd name="adj1" fmla="val 50000"/>
              <a:gd name="adj2" fmla="val 5252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 rot="20080819">
            <a:off x="1798607" y="3286506"/>
            <a:ext cx="1008063" cy="144463"/>
          </a:xfrm>
          <a:prstGeom prst="leftRightArrow">
            <a:avLst>
              <a:gd name="adj1" fmla="val 50000"/>
              <a:gd name="adj2" fmla="val 13956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1871632" y="3621469"/>
            <a:ext cx="143986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91398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40255"/>
            <a:ext cx="8686800" cy="3829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应用提供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运行时环境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，它负责管理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JSP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的生命周期，以及管理它们的共享数据。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容器也称为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应用容器，或者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/JSP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目前最流行的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容器软件括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J2EE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服务器（如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Weblogic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）中也提供了内置的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89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8566"/>
            <a:ext cx="8052619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是一个免费的开放源代码的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容器，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属于轻量级应用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服务器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，在中小型系统和并发访问用户不是很多的场合下被普遍使用，是开发和调试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程序的首选；它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Apache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软件基金会的一个顶级项目，由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Apache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Sun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和其他一些公司及个人共同开发而成。由于有了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Sun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的参与和支持，最新的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JSP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规范总是能在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中的到体现。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官网：</a:t>
            </a:r>
            <a:r>
              <a:rPr lang="en-US" altLang="zh-CN" sz="2000" dirty="0"/>
              <a:t> http://tomcat.apache.org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62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63" y="6012"/>
            <a:ext cx="8229600" cy="857256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9691"/>
            <a:ext cx="8229600" cy="614354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的目录层次结构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067895"/>
            <a:ext cx="2736850" cy="2541588"/>
          </a:xfrm>
          <a:prstGeom prst="rect">
            <a:avLst/>
          </a:prstGeom>
          <a:noFill/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92275" y="2212358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0" y="2009158"/>
            <a:ext cx="4321175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存放启动和关闭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的脚本文件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695450" y="2428258"/>
            <a:ext cx="280511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584700" y="2428258"/>
            <a:ext cx="435610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存放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服务器的各种配置文件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547813" y="2644158"/>
            <a:ext cx="29527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572000" y="2860058"/>
            <a:ext cx="4356100" cy="7848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存放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服务器和所有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程序需要访问的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jar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文件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619250" y="2933083"/>
            <a:ext cx="2881313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84700" y="3796683"/>
            <a:ext cx="3227388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存放 </a:t>
            </a: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 </a:t>
            </a: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的日志文件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619250" y="3148983"/>
            <a:ext cx="288131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572000" y="4299920"/>
            <a:ext cx="4392613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存放 </a:t>
            </a: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 </a:t>
            </a: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运行时产生的临时文件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961296" y="4921153"/>
            <a:ext cx="8123237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当发布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应用程序时，通常把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应用程序的目录及文件放到这个目录下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39750" y="3339483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39750" y="334265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541798" y="5142883"/>
            <a:ext cx="373063" cy="9525"/>
          </a:xfrm>
          <a:prstGeom prst="line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238125" y="3544270"/>
            <a:ext cx="7207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50825" y="567490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250825" y="3544270"/>
            <a:ext cx="0" cy="213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065030" y="5515918"/>
            <a:ext cx="7921625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Tomcat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将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JSP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生成的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Servlet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源文件和字节码文件放到这个目录下</a:t>
            </a:r>
          </a:p>
        </p:txBody>
      </p:sp>
    </p:spTree>
    <p:extLst>
      <p:ext uri="{BB962C8B-B14F-4D97-AF65-F5344CB8AC3E}">
        <p14:creationId xmlns:p14="http://schemas.microsoft.com/office/powerpoint/2010/main" val="1356139595"/>
      </p:ext>
    </p:extLst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861</TotalTime>
  <Words>1744</Words>
  <Application>Microsoft Office PowerPoint</Application>
  <PresentationFormat>全屏显示(4:3)</PresentationFormat>
  <Paragraphs>231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 Unicode MS</vt:lpstr>
      <vt:lpstr>华文细黑</vt:lpstr>
      <vt:lpstr>宋体</vt:lpstr>
      <vt:lpstr>微软雅黑</vt:lpstr>
      <vt:lpstr>Arial</vt:lpstr>
      <vt:lpstr>Calibri</vt:lpstr>
      <vt:lpstr>Wingdings</vt:lpstr>
      <vt:lpstr>ppt主题</vt:lpstr>
      <vt:lpstr>6_自定义设计方案</vt:lpstr>
      <vt:lpstr>第一章 JavaWeb概述</vt:lpstr>
      <vt:lpstr>内容概要</vt:lpstr>
      <vt:lpstr>应用程序两种架构</vt:lpstr>
      <vt:lpstr>Web资源</vt:lpstr>
      <vt:lpstr>JavaWeb应用的概念</vt:lpstr>
      <vt:lpstr>Servelt 与 Servlet 容器</vt:lpstr>
      <vt:lpstr>Servlet容器的概念</vt:lpstr>
      <vt:lpstr>Tomcat 简介</vt:lpstr>
      <vt:lpstr>Tomcat 的目录结构</vt:lpstr>
      <vt:lpstr>运行 Tomcat</vt:lpstr>
      <vt:lpstr>关闭 Tomcat &amp; 配置 Tomcat 的端口号</vt:lpstr>
      <vt:lpstr>Tomcat 的管理程序</vt:lpstr>
      <vt:lpstr>静态网站</vt:lpstr>
      <vt:lpstr>http协议</vt:lpstr>
      <vt:lpstr>HTTP请求消息</vt:lpstr>
      <vt:lpstr>HTTP响应消息</vt:lpstr>
      <vt:lpstr>HTTP响应消息</vt:lpstr>
      <vt:lpstr>HTTP消息其他细节</vt:lpstr>
      <vt:lpstr>Web 程序结构</vt:lpstr>
      <vt:lpstr>准备工作</vt:lpstr>
      <vt:lpstr>Web 程序结构</vt:lpstr>
      <vt:lpstr>Web项目</vt:lpstr>
      <vt:lpstr>Web项目</vt:lpstr>
      <vt:lpstr>Codeasier   让编码更容易！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yhj</cp:lastModifiedBy>
  <cp:revision>317</cp:revision>
  <dcterms:created xsi:type="dcterms:W3CDTF">2016-02-04T08:27:00Z</dcterms:created>
  <dcterms:modified xsi:type="dcterms:W3CDTF">2018-08-13T03:26:35Z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