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90" r:id="rId5"/>
    <p:sldId id="323" r:id="rId6"/>
    <p:sldId id="324" r:id="rId8"/>
    <p:sldId id="335" r:id="rId9"/>
    <p:sldId id="336" r:id="rId10"/>
    <p:sldId id="342" r:id="rId11"/>
    <p:sldId id="341" r:id="rId12"/>
    <p:sldId id="343" r:id="rId13"/>
    <p:sldId id="344" r:id="rId14"/>
    <p:sldId id="345" r:id="rId15"/>
    <p:sldId id="351" r:id="rId16"/>
    <p:sldId id="350" r:id="rId17"/>
    <p:sldId id="347" r:id="rId18"/>
    <p:sldId id="348" r:id="rId19"/>
    <p:sldId id="349" r:id="rId20"/>
    <p:sldId id="327" r:id="rId21"/>
    <p:sldId id="328" r:id="rId22"/>
    <p:sldId id="329" r:id="rId23"/>
    <p:sldId id="354" r:id="rId24"/>
    <p:sldId id="353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7" r:id="rId34"/>
    <p:sldId id="363" r:id="rId35"/>
    <p:sldId id="364" r:id="rId36"/>
    <p:sldId id="365" r:id="rId37"/>
    <p:sldId id="368" r:id="rId38"/>
    <p:sldId id="369" r:id="rId39"/>
    <p:sldId id="370" r:id="rId40"/>
    <p:sldId id="366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259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81" autoAdjust="0"/>
  </p:normalViewPr>
  <p:slideViewPr>
    <p:cSldViewPr snapToGrid="0">
      <p:cViewPr>
        <p:scale>
          <a:sx n="80" d="100"/>
          <a:sy n="80" d="100"/>
        </p:scale>
        <p:origin x="-1098" y="396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：接收用户请求的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协议，解析。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：返回一个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的响应协议。让浏览器再去解析。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    </a:t>
            </a:r>
            <a:r>
              <a:rPr lang="en-US" altLang="zh-CN" dirty="0"/>
              <a:t>/</a:t>
            </a:r>
            <a:r>
              <a:rPr lang="zh-CN" altLang="en-US" dirty="0"/>
              <a:t>*  *</a:t>
            </a:r>
            <a:r>
              <a:rPr lang="en-US" altLang="zh-CN" dirty="0"/>
              <a:t>.do   /one   /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en-US" altLang="zh-CN" dirty="0"/>
              <a:t>/one  /action/*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 * 两边不能同时出现数据  </a:t>
            </a:r>
            <a:r>
              <a:rPr lang="en-US" altLang="zh-CN" dirty="0"/>
              <a:t>/action/*do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如果我们要做一些初始化方法 ，则可以重写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GenericServlet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没有参数的这个方法 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带参数的方法。 可代码演示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---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此方法是否是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serlvet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的生命周期方法 ：不是。只是被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GenericSerlvet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servleconfig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再次调用的方法 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看源码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备注：课讲解源码 获取</a:t>
            </a:r>
            <a:r>
              <a:rPr lang="en-US" altLang="zh-CN" dirty="0" err="1"/>
              <a:t>servletConfig</a:t>
            </a:r>
            <a:r>
              <a:rPr lang="zh-CN" altLang="en-US" dirty="0"/>
              <a:t>的原理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核心包是</a:t>
            </a:r>
            <a:r>
              <a:rPr lang="en-US" altLang="zh-CN" dirty="0"/>
              <a:t>tomcat</a:t>
            </a:r>
            <a:r>
              <a:rPr lang="zh-CN" altLang="en-US" dirty="0"/>
              <a:t>下的</a:t>
            </a:r>
            <a:r>
              <a:rPr lang="en-US" altLang="zh-CN" dirty="0"/>
              <a:t>servlet-api.jar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eclipse</a:t>
            </a:r>
            <a:r>
              <a:rPr lang="zh-CN" altLang="en-US" dirty="0"/>
              <a:t>查看</a:t>
            </a:r>
            <a:r>
              <a:rPr lang="en-US" altLang="zh-CN" dirty="0"/>
              <a:t>servlet-</a:t>
            </a:r>
            <a:r>
              <a:rPr lang="en-US" altLang="zh-CN" dirty="0" err="1"/>
              <a:t>api</a:t>
            </a:r>
            <a:r>
              <a:rPr lang="zh-CN" altLang="en-US" dirty="0"/>
              <a:t>源码   </a:t>
            </a:r>
            <a:r>
              <a:rPr lang="en-US" altLang="zh-CN" dirty="0" err="1"/>
              <a:t>ctrl+t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</a:t>
            </a:r>
            <a:r>
              <a:rPr lang="en-US" altLang="zh-CN" dirty="0" err="1"/>
              <a:t>HttpServlet</a:t>
            </a:r>
            <a:r>
              <a:rPr lang="zh-CN" altLang="en-US" dirty="0"/>
              <a:t>源码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第一步：调用 </a:t>
            </a:r>
            <a:r>
              <a:rPr lang="en-US" altLang="zh-CN" dirty="0" err="1"/>
              <a:t>MyServlet</a:t>
            </a:r>
            <a:r>
              <a:rPr lang="zh-CN" altLang="en-US" dirty="0"/>
              <a:t>的</a:t>
            </a:r>
            <a:r>
              <a:rPr lang="en-US" altLang="zh-CN" dirty="0"/>
              <a:t>service(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ServletRequest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ServletResponse</a:t>
            </a:r>
            <a:r>
              <a:rPr lang="en-US" altLang="zh-CN" dirty="0"/>
              <a:t>)</a:t>
            </a:r>
            <a:r>
              <a:rPr lang="zh-CN" altLang="en-US" dirty="0"/>
              <a:t>方法，但是</a:t>
            </a:r>
            <a:r>
              <a:rPr lang="en-US" altLang="zh-CN" dirty="0" err="1"/>
              <a:t>MyServlet</a:t>
            </a:r>
            <a:r>
              <a:rPr lang="zh-CN" altLang="en-US" dirty="0"/>
              <a:t>没有重写这个方法，所以到</a:t>
            </a:r>
            <a:r>
              <a:rPr lang="en-US" altLang="zh-CN" dirty="0" err="1"/>
              <a:t>MyServlet</a:t>
            </a:r>
            <a:r>
              <a:rPr lang="zh-CN" altLang="en-US" dirty="0"/>
              <a:t>的父类去找</a:t>
            </a:r>
            <a:endParaRPr lang="en-US" altLang="zh-CN" dirty="0"/>
          </a:p>
          <a:p>
            <a:r>
              <a:rPr lang="zh-CN" altLang="en-US" dirty="0"/>
              <a:t>第二步：调用</a:t>
            </a:r>
            <a:r>
              <a:rPr lang="en-US" altLang="zh-CN" dirty="0" err="1"/>
              <a:t>HttpServlet</a:t>
            </a:r>
            <a:r>
              <a:rPr lang="zh-CN" altLang="en-US" dirty="0"/>
              <a:t>的</a:t>
            </a:r>
            <a:r>
              <a:rPr lang="en-US" altLang="zh-CN" dirty="0"/>
              <a:t>service(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ServletRequest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ServletResponse</a:t>
            </a:r>
            <a:r>
              <a:rPr lang="en-US" altLang="zh-CN" dirty="0"/>
              <a:t>)</a:t>
            </a:r>
            <a:r>
              <a:rPr lang="zh-CN" altLang="en-US" dirty="0"/>
              <a:t>方法，查看源码发现它调用了</a:t>
            </a:r>
            <a:r>
              <a:rPr lang="en-US" altLang="zh-CN" dirty="0"/>
              <a:t>service(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HttpServletRequest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HttpServletResponse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第三步：查看</a:t>
            </a:r>
            <a:r>
              <a:rPr lang="en-US" altLang="zh-CN" dirty="0" err="1"/>
              <a:t>HttpServlet</a:t>
            </a:r>
            <a:r>
              <a:rPr lang="zh-CN" altLang="en-US" dirty="0"/>
              <a:t>的</a:t>
            </a:r>
            <a:r>
              <a:rPr lang="en-US" altLang="zh-CN" dirty="0"/>
              <a:t>service(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HttpServletRequest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HttpServletResponse</a:t>
            </a:r>
            <a:r>
              <a:rPr lang="en-US" altLang="zh-CN" dirty="0"/>
              <a:t>)</a:t>
            </a:r>
            <a:r>
              <a:rPr lang="zh-CN" altLang="en-US" dirty="0"/>
              <a:t>方法，发现它对请求方法进行了判断，如果是</a:t>
            </a:r>
            <a:r>
              <a:rPr lang="en-US" altLang="zh-CN" dirty="0"/>
              <a:t>GET</a:t>
            </a:r>
            <a:r>
              <a:rPr lang="zh-CN" altLang="en-US" dirty="0"/>
              <a:t>请求，则调用</a:t>
            </a:r>
            <a:r>
              <a:rPr lang="en-US" altLang="zh-CN" dirty="0" err="1"/>
              <a:t>doGet</a:t>
            </a:r>
            <a:r>
              <a:rPr lang="en-US" altLang="zh-CN" dirty="0"/>
              <a:t>()</a:t>
            </a:r>
            <a:r>
              <a:rPr lang="zh-CN" altLang="en-US" dirty="0"/>
              <a:t>方法，如果是</a:t>
            </a:r>
            <a:r>
              <a:rPr lang="en-US" altLang="zh-CN" dirty="0"/>
              <a:t>POST</a:t>
            </a:r>
            <a:r>
              <a:rPr lang="zh-CN" altLang="en-US" dirty="0"/>
              <a:t>请求，则调用</a:t>
            </a:r>
            <a:r>
              <a:rPr lang="en-US" altLang="zh-CN" dirty="0" err="1"/>
              <a:t>doPost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第四步：如果在</a:t>
            </a:r>
            <a:r>
              <a:rPr lang="en-US" altLang="zh-CN" dirty="0" err="1"/>
              <a:t>MyServlet</a:t>
            </a:r>
            <a:r>
              <a:rPr lang="zh-CN" altLang="en-US" dirty="0"/>
              <a:t>中重写了 </a:t>
            </a:r>
            <a:r>
              <a:rPr lang="en-US" altLang="zh-CN" dirty="0" err="1"/>
              <a:t>doGet</a:t>
            </a:r>
            <a:r>
              <a:rPr lang="en-US" altLang="zh-CN" dirty="0"/>
              <a:t>(),</a:t>
            </a:r>
            <a:r>
              <a:rPr lang="en-US" altLang="zh-CN" dirty="0" err="1"/>
              <a:t>doPost</a:t>
            </a:r>
            <a:r>
              <a:rPr lang="en-US" altLang="zh-CN" dirty="0"/>
              <a:t>()</a:t>
            </a:r>
            <a:r>
              <a:rPr lang="zh-CN" altLang="en-US" dirty="0"/>
              <a:t>方法，则会调用</a:t>
            </a:r>
            <a:r>
              <a:rPr lang="en-US" altLang="zh-CN" dirty="0" err="1"/>
              <a:t>MyServlet</a:t>
            </a:r>
            <a:r>
              <a:rPr lang="zh-CN" altLang="en-US" dirty="0"/>
              <a:t>中的重写的响应的</a:t>
            </a:r>
            <a:r>
              <a:rPr lang="en-US" altLang="zh-CN" dirty="0" err="1"/>
              <a:t>doGet</a:t>
            </a:r>
            <a:r>
              <a:rPr lang="en-US" altLang="zh-CN" dirty="0"/>
              <a:t>(),</a:t>
            </a:r>
            <a:r>
              <a:rPr lang="en-US" altLang="zh-CN" dirty="0" err="1"/>
              <a:t>doPost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贴图为</a:t>
            </a:r>
            <a:r>
              <a:rPr lang="en-US" altLang="zh-CN" dirty="0" err="1"/>
              <a:t>HttpServlet</a:t>
            </a:r>
            <a:r>
              <a:rPr lang="zh-CN" altLang="en-US" dirty="0"/>
              <a:t>的源码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比较两个不同的正整数的加载顺序  负数不加载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同时开两个浏览器</a:t>
            </a:r>
            <a:r>
              <a:rPr lang="en-US" altLang="zh-CN" dirty="0"/>
              <a:t>get</a:t>
            </a:r>
            <a:r>
              <a:rPr lang="zh-CN" altLang="en-US" dirty="0"/>
              <a:t>方式  </a:t>
            </a:r>
            <a:r>
              <a:rPr lang="en-US" altLang="zh-CN" dirty="0"/>
              <a:t>+?name=** </a:t>
            </a:r>
            <a:r>
              <a:rPr lang="zh-CN" altLang="en-US" dirty="0"/>
              <a:t>访问这个</a:t>
            </a:r>
            <a:r>
              <a:rPr lang="en-US" altLang="zh-CN" dirty="0"/>
              <a:t>servlet </a:t>
            </a:r>
            <a:r>
              <a:rPr lang="zh-CN" altLang="en-US" dirty="0"/>
              <a:t>，查看页面输出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solidFill>
                  <a:schemeClr val="tx1"/>
                </a:solidFill>
              </a:rPr>
              <a:t>因为，局部的变量默认就是线程安全的。因为局部变量在线程的栈中。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栈，先进后出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通过不同的 </a:t>
            </a:r>
            <a:r>
              <a:rPr lang="en-US" altLang="zh-CN" dirty="0"/>
              <a:t>servlet  </a:t>
            </a:r>
            <a:r>
              <a:rPr lang="zh-CN" altLang="en-US" dirty="0"/>
              <a:t>输出</a:t>
            </a:r>
            <a:r>
              <a:rPr lang="en-US" altLang="zh-CN" dirty="0" err="1"/>
              <a:t>ServletContext</a:t>
            </a:r>
            <a:r>
              <a:rPr lang="zh-CN" altLang="en-US" dirty="0"/>
              <a:t>的内存地址是 一样的 来演示 </a:t>
            </a:r>
            <a:r>
              <a:rPr lang="en-US" altLang="zh-CN" b="1" dirty="0" err="1">
                <a:solidFill>
                  <a:schemeClr val="tx1"/>
                </a:solidFill>
              </a:rPr>
              <a:t>ServletContext</a:t>
            </a:r>
            <a:r>
              <a:rPr lang="zh-CN" altLang="en-US" b="1" dirty="0">
                <a:solidFill>
                  <a:schemeClr val="tx1"/>
                </a:solidFill>
              </a:rPr>
              <a:t>的实例只有一个。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图片查看</a:t>
            </a:r>
            <a:r>
              <a:rPr lang="en-US" altLang="zh-CN" dirty="0"/>
              <a:t>servlet </a:t>
            </a:r>
            <a:r>
              <a:rPr lang="zh-CN" altLang="en-US" dirty="0"/>
              <a:t>演示代码。路径问题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路径问题。  </a:t>
            </a:r>
            <a:r>
              <a:rPr lang="en-US" altLang="zh-CN" dirty="0"/>
              <a:t>web.xml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设置  由</a:t>
            </a:r>
            <a:r>
              <a:rPr lang="en-US" altLang="zh-CN" dirty="0"/>
              <a:t>/show </a:t>
            </a:r>
            <a:r>
              <a:rPr lang="zh-CN" altLang="en-US" dirty="0"/>
              <a:t>修改成</a:t>
            </a:r>
            <a:r>
              <a:rPr lang="en-US" altLang="zh-CN" dirty="0"/>
              <a:t>/my/show  </a:t>
            </a:r>
            <a:r>
              <a:rPr lang="zh-CN" altLang="en-US" dirty="0"/>
              <a:t>对前面不加</a:t>
            </a:r>
            <a:r>
              <a:rPr lang="en-US" altLang="zh-CN" dirty="0"/>
              <a:t>/</a:t>
            </a:r>
            <a:r>
              <a:rPr lang="zh-CN" altLang="en-US" dirty="0"/>
              <a:t>的影响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用它来保存网页的点击量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用它来保存网页的点击量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或者直接通过浏览器地址栏访问：</a:t>
            </a:r>
            <a:r>
              <a:rPr lang="en-US" altLang="zh-CN" dirty="0"/>
              <a:t>http://localhost:8081/Servlet02/one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通过案例验证</a:t>
            </a:r>
            <a:r>
              <a:rPr lang="en-US" altLang="zh-CN" dirty="0"/>
              <a:t>servlet</a:t>
            </a:r>
            <a:r>
              <a:rPr lang="zh-CN" altLang="en-US" dirty="0"/>
              <a:t>的生命周期</a:t>
            </a:r>
            <a:endParaRPr lang="en-US" altLang="zh-CN" dirty="0"/>
          </a:p>
          <a:p>
            <a:r>
              <a:rPr lang="zh-CN" altLang="en-US" dirty="0"/>
              <a:t>构造方法、初始化方法只调用一次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第二章 </a:t>
            </a:r>
            <a:r>
              <a:rPr lang="en-US" altLang="zh-CN" dirty="0">
                <a:latin typeface="+mj-ea"/>
              </a:rPr>
              <a:t>Servlet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zh-CN" altLang="en-US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5847" y="1677043"/>
            <a:ext cx="8832306" cy="35039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生命周期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9285"/>
            <a:ext cx="8497887" cy="4949629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ct val="20000"/>
              </a:spcAft>
              <a:buSzTx/>
              <a:buNone/>
            </a:pPr>
            <a:r>
              <a:rPr lang="en-US" altLang="zh-CN" sz="2000" dirty="0"/>
              <a:t>Servlet</a:t>
            </a:r>
            <a:r>
              <a:rPr lang="zh-CN" altLang="en-US" sz="2000" dirty="0"/>
              <a:t>生命周期</a:t>
            </a:r>
            <a:r>
              <a:rPr lang="zh-CN" altLang="en-US" sz="2000" b="0" dirty="0"/>
              <a:t>，指的就是</a:t>
            </a:r>
            <a:r>
              <a:rPr lang="en-US" altLang="zh-CN" sz="2000" b="0" dirty="0"/>
              <a:t>Servlet</a:t>
            </a:r>
            <a:r>
              <a:rPr lang="zh-CN" altLang="en-US" sz="2000" b="0" dirty="0"/>
              <a:t>的出生到结束。分别经历了加载、初始化、服务、销毁。</a:t>
            </a:r>
            <a:endParaRPr lang="en-US" altLang="zh-CN" sz="2000" b="0" dirty="0"/>
          </a:p>
          <a:p>
            <a:pPr marL="0" indent="0">
              <a:lnSpc>
                <a:spcPct val="150000"/>
              </a:lnSpc>
              <a:spcAft>
                <a:spcPct val="20000"/>
              </a:spcAft>
              <a:buSzTx/>
              <a:buNone/>
            </a:pPr>
            <a:endParaRPr lang="en-US" altLang="zh-CN" sz="2000" b="0" dirty="0"/>
          </a:p>
          <a:p>
            <a:pPr marL="457200" indent="-457200">
              <a:lnSpc>
                <a:spcPct val="150000"/>
              </a:lnSpc>
              <a:spcAft>
                <a:spcPct val="20000"/>
              </a:spcAft>
              <a:buSzTx/>
              <a:buFont typeface="+mj-lt"/>
              <a:buAutoNum type="arabicPeriod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启动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tomcat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、访问项目、访问项目、停止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tomcat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ct val="20000"/>
              </a:spcAft>
              <a:buSzTx/>
              <a:buFont typeface="+mj-lt"/>
              <a:buAutoNum type="arabicPeriod"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457200" indent="-4572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创建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的无参构造方法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b="0" dirty="0"/>
              <a:t>    public </a:t>
            </a:r>
            <a:r>
              <a:rPr lang="en-US" altLang="zh-CN" sz="1600" b="0" dirty="0" err="1"/>
              <a:t>OneServlet</a:t>
            </a:r>
            <a:r>
              <a:rPr lang="en-US" altLang="zh-CN" sz="1600" b="0" dirty="0"/>
              <a:t>() {</a:t>
            </a:r>
            <a:endParaRPr lang="en-US" altLang="zh-CN" sz="1600" b="0" dirty="0"/>
          </a:p>
          <a:p>
            <a:pPr marL="0" indent="0">
              <a:buNone/>
            </a:pPr>
            <a:r>
              <a:rPr lang="en-US" altLang="zh-CN" sz="1600" b="0" dirty="0"/>
              <a:t>      </a:t>
            </a:r>
            <a:r>
              <a:rPr lang="en-US" altLang="zh-CN" sz="1600" b="0" dirty="0" err="1"/>
              <a:t>System.</a:t>
            </a:r>
            <a:r>
              <a:rPr lang="en-US" altLang="zh-CN" sz="1600" b="0" i="1" dirty="0" err="1"/>
              <a:t>err.println</a:t>
            </a:r>
            <a:r>
              <a:rPr lang="en-US" altLang="zh-CN" sz="1600" b="0" i="1" dirty="0"/>
              <a:t>("0:</a:t>
            </a:r>
            <a:r>
              <a:rPr lang="zh-CN" altLang="en-US" sz="1600" b="0" i="1" dirty="0"/>
              <a:t>构造方法</a:t>
            </a:r>
            <a:r>
              <a:rPr lang="en-US" altLang="zh-CN" sz="1600" b="0" i="1" dirty="0"/>
              <a:t>..");</a:t>
            </a:r>
            <a:endParaRPr lang="en-US" altLang="zh-CN" sz="1600" b="0" i="1" dirty="0"/>
          </a:p>
          <a:p>
            <a:pPr marL="0" indent="0">
              <a:buNone/>
            </a:pPr>
            <a:r>
              <a:rPr lang="en-US" altLang="zh-CN" sz="1600" b="0" dirty="0"/>
              <a:t>    }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50000"/>
              </a:lnSpc>
              <a:spcAft>
                <a:spcPct val="20000"/>
              </a:spcAft>
              <a:buSzTx/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50000"/>
              </a:lnSpc>
              <a:spcAft>
                <a:spcPct val="20000"/>
              </a:spcAft>
              <a:buSzTx/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51045" y="1961223"/>
            <a:ext cx="2141435" cy="12609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1045" y="3381818"/>
            <a:ext cx="1991047" cy="4281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6320" y="4454845"/>
            <a:ext cx="2218447" cy="1017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生命周期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1331586"/>
            <a:ext cx="4320480" cy="4739430"/>
          </a:xfrm>
        </p:spPr>
        <p:txBody>
          <a:bodyPr/>
          <a:lstStyle/>
          <a:p>
            <a:pPr marL="0" indent="0" eaLnBrk="1" hangingPunct="1"/>
            <a:r>
              <a:rPr lang="en-US" altLang="zh-CN" sz="2400" dirty="0"/>
              <a:t>Servlet</a:t>
            </a:r>
            <a:r>
              <a:rPr lang="zh-CN" altLang="en-US" sz="2400" dirty="0"/>
              <a:t>的生命周期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/>
              <a:t>加载阶段：加载并实例化</a:t>
            </a:r>
            <a:r>
              <a:rPr lang="en-US" altLang="zh-CN" sz="2000" dirty="0"/>
              <a:t>(</a:t>
            </a:r>
            <a:r>
              <a:rPr lang="zh-CN" altLang="en-US" sz="2000" dirty="0"/>
              <a:t>创建</a:t>
            </a:r>
            <a:r>
              <a:rPr lang="en-US" altLang="zh-CN" sz="2000" dirty="0"/>
              <a:t>servlet</a:t>
            </a:r>
            <a:r>
              <a:rPr lang="zh-CN" altLang="en-US" sz="2000" dirty="0"/>
              <a:t>实例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/>
              <a:t>初始化阶段： 调用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/>
              <a:t>响应客户请求阶段：调用</a:t>
            </a:r>
            <a:r>
              <a:rPr lang="en-US" altLang="zh-CN" sz="2000" dirty="0"/>
              <a:t>service()</a:t>
            </a:r>
            <a:r>
              <a:rPr lang="zh-CN" altLang="en-US" sz="2000" dirty="0"/>
              <a:t>方法，</a:t>
            </a:r>
            <a:r>
              <a:rPr lang="zh-CN" altLang="zh-CN" sz="2000" dirty="0">
                <a:solidFill>
                  <a:srgbClr val="FF0000"/>
                </a:solidFill>
              </a:rPr>
              <a:t>一般业务逻辑</a:t>
            </a:r>
            <a:r>
              <a:rPr lang="zh-CN" altLang="zh-CN" sz="2000" dirty="0"/>
              <a:t>在这里处理，该方法在访问该</a:t>
            </a:r>
            <a:r>
              <a:rPr lang="en-US" altLang="zh-CN" sz="2000" dirty="0"/>
              <a:t>servlet</a:t>
            </a:r>
            <a:r>
              <a:rPr lang="zh-CN" altLang="zh-CN" sz="2000" dirty="0"/>
              <a:t>时，会被调用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/>
              <a:t>终止阶段：调用</a:t>
            </a:r>
            <a:r>
              <a:rPr lang="en-US" altLang="zh-CN" sz="2000" dirty="0"/>
              <a:t>destroy()</a:t>
            </a:r>
            <a:r>
              <a:rPr lang="zh-CN" altLang="en-US" sz="2000" dirty="0"/>
              <a:t>方法</a:t>
            </a:r>
            <a:endParaRPr lang="zh-CN" altLang="en-US" sz="2000" dirty="0"/>
          </a:p>
          <a:p>
            <a:pPr lvl="1" eaLnBrk="1" hangingPunct="1"/>
            <a:endParaRPr lang="en-US" altLang="zh-CN" dirty="0"/>
          </a:p>
          <a:p>
            <a:pPr marL="590550" indent="-590550">
              <a:lnSpc>
                <a:spcPct val="15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Picture 14" descr="servlet-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83" y="1356141"/>
            <a:ext cx="41703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生命周期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34021"/>
            <a:ext cx="8497887" cy="4739430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ct val="20000"/>
              </a:spcAft>
              <a:buSz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当请求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的时候：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590550" indent="-590550">
              <a:lnSpc>
                <a:spcPct val="15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引擎检查是否已经装载并创建了该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的实例对象。如果是，则直接执行第④步，否则，执行第②步。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590550" indent="-590550">
              <a:lnSpc>
                <a:spcPct val="15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装载并创建该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的一个实例对象：调用该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的构造器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590550" indent="-590550">
              <a:lnSpc>
                <a:spcPct val="15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实例对象的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init()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方法。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590550" indent="-590550">
              <a:lnSpc>
                <a:spcPct val="15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创建一个用于封装请求的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ServletRequest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对象和一个代表响应消息的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ServletResponse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对象，然后调用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service()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方法并将请求和响应对象作为参数传递进去。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590550" indent="-590550">
              <a:lnSpc>
                <a:spcPct val="15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应用程序被停止或重新启动之前，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引擎将卸载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，并在卸载之前调用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destroy()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方法。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生命周期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0527" y="1419146"/>
            <a:ext cx="8842945" cy="48153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1520" y="938146"/>
            <a:ext cx="26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第一次访问请求：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生命周期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938146"/>
            <a:ext cx="26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第二次访问请求：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843" y="1664536"/>
            <a:ext cx="8946314" cy="43750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生命周期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31586"/>
            <a:ext cx="8497887" cy="47394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 err="1"/>
              <a:t>OnsServlet</a:t>
            </a:r>
            <a:r>
              <a:rPr lang="zh-CN" altLang="en-US" sz="2000" dirty="0"/>
              <a:t>的</a:t>
            </a:r>
            <a:r>
              <a:rPr lang="en-US" altLang="zh-CN" sz="2000" dirty="0"/>
              <a:t>service</a:t>
            </a:r>
            <a:r>
              <a:rPr lang="zh-CN" altLang="en-US" sz="2000" dirty="0"/>
              <a:t>方法中加入以下代码：</a:t>
            </a:r>
            <a:endParaRPr lang="en-US" altLang="zh-CN" sz="20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94593" y="1850247"/>
            <a:ext cx="7987407" cy="125218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().print(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你好：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，这是我第一个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servlet</a:t>
            </a:r>
            <a:r>
              <a:rPr lang="zh-CN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： 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Random().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4593" y="3429000"/>
            <a:ext cx="5707831" cy="851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593" y="4960043"/>
            <a:ext cx="7356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Servlet</a:t>
            </a:r>
            <a:r>
              <a:rPr lang="zh-CN" altLang="en-US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的生命周期的流程图中可看出，</a:t>
            </a:r>
            <a:r>
              <a:rPr lang="en-US" altLang="zh-CN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Servlet</a:t>
            </a:r>
            <a:r>
              <a:rPr lang="zh-CN" altLang="en-US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是单例的，并且</a:t>
            </a:r>
            <a:r>
              <a:rPr lang="zh-CN" altLang="zh-CN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此单一的实例对象，是被</a:t>
            </a:r>
            <a:r>
              <a:rPr lang="en-US" altLang="zh-CN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tomcat</a:t>
            </a:r>
            <a:r>
              <a:rPr lang="zh-CN" altLang="zh-CN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维护的。</a:t>
            </a:r>
            <a:endParaRPr lang="zh-CN" altLang="zh-CN" sz="2800" b="1" kern="1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的注册与运行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5578"/>
            <a:ext cx="8229600" cy="4960253"/>
          </a:xfrm>
        </p:spPr>
        <p:txBody>
          <a:bodyPr>
            <a:noAutofit/>
          </a:bodyPr>
          <a:lstStyle/>
          <a:p>
            <a:pPr marL="355600" indent="-355600">
              <a:lnSpc>
                <a:spcPct val="150000"/>
              </a:lnSpc>
              <a:spcAft>
                <a:spcPct val="20000"/>
              </a:spcAft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程序必须通过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容器来启动运行，并且储存目录有特殊要求，需要存储在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&lt;WEB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应用程序目录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&gt;\WEB-INF\classes\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目录中。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indent="-355600">
              <a:lnSpc>
                <a:spcPct val="150000"/>
              </a:lnSpc>
              <a:spcAft>
                <a:spcPct val="20000"/>
              </a:spcAft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程序必须在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应用程序的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web.xml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文件中进行注册和映射其访问路径，才可以被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引擎加载和被外界访问。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53975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元素用于注册一个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，它包含有两个主要的子元素：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-name&gt;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-class&gt;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，分别用于设置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的注册名称和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的完整类名。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53975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-mapping&gt;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元素用于映射一个已注册的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的一个对外访问路径，它包含有两个子元素：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-name&gt;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url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-pattern&gt;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，分别用于指定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的注册名称和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的对外访问路径。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0"/>
            <a:ext cx="8229600" cy="857256"/>
          </a:xfrm>
        </p:spPr>
        <p:txBody>
          <a:bodyPr/>
          <a:lstStyle/>
          <a:p>
            <a:r>
              <a:rPr lang="en-US" altLang="zh-CN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映射的细节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66340"/>
            <a:ext cx="8358246" cy="2614618"/>
          </a:xfrm>
        </p:spPr>
        <p:txBody>
          <a:bodyPr>
            <a:normAutofit fontScale="92500"/>
          </a:bodyPr>
          <a:lstStyle/>
          <a:p>
            <a:pPr marL="355600" indent="-355600">
              <a:lnSpc>
                <a:spcPct val="150000"/>
              </a:lnSpc>
              <a:spcAft>
                <a:spcPct val="20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同一个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可以被映射到多个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上，即多个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&lt;servlet-mapping&gt;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元素的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&lt;servlet-name&gt;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子元素的设置值可以是同一个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的注册名。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indent="-355600">
              <a:lnSpc>
                <a:spcPct val="150000"/>
              </a:lnSpc>
              <a:spcAft>
                <a:spcPct val="20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映射到的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中也可以使用*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通配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符，但是只能有两种固定的格式：一种格式是“*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扩展名”，另一种格式是以正斜杠（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）开头并以“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/*”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结尾。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2917" y="3733474"/>
            <a:ext cx="5266727" cy="24127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55600" indent="-355600" algn="l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-mapping&gt;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indent="-355600" algn="l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	&lt;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-name&gt;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AnyName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-name&gt;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indent="-355600" algn="l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	&lt;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url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-pattern&gt;*.do&lt;/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url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-pattern&gt;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indent="-355600" algn="l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-mapping&gt;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indent="-355600" algn="l">
              <a:buFont typeface="Wingdings" panose="05000000000000000000" pitchFamily="2" charset="2"/>
              <a:buNone/>
            </a:pP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lvl="0" indent="-3556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-mapping&gt;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lvl="0" indent="-3556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	&lt;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-name&gt;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AnyName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-name&gt;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lvl="0" indent="-3556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	&lt;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url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-pattern&gt;/action/*&lt;/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url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-pattern&gt;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355600" lvl="0" indent="-35560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&lt;/</a:t>
            </a:r>
            <a:r>
              <a:rPr lang="en-US" altLang="zh-CN" sz="16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-mapping&gt;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0"/>
            <a:ext cx="8229600" cy="857256"/>
          </a:xfrm>
        </p:spPr>
        <p:txBody>
          <a:bodyPr/>
          <a:lstStyle/>
          <a:p>
            <a:r>
              <a:rPr lang="en-US" altLang="zh-CN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ServletConfig</a:t>
            </a: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986618"/>
            <a:ext cx="8572471" cy="26087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功能：用于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中配置的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serlvet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容器将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代表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ServletContext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的配置参数信息一并封装到一个称为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的对象中，并在初始化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实例对象时调用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  config)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方法将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对象传递给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857" y="1297135"/>
            <a:ext cx="348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36293"/>
            <a:ext cx="8229600" cy="5246519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简介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实现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接口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在 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web.xml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描述文件中配置 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生命周期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GenericServlet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线程安全问题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内容概要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0"/>
            <a:ext cx="8229600" cy="857256"/>
          </a:xfrm>
        </p:spPr>
        <p:txBody>
          <a:bodyPr/>
          <a:lstStyle/>
          <a:p>
            <a:r>
              <a:rPr lang="en-US" altLang="zh-CN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ServletConfig</a:t>
            </a: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986618"/>
            <a:ext cx="8572471" cy="260876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97839" y="1292009"/>
            <a:ext cx="6288963" cy="18359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5804" y="3290998"/>
            <a:ext cx="8051179" cy="270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getServletName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获取当前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中配置的名字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getServletContext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获取代表当前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getInitParameter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(String)  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指定名称的初始化参数的值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getInitParameterNames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所有初始化参数的名字组成的枚举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0"/>
            <a:ext cx="8229600" cy="857256"/>
          </a:xfrm>
        </p:spPr>
        <p:txBody>
          <a:bodyPr/>
          <a:lstStyle/>
          <a:p>
            <a:r>
              <a:rPr lang="en-US" altLang="zh-CN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ServletConfig</a:t>
            </a: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45675" y="1762098"/>
            <a:ext cx="8109858" cy="414885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twoServlet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cn.servlet.TwoServlet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-param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adminusername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admin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-param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adminpassword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123456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twoServlet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/two.do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42217" y="1076067"/>
            <a:ext cx="6337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TwoServlet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web.xml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配置如下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0"/>
            <a:ext cx="8229600" cy="857256"/>
          </a:xfrm>
        </p:spPr>
        <p:txBody>
          <a:bodyPr/>
          <a:lstStyle/>
          <a:p>
            <a:r>
              <a:rPr lang="en-US" altLang="zh-CN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ServletConfig</a:t>
            </a:r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85804" y="1104176"/>
            <a:ext cx="8109858" cy="414885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在初始化方法中，当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tomcat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初始化了这个类，就已经读取完成了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xml</a:t>
            </a:r>
            <a:endParaRPr lang="en-US" altLang="zh-CN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就去设置这个类在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web.xml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中的配置</a:t>
            </a:r>
            <a:endParaRPr lang="zh-CN" alt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ServletConfig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在配置文件中的名称：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.getServletName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获取所有的初始的配置的参数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Enumeration&lt;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String&gt; </a:t>
            </a:r>
            <a:r>
              <a:rPr lang="en-US" altLang="zh-CN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.getInitParameterNames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.hasMoreElements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.nextElement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根据初始化的名字获取值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.getInitParameter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nm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85804" y="5499948"/>
            <a:ext cx="194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29587" y="5483251"/>
            <a:ext cx="3813050" cy="12743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GenericServlet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85804" y="1231707"/>
            <a:ext cx="8572471" cy="26087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GenericServlet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接口的实现类，我们可以通过继承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GenericServlet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来编写自己的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。下面是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GenericServlet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类的源代码：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GenericServlet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提供除了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方法外所有接口中方法的缺省实现。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接口外，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GenericServlet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也实现了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接口，处理初始化参数和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上下文，提供对授权传递到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getServletConfig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7743" y="2694161"/>
            <a:ext cx="8055620" cy="6550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GenericServlet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62979" y="2060648"/>
            <a:ext cx="4334940" cy="392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0152" y="1167598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tx1"/>
                </a:solidFill>
              </a:rPr>
              <a:t>GenericServlet</a:t>
            </a:r>
            <a:r>
              <a:rPr lang="zh-CN" altLang="en-US" b="1" dirty="0">
                <a:solidFill>
                  <a:schemeClr val="tx1"/>
                </a:solidFill>
              </a:rPr>
              <a:t>的方法，只有</a:t>
            </a:r>
            <a:r>
              <a:rPr lang="en-US" altLang="zh-CN" b="1" dirty="0">
                <a:solidFill>
                  <a:schemeClr val="tx1"/>
                </a:solidFill>
              </a:rPr>
              <a:t>service(</a:t>
            </a:r>
            <a:r>
              <a:rPr lang="en-US" altLang="zh-CN" b="1" dirty="0" err="1">
                <a:solidFill>
                  <a:schemeClr val="tx1"/>
                </a:solidFill>
              </a:rPr>
              <a:t>req,res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是抽象方法，只需要实现这个方法就好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GenericServlet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499014" y="1743003"/>
            <a:ext cx="8109858" cy="313539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MyGenericServlet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GenericServlet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service(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().print(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你好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,"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().print(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/&gt;"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直接调用获取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servletconfig</a:t>
            </a:r>
            <a:r>
              <a:rPr lang="zh-CN" alt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就可以了</a:t>
            </a:r>
            <a:endParaRPr lang="zh-CN" altLang="en-US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().print(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此类在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web.xml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中配置的名称为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getServletConfig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getServletName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42217" y="1076067"/>
            <a:ext cx="6337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GenericServlet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GenericServlet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499014" y="1483693"/>
            <a:ext cx="8109858" cy="212193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servlet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generic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cn.servlet.MyGenericServlet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servlet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generic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gc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42217" y="1076067"/>
            <a:ext cx="6337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2683" y="4532547"/>
            <a:ext cx="4475256" cy="1400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2217" y="4013251"/>
            <a:ext cx="6337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浏览器查看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GenericServlet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0880" y="2142372"/>
            <a:ext cx="8771860" cy="102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：适配了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javax.serlvet.Selvet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接口。用户只需要重写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。</a:t>
            </a: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：包装了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SevletConfig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用户直接调用</a:t>
            </a: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217" y="1076067"/>
            <a:ext cx="6337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GenericService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HttpServlet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833" y="1307804"/>
            <a:ext cx="8771860" cy="253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GenericServlet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的子类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类通过调用指定到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请求方法的方法实现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service()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去开发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，需要重写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doGet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doPost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方法，这是目前用的最多的一种方法</a:t>
            </a: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</a:pP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7743" y="3935511"/>
            <a:ext cx="7708257" cy="73218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HttpServlet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7743" y="1252636"/>
            <a:ext cx="7570913" cy="4871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3285" y="-160566"/>
            <a:ext cx="7772400" cy="1143000"/>
          </a:xfrm>
        </p:spPr>
        <p:txBody>
          <a:bodyPr/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 </a:t>
            </a:r>
            <a:r>
              <a:rPr lang="zh-CN" altLang="en-US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简介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52" y="1067642"/>
            <a:ext cx="8783948" cy="5289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Java 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是和平台无关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的基于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组件，运行在服务器端，它由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容器所管理，用于生成动态的内容。 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是平台独立的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类，编写一个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，实际上就是按照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规范编写一个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被编译为平台独立 的字节码，可以被动态地加载到支持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服务器中运行。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和客户的通信以及调用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和客户的通信采用“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”的模式。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Servlet</a:t>
            </a:r>
            <a:r>
              <a:rPr lang="zh-CN" altLang="zh-CN" sz="2000" dirty="0"/>
              <a:t>的功能：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1</a:t>
            </a:r>
            <a:r>
              <a:rPr lang="zh-CN" altLang="zh-CN" sz="2000" dirty="0"/>
              <a:t>：接收用户请求的</a:t>
            </a:r>
            <a:r>
              <a:rPr lang="en-US" altLang="zh-CN" sz="2000" dirty="0"/>
              <a:t>HTTP</a:t>
            </a:r>
            <a:r>
              <a:rPr lang="zh-CN" altLang="zh-CN" sz="2000" dirty="0"/>
              <a:t>协议，解析。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2</a:t>
            </a:r>
            <a:r>
              <a:rPr lang="zh-CN" altLang="zh-CN" sz="2000" dirty="0"/>
              <a:t>：返回一个</a:t>
            </a:r>
            <a:r>
              <a:rPr lang="en-US" altLang="zh-CN" sz="2000" dirty="0"/>
              <a:t>http</a:t>
            </a:r>
            <a:r>
              <a:rPr lang="zh-CN" altLang="zh-CN" sz="2000" dirty="0"/>
              <a:t>的响应协议。让浏览器再去解析。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HttpServlet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33277" y="1739106"/>
            <a:ext cx="8841331" cy="4402217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MyHttpServlet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应该重写</a:t>
            </a:r>
            <a:r>
              <a:rPr lang="en-US" altLang="zh-CN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doGet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或是</a:t>
            </a:r>
            <a:r>
              <a:rPr lang="en-US" altLang="zh-CN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doPost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().print(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你好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你用的是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get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Random().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doPost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().print(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你好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你用的是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post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42217" y="1076067"/>
            <a:ext cx="6337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HttpServlet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725" y="1651430"/>
            <a:ext cx="5775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 </a:t>
            </a:r>
            <a:r>
              <a:rPr lang="en-US" altLang="zh-CN" dirty="0" err="1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href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</a:t>
            </a:r>
            <a:r>
              <a:rPr lang="en-US" altLang="zh-CN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GO</a:t>
            </a:r>
            <a:r>
              <a:rPr lang="en-US" altLang="zh-CN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en-US" altLang="zh-CN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提交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2217" y="1076067"/>
            <a:ext cx="6337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两种请求：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47922" y="3429000"/>
            <a:ext cx="4082857" cy="777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7921" y="4538168"/>
            <a:ext cx="4186131" cy="87380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HttpServlet</a:t>
            </a:r>
            <a:r>
              <a:rPr lang="zh-CN" altLang="en-US" dirty="0"/>
              <a:t>类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7743" y="2487158"/>
            <a:ext cx="6365617" cy="2210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280" y="4926619"/>
            <a:ext cx="6238541" cy="3865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645" y="1211894"/>
            <a:ext cx="7664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必须要重写至少一个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doXXX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方法，如果没有重写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doXXX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方法，则会报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405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的加载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3" y="1185884"/>
            <a:ext cx="7874889" cy="453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load-on-startup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load-on-startup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元素标记容器是否应该在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应用程序启动的时候就加载这个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servlet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实例化并调用其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方法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。</a:t>
            </a:r>
            <a:endParaRPr lang="zh-CN" alt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它的值必须是一个整数，表示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servlet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被加载的先后顺序。</a:t>
            </a:r>
            <a:endParaRPr lang="zh-CN" alt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如果该元素的值为负数或者没有设置，则容器会当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Servlet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被请求时再加载。</a:t>
            </a:r>
            <a:endParaRPr lang="zh-CN" alt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如果值为正整数或者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时，表示容器在应用启动时就加载并初始化这个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servlet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，值越小，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servlet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的优先级越高，就越先被加载。值相同时，容器就会自己选择顺序来加载。</a:t>
            </a:r>
            <a:endParaRPr lang="zh-CN" alt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743" y="1906665"/>
            <a:ext cx="6431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在容器启动时 就加载这个</a:t>
            </a:r>
            <a:r>
              <a:rPr lang="en-US" altLang="zh-CN" sz="1800" u="sng" dirty="0">
                <a:solidFill>
                  <a:srgbClr val="3F5FBF"/>
                </a:solidFill>
                <a:latin typeface="Consolas" panose="020B0609020204030204" pitchFamily="49" charset="0"/>
              </a:rPr>
              <a:t>servlet --&gt;</a:t>
            </a:r>
            <a:endParaRPr lang="en-US" altLang="zh-CN" sz="1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F7F7F"/>
                </a:solidFill>
                <a:latin typeface="Consolas" panose="020B0609020204030204" pitchFamily="49" charset="0"/>
              </a:rPr>
              <a:t>load-on-startup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800" dirty="0">
                <a:solidFill>
                  <a:srgbClr val="3F7F7F"/>
                </a:solidFill>
                <a:latin typeface="Consolas" panose="020B0609020204030204" pitchFamily="49" charset="0"/>
              </a:rPr>
              <a:t>load-on-startup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的线程安全问题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3" y="1185884"/>
            <a:ext cx="7874889" cy="4623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是线程不安全的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首先不是线程安全的。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体系结构是建立在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多线程机制之上的，它的生命周期是由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容器负责的。当客户端第一次请求某个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容器将会根据</a:t>
            </a:r>
            <a:r>
              <a:rPr lang="en-US" altLang="zh-CN" dirty="0">
                <a:solidFill>
                  <a:schemeClr val="tx1"/>
                </a:solidFill>
              </a:rPr>
              <a:t>web.xml</a:t>
            </a:r>
            <a:r>
              <a:rPr lang="zh-CN" altLang="en-US" dirty="0">
                <a:solidFill>
                  <a:schemeClr val="tx1"/>
                </a:solidFill>
              </a:rPr>
              <a:t>配置文件实例化这个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类。当有新的客户端请求该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时，一般不会再实例化该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类，也就是有多个线程在使用这个实例。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容器会自动使用线程池等技术来支持系统的运行，当两个或多个线程同时访问同一个</a:t>
            </a:r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时，可能会发生多个线程同时访问同一资源的情况，数据可能会变得不一致。</a:t>
            </a:r>
            <a:endParaRPr lang="en-US" altLang="zh-CN" dirty="0">
              <a:solidFill>
                <a:schemeClr val="tx1"/>
              </a:solidFill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的线程安全问题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51334" y="1099026"/>
            <a:ext cx="8841331" cy="4402217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ThreeServlet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声明一个成员变量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接收用户的参数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(5000);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为了突出并发问题，在这设置一个延时</a:t>
            </a:r>
            <a:endParaRPr lang="zh-CN" altLang="en-US" sz="1600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",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你的名字：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输出到页面</a:t>
            </a:r>
            <a:endParaRPr lang="zh-CN" alt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的线程安全问题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3" y="1185884"/>
            <a:ext cx="7874889" cy="302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chemeClr val="tx1"/>
                </a:solidFill>
              </a:rPr>
              <a:t>synchronized</a:t>
            </a:r>
            <a:r>
              <a:rPr lang="zh-CN" altLang="en-US" b="1" dirty="0">
                <a:solidFill>
                  <a:schemeClr val="tx1"/>
                </a:solidFill>
              </a:rPr>
              <a:t>同步代码块。效率太低，不建议使用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不能依赖实例全局成员变量。</a:t>
            </a:r>
            <a:r>
              <a:rPr lang="zh-CN" altLang="zh-CN" b="1" dirty="0">
                <a:solidFill>
                  <a:schemeClr val="tx1"/>
                </a:solidFill>
              </a:rPr>
              <a:t>将接收参数的变量声明成局部的变量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3" y="1185884"/>
            <a:ext cx="7874889" cy="603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ServletContext</a:t>
            </a:r>
            <a:r>
              <a:rPr lang="zh-CN" altLang="en-US" b="1" dirty="0">
                <a:solidFill>
                  <a:schemeClr val="tx1"/>
                </a:solidFill>
              </a:rPr>
              <a:t>是一个全局的储存信息的空间，服务器开始就存在，服务器关闭才释放。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一个</a:t>
            </a:r>
            <a:r>
              <a:rPr lang="en-US" altLang="zh-CN" b="1" dirty="0">
                <a:solidFill>
                  <a:schemeClr val="tx1"/>
                </a:solidFill>
              </a:rPr>
              <a:t>web</a:t>
            </a:r>
            <a:r>
              <a:rPr lang="zh-CN" altLang="en-US" b="1" dirty="0">
                <a:solidFill>
                  <a:schemeClr val="tx1"/>
                </a:solidFill>
              </a:rPr>
              <a:t>项目，就存在一个</a:t>
            </a:r>
            <a:r>
              <a:rPr lang="en-US" altLang="zh-CN" b="1" dirty="0" err="1">
                <a:solidFill>
                  <a:schemeClr val="tx1"/>
                </a:solidFill>
              </a:rPr>
              <a:t>ServletContext</a:t>
            </a:r>
            <a:r>
              <a:rPr lang="zh-CN" altLang="en-US" b="1" dirty="0">
                <a:solidFill>
                  <a:schemeClr val="tx1"/>
                </a:solidFill>
              </a:rPr>
              <a:t>实例，每个</a:t>
            </a:r>
            <a:r>
              <a:rPr lang="en-US" altLang="zh-CN" b="1" dirty="0">
                <a:solidFill>
                  <a:schemeClr val="tx1"/>
                </a:solidFill>
              </a:rPr>
              <a:t>Servlet</a:t>
            </a:r>
            <a:r>
              <a:rPr lang="zh-CN" altLang="en-US" b="1" dirty="0">
                <a:solidFill>
                  <a:schemeClr val="tx1"/>
                </a:solidFill>
              </a:rPr>
              <a:t>都可以访问到它，用于共享数据。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获取方法：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ServletConfig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en-US" altLang="zh-CN" b="1" dirty="0" err="1">
                <a:solidFill>
                  <a:schemeClr val="tx1"/>
                </a:solidFill>
              </a:rPr>
              <a:t>getServletContext</a:t>
            </a:r>
            <a:r>
              <a:rPr lang="en-US" altLang="zh-CN" b="1" dirty="0">
                <a:solidFill>
                  <a:schemeClr val="tx1"/>
                </a:solidFill>
              </a:rPr>
              <a:t>()</a:t>
            </a:r>
            <a:r>
              <a:rPr lang="zh-CN" altLang="en-US" b="1" dirty="0">
                <a:solidFill>
                  <a:schemeClr val="tx1"/>
                </a:solidFill>
              </a:rPr>
              <a:t>方法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GenericServlet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en-US" altLang="zh-CN" b="1" dirty="0" err="1">
                <a:solidFill>
                  <a:schemeClr val="tx1"/>
                </a:solidFill>
              </a:rPr>
              <a:t>getServletContext</a:t>
            </a:r>
            <a:r>
              <a:rPr lang="en-US" altLang="zh-CN" b="1" dirty="0">
                <a:solidFill>
                  <a:schemeClr val="tx1"/>
                </a:solidFill>
              </a:rPr>
              <a:t>()</a:t>
            </a:r>
            <a:r>
              <a:rPr lang="zh-CN" altLang="en-US" b="1" dirty="0">
                <a:solidFill>
                  <a:schemeClr val="tx1"/>
                </a:solidFill>
              </a:rPr>
              <a:t>方法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2" y="982434"/>
            <a:ext cx="7874889" cy="197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三大域对象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ServletContext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HttpSession</a:t>
            </a:r>
            <a:endParaRPr lang="zh-CN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HttpServletRequest</a:t>
            </a:r>
            <a:endParaRPr lang="zh-CN" altLang="zh-CN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832" y="3197519"/>
            <a:ext cx="7874889" cy="197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获取</a:t>
            </a:r>
            <a:r>
              <a:rPr lang="en-US" altLang="zh-CN" b="1" dirty="0">
                <a:solidFill>
                  <a:schemeClr val="tx1"/>
                </a:solidFill>
              </a:rPr>
              <a:t>WEB</a:t>
            </a:r>
            <a:r>
              <a:rPr lang="zh-CN" altLang="en-US" b="1" dirty="0">
                <a:solidFill>
                  <a:schemeClr val="tx1"/>
                </a:solidFill>
              </a:rPr>
              <a:t>应用程序的初始化参数。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solidFill>
                  <a:schemeClr val="tx1"/>
                </a:solidFill>
              </a:rPr>
              <a:t>获取项目的真实的路径。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solidFill>
                  <a:schemeClr val="tx1"/>
                </a:solidFill>
              </a:rPr>
              <a:t>做为域对象，保存多个客户共享的数据。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3" y="944109"/>
            <a:ext cx="7874889" cy="105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</a:rPr>
              <a:t>获取</a:t>
            </a:r>
            <a:r>
              <a:rPr lang="en-US" altLang="zh-CN" sz="2400" b="1" dirty="0">
                <a:solidFill>
                  <a:schemeClr val="tx1"/>
                </a:solidFill>
              </a:rPr>
              <a:t>WEB</a:t>
            </a:r>
            <a:r>
              <a:rPr lang="zh-CN" altLang="en-US" sz="2400" b="1" dirty="0">
                <a:solidFill>
                  <a:schemeClr val="tx1"/>
                </a:solidFill>
              </a:rPr>
              <a:t>应用程序的初始化参数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2669" y="1571588"/>
            <a:ext cx="8040053" cy="2375297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配置整个项目的初始化参数 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hpe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param-name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jining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param-value</a:t>
            </a:r>
            <a:r>
              <a:rPr lang="en-US" altLang="zh-CN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context-param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84612" y="4087291"/>
            <a:ext cx="8058110" cy="2375297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获取全局初始化参数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getServletContext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Enumeration&lt;String&gt;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.getInitParameterNames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.hasMoreElements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.nextElement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根据初始化的名字获取值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.getInitParameter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容器响应客户请求的过程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4751" y="2132526"/>
            <a:ext cx="8194497" cy="26364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3" y="1185884"/>
            <a:ext cx="787488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获取项目的真实路径和应用上下文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7347" y="3124184"/>
            <a:ext cx="6056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highlight>
                  <a:srgbClr val="E8F2FE"/>
                </a:highlight>
              </a:rPr>
              <a:t>//</a:t>
            </a:r>
            <a:r>
              <a:rPr lang="zh-CN" altLang="en-US" dirty="0">
                <a:solidFill>
                  <a:schemeClr val="tx1"/>
                </a:solidFill>
                <a:highlight>
                  <a:srgbClr val="E8F2FE"/>
                </a:highlight>
              </a:rPr>
              <a:t>获取真实路径</a:t>
            </a:r>
            <a:endParaRPr lang="zh-CN" altLang="en-US" dirty="0">
              <a:solidFill>
                <a:schemeClr val="tx1"/>
              </a:solidFill>
              <a:highlight>
                <a:srgbClr val="E8F2FE"/>
              </a:highlight>
            </a:endParaRPr>
          </a:p>
          <a:p>
            <a:r>
              <a:rPr lang="en-US" altLang="zh-CN" dirty="0" err="1">
                <a:solidFill>
                  <a:schemeClr val="tx1"/>
                </a:solidFill>
                <a:highlight>
                  <a:srgbClr val="E8F2FE"/>
                </a:highlight>
              </a:rPr>
              <a:t>out.print</a:t>
            </a:r>
            <a:r>
              <a:rPr lang="en-US" altLang="zh-CN" dirty="0">
                <a:solidFill>
                  <a:schemeClr val="tx1"/>
                </a:solidFill>
                <a:highlight>
                  <a:srgbClr val="E8F2FE"/>
                </a:highlight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highlight>
                  <a:srgbClr val="E8F2FE"/>
                </a:highlight>
              </a:rPr>
              <a:t>ctx.getRealPath</a:t>
            </a:r>
            <a:r>
              <a:rPr lang="en-US" altLang="zh-CN" dirty="0">
                <a:solidFill>
                  <a:schemeClr val="tx1"/>
                </a:solidFill>
                <a:highlight>
                  <a:srgbClr val="E8F2FE"/>
                </a:highlight>
              </a:rPr>
              <a:t>("/")+"&lt;</a:t>
            </a:r>
            <a:r>
              <a:rPr lang="en-US" altLang="zh-CN" dirty="0" err="1">
                <a:solidFill>
                  <a:schemeClr val="tx1"/>
                </a:solidFill>
                <a:highlight>
                  <a:srgbClr val="E8F2FE"/>
                </a:highlight>
              </a:rPr>
              <a:t>hr</a:t>
            </a:r>
            <a:r>
              <a:rPr lang="en-US" altLang="zh-CN" dirty="0">
                <a:solidFill>
                  <a:schemeClr val="tx1"/>
                </a:solidFill>
                <a:highlight>
                  <a:srgbClr val="E8F2FE"/>
                </a:highlight>
              </a:rPr>
              <a:t>&gt;");</a:t>
            </a:r>
            <a:endParaRPr lang="en-US" altLang="zh-CN" dirty="0">
              <a:solidFill>
                <a:schemeClr val="tx1"/>
              </a:solidFill>
              <a:highlight>
                <a:srgbClr val="E8F2FE"/>
              </a:highlight>
            </a:endParaRPr>
          </a:p>
          <a:p>
            <a:r>
              <a:rPr lang="en-US" altLang="zh-CN" dirty="0">
                <a:solidFill>
                  <a:schemeClr val="tx1"/>
                </a:solidFill>
                <a:highlight>
                  <a:srgbClr val="E8F2FE"/>
                </a:highlight>
              </a:rPr>
              <a:t>//</a:t>
            </a:r>
            <a:r>
              <a:rPr lang="zh-CN" altLang="en-US" dirty="0">
                <a:solidFill>
                  <a:schemeClr val="tx1"/>
                </a:solidFill>
                <a:highlight>
                  <a:srgbClr val="E8F2FE"/>
                </a:highlight>
              </a:rPr>
              <a:t>获取项目应用上下文</a:t>
            </a:r>
            <a:endParaRPr lang="zh-CN" altLang="en-US" dirty="0">
              <a:solidFill>
                <a:schemeClr val="tx1"/>
              </a:solidFill>
              <a:highlight>
                <a:srgbClr val="E8F2FE"/>
              </a:highlight>
            </a:endParaRPr>
          </a:p>
          <a:p>
            <a:r>
              <a:rPr lang="en-US" altLang="zh-CN" dirty="0" err="1">
                <a:solidFill>
                  <a:schemeClr val="tx1"/>
                </a:solidFill>
                <a:highlight>
                  <a:srgbClr val="E8F2FE"/>
                </a:highlight>
              </a:rPr>
              <a:t>out.print</a:t>
            </a:r>
            <a:r>
              <a:rPr lang="en-US" altLang="zh-CN" dirty="0">
                <a:solidFill>
                  <a:schemeClr val="tx1"/>
                </a:solidFill>
                <a:highlight>
                  <a:srgbClr val="E8F2FE"/>
                </a:highlight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highlight>
                  <a:srgbClr val="E8F2FE"/>
                </a:highlight>
              </a:rPr>
              <a:t>ctx.getContextPath</a:t>
            </a:r>
            <a:r>
              <a:rPr lang="en-US" altLang="zh-CN" dirty="0">
                <a:solidFill>
                  <a:schemeClr val="tx1"/>
                </a:solidFill>
                <a:highlight>
                  <a:srgbClr val="E8F2FE"/>
                </a:highlight>
              </a:rPr>
              <a:t>()+"&lt;</a:t>
            </a:r>
            <a:r>
              <a:rPr lang="en-US" altLang="zh-CN" dirty="0" err="1">
                <a:solidFill>
                  <a:schemeClr val="tx1"/>
                </a:solidFill>
                <a:highlight>
                  <a:srgbClr val="E8F2FE"/>
                </a:highlight>
              </a:rPr>
              <a:t>hr</a:t>
            </a:r>
            <a:r>
              <a:rPr lang="en-US" altLang="zh-CN" dirty="0">
                <a:solidFill>
                  <a:schemeClr val="tx1"/>
                </a:solidFill>
                <a:highlight>
                  <a:srgbClr val="E8F2FE"/>
                </a:highlight>
              </a:rPr>
              <a:t>&gt;");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7347" y="4727981"/>
            <a:ext cx="8252247" cy="869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833" y="1940761"/>
            <a:ext cx="6735364" cy="9030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00090" y="1413932"/>
            <a:ext cx="8040053" cy="465558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//1: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sc</a:t>
            </a:r>
            <a:r>
              <a:rPr lang="zh-CN" alt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对象</a:t>
            </a:r>
            <a:endParaRPr lang="zh-CN" altLang="en-US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getServletContext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//2: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获取项目上保存图片的真实的目录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.getRealPath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imgs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真实的目录是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/&gt;"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//3: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用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File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File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String[]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列出这个目录下的所有文件 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所有图片名称：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/&gt;"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只显示文字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/&gt;"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00090" y="1413932"/>
            <a:ext cx="8040053" cy="3895487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获取项目 应用上下文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.getContextPath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/&gt;"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如果不加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就是在当前的上下文中加载信息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如  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imgs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/2423424.jpg</a:t>
            </a:r>
            <a:endParaRPr lang="en-US" altLang="zh-CN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如果当前的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url</a:t>
            </a:r>
            <a:r>
              <a:rPr lang="zh-CN" alt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是：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http://localhost:8081/Servlet02/my/show</a:t>
            </a:r>
            <a:endParaRPr lang="en-US" altLang="zh-CN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则将最后一个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show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删除，再添加上前</a:t>
            </a:r>
            <a:r>
              <a:rPr lang="zh-CN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面 的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信息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变成了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http://localhost:8081/Servlet02/my/imgs/2423424.jpg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//String 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= "&lt;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="+"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imgs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/"+n+" width=300     height=300&gt;&lt;/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/&gt;";</a:t>
            </a:r>
            <a:endParaRPr lang="en-US" altLang="zh-CN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imgs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 width=300  height=300&gt;&lt;/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/&gt;"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3" y="944109"/>
            <a:ext cx="7874889" cy="2038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作为域对象，共享数据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7833" y="1963362"/>
            <a:ext cx="8149085" cy="28184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 err="1"/>
              <a:t>ServletContext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00090" y="1413932"/>
            <a:ext cx="8040053" cy="364212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doGet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//1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、获取</a:t>
            </a:r>
            <a:r>
              <a:rPr lang="en-US" altLang="zh-CN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ServletContext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getServletContext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、取值</a:t>
            </a:r>
            <a:endParaRPr lang="zh-CN" alt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sct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"count"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count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//3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、在放回</a:t>
            </a:r>
            <a:r>
              <a:rPr lang="en-US" altLang="zh-CN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ServletContext</a:t>
            </a:r>
            <a:endParaRPr lang="en-US" altLang="zh-CN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.setAttribute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"count"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html;charset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().print(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好文章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.....&lt;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/&gt;"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().print(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"Count is:"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/>
              <a:t>Servlet3.0</a:t>
            </a:r>
            <a:r>
              <a:rPr lang="zh-CN" altLang="en-US" dirty="0"/>
              <a:t>的注解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833" y="944109"/>
            <a:ext cx="7874889" cy="194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WebServlet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用于将一个类声明为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>
                <a:solidFill>
                  <a:schemeClr val="tx1"/>
                </a:solidFill>
              </a:rPr>
              <a:t>@</a:t>
            </a:r>
            <a:r>
              <a:rPr lang="en-US" altLang="zh-CN" b="1" kern="0" dirty="0" err="1">
                <a:solidFill>
                  <a:schemeClr val="tx1"/>
                </a:solidFill>
              </a:rPr>
              <a:t>WebInitParam</a:t>
            </a:r>
            <a:r>
              <a:rPr lang="zh-CN" altLang="en-US" b="1" kern="0" dirty="0">
                <a:solidFill>
                  <a:schemeClr val="tx1"/>
                </a:solidFill>
              </a:rPr>
              <a:t>该注解通常不单独使用，而是配合 </a:t>
            </a:r>
            <a:r>
              <a:rPr lang="en-US" altLang="zh-CN" b="1" kern="0" dirty="0">
                <a:solidFill>
                  <a:schemeClr val="tx1"/>
                </a:solidFill>
              </a:rPr>
              <a:t>@</a:t>
            </a:r>
            <a:r>
              <a:rPr lang="en-US" altLang="zh-CN" b="1" kern="0" dirty="0" err="1">
                <a:solidFill>
                  <a:schemeClr val="tx1"/>
                </a:solidFill>
              </a:rPr>
              <a:t>WebServlet</a:t>
            </a:r>
            <a:r>
              <a:rPr lang="en-US" altLang="zh-CN" b="1" kern="0" dirty="0">
                <a:solidFill>
                  <a:schemeClr val="tx1"/>
                </a:solidFill>
              </a:rPr>
              <a:t> </a:t>
            </a:r>
            <a:r>
              <a:rPr lang="zh-CN" altLang="en-US" b="1" kern="0" dirty="0">
                <a:solidFill>
                  <a:schemeClr val="tx1"/>
                </a:solidFill>
              </a:rPr>
              <a:t>或者 </a:t>
            </a:r>
            <a:r>
              <a:rPr lang="en-US" altLang="zh-CN" b="1" kern="0" dirty="0">
                <a:solidFill>
                  <a:schemeClr val="tx1"/>
                </a:solidFill>
              </a:rPr>
              <a:t>@</a:t>
            </a:r>
            <a:r>
              <a:rPr lang="en-US" altLang="zh-CN" b="1" kern="0" dirty="0" err="1">
                <a:solidFill>
                  <a:schemeClr val="tx1"/>
                </a:solidFill>
              </a:rPr>
              <a:t>WebFilter</a:t>
            </a:r>
            <a:r>
              <a:rPr lang="en-US" altLang="zh-CN" b="1" kern="0" dirty="0">
                <a:solidFill>
                  <a:schemeClr val="tx1"/>
                </a:solidFill>
              </a:rPr>
              <a:t> </a:t>
            </a:r>
            <a:r>
              <a:rPr lang="zh-CN" altLang="en-US" b="1" kern="0" dirty="0">
                <a:solidFill>
                  <a:schemeClr val="tx1"/>
                </a:solidFill>
              </a:rPr>
              <a:t>使用。它的作用是为 </a:t>
            </a:r>
            <a:r>
              <a:rPr lang="en-US" altLang="zh-CN" b="1" kern="0" dirty="0">
                <a:solidFill>
                  <a:schemeClr val="tx1"/>
                </a:solidFill>
              </a:rPr>
              <a:t>Servlet </a:t>
            </a:r>
            <a:r>
              <a:rPr lang="zh-CN" altLang="en-US" b="1" kern="0" dirty="0">
                <a:solidFill>
                  <a:schemeClr val="tx1"/>
                </a:solidFill>
              </a:rPr>
              <a:t>或者过滤器指定初始化参数</a:t>
            </a:r>
            <a:endParaRPr lang="en-US" altLang="zh-CN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</p:nvPr>
        </p:nvGraphicFramePr>
        <p:xfrm>
          <a:off x="250031" y="2884897"/>
          <a:ext cx="8643938" cy="3652996"/>
        </p:xfrm>
        <a:graphic>
          <a:graphicData uri="http://schemas.openxmlformats.org/drawingml/2006/table">
            <a:tbl>
              <a:tblPr/>
              <a:tblGrid>
                <a:gridCol w="1873250"/>
                <a:gridCol w="1800225"/>
                <a:gridCol w="4970463"/>
              </a:tblGrid>
              <a:tr h="499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8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属性。如果没有显式指定，则该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的取值即为类的全限定名。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</a:tr>
              <a:tr h="34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String[]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该属性等价于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urlPatterns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</a:tr>
              <a:tr h="371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urlPatterns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String[]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指定一组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URL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匹配模式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</a:tr>
              <a:tr h="371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loadOnStartup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的加载顺序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</a:tr>
              <a:tr h="371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initParams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WebInitParam[]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指定一组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初始化参数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</a:tr>
              <a:tr h="371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asyncSupported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声明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是否支持异步操作模式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</a:tr>
              <a:tr h="371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description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该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的描述信息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C"/>
                    </a:solidFill>
                  </a:tcPr>
                </a:tc>
              </a:tr>
              <a:tr h="371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displayName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该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Servlet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的显示名，通常配合工具使用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Codeasier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让编码更容易！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框架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164772"/>
            <a:ext cx="8499475" cy="5029200"/>
          </a:xfrm>
        </p:spPr>
        <p:txBody>
          <a:bodyPr/>
          <a:lstStyle/>
          <a:p>
            <a:r>
              <a:rPr lang="zh-CN" altLang="zh-CN" sz="2400" dirty="0">
                <a:latin typeface="+mj-ea"/>
                <a:ea typeface="+mj-ea"/>
              </a:rPr>
              <a:t>开发一个</a:t>
            </a:r>
            <a:r>
              <a:rPr lang="en-US" altLang="zh-CN" sz="2400" dirty="0">
                <a:latin typeface="+mj-ea"/>
                <a:ea typeface="+mj-ea"/>
              </a:rPr>
              <a:t>servlet</a:t>
            </a:r>
            <a:r>
              <a:rPr lang="zh-CN" altLang="zh-CN" sz="2400" dirty="0">
                <a:latin typeface="+mj-ea"/>
                <a:ea typeface="+mj-ea"/>
              </a:rPr>
              <a:t>，有三种方法</a:t>
            </a:r>
            <a:endParaRPr lang="zh-CN" altLang="zh-CN" sz="2400" dirty="0">
              <a:latin typeface="+mj-ea"/>
              <a:ea typeface="+mj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sz="2000" dirty="0"/>
              <a:t>实现</a:t>
            </a:r>
            <a:r>
              <a:rPr lang="en-US" altLang="zh-CN" sz="2000" dirty="0" err="1"/>
              <a:t>javax.servlet.Servlet</a:t>
            </a:r>
            <a:r>
              <a:rPr lang="zh-CN" altLang="zh-CN" sz="2000" dirty="0"/>
              <a:t>接口</a:t>
            </a:r>
            <a:endParaRPr lang="zh-CN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sz="2000" dirty="0"/>
              <a:t>继承</a:t>
            </a:r>
            <a:r>
              <a:rPr lang="en-US" altLang="zh-CN" sz="2000" dirty="0" err="1"/>
              <a:t>javax.servlet.GenericServlet</a:t>
            </a:r>
            <a:endParaRPr lang="zh-CN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sz="2000" dirty="0"/>
              <a:t>继承</a:t>
            </a:r>
            <a:r>
              <a:rPr lang="en-US" altLang="zh-CN" sz="2000" dirty="0" err="1"/>
              <a:t>javax.servlet.http.HttpServlet</a:t>
            </a:r>
            <a:r>
              <a:rPr lang="zh-CN" altLang="en-US" sz="2000" dirty="0">
                <a:solidFill>
                  <a:srgbClr val="FF0000"/>
                </a:solidFill>
              </a:rPr>
              <a:t>（推荐）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zh-CN" sz="2400" dirty="0">
                <a:latin typeface="+mj-ea"/>
                <a:ea typeface="+mj-ea"/>
              </a:rPr>
              <a:t>使用</a:t>
            </a:r>
            <a:r>
              <a:rPr lang="en-US" altLang="zh-CN" sz="2400" dirty="0">
                <a:latin typeface="+mj-ea"/>
                <a:ea typeface="+mj-ea"/>
              </a:rPr>
              <a:t>eclipse</a:t>
            </a:r>
            <a:r>
              <a:rPr lang="zh-CN" altLang="zh-CN" sz="2400" dirty="0">
                <a:latin typeface="+mj-ea"/>
                <a:ea typeface="+mj-ea"/>
              </a:rPr>
              <a:t>自动创建</a:t>
            </a:r>
            <a:r>
              <a:rPr lang="en-US" altLang="zh-CN" sz="2400" dirty="0">
                <a:latin typeface="+mj-ea"/>
                <a:ea typeface="+mj-ea"/>
              </a:rPr>
              <a:t>servlet</a:t>
            </a:r>
            <a:r>
              <a:rPr lang="zh-CN" altLang="zh-CN" sz="2400" dirty="0">
                <a:latin typeface="+mj-ea"/>
                <a:ea typeface="+mj-ea"/>
              </a:rPr>
              <a:t>非常容易，但是隐藏了太多的实现细节。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核心包是</a:t>
            </a:r>
            <a:r>
              <a:rPr lang="en-US" altLang="zh-CN" sz="2400" dirty="0">
                <a:latin typeface="+mj-ea"/>
                <a:ea typeface="+mj-ea"/>
              </a:rPr>
              <a:t>tomcat</a:t>
            </a:r>
            <a:r>
              <a:rPr lang="zh-CN" altLang="en-US" sz="2400" dirty="0">
                <a:latin typeface="+mj-ea"/>
                <a:ea typeface="+mj-ea"/>
              </a:rPr>
              <a:t>下的</a:t>
            </a:r>
            <a:r>
              <a:rPr lang="en-US" altLang="zh-CN" sz="2400" dirty="0">
                <a:latin typeface="+mj-ea"/>
                <a:ea typeface="+mj-ea"/>
              </a:rPr>
              <a:t>servlet-api.jar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7743" y="4259905"/>
            <a:ext cx="5123457" cy="16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Servlet</a:t>
            </a:r>
            <a:r>
              <a:rPr lang="zh-CN" altLang="en-US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框架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24" y="982434"/>
            <a:ext cx="7056437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Servlet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19540" y="1200148"/>
            <a:ext cx="8304920" cy="4687253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OneServlet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Servlet{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  /**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* 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servlet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的生命周期初始化方法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当创建这个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servlet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时，由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tomcat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调用</a:t>
            </a:r>
            <a:endParaRPr lang="en-US" altLang="zh-CN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   *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这个方法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只会执行一次</a:t>
            </a:r>
            <a:endParaRPr lang="zh-CN" altLang="en-US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*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ServletConfig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"1: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初始化了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..."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  /**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* 用户的每一次请求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都会执行这个方法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由用户发出请求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由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tomcat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调用这个方 法</a:t>
            </a:r>
            <a:endParaRPr lang="zh-CN" altLang="en-US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*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service(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ServletRequest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"2:</a:t>
            </a:r>
            <a:r>
              <a:rPr lang="zh-CN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用户的请求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..."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Servlet</a:t>
            </a:r>
            <a:r>
              <a:rPr lang="zh-CN" altLang="en-US" dirty="0"/>
              <a:t>接口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14537" y="982434"/>
            <a:ext cx="8304920" cy="516231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当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tomcat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服务停止时，服务器会去销毁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Servlet,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由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tomcat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用于清空某些资源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,   *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只调用一次</a:t>
            </a:r>
            <a:endParaRPr lang="zh-CN" altLang="en-US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destroy()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"3:destory..."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用于获取这个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servlet</a:t>
            </a:r>
            <a:r>
              <a:rPr lang="zh-CN" alt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web.xml</a:t>
            </a:r>
            <a:r>
              <a:rPr lang="zh-CN" alt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中的配置信息</a:t>
            </a:r>
            <a:endParaRPr lang="zh-CN" altLang="en-US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ServletConfig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getServletConfig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此方法 用于获取这个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serlvet</a:t>
            </a:r>
            <a:r>
              <a:rPr lang="zh-CN" alt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的名称</a:t>
            </a:r>
            <a:endParaRPr lang="zh-CN" altLang="en-US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  <a:endParaRPr lang="en-US" altLang="zh-CN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getServletInfo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endParaRPr lang="en-US" altLang="zh-C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43" y="-160566"/>
            <a:ext cx="7772400" cy="1143000"/>
          </a:xfrm>
        </p:spPr>
        <p:txBody>
          <a:bodyPr/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lang="en-US" altLang="zh-CN" sz="3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eb.xml</a:t>
            </a:r>
            <a:endParaRPr lang="zh-CN" altLang="en-US" sz="3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19540" y="1713803"/>
            <a:ext cx="8304920" cy="3642122"/>
          </a:xfrm>
          <a:prstGeom prst="roundRect">
            <a:avLst>
              <a:gd name="adj" fmla="val 541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配置第一个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servlet --&gt;</a:t>
            </a:r>
            <a:endParaRPr lang="en-US" altLang="zh-CN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  &lt;!-- 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声明名字，可以任意 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  &lt;!-- 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声明类名字 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  <a:endParaRPr lang="en-US" altLang="zh-CN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cn.servlet.OneServlet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配置如何访问这个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servlet --&gt;</a:t>
            </a:r>
            <a:endParaRPr lang="en-US" altLang="zh-CN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  &lt;!-- </a:t>
            </a:r>
            <a:r>
              <a:rPr lang="zh-CN" alt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必须和要和 某个声明的</a:t>
            </a:r>
            <a:r>
              <a:rPr lang="en-US" altLang="zh-CN" sz="16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servlet</a:t>
            </a:r>
            <a:r>
              <a:rPr lang="zh-CN" altLang="en-US" sz="16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名字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一样 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  <a:endParaRPr lang="en-US" altLang="zh-CN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oneServlet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servlet-name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  &lt;!-- 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声明访问的</a:t>
            </a:r>
            <a:r>
              <a:rPr lang="en-US" altLang="zh-CN" sz="16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url</a:t>
            </a:r>
            <a:r>
              <a:rPr lang="zh-CN" altLang="en-US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路径 </a:t>
            </a:r>
            <a:r>
              <a:rPr lang="en-US" altLang="zh-CN" sz="1600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  <a:endParaRPr lang="en-US" altLang="zh-CN" sz="16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/one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0</TotalTime>
  <Words>11162</Words>
  <Application>WPS 演示</Application>
  <PresentationFormat>全屏显示(4:3)</PresentationFormat>
  <Paragraphs>569</Paragraphs>
  <Slides>46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Arial Unicode MS</vt:lpstr>
      <vt:lpstr>Consolas</vt:lpstr>
      <vt:lpstr>华文细黑</vt:lpstr>
      <vt:lpstr>Calibri</vt:lpstr>
      <vt:lpstr>Times New Roman</vt:lpstr>
      <vt:lpstr>Helvetica Neue</vt:lpstr>
      <vt:lpstr>ppt主题</vt:lpstr>
      <vt:lpstr>6_自定义设计方案</vt:lpstr>
      <vt:lpstr>第二章 Servlet</vt:lpstr>
      <vt:lpstr>内容概要</vt:lpstr>
      <vt:lpstr>Servlet 简介</vt:lpstr>
      <vt:lpstr>Servlet容器响应客户请求的过程</vt:lpstr>
      <vt:lpstr>Servlet框架</vt:lpstr>
      <vt:lpstr>Servlet框架</vt:lpstr>
      <vt:lpstr>实现Servlet接口</vt:lpstr>
      <vt:lpstr>实现Servlet接口</vt:lpstr>
      <vt:lpstr>web.xml</vt:lpstr>
      <vt:lpstr>配置Servlet</vt:lpstr>
      <vt:lpstr>Servlet生命周期</vt:lpstr>
      <vt:lpstr>Servlet生命周期</vt:lpstr>
      <vt:lpstr>Servlet生命周期</vt:lpstr>
      <vt:lpstr>Servlet生命周期</vt:lpstr>
      <vt:lpstr>Servlet生命周期</vt:lpstr>
      <vt:lpstr>Servlet生命周期</vt:lpstr>
      <vt:lpstr>Servlet的注册与运行 </vt:lpstr>
      <vt:lpstr>Servlet映射的细节 </vt:lpstr>
      <vt:lpstr>ServletConfig 接口 </vt:lpstr>
      <vt:lpstr>ServletConfig 接口 </vt:lpstr>
      <vt:lpstr>ServletConfig 接口 </vt:lpstr>
      <vt:lpstr>ServletConfig 接口 </vt:lpstr>
      <vt:lpstr>GenericServlet类</vt:lpstr>
      <vt:lpstr>GenericServlet类</vt:lpstr>
      <vt:lpstr>GenericServlet类</vt:lpstr>
      <vt:lpstr>GenericServlet类</vt:lpstr>
      <vt:lpstr>GenericServlet类</vt:lpstr>
      <vt:lpstr>HttpServlet类</vt:lpstr>
      <vt:lpstr>HttpServlet类</vt:lpstr>
      <vt:lpstr>HttpServlet类</vt:lpstr>
      <vt:lpstr>HttpServlet类</vt:lpstr>
      <vt:lpstr>HttpServlet类</vt:lpstr>
      <vt:lpstr>Servlet的加载</vt:lpstr>
      <vt:lpstr>Servlet的线程安全问题</vt:lpstr>
      <vt:lpstr>Servlet的线程安全问题</vt:lpstr>
      <vt:lpstr>Servlet的线程安全问题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Servlet3.0的注解</vt:lpstr>
      <vt:lpstr>Codeasier   让编码更容易！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彳亍</cp:lastModifiedBy>
  <cp:revision>530</cp:revision>
  <dcterms:created xsi:type="dcterms:W3CDTF">2016-02-04T08:27:00Z</dcterms:created>
  <dcterms:modified xsi:type="dcterms:W3CDTF">2018-08-16T12:04:47Z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