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290" r:id="rId5"/>
    <p:sldId id="323" r:id="rId6"/>
    <p:sldId id="324" r:id="rId7"/>
    <p:sldId id="301" r:id="rId8"/>
    <p:sldId id="325" r:id="rId9"/>
    <p:sldId id="326" r:id="rId10"/>
    <p:sldId id="328" r:id="rId12"/>
    <p:sldId id="329" r:id="rId13"/>
    <p:sldId id="330" r:id="rId14"/>
    <p:sldId id="331" r:id="rId15"/>
    <p:sldId id="332" r:id="rId16"/>
    <p:sldId id="334" r:id="rId17"/>
    <p:sldId id="335" r:id="rId18"/>
    <p:sldId id="336" r:id="rId19"/>
    <p:sldId id="343" r:id="rId20"/>
    <p:sldId id="337" r:id="rId21"/>
    <p:sldId id="338" r:id="rId22"/>
    <p:sldId id="333" r:id="rId23"/>
    <p:sldId id="339" r:id="rId24"/>
    <p:sldId id="340" r:id="rId25"/>
    <p:sldId id="341" r:id="rId26"/>
    <p:sldId id="308" r:id="rId27"/>
    <p:sldId id="345" r:id="rId28"/>
    <p:sldId id="346" r:id="rId29"/>
    <p:sldId id="347" r:id="rId30"/>
    <p:sldId id="348" r:id="rId31"/>
    <p:sldId id="349" r:id="rId32"/>
    <p:sldId id="314" r:id="rId33"/>
    <p:sldId id="350" r:id="rId34"/>
    <p:sldId id="300" r:id="rId35"/>
    <p:sldId id="259" r:id="rId36"/>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FF66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FF66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FF66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FF66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FF66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FF66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FF66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FF6600"/>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71" autoAdjust="0"/>
  </p:normalViewPr>
  <p:slideViewPr>
    <p:cSldViewPr snapToGrid="0">
      <p:cViewPr varScale="1">
        <p:scale>
          <a:sx n="61" d="100"/>
          <a:sy n="61" d="100"/>
        </p:scale>
        <p:origin x="14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 </a:t>
            </a:r>
            <a:r>
              <a:rPr lang="en-US" altLang="zh-CN" dirty="0"/>
              <a:t>serlvet03 </a:t>
            </a:r>
            <a:r>
              <a:rPr lang="en-US" altLang="zh-CN" dirty="0" err="1"/>
              <a:t>oneservlet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r>
              <a:rPr lang="en-US" altLang="zh-CN" sz="1200" dirty="0">
                <a:latin typeface="微软雅黑" panose="020B0503020204020204" pitchFamily="34" charset="-122"/>
                <a:ea typeface="微软雅黑" panose="020B0503020204020204" pitchFamily="34" charset="-122"/>
                <a:cs typeface="Arial Unicode MS" pitchFamily="34" charset="-122"/>
              </a:rPr>
              <a:t>1</a:t>
            </a:r>
            <a:r>
              <a:rPr lang="zh-CN" altLang="en-US" sz="1200" dirty="0">
                <a:latin typeface="微软雅黑" panose="020B0503020204020204" pitchFamily="34" charset="-122"/>
                <a:ea typeface="微软雅黑" panose="020B0503020204020204" pitchFamily="34" charset="-122"/>
                <a:cs typeface="Arial Unicode MS" pitchFamily="34" charset="-122"/>
              </a:rPr>
              <a:t>、转发 共享了数据 </a:t>
            </a:r>
            <a:endParaRPr lang="en-US" altLang="zh-CN"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a:latin typeface="微软雅黑" panose="020B0503020204020204" pitchFamily="34" charset="-122"/>
                <a:ea typeface="微软雅黑" panose="020B0503020204020204" pitchFamily="34" charset="-122"/>
                <a:cs typeface="Arial Unicode MS" pitchFamily="34" charset="-122"/>
              </a:rPr>
              <a:t>2</a:t>
            </a:r>
            <a:r>
              <a:rPr lang="zh-CN" altLang="en-US" sz="1200" dirty="0">
                <a:latin typeface="微软雅黑" panose="020B0503020204020204" pitchFamily="34" charset="-122"/>
                <a:ea typeface="微软雅黑" panose="020B0503020204020204" pitchFamily="34" charset="-122"/>
                <a:cs typeface="Arial Unicode MS" pitchFamily="34" charset="-122"/>
              </a:rPr>
              <a:t>、域对象方法，和</a:t>
            </a:r>
            <a:r>
              <a:rPr lang="en-US" altLang="zh-CN" sz="1200" dirty="0" err="1">
                <a:latin typeface="微软雅黑" panose="020B0503020204020204" pitchFamily="34" charset="-122"/>
                <a:ea typeface="微软雅黑" panose="020B0503020204020204" pitchFamily="34" charset="-122"/>
                <a:cs typeface="Arial Unicode MS" pitchFamily="34" charset="-122"/>
              </a:rPr>
              <a:t>ServletContext</a:t>
            </a:r>
            <a:r>
              <a:rPr lang="zh-CN" altLang="en-US" sz="1200" dirty="0">
                <a:latin typeface="微软雅黑" panose="020B0503020204020204" pitchFamily="34" charset="-122"/>
                <a:ea typeface="微软雅黑" panose="020B0503020204020204" pitchFamily="34" charset="-122"/>
                <a:cs typeface="Arial Unicode MS" pitchFamily="34" charset="-122"/>
              </a:rPr>
              <a:t>完全相同</a:t>
            </a:r>
            <a:endParaRPr lang="en-US" altLang="zh-CN"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a:latin typeface="微软雅黑" panose="020B0503020204020204" pitchFamily="34" charset="-122"/>
                <a:ea typeface="微软雅黑" panose="020B0503020204020204" pitchFamily="34" charset="-122"/>
                <a:cs typeface="Arial Unicode MS" pitchFamily="34" charset="-122"/>
              </a:rPr>
              <a:t>3</a:t>
            </a:r>
            <a:r>
              <a:rPr lang="zh-CN" altLang="en-US" sz="1200" dirty="0">
                <a:latin typeface="微软雅黑" panose="020B0503020204020204" pitchFamily="34" charset="-122"/>
                <a:ea typeface="微软雅黑" panose="020B0503020204020204" pitchFamily="34" charset="-122"/>
                <a:cs typeface="Arial Unicode MS" pitchFamily="34" charset="-122"/>
              </a:rPr>
              <a:t>、路径问题：</a:t>
            </a:r>
            <a:endParaRPr lang="en-US" altLang="zh-CN" sz="1200" dirty="0">
              <a:latin typeface="微软雅黑" panose="020B0503020204020204" pitchFamily="34" charset="-122"/>
              <a:ea typeface="微软雅黑" panose="020B0503020204020204" pitchFamily="34" charset="-122"/>
              <a:cs typeface="Arial Unicode MS" pitchFamily="34" charset="-122"/>
            </a:endParaRPr>
          </a:p>
          <a:p>
            <a:r>
              <a:rPr lang="zh-CN" altLang="en-US" sz="1200" kern="1200" dirty="0">
                <a:solidFill>
                  <a:schemeClr val="tx1"/>
                </a:solidFill>
                <a:latin typeface="+mn-lt"/>
                <a:ea typeface="+mn-ea"/>
                <a:cs typeface="+mn-cs"/>
              </a:rPr>
              <a:t>如果以 </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开始是指 项目的上下文根， </a:t>
            </a:r>
            <a:r>
              <a:rPr lang="en-US" altLang="zh-CN" sz="1200" kern="1200" dirty="0">
                <a:solidFill>
                  <a:schemeClr val="tx1"/>
                </a:solidFill>
                <a:latin typeface="+mn-lt"/>
                <a:ea typeface="+mn-ea"/>
                <a:cs typeface="+mn-cs"/>
              </a:rPr>
              <a:t>http://127.0.0.1:8081/Servlet03 </a:t>
            </a:r>
            <a:r>
              <a:rPr lang="zh-CN" altLang="en-US" sz="1200" kern="1200" dirty="0">
                <a:solidFill>
                  <a:schemeClr val="tx1"/>
                </a:solidFill>
                <a:latin typeface="+mn-lt"/>
                <a:ea typeface="+mn-ea"/>
                <a:cs typeface="+mn-cs"/>
              </a:rPr>
              <a:t>里面的 </a:t>
            </a:r>
            <a:r>
              <a:rPr lang="en-US" altLang="zh-CN" sz="1200" kern="1200" dirty="0">
                <a:solidFill>
                  <a:schemeClr val="tx1"/>
                </a:solidFill>
                <a:latin typeface="+mn-lt"/>
                <a:ea typeface="+mn-ea"/>
                <a:cs typeface="+mn-cs"/>
              </a:rPr>
              <a:t>‘/Servlet03’ (</a:t>
            </a:r>
            <a:r>
              <a:rPr lang="zh-CN" altLang="en-US" sz="1200" kern="1200" dirty="0">
                <a:solidFill>
                  <a:schemeClr val="tx1"/>
                </a:solidFill>
                <a:latin typeface="+mn-lt"/>
                <a:ea typeface="+mn-ea"/>
                <a:cs typeface="+mn-cs"/>
              </a:rPr>
              <a:t>转发建议以‘’</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‘’开始</a:t>
            </a:r>
            <a:r>
              <a:rPr lang="en-US" altLang="zh-CN"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如果没有以</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开始，则是指从当前这个</a:t>
            </a:r>
            <a:r>
              <a:rPr lang="en-US" altLang="zh-CN" sz="1200" u="sng" kern="1200" dirty="0">
                <a:solidFill>
                  <a:schemeClr val="tx1"/>
                </a:solidFill>
                <a:latin typeface="+mn-lt"/>
                <a:ea typeface="+mn-ea"/>
                <a:cs typeface="+mn-cs"/>
              </a:rPr>
              <a:t>servlet</a:t>
            </a:r>
            <a:r>
              <a:rPr lang="zh-CN" altLang="en-US" sz="1200" u="sng" kern="1200" dirty="0">
                <a:solidFill>
                  <a:schemeClr val="tx1"/>
                </a:solidFill>
                <a:latin typeface="+mn-lt"/>
                <a:ea typeface="+mn-ea"/>
                <a:cs typeface="+mn-cs"/>
              </a:rPr>
              <a:t>所在的目录下来找这个资源</a:t>
            </a: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r>
              <a:rPr lang="zh-CN" altLang="en-US" sz="1200" b="0" i="0" kern="1200" dirty="0">
                <a:solidFill>
                  <a:schemeClr val="tx1"/>
                </a:solidFill>
                <a:effectLst/>
                <a:latin typeface="+mn-lt"/>
                <a:ea typeface="+mn-ea"/>
                <a:cs typeface="+mn-cs"/>
              </a:rPr>
              <a:t>请求转发与请求包含比较</a:t>
            </a:r>
            <a:br>
              <a:rPr lang="zh-CN" altLang="en-US" dirty="0"/>
            </a:br>
            <a:r>
              <a:rPr lang="zh-CN" altLang="en-US" sz="1200" b="0" i="0" kern="1200" dirty="0">
                <a:solidFill>
                  <a:schemeClr val="tx1"/>
                </a:solidFill>
                <a:effectLst/>
                <a:latin typeface="+mn-lt"/>
                <a:ea typeface="+mn-ea"/>
                <a:cs typeface="+mn-cs"/>
              </a:rPr>
              <a:t>　　如果在</a:t>
            </a:r>
            <a:r>
              <a:rPr lang="en-US" altLang="zh-CN" sz="1200" b="0" i="0" kern="1200" dirty="0" err="1">
                <a:solidFill>
                  <a:schemeClr val="tx1"/>
                </a:solidFill>
                <a:effectLst/>
                <a:latin typeface="+mn-lt"/>
                <a:ea typeface="+mn-ea"/>
                <a:cs typeface="+mn-cs"/>
              </a:rPr>
              <a:t>AServlet</a:t>
            </a:r>
            <a:r>
              <a:rPr lang="zh-CN" altLang="en-US" sz="1200" b="0" i="0" kern="1200" dirty="0">
                <a:solidFill>
                  <a:schemeClr val="tx1"/>
                </a:solidFill>
                <a:effectLst/>
                <a:latin typeface="+mn-lt"/>
                <a:ea typeface="+mn-ea"/>
                <a:cs typeface="+mn-cs"/>
              </a:rPr>
              <a:t>中请求转发到</a:t>
            </a:r>
            <a:r>
              <a:rPr lang="en-US" altLang="zh-CN" sz="1200" b="0" i="0" kern="1200" dirty="0" err="1">
                <a:solidFill>
                  <a:schemeClr val="tx1"/>
                </a:solidFill>
                <a:effectLst/>
                <a:latin typeface="+mn-lt"/>
                <a:ea typeface="+mn-ea"/>
                <a:cs typeface="+mn-cs"/>
              </a:rPr>
              <a:t>BServlet</a:t>
            </a:r>
            <a:r>
              <a:rPr lang="zh-CN" altLang="en-US" sz="1200" b="0" i="0" kern="1200" dirty="0">
                <a:solidFill>
                  <a:schemeClr val="tx1"/>
                </a:solidFill>
                <a:effectLst/>
                <a:latin typeface="+mn-lt"/>
                <a:ea typeface="+mn-ea"/>
                <a:cs typeface="+mn-cs"/>
              </a:rPr>
              <a:t>，那么在</a:t>
            </a:r>
            <a:r>
              <a:rPr lang="en-US" altLang="zh-CN" sz="1200" b="0" i="0" kern="1200" dirty="0" err="1">
                <a:solidFill>
                  <a:schemeClr val="tx1"/>
                </a:solidFill>
                <a:effectLst/>
                <a:latin typeface="+mn-lt"/>
                <a:ea typeface="+mn-ea"/>
                <a:cs typeface="+mn-cs"/>
              </a:rPr>
              <a:t>AServlet</a:t>
            </a:r>
            <a:r>
              <a:rPr lang="zh-CN" altLang="en-US" sz="1200" b="0" i="0" kern="1200" dirty="0">
                <a:solidFill>
                  <a:schemeClr val="tx1"/>
                </a:solidFill>
                <a:effectLst/>
                <a:latin typeface="+mn-lt"/>
                <a:ea typeface="+mn-ea"/>
                <a:cs typeface="+mn-cs"/>
              </a:rPr>
              <a:t>中就不允许再输出响应体，即不能再使用</a:t>
            </a:r>
            <a:r>
              <a:rPr lang="en-US" altLang="zh-CN" sz="1200" b="0" i="0" kern="1200" dirty="0" err="1">
                <a:solidFill>
                  <a:schemeClr val="tx1"/>
                </a:solidFill>
                <a:effectLst/>
                <a:latin typeface="+mn-lt"/>
                <a:ea typeface="+mn-ea"/>
                <a:cs typeface="+mn-cs"/>
              </a:rPr>
              <a:t>response.getWriter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response.getOutputStream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向客户端输出，这一工作应该由</a:t>
            </a:r>
            <a:r>
              <a:rPr lang="en-US" altLang="zh-CN" sz="1200" b="0" i="0" kern="1200" dirty="0" err="1">
                <a:solidFill>
                  <a:schemeClr val="tx1"/>
                </a:solidFill>
                <a:effectLst/>
                <a:latin typeface="+mn-lt"/>
                <a:ea typeface="+mn-ea"/>
                <a:cs typeface="+mn-cs"/>
              </a:rPr>
              <a:t>BServlet</a:t>
            </a:r>
            <a:r>
              <a:rPr lang="zh-CN" altLang="en-US" sz="1200" b="0" i="0" kern="1200" dirty="0">
                <a:solidFill>
                  <a:schemeClr val="tx1"/>
                </a:solidFill>
                <a:effectLst/>
                <a:latin typeface="+mn-lt"/>
                <a:ea typeface="+mn-ea"/>
                <a:cs typeface="+mn-cs"/>
              </a:rPr>
              <a:t>来完成；如果是使用请求包含，那么没有这个限制；</a:t>
            </a:r>
            <a:br>
              <a:rPr lang="zh-CN" altLang="en-US" dirty="0"/>
            </a:br>
            <a:r>
              <a:rPr lang="zh-CN" altLang="en-US" sz="1200" b="0" i="0" kern="1200" dirty="0">
                <a:solidFill>
                  <a:schemeClr val="tx1"/>
                </a:solidFill>
                <a:effectLst/>
                <a:latin typeface="+mn-lt"/>
                <a:ea typeface="+mn-ea"/>
                <a:cs typeface="+mn-cs"/>
              </a:rPr>
              <a:t>　　请求转发虽然不能输出响应体，但还是可以设置响应头的，例如：</a:t>
            </a:r>
            <a:r>
              <a:rPr lang="en-US" altLang="zh-CN" sz="1200" b="0" i="0" kern="1200" dirty="0" err="1">
                <a:solidFill>
                  <a:schemeClr val="tx1"/>
                </a:solidFill>
                <a:effectLst/>
                <a:latin typeface="+mn-lt"/>
                <a:ea typeface="+mn-ea"/>
                <a:cs typeface="+mn-cs"/>
              </a:rPr>
              <a:t>response.setContentType</a:t>
            </a:r>
            <a:r>
              <a:rPr lang="en-US" altLang="zh-CN" sz="1200" b="0" i="0" kern="1200" dirty="0">
                <a:solidFill>
                  <a:schemeClr val="tx1"/>
                </a:solidFill>
                <a:effectLst/>
                <a:latin typeface="+mn-lt"/>
                <a:ea typeface="+mn-ea"/>
                <a:cs typeface="+mn-cs"/>
              </a:rPr>
              <a:t>(”text/</a:t>
            </a:r>
            <a:r>
              <a:rPr lang="en-US" altLang="zh-CN" sz="1200" b="0" i="0" kern="1200" dirty="0" err="1">
                <a:solidFill>
                  <a:schemeClr val="tx1"/>
                </a:solidFill>
                <a:effectLst/>
                <a:latin typeface="+mn-lt"/>
                <a:ea typeface="+mn-ea"/>
                <a:cs typeface="+mn-cs"/>
              </a:rPr>
              <a:t>html;charset</a:t>
            </a:r>
            <a:r>
              <a:rPr lang="en-US" altLang="zh-CN" sz="1200" b="0" i="0" kern="1200" dirty="0">
                <a:solidFill>
                  <a:schemeClr val="tx1"/>
                </a:solidFill>
                <a:effectLst/>
                <a:latin typeface="+mn-lt"/>
                <a:ea typeface="+mn-ea"/>
                <a:cs typeface="+mn-cs"/>
              </a:rPr>
              <a:t>=utf-8”);</a:t>
            </a:r>
            <a:br>
              <a:rPr lang="zh-CN" altLang="en-US" dirty="0"/>
            </a:br>
            <a:r>
              <a:rPr lang="zh-CN" altLang="en-US" sz="1200" b="0" i="0" kern="1200" dirty="0">
                <a:solidFill>
                  <a:schemeClr val="tx1"/>
                </a:solidFill>
                <a:effectLst/>
                <a:latin typeface="+mn-lt"/>
                <a:ea typeface="+mn-ea"/>
                <a:cs typeface="+mn-cs"/>
              </a:rPr>
              <a:t>　　请求包含大多是应用在</a:t>
            </a:r>
            <a:r>
              <a:rPr lang="en-US" altLang="zh-CN" sz="1200" b="0" i="0" kern="1200" dirty="0">
                <a:solidFill>
                  <a:schemeClr val="tx1"/>
                </a:solidFill>
                <a:effectLst/>
                <a:latin typeface="+mn-lt"/>
                <a:ea typeface="+mn-ea"/>
                <a:cs typeface="+mn-cs"/>
              </a:rPr>
              <a:t>JSP</a:t>
            </a:r>
            <a:r>
              <a:rPr lang="zh-CN" altLang="en-US" sz="1200" b="0" i="0" kern="1200" dirty="0">
                <a:solidFill>
                  <a:schemeClr val="tx1"/>
                </a:solidFill>
                <a:effectLst/>
                <a:latin typeface="+mn-lt"/>
                <a:ea typeface="+mn-ea"/>
                <a:cs typeface="+mn-cs"/>
              </a:rPr>
              <a:t>页面中，完成多页面的合并；</a:t>
            </a:r>
            <a:br>
              <a:rPr lang="zh-CN" altLang="en-US" dirty="0"/>
            </a:br>
            <a:r>
              <a:rPr lang="zh-CN" altLang="en-US" sz="1200" b="0" i="0" kern="1200" dirty="0">
                <a:solidFill>
                  <a:schemeClr val="tx1"/>
                </a:solidFill>
                <a:effectLst/>
                <a:latin typeface="+mn-lt"/>
                <a:ea typeface="+mn-ea"/>
                <a:cs typeface="+mn-cs"/>
              </a:rPr>
              <a:t>　　请求转发大多是应用在</a:t>
            </a:r>
            <a:r>
              <a:rPr lang="en-US" altLang="zh-CN" sz="1200" b="0" i="0" kern="1200" dirty="0">
                <a:solidFill>
                  <a:schemeClr val="tx1"/>
                </a:solidFill>
                <a:effectLst/>
                <a:latin typeface="+mn-lt"/>
                <a:ea typeface="+mn-ea"/>
                <a:cs typeface="+mn-cs"/>
              </a:rPr>
              <a:t>Servlet</a:t>
            </a:r>
            <a:r>
              <a:rPr lang="zh-CN" altLang="en-US" sz="1200" b="0" i="0" kern="1200" dirty="0">
                <a:solidFill>
                  <a:schemeClr val="tx1"/>
                </a:solidFill>
                <a:effectLst/>
                <a:latin typeface="+mn-lt"/>
                <a:ea typeface="+mn-ea"/>
                <a:cs typeface="+mn-cs"/>
              </a:rPr>
              <a:t>中</a:t>
            </a: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B2A0D9-B9E1-42DB-B413-1384ED7F2325}" type="slidenum">
              <a:rPr lang="en-US" altLang="zh-CN"/>
            </a:fld>
            <a:endParaRPr lang="en-US" altLang="zh-CN"/>
          </a:p>
        </p:txBody>
      </p:sp>
      <p:sp>
        <p:nvSpPr>
          <p:cNvPr id="690178" name="Rectangle 2"/>
          <p:cNvSpPr>
            <a:spLocks noGrp="1" noRot="1" noChangeAspect="1" noChangeArrowheads="1" noTextEdit="1"/>
          </p:cNvSpPr>
          <p:nvPr>
            <p:ph type="sldImg"/>
          </p:nvPr>
        </p:nvSpPr>
        <p:spPr>
          <a:xfrm>
            <a:off x="1143000" y="685800"/>
            <a:ext cx="4572000" cy="3429000"/>
          </a:xfrm>
          <a:prstGeom prst="rect">
            <a:avLst/>
          </a:prstGeom>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查看</a:t>
            </a:r>
            <a:r>
              <a:rPr lang="en-US" altLang="zh-CN" dirty="0" err="1"/>
              <a:t>ie</a:t>
            </a:r>
            <a:r>
              <a:rPr lang="zh-CN" altLang="en-US" dirty="0"/>
              <a:t>浏览器的缓存文件目录：</a:t>
            </a:r>
            <a:r>
              <a:rPr lang="en-US" altLang="zh-CN" dirty="0"/>
              <a:t> IE</a:t>
            </a:r>
            <a:r>
              <a:rPr lang="zh-CN" altLang="en-US" dirty="0"/>
              <a:t>浏览器</a:t>
            </a:r>
            <a:r>
              <a:rPr lang="en-US" altLang="zh-CN" dirty="0"/>
              <a:t>—</a:t>
            </a:r>
            <a:r>
              <a:rPr lang="zh-CN" altLang="en-US" dirty="0"/>
              <a:t>设置</a:t>
            </a:r>
            <a:r>
              <a:rPr lang="en-US" altLang="zh-CN" dirty="0"/>
              <a:t>—Internet</a:t>
            </a:r>
            <a:r>
              <a:rPr lang="zh-CN" altLang="en-US" dirty="0"/>
              <a:t>选项</a:t>
            </a:r>
            <a:r>
              <a:rPr lang="en-US" altLang="zh-CN" dirty="0"/>
              <a:t>—</a:t>
            </a:r>
            <a:r>
              <a:rPr lang="zh-CN" altLang="en-US" dirty="0"/>
              <a:t>浏览历史记录</a:t>
            </a:r>
            <a:r>
              <a:rPr lang="en-US" altLang="zh-CN" dirty="0"/>
              <a:t>—</a:t>
            </a:r>
            <a:r>
              <a:rPr lang="zh-CN" altLang="en-US" dirty="0"/>
              <a:t>设置</a:t>
            </a:r>
            <a:r>
              <a:rPr lang="en-US" altLang="zh-CN" dirty="0"/>
              <a:t>—</a:t>
            </a:r>
            <a:r>
              <a:rPr lang="zh-CN" altLang="en-US" dirty="0"/>
              <a:t>当前位置</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chemeClr val="tx1"/>
                </a:solidFill>
                <a:latin typeface="微软雅黑" panose="020B0503020204020204" pitchFamily="34" charset="-122"/>
                <a:ea typeface="微软雅黑" panose="020B0503020204020204" pitchFamily="34" charset="-122"/>
                <a:cs typeface="Arial Unicode MS" pitchFamily="34" charset="-122"/>
              </a:rPr>
              <a:t>路径问题：重定向的路径以以“</a:t>
            </a:r>
            <a:r>
              <a:rPr lang="en-US" altLang="zh-CN" sz="1200" b="1"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zh-CN" altLang="en-US" sz="1200" b="1" dirty="0">
                <a:solidFill>
                  <a:schemeClr val="tx1"/>
                </a:solidFill>
                <a:latin typeface="微软雅黑" panose="020B0503020204020204" pitchFamily="34" charset="-122"/>
                <a:ea typeface="微软雅黑" panose="020B0503020204020204" pitchFamily="34" charset="-122"/>
                <a:cs typeface="Arial Unicode MS" pitchFamily="34" charset="-122"/>
              </a:rPr>
              <a:t>开头，则是相对于整个</a:t>
            </a:r>
            <a:r>
              <a:rPr lang="en-US" altLang="zh-CN" sz="1200" b="1" dirty="0">
                <a:solidFill>
                  <a:schemeClr val="tx1"/>
                </a:solidFill>
                <a:latin typeface="微软雅黑" panose="020B0503020204020204" pitchFamily="34" charset="-122"/>
                <a:ea typeface="微软雅黑" panose="020B0503020204020204" pitchFamily="34" charset="-122"/>
                <a:cs typeface="Arial Unicode MS" pitchFamily="34" charset="-122"/>
              </a:rPr>
              <a:t>WEB</a:t>
            </a:r>
            <a:r>
              <a:rPr lang="zh-CN" altLang="en-US" sz="1200" b="1" dirty="0">
                <a:solidFill>
                  <a:schemeClr val="tx1"/>
                </a:solidFill>
                <a:latin typeface="微软雅黑" panose="020B0503020204020204" pitchFamily="34" charset="-122"/>
                <a:ea typeface="微软雅黑" panose="020B0503020204020204" pitchFamily="34" charset="-122"/>
                <a:cs typeface="Arial Unicode MS" pitchFamily="34" charset="-122"/>
              </a:rPr>
              <a:t>站点的根目录，而不是相对于当前</a:t>
            </a:r>
            <a:r>
              <a:rPr lang="en-US" altLang="zh-CN" sz="1200" b="1" dirty="0">
                <a:solidFill>
                  <a:schemeClr val="tx1"/>
                </a:solidFill>
                <a:latin typeface="微软雅黑" panose="020B0503020204020204" pitchFamily="34" charset="-122"/>
                <a:ea typeface="微软雅黑" panose="020B0503020204020204" pitchFamily="34" charset="-122"/>
                <a:cs typeface="Arial Unicode MS" pitchFamily="34" charset="-122"/>
              </a:rPr>
              <a:t>WEB</a:t>
            </a:r>
            <a:r>
              <a:rPr lang="zh-CN" altLang="en-US" sz="1200" b="1" dirty="0">
                <a:solidFill>
                  <a:schemeClr val="tx1"/>
                </a:solidFill>
                <a:latin typeface="微软雅黑" panose="020B0503020204020204" pitchFamily="34" charset="-122"/>
                <a:ea typeface="微软雅黑" panose="020B0503020204020204" pitchFamily="34" charset="-122"/>
                <a:cs typeface="Arial Unicode MS" pitchFamily="34" charset="-122"/>
              </a:rPr>
              <a:t>应用程序的根目录。</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 </a:t>
            </a:r>
            <a:r>
              <a:rPr lang="en-US" altLang="zh-CN" dirty="0"/>
              <a:t>serlvet03 </a:t>
            </a:r>
            <a:r>
              <a:rPr lang="en-US" altLang="zh-CN" dirty="0" err="1"/>
              <a:t>oneservlet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 </a:t>
            </a:r>
            <a:r>
              <a:rPr lang="en-US" altLang="zh-CN" dirty="0"/>
              <a:t>serlvet03 </a:t>
            </a:r>
            <a:r>
              <a:rPr lang="en-US" altLang="zh-CN" dirty="0" err="1"/>
              <a:t>oneservlet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 </a:t>
            </a:r>
            <a:r>
              <a:rPr lang="en-US" altLang="zh-CN" dirty="0"/>
              <a:t>serlvet03 </a:t>
            </a:r>
            <a:r>
              <a:rPr lang="en-US" altLang="zh-CN" dirty="0" err="1"/>
              <a:t>oneservlet</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原因就是因为 页面是</a:t>
            </a:r>
            <a:r>
              <a:rPr lang="en-US" altLang="zh-CN" dirty="0"/>
              <a:t>utf-8  tomcat</a:t>
            </a:r>
            <a:r>
              <a:rPr lang="zh-CN" altLang="en-US" dirty="0"/>
              <a:t>容器默认是</a:t>
            </a:r>
            <a:r>
              <a:rPr lang="en-US" altLang="zh-CN" dirty="0"/>
              <a:t>iso-8859-1</a:t>
            </a:r>
            <a:r>
              <a:rPr lang="zh-CN" altLang="en-US" dirty="0"/>
              <a:t>编码的，而</a:t>
            </a:r>
            <a:r>
              <a:rPr lang="en-US" altLang="zh-CN" dirty="0"/>
              <a:t>request</a:t>
            </a:r>
            <a:r>
              <a:rPr lang="zh-CN" altLang="en-US" dirty="0"/>
              <a:t>是由</a:t>
            </a:r>
            <a:r>
              <a:rPr lang="en-US" altLang="zh-CN" dirty="0"/>
              <a:t>servlet</a:t>
            </a:r>
            <a:r>
              <a:rPr lang="zh-CN" altLang="en-US" dirty="0"/>
              <a:t>容器创建的，所以编码默认是</a:t>
            </a:r>
            <a:r>
              <a:rPr lang="en-US" altLang="zh-CN" dirty="0"/>
              <a:t>iso-8859-1</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注意：方法二只对</a:t>
            </a:r>
            <a:r>
              <a:rPr lang="en-US" altLang="zh-CN" dirty="0"/>
              <a:t>post</a:t>
            </a:r>
            <a:r>
              <a:rPr lang="zh-CN" altLang="en-US" dirty="0"/>
              <a:t>请求有效；   因为对于</a:t>
            </a:r>
            <a:r>
              <a:rPr lang="en-US" altLang="zh-CN" dirty="0"/>
              <a:t>GET</a:t>
            </a:r>
            <a:r>
              <a:rPr lang="zh-CN" altLang="en-US" dirty="0"/>
              <a:t>而言，没有请求体</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getRemoteAddr</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方法返回发出请求的客户机的</a:t>
            </a:r>
            <a:r>
              <a:rPr lang="en-US" altLang="zh-CN" sz="1200" dirty="0">
                <a:latin typeface="微软雅黑" panose="020B0503020204020204" pitchFamily="34" charset="-122"/>
                <a:ea typeface="微软雅黑" panose="020B0503020204020204" pitchFamily="34" charset="-122"/>
                <a:cs typeface="Arial Unicode MS" pitchFamily="34" charset="-122"/>
              </a:rPr>
              <a:t>IP</a:t>
            </a:r>
            <a:r>
              <a:rPr lang="zh-CN" altLang="en-US" sz="1200" dirty="0">
                <a:latin typeface="微软雅黑" panose="020B0503020204020204" pitchFamily="34" charset="-122"/>
                <a:ea typeface="微软雅黑" panose="020B0503020204020204" pitchFamily="34" charset="-122"/>
                <a:cs typeface="Arial Unicode MS" pitchFamily="34" charset="-122"/>
              </a:rPr>
              <a:t>地址，其格式为“</a:t>
            </a:r>
            <a:r>
              <a:rPr lang="en-US" altLang="zh-CN" sz="1200" dirty="0">
                <a:latin typeface="微软雅黑" panose="020B0503020204020204" pitchFamily="34" charset="-122"/>
                <a:ea typeface="微软雅黑" panose="020B0503020204020204" pitchFamily="34" charset="-122"/>
                <a:cs typeface="Arial Unicode MS" pitchFamily="34" charset="-122"/>
              </a:rPr>
              <a:t>192.168.0.3”</a:t>
            </a:r>
            <a:r>
              <a:rPr lang="zh-CN" altLang="en-US" sz="1200" dirty="0">
                <a:latin typeface="微软雅黑" panose="020B0503020204020204" pitchFamily="34" charset="-122"/>
                <a:ea typeface="微软雅黑" panose="020B0503020204020204" pitchFamily="34" charset="-122"/>
                <a:cs typeface="Arial Unicode MS" pitchFamily="34" charset="-122"/>
              </a:rPr>
              <a:t>这种形式的字符文本。 （*） </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getRemoteHost</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方法返回发出请求的客户机的完整主机名。</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getRemotePort</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方法返回发出请求的客户机所使用的网络接口的端口号。</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getLocalAddr</a:t>
            </a:r>
            <a:r>
              <a:rPr lang="zh-CN" altLang="en-US" sz="1200" dirty="0">
                <a:latin typeface="微软雅黑" panose="020B0503020204020204" pitchFamily="34" charset="-122"/>
                <a:ea typeface="微软雅黑" panose="020B0503020204020204" pitchFamily="34" charset="-122"/>
                <a:cs typeface="Arial Unicode MS" pitchFamily="34" charset="-122"/>
              </a:rPr>
              <a:t>方法返回</a:t>
            </a:r>
            <a:r>
              <a:rPr lang="en-US" altLang="zh-CN" sz="1200" dirty="0">
                <a:latin typeface="微软雅黑" panose="020B0503020204020204" pitchFamily="34" charset="-122"/>
                <a:ea typeface="微软雅黑" panose="020B0503020204020204" pitchFamily="34" charset="-122"/>
                <a:cs typeface="Arial Unicode MS" pitchFamily="34" charset="-122"/>
              </a:rPr>
              <a:t>WEB</a:t>
            </a:r>
            <a:r>
              <a:rPr lang="zh-CN" altLang="en-US" sz="1200" dirty="0">
                <a:latin typeface="微软雅黑" panose="020B0503020204020204" pitchFamily="34" charset="-122"/>
                <a:ea typeface="微软雅黑" panose="020B0503020204020204" pitchFamily="34" charset="-122"/>
                <a:cs typeface="Arial Unicode MS" pitchFamily="34" charset="-122"/>
              </a:rPr>
              <a:t>服务器上接收当前请求的网络接口的</a:t>
            </a:r>
            <a:r>
              <a:rPr lang="en-US" altLang="zh-CN" sz="1200" dirty="0">
                <a:latin typeface="微软雅黑" panose="020B0503020204020204" pitchFamily="34" charset="-122"/>
                <a:ea typeface="微软雅黑" panose="020B0503020204020204" pitchFamily="34" charset="-122"/>
                <a:cs typeface="Arial Unicode MS" pitchFamily="34" charset="-122"/>
              </a:rPr>
              <a:t>IP</a:t>
            </a:r>
            <a:r>
              <a:rPr lang="zh-CN" altLang="en-US" sz="1200" dirty="0">
                <a:latin typeface="微软雅黑" panose="020B0503020204020204" pitchFamily="34" charset="-122"/>
                <a:ea typeface="微软雅黑" panose="020B0503020204020204" pitchFamily="34" charset="-122"/>
                <a:cs typeface="Arial Unicode MS" pitchFamily="34" charset="-122"/>
              </a:rPr>
              <a:t>地址。</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getLocalName</a:t>
            </a:r>
            <a:r>
              <a:rPr lang="zh-CN" altLang="en-US" sz="1200" dirty="0">
                <a:latin typeface="微软雅黑" panose="020B0503020204020204" pitchFamily="34" charset="-122"/>
                <a:ea typeface="微软雅黑" panose="020B0503020204020204" pitchFamily="34" charset="-122"/>
                <a:cs typeface="Arial Unicode MS" pitchFamily="34" charset="-122"/>
              </a:rPr>
              <a:t>方法返回</a:t>
            </a:r>
            <a:r>
              <a:rPr lang="en-US" altLang="zh-CN" sz="1200" dirty="0">
                <a:latin typeface="微软雅黑" panose="020B0503020204020204" pitchFamily="34" charset="-122"/>
                <a:ea typeface="微软雅黑" panose="020B0503020204020204" pitchFamily="34" charset="-122"/>
                <a:cs typeface="Arial Unicode MS" pitchFamily="34" charset="-122"/>
              </a:rPr>
              <a:t>WEB</a:t>
            </a:r>
            <a:r>
              <a:rPr lang="zh-CN" altLang="en-US" sz="1200" dirty="0">
                <a:latin typeface="微软雅黑" panose="020B0503020204020204" pitchFamily="34" charset="-122"/>
                <a:ea typeface="微软雅黑" panose="020B0503020204020204" pitchFamily="34" charset="-122"/>
                <a:cs typeface="Arial Unicode MS" pitchFamily="34" charset="-122"/>
              </a:rPr>
              <a:t>服务器上接收当前请求的网络接口的</a:t>
            </a:r>
            <a:r>
              <a:rPr lang="en-US" altLang="zh-CN" sz="1200" dirty="0">
                <a:latin typeface="微软雅黑" panose="020B0503020204020204" pitchFamily="34" charset="-122"/>
                <a:ea typeface="微软雅黑" panose="020B0503020204020204" pitchFamily="34" charset="-122"/>
                <a:cs typeface="Arial Unicode MS" pitchFamily="34" charset="-122"/>
              </a:rPr>
              <a:t>IP</a:t>
            </a:r>
            <a:r>
              <a:rPr lang="zh-CN" altLang="en-US" sz="1200" dirty="0">
                <a:latin typeface="微软雅黑" panose="020B0503020204020204" pitchFamily="34" charset="-122"/>
                <a:ea typeface="微软雅黑" panose="020B0503020204020204" pitchFamily="34" charset="-122"/>
                <a:cs typeface="Arial Unicode MS" pitchFamily="34" charset="-122"/>
              </a:rPr>
              <a:t>地址所对应的主机名。</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getLocalPort</a:t>
            </a:r>
            <a:r>
              <a:rPr lang="zh-CN" altLang="en-US" sz="1200" dirty="0">
                <a:latin typeface="微软雅黑" panose="020B0503020204020204" pitchFamily="34" charset="-122"/>
                <a:ea typeface="微软雅黑" panose="020B0503020204020204" pitchFamily="34" charset="-122"/>
                <a:cs typeface="Arial Unicode MS" pitchFamily="34" charset="-122"/>
              </a:rPr>
              <a:t>方法返回</a:t>
            </a:r>
            <a:r>
              <a:rPr lang="en-US" altLang="zh-CN" sz="1200" dirty="0">
                <a:latin typeface="微软雅黑" panose="020B0503020204020204" pitchFamily="34" charset="-122"/>
                <a:ea typeface="微软雅黑" panose="020B0503020204020204" pitchFamily="34" charset="-122"/>
                <a:cs typeface="Arial Unicode MS" pitchFamily="34" charset="-122"/>
              </a:rPr>
              <a:t>WEB</a:t>
            </a:r>
            <a:r>
              <a:rPr lang="zh-CN" altLang="en-US" sz="1200" dirty="0">
                <a:latin typeface="微软雅黑" panose="020B0503020204020204" pitchFamily="34" charset="-122"/>
                <a:ea typeface="微软雅黑" panose="020B0503020204020204" pitchFamily="34" charset="-122"/>
                <a:cs typeface="Arial Unicode MS" pitchFamily="34" charset="-122"/>
              </a:rPr>
              <a:t>服务器上接收当前请求的网络接口的端口号。</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getServerName</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方法返回当前请求所指向的主机名。 </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getServerPort</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方法返回当前请求所连接的服务器端口号。</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latin typeface="微软雅黑" panose="020B0503020204020204" pitchFamily="34" charset="-122"/>
                <a:ea typeface="微软雅黑" panose="020B0503020204020204" pitchFamily="34" charset="-122"/>
                <a:cs typeface="Arial Unicode MS" pitchFamily="34" charset="-122"/>
              </a:rPr>
              <a:t>getScheme</a:t>
            </a:r>
            <a:r>
              <a:rPr lang="zh-CN" altLang="en-US" sz="1200" dirty="0">
                <a:latin typeface="微软雅黑" panose="020B0503020204020204" pitchFamily="34" charset="-122"/>
                <a:ea typeface="微软雅黑" panose="020B0503020204020204" pitchFamily="34" charset="-122"/>
                <a:cs typeface="Arial Unicode MS" pitchFamily="34" charset="-122"/>
              </a:rPr>
              <a:t>方法返回请求的协议名，例如</a:t>
            </a:r>
            <a:r>
              <a:rPr lang="en-US" altLang="zh-CN" sz="1200" dirty="0">
                <a:latin typeface="微软雅黑" panose="020B0503020204020204" pitchFamily="34" charset="-122"/>
                <a:ea typeface="微软雅黑" panose="020B0503020204020204" pitchFamily="34" charset="-122"/>
                <a:cs typeface="Arial Unicode MS" pitchFamily="34" charset="-122"/>
              </a:rPr>
              <a:t>http</a:t>
            </a:r>
            <a:r>
              <a:rPr lang="zh-CN" altLang="en-US" sz="1200" dirty="0">
                <a:latin typeface="微软雅黑" panose="020B0503020204020204" pitchFamily="34" charset="-122"/>
                <a:ea typeface="微软雅黑" panose="020B0503020204020204" pitchFamily="34" charset="-122"/>
                <a:cs typeface="Arial Unicode MS" pitchFamily="34" charset="-122"/>
              </a:rPr>
              <a:t>、</a:t>
            </a:r>
            <a:r>
              <a:rPr lang="en-US" altLang="zh-CN" sz="1200" dirty="0">
                <a:latin typeface="微软雅黑" panose="020B0503020204020204" pitchFamily="34" charset="-122"/>
                <a:ea typeface="微软雅黑" panose="020B0503020204020204" pitchFamily="34" charset="-122"/>
                <a:cs typeface="Arial Unicode MS" pitchFamily="34" charset="-122"/>
              </a:rPr>
              <a:t>https</a:t>
            </a:r>
            <a:r>
              <a:rPr lang="zh-CN" altLang="en-US" sz="1200" dirty="0">
                <a:latin typeface="微软雅黑" panose="020B0503020204020204" pitchFamily="34" charset="-122"/>
                <a:ea typeface="微软雅黑" panose="020B0503020204020204" pitchFamily="34" charset="-122"/>
                <a:cs typeface="Arial Unicode MS" pitchFamily="34" charset="-122"/>
              </a:rPr>
              <a:t>或</a:t>
            </a:r>
            <a:r>
              <a:rPr lang="en-US" altLang="zh-CN" sz="1200" dirty="0">
                <a:latin typeface="微软雅黑" panose="020B0503020204020204" pitchFamily="34" charset="-122"/>
                <a:ea typeface="微软雅黑" panose="020B0503020204020204" pitchFamily="34" charset="-122"/>
                <a:cs typeface="Arial Unicode MS" pitchFamily="34" charset="-122"/>
              </a:rPr>
              <a:t>ftp</a:t>
            </a:r>
            <a:r>
              <a:rPr lang="zh-CN" altLang="en-US" sz="1200" dirty="0">
                <a:latin typeface="微软雅黑" panose="020B0503020204020204" pitchFamily="34" charset="-122"/>
                <a:ea typeface="微软雅黑" panose="020B0503020204020204" pitchFamily="34" charset="-122"/>
                <a:cs typeface="Arial Unicode MS" pitchFamily="34" charset="-122"/>
              </a:rPr>
              <a:t>。</a:t>
            </a:r>
            <a:endParaRPr lang="zh-CN" altLang="en-US" sz="1200" dirty="0">
              <a:latin typeface="微软雅黑" panose="020B0503020204020204" pitchFamily="34" charset="-122"/>
              <a:ea typeface="微软雅黑" panose="020B0503020204020204" pitchFamily="34" charset="-122"/>
              <a:cs typeface="Arial Unicode MS" pitchFamily="34" charset="-122"/>
            </a:endParaRPr>
          </a:p>
          <a:p>
            <a:pPr>
              <a:lnSpc>
                <a:spcPct val="90000"/>
              </a:lnSpc>
              <a:spcAft>
                <a:spcPct val="20000"/>
              </a:spcAft>
            </a:pPr>
            <a:r>
              <a:rPr lang="en-US" altLang="zh-CN" sz="1200" dirty="0" err="1">
                <a:solidFill>
                  <a:srgbClr val="FF0000"/>
                </a:solidFill>
                <a:latin typeface="微软雅黑" panose="020B0503020204020204" pitchFamily="34" charset="-122"/>
                <a:ea typeface="微软雅黑" panose="020B0503020204020204" pitchFamily="34" charset="-122"/>
                <a:cs typeface="Arial Unicode MS" pitchFamily="34" charset="-122"/>
              </a:rPr>
              <a:t>getRequestURL</a:t>
            </a:r>
            <a:r>
              <a:rPr lang="zh-CN" altLang="en-US" sz="1200" dirty="0">
                <a:latin typeface="微软雅黑" panose="020B0503020204020204" pitchFamily="34" charset="-122"/>
                <a:ea typeface="微软雅黑" panose="020B0503020204020204" pitchFamily="34" charset="-122"/>
                <a:cs typeface="Arial Unicode MS" pitchFamily="34" charset="-122"/>
              </a:rPr>
              <a:t>方法返回客户端发出请求时的完整</a:t>
            </a:r>
            <a:r>
              <a:rPr lang="en-US" altLang="zh-CN" sz="1200" dirty="0">
                <a:latin typeface="微软雅黑" panose="020B0503020204020204" pitchFamily="34" charset="-122"/>
                <a:ea typeface="微软雅黑" panose="020B0503020204020204" pitchFamily="34" charset="-122"/>
                <a:cs typeface="Arial Unicode MS" pitchFamily="34" charset="-122"/>
              </a:rPr>
              <a:t>URL</a:t>
            </a:r>
            <a:r>
              <a:rPr lang="zh-CN" altLang="en-US" sz="1200" dirty="0">
                <a:latin typeface="微软雅黑" panose="020B0503020204020204" pitchFamily="34" charset="-122"/>
                <a:ea typeface="微软雅黑" panose="020B0503020204020204" pitchFamily="34" charset="-122"/>
                <a:cs typeface="Arial Unicode MS" pitchFamily="34" charset="-122"/>
              </a:rPr>
              <a:t>。   </a:t>
            </a: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r>
              <a:rPr lang="zh-CN" altLang="en-US" sz="1200" dirty="0">
                <a:latin typeface="微软雅黑" panose="020B0503020204020204" pitchFamily="34" charset="-122"/>
                <a:ea typeface="微软雅黑" panose="020B0503020204020204" pitchFamily="34" charset="-122"/>
                <a:cs typeface="Arial Unicode MS" pitchFamily="34" charset="-122"/>
              </a:rPr>
              <a:t>可以根据</a:t>
            </a:r>
            <a:r>
              <a:rPr lang="en-US" altLang="zh-CN" sz="1200" dirty="0" err="1">
                <a:solidFill>
                  <a:srgbClr val="2A00FF"/>
                </a:solidFill>
                <a:latin typeface="Consolas" panose="020B0609020204030204" pitchFamily="49" charset="0"/>
              </a:rPr>
              <a:t>Referer</a:t>
            </a:r>
            <a:r>
              <a:rPr lang="en-US" altLang="zh-CN" sz="1200" dirty="0">
                <a:solidFill>
                  <a:srgbClr val="2A00FF"/>
                </a:solidFill>
                <a:latin typeface="Consolas" panose="020B0609020204030204" pitchFamily="49" charset="0"/>
              </a:rPr>
              <a:t> </a:t>
            </a:r>
            <a:r>
              <a:rPr lang="zh-CN" altLang="en-US" sz="1200" dirty="0">
                <a:solidFill>
                  <a:srgbClr val="2A00FF"/>
                </a:solidFill>
                <a:latin typeface="Consolas" panose="020B0609020204030204" pitchFamily="49" charset="0"/>
              </a:rPr>
              <a:t>来处理相应逻辑业务</a:t>
            </a: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ct val="20000"/>
              </a:spcAft>
            </a:pPr>
            <a:endParaRPr lang="zh-CN" altLang="en-US" sz="1200" dirty="0">
              <a:latin typeface="微软雅黑" panose="020B0503020204020204" pitchFamily="34" charset="-122"/>
              <a:ea typeface="微软雅黑" panose="020B0503020204020204"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4D8C57ED-3BB1-4EED-85C5-A019A7D02CB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28" name="图片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hyperlink" Target="http://127.0.0.1:8081/Servlet03%20&#37324;&#38754;&#30340;%20'/Servlet03"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第三章 </a:t>
            </a:r>
            <a:r>
              <a:rPr lang="en-US" altLang="zh-CN" dirty="0">
                <a:latin typeface="+mj-ea"/>
              </a:rPr>
              <a:t>request</a:t>
            </a:r>
            <a:r>
              <a:rPr lang="zh-CN" altLang="en-US" dirty="0">
                <a:latin typeface="+mj-ea"/>
              </a:rPr>
              <a:t>和</a:t>
            </a:r>
            <a:r>
              <a:rPr lang="en-US" altLang="zh-CN" dirty="0">
                <a:latin typeface="+mj-ea"/>
              </a:rPr>
              <a:t>response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zh-CN" dirty="0">
                <a:ea typeface="Arial Unicode MS" pitchFamily="34" charset="-122"/>
              </a:rPr>
              <a:t>接收用户的参数</a:t>
            </a:r>
            <a:endParaRPr lang="zh-CN" altLang="zh-CN" dirty="0">
              <a:ea typeface="Arial Unicode MS" pitchFamily="34" charset="-122"/>
            </a:endParaRPr>
          </a:p>
        </p:txBody>
      </p:sp>
      <p:sp>
        <p:nvSpPr>
          <p:cNvPr id="7" name="AutoShape 4"/>
          <p:cNvSpPr>
            <a:spLocks noChangeArrowheads="1"/>
          </p:cNvSpPr>
          <p:nvPr/>
        </p:nvSpPr>
        <p:spPr bwMode="auto">
          <a:xfrm>
            <a:off x="457200" y="1221169"/>
            <a:ext cx="8229600" cy="465558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使用</a:t>
            </a:r>
            <a:r>
              <a:rPr lang="en-US" altLang="zh-CN" sz="1600" dirty="0" err="1">
                <a:solidFill>
                  <a:srgbClr val="3F7F5F"/>
                </a:solidFill>
                <a:latin typeface="Consolas" panose="020B0609020204030204" pitchFamily="49" charset="0"/>
              </a:rPr>
              <a:t>getParameterNames</a:t>
            </a:r>
            <a:r>
              <a:rPr lang="en-US" altLang="zh-CN" sz="1600" dirty="0">
                <a:solidFill>
                  <a:srgbClr val="3F7F5F"/>
                </a:solidFill>
                <a:latin typeface="Consolas" panose="020B0609020204030204" pitchFamily="49" charset="0"/>
              </a:rPr>
              <a:t>()</a:t>
            </a:r>
            <a:r>
              <a:rPr lang="zh-CN" altLang="en-US" sz="1600" dirty="0">
                <a:solidFill>
                  <a:srgbClr val="3F7F5F"/>
                </a:solidFill>
                <a:latin typeface="Consolas" panose="020B0609020204030204" pitchFamily="49" charset="0"/>
              </a:rPr>
              <a:t>获取所有参数名字</a:t>
            </a:r>
            <a:endParaRPr lang="zh-CN" altLang="en-US"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Enumeration&lt;String&gt; </a:t>
            </a:r>
            <a:r>
              <a:rPr lang="en-US" altLang="zh-CN" sz="1600" dirty="0">
                <a:solidFill>
                  <a:srgbClr val="6A3E3E"/>
                </a:solidFill>
                <a:latin typeface="Consolas" panose="020B0609020204030204" pitchFamily="49" charset="0"/>
              </a:rPr>
              <a:t>names</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.getParameterNames</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while</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names</a:t>
            </a:r>
            <a:r>
              <a:rPr lang="en-US" altLang="zh-CN" sz="1600" b="1" dirty="0" err="1">
                <a:solidFill>
                  <a:srgbClr val="000000"/>
                </a:solidFill>
                <a:latin typeface="Consolas" panose="020B0609020204030204" pitchFamily="49" charset="0"/>
              </a:rPr>
              <a:t>.hasMoreElements</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nm</a:t>
            </a:r>
            <a:r>
              <a:rPr lang="en-US" altLang="zh-CN" sz="1600" dirty="0">
                <a:solidFill>
                  <a:srgbClr val="000000"/>
                </a:solidFill>
                <a:latin typeface="Consolas" panose="020B0609020204030204" pitchFamily="49" charset="0"/>
              </a:rPr>
              <a:t> = (String) </a:t>
            </a:r>
            <a:r>
              <a:rPr lang="en-US" altLang="zh-CN" sz="1600" dirty="0" err="1">
                <a:solidFill>
                  <a:srgbClr val="6A3E3E"/>
                </a:solidFill>
                <a:latin typeface="Consolas" panose="020B0609020204030204" pitchFamily="49" charset="0"/>
              </a:rPr>
              <a:t>names</a:t>
            </a:r>
            <a:r>
              <a:rPr lang="en-US" altLang="zh-CN" sz="1600" dirty="0" err="1">
                <a:solidFill>
                  <a:srgbClr val="000000"/>
                </a:solidFill>
                <a:latin typeface="Consolas" panose="020B0609020204030204" pitchFamily="49" charset="0"/>
              </a:rPr>
              <a:t>.nextElement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获取到的名字</a:t>
            </a:r>
            <a:r>
              <a:rPr lang="en-US" altLang="zh-CN" sz="1600" dirty="0">
                <a:solidFill>
                  <a:srgbClr val="2A00FF"/>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nm</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hr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zh-CN" altLang="en-US" sz="1600" dirty="0">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使用</a:t>
            </a:r>
            <a:r>
              <a:rPr lang="en-US" altLang="zh-CN" sz="1600" dirty="0" err="1">
                <a:solidFill>
                  <a:srgbClr val="3F7F5F"/>
                </a:solidFill>
                <a:latin typeface="Consolas" panose="020B0609020204030204" pitchFamily="49" charset="0"/>
              </a:rPr>
              <a:t>getParameterMap</a:t>
            </a:r>
            <a:r>
              <a:rPr lang="en-US" altLang="zh-CN" sz="1600" dirty="0">
                <a:solidFill>
                  <a:srgbClr val="3F7F5F"/>
                </a:solidFill>
                <a:latin typeface="Consolas" panose="020B0609020204030204" pitchFamily="49" charset="0"/>
              </a:rPr>
              <a:t>()</a:t>
            </a:r>
            <a:r>
              <a:rPr lang="zh-CN" altLang="en-US" sz="1600" dirty="0">
                <a:solidFill>
                  <a:srgbClr val="3F7F5F"/>
                </a:solidFill>
                <a:latin typeface="Consolas" panose="020B0609020204030204" pitchFamily="49" charset="0"/>
              </a:rPr>
              <a:t>获取所有数据</a:t>
            </a:r>
            <a:endParaRPr lang="zh-CN" altLang="en-US"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Map&lt;String, String[]&gt; </a:t>
            </a:r>
            <a:r>
              <a:rPr lang="en-US" altLang="zh-CN" sz="1600" dirty="0">
                <a:solidFill>
                  <a:srgbClr val="6A3E3E"/>
                </a:solidFill>
                <a:latin typeface="Consolas" panose="020B0609020204030204" pitchFamily="49" charset="0"/>
              </a:rPr>
              <a:t>map</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.getParameterMap</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 (Entry&lt;String, String[]&gt; </a:t>
            </a:r>
            <a:r>
              <a:rPr lang="en-US" altLang="zh-CN" sz="1600" b="1" dirty="0" err="1">
                <a:solidFill>
                  <a:srgbClr val="6A3E3E"/>
                </a:solidFill>
                <a:latin typeface="Consolas" panose="020B0609020204030204" pitchFamily="49" charset="0"/>
              </a:rPr>
              <a:t>en</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map</a:t>
            </a:r>
            <a:r>
              <a:rPr lang="en-US" altLang="zh-CN" sz="1600" b="1" dirty="0" err="1">
                <a:solidFill>
                  <a:srgbClr val="000000"/>
                </a:solidFill>
                <a:latin typeface="Consolas" panose="020B0609020204030204" pitchFamily="49" charset="0"/>
              </a:rPr>
              <a:t>.entrySet</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en</a:t>
            </a:r>
            <a:r>
              <a:rPr lang="en-US" altLang="zh-CN" sz="1600" dirty="0" err="1">
                <a:solidFill>
                  <a:srgbClr val="000000"/>
                </a:solidFill>
                <a:latin typeface="Consolas" panose="020B0609020204030204" pitchFamily="49" charset="0"/>
              </a:rPr>
              <a:t>.getKey</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String[] </a:t>
            </a:r>
            <a:r>
              <a:rPr lang="en-US" altLang="zh-CN" sz="1600" dirty="0">
                <a:solidFill>
                  <a:srgbClr val="6A3E3E"/>
                </a:solidFill>
                <a:latin typeface="Consolas" panose="020B0609020204030204" pitchFamily="49" charset="0"/>
              </a:rPr>
              <a:t>vs</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en</a:t>
            </a:r>
            <a:r>
              <a:rPr lang="en-US" altLang="zh-CN" sz="1600" dirty="0" err="1">
                <a:solidFill>
                  <a:srgbClr val="000000"/>
                </a:solidFill>
                <a:latin typeface="Consolas" panose="020B0609020204030204" pitchFamily="49" charset="0"/>
              </a:rPr>
              <a:t>.getValue</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  for</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str</a:t>
            </a:r>
            <a:r>
              <a:rPr lang="en-US" altLang="zh-CN" sz="1600" b="1" dirty="0">
                <a:solidFill>
                  <a:srgbClr val="000000"/>
                </a:solidFill>
                <a:latin typeface="Consolas" panose="020B0609020204030204" pitchFamily="49" charset="0"/>
              </a:rPr>
              <a:t> : </a:t>
            </a:r>
            <a:r>
              <a:rPr lang="en-US" altLang="zh-CN" sz="1600" b="1" dirty="0">
                <a:solidFill>
                  <a:srgbClr val="6A3E3E"/>
                </a:solidFill>
                <a:latin typeface="Consolas" panose="020B0609020204030204" pitchFamily="49" charset="0"/>
              </a:rPr>
              <a:t>vs</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str</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hr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en-US" dirty="0">
                <a:ea typeface="Arial Unicode MS" pitchFamily="34" charset="-122"/>
              </a:rPr>
              <a:t>获取参数时的乱码问题</a:t>
            </a:r>
            <a:endParaRPr lang="zh-CN" altLang="zh-CN" dirty="0">
              <a:ea typeface="Arial Unicode MS" pitchFamily="34" charset="-122"/>
            </a:endParaRPr>
          </a:p>
        </p:txBody>
      </p:sp>
      <p:pic>
        <p:nvPicPr>
          <p:cNvPr id="6" name="图片 5"/>
          <p:cNvPicPr>
            <a:picLocks noChangeAspect="1"/>
          </p:cNvPicPr>
          <p:nvPr/>
        </p:nvPicPr>
        <p:blipFill>
          <a:blip r:embed="rId1"/>
          <a:stretch>
            <a:fillRect/>
          </a:stretch>
        </p:blipFill>
        <p:spPr>
          <a:xfrm>
            <a:off x="277218" y="2018140"/>
            <a:ext cx="8566553" cy="3709998"/>
          </a:xfrm>
          <a:prstGeom prst="rect">
            <a:avLst/>
          </a:prstGeom>
        </p:spPr>
      </p:pic>
      <p:sp>
        <p:nvSpPr>
          <p:cNvPr id="7" name="内容占位符 2"/>
          <p:cNvSpPr txBox="1"/>
          <p:nvPr/>
        </p:nvSpPr>
        <p:spPr bwMode="auto">
          <a:xfrm>
            <a:off x="457200" y="1084317"/>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乱码出现的原因</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r>
              <a:rPr lang="zh-CN" altLang="en-US" dirty="0">
                <a:ea typeface="Arial Unicode MS" pitchFamily="34" charset="-122"/>
              </a:rPr>
              <a:t>获取参数时的乱码问题</a:t>
            </a:r>
            <a:endParaRPr lang="en-US" altLang="zh-CN" dirty="0">
              <a:latin typeface="Arial Unicode MS" pitchFamily="34" charset="-122"/>
              <a:ea typeface="Arial Unicode MS" pitchFamily="34" charset="-122"/>
              <a:cs typeface="Arial Unicode MS" pitchFamily="34" charset="-122"/>
            </a:endParaRPr>
          </a:p>
        </p:txBody>
      </p:sp>
      <p:sp>
        <p:nvSpPr>
          <p:cNvPr id="4" name="内容占位符 2"/>
          <p:cNvSpPr txBox="1"/>
          <p:nvPr/>
        </p:nvSpPr>
        <p:spPr bwMode="auto">
          <a:xfrm>
            <a:off x="457200" y="1084317"/>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解决方法一</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7" name="AutoShape 4"/>
          <p:cNvSpPr>
            <a:spLocks noChangeArrowheads="1"/>
          </p:cNvSpPr>
          <p:nvPr/>
        </p:nvSpPr>
        <p:spPr bwMode="auto">
          <a:xfrm>
            <a:off x="341586" y="1813798"/>
            <a:ext cx="8229600" cy="161520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"name"</a:t>
            </a:r>
            <a:r>
              <a:rPr lang="en-US" altLang="zh-CN" sz="1600" dirty="0">
                <a:solidFill>
                  <a:srgbClr val="000000"/>
                </a:solidFill>
                <a:latin typeface="Consolas" panose="020B0609020204030204" pitchFamily="49" charset="0"/>
              </a:rPr>
              <a:t>);</a:t>
            </a:r>
            <a:r>
              <a:rPr lang="en-US" altLang="zh-CN" sz="1600" dirty="0">
                <a:solidFill>
                  <a:srgbClr val="3F7F5F"/>
                </a:solidFill>
                <a:latin typeface="Consolas" panose="020B0609020204030204" pitchFamily="49" charset="0"/>
              </a:rPr>
              <a:t>//</a:t>
            </a:r>
            <a:r>
              <a:rPr lang="zh-CN" altLang="en-US" sz="1600" dirty="0">
                <a:solidFill>
                  <a:srgbClr val="3F7F5F"/>
                </a:solidFill>
                <a:latin typeface="Consolas" panose="020B0609020204030204" pitchFamily="49" charset="0"/>
              </a:rPr>
              <a:t>目前获取到的是</a:t>
            </a:r>
            <a:r>
              <a:rPr lang="en-US" altLang="zh-CN" sz="1600" u="sng" dirty="0">
                <a:solidFill>
                  <a:srgbClr val="3F7F5F"/>
                </a:solidFill>
                <a:latin typeface="Consolas" panose="020B0609020204030204" pitchFamily="49" charset="0"/>
              </a:rPr>
              <a:t>iso-8859-1</a:t>
            </a:r>
            <a:r>
              <a:rPr lang="zh-CN" altLang="en-US" sz="1600" u="sng" dirty="0">
                <a:solidFill>
                  <a:srgbClr val="3F7F5F"/>
                </a:solidFill>
                <a:latin typeface="Consolas" panose="020B0609020204030204" pitchFamily="49" charset="0"/>
              </a:rPr>
              <a:t>的编码</a:t>
            </a:r>
            <a:endParaRPr lang="zh-CN" altLang="en-US" sz="1600" u="sng" dirty="0">
              <a:solidFill>
                <a:srgbClr val="3F7F5F"/>
              </a:solidFill>
              <a:latin typeface="Consolas" panose="020B0609020204030204" pitchFamily="49" charset="0"/>
            </a:endParaRPr>
          </a:p>
          <a:p>
            <a:r>
              <a:rPr lang="en-US" altLang="zh-CN" sz="1600" b="1" dirty="0">
                <a:solidFill>
                  <a:srgbClr val="7F0055"/>
                </a:solidFill>
                <a:latin typeface="Consolas" panose="020B0609020204030204" pitchFamily="49" charset="0"/>
              </a:rPr>
              <a:t>byte</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bs</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name</a:t>
            </a:r>
            <a:r>
              <a:rPr lang="en-US" altLang="zh-CN" sz="1600" b="1" dirty="0" err="1">
                <a:solidFill>
                  <a:srgbClr val="000000"/>
                </a:solidFill>
                <a:latin typeface="Consolas" panose="020B0609020204030204" pitchFamily="49" charset="0"/>
              </a:rPr>
              <a:t>.getBytes</a:t>
            </a:r>
            <a:r>
              <a:rPr lang="en-US" altLang="zh-CN" sz="1600" b="1" dirty="0">
                <a:solidFill>
                  <a:srgbClr val="000000"/>
                </a:solidFill>
                <a:latin typeface="Consolas" panose="020B0609020204030204" pitchFamily="49" charset="0"/>
              </a:rPr>
              <a:t>(</a:t>
            </a:r>
            <a:r>
              <a:rPr lang="en-US" altLang="zh-CN" sz="1600" b="1" dirty="0">
                <a:solidFill>
                  <a:srgbClr val="2A00FF"/>
                </a:solidFill>
                <a:latin typeface="Consolas" panose="020B0609020204030204" pitchFamily="49" charset="0"/>
              </a:rPr>
              <a:t>"iso-8859-1"</a:t>
            </a:r>
            <a:r>
              <a:rPr lang="en-US" altLang="zh-CN" sz="1600" b="1" dirty="0">
                <a:solidFill>
                  <a:srgbClr val="000000"/>
                </a:solidFill>
                <a:latin typeface="Consolas" panose="020B0609020204030204" pitchFamily="49" charset="0"/>
              </a:rPr>
              <a:t>);</a:t>
            </a:r>
            <a:r>
              <a:rPr lang="en-US" altLang="zh-CN" sz="1600" b="1" dirty="0">
                <a:solidFill>
                  <a:srgbClr val="3F7F5F"/>
                </a:solidFill>
                <a:latin typeface="Consolas" panose="020B0609020204030204" pitchFamily="49" charset="0"/>
              </a:rPr>
              <a:t>//</a:t>
            </a:r>
            <a:r>
              <a:rPr lang="zh-CN" altLang="en-US" sz="1600" b="1" dirty="0">
                <a:solidFill>
                  <a:srgbClr val="3F7F5F"/>
                </a:solidFill>
                <a:latin typeface="Consolas" panose="020B0609020204030204" pitchFamily="49" charset="0"/>
              </a:rPr>
              <a:t>根据</a:t>
            </a:r>
            <a:r>
              <a:rPr lang="en-US" altLang="zh-CN" sz="1600" b="1" u="sng" dirty="0">
                <a:solidFill>
                  <a:srgbClr val="3F7F5F"/>
                </a:solidFill>
                <a:latin typeface="Consolas" panose="020B0609020204030204" pitchFamily="49" charset="0"/>
              </a:rPr>
              <a:t>iso-8859-1</a:t>
            </a:r>
            <a:r>
              <a:rPr lang="zh-CN" altLang="en-US" sz="1600" b="1" u="sng" dirty="0">
                <a:solidFill>
                  <a:srgbClr val="3F7F5F"/>
                </a:solidFill>
                <a:latin typeface="Consolas" panose="020B0609020204030204" pitchFamily="49" charset="0"/>
              </a:rPr>
              <a:t>获取字节码</a:t>
            </a:r>
            <a:endParaRPr lang="zh-CN" altLang="en-US" sz="1600" b="1" u="sng"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name1</a:t>
            </a:r>
            <a:r>
              <a:rPr lang="en-US" altLang="zh-CN" sz="1600" dirty="0">
                <a:solidFill>
                  <a:srgbClr val="000000"/>
                </a:solidFill>
                <a:latin typeface="Consolas" panose="020B0609020204030204" pitchFamily="49" charset="0"/>
              </a:rPr>
              <a:t>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String(</a:t>
            </a:r>
            <a:r>
              <a:rPr lang="en-US" altLang="zh-CN" sz="1600" b="1" dirty="0">
                <a:solidFill>
                  <a:srgbClr val="6A3E3E"/>
                </a:solidFill>
                <a:latin typeface="Consolas" panose="020B0609020204030204" pitchFamily="49" charset="0"/>
              </a:rPr>
              <a:t>bs</a:t>
            </a:r>
            <a:r>
              <a:rPr lang="en-US" altLang="zh-CN" sz="1600" b="1" dirty="0">
                <a:solidFill>
                  <a:srgbClr val="000000"/>
                </a:solidFill>
                <a:latin typeface="Consolas" panose="020B0609020204030204" pitchFamily="49" charset="0"/>
              </a:rPr>
              <a:t>,</a:t>
            </a:r>
            <a:r>
              <a:rPr lang="en-US" altLang="zh-CN" sz="1600" b="1" dirty="0">
                <a:solidFill>
                  <a:srgbClr val="2A00FF"/>
                </a:solidFill>
                <a:latin typeface="Consolas" panose="020B0609020204030204" pitchFamily="49" charset="0"/>
              </a:rPr>
              <a:t>"utf-8"</a:t>
            </a:r>
            <a:r>
              <a:rPr lang="en-US" altLang="zh-CN" sz="1600" b="1" dirty="0">
                <a:solidFill>
                  <a:srgbClr val="000000"/>
                </a:solidFill>
                <a:latin typeface="Consolas" panose="020B0609020204030204" pitchFamily="49" charset="0"/>
              </a:rPr>
              <a:t>);</a:t>
            </a:r>
            <a:r>
              <a:rPr lang="en-US" altLang="zh-CN" sz="1600" b="1" dirty="0">
                <a:solidFill>
                  <a:srgbClr val="3F7F5F"/>
                </a:solidFill>
                <a:latin typeface="Consolas" panose="020B0609020204030204" pitchFamily="49" charset="0"/>
              </a:rPr>
              <a:t>//</a:t>
            </a:r>
            <a:r>
              <a:rPr lang="zh-CN" altLang="en-US" sz="1600" b="1" dirty="0">
                <a:solidFill>
                  <a:srgbClr val="3F7F5F"/>
                </a:solidFill>
                <a:latin typeface="Consolas" panose="020B0609020204030204" pitchFamily="49" charset="0"/>
              </a:rPr>
              <a:t>根据</a:t>
            </a:r>
            <a:r>
              <a:rPr lang="en-US" altLang="zh-CN" sz="1600" b="1" u="sng" dirty="0">
                <a:solidFill>
                  <a:srgbClr val="3F7F5F"/>
                </a:solidFill>
                <a:latin typeface="Consolas" panose="020B0609020204030204" pitchFamily="49" charset="0"/>
              </a:rPr>
              <a:t>utf-8</a:t>
            </a:r>
            <a:r>
              <a:rPr lang="zh-CN" altLang="en-US" sz="1600" b="1" u="sng" dirty="0">
                <a:solidFill>
                  <a:srgbClr val="3F7F5F"/>
                </a:solidFill>
                <a:latin typeface="Consolas" panose="020B0609020204030204" pitchFamily="49" charset="0"/>
              </a:rPr>
              <a:t>编码，重新组成新字符串</a:t>
            </a:r>
            <a:endParaRPr lang="zh-CN" altLang="en-US" sz="1600" b="1" u="sng" dirty="0">
              <a:solidFill>
                <a:srgbClr val="3F7F5F"/>
              </a:solidFill>
              <a:latin typeface="Consolas" panose="020B0609020204030204" pitchFamily="49" charset="0"/>
            </a:endParaRPr>
          </a:p>
          <a:p>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PrintWriter</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out</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姓名是</a:t>
            </a:r>
            <a:r>
              <a:rPr lang="en-US" altLang="zh-CN" sz="1600" dirty="0">
                <a:solidFill>
                  <a:srgbClr val="2A00FF"/>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name1</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原来的是</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a:t>
            </a:r>
            <a:endParaRPr lang="zh-CN" altLang="en-US" sz="1600" dirty="0"/>
          </a:p>
        </p:txBody>
      </p:sp>
      <p:sp>
        <p:nvSpPr>
          <p:cNvPr id="9" name="内容占位符 2"/>
          <p:cNvSpPr txBox="1"/>
          <p:nvPr/>
        </p:nvSpPr>
        <p:spPr bwMode="auto">
          <a:xfrm>
            <a:off x="457200" y="3738179"/>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解决方法二</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10" name="AutoShape 4"/>
          <p:cNvSpPr>
            <a:spLocks noChangeArrowheads="1"/>
          </p:cNvSpPr>
          <p:nvPr/>
        </p:nvSpPr>
        <p:spPr bwMode="auto">
          <a:xfrm>
            <a:off x="341586" y="4411846"/>
            <a:ext cx="8229600" cy="136183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.setCharacterEncoding</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只能</a:t>
            </a:r>
            <a:r>
              <a:rPr lang="en-US" altLang="zh-CN" sz="1600" dirty="0">
                <a:solidFill>
                  <a:srgbClr val="3F7F5F"/>
                </a:solidFill>
                <a:latin typeface="Consolas" panose="020B0609020204030204" pitchFamily="49" charset="0"/>
              </a:rPr>
              <a:t>post</a:t>
            </a:r>
            <a:r>
              <a:rPr lang="zh-CN" altLang="en-US" sz="1600" dirty="0">
                <a:solidFill>
                  <a:srgbClr val="3F7F5F"/>
                </a:solidFill>
                <a:latin typeface="Consolas" panose="020B0609020204030204" pitchFamily="49" charset="0"/>
              </a:rPr>
              <a:t>类型有效</a:t>
            </a:r>
            <a:endParaRPr lang="zh-CN" altLang="en-US"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"name"</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PrintWriter</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out</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姓名是</a:t>
            </a:r>
            <a:r>
              <a:rPr lang="en-US" altLang="zh-CN" sz="1600" dirty="0">
                <a:solidFill>
                  <a:srgbClr val="2A00FF"/>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pic>
        <p:nvPicPr>
          <p:cNvPr id="5" name="图片 4"/>
          <p:cNvPicPr>
            <a:picLocks noChangeAspect="1"/>
          </p:cNvPicPr>
          <p:nvPr/>
        </p:nvPicPr>
        <p:blipFill>
          <a:blip r:embed="rId1"/>
          <a:stretch>
            <a:fillRect/>
          </a:stretch>
        </p:blipFill>
        <p:spPr>
          <a:xfrm>
            <a:off x="202287" y="1508969"/>
            <a:ext cx="8739426" cy="40930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sp>
        <p:nvSpPr>
          <p:cNvPr id="4" name="AutoShape 4"/>
          <p:cNvSpPr>
            <a:spLocks noChangeArrowheads="1"/>
          </p:cNvSpPr>
          <p:nvPr/>
        </p:nvSpPr>
        <p:spPr bwMode="auto">
          <a:xfrm>
            <a:off x="467544" y="1109605"/>
            <a:ext cx="8229600" cy="490894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646464"/>
                </a:solidFill>
                <a:latin typeface="Consolas" panose="020B0609020204030204" pitchFamily="49" charset="0"/>
              </a:rPr>
              <a:t>@Override</a:t>
            </a:r>
            <a:endParaRPr lang="en-US" altLang="zh-CN" sz="1600" dirty="0">
              <a:solidFill>
                <a:srgbClr val="646464"/>
              </a:solidFill>
              <a:latin typeface="Consolas" panose="020B0609020204030204" pitchFamily="49" charset="0"/>
            </a:endParaRPr>
          </a:p>
          <a:p>
            <a:r>
              <a:rPr lang="en-US" altLang="zh-CN" sz="1600" b="1" dirty="0">
                <a:solidFill>
                  <a:srgbClr val="7F0055"/>
                </a:solidFill>
                <a:latin typeface="Consolas" panose="020B0609020204030204" pitchFamily="49" charset="0"/>
              </a:rPr>
              <a:t>protected</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doGet</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HttpServletRequest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req</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HttpServletResponse</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resp</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throws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ServletException</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IOException</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PrintWriter</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out</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请求类型</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.getMethod</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请求协议</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.getProtocol</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请求地址</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.getRequestURI</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你的</a:t>
            </a:r>
            <a:r>
              <a:rPr lang="en-US" altLang="zh-CN" sz="1600" dirty="0" err="1">
                <a:solidFill>
                  <a:srgbClr val="2A00FF"/>
                </a:solidFill>
                <a:latin typeface="Consolas" panose="020B0609020204030204" pitchFamily="49" charset="0"/>
              </a:rPr>
              <a:t>ip</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.getRemoteAddr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.getQueryString</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请求主机</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.getHeader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"Host"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请求来自哪里</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.getHeader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en-US" altLang="zh-CN" sz="1600" dirty="0" err="1">
                <a:solidFill>
                  <a:srgbClr val="2A00FF"/>
                </a:solidFill>
                <a:latin typeface="Consolas" panose="020B0609020204030204" pitchFamily="49" charset="0"/>
              </a:rPr>
              <a:t>Referer</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hr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以下获取所有头信息</a:t>
            </a:r>
            <a:endParaRPr lang="zh-CN" altLang="en-US"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  Enumeration&lt;String&gt; </a:t>
            </a:r>
            <a:r>
              <a:rPr lang="en-US" altLang="zh-CN" sz="1600" dirty="0" err="1">
                <a:solidFill>
                  <a:srgbClr val="6A3E3E"/>
                </a:solidFill>
                <a:latin typeface="Consolas" panose="020B0609020204030204" pitchFamily="49" charset="0"/>
              </a:rPr>
              <a:t>en</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.getHeaderNames</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  while</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en</a:t>
            </a:r>
            <a:r>
              <a:rPr lang="en-US" altLang="zh-CN" sz="1600" b="1" dirty="0" err="1">
                <a:solidFill>
                  <a:srgbClr val="000000"/>
                </a:solidFill>
                <a:latin typeface="Consolas" panose="020B0609020204030204" pitchFamily="49" charset="0"/>
              </a:rPr>
              <a:t>.hasMoreElements</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String </a:t>
            </a:r>
            <a:r>
              <a:rPr lang="en-US" altLang="zh-CN" sz="1600" dirty="0">
                <a:solidFill>
                  <a:srgbClr val="6A3E3E"/>
                </a:solidFill>
                <a:latin typeface="Consolas" panose="020B0609020204030204" pitchFamily="49" charset="0"/>
              </a:rPr>
              <a:t>key</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en</a:t>
            </a:r>
            <a:r>
              <a:rPr lang="en-US" altLang="zh-CN" sz="1600" dirty="0" err="1">
                <a:solidFill>
                  <a:srgbClr val="000000"/>
                </a:solidFill>
                <a:latin typeface="Consolas" panose="020B0609020204030204" pitchFamily="49" charset="0"/>
              </a:rPr>
              <a:t>.nextElement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key</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.getHeader</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key</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zh-CN"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txBox="1"/>
          <p:nvPr/>
        </p:nvSpPr>
        <p:spPr bwMode="auto">
          <a:xfrm>
            <a:off x="457200" y="1084317"/>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防止盗链接</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6" name="AutoShape 4"/>
          <p:cNvSpPr>
            <a:spLocks noChangeArrowheads="1"/>
          </p:cNvSpPr>
          <p:nvPr/>
        </p:nvSpPr>
        <p:spPr bwMode="auto">
          <a:xfrm>
            <a:off x="341586" y="1813798"/>
            <a:ext cx="8229600" cy="313539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646464"/>
                </a:solidFill>
                <a:latin typeface="Consolas" panose="020B0609020204030204" pitchFamily="49" charset="0"/>
              </a:rPr>
              <a:t>@Override</a:t>
            </a:r>
            <a:endParaRPr lang="en-US" altLang="zh-CN" sz="1600" dirty="0">
              <a:solidFill>
                <a:srgbClr val="646464"/>
              </a:solidFill>
              <a:latin typeface="Consolas" panose="020B0609020204030204" pitchFamily="49" charset="0"/>
            </a:endParaRPr>
          </a:p>
          <a:p>
            <a:r>
              <a:rPr lang="en-US" altLang="zh-CN" sz="1600" b="1" dirty="0">
                <a:solidFill>
                  <a:srgbClr val="7F0055"/>
                </a:solidFill>
                <a:latin typeface="Consolas" panose="020B0609020204030204" pitchFamily="49" charset="0"/>
              </a:rPr>
              <a:t>protected</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doGet</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HttpServletRequest</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req</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HttpServletResponse</a:t>
            </a:r>
            <a:r>
              <a:rPr lang="en-US" altLang="zh-CN" sz="1600" b="1" dirty="0">
                <a:solidFill>
                  <a:srgbClr val="000000"/>
                </a:solidFill>
                <a:latin typeface="Consolas" panose="020B0609020204030204" pitchFamily="49" charset="0"/>
              </a:rPr>
              <a:t> </a:t>
            </a:r>
            <a:r>
              <a:rPr lang="en-US" altLang="zh-CN" sz="1600" b="1" dirty="0">
                <a:solidFill>
                  <a:srgbClr val="6A3E3E"/>
                </a:solidFill>
                <a:latin typeface="Consolas" panose="020B0609020204030204" pitchFamily="49" charset="0"/>
              </a:rPr>
              <a:t>resp</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throws</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ServletException</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IOException</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String </a:t>
            </a:r>
            <a:r>
              <a:rPr lang="en-US" altLang="zh-CN" sz="1600" dirty="0">
                <a:solidFill>
                  <a:srgbClr val="6A3E3E"/>
                </a:solidFill>
                <a:latin typeface="Consolas" panose="020B0609020204030204" pitchFamily="49" charset="0"/>
              </a:rPr>
              <a:t>refer</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.getHeader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en-US" altLang="zh-CN" sz="1600" dirty="0" err="1">
                <a:solidFill>
                  <a:srgbClr val="2A00FF"/>
                </a:solidFill>
                <a:latin typeface="Consolas" panose="020B0609020204030204" pitchFamily="49" charset="0"/>
              </a:rPr>
              <a:t>Referer</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  if</a:t>
            </a:r>
            <a:r>
              <a:rPr lang="en-US" altLang="zh-CN" sz="1600" b="1" dirty="0">
                <a:solidFill>
                  <a:srgbClr val="000000"/>
                </a:solidFill>
                <a:latin typeface="Consolas" panose="020B0609020204030204" pitchFamily="49" charset="0"/>
              </a:rPr>
              <a:t>(</a:t>
            </a:r>
            <a:r>
              <a:rPr lang="en-US" altLang="zh-CN" sz="1600" b="1" dirty="0">
                <a:solidFill>
                  <a:srgbClr val="6A3E3E"/>
                </a:solidFill>
                <a:latin typeface="Consolas" panose="020B0609020204030204" pitchFamily="49" charset="0"/>
              </a:rPr>
              <a:t>refer</a:t>
            </a:r>
            <a:r>
              <a:rPr lang="en-US" altLang="zh-CN" sz="1600" b="1" dirty="0">
                <a:solidFill>
                  <a:srgbClr val="000000"/>
                </a:solidFill>
                <a:latin typeface="Consolas" panose="020B0609020204030204" pitchFamily="49" charset="0"/>
              </a:rPr>
              <a:t>==</a:t>
            </a:r>
            <a:r>
              <a:rPr lang="en-US" altLang="zh-CN" sz="1600" b="1" dirty="0">
                <a:solidFill>
                  <a:srgbClr val="7F0055"/>
                </a:solidFill>
                <a:latin typeface="Consolas" panose="020B0609020204030204" pitchFamily="49" charset="0"/>
              </a:rPr>
              <a:t>null</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().print(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请先去首页，</a:t>
            </a:r>
            <a:r>
              <a:rPr lang="en-US" altLang="zh-CN" sz="1600" dirty="0">
                <a:solidFill>
                  <a:srgbClr val="2A00FF"/>
                </a:solidFill>
                <a:latin typeface="Consolas" panose="020B0609020204030204" pitchFamily="49" charset="0"/>
              </a:rPr>
              <a:t>&lt;a </a:t>
            </a:r>
            <a:r>
              <a:rPr lang="en-US" altLang="zh-CN" sz="1600" dirty="0" err="1">
                <a:solidFill>
                  <a:srgbClr val="2A00FF"/>
                </a:solidFill>
                <a:latin typeface="Consolas" panose="020B0609020204030204" pitchFamily="49" charset="0"/>
              </a:rPr>
              <a:t>href</a:t>
            </a:r>
            <a:r>
              <a:rPr lang="en-US" altLang="zh-CN" sz="1600" dirty="0">
                <a:solidFill>
                  <a:srgbClr val="2A00FF"/>
                </a:solidFill>
                <a:latin typeface="Consolas" panose="020B0609020204030204" pitchFamily="49" charset="0"/>
              </a:rPr>
              <a:t>='</a:t>
            </a:r>
            <a:r>
              <a:rPr lang="en-US" altLang="zh-CN" sz="1600" dirty="0" err="1">
                <a:solidFill>
                  <a:srgbClr val="2A00FF"/>
                </a:solidFill>
                <a:latin typeface="Consolas" panose="020B0609020204030204" pitchFamily="49" charset="0"/>
              </a:rPr>
              <a:t>index.jsp</a:t>
            </a:r>
            <a:r>
              <a:rPr lang="en-US" altLang="zh-CN" sz="1600" dirty="0">
                <a:solidFill>
                  <a:srgbClr val="2A00FF"/>
                </a:solidFill>
                <a:latin typeface="Consolas" panose="020B0609020204030204" pitchFamily="49" charset="0"/>
              </a:rPr>
              <a:t>'&gt;</a:t>
            </a:r>
            <a:r>
              <a:rPr lang="zh-CN" altLang="en-US" sz="1600" dirty="0">
                <a:solidFill>
                  <a:srgbClr val="2A00FF"/>
                </a:solidFill>
                <a:latin typeface="Consolas" panose="020B0609020204030204" pitchFamily="49" charset="0"/>
              </a:rPr>
              <a:t>这是链接</a:t>
            </a:r>
            <a:r>
              <a:rPr lang="en-US" altLang="zh-CN" sz="1600" dirty="0">
                <a:solidFill>
                  <a:srgbClr val="2A00FF"/>
                </a:solidFill>
                <a:latin typeface="Consolas" panose="020B0609020204030204" pitchFamily="49" charset="0"/>
              </a:rPr>
              <a:t>&lt;/a&gt;"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else</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().print(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图片</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img</a:t>
            </a:r>
            <a:r>
              <a:rPr lang="en-US" altLang="zh-CN" sz="1600" dirty="0">
                <a:solidFill>
                  <a:srgbClr val="2A00FF"/>
                </a:solidFill>
                <a:latin typeface="Consolas" panose="020B0609020204030204" pitchFamily="49" charset="0"/>
              </a:rPr>
              <a:t> </a:t>
            </a:r>
            <a:r>
              <a:rPr lang="en-US" altLang="zh-CN" sz="1600" dirty="0" err="1">
                <a:solidFill>
                  <a:srgbClr val="2A00FF"/>
                </a:solidFill>
                <a:latin typeface="Consolas" panose="020B0609020204030204" pitchFamily="49" charset="0"/>
              </a:rPr>
              <a:t>src</a:t>
            </a:r>
            <a:r>
              <a:rPr lang="en-US" altLang="zh-CN" sz="1600" dirty="0">
                <a:solidFill>
                  <a:srgbClr val="2A00FF"/>
                </a:solidFill>
                <a:latin typeface="Consolas" panose="020B0609020204030204" pitchFamily="49" charset="0"/>
              </a:rPr>
              <a:t>='</a:t>
            </a:r>
            <a:r>
              <a:rPr lang="en-US" altLang="zh-CN" sz="1600" dirty="0" err="1">
                <a:solidFill>
                  <a:srgbClr val="2A00FF"/>
                </a:solidFill>
                <a:latin typeface="Consolas" panose="020B0609020204030204" pitchFamily="49" charset="0"/>
              </a:rPr>
              <a:t>imgs</a:t>
            </a:r>
            <a:r>
              <a:rPr lang="en-US" altLang="zh-CN" sz="1600" dirty="0">
                <a:solidFill>
                  <a:srgbClr val="2A00FF"/>
                </a:solidFill>
                <a:latin typeface="Consolas" panose="020B0609020204030204" pitchFamily="49" charset="0"/>
              </a:rPr>
              <a:t>/a.jpg'/&gt;"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txBox="1"/>
          <p:nvPr/>
        </p:nvSpPr>
        <p:spPr bwMode="auto">
          <a:xfrm>
            <a:off x="457200" y="1084316"/>
            <a:ext cx="8229600" cy="139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dirty="0"/>
              <a:t>Content-Type </a:t>
            </a:r>
            <a:r>
              <a:rPr lang="zh-CN" altLang="en-US" dirty="0"/>
              <a:t>媒体信息类型</a:t>
            </a:r>
            <a:endParaRPr lang="en-US" altLang="zh-CN" dirty="0"/>
          </a:p>
          <a:p>
            <a:pPr marL="0" indent="0">
              <a:lnSpc>
                <a:spcPct val="130000"/>
              </a:lnSpc>
              <a:buNone/>
            </a:pPr>
            <a:r>
              <a:rPr lang="en-US" altLang="zh-CN" sz="1700" b="0" dirty="0">
                <a:latin typeface="微软雅黑" panose="020B0503020204020204" pitchFamily="34" charset="-122"/>
                <a:ea typeface="微软雅黑" panose="020B0503020204020204" pitchFamily="34" charset="-122"/>
                <a:cs typeface="Arial Unicode MS" pitchFamily="34" charset="-122"/>
              </a:rPr>
              <a:t>Returns the MIME type of the body of the request, or null if the type is not known.</a:t>
            </a:r>
            <a:endParaRPr lang="zh-CN" altLang="en-US" sz="1700" b="0" dirty="0">
              <a:latin typeface="微软雅黑" panose="020B0503020204020204" pitchFamily="34" charset="-122"/>
              <a:ea typeface="微软雅黑" panose="020B0503020204020204" pitchFamily="34" charset="-122"/>
              <a:cs typeface="Arial Unicode MS" pitchFamily="34" charset="-122"/>
            </a:endParaRPr>
          </a:p>
        </p:txBody>
      </p:sp>
      <p:sp>
        <p:nvSpPr>
          <p:cNvPr id="8" name="内容占位符 2"/>
          <p:cNvSpPr>
            <a:spLocks noGrp="1"/>
          </p:cNvSpPr>
          <p:nvPr>
            <p:ph idx="1"/>
          </p:nvPr>
        </p:nvSpPr>
        <p:spPr>
          <a:xfrm>
            <a:off x="457200" y="2713421"/>
            <a:ext cx="8229600" cy="3757626"/>
          </a:xfrm>
        </p:spPr>
        <p:txBody>
          <a:bodyPr>
            <a:normAutofit/>
          </a:bodyPr>
          <a:lstStyle/>
          <a:p>
            <a:pPr marL="0" indent="0">
              <a:buNone/>
            </a:pPr>
            <a:r>
              <a:rPr lang="zh-CN" altLang="en-US" sz="2000" dirty="0"/>
              <a:t>获取方式： </a:t>
            </a:r>
            <a:r>
              <a:rPr lang="en-US" altLang="zh-CN" sz="2000" dirty="0" err="1"/>
              <a:t>request.getContextType</a:t>
            </a:r>
            <a:r>
              <a:rPr lang="en-US" altLang="zh-CN" sz="2000" dirty="0"/>
              <a:t>()</a:t>
            </a:r>
            <a:endParaRPr lang="en-US" altLang="zh-CN" sz="2000" dirty="0"/>
          </a:p>
          <a:p>
            <a:pPr>
              <a:buFont typeface="Wingdings" panose="05000000000000000000" pitchFamily="2" charset="2"/>
              <a:buChar char="Ø"/>
            </a:pPr>
            <a:endParaRPr lang="en-US" altLang="zh-CN" sz="2000" b="0" dirty="0"/>
          </a:p>
          <a:p>
            <a:pPr>
              <a:buFont typeface="Wingdings" panose="05000000000000000000" pitchFamily="2" charset="2"/>
              <a:buChar char="Ø"/>
            </a:pPr>
            <a:r>
              <a:rPr lang="zh-CN" altLang="zh-CN" sz="2000" b="0" dirty="0"/>
              <a:t>如果是</a:t>
            </a:r>
            <a:r>
              <a:rPr lang="pt-BR" altLang="zh-CN" sz="2000" b="0" dirty="0"/>
              <a:t>get</a:t>
            </a:r>
            <a:r>
              <a:rPr lang="zh-CN" altLang="zh-CN" sz="2000" b="0" dirty="0"/>
              <a:t>的请求，则此值为</a:t>
            </a:r>
            <a:r>
              <a:rPr lang="pt-BR" altLang="zh-CN" sz="2000" b="0" dirty="0"/>
              <a:t>null</a:t>
            </a:r>
            <a:r>
              <a:rPr lang="zh-CN" altLang="zh-CN" sz="2000" b="0" dirty="0"/>
              <a:t>。</a:t>
            </a:r>
            <a:endParaRPr lang="zh-CN" altLang="zh-CN" sz="2000" b="0" dirty="0"/>
          </a:p>
          <a:p>
            <a:pPr>
              <a:buFont typeface="Wingdings" panose="05000000000000000000" pitchFamily="2" charset="2"/>
              <a:buChar char="Ø"/>
            </a:pPr>
            <a:r>
              <a:rPr lang="zh-CN" altLang="zh-CN" sz="2000" b="0" dirty="0"/>
              <a:t>如果是</a:t>
            </a:r>
            <a:r>
              <a:rPr lang="pt-BR" altLang="zh-CN" sz="2000" b="0" dirty="0"/>
              <a:t>post</a:t>
            </a:r>
            <a:r>
              <a:rPr lang="zh-CN" altLang="zh-CN" sz="2000" b="0" dirty="0"/>
              <a:t>普通的表单请求，则请求的类型可以是</a:t>
            </a:r>
            <a:r>
              <a:rPr lang="pt-BR" altLang="zh-CN" sz="2000" b="0" dirty="0"/>
              <a:t> application/x-www-form-urlencoded</a:t>
            </a:r>
            <a:endParaRPr lang="zh-CN" altLang="zh-CN" sz="2000" b="0" dirty="0"/>
          </a:p>
          <a:p>
            <a:pPr>
              <a:buFont typeface="Wingdings" panose="05000000000000000000" pitchFamily="2" charset="2"/>
              <a:buChar char="Ø"/>
            </a:pPr>
            <a:r>
              <a:rPr lang="zh-CN" altLang="zh-CN" sz="2000" b="0" dirty="0"/>
              <a:t>如果是需要上传文件，则此类型为</a:t>
            </a:r>
            <a:r>
              <a:rPr lang="pt-BR" altLang="zh-CN" sz="2000" b="0" dirty="0"/>
              <a:t> multipart/form-data</a:t>
            </a:r>
            <a:endParaRPr lang="zh-CN" altLang="zh-CN" sz="20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转发</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259579" y="942338"/>
            <a:ext cx="7486221" cy="707886"/>
          </a:xfrm>
          <a:prstGeom prst="rect">
            <a:avLst/>
          </a:prstGeom>
        </p:spPr>
        <p:txBody>
          <a:bodyPr wrap="square">
            <a:spAutoFit/>
          </a:bodyPr>
          <a:lstStyle/>
          <a:p>
            <a:pPr marL="342900" indent="-342900" algn="just">
              <a:spcAft>
                <a:spcPts val="0"/>
              </a:spcAft>
              <a:buFont typeface="Wingdings" panose="05000000000000000000" pitchFamily="2" charset="2"/>
              <a:buChar char="n"/>
            </a:pPr>
            <a:r>
              <a:rPr lang="zh-CN" altLang="en-US" b="1" kern="0" dirty="0">
                <a:solidFill>
                  <a:schemeClr val="tx1"/>
                </a:solidFill>
                <a:latin typeface="Consolas" panose="020B0609020204030204" pitchFamily="49" charset="0"/>
                <a:cs typeface="Consolas" panose="020B0609020204030204" pitchFamily="49" charset="0"/>
              </a:rPr>
              <a:t>转发：</a:t>
            </a:r>
            <a:r>
              <a:rPr lang="zh-CN" altLang="zh-CN" b="1" kern="0" dirty="0">
                <a:solidFill>
                  <a:schemeClr val="tx1"/>
                </a:solidFill>
                <a:latin typeface="Consolas" panose="020B0609020204030204" pitchFamily="49" charset="0"/>
              </a:rPr>
              <a:t>是将请求在服务器内部交给另一个组件再去执行，同时共享</a:t>
            </a:r>
            <a:r>
              <a:rPr lang="en-US" altLang="zh-CN" b="1" kern="0" dirty="0">
                <a:solidFill>
                  <a:schemeClr val="tx1"/>
                </a:solidFill>
                <a:latin typeface="Consolas" panose="020B0609020204030204" pitchFamily="49" charset="0"/>
              </a:rPr>
              <a:t>request</a:t>
            </a:r>
            <a:r>
              <a:rPr lang="zh-CN" altLang="zh-CN" b="1" kern="0" dirty="0">
                <a:solidFill>
                  <a:schemeClr val="tx1"/>
                </a:solidFill>
                <a:latin typeface="Consolas" panose="020B0609020204030204" pitchFamily="49" charset="0"/>
              </a:rPr>
              <a:t>中的数据</a:t>
            </a:r>
            <a:r>
              <a:rPr lang="pt-BR" altLang="zh-CN" b="1" kern="0" dirty="0">
                <a:solidFill>
                  <a:schemeClr val="tx1"/>
                </a:solidFill>
                <a:latin typeface="Consolas" panose="020B0609020204030204" pitchFamily="49" charset="0"/>
                <a:cs typeface="Consolas" panose="020B0609020204030204" pitchFamily="49" charset="0"/>
              </a:rPr>
              <a:t>	</a:t>
            </a:r>
            <a:endParaRPr lang="zh-CN" altLang="zh-CN" sz="2800" b="1" kern="100" dirty="0">
              <a:solidFill>
                <a:schemeClr val="tx1"/>
              </a:solidFill>
              <a:latin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828889" y="1620004"/>
            <a:ext cx="7486221" cy="5011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转发</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txBox="1"/>
          <p:nvPr/>
        </p:nvSpPr>
        <p:spPr bwMode="auto">
          <a:xfrm>
            <a:off x="457200" y="932856"/>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400" dirty="0" err="1">
                <a:latin typeface="微软雅黑" panose="020B0503020204020204" pitchFamily="34" charset="-122"/>
                <a:ea typeface="微软雅黑" panose="020B0503020204020204" pitchFamily="34" charset="-122"/>
                <a:cs typeface="Arial Unicode MS" pitchFamily="34" charset="-122"/>
              </a:rPr>
              <a:t>SerlvetA</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6" name="AutoShape 4"/>
          <p:cNvSpPr>
            <a:spLocks noChangeArrowheads="1"/>
          </p:cNvSpPr>
          <p:nvPr/>
        </p:nvSpPr>
        <p:spPr bwMode="auto">
          <a:xfrm>
            <a:off x="341586" y="1611835"/>
            <a:ext cx="8229600" cy="186856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.setAttribute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"name"</a:t>
            </a:r>
            <a:r>
              <a:rPr lang="en-US" altLang="zh-CN" sz="1600" dirty="0">
                <a:solidFill>
                  <a:srgbClr val="000000"/>
                </a:solidFill>
                <a:latin typeface="Consolas" panose="020B0609020204030204" pitchFamily="49" charset="0"/>
              </a:rPr>
              <a:t>, </a:t>
            </a:r>
            <a:r>
              <a:rPr lang="en-US" altLang="zh-CN" sz="1600" dirty="0">
                <a:solidFill>
                  <a:srgbClr val="2A00FF"/>
                </a:solidFill>
                <a:latin typeface="Consolas" panose="020B0609020204030204" pitchFamily="49" charset="0"/>
              </a:rPr>
              <a:t>"</a:t>
            </a:r>
            <a:r>
              <a:rPr lang="en-US" altLang="zh-CN" sz="1600" dirty="0" err="1">
                <a:solidFill>
                  <a:srgbClr val="2A00FF"/>
                </a:solidFill>
                <a:latin typeface="Consolas" panose="020B0609020204030204" pitchFamily="49" charset="0"/>
              </a:rPr>
              <a:t>Jack"</a:t>
            </a:r>
            <a:r>
              <a:rPr lang="en-US" altLang="zh-CN" sz="1600" dirty="0" err="1">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Random().</a:t>
            </a:r>
            <a:r>
              <a:rPr lang="en-US" altLang="zh-CN" sz="1600" b="1" dirty="0" err="1">
                <a:solidFill>
                  <a:srgbClr val="000000"/>
                </a:solidFill>
                <a:latin typeface="Consolas" panose="020B0609020204030204" pitchFamily="49" charset="0"/>
              </a:rPr>
              <a:t>nextInt</a:t>
            </a:r>
            <a:r>
              <a:rPr lang="en-US" altLang="zh-CN" sz="1600" b="1" dirty="0">
                <a:solidFill>
                  <a:srgbClr val="000000"/>
                </a:solidFill>
                <a:latin typeface="Consolas" panose="020B0609020204030204" pitchFamily="49" charset="0"/>
              </a:rPr>
              <a:t>(100));</a:t>
            </a:r>
            <a:endParaRPr lang="en-US" altLang="zh-CN" sz="1600" b="1"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通过</a:t>
            </a:r>
            <a:r>
              <a:rPr lang="en-US" altLang="zh-CN" sz="1600" dirty="0">
                <a:solidFill>
                  <a:srgbClr val="3F7F5F"/>
                </a:solidFill>
                <a:latin typeface="Consolas" panose="020B0609020204030204" pitchFamily="49" charset="0"/>
              </a:rPr>
              <a:t>request</a:t>
            </a:r>
            <a:r>
              <a:rPr lang="zh-CN" altLang="en-US" sz="1600" dirty="0">
                <a:solidFill>
                  <a:srgbClr val="3F7F5F"/>
                </a:solidFill>
                <a:latin typeface="Consolas" panose="020B0609020204030204" pitchFamily="49" charset="0"/>
              </a:rPr>
              <a:t>获取</a:t>
            </a:r>
            <a:r>
              <a:rPr lang="en-US" altLang="zh-CN" sz="1600" dirty="0" err="1">
                <a:solidFill>
                  <a:srgbClr val="3F7F5F"/>
                </a:solidFill>
                <a:latin typeface="Consolas" panose="020B0609020204030204" pitchFamily="49" charset="0"/>
              </a:rPr>
              <a:t>RequestDispatcher</a:t>
            </a:r>
            <a:endParaRPr lang="en-US" altLang="zh-CN" sz="1600" dirty="0">
              <a:solidFill>
                <a:srgbClr val="3F7F5F"/>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以 </a:t>
            </a:r>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开始是指 项目的上下文根， </a:t>
            </a:r>
            <a:r>
              <a:rPr lang="en-US" altLang="zh-CN" sz="1600" dirty="0">
                <a:solidFill>
                  <a:srgbClr val="3F7F5F"/>
                </a:solidFill>
                <a:latin typeface="Consolas" panose="020B0609020204030204" pitchFamily="49" charset="0"/>
                <a:hlinkClick r:id="rId1"/>
              </a:rPr>
              <a:t>http://127.0.0.1:8081/Servlet03 </a:t>
            </a:r>
            <a:r>
              <a:rPr lang="zh-CN" altLang="en-US" sz="1600" dirty="0">
                <a:solidFill>
                  <a:srgbClr val="3F7F5F"/>
                </a:solidFill>
                <a:latin typeface="Consolas" panose="020B0609020204030204" pitchFamily="49" charset="0"/>
                <a:hlinkClick r:id="rId1"/>
              </a:rPr>
              <a:t>里面的 </a:t>
            </a:r>
            <a:r>
              <a:rPr lang="en-US" altLang="zh-CN" sz="1600" dirty="0">
                <a:solidFill>
                  <a:srgbClr val="3F7F5F"/>
                </a:solidFill>
                <a:latin typeface="Consolas" panose="020B0609020204030204" pitchFamily="49" charset="0"/>
                <a:hlinkClick r:id="rId1"/>
              </a:rPr>
              <a:t>'/Servlet03</a:t>
            </a:r>
            <a:r>
              <a:rPr lang="en-US" altLang="zh-CN" sz="1600" dirty="0">
                <a:solidFill>
                  <a:srgbClr val="3F7F5F"/>
                </a:solidFill>
                <a:latin typeface="Consolas" panose="020B0609020204030204" pitchFamily="49" charset="0"/>
              </a:rPr>
              <a:t>’  </a:t>
            </a:r>
            <a:endParaRPr lang="en-US" altLang="zh-CN" sz="1600" dirty="0">
              <a:solidFill>
                <a:srgbClr val="3F7F5F"/>
              </a:solidFill>
              <a:latin typeface="Consolas" panose="020B0609020204030204" pitchFamily="49" charset="0"/>
            </a:endParaRPr>
          </a:p>
          <a:p>
            <a:r>
              <a:rPr lang="en-US" altLang="zh-CN" sz="1600" dirty="0" err="1">
                <a:solidFill>
                  <a:srgbClr val="000000"/>
                </a:solidFill>
                <a:latin typeface="Consolas" panose="020B0609020204030204" pitchFamily="49" charset="0"/>
              </a:rPr>
              <a:t>RequestDispatcher</a:t>
            </a:r>
            <a:r>
              <a:rPr lang="en-US" altLang="zh-CN" sz="1600" dirty="0">
                <a:solidFill>
                  <a:srgbClr val="000000"/>
                </a:solidFill>
                <a:latin typeface="Consolas" panose="020B0609020204030204" pitchFamily="49" charset="0"/>
              </a:rPr>
              <a:t> </a:t>
            </a:r>
            <a:r>
              <a:rPr lang="en-US" altLang="zh-CN" sz="1600" dirty="0" err="1">
                <a:solidFill>
                  <a:srgbClr val="6A3E3E"/>
                </a:solidFill>
                <a:latin typeface="Consolas" panose="020B0609020204030204" pitchFamily="49" charset="0"/>
              </a:rPr>
              <a:t>rd</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.getRequestDispatcher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"/sb"</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执行转发</a:t>
            </a:r>
            <a:endParaRPr lang="zh-CN" altLang="en-US" sz="1600" dirty="0">
              <a:solidFill>
                <a:srgbClr val="3F7F5F"/>
              </a:solidFill>
              <a:latin typeface="Consolas" panose="020B0609020204030204" pitchFamily="49" charset="0"/>
            </a:endParaRPr>
          </a:p>
          <a:p>
            <a:r>
              <a:rPr lang="en-US" altLang="zh-CN" sz="1600" dirty="0" err="1">
                <a:solidFill>
                  <a:srgbClr val="6A3E3E"/>
                </a:solidFill>
                <a:latin typeface="Consolas" panose="020B0609020204030204" pitchFamily="49" charset="0"/>
              </a:rPr>
              <a:t>rd</a:t>
            </a:r>
            <a:r>
              <a:rPr lang="en-US" altLang="zh-CN" sz="1600" dirty="0" err="1">
                <a:solidFill>
                  <a:srgbClr val="000000"/>
                </a:solidFill>
                <a:latin typeface="Consolas" panose="020B0609020204030204" pitchFamily="49" charset="0"/>
              </a:rPr>
              <a:t>.forward</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req</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resp</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7" name="内容占位符 2"/>
          <p:cNvSpPr txBox="1"/>
          <p:nvPr/>
        </p:nvSpPr>
        <p:spPr bwMode="auto">
          <a:xfrm>
            <a:off x="341586" y="4159381"/>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400" dirty="0" err="1">
                <a:latin typeface="微软雅黑" panose="020B0503020204020204" pitchFamily="34" charset="-122"/>
                <a:ea typeface="微软雅黑" panose="020B0503020204020204" pitchFamily="34" charset="-122"/>
                <a:cs typeface="Arial Unicode MS" pitchFamily="34" charset="-122"/>
              </a:rPr>
              <a:t>SerlvetB</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8" name="AutoShape 4"/>
          <p:cNvSpPr>
            <a:spLocks noChangeArrowheads="1"/>
          </p:cNvSpPr>
          <p:nvPr/>
        </p:nvSpPr>
        <p:spPr bwMode="auto">
          <a:xfrm>
            <a:off x="341586" y="5016423"/>
            <a:ext cx="8229600" cy="60174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().print(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这是</a:t>
            </a:r>
            <a:r>
              <a:rPr lang="en-US" altLang="zh-CN" sz="1600" dirty="0" err="1">
                <a:solidFill>
                  <a:srgbClr val="2A00FF"/>
                </a:solidFill>
                <a:latin typeface="Consolas" panose="020B0609020204030204" pitchFamily="49" charset="0"/>
              </a:rPr>
              <a:t>servletB</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.getAttribute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"name"</a:t>
            </a:r>
            <a:r>
              <a:rPr lang="en-US" altLang="zh-CN" sz="1600" dirty="0">
                <a:solidFill>
                  <a:srgbClr val="000000"/>
                </a:solidFill>
                <a:latin typeface="Consolas" panose="020B0609020204030204" pitchFamily="49" charset="0"/>
              </a:rPr>
              <a:t>));</a:t>
            </a:r>
            <a:endParaRPr lang="zh-CN"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转发</a:t>
            </a:r>
            <a:endParaRPr lang="zh-CN" altLang="en-US" dirty="0">
              <a:latin typeface="Arial Unicode MS" pitchFamily="34" charset="-122"/>
              <a:ea typeface="Arial Unicode MS" pitchFamily="34" charset="-122"/>
              <a:cs typeface="Arial Unicode MS" pitchFamily="34" charset="-122"/>
            </a:endParaRPr>
          </a:p>
        </p:txBody>
      </p:sp>
      <p:pic>
        <p:nvPicPr>
          <p:cNvPr id="6" name="图片 5"/>
          <p:cNvPicPr>
            <a:picLocks noChangeAspect="1"/>
          </p:cNvPicPr>
          <p:nvPr/>
        </p:nvPicPr>
        <p:blipFill>
          <a:blip r:embed="rId1"/>
          <a:stretch>
            <a:fillRect/>
          </a:stretch>
        </p:blipFill>
        <p:spPr>
          <a:xfrm>
            <a:off x="467544" y="1543851"/>
            <a:ext cx="8081100" cy="41632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0110" y="1341094"/>
            <a:ext cx="8229600" cy="4733886"/>
          </a:xfrm>
        </p:spPr>
        <p:txBody>
          <a:bodyPr>
            <a:noAutofit/>
          </a:bodyPr>
          <a:lstStyle/>
          <a:p>
            <a:pPr>
              <a:lnSpc>
                <a:spcPct val="150000"/>
              </a:lnSpc>
            </a:pPr>
            <a:r>
              <a:rPr lang="en-US" sz="2000" dirty="0" err="1">
                <a:latin typeface="微软雅黑" panose="020B0503020204020204" pitchFamily="34" charset="-122"/>
                <a:ea typeface="微软雅黑" panose="020B0503020204020204" pitchFamily="34" charset="-122"/>
                <a:cs typeface="Arial Unicode MS" pitchFamily="34" charset="-122"/>
              </a:rPr>
              <a:t>HttpServletRequest</a:t>
            </a:r>
            <a:r>
              <a:rPr lang="en-US" sz="2000" dirty="0">
                <a:latin typeface="微软雅黑" panose="020B0503020204020204" pitchFamily="34" charset="-122"/>
                <a:ea typeface="微软雅黑" panose="020B0503020204020204" pitchFamily="34" charset="-122"/>
                <a:cs typeface="Arial Unicode MS" pitchFamily="34" charset="-122"/>
              </a:rPr>
              <a:t> </a:t>
            </a: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请求转发</a:t>
            </a:r>
            <a:endParaRPr lang="zh-CN" altLang="en-US"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r>
              <a:rPr lang="en-US" sz="2000" dirty="0" err="1">
                <a:latin typeface="微软雅黑" panose="020B0503020204020204" pitchFamily="34" charset="-122"/>
                <a:ea typeface="微软雅黑" panose="020B0503020204020204" pitchFamily="34" charset="-122"/>
                <a:cs typeface="Arial Unicode MS" pitchFamily="34" charset="-122"/>
              </a:rPr>
              <a:t>HttpServletResponse</a:t>
            </a:r>
            <a:endParaRPr lang="zh-CN" altLang="en-US"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cs typeface="Arial Unicode MS" pitchFamily="34" charset="-122"/>
              </a:rPr>
              <a:t>请求重定向</a:t>
            </a:r>
            <a:endParaRPr lang="zh-CN" altLang="en-US" sz="2000" dirty="0">
              <a:latin typeface="微软雅黑" panose="020B0503020204020204" pitchFamily="34" charset="-122"/>
              <a:ea typeface="微软雅黑" panose="020B0503020204020204" pitchFamily="34" charset="-122"/>
              <a:cs typeface="Arial Unicode MS" pitchFamily="34" charset="-122"/>
            </a:endParaRPr>
          </a:p>
        </p:txBody>
      </p:sp>
      <p:sp>
        <p:nvSpPr>
          <p:cNvPr id="5" name="标题 1"/>
          <p:cNvSpPr>
            <a:spLocks noGrp="1"/>
          </p:cNvSpPr>
          <p:nvPr>
            <p:ph type="title"/>
          </p:nvPr>
        </p:nvSpPr>
        <p:spPr>
          <a:xfrm>
            <a:off x="457200" y="0"/>
            <a:ext cx="8229600" cy="857256"/>
          </a:xfrm>
        </p:spPr>
        <p:txBody>
          <a:bodyPr/>
          <a:lstStyle/>
          <a:p>
            <a:r>
              <a:rPr lang="zh-CN" altLang="en-US" dirty="0">
                <a:latin typeface="Arial Unicode MS" pitchFamily="34" charset="-122"/>
                <a:ea typeface="Arial Unicode MS" pitchFamily="34" charset="-122"/>
                <a:cs typeface="Arial Unicode MS" pitchFamily="34" charset="-122"/>
              </a:rPr>
              <a:t>内容概要</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包含</a:t>
            </a:r>
            <a:endParaRPr lang="zh-CN" altLang="en-US" dirty="0">
              <a:latin typeface="Arial Unicode MS" pitchFamily="34" charset="-122"/>
              <a:ea typeface="Arial Unicode MS" pitchFamily="34" charset="-122"/>
              <a:cs typeface="Arial Unicode MS" pitchFamily="34" charset="-122"/>
            </a:endParaRPr>
          </a:p>
        </p:txBody>
      </p:sp>
      <p:pic>
        <p:nvPicPr>
          <p:cNvPr id="3" name="图片 2"/>
          <p:cNvPicPr>
            <a:picLocks noChangeAspect="1"/>
          </p:cNvPicPr>
          <p:nvPr/>
        </p:nvPicPr>
        <p:blipFill>
          <a:blip r:embed="rId1"/>
          <a:stretch>
            <a:fillRect/>
          </a:stretch>
        </p:blipFill>
        <p:spPr>
          <a:xfrm>
            <a:off x="744501" y="1417813"/>
            <a:ext cx="7654998" cy="5158052"/>
          </a:xfrm>
          <a:prstGeom prst="rect">
            <a:avLst/>
          </a:prstGeom>
        </p:spPr>
      </p:pic>
      <p:sp>
        <p:nvSpPr>
          <p:cNvPr id="7" name="矩形 6"/>
          <p:cNvSpPr/>
          <p:nvPr/>
        </p:nvSpPr>
        <p:spPr>
          <a:xfrm>
            <a:off x="259579" y="942338"/>
            <a:ext cx="7833387" cy="400110"/>
          </a:xfrm>
          <a:prstGeom prst="rect">
            <a:avLst/>
          </a:prstGeom>
        </p:spPr>
        <p:txBody>
          <a:bodyPr wrap="square">
            <a:spAutoFit/>
          </a:bodyPr>
          <a:lstStyle/>
          <a:p>
            <a:pPr marL="342900" indent="-342900" algn="just">
              <a:spcAft>
                <a:spcPts val="0"/>
              </a:spcAft>
              <a:buFont typeface="Wingdings" panose="05000000000000000000" pitchFamily="2" charset="2"/>
              <a:buChar char="n"/>
            </a:pPr>
            <a:r>
              <a:rPr lang="zh-CN" altLang="en-US" b="1" kern="0" dirty="0">
                <a:solidFill>
                  <a:schemeClr val="tx1"/>
                </a:solidFill>
                <a:latin typeface="Consolas" panose="020B0609020204030204" pitchFamily="49" charset="0"/>
                <a:cs typeface="Consolas" panose="020B0609020204030204" pitchFamily="49" charset="0"/>
              </a:rPr>
              <a:t>包含：</a:t>
            </a:r>
            <a:r>
              <a:rPr lang="zh-CN" altLang="zh-CN" b="1" kern="0" dirty="0">
                <a:solidFill>
                  <a:schemeClr val="tx1"/>
                </a:solidFill>
                <a:latin typeface="Consolas" panose="020B0609020204030204" pitchFamily="49" charset="0"/>
              </a:rPr>
              <a:t>是将</a:t>
            </a:r>
            <a:r>
              <a:rPr lang="zh-CN" altLang="en-US" b="1" kern="0" dirty="0">
                <a:solidFill>
                  <a:schemeClr val="tx1"/>
                </a:solidFill>
                <a:latin typeface="Consolas" panose="020B0609020204030204" pitchFamily="49" charset="0"/>
              </a:rPr>
              <a:t>另一个组件的执行结果包含到自己的响应结果中</a:t>
            </a:r>
            <a:r>
              <a:rPr lang="pt-BR" altLang="zh-CN" b="1" kern="0" dirty="0">
                <a:solidFill>
                  <a:schemeClr val="tx1"/>
                </a:solidFill>
                <a:latin typeface="Consolas" panose="020B0609020204030204" pitchFamily="49" charset="0"/>
                <a:cs typeface="Consolas" panose="020B0609020204030204" pitchFamily="49" charset="0"/>
              </a:rPr>
              <a:t>	</a:t>
            </a:r>
            <a:endParaRPr lang="zh-CN" altLang="zh-CN" sz="2800" b="1" kern="100" dirty="0">
              <a:solidFill>
                <a:schemeClr val="tx1"/>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766916"/>
          </a:xfrm>
        </p:spPr>
        <p:txBody>
          <a:bodyPr/>
          <a:lstStyle/>
          <a:p>
            <a:r>
              <a:rPr lang="zh-CN" altLang="en-US" dirty="0">
                <a:latin typeface="Arial Unicode MS" pitchFamily="34" charset="-122"/>
                <a:ea typeface="Arial Unicode MS" pitchFamily="34" charset="-122"/>
                <a:cs typeface="Arial Unicode MS" pitchFamily="34" charset="-122"/>
              </a:rPr>
              <a:t>包含</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txBox="1"/>
          <p:nvPr/>
        </p:nvSpPr>
        <p:spPr bwMode="auto">
          <a:xfrm>
            <a:off x="457200" y="932856"/>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400" dirty="0" err="1">
                <a:latin typeface="微软雅黑" panose="020B0503020204020204" pitchFamily="34" charset="-122"/>
                <a:ea typeface="微软雅黑" panose="020B0503020204020204" pitchFamily="34" charset="-122"/>
                <a:cs typeface="Arial Unicode MS" pitchFamily="34" charset="-122"/>
              </a:rPr>
              <a:t>SerlvetC</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6" name="AutoShape 4"/>
          <p:cNvSpPr>
            <a:spLocks noChangeArrowheads="1"/>
          </p:cNvSpPr>
          <p:nvPr/>
        </p:nvSpPr>
        <p:spPr bwMode="auto">
          <a:xfrm>
            <a:off x="341586" y="1611835"/>
            <a:ext cx="8229600" cy="110847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err="1">
                <a:solidFill>
                  <a:srgbClr val="6A3E3E"/>
                </a:solidFill>
                <a:highlight>
                  <a:srgbClr val="D4D4D4"/>
                </a:highlight>
                <a:latin typeface="Consolas" panose="020B0609020204030204" pitchFamily="49" charset="0"/>
              </a:rPr>
              <a:t>req</a:t>
            </a:r>
            <a:r>
              <a:rPr lang="en-US" altLang="zh-CN" sz="1600" dirty="0" err="1">
                <a:solidFill>
                  <a:srgbClr val="000000"/>
                </a:solidFill>
                <a:highlight>
                  <a:srgbClr val="D4D4D4"/>
                </a:highlight>
                <a:latin typeface="Consolas" panose="020B0609020204030204" pitchFamily="49" charset="0"/>
              </a:rPr>
              <a:t>.setAttribute</a:t>
            </a:r>
            <a:r>
              <a:rPr lang="en-US" altLang="zh-CN" sz="1600" dirty="0">
                <a:solidFill>
                  <a:srgbClr val="000000"/>
                </a:solidFill>
                <a:highlight>
                  <a:srgbClr val="D4D4D4"/>
                </a:highlight>
                <a:latin typeface="Consolas" panose="020B0609020204030204" pitchFamily="49" charset="0"/>
              </a:rPr>
              <a:t>(</a:t>
            </a:r>
            <a:r>
              <a:rPr lang="en-US" altLang="zh-CN" sz="1600" dirty="0">
                <a:solidFill>
                  <a:srgbClr val="2A00FF"/>
                </a:solidFill>
                <a:highlight>
                  <a:srgbClr val="D4D4D4"/>
                </a:highlight>
                <a:latin typeface="Consolas" panose="020B0609020204030204" pitchFamily="49" charset="0"/>
              </a:rPr>
              <a:t>"name"</a:t>
            </a:r>
            <a:r>
              <a:rPr lang="en-US" altLang="zh-CN" sz="1600" dirty="0">
                <a:solidFill>
                  <a:srgbClr val="000000"/>
                </a:solidFill>
                <a:highlight>
                  <a:srgbClr val="D4D4D4"/>
                </a:highlight>
                <a:latin typeface="Consolas" panose="020B0609020204030204" pitchFamily="49" charset="0"/>
              </a:rPr>
              <a:t>, </a:t>
            </a:r>
            <a:r>
              <a:rPr lang="en-US" altLang="zh-CN" sz="1600" dirty="0">
                <a:solidFill>
                  <a:srgbClr val="2A00FF"/>
                </a:solidFill>
                <a:highlight>
                  <a:srgbClr val="D4D4D4"/>
                </a:highlight>
                <a:latin typeface="Consolas" panose="020B0609020204030204" pitchFamily="49" charset="0"/>
              </a:rPr>
              <a:t>"</a:t>
            </a:r>
            <a:r>
              <a:rPr lang="zh-CN" altLang="en-US" sz="1600" dirty="0">
                <a:solidFill>
                  <a:srgbClr val="2A00FF"/>
                </a:solidFill>
                <a:highlight>
                  <a:srgbClr val="D4D4D4"/>
                </a:highlight>
                <a:latin typeface="Consolas" panose="020B0609020204030204" pitchFamily="49" charset="0"/>
              </a:rPr>
              <a:t>山东济宁</a:t>
            </a:r>
            <a:r>
              <a:rPr lang="en-US" altLang="zh-CN" sz="1600" dirty="0">
                <a:solidFill>
                  <a:srgbClr val="2A00FF"/>
                </a:solidFill>
                <a:highlight>
                  <a:srgbClr val="D4D4D4"/>
                </a:highlight>
                <a:latin typeface="Consolas" panose="020B0609020204030204" pitchFamily="49" charset="0"/>
              </a:rPr>
              <a:t>"</a:t>
            </a:r>
            <a:r>
              <a:rPr lang="en-US" altLang="zh-CN" sz="1600" dirty="0">
                <a:solidFill>
                  <a:srgbClr val="000000"/>
                </a:solidFill>
                <a:highlight>
                  <a:srgbClr val="D4D4D4"/>
                </a:highlight>
                <a:latin typeface="Consolas" panose="020B0609020204030204" pitchFamily="49" charset="0"/>
              </a:rPr>
              <a:t>);</a:t>
            </a:r>
            <a:endParaRPr lang="en-US" altLang="zh-CN" sz="1600" dirty="0">
              <a:solidFill>
                <a:srgbClr val="000000"/>
              </a:solidFill>
              <a:highlight>
                <a:srgbClr val="D4D4D4"/>
              </a:highlight>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这是第一个</a:t>
            </a:r>
            <a:r>
              <a:rPr lang="en-US" altLang="zh-CN" sz="1600" dirty="0" err="1">
                <a:solidFill>
                  <a:srgbClr val="2A00FF"/>
                </a:solidFill>
                <a:latin typeface="Consolas" panose="020B0609020204030204" pitchFamily="49" charset="0"/>
              </a:rPr>
              <a:t>ServletA</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highlight>
                  <a:srgbClr val="D4D4D4"/>
                </a:highlight>
                <a:latin typeface="Consolas" panose="020B0609020204030204" pitchFamily="49" charset="0"/>
              </a:rPr>
              <a:t>req</a:t>
            </a:r>
            <a:r>
              <a:rPr lang="en-US" altLang="zh-CN" sz="1600" dirty="0" err="1">
                <a:solidFill>
                  <a:srgbClr val="000000"/>
                </a:solidFill>
                <a:highlight>
                  <a:srgbClr val="D4D4D4"/>
                </a:highlight>
                <a:latin typeface="Consolas" panose="020B0609020204030204" pitchFamily="49" charset="0"/>
              </a:rPr>
              <a:t>.getRequestDispatcher</a:t>
            </a:r>
            <a:r>
              <a:rPr lang="en-US" altLang="zh-CN" sz="1600" dirty="0">
                <a:solidFill>
                  <a:srgbClr val="000000"/>
                </a:solidFill>
                <a:highlight>
                  <a:srgbClr val="D4D4D4"/>
                </a:highlight>
                <a:latin typeface="Consolas" panose="020B0609020204030204" pitchFamily="49" charset="0"/>
              </a:rPr>
              <a:t>(</a:t>
            </a:r>
            <a:r>
              <a:rPr lang="en-US" altLang="zh-CN" sz="1600" dirty="0">
                <a:solidFill>
                  <a:srgbClr val="2A00FF"/>
                </a:solidFill>
                <a:highlight>
                  <a:srgbClr val="D4D4D4"/>
                </a:highlight>
                <a:latin typeface="Consolas" panose="020B0609020204030204" pitchFamily="49" charset="0"/>
              </a:rPr>
              <a:t>"/</a:t>
            </a:r>
            <a:r>
              <a:rPr lang="en-US" altLang="zh-CN" sz="1600" dirty="0" err="1">
                <a:solidFill>
                  <a:srgbClr val="2A00FF"/>
                </a:solidFill>
                <a:highlight>
                  <a:srgbClr val="D4D4D4"/>
                </a:highlight>
                <a:latin typeface="Consolas" panose="020B0609020204030204" pitchFamily="49" charset="0"/>
              </a:rPr>
              <a:t>sd</a:t>
            </a:r>
            <a:r>
              <a:rPr lang="en-US" altLang="zh-CN" sz="1600" dirty="0">
                <a:solidFill>
                  <a:srgbClr val="2A00FF"/>
                </a:solidFill>
                <a:highlight>
                  <a:srgbClr val="D4D4D4"/>
                </a:highlight>
                <a:latin typeface="Consolas" panose="020B0609020204030204" pitchFamily="49" charset="0"/>
              </a:rPr>
              <a:t>"</a:t>
            </a:r>
            <a:r>
              <a:rPr lang="en-US" altLang="zh-CN" sz="1600" dirty="0">
                <a:solidFill>
                  <a:srgbClr val="000000"/>
                </a:solidFill>
                <a:highlight>
                  <a:srgbClr val="D4D4D4"/>
                </a:highlight>
                <a:latin typeface="Consolas" panose="020B0609020204030204" pitchFamily="49" charset="0"/>
              </a:rPr>
              <a:t>).include(</a:t>
            </a:r>
            <a:r>
              <a:rPr lang="en-US" altLang="zh-CN" sz="1600" dirty="0">
                <a:solidFill>
                  <a:srgbClr val="6A3E3E"/>
                </a:solidFill>
                <a:highlight>
                  <a:srgbClr val="D4D4D4"/>
                </a:highlight>
                <a:latin typeface="Consolas" panose="020B0609020204030204" pitchFamily="49" charset="0"/>
              </a:rPr>
              <a:t>req</a:t>
            </a:r>
            <a:r>
              <a:rPr lang="en-US" altLang="zh-CN" sz="1600" dirty="0">
                <a:solidFill>
                  <a:srgbClr val="000000"/>
                </a:solidFill>
                <a:highlight>
                  <a:srgbClr val="D4D4D4"/>
                </a:highlight>
                <a:latin typeface="Consolas" panose="020B0609020204030204" pitchFamily="49" charset="0"/>
              </a:rPr>
              <a:t>, </a:t>
            </a:r>
            <a:r>
              <a:rPr lang="en-US" altLang="zh-CN" sz="1600" dirty="0">
                <a:solidFill>
                  <a:srgbClr val="6A3E3E"/>
                </a:solidFill>
                <a:highlight>
                  <a:srgbClr val="D4D4D4"/>
                </a:highlight>
                <a:latin typeface="Consolas" panose="020B0609020204030204" pitchFamily="49" charset="0"/>
              </a:rPr>
              <a:t>resp</a:t>
            </a:r>
            <a:r>
              <a:rPr lang="en-US" altLang="zh-CN" sz="1600" dirty="0">
                <a:solidFill>
                  <a:srgbClr val="000000"/>
                </a:solidFill>
                <a:highlight>
                  <a:srgbClr val="D4D4D4"/>
                </a:highlight>
                <a:latin typeface="Consolas" panose="020B0609020204030204" pitchFamily="49" charset="0"/>
              </a:rPr>
              <a:t>);</a:t>
            </a:r>
            <a:endParaRPr lang="en-US" altLang="zh-CN" sz="1600" dirty="0">
              <a:solidFill>
                <a:srgbClr val="000000"/>
              </a:solidFill>
              <a:highlight>
                <a:srgbClr val="D4D4D4"/>
              </a:highlight>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这是第一个</a:t>
            </a:r>
            <a:r>
              <a:rPr lang="en-US" altLang="zh-CN" sz="1600" dirty="0" err="1">
                <a:solidFill>
                  <a:srgbClr val="2A00FF"/>
                </a:solidFill>
                <a:latin typeface="Consolas" panose="020B0609020204030204" pitchFamily="49" charset="0"/>
              </a:rPr>
              <a:t>ServletA</a:t>
            </a:r>
            <a:r>
              <a:rPr lang="zh-CN" altLang="en-US" sz="1600" dirty="0">
                <a:solidFill>
                  <a:srgbClr val="2A00FF"/>
                </a:solidFill>
                <a:latin typeface="Consolas" panose="020B0609020204030204" pitchFamily="49" charset="0"/>
              </a:rPr>
              <a:t>执行完成了</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zh-CN" altLang="en-US" sz="1600" dirty="0"/>
          </a:p>
        </p:txBody>
      </p:sp>
      <p:sp>
        <p:nvSpPr>
          <p:cNvPr id="7" name="内容占位符 2"/>
          <p:cNvSpPr txBox="1"/>
          <p:nvPr/>
        </p:nvSpPr>
        <p:spPr bwMode="auto">
          <a:xfrm>
            <a:off x="341586" y="3041785"/>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400">
                <a:latin typeface="微软雅黑" panose="020B0503020204020204" pitchFamily="34" charset="-122"/>
                <a:ea typeface="微软雅黑" panose="020B0503020204020204" pitchFamily="34" charset="-122"/>
                <a:cs typeface="Arial Unicode MS" pitchFamily="34" charset="-122"/>
              </a:rPr>
              <a:t>SerlvetD</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8" name="AutoShape 4"/>
          <p:cNvSpPr>
            <a:spLocks noChangeArrowheads="1"/>
          </p:cNvSpPr>
          <p:nvPr/>
        </p:nvSpPr>
        <p:spPr bwMode="auto">
          <a:xfrm>
            <a:off x="341586" y="3729888"/>
            <a:ext cx="8229600" cy="348377"/>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err="1">
                <a:solidFill>
                  <a:srgbClr val="6A3E3E"/>
                </a:solidFill>
                <a:highlight>
                  <a:srgbClr val="E8F2FE"/>
                </a:highlight>
                <a:latin typeface="Consolas" panose="020B0609020204030204" pitchFamily="49" charset="0"/>
              </a:rPr>
              <a:t>out</a:t>
            </a:r>
            <a:r>
              <a:rPr lang="en-US" altLang="zh-CN" sz="1600" dirty="0" err="1">
                <a:solidFill>
                  <a:srgbClr val="000000"/>
                </a:solidFill>
                <a:highlight>
                  <a:srgbClr val="E8F2FE"/>
                </a:highlight>
                <a:latin typeface="Consolas" panose="020B0609020204030204" pitchFamily="49" charset="0"/>
              </a:rPr>
              <a:t>.print</a:t>
            </a:r>
            <a:r>
              <a:rPr lang="en-US" altLang="zh-CN" sz="1600" dirty="0">
                <a:solidFill>
                  <a:srgbClr val="000000"/>
                </a:solidFill>
                <a:highlight>
                  <a:srgbClr val="E8F2FE"/>
                </a:highlight>
                <a:latin typeface="Consolas" panose="020B0609020204030204" pitchFamily="49" charset="0"/>
              </a:rPr>
              <a:t>(</a:t>
            </a:r>
            <a:r>
              <a:rPr lang="en-US" altLang="zh-CN" sz="1600" dirty="0">
                <a:solidFill>
                  <a:srgbClr val="2A00FF"/>
                </a:solidFill>
                <a:highlight>
                  <a:srgbClr val="E8F2FE"/>
                </a:highlight>
                <a:latin typeface="Consolas" panose="020B0609020204030204" pitchFamily="49" charset="0"/>
              </a:rPr>
              <a:t>"</a:t>
            </a:r>
            <a:r>
              <a:rPr lang="zh-CN" altLang="en-US" sz="1600" dirty="0">
                <a:solidFill>
                  <a:srgbClr val="2A00FF"/>
                </a:solidFill>
                <a:highlight>
                  <a:srgbClr val="E8F2FE"/>
                </a:highlight>
                <a:latin typeface="Consolas" panose="020B0609020204030204" pitchFamily="49" charset="0"/>
              </a:rPr>
              <a:t>这是第二个</a:t>
            </a:r>
            <a:r>
              <a:rPr lang="en-US" altLang="zh-CN" sz="1600" dirty="0" err="1">
                <a:solidFill>
                  <a:srgbClr val="2A00FF"/>
                </a:solidFill>
                <a:highlight>
                  <a:srgbClr val="E8F2FE"/>
                </a:highlight>
                <a:latin typeface="Consolas" panose="020B0609020204030204" pitchFamily="49" charset="0"/>
              </a:rPr>
              <a:t>ServletB</a:t>
            </a:r>
            <a:r>
              <a:rPr lang="en-US" altLang="zh-CN" sz="1600" dirty="0">
                <a:solidFill>
                  <a:srgbClr val="2A00FF"/>
                </a:solidFill>
                <a:highlight>
                  <a:srgbClr val="E8F2FE"/>
                </a:highlight>
                <a:latin typeface="Consolas" panose="020B0609020204030204" pitchFamily="49" charset="0"/>
              </a:rPr>
              <a:t>,"</a:t>
            </a:r>
            <a:r>
              <a:rPr lang="en-US" altLang="zh-CN" sz="1600" dirty="0">
                <a:solidFill>
                  <a:srgbClr val="000000"/>
                </a:solidFill>
                <a:highlight>
                  <a:srgbClr val="E8F2FE"/>
                </a:highlight>
                <a:latin typeface="Consolas" panose="020B0609020204030204" pitchFamily="49" charset="0"/>
              </a:rPr>
              <a:t>+</a:t>
            </a:r>
            <a:r>
              <a:rPr lang="en-US" altLang="zh-CN" sz="1600" dirty="0" err="1">
                <a:solidFill>
                  <a:srgbClr val="6A3E3E"/>
                </a:solidFill>
                <a:highlight>
                  <a:srgbClr val="E8F2FE"/>
                </a:highlight>
                <a:latin typeface="Consolas" panose="020B0609020204030204" pitchFamily="49" charset="0"/>
              </a:rPr>
              <a:t>req</a:t>
            </a:r>
            <a:r>
              <a:rPr lang="en-US" altLang="zh-CN" sz="1600" dirty="0" err="1">
                <a:solidFill>
                  <a:srgbClr val="000000"/>
                </a:solidFill>
                <a:highlight>
                  <a:srgbClr val="E8F2FE"/>
                </a:highlight>
                <a:latin typeface="Consolas" panose="020B0609020204030204" pitchFamily="49" charset="0"/>
              </a:rPr>
              <a:t>.getAttribute</a:t>
            </a:r>
            <a:r>
              <a:rPr lang="en-US" altLang="zh-CN" sz="1600" dirty="0">
                <a:solidFill>
                  <a:srgbClr val="000000"/>
                </a:solidFill>
                <a:highlight>
                  <a:srgbClr val="E8F2FE"/>
                </a:highlight>
                <a:latin typeface="Consolas" panose="020B0609020204030204" pitchFamily="49" charset="0"/>
              </a:rPr>
              <a:t>(</a:t>
            </a:r>
            <a:r>
              <a:rPr lang="en-US" altLang="zh-CN" sz="1600" dirty="0">
                <a:solidFill>
                  <a:srgbClr val="2A00FF"/>
                </a:solidFill>
                <a:highlight>
                  <a:srgbClr val="E8F2FE"/>
                </a:highlight>
                <a:latin typeface="Consolas" panose="020B0609020204030204" pitchFamily="49" charset="0"/>
              </a:rPr>
              <a:t>"name"</a:t>
            </a:r>
            <a:r>
              <a:rPr lang="en-US" altLang="zh-CN" sz="1600" dirty="0">
                <a:solidFill>
                  <a:srgbClr val="000000"/>
                </a:solidFill>
                <a:highlight>
                  <a:srgbClr val="E8F2FE"/>
                </a:highlight>
                <a:latin typeface="Consolas" panose="020B0609020204030204" pitchFamily="49" charset="0"/>
              </a:rPr>
              <a:t>)+</a:t>
            </a:r>
            <a:r>
              <a:rPr lang="en-US" altLang="zh-CN" sz="1600" dirty="0">
                <a:solidFill>
                  <a:srgbClr val="2A00FF"/>
                </a:solidFill>
                <a:highlight>
                  <a:srgbClr val="E8F2FE"/>
                </a:highlight>
                <a:latin typeface="Consolas" panose="020B0609020204030204" pitchFamily="49" charset="0"/>
              </a:rPr>
              <a:t>"&lt;</a:t>
            </a:r>
            <a:r>
              <a:rPr lang="en-US" altLang="zh-CN" sz="1600" dirty="0" err="1">
                <a:solidFill>
                  <a:srgbClr val="2A00FF"/>
                </a:solidFill>
                <a:highlight>
                  <a:srgbClr val="E8F2FE"/>
                </a:highlight>
                <a:latin typeface="Consolas" panose="020B0609020204030204" pitchFamily="49" charset="0"/>
              </a:rPr>
              <a:t>br</a:t>
            </a:r>
            <a:r>
              <a:rPr lang="en-US" altLang="zh-CN" sz="1600" dirty="0">
                <a:solidFill>
                  <a:srgbClr val="2A00FF"/>
                </a:solidFill>
                <a:highlight>
                  <a:srgbClr val="E8F2FE"/>
                </a:highlight>
                <a:latin typeface="Consolas" panose="020B0609020204030204" pitchFamily="49" charset="0"/>
              </a:rPr>
              <a:t>/&gt;"</a:t>
            </a:r>
            <a:r>
              <a:rPr lang="en-US" altLang="zh-CN" sz="1600" dirty="0">
                <a:solidFill>
                  <a:srgbClr val="000000"/>
                </a:solidFill>
                <a:highlight>
                  <a:srgbClr val="E8F2FE"/>
                </a:highlight>
                <a:latin typeface="Consolas" panose="020B0609020204030204" pitchFamily="49" charset="0"/>
              </a:rPr>
              <a:t>);</a:t>
            </a:r>
            <a:endParaRPr lang="zh-CN" altLang="en-US" sz="1600" dirty="0"/>
          </a:p>
        </p:txBody>
      </p:sp>
      <p:pic>
        <p:nvPicPr>
          <p:cNvPr id="10" name="图片 9"/>
          <p:cNvPicPr>
            <a:picLocks noChangeAspect="1"/>
          </p:cNvPicPr>
          <p:nvPr/>
        </p:nvPicPr>
        <p:blipFill>
          <a:blip r:embed="rId1"/>
          <a:stretch>
            <a:fillRect/>
          </a:stretch>
        </p:blipFill>
        <p:spPr>
          <a:xfrm>
            <a:off x="457200" y="4415987"/>
            <a:ext cx="4273228" cy="13541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759904" y="0"/>
            <a:ext cx="7696200" cy="737419"/>
          </a:xfrm>
        </p:spPr>
        <p:txBody>
          <a:bodyPr/>
          <a:lstStyle/>
          <a:p>
            <a:r>
              <a:rPr lang="zh-CN" altLang="en-US" b="1" dirty="0">
                <a:latin typeface="Arial Unicode MS" pitchFamily="34" charset="-122"/>
                <a:ea typeface="Arial Unicode MS" pitchFamily="34" charset="-122"/>
                <a:cs typeface="Arial Unicode MS" pitchFamily="34" charset="-122"/>
              </a:rPr>
              <a:t>请求域属性</a:t>
            </a:r>
            <a:endParaRPr lang="zh-CN" altLang="en-US" dirty="0">
              <a:latin typeface="Arial Unicode MS" pitchFamily="34" charset="-122"/>
              <a:ea typeface="Arial Unicode MS" pitchFamily="34" charset="-122"/>
              <a:cs typeface="Arial Unicode MS" pitchFamily="34" charset="-122"/>
            </a:endParaRPr>
          </a:p>
        </p:txBody>
      </p:sp>
      <p:sp>
        <p:nvSpPr>
          <p:cNvPr id="689155" name="Rectangle 3"/>
          <p:cNvSpPr>
            <a:spLocks noGrp="1" noChangeArrowheads="1"/>
          </p:cNvSpPr>
          <p:nvPr>
            <p:ph type="body" idx="1"/>
          </p:nvPr>
        </p:nvSpPr>
        <p:spPr>
          <a:xfrm>
            <a:off x="467544" y="1398715"/>
            <a:ext cx="8280920" cy="4736614"/>
          </a:xfrm>
        </p:spPr>
        <p:txBody>
          <a:bodyPr/>
          <a:lstStyle/>
          <a:p>
            <a:pPr marL="355600" indent="-355600">
              <a:lnSpc>
                <a:spcPct val="150000"/>
              </a:lnSpc>
              <a:spcAft>
                <a:spcPct val="20000"/>
              </a:spcAft>
              <a:tabLst>
                <a:tab pos="533400" algn="l"/>
              </a:tabLst>
            </a:pPr>
            <a:r>
              <a:rPr lang="zh-CN" altLang="en-US" sz="2200" dirty="0">
                <a:latin typeface="微软雅黑" panose="020B0503020204020204" pitchFamily="34" charset="-122"/>
                <a:ea typeface="微软雅黑" panose="020B0503020204020204" pitchFamily="34" charset="-122"/>
                <a:cs typeface="Arial Unicode MS" pitchFamily="34" charset="-122"/>
              </a:rPr>
              <a:t>存储在</a:t>
            </a:r>
            <a:r>
              <a:rPr lang="en-US" altLang="zh-CN" sz="2200" dirty="0" err="1">
                <a:latin typeface="微软雅黑" panose="020B0503020204020204" pitchFamily="34" charset="-122"/>
                <a:ea typeface="微软雅黑" panose="020B0503020204020204" pitchFamily="34" charset="-122"/>
                <a:cs typeface="Arial Unicode MS" pitchFamily="34" charset="-122"/>
              </a:rPr>
              <a:t>ServletRequest</a:t>
            </a:r>
            <a:r>
              <a:rPr lang="zh-CN" altLang="en-US" sz="2200" dirty="0">
                <a:latin typeface="微软雅黑" panose="020B0503020204020204" pitchFamily="34" charset="-122"/>
                <a:ea typeface="微软雅黑" panose="020B0503020204020204" pitchFamily="34" charset="-122"/>
                <a:cs typeface="Arial Unicode MS" pitchFamily="34" charset="-122"/>
              </a:rPr>
              <a:t>对象中的属性称之为请求域属性，属于同一个请求的多个处理模块之间可以通过请求域属性来传递对象数据。 </a:t>
            </a:r>
            <a:endParaRPr lang="zh-CN" altLang="en-US" sz="2200" dirty="0">
              <a:latin typeface="微软雅黑" panose="020B0503020204020204" pitchFamily="34" charset="-122"/>
              <a:ea typeface="微软雅黑" panose="020B0503020204020204" pitchFamily="34" charset="-122"/>
              <a:cs typeface="Arial Unicode MS" pitchFamily="34" charset="-122"/>
            </a:endParaRPr>
          </a:p>
          <a:p>
            <a:pPr marL="355600" indent="-355600">
              <a:lnSpc>
                <a:spcPct val="150000"/>
              </a:lnSpc>
              <a:spcAft>
                <a:spcPct val="20000"/>
              </a:spcAft>
              <a:tabLst>
                <a:tab pos="533400" algn="l"/>
              </a:tabLst>
            </a:pPr>
            <a:r>
              <a:rPr lang="zh-CN" altLang="en-US" sz="2200" dirty="0">
                <a:latin typeface="微软雅黑" panose="020B0503020204020204" pitchFamily="34" charset="-122"/>
                <a:ea typeface="微软雅黑" panose="020B0503020204020204" pitchFamily="34" charset="-122"/>
                <a:cs typeface="Arial Unicode MS" pitchFamily="34" charset="-122"/>
              </a:rPr>
              <a:t>与请求域属性相关的方法：</a:t>
            </a:r>
            <a:endParaRPr lang="zh-CN" altLang="en-US" sz="2200" dirty="0">
              <a:latin typeface="微软雅黑" panose="020B0503020204020204" pitchFamily="34" charset="-122"/>
              <a:ea typeface="微软雅黑" panose="020B0503020204020204" pitchFamily="34" charset="-122"/>
              <a:cs typeface="Arial Unicode MS" pitchFamily="34" charset="-122"/>
            </a:endParaRPr>
          </a:p>
          <a:p>
            <a:pPr marL="990600" lvl="1" indent="-368300">
              <a:lnSpc>
                <a:spcPct val="150000"/>
              </a:lnSpc>
              <a:spcAft>
                <a:spcPct val="20000"/>
              </a:spcAft>
              <a:buClr>
                <a:schemeClr val="tx1"/>
              </a:buClr>
              <a:buFont typeface="Wingdings" panose="05000000000000000000" pitchFamily="2" charset="2"/>
              <a:buChar char="ü"/>
              <a:tabLst>
                <a:tab pos="533400" algn="l"/>
              </a:tabLst>
            </a:pPr>
            <a:r>
              <a:rPr lang="en-US" altLang="zh-CN" sz="2000" b="1" dirty="0" err="1">
                <a:latin typeface="微软雅黑" panose="020B0503020204020204" pitchFamily="34" charset="-122"/>
                <a:ea typeface="微软雅黑" panose="020B0503020204020204" pitchFamily="34" charset="-122"/>
                <a:cs typeface="Arial Unicode MS" pitchFamily="34" charset="-122"/>
              </a:rPr>
              <a:t>setAttribute</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endParaRPr lang="zh-CN" altLang="en-US" sz="2000" b="1" dirty="0">
              <a:latin typeface="微软雅黑" panose="020B0503020204020204" pitchFamily="34" charset="-122"/>
              <a:ea typeface="微软雅黑" panose="020B0503020204020204" pitchFamily="34" charset="-122"/>
              <a:cs typeface="Arial Unicode MS" pitchFamily="34" charset="-122"/>
            </a:endParaRPr>
          </a:p>
          <a:p>
            <a:pPr marL="990600" lvl="1" indent="-368300">
              <a:lnSpc>
                <a:spcPct val="150000"/>
              </a:lnSpc>
              <a:spcAft>
                <a:spcPct val="20000"/>
              </a:spcAft>
              <a:buClr>
                <a:schemeClr val="tx1"/>
              </a:buClr>
              <a:buFont typeface="Wingdings" panose="05000000000000000000" pitchFamily="2" charset="2"/>
              <a:buChar char="ü"/>
              <a:tabLst>
                <a:tab pos="533400" algn="l"/>
              </a:tabLst>
            </a:pPr>
            <a:r>
              <a:rPr lang="en-US" altLang="zh-CN" sz="2000" b="1" dirty="0" err="1">
                <a:latin typeface="微软雅黑" panose="020B0503020204020204" pitchFamily="34" charset="-122"/>
                <a:ea typeface="微软雅黑" panose="020B0503020204020204" pitchFamily="34" charset="-122"/>
                <a:cs typeface="Arial Unicode MS" pitchFamily="34" charset="-122"/>
              </a:rPr>
              <a:t>getAttribute</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endParaRPr lang="zh-CN" altLang="en-US" sz="2000" b="1" dirty="0">
              <a:latin typeface="微软雅黑" panose="020B0503020204020204" pitchFamily="34" charset="-122"/>
              <a:ea typeface="微软雅黑" panose="020B0503020204020204" pitchFamily="34" charset="-122"/>
              <a:cs typeface="Arial Unicode MS" pitchFamily="34" charset="-122"/>
            </a:endParaRPr>
          </a:p>
          <a:p>
            <a:pPr marL="990600" lvl="1" indent="-368300">
              <a:lnSpc>
                <a:spcPct val="150000"/>
              </a:lnSpc>
              <a:spcAft>
                <a:spcPct val="20000"/>
              </a:spcAft>
              <a:buClr>
                <a:schemeClr val="tx1"/>
              </a:buClr>
              <a:buFont typeface="Wingdings" panose="05000000000000000000" pitchFamily="2" charset="2"/>
              <a:buChar char="ü"/>
              <a:tabLst>
                <a:tab pos="533400" algn="l"/>
              </a:tabLst>
            </a:pPr>
            <a:r>
              <a:rPr lang="en-US" altLang="zh-CN" sz="2000" b="1" dirty="0" err="1">
                <a:latin typeface="微软雅黑" panose="020B0503020204020204" pitchFamily="34" charset="-122"/>
                <a:ea typeface="微软雅黑" panose="020B0503020204020204" pitchFamily="34" charset="-122"/>
                <a:cs typeface="Arial Unicode MS" pitchFamily="34" charset="-122"/>
              </a:rPr>
              <a:t>removeAttribute</a:t>
            </a:r>
            <a:r>
              <a:rPr lang="zh-CN" altLang="en-US" sz="2000" b="1" dirty="0">
                <a:latin typeface="微软雅黑" panose="020B0503020204020204" pitchFamily="34" charset="-122"/>
                <a:ea typeface="微软雅黑" panose="020B0503020204020204" pitchFamily="34" charset="-122"/>
                <a:cs typeface="Arial Unicode MS" pitchFamily="34" charset="-122"/>
              </a:rPr>
              <a:t>方法</a:t>
            </a:r>
            <a:endParaRPr lang="zh-CN" altLang="en-US" sz="2000" b="1" dirty="0">
              <a:latin typeface="微软雅黑" panose="020B0503020204020204" pitchFamily="34" charset="-122"/>
              <a:ea typeface="微软雅黑" panose="020B0503020204020204" pitchFamily="34" charset="-122"/>
              <a:cs typeface="Arial Unicode MS" pitchFamily="34" charset="-122"/>
            </a:endParaRPr>
          </a:p>
          <a:p>
            <a:pPr marL="990600" lvl="1" indent="-368300">
              <a:lnSpc>
                <a:spcPct val="150000"/>
              </a:lnSpc>
              <a:spcAft>
                <a:spcPct val="20000"/>
              </a:spcAft>
              <a:buClr>
                <a:schemeClr val="tx1"/>
              </a:buClr>
              <a:buFont typeface="Wingdings" panose="05000000000000000000" pitchFamily="2" charset="2"/>
              <a:buChar char="ü"/>
              <a:tabLst>
                <a:tab pos="533400" algn="l"/>
              </a:tabLst>
            </a:pPr>
            <a:r>
              <a:rPr lang="en-US" altLang="zh-CN" sz="2000" b="1" dirty="0" err="1">
                <a:latin typeface="微软雅黑" panose="020B0503020204020204" pitchFamily="34" charset="-122"/>
                <a:ea typeface="微软雅黑" panose="020B0503020204020204" pitchFamily="34" charset="-122"/>
                <a:cs typeface="Arial Unicode MS" pitchFamily="34" charset="-122"/>
              </a:rPr>
              <a:t>getAttributeNames</a:t>
            </a:r>
            <a:r>
              <a:rPr lang="zh-CN" altLang="en-US" sz="2000" b="1" dirty="0">
                <a:latin typeface="微软雅黑" panose="020B0503020204020204" pitchFamily="34" charset="-122"/>
                <a:ea typeface="微软雅黑" panose="020B0503020204020204" pitchFamily="34" charset="-122"/>
                <a:cs typeface="Arial Unicode MS" pitchFamily="34" charset="-122"/>
              </a:rPr>
              <a:t>方法 </a:t>
            </a:r>
            <a:endParaRPr lang="zh-CN" altLang="en-US" sz="2000" b="1"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89155">
                                            <p:txEl>
                                              <p:pRg st="1" end="1"/>
                                            </p:txEl>
                                          </p:spTgt>
                                        </p:tgtEl>
                                        <p:attrNameLst>
                                          <p:attrName>style.visibility</p:attrName>
                                        </p:attrNameLst>
                                      </p:cBhvr>
                                      <p:to>
                                        <p:strVal val="visible"/>
                                      </p:to>
                                    </p:set>
                                    <p:anim calcmode="lin" valueType="num">
                                      <p:cBhvr additive="base">
                                        <p:cTn id="13" dur="500" fill="hold"/>
                                        <p:tgtEl>
                                          <p:spTgt spid="689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8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91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5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492919" y="0"/>
            <a:ext cx="8229600" cy="766916"/>
          </a:xfrm>
        </p:spPr>
        <p:txBody>
          <a:bodyPr>
            <a:normAutofit/>
          </a:bodyPr>
          <a:lstStyle/>
          <a:p>
            <a:r>
              <a:rPr lang="en-US" altLang="zh-CN" dirty="0" err="1">
                <a:latin typeface="Arial Unicode MS" pitchFamily="34" charset="-122"/>
                <a:ea typeface="Arial Unicode MS" pitchFamily="34" charset="-122"/>
                <a:cs typeface="Arial Unicode MS" pitchFamily="34" charset="-122"/>
              </a:rPr>
              <a:t>HttpServletResponse</a:t>
            </a:r>
            <a:r>
              <a:rPr lang="zh-CN" altLang="en-US" dirty="0">
                <a:latin typeface="Arial Unicode MS" pitchFamily="34" charset="-122"/>
                <a:ea typeface="Arial Unicode MS" pitchFamily="34" charset="-122"/>
                <a:cs typeface="Arial Unicode MS" pitchFamily="34" charset="-122"/>
              </a:rPr>
              <a:t>简介 </a:t>
            </a:r>
            <a:endParaRPr lang="zh-CN" altLang="en-US" dirty="0">
              <a:latin typeface="Arial Unicode MS" pitchFamily="34" charset="-122"/>
              <a:ea typeface="Arial Unicode MS" pitchFamily="34" charset="-122"/>
              <a:cs typeface="Arial Unicode MS" pitchFamily="34" charset="-122"/>
            </a:endParaRPr>
          </a:p>
        </p:txBody>
      </p:sp>
      <p:sp>
        <p:nvSpPr>
          <p:cNvPr id="711683" name="Rectangle 3"/>
          <p:cNvSpPr>
            <a:spLocks noGrp="1" noChangeArrowheads="1"/>
          </p:cNvSpPr>
          <p:nvPr>
            <p:ph type="body" idx="4294967295"/>
          </p:nvPr>
        </p:nvSpPr>
        <p:spPr>
          <a:xfrm>
            <a:off x="571472" y="1625814"/>
            <a:ext cx="8072494" cy="2562728"/>
          </a:xfrm>
        </p:spPr>
        <p:txBody>
          <a:bodyPr/>
          <a:lstStyle/>
          <a:p>
            <a:pPr>
              <a:lnSpc>
                <a:spcPct val="150000"/>
              </a:lnSpc>
            </a:pPr>
            <a:r>
              <a:rPr lang="en-US" altLang="zh-CN" sz="2200" dirty="0">
                <a:latin typeface="微软雅黑" panose="020B0503020204020204" pitchFamily="34" charset="-122"/>
                <a:ea typeface="微软雅黑" panose="020B0503020204020204" pitchFamily="34" charset="-122"/>
                <a:cs typeface="Arial Unicode MS" pitchFamily="34" charset="-122"/>
              </a:rPr>
              <a:t>Servlet API</a:t>
            </a:r>
            <a:r>
              <a:rPr lang="zh-CN" altLang="en-US" sz="2200" dirty="0">
                <a:latin typeface="微软雅黑" panose="020B0503020204020204" pitchFamily="34" charset="-122"/>
                <a:ea typeface="微软雅黑" panose="020B0503020204020204" pitchFamily="34" charset="-122"/>
                <a:cs typeface="Arial Unicode MS" pitchFamily="34" charset="-122"/>
              </a:rPr>
              <a:t>中定义的</a:t>
            </a:r>
            <a:r>
              <a:rPr lang="en-US" altLang="zh-CN" sz="2200" dirty="0" err="1">
                <a:latin typeface="微软雅黑" panose="020B0503020204020204" pitchFamily="34" charset="-122"/>
                <a:ea typeface="微软雅黑" panose="020B0503020204020204" pitchFamily="34" charset="-122"/>
                <a:cs typeface="Arial Unicode MS" pitchFamily="34" charset="-122"/>
              </a:rPr>
              <a:t>ServletResponse</a:t>
            </a:r>
            <a:r>
              <a:rPr lang="zh-CN" altLang="en-US" sz="2200" dirty="0">
                <a:latin typeface="微软雅黑" panose="020B0503020204020204" pitchFamily="34" charset="-122"/>
                <a:ea typeface="微软雅黑" panose="020B0503020204020204" pitchFamily="34" charset="-122"/>
                <a:cs typeface="Arial Unicode MS" pitchFamily="34" charset="-122"/>
              </a:rPr>
              <a:t>接口类用于创建响应消息。 </a:t>
            </a:r>
            <a:endParaRPr lang="zh-CN" altLang="en-US"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pPr>
            <a:r>
              <a:rPr lang="en-US" altLang="zh-CN" sz="2200" dirty="0" err="1">
                <a:latin typeface="微软雅黑" panose="020B0503020204020204" pitchFamily="34" charset="-122"/>
                <a:ea typeface="微软雅黑" panose="020B0503020204020204" pitchFamily="34" charset="-122"/>
                <a:cs typeface="Arial Unicode MS" pitchFamily="34" charset="-122"/>
              </a:rPr>
              <a:t>HttpServletResponse</a:t>
            </a:r>
            <a:r>
              <a:rPr lang="zh-CN" altLang="en-US" sz="2200" dirty="0">
                <a:latin typeface="微软雅黑" panose="020B0503020204020204" pitchFamily="34" charset="-122"/>
                <a:ea typeface="微软雅黑" panose="020B0503020204020204" pitchFamily="34" charset="-122"/>
                <a:cs typeface="Arial Unicode MS" pitchFamily="34" charset="-122"/>
              </a:rPr>
              <a:t>是专用于</a:t>
            </a:r>
            <a:r>
              <a:rPr lang="en-US" altLang="zh-CN" sz="2200" dirty="0">
                <a:latin typeface="微软雅黑" panose="020B0503020204020204" pitchFamily="34" charset="-122"/>
                <a:ea typeface="微软雅黑" panose="020B0503020204020204" pitchFamily="34" charset="-122"/>
                <a:cs typeface="Arial Unicode MS" pitchFamily="34" charset="-122"/>
              </a:rPr>
              <a:t>HTTP</a:t>
            </a:r>
            <a:r>
              <a:rPr lang="zh-CN" altLang="en-US" sz="2200" dirty="0">
                <a:latin typeface="微软雅黑" panose="020B0503020204020204" pitchFamily="34" charset="-122"/>
                <a:ea typeface="微软雅黑" panose="020B0503020204020204" pitchFamily="34" charset="-122"/>
                <a:cs typeface="Arial Unicode MS" pitchFamily="34" charset="-122"/>
              </a:rPr>
              <a:t>协议的</a:t>
            </a:r>
            <a:r>
              <a:rPr lang="en-US" altLang="zh-CN" sz="2200" dirty="0" err="1">
                <a:latin typeface="微软雅黑" panose="020B0503020204020204" pitchFamily="34" charset="-122"/>
                <a:ea typeface="微软雅黑" panose="020B0503020204020204" pitchFamily="34" charset="-122"/>
                <a:cs typeface="Arial Unicode MS" pitchFamily="34" charset="-122"/>
              </a:rPr>
              <a:t>ServletResponse</a:t>
            </a:r>
            <a:r>
              <a:rPr lang="zh-CN" altLang="en-US" sz="2200" dirty="0">
                <a:latin typeface="微软雅黑" panose="020B0503020204020204" pitchFamily="34" charset="-122"/>
                <a:ea typeface="微软雅黑" panose="020B0503020204020204" pitchFamily="34" charset="-122"/>
                <a:cs typeface="Arial Unicode MS" pitchFamily="34" charset="-122"/>
              </a:rPr>
              <a:t>子接口，它用于封装</a:t>
            </a:r>
            <a:r>
              <a:rPr lang="en-US" altLang="zh-CN" sz="2200" dirty="0">
                <a:latin typeface="微软雅黑" panose="020B0503020204020204" pitchFamily="34" charset="-122"/>
                <a:ea typeface="微软雅黑" panose="020B0503020204020204" pitchFamily="34" charset="-122"/>
                <a:cs typeface="Arial Unicode MS" pitchFamily="34" charset="-122"/>
              </a:rPr>
              <a:t>HTTP</a:t>
            </a:r>
            <a:r>
              <a:rPr lang="zh-CN" altLang="en-US" sz="2200" dirty="0">
                <a:latin typeface="微软雅黑" panose="020B0503020204020204" pitchFamily="34" charset="-122"/>
                <a:ea typeface="微软雅黑" panose="020B0503020204020204" pitchFamily="34" charset="-122"/>
                <a:cs typeface="Arial Unicode MS" pitchFamily="34" charset="-122"/>
              </a:rPr>
              <a:t>响应消息。 </a:t>
            </a:r>
            <a:endParaRPr lang="zh-CN" altLang="en-US" sz="2200" dirty="0">
              <a:latin typeface="微软雅黑" panose="020B0503020204020204" pitchFamily="34" charset="-122"/>
              <a:ea typeface="微软雅黑" panose="020B0503020204020204" pitchFamily="34" charset="-122"/>
              <a:cs typeface="Arial Unicode MS" pitchFamily="34" charset="-122"/>
            </a:endParaRPr>
          </a:p>
          <a:p>
            <a:pPr>
              <a:lnSpc>
                <a:spcPct val="150000"/>
              </a:lnSpc>
              <a:buFont typeface="Wingdings" panose="05000000000000000000" pitchFamily="2" charset="2"/>
              <a:buNone/>
            </a:pPr>
            <a:endParaRPr lang="en-US" altLang="zh-CN" sz="22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 calcmode="lin" valueType="num">
                                      <p:cBhvr additive="base">
                                        <p:cTn id="7" dur="500" fill="hold"/>
                                        <p:tgtEl>
                                          <p:spTgt spid="711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11683">
                                            <p:txEl>
                                              <p:pRg st="1" end="1"/>
                                            </p:txEl>
                                          </p:spTgt>
                                        </p:tgtEl>
                                        <p:attrNameLst>
                                          <p:attrName>style.visibility</p:attrName>
                                        </p:attrNameLst>
                                      </p:cBhvr>
                                      <p:to>
                                        <p:strVal val="visible"/>
                                      </p:to>
                                    </p:set>
                                    <p:anim calcmode="lin" valueType="num">
                                      <p:cBhvr additive="base">
                                        <p:cTn id="13" dur="500" fill="hold"/>
                                        <p:tgtEl>
                                          <p:spTgt spid="711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16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r>
              <a:rPr lang="en-US" altLang="zh-CN" dirty="0">
                <a:latin typeface="Arial Unicode MS" pitchFamily="34" charset="-122"/>
                <a:ea typeface="Arial Unicode MS" pitchFamily="34" charset="-122"/>
                <a:cs typeface="Arial Unicode MS" pitchFamily="34" charset="-122"/>
              </a:rPr>
              <a:t>Response</a:t>
            </a:r>
            <a:r>
              <a:rPr lang="zh-CN" altLang="en-US" dirty="0">
                <a:latin typeface="Arial Unicode MS" pitchFamily="34" charset="-122"/>
                <a:ea typeface="Arial Unicode MS" pitchFamily="34" charset="-122"/>
                <a:cs typeface="Arial Unicode MS" pitchFamily="34" charset="-122"/>
              </a:rPr>
              <a:t>功能</a:t>
            </a:r>
            <a:endParaRPr lang="en-US" altLang="zh-CN"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6469"/>
            <a:ext cx="8229600" cy="3757626"/>
          </a:xfrm>
        </p:spPr>
        <p:txBody>
          <a:bodyPr>
            <a:normAutofit/>
          </a:bodyPr>
          <a:lstStyle/>
          <a:p>
            <a:pPr>
              <a:lnSpc>
                <a:spcPct val="130000"/>
              </a:lnSpc>
              <a:buFont typeface="Wingdings" panose="05000000000000000000" pitchFamily="2" charset="2"/>
              <a:buChar char="Ø"/>
            </a:pPr>
            <a:r>
              <a:rPr lang="zh-CN" altLang="en-US" sz="2100" dirty="0">
                <a:latin typeface="微软雅黑" panose="020B0503020204020204" pitchFamily="34" charset="-122"/>
                <a:ea typeface="微软雅黑" panose="020B0503020204020204" pitchFamily="34" charset="-122"/>
              </a:rPr>
              <a:t>设置响应内容</a:t>
            </a:r>
            <a:endParaRPr lang="en-US" altLang="zh-CN" sz="21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2400" b="0" dirty="0"/>
              <a:t>	</a:t>
            </a:r>
            <a:r>
              <a:rPr lang="zh-CN" altLang="zh-CN" sz="1800" b="0" dirty="0"/>
              <a:t>给用户输出</a:t>
            </a:r>
            <a:r>
              <a:rPr lang="en-US" altLang="zh-CN" sz="1800" b="0" dirty="0"/>
              <a:t>html</a:t>
            </a:r>
            <a:r>
              <a:rPr lang="zh-CN" altLang="zh-CN" sz="1800" b="0" dirty="0"/>
              <a:t>数据</a:t>
            </a:r>
            <a:endParaRPr lang="zh-CN" altLang="zh-CN" sz="1800" b="0" dirty="0"/>
          </a:p>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设置响应头</a:t>
            </a:r>
            <a:endParaRPr lang="en-US" altLang="zh-CN" sz="21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2100" dirty="0">
                <a:latin typeface="微软雅黑" panose="020B0503020204020204" pitchFamily="34" charset="-122"/>
                <a:ea typeface="微软雅黑" panose="020B0503020204020204" pitchFamily="34" charset="-122"/>
              </a:rPr>
              <a:t>	</a:t>
            </a:r>
            <a:r>
              <a:rPr lang="zh-CN" altLang="zh-CN" sz="1800" b="0" dirty="0"/>
              <a:t>请求的时的请求头由</a:t>
            </a:r>
            <a:r>
              <a:rPr lang="en-US" altLang="zh-CN" sz="1800" b="0" dirty="0"/>
              <a:t>tomcat</a:t>
            </a:r>
            <a:r>
              <a:rPr lang="zh-CN" altLang="zh-CN" sz="1800" b="0" dirty="0"/>
              <a:t>服务器来读取，但响应时的响应头由浏览器来读取，用于影响浏览器的行为。如是否要缓存这次响应的数据</a:t>
            </a:r>
            <a:r>
              <a:rPr lang="zh-CN" altLang="en-US" sz="1800" b="0" dirty="0"/>
              <a:t>、状态码</a:t>
            </a:r>
            <a:endParaRPr lang="en-US" altLang="zh-CN" sz="17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重定向</a:t>
            </a:r>
            <a:endParaRPr lang="en-US" altLang="zh-CN" sz="21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2100" dirty="0">
                <a:latin typeface="微软雅黑" panose="020B0503020204020204" pitchFamily="34" charset="-122"/>
                <a:ea typeface="微软雅黑" panose="020B0503020204020204" pitchFamily="34" charset="-122"/>
              </a:rPr>
              <a:t>	</a:t>
            </a:r>
            <a:r>
              <a:rPr lang="zh-CN" altLang="zh-CN" sz="1800" b="0" dirty="0"/>
              <a:t>就是将请求发送回浏览器。然后由浏览器再重新向服务器自动的发送一个请求。</a:t>
            </a:r>
            <a:endParaRPr lang="zh-CN" altLang="zh-CN" sz="1800" b="0" dirty="0"/>
          </a:p>
          <a:p>
            <a:pPr marL="0" indent="0">
              <a:lnSpc>
                <a:spcPct val="130000"/>
              </a:lnSpc>
              <a:buNone/>
            </a:pPr>
            <a:endParaRPr lang="zh-CN" altLang="zh-CN" sz="2100" dirty="0">
              <a:latin typeface="微软雅黑" panose="020B0503020204020204" pitchFamily="34" charset="-122"/>
              <a:ea typeface="微软雅黑" panose="020B0503020204020204" pitchFamily="34" charset="-122"/>
            </a:endParaRPr>
          </a:p>
        </p:txBody>
      </p:sp>
      <p:sp>
        <p:nvSpPr>
          <p:cNvPr id="4" name="内容占位符 2"/>
          <p:cNvSpPr txBox="1"/>
          <p:nvPr/>
        </p:nvSpPr>
        <p:spPr bwMode="auto">
          <a:xfrm>
            <a:off x="457200" y="1084317"/>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功能</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en-US" dirty="0">
                <a:latin typeface="微软雅黑" panose="020B0503020204020204" pitchFamily="34" charset="-122"/>
                <a:ea typeface="微软雅黑" panose="020B0503020204020204" pitchFamily="34" charset="-122"/>
              </a:rPr>
              <a:t>设置响应内容</a:t>
            </a:r>
            <a:endParaRPr lang="en-US" altLang="zh-CN" dirty="0">
              <a:latin typeface="微软雅黑" panose="020B0503020204020204" pitchFamily="34" charset="-122"/>
              <a:ea typeface="微软雅黑" panose="020B0503020204020204" pitchFamily="34" charset="-122"/>
            </a:endParaRPr>
          </a:p>
        </p:txBody>
      </p:sp>
      <p:sp>
        <p:nvSpPr>
          <p:cNvPr id="5" name="内容占位符 2"/>
          <p:cNvSpPr txBox="1"/>
          <p:nvPr/>
        </p:nvSpPr>
        <p:spPr bwMode="auto">
          <a:xfrm>
            <a:off x="457200" y="1084317"/>
            <a:ext cx="8229600" cy="175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字符流输出</a:t>
            </a: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a:lnSpc>
                <a:spcPct val="130000"/>
              </a:lnSpc>
              <a:buFont typeface="Wingdings" panose="05000000000000000000" pitchFamily="2" charset="2"/>
              <a:buChar char="Ø"/>
            </a:pPr>
            <a:r>
              <a:rPr lang="zh-CN" altLang="en-US" sz="2000" b="0" dirty="0"/>
              <a:t>方法：</a:t>
            </a:r>
            <a:r>
              <a:rPr lang="en-US" altLang="zh-CN" sz="2000" b="0" dirty="0" err="1"/>
              <a:t>resp.getWiter</a:t>
            </a:r>
            <a:r>
              <a:rPr lang="en-US" altLang="zh-CN" sz="2100" b="0" dirty="0"/>
              <a:t>() :  </a:t>
            </a:r>
            <a:r>
              <a:rPr lang="en-US" altLang="zh-CN" sz="2100" b="0" dirty="0" err="1"/>
              <a:t>PrintWriter</a:t>
            </a:r>
            <a:endParaRPr lang="en-US" altLang="zh-CN" sz="2100" b="0" dirty="0"/>
          </a:p>
          <a:p>
            <a:pPr>
              <a:lnSpc>
                <a:spcPct val="130000"/>
              </a:lnSpc>
              <a:buFont typeface="Wingdings" panose="05000000000000000000" pitchFamily="2" charset="2"/>
              <a:buChar char="Ø"/>
            </a:pPr>
            <a:r>
              <a:rPr lang="zh-CN" altLang="zh-CN" sz="2000" b="0" dirty="0"/>
              <a:t>如果仅是输出</a:t>
            </a:r>
            <a:r>
              <a:rPr lang="en-US" altLang="zh-CN" sz="2000" b="0" dirty="0"/>
              <a:t> html</a:t>
            </a:r>
            <a:r>
              <a:rPr lang="zh-CN" altLang="zh-CN" sz="2000" b="0" dirty="0"/>
              <a:t>信息，文本信息，则就可以使用字符。</a:t>
            </a:r>
            <a:endParaRPr lang="zh-CN" altLang="en-US" sz="2000" b="0" dirty="0"/>
          </a:p>
        </p:txBody>
      </p:sp>
      <p:sp>
        <p:nvSpPr>
          <p:cNvPr id="7" name="内容占位符 2"/>
          <p:cNvSpPr txBox="1"/>
          <p:nvPr/>
        </p:nvSpPr>
        <p:spPr bwMode="auto">
          <a:xfrm>
            <a:off x="457200" y="2837793"/>
            <a:ext cx="8229600" cy="175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字节码输出</a:t>
            </a: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a:lnSpc>
                <a:spcPct val="130000"/>
              </a:lnSpc>
              <a:buFont typeface="Wingdings" panose="05000000000000000000" pitchFamily="2" charset="2"/>
              <a:buChar char="Ø"/>
            </a:pPr>
            <a:r>
              <a:rPr lang="zh-CN" altLang="en-US" sz="2000" b="0" dirty="0"/>
              <a:t>方法：</a:t>
            </a:r>
            <a:r>
              <a:rPr lang="en-US" altLang="zh-CN" sz="2000" b="0" dirty="0" err="1"/>
              <a:t>response.getOutputStream</a:t>
            </a:r>
            <a:r>
              <a:rPr lang="en-US" altLang="zh-CN" sz="2100" b="0" dirty="0"/>
              <a:t>() :  </a:t>
            </a:r>
            <a:r>
              <a:rPr lang="en-US" altLang="zh-CN" sz="2100" b="0" dirty="0" err="1"/>
              <a:t>ServetOutputStream</a:t>
            </a:r>
            <a:endParaRPr lang="en-US" altLang="zh-CN" sz="2100" b="0" dirty="0"/>
          </a:p>
          <a:p>
            <a:pPr>
              <a:lnSpc>
                <a:spcPct val="130000"/>
              </a:lnSpc>
              <a:buFont typeface="Wingdings" panose="05000000000000000000" pitchFamily="2" charset="2"/>
              <a:buChar char="Ø"/>
            </a:pPr>
            <a:r>
              <a:rPr lang="zh-CN" altLang="en-US" sz="2000" b="0" dirty="0"/>
              <a:t>如果是</a:t>
            </a:r>
            <a:r>
              <a:rPr lang="zh-CN" altLang="zh-CN" sz="2000" b="0" dirty="0"/>
              <a:t>下载文件，如</a:t>
            </a:r>
            <a:r>
              <a:rPr lang="en-US" altLang="zh-CN" sz="2000" b="0" dirty="0"/>
              <a:t> *.</a:t>
            </a:r>
            <a:r>
              <a:rPr lang="en-US" altLang="zh-CN" sz="2000" b="0" dirty="0" err="1"/>
              <a:t>avi</a:t>
            </a:r>
            <a:r>
              <a:rPr lang="zh-CN" altLang="en-US" sz="2000" b="0" dirty="0"/>
              <a:t>，则可以使用字节码</a:t>
            </a:r>
            <a:endParaRPr lang="zh-CN" altLang="zh-CN" sz="2000" b="0" dirty="0"/>
          </a:p>
          <a:p>
            <a:pPr marL="0" indent="0">
              <a:lnSpc>
                <a:spcPct val="130000"/>
              </a:lnSpc>
              <a:buNone/>
            </a:pP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
        <p:nvSpPr>
          <p:cNvPr id="8" name="内容占位符 2"/>
          <p:cNvSpPr txBox="1"/>
          <p:nvPr/>
        </p:nvSpPr>
        <p:spPr bwMode="auto">
          <a:xfrm>
            <a:off x="457200" y="4726152"/>
            <a:ext cx="8229600" cy="175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a:t>*</a:t>
            </a:r>
            <a:r>
              <a:rPr lang="zh-CN" altLang="zh-CN" sz="2000" dirty="0"/>
              <a:t>这两个是互斥的，即如果已经使用了一个，则另一个就不能再被调用</a:t>
            </a:r>
            <a:endParaRPr lang="zh-CN" altLang="en-US" sz="2000"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zh-CN" dirty="0">
                <a:latin typeface="微软雅黑" panose="020B0503020204020204" pitchFamily="34" charset="-122"/>
                <a:ea typeface="微软雅黑" panose="020B0503020204020204" pitchFamily="34" charset="-122"/>
              </a:rPr>
              <a:t>设置响应头</a:t>
            </a:r>
            <a:endParaRPr lang="en-US" altLang="zh-CN" dirty="0">
              <a:latin typeface="微软雅黑" panose="020B0503020204020204" pitchFamily="34" charset="-122"/>
              <a:ea typeface="微软雅黑" panose="020B0503020204020204" pitchFamily="34" charset="-122"/>
            </a:endParaRPr>
          </a:p>
        </p:txBody>
      </p:sp>
      <p:sp>
        <p:nvSpPr>
          <p:cNvPr id="5" name="内容占位符 2"/>
          <p:cNvSpPr txBox="1"/>
          <p:nvPr/>
        </p:nvSpPr>
        <p:spPr bwMode="auto">
          <a:xfrm>
            <a:off x="457200" y="1084316"/>
            <a:ext cx="8229600" cy="264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 </a:t>
            </a:r>
            <a:r>
              <a:rPr lang="en-US" altLang="zh-CN" sz="2200" dirty="0"/>
              <a:t>HTTP1.1</a:t>
            </a:r>
            <a:r>
              <a:rPr lang="zh-CN" altLang="en-US" sz="2200" dirty="0"/>
              <a:t>中启用</a:t>
            </a:r>
            <a:r>
              <a:rPr lang="en-US" altLang="zh-CN" sz="2200" dirty="0"/>
              <a:t>Cache-Control</a:t>
            </a:r>
            <a:r>
              <a:rPr lang="zh-CN" altLang="en-US" sz="2200" dirty="0"/>
              <a:t> 来控制页面的缓存与否</a:t>
            </a:r>
            <a:endParaRPr lang="en-US" altLang="zh-CN" sz="2200" dirty="0"/>
          </a:p>
          <a:p>
            <a:pPr marL="0" indent="0">
              <a:buNone/>
            </a:pPr>
            <a:endParaRPr lang="en-US" altLang="zh-CN" sz="2200" dirty="0"/>
          </a:p>
          <a:p>
            <a:pPr>
              <a:buFont typeface="Wingdings" panose="05000000000000000000" pitchFamily="2" charset="2"/>
              <a:buChar char="Ø"/>
            </a:pPr>
            <a:r>
              <a:rPr lang="en-US" altLang="zh-CN" sz="2000" b="0" dirty="0"/>
              <a:t>no-cache</a:t>
            </a:r>
            <a:r>
              <a:rPr lang="zh-CN" altLang="en-US" sz="2000" b="0" dirty="0"/>
              <a:t>，浏览器和缓存服务器都不应该缓存页面信息；</a:t>
            </a:r>
            <a:endParaRPr lang="zh-CN" altLang="en-US" sz="2000" b="0" dirty="0"/>
          </a:p>
          <a:p>
            <a:pPr latinLnBrk="1">
              <a:lnSpc>
                <a:spcPct val="150000"/>
              </a:lnSpc>
              <a:buFont typeface="Wingdings" panose="05000000000000000000" pitchFamily="2" charset="2"/>
              <a:buChar char="Ø"/>
            </a:pPr>
            <a:r>
              <a:rPr lang="en-US" altLang="zh-CN" sz="2000" b="0" dirty="0"/>
              <a:t>public</a:t>
            </a:r>
            <a:r>
              <a:rPr lang="zh-CN" altLang="en-US" sz="2000" b="0" dirty="0"/>
              <a:t>，浏览器和缓存服务器都可以缓存页面信息；</a:t>
            </a:r>
            <a:endParaRPr lang="zh-CN" altLang="en-US" sz="2000" b="0" dirty="0"/>
          </a:p>
          <a:p>
            <a:pPr latinLnBrk="1">
              <a:lnSpc>
                <a:spcPct val="150000"/>
              </a:lnSpc>
              <a:buFont typeface="Wingdings" panose="05000000000000000000" pitchFamily="2" charset="2"/>
              <a:buChar char="Ø"/>
            </a:pPr>
            <a:r>
              <a:rPr lang="en-US" altLang="zh-CN" sz="2000" b="0" dirty="0"/>
              <a:t>no-store</a:t>
            </a:r>
            <a:r>
              <a:rPr lang="zh-CN" altLang="en-US" sz="2000" b="0" dirty="0"/>
              <a:t>，请求和响应的信息都不应该被存储在对方的磁盘系统中；</a:t>
            </a:r>
            <a:endParaRPr lang="zh-CN" altLang="en-US" sz="2000" b="0" dirty="0"/>
          </a:p>
          <a:p>
            <a:pPr marL="0" indent="0">
              <a:lnSpc>
                <a:spcPct val="130000"/>
              </a:lnSpc>
              <a:buNone/>
            </a:pPr>
            <a:endParaRPr lang="zh-CN" altLang="en-US" sz="2000" b="0" dirty="0"/>
          </a:p>
        </p:txBody>
      </p:sp>
      <p:sp>
        <p:nvSpPr>
          <p:cNvPr id="3" name="矩形 2"/>
          <p:cNvSpPr/>
          <p:nvPr/>
        </p:nvSpPr>
        <p:spPr>
          <a:xfrm>
            <a:off x="457200" y="3855712"/>
            <a:ext cx="6816643" cy="1015663"/>
          </a:xfrm>
          <a:prstGeom prst="rect">
            <a:avLst/>
          </a:prstGeom>
        </p:spPr>
        <p:txBody>
          <a:bodyPr wrap="square">
            <a:spAutoFit/>
          </a:bodyPr>
          <a:lstStyle/>
          <a:p>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不允许浏览器端或缓存服务器缓存当前页面信息。</a:t>
            </a:r>
            <a:endParaRPr lang="zh-CN" altLang="en-US" dirty="0">
              <a:solidFill>
                <a:srgbClr val="3F7F5F"/>
              </a:solidFill>
              <a:latin typeface="Consolas" panose="020B0609020204030204" pitchFamily="49" charset="0"/>
            </a:endParaRPr>
          </a:p>
          <a:p>
            <a:r>
              <a:rPr lang="en-US" altLang="zh-CN" dirty="0" err="1">
                <a:solidFill>
                  <a:srgbClr val="6A3E3E"/>
                </a:solidFill>
                <a:latin typeface="Consolas" panose="020B0609020204030204" pitchFamily="49" charset="0"/>
              </a:rPr>
              <a:t>resp</a:t>
            </a:r>
            <a:r>
              <a:rPr lang="en-US" altLang="zh-CN" dirty="0" err="1">
                <a:solidFill>
                  <a:srgbClr val="000000"/>
                </a:solidFill>
                <a:latin typeface="Consolas" panose="020B0609020204030204" pitchFamily="49" charset="0"/>
              </a:rPr>
              <a:t>.setDateHeader</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“Expires”</a:t>
            </a:r>
            <a:r>
              <a:rPr lang="en-US" altLang="zh-CN" dirty="0">
                <a:solidFill>
                  <a:srgbClr val="000000"/>
                </a:solidFill>
                <a:latin typeface="Consolas" panose="020B0609020204030204" pitchFamily="49" charset="0"/>
              </a:rPr>
              <a:t>, 0);  </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过期时间</a:t>
            </a:r>
            <a:r>
              <a:rPr lang="en-US" altLang="zh-CN" dirty="0">
                <a:solidFill>
                  <a:srgbClr val="3F7F5F"/>
                </a:solidFill>
                <a:latin typeface="Consolas" panose="020B0609020204030204" pitchFamily="49" charset="0"/>
              </a:rPr>
              <a:t> </a:t>
            </a:r>
            <a:endParaRPr lang="en-US" altLang="zh-CN" dirty="0">
              <a:solidFill>
                <a:srgbClr val="3F7F5F"/>
              </a:solidFill>
              <a:latin typeface="Consolas" panose="020B0609020204030204" pitchFamily="49" charset="0"/>
            </a:endParaRPr>
          </a:p>
          <a:p>
            <a:r>
              <a:rPr lang="en-US" altLang="zh-CN" dirty="0" err="1">
                <a:solidFill>
                  <a:srgbClr val="6A3E3E"/>
                </a:solidFill>
                <a:latin typeface="Consolas" panose="020B0609020204030204" pitchFamily="49" charset="0"/>
              </a:rPr>
              <a:t>resp</a:t>
            </a:r>
            <a:r>
              <a:rPr lang="en-US" altLang="zh-CN" dirty="0" err="1">
                <a:solidFill>
                  <a:srgbClr val="000000"/>
                </a:solidFill>
                <a:latin typeface="Consolas" panose="020B0609020204030204" pitchFamily="49" charset="0"/>
              </a:rPr>
              <a:t>.setHeader</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"Cache-Control"</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"no-store"</a:t>
            </a:r>
            <a:r>
              <a:rPr lang="en-US" altLang="zh-CN" dirty="0">
                <a:solidFill>
                  <a:srgbClr val="000000"/>
                </a:solidFill>
                <a:latin typeface="Consolas" panose="020B0609020204030204" pitchFamily="49" charset="0"/>
              </a:rPr>
              <a:t>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en-US" dirty="0">
                <a:latin typeface="微软雅黑" panose="020B0503020204020204" pitchFamily="34" charset="-122"/>
                <a:ea typeface="微软雅黑" panose="020B0503020204020204" pitchFamily="34" charset="-122"/>
              </a:rPr>
              <a:t>重定向</a:t>
            </a:r>
            <a:endParaRPr lang="en-US" altLang="zh-CN" dirty="0">
              <a:latin typeface="微软雅黑" panose="020B0503020204020204" pitchFamily="34" charset="-122"/>
              <a:ea typeface="微软雅黑" panose="020B0503020204020204" pitchFamily="34" charset="-122"/>
            </a:endParaRPr>
          </a:p>
        </p:txBody>
      </p:sp>
      <p:pic>
        <p:nvPicPr>
          <p:cNvPr id="48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6972" y="1799899"/>
            <a:ext cx="7930055" cy="47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9033" y="871652"/>
            <a:ext cx="8350469" cy="853567"/>
          </a:xfrm>
          <a:prstGeom prst="rect">
            <a:avLst/>
          </a:prstGeom>
        </p:spPr>
        <p:txBody>
          <a:bodyPr wrap="square">
            <a:spAutoFit/>
          </a:bodyPr>
          <a:lstStyle/>
          <a:p>
            <a:pPr marL="342900" indent="-342900">
              <a:lnSpc>
                <a:spcPct val="130000"/>
              </a:lnSpc>
              <a:spcBef>
                <a:spcPct val="20000"/>
              </a:spcBef>
              <a:buClr>
                <a:srgbClr val="7691E6"/>
              </a:buClr>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rPr>
              <a:t>请求重定向：指的是一个</a:t>
            </a:r>
            <a:r>
              <a:rPr lang="en-US" altLang="zh-CN" b="1" dirty="0">
                <a:solidFill>
                  <a:schemeClr val="tx1"/>
                </a:solidFill>
                <a:latin typeface="微软雅黑" panose="020B0503020204020204" pitchFamily="34" charset="-122"/>
                <a:ea typeface="微软雅黑" panose="020B0503020204020204" pitchFamily="34" charset="-122"/>
              </a:rPr>
              <a:t>web</a:t>
            </a:r>
            <a:r>
              <a:rPr lang="zh-CN" altLang="en-US" b="1" dirty="0">
                <a:solidFill>
                  <a:schemeClr val="tx1"/>
                </a:solidFill>
                <a:latin typeface="微软雅黑" panose="020B0503020204020204" pitchFamily="34" charset="-122"/>
                <a:ea typeface="微软雅黑" panose="020B0503020204020204" pitchFamily="34" charset="-122"/>
              </a:rPr>
              <a:t>资源受到客户端请求后，通知客户端去访问另外一个</a:t>
            </a:r>
            <a:r>
              <a:rPr lang="en-US" altLang="zh-CN" b="1" dirty="0">
                <a:solidFill>
                  <a:schemeClr val="tx1"/>
                </a:solidFill>
                <a:latin typeface="微软雅黑" panose="020B0503020204020204" pitchFamily="34" charset="-122"/>
                <a:ea typeface="微软雅黑" panose="020B0503020204020204" pitchFamily="34" charset="-122"/>
              </a:rPr>
              <a:t>web</a:t>
            </a:r>
            <a:r>
              <a:rPr lang="zh-CN" altLang="en-US" b="1" dirty="0">
                <a:solidFill>
                  <a:schemeClr val="tx1"/>
                </a:solidFill>
                <a:latin typeface="微软雅黑" panose="020B0503020204020204" pitchFamily="34" charset="-122"/>
                <a:ea typeface="微软雅黑" panose="020B0503020204020204" pitchFamily="34" charset="-122"/>
              </a:rPr>
              <a:t>资源</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en-US" dirty="0">
                <a:latin typeface="微软雅黑" panose="020B0503020204020204" pitchFamily="34" charset="-122"/>
                <a:ea typeface="微软雅黑" panose="020B0503020204020204" pitchFamily="34" charset="-122"/>
              </a:rPr>
              <a:t>重定向</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396765" y="3509749"/>
            <a:ext cx="8350469" cy="2726900"/>
          </a:xfrm>
          <a:prstGeom prst="rect">
            <a:avLst/>
          </a:prstGeom>
        </p:spPr>
        <p:txBody>
          <a:bodyPr wrap="square">
            <a:spAutoFit/>
          </a:bodyPr>
          <a:lstStyle/>
          <a:p>
            <a:pPr marL="342900" indent="-342900">
              <a:lnSpc>
                <a:spcPct val="130000"/>
              </a:lnSpc>
              <a:spcBef>
                <a:spcPct val="20000"/>
              </a:spcBef>
              <a:buClr>
                <a:srgbClr val="7691E6"/>
              </a:buClr>
              <a:buFont typeface="Wingdings" panose="05000000000000000000" pitchFamily="2" charset="2"/>
              <a:buChar char="n"/>
            </a:pPr>
            <a:r>
              <a:rPr lang="zh-CN" altLang="en-US" sz="2400" b="1" dirty="0">
                <a:solidFill>
                  <a:schemeClr val="tx1"/>
                </a:solidFill>
                <a:latin typeface="微软雅黑" panose="020B0503020204020204" pitchFamily="34" charset="-122"/>
                <a:ea typeface="微软雅黑" panose="020B0503020204020204" pitchFamily="34" charset="-122"/>
              </a:rPr>
              <a:t>特点</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342900" indent="-342900" latinLnBrk="1">
              <a:spcBef>
                <a:spcPct val="20000"/>
              </a:spcBef>
              <a:buClr>
                <a:srgbClr val="7691E6"/>
              </a:buClr>
              <a:buFont typeface="Wingdings" panose="05000000000000000000" pitchFamily="2" charset="2"/>
              <a:buChar char="Ø"/>
            </a:pPr>
            <a:r>
              <a:rPr lang="zh-CN" altLang="en-US" dirty="0">
                <a:solidFill>
                  <a:schemeClr val="tx1"/>
                </a:solidFill>
                <a:latin typeface="+mn-lt"/>
                <a:ea typeface="+mn-ea"/>
              </a:rPr>
              <a:t>浏览器会向服务器发送两次请求，意味着会有两个</a:t>
            </a:r>
            <a:r>
              <a:rPr lang="en-US" altLang="zh-CN" dirty="0">
                <a:solidFill>
                  <a:schemeClr val="tx1"/>
                </a:solidFill>
                <a:latin typeface="+mn-lt"/>
                <a:ea typeface="+mn-ea"/>
              </a:rPr>
              <a:t>request/</a:t>
            </a:r>
            <a:r>
              <a:rPr lang="en-US" altLang="zh-CN" dirty="0" err="1">
                <a:solidFill>
                  <a:schemeClr val="tx1"/>
                </a:solidFill>
                <a:latin typeface="+mn-lt"/>
                <a:ea typeface="+mn-ea"/>
              </a:rPr>
              <a:t>respose</a:t>
            </a:r>
            <a:endParaRPr lang="zh-CN" altLang="en-US" dirty="0">
              <a:solidFill>
                <a:schemeClr val="tx1"/>
              </a:solidFill>
              <a:latin typeface="+mn-lt"/>
              <a:ea typeface="+mn-ea"/>
            </a:endParaRPr>
          </a:p>
          <a:p>
            <a:pPr marL="342900" indent="-342900" latinLnBrk="1">
              <a:spcBef>
                <a:spcPct val="20000"/>
              </a:spcBef>
              <a:buClr>
                <a:srgbClr val="7691E6"/>
              </a:buClr>
              <a:buFont typeface="Wingdings" panose="05000000000000000000" pitchFamily="2" charset="2"/>
              <a:buChar char="Ø"/>
            </a:pPr>
            <a:r>
              <a:rPr lang="zh-CN" altLang="en-US" dirty="0">
                <a:solidFill>
                  <a:schemeClr val="tx1"/>
                </a:solidFill>
                <a:latin typeface="+mn-lt"/>
                <a:ea typeface="+mn-ea"/>
              </a:rPr>
              <a:t>浏览器地址栏会发生变化。</a:t>
            </a:r>
            <a:endParaRPr lang="zh-CN" altLang="en-US" dirty="0">
              <a:solidFill>
                <a:schemeClr val="tx1"/>
              </a:solidFill>
              <a:latin typeface="+mn-lt"/>
              <a:ea typeface="+mn-ea"/>
            </a:endParaRPr>
          </a:p>
          <a:p>
            <a:pPr marL="342900" indent="-342900" latinLnBrk="1">
              <a:spcBef>
                <a:spcPct val="20000"/>
              </a:spcBef>
              <a:buClr>
                <a:srgbClr val="7691E6"/>
              </a:buClr>
              <a:buFont typeface="Wingdings" panose="05000000000000000000" pitchFamily="2" charset="2"/>
              <a:buChar char="Ø"/>
            </a:pPr>
            <a:r>
              <a:rPr lang="zh-CN" altLang="zh-CN" dirty="0">
                <a:solidFill>
                  <a:schemeClr val="tx1"/>
                </a:solidFill>
                <a:latin typeface="+mn-lt"/>
                <a:ea typeface="+mn-ea"/>
              </a:rPr>
              <a:t>不会共享</a:t>
            </a:r>
            <a:r>
              <a:rPr lang="en-US" altLang="zh-CN" dirty="0">
                <a:solidFill>
                  <a:schemeClr val="tx1"/>
                </a:solidFill>
                <a:latin typeface="+mn-lt"/>
                <a:ea typeface="+mn-ea"/>
              </a:rPr>
              <a:t>request</a:t>
            </a:r>
            <a:r>
              <a:rPr lang="zh-CN" altLang="zh-CN" dirty="0">
                <a:solidFill>
                  <a:schemeClr val="tx1"/>
                </a:solidFill>
                <a:latin typeface="+mn-lt"/>
                <a:ea typeface="+mn-ea"/>
              </a:rPr>
              <a:t>中的数据。</a:t>
            </a:r>
            <a:endParaRPr lang="en-US" altLang="zh-CN" dirty="0">
              <a:solidFill>
                <a:schemeClr val="tx1"/>
              </a:solidFill>
              <a:latin typeface="+mn-lt"/>
              <a:ea typeface="+mn-ea"/>
            </a:endParaRPr>
          </a:p>
          <a:p>
            <a:pPr marL="342900" indent="-342900" latinLnBrk="1">
              <a:spcBef>
                <a:spcPct val="20000"/>
              </a:spcBef>
              <a:buClr>
                <a:srgbClr val="7691E6"/>
              </a:buClr>
              <a:buFont typeface="Wingdings" panose="05000000000000000000" pitchFamily="2" charset="2"/>
              <a:buChar char="Ø"/>
            </a:pPr>
            <a:r>
              <a:rPr lang="zh-CN" altLang="zh-CN" dirty="0">
                <a:solidFill>
                  <a:schemeClr val="tx1"/>
                </a:solidFill>
                <a:latin typeface="+mn-lt"/>
                <a:ea typeface="+mn-ea"/>
              </a:rPr>
              <a:t>执行重定向状态码为</a:t>
            </a:r>
            <a:r>
              <a:rPr lang="en-US" altLang="zh-CN" dirty="0">
                <a:solidFill>
                  <a:schemeClr val="tx1"/>
                </a:solidFill>
                <a:latin typeface="+mn-lt"/>
                <a:ea typeface="+mn-ea"/>
              </a:rPr>
              <a:t>302.</a:t>
            </a:r>
            <a:endParaRPr lang="en-US" altLang="zh-CN" dirty="0">
              <a:solidFill>
                <a:schemeClr val="tx1"/>
              </a:solidFill>
              <a:latin typeface="+mn-lt"/>
              <a:ea typeface="+mn-ea"/>
            </a:endParaRPr>
          </a:p>
          <a:p>
            <a:pPr marL="342900" indent="-342900" latinLnBrk="1">
              <a:spcBef>
                <a:spcPct val="20000"/>
              </a:spcBef>
              <a:buClr>
                <a:srgbClr val="7691E6"/>
              </a:buClr>
              <a:buFont typeface="Wingdings" panose="05000000000000000000" pitchFamily="2" charset="2"/>
              <a:buChar char="Ø"/>
            </a:pPr>
            <a:r>
              <a:rPr lang="zh-CN" altLang="en-US" dirty="0">
                <a:solidFill>
                  <a:schemeClr val="tx1"/>
                </a:solidFill>
                <a:latin typeface="+mn-lt"/>
                <a:ea typeface="+mn-ea"/>
              </a:rPr>
              <a:t>重定向的</a:t>
            </a:r>
            <a:r>
              <a:rPr lang="en-US" altLang="zh-CN" dirty="0">
                <a:solidFill>
                  <a:schemeClr val="tx1"/>
                </a:solidFill>
                <a:latin typeface="+mn-lt"/>
                <a:ea typeface="+mn-ea"/>
              </a:rPr>
              <a:t>URL</a:t>
            </a:r>
            <a:r>
              <a:rPr lang="zh-CN" altLang="en-US" dirty="0">
                <a:solidFill>
                  <a:schemeClr val="tx1"/>
                </a:solidFill>
                <a:latin typeface="+mn-lt"/>
                <a:ea typeface="+mn-ea"/>
              </a:rPr>
              <a:t>可以是其他应用，不局限于当前应用，例如重定向到百度</a:t>
            </a:r>
            <a:endParaRPr lang="zh-CN" altLang="en-US" dirty="0">
              <a:solidFill>
                <a:schemeClr val="tx1"/>
              </a:solidFill>
              <a:latin typeface="+mn-lt"/>
              <a:ea typeface="+mn-ea"/>
            </a:endParaRPr>
          </a:p>
        </p:txBody>
      </p:sp>
      <p:sp>
        <p:nvSpPr>
          <p:cNvPr id="5" name="矩形 4"/>
          <p:cNvSpPr/>
          <p:nvPr/>
        </p:nvSpPr>
        <p:spPr>
          <a:xfrm>
            <a:off x="493302" y="1113436"/>
            <a:ext cx="8350469" cy="995144"/>
          </a:xfrm>
          <a:prstGeom prst="rect">
            <a:avLst/>
          </a:prstGeom>
        </p:spPr>
        <p:txBody>
          <a:bodyPr wrap="square">
            <a:spAutoFit/>
          </a:bodyPr>
          <a:lstStyle/>
          <a:p>
            <a:pPr marL="342900" indent="-342900">
              <a:lnSpc>
                <a:spcPct val="130000"/>
              </a:lnSpc>
              <a:spcBef>
                <a:spcPct val="20000"/>
              </a:spcBef>
              <a:buClr>
                <a:srgbClr val="7691E6"/>
              </a:buClr>
              <a:buFont typeface="Wingdings" panose="05000000000000000000" pitchFamily="2" charset="2"/>
              <a:buChar char="n"/>
            </a:pPr>
            <a:r>
              <a:rPr lang="en-US" altLang="zh-CN" sz="2400" b="1" dirty="0" err="1">
                <a:solidFill>
                  <a:schemeClr val="tx1"/>
                </a:solidFill>
                <a:latin typeface="微软雅黑" panose="020B0503020204020204" pitchFamily="34" charset="-122"/>
                <a:ea typeface="微软雅黑" panose="020B0503020204020204" pitchFamily="34" charset="-122"/>
              </a:rPr>
              <a:t>sendRedirect</a:t>
            </a:r>
            <a:endParaRPr lang="en-US" altLang="zh-CN" sz="2400" b="1" dirty="0">
              <a:solidFill>
                <a:schemeClr val="tx1"/>
              </a:solidFill>
              <a:latin typeface="微软雅黑" panose="020B0503020204020204" pitchFamily="34" charset="-122"/>
              <a:ea typeface="微软雅黑" panose="020B0503020204020204" pitchFamily="34" charset="-122"/>
            </a:endParaRPr>
          </a:p>
          <a:p>
            <a:pPr>
              <a:lnSpc>
                <a:spcPct val="130000"/>
              </a:lnSpc>
              <a:spcBef>
                <a:spcPct val="20000"/>
              </a:spcBef>
              <a:buClr>
                <a:srgbClr val="7691E6"/>
              </a:buClr>
            </a:pPr>
            <a:r>
              <a:rPr lang="zh-CN" altLang="en-US" dirty="0">
                <a:solidFill>
                  <a:schemeClr val="tx1"/>
                </a:solidFill>
                <a:latin typeface="微软雅黑" panose="020B0503020204020204" pitchFamily="34" charset="-122"/>
                <a:ea typeface="微软雅黑" panose="020B0503020204020204" pitchFamily="34" charset="-122"/>
              </a:rPr>
              <a:t>使用方法：</a:t>
            </a:r>
            <a:r>
              <a:rPr lang="en-US" altLang="zh-CN" dirty="0" err="1">
                <a:solidFill>
                  <a:schemeClr val="tx1"/>
                </a:solidFill>
                <a:latin typeface="微软雅黑" panose="020B0503020204020204" pitchFamily="34" charset="-122"/>
                <a:ea typeface="微软雅黑" panose="020B0503020204020204" pitchFamily="34" charset="-122"/>
              </a:rPr>
              <a:t>response.sendRedirect</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路径</a:t>
            </a:r>
            <a:r>
              <a:rPr lang="en-US"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93302" y="2273573"/>
            <a:ext cx="6541811" cy="9993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45289" y="0"/>
            <a:ext cx="7920037" cy="781665"/>
          </a:xfrm>
        </p:spPr>
        <p:txBody>
          <a:bodyPr/>
          <a:lstStyle/>
          <a:p>
            <a:r>
              <a:rPr lang="zh-CN" altLang="en-US" b="1" dirty="0">
                <a:latin typeface="Arial Unicode MS" pitchFamily="34" charset="-122"/>
                <a:ea typeface="Arial Unicode MS" pitchFamily="34" charset="-122"/>
                <a:cs typeface="Arial Unicode MS" pitchFamily="34" charset="-122"/>
              </a:rPr>
              <a:t>重定向与转发的比较</a:t>
            </a:r>
            <a:r>
              <a:rPr lang="zh-CN" altLang="en-US" dirty="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764931" name="Rectangle 3"/>
          <p:cNvSpPr>
            <a:spLocks noGrp="1" noChangeArrowheads="1"/>
          </p:cNvSpPr>
          <p:nvPr>
            <p:ph type="body" idx="1"/>
          </p:nvPr>
        </p:nvSpPr>
        <p:spPr>
          <a:xfrm>
            <a:off x="323850" y="1412963"/>
            <a:ext cx="8496300" cy="4302089"/>
          </a:xfrm>
        </p:spPr>
        <p:txBody>
          <a:bodyPr>
            <a:noAutofit/>
          </a:bodyPr>
          <a:lstStyle/>
          <a:p>
            <a:pPr latinLnBrk="1">
              <a:buFont typeface="Wingdings" panose="05000000000000000000" pitchFamily="2" charset="2"/>
              <a:buChar char="Ø"/>
            </a:pPr>
            <a:r>
              <a:rPr lang="zh-CN" altLang="en-US" sz="2000" b="0" dirty="0"/>
              <a:t>转发只能将请求转发给同一个</a:t>
            </a:r>
            <a:r>
              <a:rPr lang="en-US" altLang="zh-CN" sz="2000" b="0" dirty="0"/>
              <a:t>WEB</a:t>
            </a:r>
            <a:r>
              <a:rPr lang="zh-CN" altLang="en-US" sz="2000" b="0" dirty="0"/>
              <a:t>应用中的组件；</a:t>
            </a:r>
            <a:endParaRPr lang="en-US" altLang="zh-CN" sz="2000" b="0" dirty="0"/>
          </a:p>
          <a:p>
            <a:pPr marL="0" indent="0" latinLnBrk="1">
              <a:buNone/>
            </a:pPr>
            <a:r>
              <a:rPr lang="zh-CN" altLang="en-US" sz="2000" b="0" dirty="0"/>
              <a:t>重定向可以到同一个站点上的其他应用程序中的资源，也使用绝对</a:t>
            </a:r>
            <a:r>
              <a:rPr lang="en-US" altLang="zh-CN" sz="2000" b="0" dirty="0"/>
              <a:t>URL</a:t>
            </a:r>
            <a:r>
              <a:rPr lang="zh-CN" altLang="en-US" sz="2000" b="0" dirty="0"/>
              <a:t>重定向到其他站点的资源。</a:t>
            </a:r>
            <a:endParaRPr lang="en-US" altLang="zh-CN" sz="2000" b="0" dirty="0"/>
          </a:p>
          <a:p>
            <a:pPr latinLnBrk="1">
              <a:buFont typeface="Wingdings" panose="05000000000000000000" pitchFamily="2" charset="2"/>
              <a:buChar char="Ø"/>
            </a:pPr>
            <a:endParaRPr lang="en-US" altLang="zh-CN" sz="2000" b="0" dirty="0"/>
          </a:p>
          <a:p>
            <a:pPr latinLnBrk="1">
              <a:buFont typeface="Wingdings" panose="05000000000000000000" pitchFamily="2" charset="2"/>
              <a:buChar char="Ø"/>
            </a:pPr>
            <a:r>
              <a:rPr lang="zh-CN" altLang="en-US" sz="2000" b="0" dirty="0"/>
              <a:t>转发时指定的相对</a:t>
            </a:r>
            <a:r>
              <a:rPr lang="en-US" altLang="zh-CN" sz="2000" b="0" dirty="0"/>
              <a:t>URL</a:t>
            </a:r>
            <a:r>
              <a:rPr lang="zh-CN" altLang="en-US" sz="2000" b="0" dirty="0"/>
              <a:t>以“</a:t>
            </a:r>
            <a:r>
              <a:rPr lang="en-US" altLang="zh-CN" sz="2000" b="0" dirty="0"/>
              <a:t>/”</a:t>
            </a:r>
            <a:r>
              <a:rPr lang="zh-CN" altLang="en-US" sz="2000" b="0" dirty="0"/>
              <a:t>开头，它是相对于当前</a:t>
            </a:r>
            <a:r>
              <a:rPr lang="en-US" altLang="zh-CN" sz="2000" b="0" dirty="0"/>
              <a:t>WEB</a:t>
            </a:r>
            <a:r>
              <a:rPr lang="zh-CN" altLang="en-US" sz="2000" b="0" dirty="0"/>
              <a:t>应用程序的根目录；</a:t>
            </a:r>
            <a:endParaRPr lang="zh-CN" altLang="en-US" sz="2000" b="0" dirty="0"/>
          </a:p>
          <a:p>
            <a:pPr marL="0" indent="0" latinLnBrk="1">
              <a:buNone/>
            </a:pPr>
            <a:r>
              <a:rPr lang="zh-CN" altLang="en-US" sz="2000" b="0" dirty="0"/>
              <a:t>重定向相对</a:t>
            </a:r>
            <a:r>
              <a:rPr lang="en-US" altLang="zh-CN" sz="2000" b="0" dirty="0"/>
              <a:t>URL</a:t>
            </a:r>
            <a:r>
              <a:rPr lang="zh-CN" altLang="en-US" sz="2000" b="0" dirty="0"/>
              <a:t>以“</a:t>
            </a:r>
            <a:r>
              <a:rPr lang="en-US" altLang="zh-CN" sz="2000" b="0" dirty="0"/>
              <a:t>/”</a:t>
            </a:r>
            <a:r>
              <a:rPr lang="zh-CN" altLang="en-US" sz="2000" b="0" dirty="0"/>
              <a:t>开头，它是相对于整个</a:t>
            </a:r>
            <a:r>
              <a:rPr lang="en-US" altLang="zh-CN" sz="2000" b="0" dirty="0"/>
              <a:t>WEB</a:t>
            </a:r>
            <a:r>
              <a:rPr lang="zh-CN" altLang="en-US" sz="2000" b="0" dirty="0"/>
              <a:t>站点的根目录。</a:t>
            </a:r>
            <a:endParaRPr lang="en-US" altLang="zh-CN" sz="2000" b="0" dirty="0"/>
          </a:p>
          <a:p>
            <a:pPr latinLnBrk="1">
              <a:buFont typeface="Wingdings" panose="05000000000000000000" pitchFamily="2" charset="2"/>
              <a:buChar char="Ø"/>
            </a:pPr>
            <a:endParaRPr lang="en-US" altLang="zh-CN" sz="2000" b="0" dirty="0"/>
          </a:p>
          <a:p>
            <a:pPr latinLnBrk="1">
              <a:buFont typeface="Wingdings" panose="05000000000000000000" pitchFamily="2" charset="2"/>
              <a:buChar char="Ø"/>
            </a:pPr>
            <a:r>
              <a:rPr lang="zh-CN" altLang="zh-CN" sz="2000" b="0" dirty="0"/>
              <a:t>转发是由服务器内部实现的。</a:t>
            </a:r>
            <a:endParaRPr lang="zh-CN" altLang="zh-CN" sz="2000" b="0" dirty="0"/>
          </a:p>
          <a:p>
            <a:pPr marL="0" indent="0" latinLnBrk="1">
              <a:buNone/>
            </a:pPr>
            <a:r>
              <a:rPr lang="zh-CN" altLang="zh-CN" sz="2000" b="0" dirty="0"/>
              <a:t>重定向由浏览器再次发出一个请求。</a:t>
            </a:r>
            <a:endParaRPr lang="zh-CN" altLang="zh-CN" sz="2000" b="0" dirty="0"/>
          </a:p>
          <a:p>
            <a:pPr>
              <a:lnSpc>
                <a:spcPct val="150000"/>
              </a:lnSpc>
              <a:spcAft>
                <a:spcPct val="20000"/>
              </a:spcAft>
              <a:buFont typeface="Wingdings" panose="05000000000000000000" pitchFamily="2" charset="2"/>
              <a:buChar char="Ø"/>
            </a:pPr>
            <a:endParaRPr lang="en-US" altLang="zh-CN" sz="2000" b="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endParaRPr lang="en-US" altLang="zh-CN" sz="2000" b="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endParaRPr lang="en-US" altLang="zh-CN" sz="2000" b="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 calcmode="lin" valueType="num">
                                      <p:cBhvr additive="base">
                                        <p:cTn id="7" dur="500" fill="hold"/>
                                        <p:tgtEl>
                                          <p:spTgt spid="7649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4931">
                                            <p:txEl>
                                              <p:pRg st="1" end="1"/>
                                            </p:txEl>
                                          </p:spTgt>
                                        </p:tgtEl>
                                        <p:attrNameLst>
                                          <p:attrName>style.visibility</p:attrName>
                                        </p:attrNameLst>
                                      </p:cBhvr>
                                      <p:to>
                                        <p:strVal val="visible"/>
                                      </p:to>
                                    </p:set>
                                    <p:anim calcmode="lin" valueType="num">
                                      <p:cBhvr additive="base">
                                        <p:cTn id="13" dur="500" fill="hold"/>
                                        <p:tgtEl>
                                          <p:spTgt spid="7649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64931">
                                            <p:txEl>
                                              <p:pRg st="3" end="3"/>
                                            </p:txEl>
                                          </p:spTgt>
                                        </p:tgtEl>
                                        <p:attrNameLst>
                                          <p:attrName>style.visibility</p:attrName>
                                        </p:attrNameLst>
                                      </p:cBhvr>
                                      <p:to>
                                        <p:strVal val="visible"/>
                                      </p:to>
                                    </p:set>
                                    <p:anim calcmode="lin" valueType="num">
                                      <p:cBhvr additive="base">
                                        <p:cTn id="19" dur="500" fill="hold"/>
                                        <p:tgtEl>
                                          <p:spTgt spid="7649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4931">
                                            <p:txEl>
                                              <p:pRg st="4" end="4"/>
                                            </p:txEl>
                                          </p:spTgt>
                                        </p:tgtEl>
                                        <p:attrNameLst>
                                          <p:attrName>style.visibility</p:attrName>
                                        </p:attrNameLst>
                                      </p:cBhvr>
                                      <p:to>
                                        <p:strVal val="visible"/>
                                      </p:to>
                                    </p:set>
                                    <p:anim calcmode="lin" valueType="num">
                                      <p:cBhvr additive="base">
                                        <p:cTn id="25" dur="500" fill="hold"/>
                                        <p:tgtEl>
                                          <p:spTgt spid="7649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4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64931">
                                            <p:txEl>
                                              <p:pRg st="6" end="6"/>
                                            </p:txEl>
                                          </p:spTgt>
                                        </p:tgtEl>
                                        <p:attrNameLst>
                                          <p:attrName>style.visibility</p:attrName>
                                        </p:attrNameLst>
                                      </p:cBhvr>
                                      <p:to>
                                        <p:strVal val="visible"/>
                                      </p:to>
                                    </p:set>
                                    <p:anim calcmode="lin" valueType="num">
                                      <p:cBhvr additive="base">
                                        <p:cTn id="31" dur="500" fill="hold"/>
                                        <p:tgtEl>
                                          <p:spTgt spid="76493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49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64931">
                                            <p:txEl>
                                              <p:pRg st="7" end="7"/>
                                            </p:txEl>
                                          </p:spTgt>
                                        </p:tgtEl>
                                        <p:attrNameLst>
                                          <p:attrName>style.visibility</p:attrName>
                                        </p:attrNameLst>
                                      </p:cBhvr>
                                      <p:to>
                                        <p:strVal val="visible"/>
                                      </p:to>
                                    </p:set>
                                    <p:anim calcmode="lin" valueType="num">
                                      <p:cBhvr additive="base">
                                        <p:cTn id="37" dur="500" fill="hold"/>
                                        <p:tgtEl>
                                          <p:spTgt spid="76493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49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84317"/>
            <a:ext cx="8229600" cy="715002"/>
          </a:xfrm>
        </p:spPr>
        <p:txBody>
          <a:bodyPr>
            <a:normAutofit/>
          </a:bodyPr>
          <a:lstStyle/>
          <a:p>
            <a:pPr>
              <a:lnSpc>
                <a:spcPct val="130000"/>
              </a:lnSpc>
            </a:pPr>
            <a:r>
              <a:rPr lang="zh-CN" altLang="en-US" sz="2000" dirty="0">
                <a:latin typeface="微软雅黑" panose="020B0503020204020204" pitchFamily="34" charset="-122"/>
                <a:ea typeface="微软雅黑" panose="020B0503020204020204" pitchFamily="34" charset="-122"/>
                <a:cs typeface="Arial Unicode MS" pitchFamily="34" charset="-122"/>
              </a:rPr>
              <a:t>每次请求</a:t>
            </a:r>
            <a:r>
              <a:rPr lang="en-US" altLang="zh-CN" sz="2000" dirty="0">
                <a:latin typeface="微软雅黑" panose="020B0503020204020204" pitchFamily="34" charset="-122"/>
                <a:ea typeface="微软雅黑" panose="020B0503020204020204" pitchFamily="34" charset="-122"/>
                <a:cs typeface="Arial Unicode MS" pitchFamily="34" charset="-122"/>
              </a:rPr>
              <a:t>service()</a:t>
            </a:r>
            <a:r>
              <a:rPr lang="zh-CN" altLang="en-US" sz="2000" dirty="0">
                <a:latin typeface="微软雅黑" panose="020B0503020204020204" pitchFamily="34" charset="-122"/>
                <a:ea typeface="微软雅黑" panose="020B0503020204020204" pitchFamily="34" charset="-122"/>
                <a:cs typeface="Arial Unicode MS" pitchFamily="34" charset="-122"/>
              </a:rPr>
              <a:t>方法，都会由容器创建一个新的对象</a:t>
            </a:r>
            <a:endParaRPr lang="zh-CN" altLang="en-US" sz="2000" dirty="0">
              <a:latin typeface="微软雅黑" panose="020B0503020204020204" pitchFamily="34" charset="-122"/>
              <a:ea typeface="微软雅黑" panose="020B0503020204020204" pitchFamily="34" charset="-122"/>
              <a:cs typeface="Arial Unicode MS" pitchFamily="34" charset="-122"/>
            </a:endParaRPr>
          </a:p>
        </p:txBody>
      </p:sp>
      <p:pic>
        <p:nvPicPr>
          <p:cNvPr id="4" name="图片 3"/>
          <p:cNvPicPr>
            <a:picLocks noChangeAspect="1"/>
          </p:cNvPicPr>
          <p:nvPr/>
        </p:nvPicPr>
        <p:blipFill>
          <a:blip r:embed="rId1"/>
          <a:stretch>
            <a:fillRect/>
          </a:stretch>
        </p:blipFill>
        <p:spPr>
          <a:xfrm>
            <a:off x="986243" y="1799319"/>
            <a:ext cx="7171514" cy="4439077"/>
          </a:xfrm>
          <a:prstGeom prst="rect">
            <a:avLst/>
          </a:prstGeom>
        </p:spPr>
      </p:pic>
      <p:sp>
        <p:nvSpPr>
          <p:cNvPr id="6" name="标题 5"/>
          <p:cNvSpPr>
            <a:spLocks noGrp="1"/>
          </p:cNvSpPr>
          <p:nvPr>
            <p:ph type="title"/>
          </p:nvPr>
        </p:nvSpPr>
        <p:spPr/>
        <p:txBody>
          <a:bodyPr/>
          <a:lstStyle/>
          <a:p>
            <a:r>
              <a:rPr lang="zh-CN" altLang="en-US" dirty="0"/>
              <a:t>请求流程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45289" y="0"/>
            <a:ext cx="7920037" cy="781665"/>
          </a:xfrm>
        </p:spPr>
        <p:txBody>
          <a:bodyPr/>
          <a:lstStyle/>
          <a:p>
            <a:r>
              <a:rPr lang="zh-CN" altLang="en-US" b="1" dirty="0">
                <a:latin typeface="Arial Unicode MS" pitchFamily="34" charset="-122"/>
                <a:ea typeface="Arial Unicode MS" pitchFamily="34" charset="-122"/>
                <a:cs typeface="Arial Unicode MS" pitchFamily="34" charset="-122"/>
              </a:rPr>
              <a:t>重定向与转发的比较</a:t>
            </a:r>
            <a:r>
              <a:rPr lang="zh-CN" altLang="en-US" dirty="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764931" name="Rectangle 3"/>
          <p:cNvSpPr>
            <a:spLocks noGrp="1" noChangeArrowheads="1"/>
          </p:cNvSpPr>
          <p:nvPr>
            <p:ph type="body" idx="1"/>
          </p:nvPr>
        </p:nvSpPr>
        <p:spPr>
          <a:xfrm>
            <a:off x="357157" y="1192246"/>
            <a:ext cx="8496300" cy="4302089"/>
          </a:xfrm>
        </p:spPr>
        <p:txBody>
          <a:bodyPr>
            <a:noAutofit/>
          </a:bodyPr>
          <a:lstStyle/>
          <a:p>
            <a:pPr latinLnBrk="1">
              <a:spcBef>
                <a:spcPts val="600"/>
              </a:spcBef>
              <a:spcAft>
                <a:spcPts val="600"/>
              </a:spcAft>
              <a:buFont typeface="Wingdings" panose="05000000000000000000" pitchFamily="2" charset="2"/>
              <a:buChar char="Ø"/>
            </a:pPr>
            <a:r>
              <a:rPr lang="zh-CN" altLang="en-US" sz="2000" b="0" dirty="0"/>
              <a:t>转发方法的调用者与被调用者之间共享相同的</a:t>
            </a:r>
            <a:r>
              <a:rPr lang="en-US" altLang="zh-CN" sz="2000" b="0" dirty="0"/>
              <a:t>request</a:t>
            </a:r>
            <a:r>
              <a:rPr lang="zh-CN" altLang="en-US" sz="2000" b="0" dirty="0"/>
              <a:t>对象和</a:t>
            </a:r>
            <a:r>
              <a:rPr lang="en-US" altLang="zh-CN" sz="2000" b="0" dirty="0"/>
              <a:t>response</a:t>
            </a:r>
            <a:r>
              <a:rPr lang="zh-CN" altLang="en-US" sz="2000" b="0" dirty="0"/>
              <a:t>对象，它们属于同一个访问请求和响应过程，共享数据；</a:t>
            </a:r>
            <a:endParaRPr lang="en-US" altLang="zh-CN" sz="2000" b="0" dirty="0"/>
          </a:p>
          <a:p>
            <a:pPr marL="0" indent="0" latinLnBrk="1">
              <a:spcBef>
                <a:spcPts val="600"/>
              </a:spcBef>
              <a:spcAft>
                <a:spcPts val="600"/>
              </a:spcAft>
              <a:buFont typeface="Wingdings" panose="05000000000000000000" pitchFamily="2" charset="2"/>
              <a:buNone/>
            </a:pPr>
            <a:r>
              <a:rPr lang="zh-CN" altLang="en-US" sz="2000" b="0" dirty="0"/>
              <a:t>重定向方法调用者与被调用者使用各自的</a:t>
            </a:r>
            <a:r>
              <a:rPr lang="en-US" altLang="zh-CN" sz="2000" b="0" dirty="0"/>
              <a:t>request</a:t>
            </a:r>
            <a:r>
              <a:rPr lang="zh-CN" altLang="en-US" sz="2000" b="0" dirty="0"/>
              <a:t>对象和</a:t>
            </a:r>
            <a:r>
              <a:rPr lang="en-US" altLang="zh-CN" sz="2000" b="0" dirty="0"/>
              <a:t>response</a:t>
            </a:r>
            <a:r>
              <a:rPr lang="zh-CN" altLang="en-US" sz="2000" b="0" dirty="0"/>
              <a:t>对象，它们属于两个独立的访问请求和响应过程，所以数据不共享。</a:t>
            </a:r>
            <a:endParaRPr lang="en-US" altLang="zh-CN" sz="2000" b="0" dirty="0"/>
          </a:p>
          <a:p>
            <a:pPr marL="0" indent="0" latinLnBrk="1">
              <a:spcBef>
                <a:spcPts val="600"/>
              </a:spcBef>
              <a:spcAft>
                <a:spcPts val="600"/>
              </a:spcAft>
              <a:buFont typeface="Wingdings" panose="05000000000000000000" pitchFamily="2" charset="2"/>
              <a:buNone/>
            </a:pPr>
            <a:endParaRPr lang="en-US" altLang="zh-CN" sz="2000" b="0" dirty="0"/>
          </a:p>
          <a:p>
            <a:pPr latinLnBrk="1">
              <a:spcBef>
                <a:spcPts val="600"/>
              </a:spcBef>
              <a:spcAft>
                <a:spcPts val="600"/>
              </a:spcAft>
              <a:buFont typeface="Wingdings" panose="05000000000000000000" pitchFamily="2" charset="2"/>
              <a:buChar char="Ø"/>
            </a:pPr>
            <a:r>
              <a:rPr lang="zh-CN" altLang="en-US" sz="2000" b="0" dirty="0"/>
              <a:t>转发后浏览器地址栏保持初始的</a:t>
            </a:r>
            <a:r>
              <a:rPr lang="en-US" altLang="zh-CN" sz="2000" b="0" dirty="0"/>
              <a:t>URL</a:t>
            </a:r>
            <a:r>
              <a:rPr lang="zh-CN" altLang="en-US" sz="2000" b="0" dirty="0"/>
              <a:t>地址不变。</a:t>
            </a:r>
            <a:endParaRPr lang="en-US" altLang="zh-CN" sz="2000" b="0" dirty="0"/>
          </a:p>
          <a:p>
            <a:pPr marL="0" indent="0" latinLnBrk="1">
              <a:spcBef>
                <a:spcPts val="600"/>
              </a:spcBef>
              <a:spcAft>
                <a:spcPts val="600"/>
              </a:spcAft>
              <a:buFont typeface="Wingdings" panose="05000000000000000000" pitchFamily="2" charset="2"/>
              <a:buNone/>
            </a:pPr>
            <a:r>
              <a:rPr lang="zh-CN" altLang="en-US" sz="2000" b="0" dirty="0"/>
              <a:t>重定向后浏览器地址栏保持初始的</a:t>
            </a:r>
            <a:r>
              <a:rPr lang="en-US" altLang="zh-CN" sz="2000" b="0" dirty="0"/>
              <a:t>URL</a:t>
            </a:r>
            <a:r>
              <a:rPr lang="zh-CN" altLang="en-US" sz="2000" b="0" dirty="0"/>
              <a:t>地址改变。</a:t>
            </a:r>
            <a:endParaRPr lang="en-US" altLang="zh-CN" sz="2000" b="0" dirty="0"/>
          </a:p>
          <a:p>
            <a:pPr marL="0" indent="0" latinLnBrk="1">
              <a:spcBef>
                <a:spcPts val="600"/>
              </a:spcBef>
              <a:spcAft>
                <a:spcPts val="600"/>
              </a:spcAft>
              <a:buFont typeface="Wingdings" panose="05000000000000000000" pitchFamily="2" charset="2"/>
              <a:buNone/>
            </a:pPr>
            <a:endParaRPr lang="zh-CN" altLang="en-US" sz="2000" b="0" dirty="0"/>
          </a:p>
          <a:p>
            <a:pPr latinLnBrk="1">
              <a:spcBef>
                <a:spcPts val="600"/>
              </a:spcBef>
              <a:spcAft>
                <a:spcPts val="600"/>
              </a:spcAft>
              <a:buFont typeface="Wingdings" panose="05000000000000000000" pitchFamily="2" charset="2"/>
              <a:buChar char="Ø"/>
            </a:pPr>
            <a:r>
              <a:rPr lang="zh-CN" altLang="en-US" sz="2000" b="0" dirty="0"/>
              <a:t>转发时请求的类型不变</a:t>
            </a:r>
            <a:endParaRPr lang="en-US" altLang="zh-CN" sz="2000" b="0" dirty="0"/>
          </a:p>
          <a:p>
            <a:pPr marL="0" indent="0" latinLnBrk="1">
              <a:spcBef>
                <a:spcPts val="600"/>
              </a:spcBef>
              <a:spcAft>
                <a:spcPts val="600"/>
              </a:spcAft>
              <a:buFont typeface="Wingdings" panose="05000000000000000000" pitchFamily="2" charset="2"/>
              <a:buNone/>
            </a:pPr>
            <a:r>
              <a:rPr lang="zh-CN" altLang="en-US" sz="2000" b="0" dirty="0"/>
              <a:t>重定向时 的被调用者的请求类型只能是</a:t>
            </a:r>
            <a:r>
              <a:rPr lang="en-US" altLang="zh-CN" sz="2000" b="0" dirty="0"/>
              <a:t>get</a:t>
            </a:r>
            <a:endParaRPr lang="en-US" altLang="zh-CN" sz="2000" b="0" dirty="0"/>
          </a:p>
          <a:p>
            <a:pPr>
              <a:lnSpc>
                <a:spcPct val="150000"/>
              </a:lnSpc>
              <a:spcAft>
                <a:spcPct val="20000"/>
              </a:spcAft>
            </a:pPr>
            <a:endParaRPr lang="zh-CN" altLang="en-US"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endParaRPr lang="en-US" altLang="zh-CN" sz="2000" dirty="0">
              <a:latin typeface="微软雅黑" panose="020B0503020204020204" pitchFamily="34" charset="-122"/>
              <a:ea typeface="微软雅黑" panose="020B0503020204020204" pitchFamily="34" charset="-122"/>
              <a:cs typeface="Arial Unicode MS" pitchFamily="34" charset="-122"/>
            </a:endParaRPr>
          </a:p>
          <a:p>
            <a:pPr>
              <a:lnSpc>
                <a:spcPct val="150000"/>
              </a:lnSpc>
              <a:spcAft>
                <a:spcPct val="20000"/>
              </a:spcAft>
            </a:pPr>
            <a:endParaRPr lang="en-US" altLang="zh-CN" sz="20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347864" y="1124744"/>
            <a:ext cx="4032448" cy="26642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563888" y="1430988"/>
            <a:ext cx="1224136" cy="400110"/>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Tomcat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251520" y="1844824"/>
            <a:ext cx="30963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5" y="1433628"/>
            <a:ext cx="2200181" cy="400110"/>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user, password</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9" name="菱形 8"/>
          <p:cNvSpPr/>
          <p:nvPr/>
        </p:nvSpPr>
        <p:spPr>
          <a:xfrm>
            <a:off x="4023698" y="2068134"/>
            <a:ext cx="3224700" cy="1440160"/>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err="1">
                <a:solidFill>
                  <a:schemeClr val="tx1"/>
                </a:solidFill>
                <a:latin typeface="微软雅黑" panose="020B0503020204020204" pitchFamily="34" charset="-122"/>
                <a:ea typeface="微软雅黑" panose="020B0503020204020204" pitchFamily="34" charset="-122"/>
              </a:rPr>
              <a:t>loginServlet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3347864" y="1844824"/>
            <a:ext cx="144016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圆柱形 11"/>
          <p:cNvSpPr/>
          <p:nvPr/>
        </p:nvSpPr>
        <p:spPr>
          <a:xfrm>
            <a:off x="5076487" y="4725144"/>
            <a:ext cx="1132586" cy="144016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MySQL</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p:cNvCxnSpPr>
            <a:stCxn id="9" idx="2"/>
            <a:endCxn id="12" idx="1"/>
          </p:cNvCxnSpPr>
          <p:nvPr/>
        </p:nvCxnSpPr>
        <p:spPr>
          <a:xfrm>
            <a:off x="5636048" y="3508294"/>
            <a:ext cx="6732" cy="1216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49279" y="4219255"/>
            <a:ext cx="2163297" cy="400110"/>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user, password</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dirty="0" err="1"/>
              <a:t>Codeasier</a:t>
            </a:r>
            <a:br>
              <a:rPr lang="en-US" altLang="zh-CN" dirty="0"/>
            </a:br>
            <a:r>
              <a:rPr lang="en-US" altLang="zh-CN" dirty="0"/>
              <a:t>  </a:t>
            </a:r>
            <a:r>
              <a:rPr lang="zh-CN" altLang="en-US" dirty="0"/>
              <a:t>让编码更容易！</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r>
              <a:rPr lang="en-US" altLang="zh-CN" dirty="0">
                <a:latin typeface="Arial Unicode MS" pitchFamily="34" charset="-122"/>
                <a:ea typeface="Arial Unicode MS" pitchFamily="34" charset="-122"/>
                <a:cs typeface="Arial Unicode MS" pitchFamily="34" charset="-122"/>
              </a:rPr>
              <a:t>Servlet</a:t>
            </a:r>
            <a:r>
              <a:rPr lang="zh-CN" altLang="en-US" dirty="0">
                <a:latin typeface="Arial Unicode MS" pitchFamily="34" charset="-122"/>
                <a:ea typeface="Arial Unicode MS" pitchFamily="34" charset="-122"/>
                <a:cs typeface="Arial Unicode MS" pitchFamily="34" charset="-122"/>
              </a:rPr>
              <a:t>对象的比较</a:t>
            </a:r>
            <a:endParaRPr lang="en-US" altLang="zh-CN"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6469"/>
            <a:ext cx="8229600" cy="3757626"/>
          </a:xfrm>
        </p:spPr>
        <p:txBody>
          <a:bodyPr>
            <a:normAutofit/>
          </a:bodyPr>
          <a:lstStyle/>
          <a:p>
            <a:pPr>
              <a:lnSpc>
                <a:spcPct val="130000"/>
              </a:lnSpc>
            </a:pPr>
            <a:r>
              <a:rPr lang="en-US" altLang="zh-CN" sz="2100" dirty="0">
                <a:latin typeface="微软雅黑" panose="020B0503020204020204" pitchFamily="34" charset="-122"/>
                <a:ea typeface="微软雅黑" panose="020B0503020204020204" pitchFamily="34" charset="-122"/>
              </a:rPr>
              <a:t>Request</a:t>
            </a:r>
            <a:r>
              <a:rPr lang="zh-CN" altLang="zh-CN" sz="2100" dirty="0">
                <a:latin typeface="微软雅黑" panose="020B0503020204020204" pitchFamily="34" charset="-122"/>
                <a:ea typeface="微软雅黑" panose="020B0503020204020204" pitchFamily="34" charset="-122"/>
              </a:rPr>
              <a:t>和</a:t>
            </a:r>
            <a:r>
              <a:rPr lang="en-US" altLang="zh-CN" sz="2100" dirty="0">
                <a:latin typeface="微软雅黑" panose="020B0503020204020204" pitchFamily="34" charset="-122"/>
                <a:ea typeface="微软雅黑" panose="020B0503020204020204" pitchFamily="34" charset="-122"/>
              </a:rPr>
              <a:t>response</a:t>
            </a:r>
            <a:r>
              <a:rPr lang="zh-CN" altLang="zh-CN" sz="2100" dirty="0">
                <a:latin typeface="微软雅黑" panose="020B0503020204020204" pitchFamily="34" charset="-122"/>
                <a:ea typeface="微软雅黑" panose="020B0503020204020204" pitchFamily="34" charset="-122"/>
              </a:rPr>
              <a:t>在每一次访问时都被创建。</a:t>
            </a:r>
            <a:r>
              <a:rPr lang="zh-CN" altLang="en-US" sz="2100" dirty="0">
                <a:latin typeface="微软雅黑" panose="020B0503020204020204" pitchFamily="34" charset="-122"/>
                <a:ea typeface="微软雅黑" panose="020B0503020204020204" pitchFamily="34" charset="-122"/>
              </a:rPr>
              <a:t>由容器创建的</a:t>
            </a:r>
            <a:endParaRPr lang="zh-CN" altLang="zh-CN" sz="2100" dirty="0">
              <a:latin typeface="微软雅黑" panose="020B0503020204020204" pitchFamily="34" charset="-122"/>
              <a:ea typeface="微软雅黑" panose="020B0503020204020204" pitchFamily="34" charset="-122"/>
            </a:endParaRPr>
          </a:p>
          <a:p>
            <a:pPr>
              <a:lnSpc>
                <a:spcPct val="130000"/>
              </a:lnSpc>
            </a:pPr>
            <a:r>
              <a:rPr lang="en-US" altLang="zh-CN" sz="2100" dirty="0" err="1">
                <a:latin typeface="微软雅黑" panose="020B0503020204020204" pitchFamily="34" charset="-122"/>
                <a:ea typeface="微软雅黑" panose="020B0503020204020204" pitchFamily="34" charset="-122"/>
              </a:rPr>
              <a:t>Serlvet</a:t>
            </a:r>
            <a:r>
              <a:rPr lang="zh-CN" altLang="zh-CN" sz="2100" dirty="0">
                <a:latin typeface="微软雅黑" panose="020B0503020204020204" pitchFamily="34" charset="-122"/>
                <a:ea typeface="微软雅黑" panose="020B0503020204020204" pitchFamily="34" charset="-122"/>
              </a:rPr>
              <a:t>只会被创建一次，由用户来开发，由容器来创建，单一的实例。</a:t>
            </a:r>
            <a:endParaRPr lang="zh-CN" altLang="zh-CN" sz="2100" dirty="0">
              <a:latin typeface="微软雅黑" panose="020B0503020204020204" pitchFamily="34" charset="-122"/>
              <a:ea typeface="微软雅黑" panose="020B0503020204020204" pitchFamily="34" charset="-122"/>
            </a:endParaRPr>
          </a:p>
          <a:p>
            <a:pPr>
              <a:lnSpc>
                <a:spcPct val="130000"/>
              </a:lnSpc>
            </a:pPr>
            <a:r>
              <a:rPr lang="en-US" altLang="zh-CN" sz="2100" dirty="0" err="1">
                <a:latin typeface="微软雅黑" panose="020B0503020204020204" pitchFamily="34" charset="-122"/>
                <a:ea typeface="微软雅黑" panose="020B0503020204020204" pitchFamily="34" charset="-122"/>
              </a:rPr>
              <a:t>ServletConfig</a:t>
            </a:r>
            <a:r>
              <a:rPr lang="zh-CN" altLang="zh-CN" sz="2100" dirty="0">
                <a:latin typeface="微软雅黑" panose="020B0503020204020204" pitchFamily="34" charset="-122"/>
                <a:ea typeface="微软雅黑" panose="020B0503020204020204" pitchFamily="34" charset="-122"/>
              </a:rPr>
              <a:t>会为每一个</a:t>
            </a:r>
            <a:r>
              <a:rPr lang="en-US" altLang="zh-CN" sz="2100" dirty="0">
                <a:latin typeface="微软雅黑" panose="020B0503020204020204" pitchFamily="34" charset="-122"/>
                <a:ea typeface="微软雅黑" panose="020B0503020204020204" pitchFamily="34" charset="-122"/>
              </a:rPr>
              <a:t>Servlet</a:t>
            </a:r>
            <a:r>
              <a:rPr lang="zh-CN" altLang="zh-CN" sz="2100" dirty="0">
                <a:latin typeface="微软雅黑" panose="020B0503020204020204" pitchFamily="34" charset="-122"/>
                <a:ea typeface="微软雅黑" panose="020B0503020204020204" pitchFamily="34" charset="-122"/>
              </a:rPr>
              <a:t>创建一个</a:t>
            </a:r>
            <a:r>
              <a:rPr lang="en-US" altLang="zh-CN" sz="2100" dirty="0">
                <a:latin typeface="微软雅黑" panose="020B0503020204020204" pitchFamily="34" charset="-122"/>
                <a:ea typeface="微软雅黑" panose="020B0503020204020204" pitchFamily="34" charset="-122"/>
              </a:rPr>
              <a:t>Config</a:t>
            </a:r>
            <a:r>
              <a:rPr lang="zh-CN" altLang="zh-CN" sz="2100" dirty="0">
                <a:latin typeface="微软雅黑" panose="020B0503020204020204" pitchFamily="34" charset="-122"/>
                <a:ea typeface="微软雅黑" panose="020B0503020204020204" pitchFamily="34" charset="-122"/>
              </a:rPr>
              <a:t>对象，且由</a:t>
            </a:r>
            <a:r>
              <a:rPr lang="en-US" altLang="zh-CN" sz="2100" dirty="0">
                <a:latin typeface="微软雅黑" panose="020B0503020204020204" pitchFamily="34" charset="-122"/>
                <a:ea typeface="微软雅黑" panose="020B0503020204020204" pitchFamily="34" charset="-122"/>
              </a:rPr>
              <a:t>Servlet</a:t>
            </a:r>
            <a:r>
              <a:rPr lang="zh-CN" altLang="zh-CN" sz="2100" dirty="0">
                <a:latin typeface="微软雅黑" panose="020B0503020204020204" pitchFamily="34" charset="-122"/>
                <a:ea typeface="微软雅黑" panose="020B0503020204020204" pitchFamily="34" charset="-122"/>
              </a:rPr>
              <a:t>维护。就是声明成了成员变量。</a:t>
            </a:r>
            <a:endParaRPr lang="zh-CN" altLang="zh-CN" sz="2100" dirty="0">
              <a:latin typeface="微软雅黑" panose="020B0503020204020204" pitchFamily="34" charset="-122"/>
              <a:ea typeface="微软雅黑" panose="020B0503020204020204" pitchFamily="34" charset="-122"/>
            </a:endParaRPr>
          </a:p>
          <a:p>
            <a:pPr>
              <a:lnSpc>
                <a:spcPct val="130000"/>
              </a:lnSpc>
            </a:pPr>
            <a:r>
              <a:rPr lang="en-US" altLang="zh-CN" sz="2100" dirty="0" err="1">
                <a:latin typeface="微软雅黑" panose="020B0503020204020204" pitchFamily="34" charset="-122"/>
                <a:ea typeface="微软雅黑" panose="020B0503020204020204" pitchFamily="34" charset="-122"/>
              </a:rPr>
              <a:t>ServletContext</a:t>
            </a:r>
            <a:r>
              <a:rPr lang="zh-CN" altLang="zh-CN" sz="2100" dirty="0">
                <a:latin typeface="微软雅黑" panose="020B0503020204020204" pitchFamily="34" charset="-122"/>
                <a:ea typeface="微软雅黑" panose="020B0503020204020204" pitchFamily="34" charset="-122"/>
              </a:rPr>
              <a:t>对象，是这一个项目就只有一个此对象。</a:t>
            </a:r>
            <a:endParaRPr lang="zh-CN" altLang="zh-CN" sz="2100" dirty="0">
              <a:latin typeface="微软雅黑" panose="020B0503020204020204" pitchFamily="34" charset="-122"/>
              <a:ea typeface="微软雅黑" panose="020B0503020204020204" pitchFamily="34" charset="-122"/>
            </a:endParaRPr>
          </a:p>
          <a:p>
            <a:pPr>
              <a:lnSpc>
                <a:spcPct val="130000"/>
              </a:lnSpc>
            </a:pPr>
            <a:endParaRPr lang="zh-CN" altLang="en-US" sz="20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r>
              <a:rPr lang="en-US" altLang="zh-CN" dirty="0" err="1">
                <a:latin typeface="Arial Unicode MS" pitchFamily="34" charset="-122"/>
                <a:ea typeface="Arial Unicode MS" pitchFamily="34" charset="-122"/>
                <a:cs typeface="Arial Unicode MS" pitchFamily="34" charset="-122"/>
              </a:rPr>
              <a:t>HttpServletRequest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endParaRPr lang="en-US" altLang="zh-CN"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6469"/>
            <a:ext cx="8229600" cy="3757626"/>
          </a:xfrm>
        </p:spPr>
        <p:txBody>
          <a:bodyPr>
            <a:normAutofit/>
          </a:bodyPr>
          <a:lstStyle/>
          <a:p>
            <a:pPr>
              <a:lnSpc>
                <a:spcPct val="130000"/>
              </a:lnSpc>
            </a:pPr>
            <a:r>
              <a:rPr lang="en-US" altLang="zh-CN" sz="2100" dirty="0">
                <a:latin typeface="微软雅黑" panose="020B0503020204020204" pitchFamily="34" charset="-122"/>
                <a:ea typeface="微软雅黑" panose="020B0503020204020204" pitchFamily="34" charset="-122"/>
              </a:rPr>
              <a:t>Servlet API </a:t>
            </a:r>
            <a:r>
              <a:rPr lang="zh-CN" altLang="en-US" sz="2100" dirty="0">
                <a:latin typeface="微软雅黑" panose="020B0503020204020204" pitchFamily="34" charset="-122"/>
                <a:ea typeface="微软雅黑" panose="020B0503020204020204" pitchFamily="34" charset="-122"/>
              </a:rPr>
              <a:t>中定义的 </a:t>
            </a:r>
            <a:r>
              <a:rPr lang="en-US" altLang="zh-CN" sz="2100" dirty="0" err="1">
                <a:latin typeface="微软雅黑" panose="020B0503020204020204" pitchFamily="34" charset="-122"/>
                <a:ea typeface="微软雅黑" panose="020B0503020204020204" pitchFamily="34" charset="-122"/>
              </a:rPr>
              <a:t>ServletRequest</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接口类用于封装请求消息。 </a:t>
            </a:r>
            <a:endParaRPr lang="zh-CN" altLang="en-US" sz="2100" dirty="0">
              <a:latin typeface="微软雅黑" panose="020B0503020204020204" pitchFamily="34" charset="-122"/>
              <a:ea typeface="微软雅黑" panose="020B0503020204020204" pitchFamily="34" charset="-122"/>
            </a:endParaRPr>
          </a:p>
          <a:p>
            <a:pPr>
              <a:lnSpc>
                <a:spcPct val="130000"/>
              </a:lnSpc>
            </a:pPr>
            <a:r>
              <a:rPr lang="en-US" altLang="zh-CN" sz="2100" dirty="0" err="1">
                <a:latin typeface="微软雅黑" panose="020B0503020204020204" pitchFamily="34" charset="-122"/>
                <a:ea typeface="微软雅黑" panose="020B0503020204020204" pitchFamily="34" charset="-122"/>
              </a:rPr>
              <a:t>HttpServletRequest</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是专用于</a:t>
            </a:r>
            <a:r>
              <a:rPr lang="en-US" altLang="zh-CN" sz="2100" dirty="0">
                <a:latin typeface="微软雅黑" panose="020B0503020204020204" pitchFamily="34" charset="-122"/>
                <a:ea typeface="微软雅黑" panose="020B0503020204020204" pitchFamily="34" charset="-122"/>
              </a:rPr>
              <a:t>HTTP</a:t>
            </a:r>
            <a:r>
              <a:rPr lang="zh-CN" altLang="en-US" sz="2100" dirty="0">
                <a:latin typeface="微软雅黑" panose="020B0503020204020204" pitchFamily="34" charset="-122"/>
                <a:ea typeface="微软雅黑" panose="020B0503020204020204" pitchFamily="34" charset="-122"/>
              </a:rPr>
              <a:t>协议的</a:t>
            </a:r>
            <a:r>
              <a:rPr lang="en-US" altLang="zh-CN" sz="2100" dirty="0" err="1">
                <a:latin typeface="微软雅黑" panose="020B0503020204020204" pitchFamily="34" charset="-122"/>
                <a:ea typeface="微软雅黑" panose="020B0503020204020204" pitchFamily="34" charset="-122"/>
              </a:rPr>
              <a:t>ServletRequest</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子接口，它用于封装 </a:t>
            </a:r>
            <a:r>
              <a:rPr lang="en-US" altLang="zh-CN" sz="2100" dirty="0">
                <a:latin typeface="微软雅黑" panose="020B0503020204020204" pitchFamily="34" charset="-122"/>
                <a:ea typeface="微软雅黑" panose="020B0503020204020204" pitchFamily="34" charset="-122"/>
              </a:rPr>
              <a:t>HTTP </a:t>
            </a:r>
            <a:r>
              <a:rPr lang="zh-CN" altLang="en-US" sz="2100" dirty="0">
                <a:latin typeface="微软雅黑" panose="020B0503020204020204" pitchFamily="34" charset="-122"/>
                <a:ea typeface="微软雅黑" panose="020B0503020204020204" pitchFamily="34" charset="-122"/>
              </a:rPr>
              <a:t>请求消息。 </a:t>
            </a:r>
            <a:endParaRPr lang="zh-CN" altLang="en-US" sz="2100" dirty="0">
              <a:latin typeface="微软雅黑" panose="020B0503020204020204" pitchFamily="34" charset="-122"/>
              <a:ea typeface="微软雅黑" panose="020B0503020204020204" pitchFamily="34" charset="-122"/>
            </a:endParaRPr>
          </a:p>
          <a:p>
            <a:pPr>
              <a:lnSpc>
                <a:spcPct val="130000"/>
              </a:lnSpc>
            </a:pPr>
            <a:r>
              <a:rPr lang="zh-CN" altLang="en-US" sz="2100" dirty="0">
                <a:latin typeface="微软雅黑" panose="020B0503020204020204" pitchFamily="34" charset="-122"/>
                <a:ea typeface="微软雅黑" panose="020B0503020204020204" pitchFamily="34" charset="-122"/>
              </a:rPr>
              <a:t>在 </a:t>
            </a:r>
            <a:r>
              <a:rPr lang="en-US" altLang="zh-CN" sz="2100" dirty="0">
                <a:latin typeface="微软雅黑" panose="020B0503020204020204" pitchFamily="34" charset="-122"/>
                <a:ea typeface="微软雅黑" panose="020B0503020204020204" pitchFamily="34" charset="-122"/>
              </a:rPr>
              <a:t>service() </a:t>
            </a:r>
            <a:r>
              <a:rPr lang="zh-CN" altLang="en-US" sz="2100" dirty="0">
                <a:latin typeface="微软雅黑" panose="020B0503020204020204" pitchFamily="34" charset="-122"/>
                <a:ea typeface="微软雅黑" panose="020B0503020204020204" pitchFamily="34" charset="-122"/>
              </a:rPr>
              <a:t>方法内部调用 </a:t>
            </a:r>
            <a:r>
              <a:rPr lang="en-US" altLang="zh-CN" sz="2100" dirty="0" err="1">
                <a:latin typeface="微软雅黑" panose="020B0503020204020204" pitchFamily="34" charset="-122"/>
                <a:ea typeface="微软雅黑" panose="020B0503020204020204" pitchFamily="34" charset="-122"/>
              </a:rPr>
              <a:t>HttpServletRequest</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对象的各种方法来获取请求消息。 </a:t>
            </a:r>
            <a:endParaRPr lang="zh-CN" altLang="en-US" sz="2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r>
              <a:rPr lang="en-US" altLang="zh-CN" dirty="0">
                <a:latin typeface="Arial Unicode MS" pitchFamily="34" charset="-122"/>
                <a:ea typeface="Arial Unicode MS" pitchFamily="34" charset="-122"/>
                <a:cs typeface="Arial Unicode MS" pitchFamily="34" charset="-122"/>
              </a:rPr>
              <a:t>Request</a:t>
            </a:r>
            <a:r>
              <a:rPr lang="zh-CN" altLang="en-US" dirty="0">
                <a:latin typeface="Arial Unicode MS" pitchFamily="34" charset="-122"/>
                <a:ea typeface="Arial Unicode MS" pitchFamily="34" charset="-122"/>
                <a:cs typeface="Arial Unicode MS" pitchFamily="34" charset="-122"/>
              </a:rPr>
              <a:t>功能</a:t>
            </a:r>
            <a:endParaRPr lang="en-US" altLang="zh-CN"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6469"/>
            <a:ext cx="8229600" cy="3757626"/>
          </a:xfrm>
        </p:spPr>
        <p:txBody>
          <a:bodyPr>
            <a:normAutofit/>
          </a:bodyPr>
          <a:lstStyle/>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接收用户的参数</a:t>
            </a:r>
            <a:endParaRPr lang="zh-CN" altLang="zh-CN" sz="21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接收用户的所有请求头信息</a:t>
            </a:r>
            <a:endParaRPr lang="en-US" altLang="zh-CN" sz="21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转发</a:t>
            </a:r>
            <a:r>
              <a:rPr lang="zh-CN" altLang="en-US" sz="2100" dirty="0">
                <a:latin typeface="微软雅黑" panose="020B0503020204020204" pitchFamily="34" charset="-122"/>
                <a:ea typeface="微软雅黑" panose="020B0503020204020204" pitchFamily="34" charset="-122"/>
              </a:rPr>
              <a:t>、包含</a:t>
            </a:r>
            <a:endParaRPr lang="zh-CN" altLang="zh-CN" sz="21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r>
              <a:rPr lang="zh-CN" altLang="zh-CN" sz="2100" dirty="0">
                <a:latin typeface="微软雅黑" panose="020B0503020204020204" pitchFamily="34" charset="-122"/>
                <a:ea typeface="微软雅黑" panose="020B0503020204020204" pitchFamily="34" charset="-122"/>
              </a:rPr>
              <a:t>做为域对象也可以存放数据</a:t>
            </a:r>
            <a:endParaRPr lang="zh-CN" altLang="zh-CN" sz="2100" dirty="0">
              <a:latin typeface="微软雅黑" panose="020B0503020204020204" pitchFamily="34" charset="-122"/>
              <a:ea typeface="微软雅黑" panose="020B0503020204020204" pitchFamily="34" charset="-122"/>
            </a:endParaRPr>
          </a:p>
        </p:txBody>
      </p:sp>
      <p:sp>
        <p:nvSpPr>
          <p:cNvPr id="4" name="内容占位符 2"/>
          <p:cNvSpPr txBox="1"/>
          <p:nvPr/>
        </p:nvSpPr>
        <p:spPr bwMode="auto">
          <a:xfrm>
            <a:off x="457200" y="1084317"/>
            <a:ext cx="8229600" cy="71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微软雅黑" panose="020B0503020204020204" pitchFamily="34" charset="-122"/>
                <a:ea typeface="微软雅黑" panose="020B0503020204020204" pitchFamily="34" charset="-122"/>
                <a:cs typeface="Arial Unicode MS" pitchFamily="34" charset="-122"/>
              </a:rPr>
              <a:t>功能</a:t>
            </a: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zh-CN" dirty="0">
                <a:ea typeface="Arial Unicode MS" pitchFamily="34" charset="-122"/>
              </a:rPr>
              <a:t>接收用户的参数</a:t>
            </a:r>
            <a:endParaRPr lang="zh-CN" altLang="zh-CN" dirty="0">
              <a:ea typeface="Arial Unicode MS" pitchFamily="34" charset="-122"/>
            </a:endParaRPr>
          </a:p>
        </p:txBody>
      </p:sp>
      <p:sp>
        <p:nvSpPr>
          <p:cNvPr id="3" name="内容占位符 2"/>
          <p:cNvSpPr>
            <a:spLocks noGrp="1"/>
          </p:cNvSpPr>
          <p:nvPr>
            <p:ph idx="1"/>
          </p:nvPr>
        </p:nvSpPr>
        <p:spPr>
          <a:xfrm>
            <a:off x="457200" y="1550187"/>
            <a:ext cx="8229600" cy="3757626"/>
          </a:xfrm>
        </p:spPr>
        <p:txBody>
          <a:bodyPr>
            <a:normAutofit fontScale="92500"/>
          </a:bodyPr>
          <a:lstStyle/>
          <a:p>
            <a:pPr>
              <a:lnSpc>
                <a:spcPct val="140000"/>
              </a:lnSpc>
              <a:buFont typeface="Wingdings" panose="05000000000000000000" pitchFamily="2" charset="2"/>
              <a:buChar char="Ø"/>
            </a:pPr>
            <a:r>
              <a:rPr lang="en-US" altLang="zh-CN" sz="2100" dirty="0" err="1">
                <a:latin typeface="微软雅黑" panose="020B0503020204020204" pitchFamily="34" charset="-122"/>
                <a:ea typeface="微软雅黑" panose="020B0503020204020204" pitchFamily="34" charset="-122"/>
              </a:rPr>
              <a:t>getParameter</a:t>
            </a:r>
            <a:r>
              <a:rPr lang="en-US" altLang="zh-CN" sz="2100" dirty="0">
                <a:latin typeface="微软雅黑" panose="020B0503020204020204" pitchFamily="34" charset="-122"/>
                <a:ea typeface="微软雅黑" panose="020B0503020204020204" pitchFamily="34" charset="-122"/>
              </a:rPr>
              <a:t>(String)</a:t>
            </a:r>
            <a:r>
              <a:rPr lang="zh-CN" altLang="en-US" sz="2100" dirty="0">
                <a:latin typeface="微软雅黑" panose="020B0503020204020204" pitchFamily="34" charset="-122"/>
                <a:ea typeface="微软雅黑" panose="020B0503020204020204" pitchFamily="34" charset="-122"/>
              </a:rPr>
              <a:t>方法</a:t>
            </a:r>
            <a:endParaRPr lang="en-US" altLang="zh-CN" sz="2100" dirty="0">
              <a:latin typeface="微软雅黑" panose="020B0503020204020204" pitchFamily="34" charset="-122"/>
              <a:ea typeface="微软雅黑" panose="020B0503020204020204" pitchFamily="34" charset="-122"/>
            </a:endParaRPr>
          </a:p>
          <a:p>
            <a:pPr marL="0" indent="0">
              <a:lnSpc>
                <a:spcPct val="140000"/>
              </a:lnSpc>
              <a:buNone/>
            </a:pPr>
            <a:r>
              <a:rPr lang="en-US" altLang="zh-CN" sz="2100" b="0" dirty="0">
                <a:latin typeface="微软雅黑" panose="020B0503020204020204" pitchFamily="34" charset="-122"/>
                <a:ea typeface="微软雅黑" panose="020B0503020204020204" pitchFamily="34" charset="-122"/>
              </a:rPr>
              <a:t>	</a:t>
            </a:r>
            <a:r>
              <a:rPr lang="zh-CN" altLang="en-US" sz="2100" b="0" dirty="0">
                <a:latin typeface="微软雅黑" panose="020B0503020204020204" pitchFamily="34" charset="-122"/>
                <a:ea typeface="微软雅黑" panose="020B0503020204020204" pitchFamily="34" charset="-122"/>
              </a:rPr>
              <a:t>根据名字获取一个参数，返回类型为</a:t>
            </a:r>
            <a:r>
              <a:rPr lang="en-US" altLang="zh-CN" sz="2100" b="0" dirty="0">
                <a:latin typeface="微软雅黑" panose="020B0503020204020204" pitchFamily="34" charset="-122"/>
                <a:ea typeface="微软雅黑" panose="020B0503020204020204" pitchFamily="34" charset="-122"/>
              </a:rPr>
              <a:t>String</a:t>
            </a:r>
            <a:endParaRPr lang="zh-CN" altLang="en-US" sz="2100" b="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Ø"/>
            </a:pPr>
            <a:r>
              <a:rPr lang="en-US" altLang="zh-CN" sz="2100" dirty="0" err="1">
                <a:latin typeface="微软雅黑" panose="020B0503020204020204" pitchFamily="34" charset="-122"/>
                <a:ea typeface="微软雅黑" panose="020B0503020204020204" pitchFamily="34" charset="-122"/>
              </a:rPr>
              <a:t>getParameterValues</a:t>
            </a:r>
            <a:r>
              <a:rPr lang="en-US" altLang="zh-CN" sz="2100" dirty="0">
                <a:latin typeface="微软雅黑" panose="020B0503020204020204" pitchFamily="34" charset="-122"/>
                <a:ea typeface="微软雅黑" panose="020B0503020204020204" pitchFamily="34" charset="-122"/>
              </a:rPr>
              <a:t> (String)</a:t>
            </a:r>
            <a:r>
              <a:rPr lang="zh-CN" altLang="en-US" sz="2100" dirty="0">
                <a:latin typeface="微软雅黑" panose="020B0503020204020204" pitchFamily="34" charset="-122"/>
                <a:ea typeface="微软雅黑" panose="020B0503020204020204" pitchFamily="34" charset="-122"/>
              </a:rPr>
              <a:t>方法</a:t>
            </a:r>
            <a:endParaRPr lang="en-US" altLang="zh-CN" sz="2100" dirty="0">
              <a:latin typeface="微软雅黑" panose="020B0503020204020204" pitchFamily="34" charset="-122"/>
              <a:ea typeface="微软雅黑" panose="020B0503020204020204" pitchFamily="34" charset="-122"/>
            </a:endParaRPr>
          </a:p>
          <a:p>
            <a:pPr marL="0" indent="0">
              <a:lnSpc>
                <a:spcPct val="140000"/>
              </a:lnSpc>
              <a:buNone/>
            </a:pPr>
            <a:r>
              <a:rPr lang="en-US" altLang="zh-CN" sz="2100" dirty="0">
                <a:latin typeface="微软雅黑" panose="020B0503020204020204" pitchFamily="34" charset="-122"/>
                <a:ea typeface="微软雅黑" panose="020B0503020204020204" pitchFamily="34" charset="-122"/>
              </a:rPr>
              <a:t>	</a:t>
            </a:r>
            <a:r>
              <a:rPr lang="zh-CN" altLang="en-US" sz="2100" b="0" dirty="0">
                <a:latin typeface="微软雅黑" panose="020B0503020204020204" pitchFamily="34" charset="-122"/>
                <a:ea typeface="微软雅黑" panose="020B0503020204020204" pitchFamily="34" charset="-122"/>
              </a:rPr>
              <a:t>根据名字获取一组相关的数据，返回类型为</a:t>
            </a:r>
            <a:r>
              <a:rPr lang="en-US" altLang="zh-CN" sz="2100" b="0" dirty="0">
                <a:latin typeface="微软雅黑" panose="020B0503020204020204" pitchFamily="34" charset="-122"/>
                <a:ea typeface="微软雅黑" panose="020B0503020204020204" pitchFamily="34" charset="-122"/>
              </a:rPr>
              <a:t>String[]</a:t>
            </a:r>
            <a:endParaRPr lang="zh-CN" altLang="en-US" sz="2100" b="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Ø"/>
            </a:pPr>
            <a:r>
              <a:rPr lang="en-US" altLang="zh-CN" sz="2100" dirty="0" err="1">
                <a:latin typeface="微软雅黑" panose="020B0503020204020204" pitchFamily="34" charset="-122"/>
                <a:ea typeface="微软雅黑" panose="020B0503020204020204" pitchFamily="34" charset="-122"/>
              </a:rPr>
              <a:t>getParameterNames</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方法 </a:t>
            </a:r>
            <a:endParaRPr lang="en-US" altLang="zh-CN" sz="2100" dirty="0">
              <a:latin typeface="微软雅黑" panose="020B0503020204020204" pitchFamily="34" charset="-122"/>
              <a:ea typeface="微软雅黑" panose="020B0503020204020204" pitchFamily="34" charset="-122"/>
            </a:endParaRPr>
          </a:p>
          <a:p>
            <a:pPr marL="0" indent="0">
              <a:lnSpc>
                <a:spcPct val="140000"/>
              </a:lnSpc>
              <a:buNone/>
            </a:pPr>
            <a:r>
              <a:rPr lang="en-US" altLang="zh-CN" sz="2100" b="0" dirty="0">
                <a:latin typeface="微软雅黑" panose="020B0503020204020204" pitchFamily="34" charset="-122"/>
                <a:ea typeface="微软雅黑" panose="020B0503020204020204" pitchFamily="34" charset="-122"/>
              </a:rPr>
              <a:t>	</a:t>
            </a:r>
            <a:r>
              <a:rPr lang="zh-CN" altLang="en-US" sz="2100" b="0" dirty="0">
                <a:latin typeface="微软雅黑" panose="020B0503020204020204" pitchFamily="34" charset="-122"/>
                <a:ea typeface="微软雅黑" panose="020B0503020204020204" pitchFamily="34" charset="-122"/>
              </a:rPr>
              <a:t>获取所有参数的名字，返回类型为</a:t>
            </a:r>
            <a:r>
              <a:rPr lang="en-US" altLang="zh-CN" sz="2100" b="0" dirty="0">
                <a:latin typeface="微软雅黑" panose="020B0503020204020204" pitchFamily="34" charset="-122"/>
                <a:ea typeface="微软雅黑" panose="020B0503020204020204" pitchFamily="34" charset="-122"/>
              </a:rPr>
              <a:t>Enumeration</a:t>
            </a:r>
            <a:endParaRPr lang="en-US" altLang="zh-CN" sz="2100" b="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Ø"/>
            </a:pPr>
            <a:r>
              <a:rPr lang="en-US" altLang="zh-CN" sz="2100" b="0" dirty="0">
                <a:latin typeface="微软雅黑" panose="020B0503020204020204" pitchFamily="34" charset="-122"/>
                <a:ea typeface="微软雅黑" panose="020B0503020204020204" pitchFamily="34" charset="-122"/>
              </a:rPr>
              <a:t> </a:t>
            </a:r>
            <a:r>
              <a:rPr lang="en-US" altLang="zh-CN" sz="2100" dirty="0" err="1">
                <a:latin typeface="微软雅黑" panose="020B0503020204020204" pitchFamily="34" charset="-122"/>
                <a:ea typeface="微软雅黑" panose="020B0503020204020204" pitchFamily="34" charset="-122"/>
              </a:rPr>
              <a:t>getParameterMap</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方法 </a:t>
            </a:r>
            <a:endParaRPr lang="en-US" altLang="zh-CN" sz="2100" dirty="0">
              <a:latin typeface="微软雅黑" panose="020B0503020204020204" pitchFamily="34" charset="-122"/>
              <a:ea typeface="微软雅黑" panose="020B0503020204020204" pitchFamily="34" charset="-122"/>
            </a:endParaRPr>
          </a:p>
          <a:p>
            <a:pPr marL="0" indent="0">
              <a:lnSpc>
                <a:spcPct val="140000"/>
              </a:lnSpc>
              <a:buNone/>
            </a:pPr>
            <a:r>
              <a:rPr lang="en-US" altLang="zh-CN" sz="2100" dirty="0">
                <a:latin typeface="微软雅黑" panose="020B0503020204020204" pitchFamily="34" charset="-122"/>
                <a:ea typeface="微软雅黑" panose="020B0503020204020204" pitchFamily="34" charset="-122"/>
              </a:rPr>
              <a:t>	</a:t>
            </a:r>
            <a:r>
              <a:rPr lang="zh-CN" altLang="en-US" sz="2100" b="0" dirty="0">
                <a:latin typeface="微软雅黑" panose="020B0503020204020204" pitchFamily="34" charset="-122"/>
                <a:ea typeface="微软雅黑" panose="020B0503020204020204" pitchFamily="34" charset="-122"/>
              </a:rPr>
              <a:t>获取所有数据，，返回类型为</a:t>
            </a:r>
            <a:r>
              <a:rPr lang="en-US" altLang="zh-CN" sz="2100" b="0" dirty="0">
                <a:latin typeface="微软雅黑" panose="020B0503020204020204" pitchFamily="34" charset="-122"/>
                <a:ea typeface="微软雅黑" panose="020B0503020204020204" pitchFamily="34" charset="-122"/>
              </a:rPr>
              <a:t>Map</a:t>
            </a:r>
            <a:endParaRPr lang="zh-CN" altLang="en-US" sz="2100" b="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endParaRPr lang="en-US" altLang="zh-CN" sz="2100" dirty="0">
              <a:latin typeface="微软雅黑" panose="020B0503020204020204" pitchFamily="34" charset="-122"/>
              <a:ea typeface="微软雅黑" panose="020B0503020204020204" pitchFamily="34" charset="-122"/>
            </a:endParaRPr>
          </a:p>
          <a:p>
            <a:pPr>
              <a:lnSpc>
                <a:spcPct val="130000"/>
              </a:lnSpc>
              <a:buFont typeface="Wingdings" panose="05000000000000000000" pitchFamily="2" charset="2"/>
              <a:buChar char="Ø"/>
            </a:pPr>
            <a:endParaRPr lang="zh-CN" altLang="en-US" sz="2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zh-CN" dirty="0">
                <a:ea typeface="Arial Unicode MS" pitchFamily="34" charset="-122"/>
              </a:rPr>
              <a:t>接收用户的参数</a:t>
            </a:r>
            <a:endParaRPr lang="zh-CN" altLang="zh-CN" dirty="0">
              <a:ea typeface="Arial Unicode MS" pitchFamily="34" charset="-122"/>
            </a:endParaRPr>
          </a:p>
        </p:txBody>
      </p:sp>
      <p:sp>
        <p:nvSpPr>
          <p:cNvPr id="7" name="AutoShape 4"/>
          <p:cNvSpPr>
            <a:spLocks noChangeArrowheads="1"/>
          </p:cNvSpPr>
          <p:nvPr/>
        </p:nvSpPr>
        <p:spPr bwMode="auto">
          <a:xfrm>
            <a:off x="582887" y="1200148"/>
            <a:ext cx="7978226" cy="2394390"/>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form </a:t>
            </a:r>
            <a:r>
              <a:rPr lang="en-US" altLang="zh-CN" sz="1600" dirty="0">
                <a:solidFill>
                  <a:srgbClr val="7F007F"/>
                </a:solidFill>
                <a:latin typeface="Consolas" panose="020B0609020204030204" pitchFamily="49" charset="0"/>
              </a:rPr>
              <a:t>action</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"one" </a:t>
            </a:r>
            <a:r>
              <a:rPr lang="en-US" altLang="zh-CN" sz="1600" i="1" dirty="0">
                <a:solidFill>
                  <a:srgbClr val="7F007F"/>
                </a:solidFill>
                <a:latin typeface="Consolas" panose="020B0609020204030204" pitchFamily="49" charset="0"/>
              </a:rPr>
              <a:t>method</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"post"</a:t>
            </a:r>
            <a:r>
              <a:rPr lang="en-US" altLang="zh-CN" sz="1600" i="1" dirty="0">
                <a:solidFill>
                  <a:srgbClr val="008080"/>
                </a:solidFill>
                <a:latin typeface="Consolas" panose="020B0609020204030204" pitchFamily="49" charset="0"/>
              </a:rPr>
              <a:t>&gt;</a:t>
            </a:r>
            <a:endParaRPr lang="en-US" altLang="zh-CN" sz="1600" i="1" dirty="0">
              <a:solidFill>
                <a:srgbClr val="008080"/>
              </a:solidFill>
              <a:latin typeface="Consolas" panose="020B0609020204030204" pitchFamily="49" charset="0"/>
            </a:endParaRPr>
          </a:p>
          <a:p>
            <a:r>
              <a:rPr lang="zh-CN" altLang="en-US" sz="1600" dirty="0">
                <a:solidFill>
                  <a:srgbClr val="000000"/>
                </a:solidFill>
                <a:latin typeface="Consolas" panose="020B0609020204030204" pitchFamily="49" charset="0"/>
              </a:rPr>
              <a:t>  姓名</a:t>
            </a:r>
            <a:r>
              <a:rPr lang="en-US" altLang="zh-CN" sz="1600" dirty="0">
                <a:solidFill>
                  <a:srgbClr val="000000"/>
                </a:solidFill>
                <a:latin typeface="Consolas" panose="020B0609020204030204" pitchFamily="49" charset="0"/>
              </a:rPr>
              <a:t>:</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"text"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"name"</a:t>
            </a:r>
            <a:r>
              <a:rPr lang="en-US" altLang="zh-CN" sz="1600" i="1" dirty="0">
                <a:solidFill>
                  <a:srgbClr val="008080"/>
                </a:solidFill>
                <a:latin typeface="Consolas" panose="020B0609020204030204" pitchFamily="49" charset="0"/>
              </a:rPr>
              <a:t>&gt;&lt;</a:t>
            </a:r>
            <a:r>
              <a:rPr lang="en-US" altLang="zh-CN" sz="1600" i="1" dirty="0" err="1">
                <a:solidFill>
                  <a:srgbClr val="3F7F7F"/>
                </a:solidFill>
                <a:latin typeface="Consolas" panose="020B0609020204030204" pitchFamily="49" charset="0"/>
              </a:rPr>
              <a:t>br</a:t>
            </a:r>
            <a:r>
              <a:rPr lang="en-US" altLang="zh-CN" sz="1600" i="1" dirty="0">
                <a:solidFill>
                  <a:srgbClr val="008080"/>
                </a:solidFill>
                <a:latin typeface="Consolas" panose="020B0609020204030204" pitchFamily="49" charset="0"/>
              </a:rPr>
              <a:t>&gt;</a:t>
            </a:r>
            <a:endParaRPr lang="en-US" altLang="zh-CN" sz="1600" i="1" dirty="0">
              <a:solidFill>
                <a:srgbClr val="008080"/>
              </a:solidFill>
              <a:latin typeface="Consolas" panose="020B0609020204030204" pitchFamily="49" charset="0"/>
            </a:endParaRPr>
          </a:p>
          <a:p>
            <a:r>
              <a:rPr lang="zh-CN" altLang="en-US" sz="1600" dirty="0">
                <a:solidFill>
                  <a:srgbClr val="000000"/>
                </a:solidFill>
                <a:latin typeface="Consolas" panose="020B0609020204030204" pitchFamily="49" charset="0"/>
              </a:rPr>
              <a:t>  爱好</a:t>
            </a:r>
            <a:r>
              <a:rPr lang="en-US" altLang="zh-CN" sz="1600" dirty="0">
                <a:solidFill>
                  <a:srgbClr val="000000"/>
                </a:solidFill>
                <a:latin typeface="Consolas" panose="020B0609020204030204" pitchFamily="49" charset="0"/>
              </a:rPr>
              <a:t>:</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"checkbox"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"hobby"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"read"</a:t>
            </a:r>
            <a:r>
              <a:rPr lang="en-US" altLang="zh-CN" sz="1600" i="1" dirty="0">
                <a:solidFill>
                  <a:srgbClr val="008080"/>
                </a:solidFill>
                <a:latin typeface="Consolas" panose="020B0609020204030204" pitchFamily="49" charset="0"/>
              </a:rPr>
              <a:t>&gt;</a:t>
            </a:r>
            <a:r>
              <a:rPr lang="zh-CN" altLang="en-US" sz="1600" i="1" dirty="0">
                <a:solidFill>
                  <a:srgbClr val="000000"/>
                </a:solidFill>
                <a:latin typeface="Consolas" panose="020B0609020204030204" pitchFamily="49" charset="0"/>
              </a:rPr>
              <a:t>读书</a:t>
            </a:r>
            <a:endParaRPr lang="zh-CN" altLang="en-US" sz="1600" i="1" dirty="0">
              <a:solidFill>
                <a:srgbClr val="000000"/>
              </a:solidFill>
              <a:latin typeface="Consolas" panose="020B0609020204030204" pitchFamily="49" charset="0"/>
            </a:endParaRPr>
          </a:p>
          <a:p>
            <a:r>
              <a:rPr lang="en-US" altLang="zh-CN" sz="1600" dirty="0">
                <a:solidFill>
                  <a:srgbClr val="008080"/>
                </a:solidFill>
                <a:latin typeface="Consolas" panose="020B0609020204030204" pitchFamily="49" charset="0"/>
              </a:rPr>
              <a:t>       &lt;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"checkbox"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"hobby"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"football"</a:t>
            </a:r>
            <a:r>
              <a:rPr lang="en-US" altLang="zh-CN" sz="1600" i="1" dirty="0">
                <a:solidFill>
                  <a:srgbClr val="008080"/>
                </a:solidFill>
                <a:latin typeface="Consolas" panose="020B0609020204030204" pitchFamily="49" charset="0"/>
              </a:rPr>
              <a:t>&gt;</a:t>
            </a:r>
            <a:r>
              <a:rPr lang="zh-CN" altLang="en-US" sz="1600" i="1" dirty="0">
                <a:solidFill>
                  <a:srgbClr val="000000"/>
                </a:solidFill>
                <a:latin typeface="Consolas" panose="020B0609020204030204" pitchFamily="49" charset="0"/>
              </a:rPr>
              <a:t>足球</a:t>
            </a:r>
            <a:endParaRPr lang="zh-CN" altLang="en-US" sz="1600" i="1" dirty="0">
              <a:solidFill>
                <a:srgbClr val="000000"/>
              </a:solidFill>
              <a:latin typeface="Consolas" panose="020B0609020204030204" pitchFamily="49" charset="0"/>
            </a:endParaRPr>
          </a:p>
          <a:p>
            <a:r>
              <a:rPr lang="en-US" altLang="zh-CN" sz="1600" dirty="0">
                <a:solidFill>
                  <a:srgbClr val="008080"/>
                </a:solidFill>
                <a:latin typeface="Consolas" panose="020B0609020204030204" pitchFamily="49" charset="0"/>
              </a:rPr>
              <a:t>       &lt;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"checkbox"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"hobby"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"run"</a:t>
            </a:r>
            <a:r>
              <a:rPr lang="en-US" altLang="zh-CN" sz="1600" i="1" dirty="0">
                <a:solidFill>
                  <a:srgbClr val="008080"/>
                </a:solidFill>
                <a:latin typeface="Consolas" panose="020B0609020204030204" pitchFamily="49" charset="0"/>
              </a:rPr>
              <a:t>&gt;</a:t>
            </a:r>
            <a:r>
              <a:rPr lang="zh-CN" altLang="en-US" sz="1600" i="1" dirty="0">
                <a:solidFill>
                  <a:srgbClr val="000000"/>
                </a:solidFill>
                <a:latin typeface="Consolas" panose="020B0609020204030204" pitchFamily="49" charset="0"/>
              </a:rPr>
              <a:t>跑步 </a:t>
            </a:r>
            <a:r>
              <a:rPr lang="en-US" altLang="zh-CN" sz="1600" i="1" dirty="0">
                <a:solidFill>
                  <a:srgbClr val="008080"/>
                </a:solidFill>
                <a:latin typeface="Consolas" panose="020B0609020204030204" pitchFamily="49" charset="0"/>
              </a:rPr>
              <a:t>&lt;</a:t>
            </a:r>
            <a:r>
              <a:rPr lang="en-US" altLang="zh-CN" sz="1600" i="1" dirty="0" err="1">
                <a:solidFill>
                  <a:srgbClr val="3F7F7F"/>
                </a:solidFill>
                <a:latin typeface="Consolas" panose="020B0609020204030204" pitchFamily="49" charset="0"/>
              </a:rPr>
              <a:t>br</a:t>
            </a:r>
            <a:r>
              <a:rPr lang="en-US" altLang="zh-CN" sz="1600" i="1" dirty="0">
                <a:solidFill>
                  <a:srgbClr val="008080"/>
                </a:solidFill>
                <a:latin typeface="Consolas" panose="020B0609020204030204" pitchFamily="49" charset="0"/>
              </a:rPr>
              <a:t>&gt;</a:t>
            </a:r>
            <a:endParaRPr lang="en-US" altLang="zh-CN" sz="1600" i="1" dirty="0">
              <a:solidFill>
                <a:srgbClr val="008080"/>
              </a:solidFill>
              <a:latin typeface="Consolas" panose="020B0609020204030204" pitchFamily="49" charset="0"/>
            </a:endParaRPr>
          </a:p>
          <a:p>
            <a:r>
              <a:rPr lang="zh-CN" altLang="en-US" sz="1600" dirty="0">
                <a:solidFill>
                  <a:srgbClr val="000000"/>
                </a:solidFill>
                <a:latin typeface="Consolas" panose="020B0609020204030204" pitchFamily="49" charset="0"/>
              </a:rPr>
              <a:t>  性别</a:t>
            </a:r>
            <a:r>
              <a:rPr lang="en-US" altLang="zh-CN" sz="1600" dirty="0">
                <a:solidFill>
                  <a:srgbClr val="000000"/>
                </a:solidFill>
                <a:latin typeface="Consolas" panose="020B0609020204030204" pitchFamily="49" charset="0"/>
              </a:rPr>
              <a:t>:</a:t>
            </a:r>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"radio"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"sex"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"male"</a:t>
            </a:r>
            <a:r>
              <a:rPr lang="en-US" altLang="zh-CN" sz="1600" i="1" dirty="0">
                <a:solidFill>
                  <a:srgbClr val="008080"/>
                </a:solidFill>
                <a:latin typeface="Consolas" panose="020B0609020204030204" pitchFamily="49" charset="0"/>
              </a:rPr>
              <a:t>&gt;</a:t>
            </a:r>
            <a:r>
              <a:rPr lang="zh-CN" altLang="en-US" sz="1600" i="1" dirty="0">
                <a:solidFill>
                  <a:srgbClr val="000000"/>
                </a:solidFill>
                <a:latin typeface="Consolas" panose="020B0609020204030204" pitchFamily="49" charset="0"/>
              </a:rPr>
              <a:t>男</a:t>
            </a:r>
            <a:endParaRPr lang="zh-CN" altLang="en-US" sz="1600" i="1" dirty="0">
              <a:solidFill>
                <a:srgbClr val="000000"/>
              </a:solidFill>
              <a:latin typeface="Consolas" panose="020B0609020204030204" pitchFamily="49" charset="0"/>
            </a:endParaRPr>
          </a:p>
          <a:p>
            <a:r>
              <a:rPr lang="en-US" altLang="zh-CN" sz="1600" dirty="0">
                <a:solidFill>
                  <a:srgbClr val="008080"/>
                </a:solidFill>
                <a:latin typeface="Consolas" panose="020B0609020204030204" pitchFamily="49" charset="0"/>
              </a:rPr>
              <a:t>       &lt;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"radio" </a:t>
            </a:r>
            <a:r>
              <a:rPr lang="en-US" altLang="zh-CN" sz="1600" i="1" dirty="0">
                <a:solidFill>
                  <a:srgbClr val="7F007F"/>
                </a:solidFill>
                <a:latin typeface="Consolas" panose="020B0609020204030204" pitchFamily="49" charset="0"/>
              </a:rPr>
              <a:t>name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"sex"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"female"</a:t>
            </a:r>
            <a:r>
              <a:rPr lang="en-US" altLang="zh-CN" sz="1600" i="1" dirty="0">
                <a:solidFill>
                  <a:srgbClr val="008080"/>
                </a:solidFill>
                <a:latin typeface="Consolas" panose="020B0609020204030204" pitchFamily="49" charset="0"/>
              </a:rPr>
              <a:t>&gt;</a:t>
            </a:r>
            <a:r>
              <a:rPr lang="zh-CN" altLang="en-US" sz="1600" i="1" dirty="0">
                <a:solidFill>
                  <a:srgbClr val="000000"/>
                </a:solidFill>
                <a:latin typeface="Consolas" panose="020B0609020204030204" pitchFamily="49" charset="0"/>
              </a:rPr>
              <a:t>女</a:t>
            </a:r>
            <a:r>
              <a:rPr lang="en-US" altLang="zh-CN" sz="1600" i="1" dirty="0">
                <a:solidFill>
                  <a:srgbClr val="008080"/>
                </a:solidFill>
                <a:latin typeface="Consolas" panose="020B0609020204030204" pitchFamily="49" charset="0"/>
              </a:rPr>
              <a:t>&lt;</a:t>
            </a:r>
            <a:r>
              <a:rPr lang="en-US" altLang="zh-CN" sz="1600" i="1" dirty="0" err="1">
                <a:solidFill>
                  <a:srgbClr val="3F7F7F"/>
                </a:solidFill>
                <a:latin typeface="Consolas" panose="020B0609020204030204" pitchFamily="49" charset="0"/>
              </a:rPr>
              <a:t>br</a:t>
            </a:r>
            <a:r>
              <a:rPr lang="en-US" altLang="zh-CN" sz="1600" i="1" dirty="0">
                <a:solidFill>
                  <a:srgbClr val="008080"/>
                </a:solidFill>
                <a:latin typeface="Consolas" panose="020B0609020204030204" pitchFamily="49" charset="0"/>
              </a:rPr>
              <a:t>&gt;</a:t>
            </a:r>
            <a:endParaRPr lang="en-US" altLang="zh-CN" sz="1600" i="1" dirty="0">
              <a:solidFill>
                <a:srgbClr val="008080"/>
              </a:solidFill>
              <a:latin typeface="Consolas" panose="020B0609020204030204" pitchFamily="49" charset="0"/>
            </a:endParaRPr>
          </a:p>
          <a:p>
            <a:r>
              <a:rPr lang="en-US" altLang="zh-CN" sz="1600" dirty="0">
                <a:solidFill>
                  <a:srgbClr val="008080"/>
                </a:solidFill>
                <a:latin typeface="Consolas" panose="020B0609020204030204" pitchFamily="49" charset="0"/>
              </a:rPr>
              <a:t>  &lt;</a:t>
            </a:r>
            <a:r>
              <a:rPr lang="en-US" altLang="zh-CN" sz="1600" dirty="0">
                <a:solidFill>
                  <a:srgbClr val="3F7F7F"/>
                </a:solidFill>
                <a:latin typeface="Consolas" panose="020B0609020204030204" pitchFamily="49" charset="0"/>
              </a:rPr>
              <a:t>input </a:t>
            </a:r>
            <a:r>
              <a:rPr lang="en-US" altLang="zh-CN" sz="1600" dirty="0">
                <a:solidFill>
                  <a:srgbClr val="7F007F"/>
                </a:solidFill>
                <a:latin typeface="Consolas" panose="020B0609020204030204" pitchFamily="49" charset="0"/>
              </a:rPr>
              <a:t>type</a:t>
            </a:r>
            <a:r>
              <a:rPr lang="en-US" altLang="zh-CN" sz="1600"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"submit" </a:t>
            </a:r>
            <a:r>
              <a:rPr lang="en-US" altLang="zh-CN" sz="1600" i="1" dirty="0">
                <a:solidFill>
                  <a:srgbClr val="7F007F"/>
                </a:solidFill>
                <a:latin typeface="Consolas" panose="020B0609020204030204" pitchFamily="49" charset="0"/>
              </a:rPr>
              <a:t>value</a:t>
            </a:r>
            <a:r>
              <a:rPr lang="en-US" altLang="zh-CN" sz="1600" i="1" dirty="0">
                <a:solidFill>
                  <a:srgbClr val="000000"/>
                </a:solidFill>
                <a:latin typeface="Consolas" panose="020B0609020204030204" pitchFamily="49" charset="0"/>
              </a:rPr>
              <a:t>=</a:t>
            </a:r>
            <a:r>
              <a:rPr lang="en-US" altLang="zh-CN" sz="1600" i="1" dirty="0">
                <a:solidFill>
                  <a:srgbClr val="2A00FF"/>
                </a:solidFill>
                <a:latin typeface="Consolas" panose="020B0609020204030204" pitchFamily="49" charset="0"/>
              </a:rPr>
              <a:t>"</a:t>
            </a:r>
            <a:r>
              <a:rPr lang="zh-CN" altLang="en-US" sz="1600" i="1" dirty="0">
                <a:solidFill>
                  <a:srgbClr val="2A00FF"/>
                </a:solidFill>
                <a:latin typeface="Consolas" panose="020B0609020204030204" pitchFamily="49" charset="0"/>
              </a:rPr>
              <a:t>提交</a:t>
            </a:r>
            <a:r>
              <a:rPr lang="en-US" altLang="zh-CN" sz="1600" i="1" dirty="0">
                <a:solidFill>
                  <a:srgbClr val="2A00FF"/>
                </a:solidFill>
                <a:latin typeface="Consolas" panose="020B0609020204030204" pitchFamily="49" charset="0"/>
              </a:rPr>
              <a:t>"</a:t>
            </a:r>
            <a:r>
              <a:rPr lang="en-US" altLang="zh-CN" sz="1600" i="1" dirty="0">
                <a:solidFill>
                  <a:srgbClr val="008080"/>
                </a:solidFill>
                <a:latin typeface="Consolas" panose="020B0609020204030204" pitchFamily="49" charset="0"/>
              </a:rPr>
              <a:t>&gt;</a:t>
            </a:r>
            <a:endParaRPr lang="en-US" altLang="zh-CN" sz="1600" i="1" dirty="0">
              <a:solidFill>
                <a:srgbClr val="008080"/>
              </a:solidFill>
              <a:latin typeface="Consolas" panose="020B0609020204030204" pitchFamily="49" charset="0"/>
            </a:endParaRPr>
          </a:p>
          <a:p>
            <a:r>
              <a:rPr lang="en-US" altLang="zh-CN" sz="1600" dirty="0">
                <a:solidFill>
                  <a:srgbClr val="008080"/>
                </a:solidFill>
                <a:latin typeface="Consolas" panose="020B0609020204030204" pitchFamily="49" charset="0"/>
              </a:rPr>
              <a:t>&lt;/</a:t>
            </a:r>
            <a:r>
              <a:rPr lang="en-US" altLang="zh-CN" sz="1600" dirty="0">
                <a:solidFill>
                  <a:srgbClr val="3F7F7F"/>
                </a:solidFill>
                <a:latin typeface="Consolas" panose="020B0609020204030204" pitchFamily="49" charset="0"/>
              </a:rPr>
              <a:t>form</a:t>
            </a:r>
            <a:r>
              <a:rPr lang="en-US" altLang="zh-CN" sz="1600" dirty="0">
                <a:solidFill>
                  <a:srgbClr val="008080"/>
                </a:solidFill>
                <a:latin typeface="Consolas" panose="020B0609020204030204" pitchFamily="49" charset="0"/>
              </a:rPr>
              <a:t>&gt;</a:t>
            </a:r>
            <a:endParaRPr lang="zh-CN" altLang="en-US" sz="1600" dirty="0"/>
          </a:p>
        </p:txBody>
      </p:sp>
      <p:pic>
        <p:nvPicPr>
          <p:cNvPr id="10" name="图片 9"/>
          <p:cNvPicPr>
            <a:picLocks noChangeAspect="1"/>
          </p:cNvPicPr>
          <p:nvPr/>
        </p:nvPicPr>
        <p:blipFill>
          <a:blip r:embed="rId1"/>
          <a:stretch>
            <a:fillRect/>
          </a:stretch>
        </p:blipFill>
        <p:spPr>
          <a:xfrm>
            <a:off x="614171" y="4027770"/>
            <a:ext cx="3957829" cy="17658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71" y="0"/>
            <a:ext cx="8229600" cy="766916"/>
          </a:xfrm>
        </p:spPr>
        <p:txBody>
          <a:bodyPr/>
          <a:lstStyle/>
          <a:p>
            <a:pPr>
              <a:lnSpc>
                <a:spcPct val="130000"/>
              </a:lnSpc>
            </a:pPr>
            <a:r>
              <a:rPr lang="zh-CN" altLang="zh-CN" dirty="0">
                <a:ea typeface="Arial Unicode MS" pitchFamily="34" charset="-122"/>
              </a:rPr>
              <a:t>接收用户的参数</a:t>
            </a:r>
            <a:endParaRPr lang="zh-CN" altLang="zh-CN" dirty="0">
              <a:ea typeface="Arial Unicode MS" pitchFamily="34" charset="-122"/>
            </a:endParaRPr>
          </a:p>
        </p:txBody>
      </p:sp>
      <p:sp>
        <p:nvSpPr>
          <p:cNvPr id="7" name="AutoShape 4"/>
          <p:cNvSpPr>
            <a:spLocks noChangeArrowheads="1"/>
          </p:cNvSpPr>
          <p:nvPr/>
        </p:nvSpPr>
        <p:spPr bwMode="auto">
          <a:xfrm>
            <a:off x="457200" y="1504948"/>
            <a:ext cx="8229600" cy="4148852"/>
          </a:xfrm>
          <a:prstGeom prst="roundRect">
            <a:avLst>
              <a:gd name="adj" fmla="val 5412"/>
            </a:avLst>
          </a:prstGeom>
          <a:gradFill rotWithShape="1">
            <a:gsLst>
              <a:gs pos="0">
                <a:srgbClr val="CCFFFF"/>
              </a:gs>
              <a:gs pos="100000">
                <a:schemeClr val="bg1"/>
              </a:gs>
            </a:gsLst>
            <a:lin ang="5400000" scaled="1"/>
          </a:gradFill>
          <a:ln w="9525" algn="ctr">
            <a:solidFill>
              <a:srgbClr val="008080"/>
            </a:solidFill>
            <a:rou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square">
            <a:spAutoFit/>
          </a:bodyPr>
          <a:lstStyle/>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获取名字</a:t>
            </a:r>
            <a:r>
              <a:rPr lang="en-US" altLang="zh-CN" sz="1600" dirty="0">
                <a:solidFill>
                  <a:srgbClr val="3F7F5F"/>
                </a:solidFill>
                <a:latin typeface="Consolas" panose="020B0609020204030204" pitchFamily="49" charset="0"/>
              </a:rPr>
              <a:t>&lt;input type="text" name="name"&gt;</a:t>
            </a:r>
            <a:r>
              <a:rPr lang="zh-CN" altLang="en-US" sz="1600" dirty="0">
                <a:solidFill>
                  <a:srgbClr val="3F7F5F"/>
                </a:solidFill>
                <a:latin typeface="Consolas" panose="020B0609020204030204" pitchFamily="49" charset="0"/>
              </a:rPr>
              <a:t>的值</a:t>
            </a:r>
            <a:endParaRPr lang="zh-CN" altLang="en-US"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"name"</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爱好</a:t>
            </a:r>
            <a:r>
              <a:rPr lang="en-US" altLang="zh-CN" sz="1600" dirty="0">
                <a:solidFill>
                  <a:srgbClr val="3F7F5F"/>
                </a:solidFill>
                <a:latin typeface="Consolas" panose="020B0609020204030204" pitchFamily="49" charset="0"/>
              </a:rPr>
              <a:t>&lt;input type="</a:t>
            </a:r>
            <a:r>
              <a:rPr lang="en-US" altLang="zh-CN" sz="1600" u="sng" dirty="0">
                <a:solidFill>
                  <a:srgbClr val="3F7F5F"/>
                </a:solidFill>
                <a:latin typeface="Consolas" panose="020B0609020204030204" pitchFamily="49" charset="0"/>
              </a:rPr>
              <a:t>checkbox" name="hobby" value="read"&gt;</a:t>
            </a:r>
            <a:endParaRPr lang="en-US" altLang="zh-CN" sz="1600" u="sng"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err="1">
                <a:solidFill>
                  <a:srgbClr val="6A3E3E"/>
                </a:solidFill>
                <a:latin typeface="Consolas" panose="020B0609020204030204" pitchFamily="49" charset="0"/>
              </a:rPr>
              <a:t>hobbys</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.getParameterValues</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"hobby"</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性别</a:t>
            </a:r>
            <a:r>
              <a:rPr lang="en-US" altLang="zh-CN" sz="1600" dirty="0">
                <a:solidFill>
                  <a:srgbClr val="3F7F5F"/>
                </a:solidFill>
                <a:latin typeface="Consolas" panose="020B0609020204030204" pitchFamily="49" charset="0"/>
              </a:rPr>
              <a:t>&lt;input type="radio" name="sex" value="male"&gt;</a:t>
            </a:r>
            <a:endParaRPr lang="en-US" altLang="zh-CN" sz="1600" dirty="0">
              <a:solidFill>
                <a:srgbClr val="3F7F5F"/>
              </a:solidFill>
              <a:latin typeface="Consolas" panose="020B0609020204030204" pitchFamily="49" charset="0"/>
            </a:endParaRPr>
          </a:p>
          <a:p>
            <a:r>
              <a:rPr lang="en-US" altLang="zh-CN" sz="1600" dirty="0">
                <a:solidFill>
                  <a:srgbClr val="000000"/>
                </a:solidFill>
                <a:latin typeface="Consolas" panose="020B0609020204030204" pitchFamily="49" charset="0"/>
              </a:rPr>
              <a:t>String </a:t>
            </a:r>
            <a:r>
              <a:rPr lang="en-US" altLang="zh-CN" sz="1600" dirty="0">
                <a:solidFill>
                  <a:srgbClr val="6A3E3E"/>
                </a:solidFill>
                <a:latin typeface="Consolas" panose="020B0609020204030204" pitchFamily="49" charset="0"/>
              </a:rPr>
              <a:t>sex</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req</a:t>
            </a:r>
            <a:r>
              <a:rPr lang="en-US" altLang="zh-CN" sz="1600" dirty="0" err="1">
                <a:solidFill>
                  <a:srgbClr val="000000"/>
                </a:solidFill>
                <a:latin typeface="Consolas" panose="020B0609020204030204" pitchFamily="49" charset="0"/>
              </a:rPr>
              <a:t>.getParameter</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"sex"</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3F7F5F"/>
                </a:solidFill>
                <a:latin typeface="Consolas" panose="020B0609020204030204" pitchFamily="49" charset="0"/>
              </a:rPr>
              <a:t>// </a:t>
            </a:r>
            <a:r>
              <a:rPr lang="zh-CN" altLang="en-US" sz="1600" dirty="0">
                <a:solidFill>
                  <a:srgbClr val="3F7F5F"/>
                </a:solidFill>
                <a:latin typeface="Consolas" panose="020B0609020204030204" pitchFamily="49" charset="0"/>
              </a:rPr>
              <a:t>显示到页面上</a:t>
            </a:r>
            <a:endParaRPr lang="zh-CN" altLang="en-US" sz="1600" dirty="0">
              <a:solidFill>
                <a:srgbClr val="3F7F5F"/>
              </a:solidFill>
              <a:latin typeface="Consolas" panose="020B0609020204030204" pitchFamily="49" charset="0"/>
            </a:endParaRPr>
          </a:p>
          <a:p>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.setContentType</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"text/</a:t>
            </a:r>
            <a:r>
              <a:rPr lang="en-US" altLang="zh-CN" sz="1600" dirty="0" err="1">
                <a:solidFill>
                  <a:srgbClr val="2A00FF"/>
                </a:solidFill>
                <a:latin typeface="Consolas" panose="020B0609020204030204" pitchFamily="49" charset="0"/>
              </a:rPr>
              <a:t>html;charset</a:t>
            </a:r>
            <a:r>
              <a:rPr lang="en-US" altLang="zh-CN" sz="1600" dirty="0">
                <a:solidFill>
                  <a:srgbClr val="2A00FF"/>
                </a:solidFill>
                <a:latin typeface="Consolas" panose="020B0609020204030204" pitchFamily="49" charset="0"/>
              </a:rPr>
              <a:t>=utf-8"</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000000"/>
                </a:solidFill>
                <a:latin typeface="Consolas" panose="020B0609020204030204" pitchFamily="49" charset="0"/>
              </a:rPr>
              <a:t>PrintWriter</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out</a:t>
            </a:r>
            <a:r>
              <a:rPr lang="en-US" altLang="zh-CN" sz="1600" dirty="0">
                <a:solidFill>
                  <a:srgbClr val="000000"/>
                </a:solidFill>
                <a:latin typeface="Consolas" panose="020B0609020204030204" pitchFamily="49" charset="0"/>
              </a:rPr>
              <a:t> = </a:t>
            </a:r>
            <a:r>
              <a:rPr lang="en-US" altLang="zh-CN" sz="1600" dirty="0" err="1">
                <a:solidFill>
                  <a:srgbClr val="6A3E3E"/>
                </a:solidFill>
                <a:latin typeface="Consolas" panose="020B0609020204030204" pitchFamily="49" charset="0"/>
              </a:rPr>
              <a:t>resp</a:t>
            </a:r>
            <a:r>
              <a:rPr lang="en-US" altLang="zh-CN" sz="1600" dirty="0" err="1">
                <a:solidFill>
                  <a:srgbClr val="000000"/>
                </a:solidFill>
                <a:latin typeface="Consolas" panose="020B0609020204030204" pitchFamily="49" charset="0"/>
              </a:rPr>
              <a:t>.getWriter</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你叫</a:t>
            </a:r>
            <a:r>
              <a:rPr lang="en-US" altLang="zh-CN" sz="1600" dirty="0">
                <a:solidFill>
                  <a:srgbClr val="2A00FF"/>
                </a:solidFill>
                <a:latin typeface="Consolas" panose="020B0609020204030204" pitchFamily="49" charset="0"/>
              </a:rPr>
              <a:t>:"</a:t>
            </a:r>
            <a:r>
              <a:rPr lang="en-US" altLang="zh-CN" sz="1600" dirty="0">
                <a:solidFill>
                  <a:srgbClr val="000000"/>
                </a:solidFill>
                <a:latin typeface="Consolas" panose="020B0609020204030204" pitchFamily="49" charset="0"/>
              </a:rPr>
              <a:t> + </a:t>
            </a:r>
            <a:r>
              <a:rPr lang="en-US" altLang="zh-CN" sz="1600" dirty="0">
                <a:solidFill>
                  <a:srgbClr val="6A3E3E"/>
                </a:solidFill>
                <a:latin typeface="Consolas" panose="020B0609020204030204" pitchFamily="49" charset="0"/>
              </a:rPr>
              <a:t>name</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你的爱好是：</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b="1" dirty="0">
                <a:solidFill>
                  <a:srgbClr val="7F0055"/>
                </a:solidFill>
                <a:latin typeface="Consolas" panose="020B0609020204030204" pitchFamily="49" charset="0"/>
              </a:rPr>
              <a:t>for</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h</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hobbys</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dirty="0">
                <a:solidFill>
                  <a:srgbClr val="6A3E3E"/>
                </a:solidFill>
                <a:latin typeface="Consolas" panose="020B0609020204030204" pitchFamily="49" charset="0"/>
              </a:rPr>
              <a:t>  </a:t>
            </a:r>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6A3E3E"/>
                </a:solidFill>
                <a:latin typeface="Consolas" panose="020B0609020204030204" pitchFamily="49" charset="0"/>
              </a:rPr>
              <a:t>h</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br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err="1">
                <a:solidFill>
                  <a:srgbClr val="6A3E3E"/>
                </a:solidFill>
                <a:latin typeface="Consolas" panose="020B0609020204030204" pitchFamily="49" charset="0"/>
              </a:rPr>
              <a:t>out</a:t>
            </a:r>
            <a:r>
              <a:rPr lang="en-US" altLang="zh-CN" sz="1600" dirty="0" err="1">
                <a:solidFill>
                  <a:srgbClr val="000000"/>
                </a:solidFill>
                <a:latin typeface="Consolas" panose="020B0609020204030204" pitchFamily="49" charset="0"/>
              </a:rPr>
              <a:t>.print</a:t>
            </a:r>
            <a:r>
              <a:rPr lang="en-US" altLang="zh-CN" sz="1600" dirty="0">
                <a:solidFill>
                  <a:srgbClr val="000000"/>
                </a:solidFill>
                <a:latin typeface="Consolas" panose="020B0609020204030204" pitchFamily="49" charset="0"/>
              </a:rPr>
              <a:t>(</a:t>
            </a:r>
            <a:r>
              <a:rPr lang="en-US" altLang="zh-CN" sz="1600" dirty="0">
                <a:solidFill>
                  <a:srgbClr val="2A00FF"/>
                </a:solidFill>
                <a:latin typeface="Consolas" panose="020B0609020204030204" pitchFamily="49" charset="0"/>
              </a:rPr>
              <a:t>"</a:t>
            </a:r>
            <a:r>
              <a:rPr lang="zh-CN" altLang="en-US" sz="1600" dirty="0">
                <a:solidFill>
                  <a:srgbClr val="2A00FF"/>
                </a:solidFill>
                <a:latin typeface="Consolas" panose="020B0609020204030204" pitchFamily="49" charset="0"/>
              </a:rPr>
              <a:t>你的性别是</a:t>
            </a:r>
            <a:r>
              <a:rPr lang="en-US" altLang="zh-CN" sz="1600" dirty="0">
                <a:solidFill>
                  <a:srgbClr val="2A00FF"/>
                </a:solidFill>
                <a:latin typeface="Consolas" panose="020B0609020204030204" pitchFamily="49" charset="0"/>
              </a:rPr>
              <a:t>:"</a:t>
            </a:r>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 </a:t>
            </a:r>
            <a:r>
              <a:rPr lang="en-US" altLang="zh-CN" sz="1600" dirty="0">
                <a:solidFill>
                  <a:srgbClr val="6A3E3E"/>
                </a:solidFill>
                <a:latin typeface="Consolas" panose="020B0609020204030204" pitchFamily="49" charset="0"/>
              </a:rPr>
              <a:t>sex</a:t>
            </a:r>
            <a:r>
              <a:rPr lang="en-US" altLang="zh-CN" sz="1600" dirty="0">
                <a:solidFill>
                  <a:srgbClr val="000000"/>
                </a:solidFill>
                <a:latin typeface="Consolas" panose="020B0609020204030204" pitchFamily="49" charset="0"/>
              </a:rPr>
              <a:t> + </a:t>
            </a:r>
            <a:r>
              <a:rPr lang="en-US" altLang="zh-CN" sz="1600" dirty="0">
                <a:solidFill>
                  <a:srgbClr val="2A00FF"/>
                </a:solidFill>
                <a:latin typeface="Consolas" panose="020B0609020204030204" pitchFamily="49" charset="0"/>
              </a:rPr>
              <a:t>"&lt;</a:t>
            </a:r>
            <a:r>
              <a:rPr lang="en-US" altLang="zh-CN" sz="1600" dirty="0" err="1">
                <a:solidFill>
                  <a:srgbClr val="2A00FF"/>
                </a:solidFill>
                <a:latin typeface="Consolas" panose="020B0609020204030204" pitchFamily="49" charset="0"/>
              </a:rPr>
              <a:t>hr</a:t>
            </a:r>
            <a:r>
              <a:rPr lang="en-US" altLang="zh-CN" sz="1600" dirty="0">
                <a:solidFill>
                  <a:srgbClr val="2A00FF"/>
                </a:solidFill>
                <a:latin typeface="Consolas" panose="020B0609020204030204" pitchFamily="49" charset="0"/>
              </a:rPr>
              <a:t>/&gt;"</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zh-CN" altLang="en-US" sz="1600" dirty="0">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0</TotalTime>
  <Words>6230</Words>
  <Application>WPS 演示</Application>
  <PresentationFormat>全屏显示(4:3)</PresentationFormat>
  <Paragraphs>321</Paragraphs>
  <Slides>32</Slides>
  <Notes>19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Arial</vt:lpstr>
      <vt:lpstr>宋体</vt:lpstr>
      <vt:lpstr>Wingdings</vt:lpstr>
      <vt:lpstr>微软雅黑</vt:lpstr>
      <vt:lpstr>Arial Unicode MS</vt:lpstr>
      <vt:lpstr>Consolas</vt:lpstr>
      <vt:lpstr>Arial Unicode MS</vt:lpstr>
      <vt:lpstr>华文细黑</vt:lpstr>
      <vt:lpstr>Calibri</vt:lpstr>
      <vt:lpstr>Times New Roman</vt:lpstr>
      <vt:lpstr>ppt主题</vt:lpstr>
      <vt:lpstr>6_自定义设计方案</vt:lpstr>
      <vt:lpstr>第三章 request和response</vt:lpstr>
      <vt:lpstr>内容概要</vt:lpstr>
      <vt:lpstr>请求流程</vt:lpstr>
      <vt:lpstr>Servlet对象的比较</vt:lpstr>
      <vt:lpstr>HttpServletRequest 简介</vt:lpstr>
      <vt:lpstr>Request功能</vt:lpstr>
      <vt:lpstr>接收用户的参数</vt:lpstr>
      <vt:lpstr>接收用户的参数</vt:lpstr>
      <vt:lpstr>接收用户的参数</vt:lpstr>
      <vt:lpstr>接收用户的参数</vt:lpstr>
      <vt:lpstr>获取参数时的乱码问题</vt:lpstr>
      <vt:lpstr>获取参数时的乱码问题</vt:lpstr>
      <vt:lpstr>获取请求行的相关信息 </vt:lpstr>
      <vt:lpstr>获取请求行的相关信息 </vt:lpstr>
      <vt:lpstr>获取请求行的相关信息 </vt:lpstr>
      <vt:lpstr>获取请求行的相关信息 </vt:lpstr>
      <vt:lpstr>转发</vt:lpstr>
      <vt:lpstr>转发</vt:lpstr>
      <vt:lpstr>转发</vt:lpstr>
      <vt:lpstr>包含</vt:lpstr>
      <vt:lpstr>包含</vt:lpstr>
      <vt:lpstr>请求域属性</vt:lpstr>
      <vt:lpstr>HttpServletResponse简介 </vt:lpstr>
      <vt:lpstr>Response功能</vt:lpstr>
      <vt:lpstr>设置响应内容</vt:lpstr>
      <vt:lpstr>设置响应头</vt:lpstr>
      <vt:lpstr>重定向</vt:lpstr>
      <vt:lpstr>重定向</vt:lpstr>
      <vt:lpstr>重定向与转发的比较 </vt:lpstr>
      <vt:lpstr>重定向与转发的比较 </vt:lpstr>
      <vt:lpstr>PowerPoint 演示文稿</vt:lpstr>
      <vt:lpstr>Codeasier   让编码更容易！</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唯美</cp:lastModifiedBy>
  <cp:revision>736</cp:revision>
  <dcterms:created xsi:type="dcterms:W3CDTF">2016-02-04T08:27:00Z</dcterms:created>
  <dcterms:modified xsi:type="dcterms:W3CDTF">2018-08-18T03:18:27Z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