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92" r:id="rId4"/>
    <p:sldId id="293" r:id="rId5"/>
    <p:sldId id="294" r:id="rId6"/>
    <p:sldId id="295" r:id="rId7"/>
    <p:sldId id="332" r:id="rId8"/>
    <p:sldId id="296" r:id="rId9"/>
    <p:sldId id="297" r:id="rId10"/>
    <p:sldId id="343" r:id="rId11"/>
    <p:sldId id="333" r:id="rId12"/>
    <p:sldId id="341" r:id="rId13"/>
    <p:sldId id="344" r:id="rId14"/>
    <p:sldId id="342" r:id="rId15"/>
    <p:sldId id="304" r:id="rId16"/>
    <p:sldId id="306" r:id="rId17"/>
    <p:sldId id="348" r:id="rId18"/>
    <p:sldId id="345" r:id="rId19"/>
    <p:sldId id="347" r:id="rId20"/>
    <p:sldId id="346" r:id="rId21"/>
    <p:sldId id="335" r:id="rId22"/>
    <p:sldId id="312" r:id="rId23"/>
    <p:sldId id="336" r:id="rId24"/>
    <p:sldId id="337" r:id="rId25"/>
    <p:sldId id="313" r:id="rId26"/>
    <p:sldId id="314" r:id="rId27"/>
    <p:sldId id="338" r:id="rId28"/>
    <p:sldId id="320" r:id="rId29"/>
    <p:sldId id="322" r:id="rId30"/>
    <p:sldId id="330" r:id="rId31"/>
    <p:sldId id="331" r:id="rId32"/>
    <p:sldId id="340" r:id="rId33"/>
    <p:sldId id="325" r:id="rId34"/>
    <p:sldId id="327" r:id="rId35"/>
    <p:sldId id="339" r:id="rId36"/>
    <p:sldId id="259" r:id="rId37"/>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1pPr>
    <a:lvl2pPr marL="4572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2pPr>
    <a:lvl3pPr marL="9144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3pPr>
    <a:lvl4pPr marL="13716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4pPr>
    <a:lvl5pPr marL="18288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5pPr>
    <a:lvl6pPr marL="2286000" algn="l" defTabSz="914400" rtl="0" eaLnBrk="1" latinLnBrk="0" hangingPunct="1">
      <a:defRPr sz="2000" kern="1200">
        <a:solidFill>
          <a:srgbClr val="FF6600"/>
        </a:solidFill>
        <a:latin typeface="Arial" pitchFamily="34" charset="0"/>
        <a:ea typeface="宋体" pitchFamily="2" charset="-122"/>
        <a:cs typeface="+mn-cs"/>
      </a:defRPr>
    </a:lvl6pPr>
    <a:lvl7pPr marL="2743200" algn="l" defTabSz="914400" rtl="0" eaLnBrk="1" latinLnBrk="0" hangingPunct="1">
      <a:defRPr sz="2000" kern="1200">
        <a:solidFill>
          <a:srgbClr val="FF6600"/>
        </a:solidFill>
        <a:latin typeface="Arial" pitchFamily="34" charset="0"/>
        <a:ea typeface="宋体" pitchFamily="2" charset="-122"/>
        <a:cs typeface="+mn-cs"/>
      </a:defRPr>
    </a:lvl7pPr>
    <a:lvl8pPr marL="3200400" algn="l" defTabSz="914400" rtl="0" eaLnBrk="1" latinLnBrk="0" hangingPunct="1">
      <a:defRPr sz="2000" kern="1200">
        <a:solidFill>
          <a:srgbClr val="FF6600"/>
        </a:solidFill>
        <a:latin typeface="Arial" pitchFamily="34" charset="0"/>
        <a:ea typeface="宋体" pitchFamily="2" charset="-122"/>
        <a:cs typeface="+mn-cs"/>
      </a:defRPr>
    </a:lvl8pPr>
    <a:lvl9pPr marL="3657600" algn="l" defTabSz="914400" rtl="0" eaLnBrk="1" latinLnBrk="0" hangingPunct="1">
      <a:defRPr sz="2000" kern="1200">
        <a:solidFill>
          <a:srgbClr val="FF66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FF66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82426" autoAdjust="0"/>
  </p:normalViewPr>
  <p:slideViewPr>
    <p:cSldViewPr snapToGrid="0">
      <p:cViewPr varScale="1">
        <p:scale>
          <a:sx n="71" d="100"/>
          <a:sy n="71" d="100"/>
        </p:scale>
        <p:origin x="1422" y="60"/>
      </p:cViewPr>
      <p:guideLst>
        <p:guide orient="horz" pos="2160"/>
        <p:guide pos="29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98C-8090-4E81-8CCC-9C2A2E244FA8}" type="datetimeFigureOut">
              <a:rPr lang="zh-CN" altLang="en-US" smtClean="0"/>
              <a:t>2018/8/16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C57ED-3BB1-4EED-85C5-A019A7D02CB7}" type="slidenum">
              <a:rPr lang="zh-CN" altLang="en-US" smtClean="0"/>
              <a:t>‹#›</a:t>
            </a:fld>
            <a:endParaRPr lang="zh-CN" altLang="en-US"/>
          </a:p>
        </p:txBody>
      </p:sp>
    </p:spTree>
    <p:extLst>
      <p:ext uri="{BB962C8B-B14F-4D97-AF65-F5344CB8AC3E}">
        <p14:creationId xmlns:p14="http://schemas.microsoft.com/office/powerpoint/2010/main" val="84010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9</a:t>
            </a:fld>
            <a:endParaRPr lang="zh-CN" altLang="en-US"/>
          </a:p>
        </p:txBody>
      </p:sp>
    </p:spTree>
    <p:extLst>
      <p:ext uri="{BB962C8B-B14F-4D97-AF65-F5344CB8AC3E}">
        <p14:creationId xmlns:p14="http://schemas.microsoft.com/office/powerpoint/2010/main" val="1427382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2EDD3-6882-456D-BF77-95AE1E83DBAC}" type="slidenum">
              <a:rPr lang="en-US" altLang="zh-CN"/>
              <a:pPr/>
              <a:t>15</a:t>
            </a:fld>
            <a:endParaRPr lang="en-US" altLang="zh-CN"/>
          </a:p>
        </p:txBody>
      </p:sp>
      <p:sp>
        <p:nvSpPr>
          <p:cNvPr id="548866" name="Rectangle 2"/>
          <p:cNvSpPr>
            <a:spLocks noGrp="1" noRot="1" noChangeAspect="1" noChangeArrowheads="1" noTextEdit="1"/>
          </p:cNvSpPr>
          <p:nvPr>
            <p:ph type="sldImg"/>
          </p:nvPr>
        </p:nvSpPr>
        <p:spPr>
          <a:xfrm>
            <a:off x="1143000" y="685800"/>
            <a:ext cx="4572000" cy="3429000"/>
          </a:xfrm>
          <a:prstGeom prst="rect">
            <a:avLst/>
          </a:prstGeom>
          <a:ln/>
        </p:spPr>
      </p:sp>
      <p:sp>
        <p:nvSpPr>
          <p:cNvPr id="54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1444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17</a:t>
            </a:fld>
            <a:endParaRPr lang="zh-CN" altLang="en-US"/>
          </a:p>
        </p:txBody>
      </p:sp>
    </p:spTree>
    <p:extLst>
      <p:ext uri="{BB962C8B-B14F-4D97-AF65-F5344CB8AC3E}">
        <p14:creationId xmlns:p14="http://schemas.microsoft.com/office/powerpoint/2010/main" val="72481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request.getSession</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如果不存在会话就创建一个新的会话（如果想把数据写入到会话中）</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request.getSession</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如果不存在会话就返回</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（如果只是想读取会话中的数据）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当向</a:t>
            </a:r>
            <a:r>
              <a:rPr lang="en-US" altLang="zh-CN" sz="1200" b="0" i="0" kern="1200" dirty="0" smtClean="0">
                <a:solidFill>
                  <a:schemeClr val="tx1"/>
                </a:solidFill>
                <a:effectLst/>
                <a:latin typeface="+mn-lt"/>
                <a:ea typeface="+mn-ea"/>
                <a:cs typeface="+mn-cs"/>
              </a:rPr>
              <a:t>Session</a:t>
            </a:r>
            <a:r>
              <a:rPr lang="zh-CN" altLang="en-US" sz="1200" b="0" i="0" kern="1200" dirty="0" smtClean="0">
                <a:solidFill>
                  <a:schemeClr val="tx1"/>
                </a:solidFill>
                <a:effectLst/>
                <a:latin typeface="+mn-lt"/>
                <a:ea typeface="+mn-ea"/>
                <a:cs typeface="+mn-cs"/>
              </a:rPr>
              <a:t>中存取登录信息时，一般建议：</a:t>
            </a:r>
            <a:r>
              <a:rPr lang="en-US" altLang="zh-CN" sz="1200" b="0" i="0" kern="1200" dirty="0" err="1" smtClean="0">
                <a:solidFill>
                  <a:schemeClr val="tx1"/>
                </a:solidFill>
                <a:effectLst/>
                <a:latin typeface="+mn-lt"/>
                <a:ea typeface="+mn-ea"/>
                <a:cs typeface="+mn-cs"/>
              </a:rPr>
              <a:t>HttpSession</a:t>
            </a:r>
            <a:r>
              <a:rPr lang="en-US" altLang="zh-CN" sz="1200" b="0" i="0" kern="1200" dirty="0" smtClean="0">
                <a:solidFill>
                  <a:schemeClr val="tx1"/>
                </a:solidFill>
                <a:effectLst/>
                <a:latin typeface="+mn-lt"/>
                <a:ea typeface="+mn-ea"/>
                <a:cs typeface="+mn-cs"/>
              </a:rPr>
              <a:t> session =</a:t>
            </a:r>
            <a:r>
              <a:rPr lang="en-US" altLang="zh-CN" sz="1200" b="0" i="0" kern="1200" dirty="0" err="1" smtClean="0">
                <a:solidFill>
                  <a:schemeClr val="tx1"/>
                </a:solidFill>
                <a:effectLst/>
                <a:latin typeface="+mn-lt"/>
                <a:ea typeface="+mn-ea"/>
                <a:cs typeface="+mn-cs"/>
              </a:rPr>
              <a:t>request.getSession</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当从</a:t>
            </a:r>
            <a:r>
              <a:rPr lang="en-US" altLang="zh-CN" sz="1200" b="0" i="0" kern="1200" dirty="0" smtClean="0">
                <a:solidFill>
                  <a:schemeClr val="tx1"/>
                </a:solidFill>
                <a:effectLst/>
                <a:latin typeface="+mn-lt"/>
                <a:ea typeface="+mn-ea"/>
                <a:cs typeface="+mn-cs"/>
              </a:rPr>
              <a:t>Session</a:t>
            </a:r>
            <a:r>
              <a:rPr lang="zh-CN" altLang="en-US" sz="1200" b="0" i="0" kern="1200" dirty="0" smtClean="0">
                <a:solidFill>
                  <a:schemeClr val="tx1"/>
                </a:solidFill>
                <a:effectLst/>
                <a:latin typeface="+mn-lt"/>
                <a:ea typeface="+mn-ea"/>
                <a:cs typeface="+mn-cs"/>
              </a:rPr>
              <a:t>中获取登录信息时，一般建议：</a:t>
            </a:r>
            <a:r>
              <a:rPr lang="en-US" altLang="zh-CN" sz="1200" b="0" i="0" kern="1200" dirty="0" err="1" smtClean="0">
                <a:solidFill>
                  <a:schemeClr val="tx1"/>
                </a:solidFill>
                <a:effectLst/>
                <a:latin typeface="+mn-lt"/>
                <a:ea typeface="+mn-ea"/>
                <a:cs typeface="+mn-cs"/>
              </a:rPr>
              <a:t>HttpSession</a:t>
            </a:r>
            <a:r>
              <a:rPr lang="en-US" altLang="zh-CN" sz="1200" b="0" i="0" kern="1200" dirty="0" smtClean="0">
                <a:solidFill>
                  <a:schemeClr val="tx1"/>
                </a:solidFill>
                <a:effectLst/>
                <a:latin typeface="+mn-lt"/>
                <a:ea typeface="+mn-ea"/>
                <a:cs typeface="+mn-cs"/>
              </a:rPr>
              <a:t> session =</a:t>
            </a:r>
            <a:r>
              <a:rPr lang="en-US" altLang="zh-CN" sz="1200" b="0" i="0" kern="1200" dirty="0" err="1" smtClean="0">
                <a:solidFill>
                  <a:schemeClr val="tx1"/>
                </a:solidFill>
                <a:effectLst/>
                <a:latin typeface="+mn-lt"/>
                <a:ea typeface="+mn-ea"/>
                <a:cs typeface="+mn-cs"/>
              </a:rPr>
              <a:t>request.getSession</a:t>
            </a:r>
            <a:r>
              <a:rPr lang="en-US" altLang="zh-CN" sz="1200" b="0" i="0" kern="1200" dirty="0" smtClean="0">
                <a:solidFill>
                  <a:schemeClr val="tx1"/>
                </a:solidFill>
                <a:effectLst/>
                <a:latin typeface="+mn-lt"/>
                <a:ea typeface="+mn-ea"/>
                <a:cs typeface="+mn-cs"/>
              </a:rPr>
              <a:t>(false);</a:t>
            </a:r>
          </a:p>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19</a:t>
            </a:fld>
            <a:endParaRPr lang="zh-CN" altLang="en-US"/>
          </a:p>
        </p:txBody>
      </p:sp>
    </p:spTree>
    <p:extLst>
      <p:ext uri="{BB962C8B-B14F-4D97-AF65-F5344CB8AC3E}">
        <p14:creationId xmlns:p14="http://schemas.microsoft.com/office/powerpoint/2010/main" val="96478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B025F-7881-4FF7-933E-100E77FD4439}" type="slidenum">
              <a:rPr lang="en-US" altLang="zh-CN"/>
              <a:pPr/>
              <a:t>21</a:t>
            </a:fld>
            <a:endParaRPr lang="en-US" altLang="zh-CN"/>
          </a:p>
        </p:txBody>
      </p:sp>
      <p:sp>
        <p:nvSpPr>
          <p:cNvPr id="552962" name="Rectangle 2"/>
          <p:cNvSpPr>
            <a:spLocks noGrp="1" noRot="1" noChangeAspect="1" noChangeArrowheads="1" noTextEdit="1"/>
          </p:cNvSpPr>
          <p:nvPr>
            <p:ph type="sldImg"/>
          </p:nvPr>
        </p:nvSpPr>
        <p:spPr>
          <a:xfrm>
            <a:off x="1143000" y="685800"/>
            <a:ext cx="4572000" cy="3429000"/>
          </a:xfrm>
          <a:prstGeom prst="rect">
            <a:avLst/>
          </a:prstGeom>
          <a:ln/>
        </p:spPr>
      </p:sp>
      <p:sp>
        <p:nvSpPr>
          <p:cNvPr id="552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1845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B025F-7881-4FF7-933E-100E77FD4439}" type="slidenum">
              <a:rPr lang="en-US" altLang="zh-CN"/>
              <a:pPr/>
              <a:t>22</a:t>
            </a:fld>
            <a:endParaRPr lang="en-US" altLang="zh-CN"/>
          </a:p>
        </p:txBody>
      </p:sp>
      <p:sp>
        <p:nvSpPr>
          <p:cNvPr id="552962" name="Rectangle 2"/>
          <p:cNvSpPr>
            <a:spLocks noGrp="1" noRot="1" noChangeAspect="1" noChangeArrowheads="1" noTextEdit="1"/>
          </p:cNvSpPr>
          <p:nvPr>
            <p:ph type="sldImg"/>
          </p:nvPr>
        </p:nvSpPr>
        <p:spPr>
          <a:xfrm>
            <a:off x="1143000" y="685800"/>
            <a:ext cx="4572000" cy="3429000"/>
          </a:xfrm>
          <a:prstGeom prst="rect">
            <a:avLst/>
          </a:prstGeom>
          <a:ln/>
        </p:spPr>
      </p:sp>
      <p:sp>
        <p:nvSpPr>
          <p:cNvPr id="552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01985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B025F-7881-4FF7-933E-100E77FD4439}" type="slidenum">
              <a:rPr lang="en-US" altLang="zh-CN"/>
              <a:pPr/>
              <a:t>23</a:t>
            </a:fld>
            <a:endParaRPr lang="en-US" altLang="zh-CN"/>
          </a:p>
        </p:txBody>
      </p:sp>
      <p:sp>
        <p:nvSpPr>
          <p:cNvPr id="552962" name="Rectangle 2"/>
          <p:cNvSpPr>
            <a:spLocks noGrp="1" noRot="1" noChangeAspect="1" noChangeArrowheads="1" noTextEdit="1"/>
          </p:cNvSpPr>
          <p:nvPr>
            <p:ph type="sldImg"/>
          </p:nvPr>
        </p:nvSpPr>
        <p:spPr>
          <a:xfrm>
            <a:off x="1143000" y="685800"/>
            <a:ext cx="4572000" cy="3429000"/>
          </a:xfrm>
          <a:prstGeom prst="rect">
            <a:avLst/>
          </a:prstGeom>
          <a:ln/>
        </p:spPr>
      </p:sp>
      <p:sp>
        <p:nvSpPr>
          <p:cNvPr id="552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50749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D1E60-F2FB-498A-9472-346B5D0FCD32}" type="slidenum">
              <a:rPr lang="en-US" altLang="zh-CN"/>
              <a:pPr/>
              <a:t>28</a:t>
            </a:fld>
            <a:endParaRPr lang="en-US" altLang="zh-CN"/>
          </a:p>
        </p:txBody>
      </p:sp>
      <p:sp>
        <p:nvSpPr>
          <p:cNvPr id="565250" name="Rectangle 2"/>
          <p:cNvSpPr>
            <a:spLocks noGrp="1" noRot="1" noChangeAspect="1" noChangeArrowheads="1" noTextEdit="1"/>
          </p:cNvSpPr>
          <p:nvPr>
            <p:ph type="sldImg"/>
          </p:nvPr>
        </p:nvSpPr>
        <p:spPr>
          <a:xfrm>
            <a:off x="1143000" y="685800"/>
            <a:ext cx="4572000" cy="3429000"/>
          </a:xfrm>
          <a:prstGeom prst="rect">
            <a:avLst/>
          </a:prstGeom>
          <a:ln/>
        </p:spPr>
      </p:sp>
      <p:sp>
        <p:nvSpPr>
          <p:cNvPr id="565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44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FF3536-5F78-413D-992D-76F69DDCCCFF}" type="slidenum">
              <a:rPr lang="en-US" altLang="zh-CN"/>
              <a:pPr/>
              <a:t>29</a:t>
            </a:fld>
            <a:endParaRPr lang="en-US" altLang="zh-CN"/>
          </a:p>
        </p:txBody>
      </p:sp>
      <p:sp>
        <p:nvSpPr>
          <p:cNvPr id="574466" name="Rectangle 2"/>
          <p:cNvSpPr>
            <a:spLocks noGrp="1" noRot="1" noChangeAspect="1" noChangeArrowheads="1" noTextEdit="1"/>
          </p:cNvSpPr>
          <p:nvPr>
            <p:ph type="sldImg"/>
          </p:nvPr>
        </p:nvSpPr>
        <p:spPr>
          <a:xfrm>
            <a:off x="1143000" y="685800"/>
            <a:ext cx="4572000" cy="3429000"/>
          </a:xfrm>
          <a:prstGeom prst="rect">
            <a:avLst/>
          </a:prstGeom>
          <a:ln/>
        </p:spPr>
      </p:sp>
      <p:sp>
        <p:nvSpPr>
          <p:cNvPr id="574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00269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dirty="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图片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itchFamily="34" charset="0"/>
          <a:ea typeface="宋体" pitchFamily="2" charset="-122"/>
        </a:defRPr>
      </a:lvl2pPr>
      <a:lvl3pPr algn="ctr" rtl="0" eaLnBrk="1" fontAlgn="base" hangingPunct="1">
        <a:spcBef>
          <a:spcPct val="0"/>
        </a:spcBef>
        <a:spcAft>
          <a:spcPct val="0"/>
        </a:spcAft>
        <a:defRPr sz="3200" b="1">
          <a:solidFill>
            <a:schemeClr val="bg1"/>
          </a:solidFill>
          <a:latin typeface="Arial" pitchFamily="34" charset="0"/>
          <a:ea typeface="宋体" pitchFamily="2" charset="-122"/>
        </a:defRPr>
      </a:lvl3pPr>
      <a:lvl4pPr algn="ctr" rtl="0" eaLnBrk="1" fontAlgn="base" hangingPunct="1">
        <a:spcBef>
          <a:spcPct val="0"/>
        </a:spcBef>
        <a:spcAft>
          <a:spcPct val="0"/>
        </a:spcAft>
        <a:defRPr sz="3200" b="1">
          <a:solidFill>
            <a:schemeClr val="bg1"/>
          </a:solidFill>
          <a:latin typeface="Arial" pitchFamily="34" charset="0"/>
          <a:ea typeface="宋体" pitchFamily="2" charset="-122"/>
        </a:defRPr>
      </a:lvl4pPr>
      <a:lvl5pPr algn="ctr" rtl="0" eaLnBrk="1" fontAlgn="base" hangingPunct="1">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328103"/>
            <a:ext cx="7280910" cy="2387600"/>
          </a:xfrm>
        </p:spPr>
        <p:txBody>
          <a:bodyPr/>
          <a:lstStyle/>
          <a:p>
            <a:r>
              <a:rPr lang="zh-CN" altLang="en-US" dirty="0">
                <a:latin typeface="+mj-ea"/>
              </a:rPr>
              <a:t>第</a:t>
            </a:r>
            <a:r>
              <a:rPr lang="en-US" altLang="zh-CN" dirty="0">
                <a:latin typeface="+mj-ea"/>
              </a:rPr>
              <a:t>4</a:t>
            </a:r>
            <a:r>
              <a:rPr lang="zh-CN" altLang="en-US" dirty="0">
                <a:latin typeface="+mj-ea"/>
              </a:rPr>
              <a:t>章 会话状态管理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446856" y="0"/>
            <a:ext cx="8229600" cy="781665"/>
          </a:xfrm>
        </p:spPr>
        <p:txBody>
          <a:bodyPr/>
          <a:lstStyle/>
          <a:p>
            <a:r>
              <a:rPr lang="zh-CN" altLang="en-US" dirty="0">
                <a:latin typeface="Arial Unicode MS" pitchFamily="34" charset="-122"/>
                <a:ea typeface="Arial Unicode MS" pitchFamily="34" charset="-122"/>
                <a:cs typeface="Arial Unicode MS" pitchFamily="34" charset="-122"/>
              </a:rPr>
              <a:t>在</a:t>
            </a:r>
            <a:r>
              <a:rPr lang="en-US" altLang="zh-CN" dirty="0" err="1">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程序中使用</a:t>
            </a:r>
            <a:r>
              <a:rPr lang="en-US" altLang="zh-CN" dirty="0">
                <a:latin typeface="Arial Unicode MS" pitchFamily="34" charset="-122"/>
                <a:ea typeface="Arial Unicode MS" pitchFamily="34" charset="-122"/>
                <a:cs typeface="Arial Unicode MS" pitchFamily="34" charset="-122"/>
              </a:rPr>
              <a:t>Cookie </a:t>
            </a:r>
          </a:p>
        </p:txBody>
      </p:sp>
      <p:sp>
        <p:nvSpPr>
          <p:cNvPr id="541699" name="Rectangle 3"/>
          <p:cNvSpPr>
            <a:spLocks noGrp="1" noChangeArrowheads="1"/>
          </p:cNvSpPr>
          <p:nvPr>
            <p:ph type="body" idx="1"/>
          </p:nvPr>
        </p:nvSpPr>
        <p:spPr>
          <a:xfrm>
            <a:off x="467544" y="1143352"/>
            <a:ext cx="8208912" cy="1621619"/>
          </a:xfrm>
          <a:noFill/>
        </p:spPr>
        <p:txBody>
          <a:bodyPr/>
          <a:lstStyle/>
          <a:p>
            <a:pPr marL="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HttpServletResponse</a:t>
            </a:r>
            <a:r>
              <a:rPr lang="zh-CN" altLang="en-US" sz="2000" dirty="0">
                <a:latin typeface="微软雅黑" panose="020B0503020204020204" pitchFamily="34" charset="-122"/>
                <a:ea typeface="微软雅黑" panose="020B0503020204020204" pitchFamily="34" charset="-122"/>
                <a:cs typeface="Arial Unicode MS" pitchFamily="34" charset="-122"/>
              </a:rPr>
              <a:t>接口中定义了一个</a:t>
            </a:r>
            <a:r>
              <a:rPr lang="en-US" altLang="zh-CN" sz="2000" dirty="0" err="1">
                <a:latin typeface="微软雅黑" panose="020B0503020204020204" pitchFamily="34" charset="-122"/>
                <a:ea typeface="微软雅黑" panose="020B0503020204020204" pitchFamily="34" charset="-122"/>
                <a:cs typeface="Arial Unicode MS" pitchFamily="34" charset="-122"/>
              </a:rPr>
              <a:t>addCookie</a:t>
            </a:r>
            <a:r>
              <a:rPr lang="zh-CN" altLang="en-US" sz="2000" dirty="0">
                <a:latin typeface="微软雅黑" panose="020B0503020204020204" pitchFamily="34" charset="-122"/>
                <a:ea typeface="微软雅黑" panose="020B0503020204020204" pitchFamily="34" charset="-122"/>
                <a:cs typeface="Arial Unicode MS" pitchFamily="34" charset="-122"/>
              </a:rPr>
              <a:t>方法，它用于在发送给浏览器的</a:t>
            </a:r>
            <a:r>
              <a:rPr lang="en-US" altLang="zh-CN" sz="2000" dirty="0">
                <a:latin typeface="微软雅黑" panose="020B0503020204020204" pitchFamily="34" charset="-122"/>
                <a:ea typeface="微软雅黑" panose="020B0503020204020204" pitchFamily="34" charset="-122"/>
                <a:cs typeface="Arial Unicode MS" pitchFamily="34" charset="-122"/>
              </a:rPr>
              <a:t>HTTP</a:t>
            </a:r>
            <a:r>
              <a:rPr lang="zh-CN" altLang="en-US" sz="2000" dirty="0">
                <a:latin typeface="微软雅黑" panose="020B0503020204020204" pitchFamily="34" charset="-122"/>
                <a:ea typeface="微软雅黑" panose="020B0503020204020204" pitchFamily="34" charset="-122"/>
                <a:cs typeface="Arial Unicode MS" pitchFamily="34" charset="-122"/>
              </a:rPr>
              <a:t>响应消息中增加一个</a:t>
            </a:r>
            <a:r>
              <a:rPr lang="en-US" altLang="zh-CN" sz="2000" dirty="0">
                <a:latin typeface="微软雅黑" panose="020B0503020204020204" pitchFamily="34" charset="-122"/>
                <a:ea typeface="微软雅黑" panose="020B0503020204020204" pitchFamily="34" charset="-122"/>
                <a:cs typeface="Arial Unicode MS" pitchFamily="34" charset="-122"/>
              </a:rPr>
              <a:t>Set-Cookie</a:t>
            </a:r>
            <a:r>
              <a:rPr lang="zh-CN" altLang="en-US" sz="2000" dirty="0">
                <a:latin typeface="微软雅黑" panose="020B0503020204020204" pitchFamily="34" charset="-122"/>
                <a:ea typeface="微软雅黑" panose="020B0503020204020204" pitchFamily="34" charset="-122"/>
                <a:cs typeface="Arial Unicode MS" pitchFamily="34" charset="-122"/>
              </a:rPr>
              <a:t>响应头字段。</a:t>
            </a:r>
          </a:p>
        </p:txBody>
      </p:sp>
      <p:pic>
        <p:nvPicPr>
          <p:cNvPr id="2" name="图片 1">
            <a:extLst>
              <a:ext uri="{FF2B5EF4-FFF2-40B4-BE49-F238E27FC236}">
                <a16:creationId xmlns:a16="http://schemas.microsoft.com/office/drawing/2014/main" xmlns="" id="{BBE8DAE4-3827-4754-BB2A-228C21F8BA5F}"/>
              </a:ext>
            </a:extLst>
          </p:cNvPr>
          <p:cNvPicPr>
            <a:picLocks noChangeAspect="1"/>
          </p:cNvPicPr>
          <p:nvPr/>
        </p:nvPicPr>
        <p:blipFill>
          <a:blip r:embed="rId2"/>
          <a:stretch>
            <a:fillRect/>
          </a:stretch>
        </p:blipFill>
        <p:spPr>
          <a:xfrm>
            <a:off x="446856" y="2639613"/>
            <a:ext cx="7936227" cy="3075035"/>
          </a:xfrm>
          <a:prstGeom prst="rect">
            <a:avLst/>
          </a:prstGeom>
        </p:spPr>
      </p:pic>
    </p:spTree>
    <p:extLst>
      <p:ext uri="{BB962C8B-B14F-4D97-AF65-F5344CB8AC3E}">
        <p14:creationId xmlns:p14="http://schemas.microsoft.com/office/powerpoint/2010/main" val="373917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 calcmode="lin" valueType="num">
                                      <p:cBhvr additive="base">
                                        <p:cTn id="7" dur="500" fill="hold"/>
                                        <p:tgtEl>
                                          <p:spTgt spid="541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16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446856" y="0"/>
            <a:ext cx="8229600" cy="781665"/>
          </a:xfrm>
        </p:spPr>
        <p:txBody>
          <a:bodyPr/>
          <a:lstStyle/>
          <a:p>
            <a:r>
              <a:rPr lang="zh-CN" altLang="en-US" dirty="0">
                <a:latin typeface="Arial Unicode MS" pitchFamily="34" charset="-122"/>
                <a:ea typeface="Arial Unicode MS" pitchFamily="34" charset="-122"/>
                <a:cs typeface="Arial Unicode MS" pitchFamily="34" charset="-122"/>
              </a:rPr>
              <a:t>在</a:t>
            </a:r>
            <a:r>
              <a:rPr lang="en-US" altLang="zh-CN" dirty="0" err="1">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程序中使用</a:t>
            </a:r>
            <a:r>
              <a:rPr lang="en-US" altLang="zh-CN" dirty="0">
                <a:latin typeface="Arial Unicode MS" pitchFamily="34" charset="-122"/>
                <a:ea typeface="Arial Unicode MS" pitchFamily="34" charset="-122"/>
                <a:cs typeface="Arial Unicode MS" pitchFamily="34" charset="-122"/>
              </a:rPr>
              <a:t>Cookie </a:t>
            </a:r>
          </a:p>
        </p:txBody>
      </p:sp>
      <p:sp>
        <p:nvSpPr>
          <p:cNvPr id="541699" name="Rectangle 3"/>
          <p:cNvSpPr>
            <a:spLocks noGrp="1" noChangeArrowheads="1"/>
          </p:cNvSpPr>
          <p:nvPr>
            <p:ph type="body" idx="1"/>
          </p:nvPr>
        </p:nvSpPr>
        <p:spPr>
          <a:xfrm>
            <a:off x="467544" y="1143352"/>
            <a:ext cx="8208912" cy="4169641"/>
          </a:xfrm>
          <a:noFill/>
        </p:spPr>
        <p:txBody>
          <a:bodyPr/>
          <a:lstStyle/>
          <a:p>
            <a:pPr marL="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HttpServletRequest</a:t>
            </a:r>
            <a:r>
              <a:rPr lang="zh-CN" altLang="en-US" sz="2000" dirty="0">
                <a:latin typeface="微软雅黑" panose="020B0503020204020204" pitchFamily="34" charset="-122"/>
                <a:ea typeface="微软雅黑" panose="020B0503020204020204" pitchFamily="34" charset="-122"/>
                <a:cs typeface="Arial Unicode MS" pitchFamily="34" charset="-122"/>
              </a:rPr>
              <a:t>接口中定义了一个</a:t>
            </a:r>
            <a:r>
              <a:rPr lang="en-US" altLang="zh-CN" sz="2000" dirty="0" err="1">
                <a:latin typeface="微软雅黑" panose="020B0503020204020204" pitchFamily="34" charset="-122"/>
                <a:ea typeface="微软雅黑" panose="020B0503020204020204" pitchFamily="34" charset="-122"/>
                <a:cs typeface="Arial Unicode MS" pitchFamily="34" charset="-122"/>
              </a:rPr>
              <a:t>getCookies</a:t>
            </a:r>
            <a:r>
              <a:rPr lang="zh-CN" altLang="en-US" sz="2000" dirty="0">
                <a:latin typeface="微软雅黑" panose="020B0503020204020204" pitchFamily="34" charset="-122"/>
                <a:ea typeface="微软雅黑" panose="020B0503020204020204" pitchFamily="34" charset="-122"/>
                <a:cs typeface="Arial Unicode MS" pitchFamily="34" charset="-122"/>
              </a:rPr>
              <a:t>方法，它用于从</a:t>
            </a:r>
            <a:r>
              <a:rPr lang="en-US" altLang="zh-CN" sz="2000" dirty="0">
                <a:latin typeface="微软雅黑" panose="020B0503020204020204" pitchFamily="34" charset="-122"/>
                <a:ea typeface="微软雅黑" panose="020B0503020204020204" pitchFamily="34" charset="-122"/>
                <a:cs typeface="Arial Unicode MS" pitchFamily="34" charset="-122"/>
              </a:rPr>
              <a:t>HTTP</a:t>
            </a:r>
            <a:r>
              <a:rPr lang="zh-CN" altLang="en-US" sz="2000" dirty="0">
                <a:latin typeface="微软雅黑" panose="020B0503020204020204" pitchFamily="34" charset="-122"/>
                <a:ea typeface="微软雅黑" panose="020B0503020204020204" pitchFamily="34" charset="-122"/>
                <a:cs typeface="Arial Unicode MS" pitchFamily="34" charset="-122"/>
              </a:rPr>
              <a:t>请求消息的</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请求头字段中读取所有的</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项。</a:t>
            </a:r>
          </a:p>
          <a:p>
            <a:pPr marL="0" indent="355600">
              <a:lnSpc>
                <a:spcPct val="150000"/>
              </a:lnSpc>
              <a:buFont typeface="Wingdings" pitchFamily="2" charset="2"/>
              <a:buNone/>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
        <p:nvSpPr>
          <p:cNvPr id="3" name="矩形 2">
            <a:extLst>
              <a:ext uri="{FF2B5EF4-FFF2-40B4-BE49-F238E27FC236}">
                <a16:creationId xmlns:a16="http://schemas.microsoft.com/office/drawing/2014/main" xmlns="" id="{F6EE239F-B646-4163-8A15-BE756E6E0D74}"/>
              </a:ext>
            </a:extLst>
          </p:cNvPr>
          <p:cNvSpPr/>
          <p:nvPr/>
        </p:nvSpPr>
        <p:spPr>
          <a:xfrm>
            <a:off x="336915" y="2274838"/>
            <a:ext cx="8229600" cy="2308324"/>
          </a:xfrm>
          <a:prstGeom prst="rect">
            <a:avLst/>
          </a:prstGeom>
        </p:spPr>
        <p:txBody>
          <a:bodyPr wrap="square">
            <a:spAutoFit/>
          </a:bodyPr>
          <a:lstStyle/>
          <a:p>
            <a:r>
              <a:rPr lang="en-US" altLang="zh-CN" sz="1800" dirty="0" err="1">
                <a:solidFill>
                  <a:srgbClr val="6A3E3E"/>
                </a:solidFill>
                <a:latin typeface="Consolas" panose="020B0609020204030204" pitchFamily="49" charset="0"/>
              </a:rPr>
              <a:t>response</a:t>
            </a:r>
            <a:r>
              <a:rPr lang="en-US" altLang="zh-CN" sz="1800" dirty="0" err="1">
                <a:solidFill>
                  <a:srgbClr val="000000"/>
                </a:solidFill>
                <a:latin typeface="Consolas" panose="020B0609020204030204" pitchFamily="49" charset="0"/>
              </a:rPr>
              <a:t>.setContentType</a:t>
            </a:r>
            <a:r>
              <a:rPr lang="en-US" altLang="zh-CN" sz="1800" dirty="0">
                <a:solidFill>
                  <a:srgbClr val="000000"/>
                </a:solidFill>
                <a:latin typeface="Consolas" panose="020B0609020204030204" pitchFamily="49" charset="0"/>
              </a:rPr>
              <a:t>(</a:t>
            </a:r>
            <a:r>
              <a:rPr lang="en-US" altLang="zh-CN" sz="1800" dirty="0">
                <a:solidFill>
                  <a:srgbClr val="2A00FF"/>
                </a:solidFill>
                <a:latin typeface="Consolas" panose="020B0609020204030204" pitchFamily="49" charset="0"/>
              </a:rPr>
              <a:t>"text/</a:t>
            </a:r>
            <a:r>
              <a:rPr lang="en-US" altLang="zh-CN" sz="1800" dirty="0" err="1">
                <a:solidFill>
                  <a:srgbClr val="2A00FF"/>
                </a:solidFill>
                <a:latin typeface="Consolas" panose="020B0609020204030204" pitchFamily="49" charset="0"/>
              </a:rPr>
              <a:t>html;charset</a:t>
            </a:r>
            <a:r>
              <a:rPr lang="en-US" altLang="zh-CN" sz="1800" dirty="0">
                <a:solidFill>
                  <a:srgbClr val="2A00FF"/>
                </a:solidFill>
                <a:latin typeface="Consolas" panose="020B0609020204030204" pitchFamily="49" charset="0"/>
              </a:rPr>
              <a:t>=utf-8"</a:t>
            </a:r>
            <a:r>
              <a:rPr lang="en-US" altLang="zh-CN" sz="1800" dirty="0">
                <a:solidFill>
                  <a:srgbClr val="000000"/>
                </a:solidFill>
                <a:latin typeface="Consolas" panose="020B0609020204030204" pitchFamily="49" charset="0"/>
              </a:rPr>
              <a:t>);</a:t>
            </a:r>
          </a:p>
          <a:p>
            <a:r>
              <a:rPr lang="en-US" altLang="zh-CN" sz="1800" dirty="0">
                <a:solidFill>
                  <a:srgbClr val="3F7F5F"/>
                </a:solidFill>
                <a:latin typeface="Consolas" panose="020B0609020204030204" pitchFamily="49" charset="0"/>
              </a:rPr>
              <a:t>//</a:t>
            </a:r>
            <a:r>
              <a:rPr lang="zh-CN" altLang="en-US" sz="1800" dirty="0">
                <a:solidFill>
                  <a:srgbClr val="3F7F5F"/>
                </a:solidFill>
                <a:latin typeface="Consolas" panose="020B0609020204030204" pitchFamily="49" charset="0"/>
              </a:rPr>
              <a:t>获取请求中的</a:t>
            </a:r>
            <a:r>
              <a:rPr lang="en-US" altLang="zh-CN" sz="1800" dirty="0">
                <a:solidFill>
                  <a:srgbClr val="3F7F5F"/>
                </a:solidFill>
                <a:latin typeface="Consolas" panose="020B0609020204030204" pitchFamily="49" charset="0"/>
              </a:rPr>
              <a:t>Cookie</a:t>
            </a:r>
          </a:p>
          <a:p>
            <a:r>
              <a:rPr lang="en-US" altLang="zh-CN" sz="1800" dirty="0">
                <a:solidFill>
                  <a:srgbClr val="000000"/>
                </a:solidFill>
                <a:latin typeface="Consolas" panose="020B0609020204030204" pitchFamily="49" charset="0"/>
              </a:rPr>
              <a:t>Cookie[] </a:t>
            </a:r>
            <a:r>
              <a:rPr lang="en-US" altLang="zh-CN" sz="1800" dirty="0">
                <a:solidFill>
                  <a:srgbClr val="6A3E3E"/>
                </a:solidFill>
                <a:latin typeface="Consolas" panose="020B0609020204030204" pitchFamily="49" charset="0"/>
              </a:rPr>
              <a:t>cookies</a:t>
            </a:r>
            <a:r>
              <a:rPr lang="en-US" altLang="zh-CN" sz="1800" dirty="0">
                <a:solidFill>
                  <a:srgbClr val="000000"/>
                </a:solidFill>
                <a:latin typeface="Consolas" panose="020B0609020204030204" pitchFamily="49" charset="0"/>
              </a:rPr>
              <a:t> = </a:t>
            </a:r>
            <a:r>
              <a:rPr lang="en-US" altLang="zh-CN" sz="1800" dirty="0" err="1">
                <a:solidFill>
                  <a:srgbClr val="6A3E3E"/>
                </a:solidFill>
                <a:latin typeface="Consolas" panose="020B0609020204030204" pitchFamily="49" charset="0"/>
              </a:rPr>
              <a:t>request</a:t>
            </a:r>
            <a:r>
              <a:rPr lang="en-US" altLang="zh-CN" sz="1800" dirty="0" err="1">
                <a:solidFill>
                  <a:srgbClr val="000000"/>
                </a:solidFill>
                <a:latin typeface="Consolas" panose="020B0609020204030204" pitchFamily="49" charset="0"/>
              </a:rPr>
              <a:t>.getCookies</a:t>
            </a:r>
            <a:r>
              <a:rPr lang="en-US" altLang="zh-CN" sz="1800" dirty="0">
                <a:solidFill>
                  <a:srgbClr val="000000"/>
                </a:solidFill>
                <a:latin typeface="Consolas" panose="020B0609020204030204" pitchFamily="49" charset="0"/>
              </a:rPr>
              <a:t>();</a:t>
            </a:r>
          </a:p>
          <a:p>
            <a:r>
              <a:rPr lang="en-US" altLang="zh-CN" sz="1800" b="1" dirty="0">
                <a:solidFill>
                  <a:srgbClr val="7F0055"/>
                </a:solidFill>
                <a:latin typeface="Consolas" panose="020B0609020204030204" pitchFamily="49" charset="0"/>
              </a:rPr>
              <a:t>for</a:t>
            </a:r>
            <a:r>
              <a:rPr lang="en-US" altLang="zh-CN" sz="1800" b="1" dirty="0">
                <a:solidFill>
                  <a:srgbClr val="000000"/>
                </a:solidFill>
                <a:latin typeface="Consolas" panose="020B0609020204030204" pitchFamily="49" charset="0"/>
              </a:rPr>
              <a:t> (Cookie </a:t>
            </a:r>
            <a:r>
              <a:rPr lang="en-US" altLang="zh-CN" sz="1800" b="1" dirty="0" err="1">
                <a:solidFill>
                  <a:srgbClr val="6A3E3E"/>
                </a:solidFill>
                <a:latin typeface="Consolas" panose="020B0609020204030204" pitchFamily="49" charset="0"/>
              </a:rPr>
              <a:t>coo</a:t>
            </a:r>
            <a:r>
              <a:rPr lang="en-US" altLang="zh-CN" sz="1800" b="1" dirty="0" err="1">
                <a:solidFill>
                  <a:srgbClr val="000000"/>
                </a:solidFill>
                <a:latin typeface="Consolas" panose="020B0609020204030204" pitchFamily="49" charset="0"/>
              </a:rPr>
              <a:t>:</a:t>
            </a:r>
            <a:r>
              <a:rPr lang="en-US" altLang="zh-CN" sz="1800" b="1" dirty="0" err="1">
                <a:solidFill>
                  <a:srgbClr val="6A3E3E"/>
                </a:solidFill>
                <a:latin typeface="Consolas" panose="020B0609020204030204" pitchFamily="49" charset="0"/>
              </a:rPr>
              <a:t>cookies</a:t>
            </a:r>
            <a:r>
              <a:rPr lang="en-US" altLang="zh-CN" sz="1800" b="1" dirty="0">
                <a:solidFill>
                  <a:srgbClr val="000000"/>
                </a:solidFill>
                <a:latin typeface="Consolas" panose="020B0609020204030204" pitchFamily="49" charset="0"/>
              </a:rPr>
              <a:t>) {</a:t>
            </a:r>
            <a:r>
              <a:rPr lang="en-US" altLang="zh-CN" sz="1800" dirty="0">
                <a:solidFill>
                  <a:srgbClr val="6A3E3E"/>
                </a:solidFill>
                <a:latin typeface="Consolas" panose="020B0609020204030204" pitchFamily="49" charset="0"/>
              </a:rPr>
              <a:t>                   </a:t>
            </a:r>
            <a:r>
              <a:rPr lang="en-US" altLang="zh-CN" sz="1800" dirty="0" err="1">
                <a:solidFill>
                  <a:srgbClr val="6A3E3E"/>
                </a:solidFill>
                <a:latin typeface="Consolas" panose="020B0609020204030204" pitchFamily="49" charset="0"/>
              </a:rPr>
              <a:t>response</a:t>
            </a:r>
            <a:r>
              <a:rPr lang="en-US" altLang="zh-CN" sz="1800" dirty="0" err="1">
                <a:solidFill>
                  <a:srgbClr val="000000"/>
                </a:solidFill>
                <a:latin typeface="Consolas" panose="020B0609020204030204" pitchFamily="49" charset="0"/>
              </a:rPr>
              <a:t>.getWriter</a:t>
            </a:r>
            <a:r>
              <a:rPr lang="en-US" altLang="zh-CN" sz="1800" dirty="0">
                <a:solidFill>
                  <a:srgbClr val="000000"/>
                </a:solidFill>
                <a:latin typeface="Consolas" panose="020B0609020204030204" pitchFamily="49" charset="0"/>
              </a:rPr>
              <a:t>().print(</a:t>
            </a:r>
            <a:r>
              <a:rPr lang="en-US" altLang="zh-CN" sz="1800" dirty="0" err="1">
                <a:solidFill>
                  <a:srgbClr val="6A3E3E"/>
                </a:solidFill>
                <a:latin typeface="Consolas" panose="020B0609020204030204" pitchFamily="49" charset="0"/>
              </a:rPr>
              <a:t>coo</a:t>
            </a:r>
            <a:r>
              <a:rPr lang="en-US" altLang="zh-CN" sz="1800" dirty="0" err="1">
                <a:solidFill>
                  <a:srgbClr val="000000"/>
                </a:solidFill>
                <a:latin typeface="Consolas" panose="020B0609020204030204" pitchFamily="49" charset="0"/>
              </a:rPr>
              <a:t>.getName</a:t>
            </a:r>
            <a:r>
              <a:rPr lang="en-US" altLang="zh-CN" sz="1800" dirty="0">
                <a:solidFill>
                  <a:srgbClr val="000000"/>
                </a:solidFill>
                <a:latin typeface="Consolas" panose="020B0609020204030204" pitchFamily="49" charset="0"/>
              </a:rPr>
              <a:t>()+</a:t>
            </a:r>
            <a:r>
              <a:rPr lang="en-US" altLang="zh-CN" sz="1800" dirty="0">
                <a:solidFill>
                  <a:srgbClr val="2A00FF"/>
                </a:solidFill>
                <a:latin typeface="Consolas" panose="020B0609020204030204" pitchFamily="49" charset="0"/>
              </a:rPr>
              <a:t>":"</a:t>
            </a:r>
            <a:r>
              <a:rPr lang="en-US" altLang="zh-CN" sz="1800" dirty="0">
                <a:solidFill>
                  <a:srgbClr val="000000"/>
                </a:solidFill>
                <a:latin typeface="Consolas" panose="020B0609020204030204" pitchFamily="49" charset="0"/>
              </a:rPr>
              <a:t>+</a:t>
            </a:r>
            <a:r>
              <a:rPr lang="en-US" altLang="zh-CN" sz="1800" dirty="0" err="1">
                <a:solidFill>
                  <a:srgbClr val="6A3E3E"/>
                </a:solidFill>
                <a:latin typeface="Consolas" panose="020B0609020204030204" pitchFamily="49" charset="0"/>
              </a:rPr>
              <a:t>coo</a:t>
            </a:r>
            <a:r>
              <a:rPr lang="en-US" altLang="zh-CN" sz="1800" dirty="0" err="1">
                <a:solidFill>
                  <a:srgbClr val="000000"/>
                </a:solidFill>
                <a:latin typeface="Consolas" panose="020B0609020204030204" pitchFamily="49" charset="0"/>
              </a:rPr>
              <a:t>.getValue</a:t>
            </a:r>
            <a:r>
              <a:rPr lang="en-US" altLang="zh-CN" sz="1800" dirty="0">
                <a:solidFill>
                  <a:srgbClr val="000000"/>
                </a:solidFill>
                <a:latin typeface="Consolas" panose="020B0609020204030204" pitchFamily="49" charset="0"/>
              </a:rPr>
              <a:t>()+</a:t>
            </a:r>
            <a:r>
              <a:rPr lang="en-US" altLang="zh-CN" sz="1800" dirty="0">
                <a:solidFill>
                  <a:srgbClr val="2A00FF"/>
                </a:solidFill>
                <a:latin typeface="Consolas" panose="020B0609020204030204" pitchFamily="49" charset="0"/>
              </a:rPr>
              <a:t>"&lt;</a:t>
            </a:r>
            <a:r>
              <a:rPr lang="en-US" altLang="zh-CN" sz="1800" dirty="0" err="1">
                <a:solidFill>
                  <a:srgbClr val="2A00FF"/>
                </a:solidFill>
                <a:latin typeface="Consolas" panose="020B0609020204030204" pitchFamily="49" charset="0"/>
              </a:rPr>
              <a:t>br</a:t>
            </a:r>
            <a:r>
              <a:rPr lang="en-US" altLang="zh-CN" sz="1800" dirty="0">
                <a:solidFill>
                  <a:srgbClr val="2A00FF"/>
                </a:solidFill>
                <a:latin typeface="Consolas" panose="020B0609020204030204" pitchFamily="49" charset="0"/>
              </a:rPr>
              <a:t>&gt;"</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p>
          <a:p>
            <a:endParaRPr lang="zh-CN" altLang="en-US" sz="1800" dirty="0"/>
          </a:p>
        </p:txBody>
      </p:sp>
      <p:pic>
        <p:nvPicPr>
          <p:cNvPr id="4" name="图片 3">
            <a:extLst>
              <a:ext uri="{FF2B5EF4-FFF2-40B4-BE49-F238E27FC236}">
                <a16:creationId xmlns:a16="http://schemas.microsoft.com/office/drawing/2014/main" xmlns="" id="{778E2141-3BA0-4E1B-ACAC-BD97D6619F54}"/>
              </a:ext>
            </a:extLst>
          </p:cNvPr>
          <p:cNvPicPr>
            <a:picLocks noChangeAspect="1"/>
          </p:cNvPicPr>
          <p:nvPr/>
        </p:nvPicPr>
        <p:blipFill>
          <a:blip r:embed="rId2"/>
          <a:stretch>
            <a:fillRect/>
          </a:stretch>
        </p:blipFill>
        <p:spPr>
          <a:xfrm>
            <a:off x="446856" y="4392807"/>
            <a:ext cx="5787229" cy="1583450"/>
          </a:xfrm>
          <a:prstGeom prst="rect">
            <a:avLst/>
          </a:prstGeom>
        </p:spPr>
      </p:pic>
    </p:spTree>
    <p:extLst>
      <p:ext uri="{BB962C8B-B14F-4D97-AF65-F5344CB8AC3E}">
        <p14:creationId xmlns:p14="http://schemas.microsoft.com/office/powerpoint/2010/main" val="19249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 calcmode="lin" valueType="num">
                                      <p:cBhvr additive="base">
                                        <p:cTn id="7" dur="500" fill="hold"/>
                                        <p:tgtEl>
                                          <p:spTgt spid="541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16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415486" y="0"/>
            <a:ext cx="8313028" cy="781665"/>
          </a:xfrm>
        </p:spPr>
        <p:txBody>
          <a:bodyPr/>
          <a:lstStyle/>
          <a:p>
            <a:r>
              <a:rPr lang="zh-CN" altLang="en-US" b="1" dirty="0">
                <a:latin typeface="微软雅黑" panose="020B0503020204020204" pitchFamily="34" charset="-122"/>
                <a:ea typeface="微软雅黑" panose="020B0503020204020204" pitchFamily="34" charset="-122"/>
                <a:cs typeface="Arial Unicode MS" pitchFamily="34" charset="-122"/>
              </a:rPr>
              <a:t>会话</a:t>
            </a:r>
            <a:r>
              <a:rPr lang="en-US" altLang="zh-CN" b="1" dirty="0">
                <a:latin typeface="微软雅黑" panose="020B0503020204020204" pitchFamily="34" charset="-122"/>
                <a:ea typeface="微软雅黑" panose="020B0503020204020204" pitchFamily="34" charset="-122"/>
                <a:cs typeface="Arial Unicode MS" pitchFamily="34" charset="-122"/>
              </a:rPr>
              <a:t>cookie</a:t>
            </a:r>
            <a:r>
              <a:rPr lang="zh-CN" altLang="en-US" b="1" dirty="0">
                <a:latin typeface="微软雅黑" panose="020B0503020204020204" pitchFamily="34" charset="-122"/>
                <a:ea typeface="微软雅黑" panose="020B0503020204020204" pitchFamily="34" charset="-122"/>
                <a:cs typeface="Arial Unicode MS" pitchFamily="34" charset="-122"/>
              </a:rPr>
              <a:t>和持久</a:t>
            </a:r>
            <a:r>
              <a:rPr lang="en-US" altLang="zh-CN" b="1" dirty="0">
                <a:latin typeface="微软雅黑" panose="020B0503020204020204" pitchFamily="34" charset="-122"/>
                <a:ea typeface="微软雅黑" panose="020B0503020204020204" pitchFamily="34" charset="-122"/>
                <a:cs typeface="Arial Unicode MS" pitchFamily="34" charset="-122"/>
              </a:rPr>
              <a:t>cookie</a:t>
            </a:r>
            <a:r>
              <a:rPr lang="zh-CN" altLang="en-US" b="1" dirty="0">
                <a:latin typeface="微软雅黑" panose="020B0503020204020204" pitchFamily="34" charset="-122"/>
                <a:ea typeface="微软雅黑" panose="020B0503020204020204" pitchFamily="34" charset="-122"/>
                <a:cs typeface="Arial Unicode MS" pitchFamily="34" charset="-122"/>
              </a:rPr>
              <a:t>的区别</a:t>
            </a:r>
            <a:r>
              <a:rPr lang="zh-CN" altLang="en-US" dirty="0">
                <a:latin typeface="微软雅黑" panose="020B0503020204020204" pitchFamily="34" charset="-122"/>
                <a:ea typeface="微软雅黑" panose="020B0503020204020204" pitchFamily="34" charset="-122"/>
                <a:cs typeface="Arial Unicode MS" pitchFamily="34" charset="-122"/>
              </a:rPr>
              <a:t> </a:t>
            </a:r>
          </a:p>
        </p:txBody>
      </p:sp>
      <p:sp>
        <p:nvSpPr>
          <p:cNvPr id="616451" name="Rectangle 3"/>
          <p:cNvSpPr>
            <a:spLocks noGrp="1" noChangeArrowheads="1"/>
          </p:cNvSpPr>
          <p:nvPr>
            <p:ph type="body" idx="1"/>
          </p:nvPr>
        </p:nvSpPr>
        <p:spPr>
          <a:xfrm>
            <a:off x="323528" y="1339911"/>
            <a:ext cx="8496944" cy="4357718"/>
          </a:xfrm>
        </p:spPr>
        <p:txBody>
          <a:bodyPr>
            <a:norm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如果不设置过期时间，则表示这个</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生命周期为浏览器会话期间，只要关闭浏览器窗口，</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就消失了。这种生命期为浏览器会话期的</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被称为</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会话</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会话</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cookie</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一般不保存在硬盘上而是保存在内存里</a:t>
            </a:r>
            <a:r>
              <a:rPr lang="zh-CN" altLang="en-US" sz="2000" dirty="0">
                <a:latin typeface="微软雅黑" panose="020B0503020204020204" pitchFamily="34" charset="-122"/>
                <a:ea typeface="微软雅黑" panose="020B0503020204020204" pitchFamily="34" charset="-122"/>
                <a:cs typeface="Arial Unicode MS" pitchFamily="34" charset="-122"/>
              </a:rPr>
              <a:t>。</a:t>
            </a:r>
          </a:p>
          <a:p>
            <a:pPr>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如果设置了过期时间，浏览器就会把</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保存到硬盘上，关闭后再次打开浏览器，这些</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依然有效直到超过设定的过期时间。</a:t>
            </a:r>
          </a:p>
          <a:p>
            <a:pPr>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存储在硬盘上的</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可以在不同的浏览器进程间共享，比如两个</a:t>
            </a:r>
            <a:r>
              <a:rPr lang="en-US" altLang="zh-CN" sz="2000" dirty="0">
                <a:latin typeface="微软雅黑" panose="020B0503020204020204" pitchFamily="34" charset="-122"/>
                <a:ea typeface="微软雅黑" panose="020B0503020204020204" pitchFamily="34" charset="-122"/>
                <a:cs typeface="Arial Unicode MS" pitchFamily="34" charset="-122"/>
              </a:rPr>
              <a:t>IE</a:t>
            </a:r>
            <a:r>
              <a:rPr lang="zh-CN" altLang="en-US" sz="2000" dirty="0">
                <a:latin typeface="微软雅黑" panose="020B0503020204020204" pitchFamily="34" charset="-122"/>
                <a:ea typeface="微软雅黑" panose="020B0503020204020204" pitchFamily="34" charset="-122"/>
                <a:cs typeface="Arial Unicode MS" pitchFamily="34" charset="-122"/>
              </a:rPr>
              <a:t>窗口。而对于保存在内存的</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，不同的浏览器有不同的处理方式。</a:t>
            </a:r>
          </a:p>
        </p:txBody>
      </p:sp>
    </p:spTree>
    <p:extLst>
      <p:ext uri="{BB962C8B-B14F-4D97-AF65-F5344CB8AC3E}">
        <p14:creationId xmlns:p14="http://schemas.microsoft.com/office/powerpoint/2010/main" val="43951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446856" y="0"/>
            <a:ext cx="8229600" cy="781665"/>
          </a:xfrm>
        </p:spPr>
        <p:txBody>
          <a:bodyPr/>
          <a:lstStyle/>
          <a:p>
            <a:r>
              <a:rPr lang="zh-CN" altLang="en-US" dirty="0">
                <a:latin typeface="Arial Unicode MS" pitchFamily="34" charset="-122"/>
                <a:ea typeface="Arial Unicode MS" pitchFamily="34" charset="-122"/>
                <a:cs typeface="Arial Unicode MS" pitchFamily="34" charset="-122"/>
              </a:rPr>
              <a:t>在</a:t>
            </a:r>
            <a:r>
              <a:rPr lang="en-US" altLang="zh-CN" dirty="0" err="1">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程序中使用</a:t>
            </a:r>
            <a:r>
              <a:rPr lang="en-US" altLang="zh-CN" dirty="0">
                <a:latin typeface="Arial Unicode MS" pitchFamily="34" charset="-122"/>
                <a:ea typeface="Arial Unicode MS" pitchFamily="34" charset="-122"/>
                <a:cs typeface="Arial Unicode MS" pitchFamily="34" charset="-122"/>
              </a:rPr>
              <a:t>Cookie </a:t>
            </a:r>
          </a:p>
        </p:txBody>
      </p:sp>
      <p:sp>
        <p:nvSpPr>
          <p:cNvPr id="541699" name="Rectangle 3"/>
          <p:cNvSpPr>
            <a:spLocks noGrp="1" noChangeArrowheads="1"/>
          </p:cNvSpPr>
          <p:nvPr>
            <p:ph type="body" idx="1"/>
          </p:nvPr>
        </p:nvSpPr>
        <p:spPr>
          <a:xfrm>
            <a:off x="467544" y="1143352"/>
            <a:ext cx="8208912" cy="2198562"/>
          </a:xfrm>
          <a:noFill/>
        </p:spPr>
        <p:txBody>
          <a:bodyPr/>
          <a:lstStyle/>
          <a:p>
            <a:pPr marL="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setMaxAge</a:t>
            </a:r>
            <a:r>
              <a:rPr lang="zh-CN" altLang="en-US" sz="2000" dirty="0">
                <a:latin typeface="微软雅黑" panose="020B0503020204020204" pitchFamily="34" charset="-122"/>
                <a:ea typeface="微软雅黑" panose="020B0503020204020204" pitchFamily="34" charset="-122"/>
                <a:cs typeface="Arial Unicode MS" pitchFamily="34" charset="-122"/>
              </a:rPr>
              <a:t>：设置</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过期时间</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a:spcAft>
                <a:spcPct val="20000"/>
              </a:spcAft>
              <a:buFont typeface="Wingdings" panose="05000000000000000000" pitchFamily="2" charset="2"/>
              <a:buChar char="Ø"/>
            </a:pPr>
            <a:r>
              <a:rPr lang="zh-CN" altLang="zh-CN" sz="1800" dirty="0"/>
              <a:t>默认值为</a:t>
            </a:r>
            <a:r>
              <a:rPr lang="en-US" altLang="zh-CN" sz="1800" dirty="0"/>
              <a:t>-1,</a:t>
            </a:r>
            <a:r>
              <a:rPr lang="zh-CN" altLang="zh-CN" sz="1800" dirty="0"/>
              <a:t>即只保存到浏览器的缓存中</a:t>
            </a:r>
            <a:r>
              <a:rPr lang="zh-CN" altLang="en-US" sz="1800" dirty="0"/>
              <a:t>，不保存到文件中，即浏览器关闭则会删除</a:t>
            </a:r>
            <a:r>
              <a:rPr lang="en-US" altLang="zh-CN" sz="1800" dirty="0"/>
              <a:t>cookie</a:t>
            </a:r>
          </a:p>
          <a:p>
            <a:pPr>
              <a:spcAft>
                <a:spcPct val="20000"/>
              </a:spcAft>
              <a:buFont typeface="Wingdings" panose="05000000000000000000" pitchFamily="2" charset="2"/>
              <a:buChar char="Ø"/>
            </a:pPr>
            <a:r>
              <a:rPr lang="en-US" altLang="zh-CN" sz="1800" dirty="0"/>
              <a:t>Age&gt;0 – </a:t>
            </a:r>
            <a:r>
              <a:rPr lang="zh-CN" altLang="zh-CN" sz="1800" dirty="0"/>
              <a:t>保存</a:t>
            </a:r>
            <a:r>
              <a:rPr lang="en-US" altLang="zh-CN" sz="1800" dirty="0"/>
              <a:t>N</a:t>
            </a:r>
            <a:r>
              <a:rPr lang="zh-CN" altLang="zh-CN" sz="1800" dirty="0"/>
              <a:t>秒</a:t>
            </a:r>
            <a:endParaRPr lang="en-US" altLang="zh-CN" sz="1800" dirty="0"/>
          </a:p>
          <a:p>
            <a:pPr>
              <a:spcAft>
                <a:spcPct val="20000"/>
              </a:spcAft>
              <a:buFont typeface="Wingdings" panose="05000000000000000000" pitchFamily="2" charset="2"/>
              <a:buChar char="Ø"/>
            </a:pPr>
            <a:r>
              <a:rPr lang="en-US" altLang="zh-CN" sz="1800" dirty="0"/>
              <a:t>Age=0</a:t>
            </a:r>
            <a:r>
              <a:rPr lang="zh-CN" altLang="zh-CN" sz="1800" dirty="0"/>
              <a:t>删除这个</a:t>
            </a:r>
            <a:r>
              <a:rPr lang="en-US" altLang="zh-CN" sz="1800" dirty="0"/>
              <a:t>cookie,</a:t>
            </a:r>
            <a:r>
              <a:rPr lang="zh-CN" altLang="zh-CN" sz="1800" dirty="0"/>
              <a:t>同时删除缓存和文件</a:t>
            </a:r>
            <a:endParaRPr lang="zh-CN" altLang="en-US" sz="1800" dirty="0">
              <a:latin typeface="微软雅黑" panose="020B0503020204020204" pitchFamily="34" charset="-122"/>
              <a:ea typeface="微软雅黑" panose="020B0503020204020204" pitchFamily="34" charset="-122"/>
              <a:cs typeface="Arial Unicode MS" pitchFamily="34" charset="-122"/>
            </a:endParaRPr>
          </a:p>
        </p:txBody>
      </p:sp>
      <p:pic>
        <p:nvPicPr>
          <p:cNvPr id="3" name="图片 2">
            <a:extLst>
              <a:ext uri="{FF2B5EF4-FFF2-40B4-BE49-F238E27FC236}">
                <a16:creationId xmlns:a16="http://schemas.microsoft.com/office/drawing/2014/main" xmlns="" id="{C33C38B0-835F-4DF4-977B-E0397D55CADC}"/>
              </a:ext>
            </a:extLst>
          </p:cNvPr>
          <p:cNvPicPr>
            <a:picLocks noChangeAspect="1"/>
          </p:cNvPicPr>
          <p:nvPr/>
        </p:nvPicPr>
        <p:blipFill>
          <a:blip r:embed="rId2"/>
          <a:stretch>
            <a:fillRect/>
          </a:stretch>
        </p:blipFill>
        <p:spPr>
          <a:xfrm>
            <a:off x="729342" y="4874514"/>
            <a:ext cx="7296167" cy="982000"/>
          </a:xfrm>
          <a:prstGeom prst="rect">
            <a:avLst/>
          </a:prstGeom>
        </p:spPr>
      </p:pic>
      <p:sp>
        <p:nvSpPr>
          <p:cNvPr id="4" name="矩形 3">
            <a:extLst>
              <a:ext uri="{FF2B5EF4-FFF2-40B4-BE49-F238E27FC236}">
                <a16:creationId xmlns:a16="http://schemas.microsoft.com/office/drawing/2014/main" xmlns="" id="{BBDD124D-C611-4E69-ACAE-5A2F9615DF5F}"/>
              </a:ext>
            </a:extLst>
          </p:cNvPr>
          <p:cNvSpPr/>
          <p:nvPr/>
        </p:nvSpPr>
        <p:spPr>
          <a:xfrm>
            <a:off x="729342" y="3731011"/>
            <a:ext cx="5595257" cy="1015663"/>
          </a:xfrm>
          <a:prstGeom prst="rect">
            <a:avLst/>
          </a:prstGeom>
        </p:spPr>
        <p:txBody>
          <a:bodyPr wrap="square">
            <a:spAutoFit/>
          </a:bodyPr>
          <a:lstStyle/>
          <a:p>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设置</a:t>
            </a:r>
            <a:r>
              <a:rPr lang="en-US" altLang="zh-CN" dirty="0">
                <a:solidFill>
                  <a:srgbClr val="3F7F5F"/>
                </a:solidFill>
                <a:latin typeface="Consolas" panose="020B0609020204030204" pitchFamily="49" charset="0"/>
              </a:rPr>
              <a:t>cookie</a:t>
            </a:r>
            <a:r>
              <a:rPr lang="zh-CN" altLang="en-US" dirty="0">
                <a:solidFill>
                  <a:srgbClr val="3F7F5F"/>
                </a:solidFill>
                <a:latin typeface="Consolas" panose="020B0609020204030204" pitchFamily="49" charset="0"/>
              </a:rPr>
              <a:t>可以保存一周</a:t>
            </a:r>
          </a:p>
          <a:p>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time</a:t>
            </a:r>
            <a:r>
              <a:rPr lang="en-US" altLang="zh-CN" b="1" dirty="0">
                <a:solidFill>
                  <a:srgbClr val="000000"/>
                </a:solidFill>
                <a:latin typeface="Consolas" panose="020B0609020204030204" pitchFamily="49" charset="0"/>
              </a:rPr>
              <a:t> = 60*60*24*7;</a:t>
            </a:r>
          </a:p>
          <a:p>
            <a:r>
              <a:rPr lang="en-US" altLang="zh-CN" dirty="0" err="1">
                <a:solidFill>
                  <a:srgbClr val="6A3E3E"/>
                </a:solidFill>
                <a:latin typeface="Consolas" panose="020B0609020204030204" pitchFamily="49" charset="0"/>
              </a:rPr>
              <a:t>cookie</a:t>
            </a:r>
            <a:r>
              <a:rPr lang="en-US" altLang="zh-CN" dirty="0" err="1">
                <a:solidFill>
                  <a:srgbClr val="000000"/>
                </a:solidFill>
                <a:latin typeface="Consolas" panose="020B0609020204030204" pitchFamily="49" charset="0"/>
              </a:rPr>
              <a:t>.setMaxAge</a:t>
            </a:r>
            <a:r>
              <a:rPr lang="en-US" altLang="zh-CN" dirty="0">
                <a:solidFill>
                  <a:srgbClr val="000000"/>
                </a:solidFill>
                <a:latin typeface="Consolas" panose="020B0609020204030204" pitchFamily="49" charset="0"/>
              </a:rPr>
              <a:t>(</a:t>
            </a:r>
            <a:r>
              <a:rPr lang="en-US" altLang="zh-CN" dirty="0">
                <a:solidFill>
                  <a:srgbClr val="6A3E3E"/>
                </a:solidFill>
                <a:latin typeface="Consolas" panose="020B0609020204030204" pitchFamily="49" charset="0"/>
              </a:rPr>
              <a:t>time</a:t>
            </a:r>
            <a:r>
              <a:rPr lang="en-US" altLang="zh-CN" dirty="0">
                <a:solidFill>
                  <a:srgbClr val="000000"/>
                </a:solidFill>
                <a:latin typeface="Consolas" panose="020B0609020204030204" pitchFamily="49" charset="0"/>
              </a:rPr>
              <a:t>);</a:t>
            </a:r>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以秒为单位</a:t>
            </a:r>
            <a:endParaRPr lang="zh-CN" altLang="en-US" dirty="0"/>
          </a:p>
        </p:txBody>
      </p:sp>
    </p:spTree>
    <p:extLst>
      <p:ext uri="{BB962C8B-B14F-4D97-AF65-F5344CB8AC3E}">
        <p14:creationId xmlns:p14="http://schemas.microsoft.com/office/powerpoint/2010/main" val="144069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 calcmode="lin" valueType="num">
                                      <p:cBhvr additive="base">
                                        <p:cTn id="7" dur="500" fill="hold"/>
                                        <p:tgtEl>
                                          <p:spTgt spid="541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1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41699">
                                            <p:txEl>
                                              <p:pRg st="1" end="1"/>
                                            </p:txEl>
                                          </p:spTgt>
                                        </p:tgtEl>
                                        <p:attrNameLst>
                                          <p:attrName>style.visibility</p:attrName>
                                        </p:attrNameLst>
                                      </p:cBhvr>
                                      <p:to>
                                        <p:strVal val="visible"/>
                                      </p:to>
                                    </p:set>
                                    <p:anim calcmode="lin" valueType="num">
                                      <p:cBhvr additive="base">
                                        <p:cTn id="13" dur="500" fill="hold"/>
                                        <p:tgtEl>
                                          <p:spTgt spid="5416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1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41699">
                                            <p:txEl>
                                              <p:pRg st="2" end="2"/>
                                            </p:txEl>
                                          </p:spTgt>
                                        </p:tgtEl>
                                        <p:attrNameLst>
                                          <p:attrName>style.visibility</p:attrName>
                                        </p:attrNameLst>
                                      </p:cBhvr>
                                      <p:to>
                                        <p:strVal val="visible"/>
                                      </p:to>
                                    </p:set>
                                    <p:anim calcmode="lin" valueType="num">
                                      <p:cBhvr additive="base">
                                        <p:cTn id="19" dur="500" fill="hold"/>
                                        <p:tgtEl>
                                          <p:spTgt spid="5416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1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41699">
                                            <p:txEl>
                                              <p:pRg st="3" end="3"/>
                                            </p:txEl>
                                          </p:spTgt>
                                        </p:tgtEl>
                                        <p:attrNameLst>
                                          <p:attrName>style.visibility</p:attrName>
                                        </p:attrNameLst>
                                      </p:cBhvr>
                                      <p:to>
                                        <p:strVal val="visible"/>
                                      </p:to>
                                    </p:set>
                                    <p:anim calcmode="lin" valueType="num">
                                      <p:cBhvr additive="base">
                                        <p:cTn id="25" dur="500" fill="hold"/>
                                        <p:tgtEl>
                                          <p:spTgt spid="54169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1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395536" y="0"/>
            <a:ext cx="8229600" cy="857256"/>
          </a:xfrm>
        </p:spPr>
        <p:txBody>
          <a:bodyPr/>
          <a:lstStyle/>
          <a:p>
            <a:r>
              <a:rPr lang="en-US" altLang="zh-CN" dirty="0">
                <a:latin typeface="Arial Unicode MS" pitchFamily="34" charset="-122"/>
                <a:ea typeface="Arial Unicode MS" pitchFamily="34" charset="-122"/>
                <a:cs typeface="Arial Unicode MS" pitchFamily="34" charset="-122"/>
              </a:rPr>
              <a:t>Cookie</a:t>
            </a:r>
            <a:r>
              <a:rPr lang="zh-CN" altLang="en-US" dirty="0">
                <a:latin typeface="Arial Unicode MS" pitchFamily="34" charset="-122"/>
                <a:ea typeface="Arial Unicode MS" pitchFamily="34" charset="-122"/>
                <a:cs typeface="Arial Unicode MS" pitchFamily="34" charset="-122"/>
              </a:rPr>
              <a:t>实现</a:t>
            </a:r>
            <a:r>
              <a:rPr lang="zh-CN" altLang="en-US" b="1" dirty="0">
                <a:latin typeface="Arial Unicode MS" pitchFamily="34" charset="-122"/>
                <a:ea typeface="Arial Unicode MS" pitchFamily="34" charset="-122"/>
                <a:cs typeface="Arial Unicode MS" pitchFamily="34" charset="-122"/>
              </a:rPr>
              <a:t>跟踪用户上次访问站点的时间</a:t>
            </a:r>
            <a:endParaRPr lang="zh-CN" altLang="en-US" dirty="0">
              <a:latin typeface="Arial Unicode MS" pitchFamily="34" charset="-122"/>
              <a:ea typeface="Arial Unicode MS" pitchFamily="34" charset="-122"/>
              <a:cs typeface="Arial Unicode MS" pitchFamily="34" charset="-122"/>
            </a:endParaRPr>
          </a:p>
        </p:txBody>
      </p:sp>
      <p:sp>
        <p:nvSpPr>
          <p:cNvPr id="623619" name="Rectangle 3"/>
          <p:cNvSpPr>
            <a:spLocks noGrp="1" noChangeArrowheads="1"/>
          </p:cNvSpPr>
          <p:nvPr>
            <p:ph type="body" idx="1"/>
          </p:nvPr>
        </p:nvSpPr>
        <p:spPr>
          <a:xfrm>
            <a:off x="395536" y="1610584"/>
            <a:ext cx="8136904" cy="3960440"/>
          </a:xfrm>
          <a:noFill/>
        </p:spPr>
        <p:txBody>
          <a:bodyPr>
            <a:noAutofit/>
          </a:bodyPr>
          <a:lstStyle/>
          <a:p>
            <a:pPr marL="355600" indent="-355600">
              <a:spcAft>
                <a:spcPct val="20000"/>
              </a:spcAft>
            </a:pPr>
            <a:r>
              <a:rPr lang="zh-CN" altLang="en-US" sz="2400" b="1" dirty="0">
                <a:latin typeface="微软雅黑" panose="020B0503020204020204" pitchFamily="34" charset="-122"/>
                <a:ea typeface="微软雅黑" panose="020B0503020204020204" pitchFamily="34" charset="-122"/>
                <a:cs typeface="Arial Unicode MS" pitchFamily="34" charset="-122"/>
              </a:rPr>
              <a:t>功能：</a:t>
            </a:r>
          </a:p>
          <a:p>
            <a:pPr marL="355600" indent="-355600">
              <a:spcAft>
                <a:spcPct val="20000"/>
              </a:spcAft>
              <a:buFont typeface="Wingdings" pitchFamily="2" charset="2"/>
              <a:buNone/>
            </a:pPr>
            <a:r>
              <a:rPr lang="zh-CN" altLang="en-US" sz="2000" dirty="0">
                <a:latin typeface="微软雅黑" panose="020B0503020204020204" pitchFamily="34" charset="-122"/>
                <a:ea typeface="微软雅黑" panose="020B0503020204020204" pitchFamily="34" charset="-122"/>
                <a:cs typeface="Arial Unicode MS" pitchFamily="34" charset="-122"/>
              </a:rPr>
              <a:t>	帮助网站实现提示客户端计算机上次访问网站的时间 </a:t>
            </a:r>
          </a:p>
          <a:p>
            <a:pPr marL="355600" indent="-355600">
              <a:spcAft>
                <a:spcPct val="20000"/>
              </a:spcAft>
            </a:pPr>
            <a:r>
              <a:rPr lang="zh-CN" altLang="en-US" sz="2400" b="1" dirty="0">
                <a:latin typeface="微软雅黑" panose="020B0503020204020204" pitchFamily="34" charset="-122"/>
                <a:ea typeface="微软雅黑" panose="020B0503020204020204" pitchFamily="34" charset="-122"/>
                <a:cs typeface="Arial Unicode MS" pitchFamily="34" charset="-122"/>
              </a:rPr>
              <a:t>实现原理：</a:t>
            </a:r>
          </a:p>
          <a:p>
            <a:pPr marL="812800" lvl="1" indent="-277813">
              <a:spcAft>
                <a:spcPct val="20000"/>
              </a:spcAft>
              <a:buClr>
                <a:schemeClr val="tx1"/>
              </a:buClr>
              <a:buFont typeface="Wingdings" pitchFamily="2" charset="2"/>
              <a:buChar char="ü"/>
            </a:pPr>
            <a:r>
              <a:rPr lang="zh-CN" altLang="en-US" sz="2000" b="1" dirty="0">
                <a:latin typeface="微软雅黑" panose="020B0503020204020204" pitchFamily="34" charset="-122"/>
                <a:ea typeface="微软雅黑" panose="020B0503020204020204" pitchFamily="34" charset="-122"/>
                <a:cs typeface="Arial Unicode MS" pitchFamily="34" charset="-122"/>
              </a:rPr>
              <a:t>将每一个会话作为一次访问过程，将每次会话的开始时间作为每次访问网站的时间，然后将这个时间以</a:t>
            </a:r>
            <a:r>
              <a:rPr lang="en-US" altLang="zh-CN" sz="2000" b="1" dirty="0">
                <a:latin typeface="微软雅黑" panose="020B0503020204020204" pitchFamily="34" charset="-122"/>
                <a:ea typeface="微软雅黑" panose="020B0503020204020204" pitchFamily="34" charset="-122"/>
                <a:cs typeface="Arial Unicode MS" pitchFamily="34" charset="-122"/>
              </a:rPr>
              <a:t>Cookie</a:t>
            </a:r>
            <a:r>
              <a:rPr lang="zh-CN" altLang="en-US" sz="2000" b="1" dirty="0">
                <a:latin typeface="微软雅黑" panose="020B0503020204020204" pitchFamily="34" charset="-122"/>
                <a:ea typeface="微软雅黑" panose="020B0503020204020204" pitchFamily="34" charset="-122"/>
                <a:cs typeface="Arial Unicode MS" pitchFamily="34" charset="-122"/>
              </a:rPr>
              <a:t>的形式存储到客户端的计算机中，客户端进行下次访问时通过该</a:t>
            </a:r>
            <a:r>
              <a:rPr lang="en-US" altLang="zh-CN" sz="2000" b="1" dirty="0">
                <a:latin typeface="微软雅黑" panose="020B0503020204020204" pitchFamily="34" charset="-122"/>
                <a:ea typeface="微软雅黑" panose="020B0503020204020204" pitchFamily="34" charset="-122"/>
                <a:cs typeface="Arial Unicode MS" pitchFamily="34" charset="-122"/>
              </a:rPr>
              <a:t>Cookie</a:t>
            </a:r>
            <a:r>
              <a:rPr lang="zh-CN" altLang="en-US" sz="2000" b="1" dirty="0">
                <a:latin typeface="微软雅黑" panose="020B0503020204020204" pitchFamily="34" charset="-122"/>
                <a:ea typeface="微软雅黑" panose="020B0503020204020204" pitchFamily="34" charset="-122"/>
                <a:cs typeface="Arial Unicode MS" pitchFamily="34" charset="-122"/>
              </a:rPr>
              <a:t>回传上次访问站点的时间值。 </a:t>
            </a:r>
          </a:p>
          <a:p>
            <a:pPr marL="812800" lvl="1" indent="-277813">
              <a:spcAft>
                <a:spcPct val="20000"/>
              </a:spcAft>
              <a:buClr>
                <a:schemeClr val="tx1"/>
              </a:buClr>
              <a:buFont typeface="Wingdings" pitchFamily="2" charset="2"/>
              <a:buChar char="ü"/>
            </a:pPr>
            <a:r>
              <a:rPr lang="zh-CN" altLang="en-US" sz="2000" b="1" dirty="0">
                <a:latin typeface="微软雅黑" panose="020B0503020204020204" pitchFamily="34" charset="-122"/>
                <a:ea typeface="微软雅黑" panose="020B0503020204020204" pitchFamily="34" charset="-122"/>
                <a:cs typeface="Arial Unicode MS" pitchFamily="34" charset="-122"/>
              </a:rPr>
              <a:t>为了让</a:t>
            </a:r>
            <a:r>
              <a:rPr lang="en-US" altLang="zh-CN" sz="2000" b="1" dirty="0">
                <a:latin typeface="微软雅黑" panose="020B0503020204020204" pitchFamily="34" charset="-122"/>
                <a:ea typeface="微软雅黑" panose="020B0503020204020204" pitchFamily="34" charset="-122"/>
                <a:cs typeface="Arial Unicode MS" pitchFamily="34" charset="-122"/>
              </a:rPr>
              <a:t>Cookie</a:t>
            </a:r>
            <a:r>
              <a:rPr lang="zh-CN" altLang="en-US" sz="2000" b="1" dirty="0">
                <a:latin typeface="微软雅黑" panose="020B0503020204020204" pitchFamily="34" charset="-122"/>
                <a:ea typeface="微软雅黑" panose="020B0503020204020204" pitchFamily="34" charset="-122"/>
                <a:cs typeface="Arial Unicode MS" pitchFamily="34" charset="-122"/>
              </a:rPr>
              <a:t>信息在客户端浏览器或计算机关闭后仍然保持存在，</a:t>
            </a:r>
            <a:r>
              <a:rPr lang="en-US" altLang="zh-CN" sz="2000" b="1" dirty="0">
                <a:latin typeface="微软雅黑" panose="020B0503020204020204" pitchFamily="34" charset="-122"/>
                <a:ea typeface="微软雅黑" panose="020B0503020204020204" pitchFamily="34" charset="-122"/>
                <a:cs typeface="Arial Unicode MS" pitchFamily="34" charset="-122"/>
              </a:rPr>
              <a:t>Cookie</a:t>
            </a:r>
            <a:r>
              <a:rPr lang="zh-CN" altLang="en-US" sz="2000" b="1" dirty="0">
                <a:latin typeface="微软雅黑" panose="020B0503020204020204" pitchFamily="34" charset="-122"/>
                <a:ea typeface="微软雅黑" panose="020B0503020204020204" pitchFamily="34" charset="-122"/>
                <a:cs typeface="Arial Unicode MS" pitchFamily="34" charset="-122"/>
              </a:rPr>
              <a:t>的保存时间被设置为了一年。</a:t>
            </a:r>
          </a:p>
          <a:p>
            <a:pPr marL="812800" lvl="1" indent="-277813">
              <a:spcAft>
                <a:spcPct val="20000"/>
              </a:spcAft>
              <a:buClr>
                <a:schemeClr val="tx1"/>
              </a:buClr>
              <a:buFont typeface="Wingdings" pitchFamily="2" charset="2"/>
              <a:buNone/>
            </a:pPr>
            <a:endParaRPr lang="en-US" altLang="zh-CN" sz="24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164615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 calcmode="lin" valueType="num">
                                      <p:cBhvr additive="base">
                                        <p:cTn id="7" dur="500" fill="hold"/>
                                        <p:tgtEl>
                                          <p:spTgt spid="623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3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36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 calcmode="lin" valueType="num">
                                      <p:cBhvr additive="base">
                                        <p:cTn id="17" dur="500" fill="hold"/>
                                        <p:tgtEl>
                                          <p:spTgt spid="62361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23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36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3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493204" y="0"/>
            <a:ext cx="8229600" cy="781665"/>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机制</a:t>
            </a:r>
            <a:endParaRPr lang="zh-CN" altLang="en-US" dirty="0">
              <a:latin typeface="Arial Unicode MS" pitchFamily="34" charset="-122"/>
              <a:ea typeface="Arial Unicode MS" pitchFamily="34" charset="-122"/>
              <a:cs typeface="Arial Unicode MS" pitchFamily="34" charset="-122"/>
            </a:endParaRPr>
          </a:p>
        </p:txBody>
      </p:sp>
      <p:sp>
        <p:nvSpPr>
          <p:cNvPr id="547843" name="Rectangle 3"/>
          <p:cNvSpPr>
            <a:spLocks noGrp="1" noChangeArrowheads="1"/>
          </p:cNvSpPr>
          <p:nvPr>
            <p:ph type="body" idx="1"/>
          </p:nvPr>
        </p:nvSpPr>
        <p:spPr>
          <a:xfrm>
            <a:off x="147484" y="1136900"/>
            <a:ext cx="8686004" cy="4865693"/>
          </a:xfrm>
        </p:spPr>
        <p:txBody>
          <a:bodyPr>
            <a:noAutofit/>
          </a:bodyPr>
          <a:lstStyle/>
          <a:p>
            <a:pPr>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机制采用的是</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在</a:t>
            </a:r>
            <a:r>
              <a:rPr lang="zh-CN" altLang="en-US" sz="2000" i="1" u="sng" dirty="0">
                <a:solidFill>
                  <a:srgbClr val="0000FF"/>
                </a:solidFill>
                <a:latin typeface="微软雅黑" panose="020B0503020204020204" pitchFamily="34" charset="-122"/>
                <a:ea typeface="微软雅黑" panose="020B0503020204020204" pitchFamily="34" charset="-122"/>
                <a:cs typeface="Arial Unicode MS" pitchFamily="34" charset="-122"/>
              </a:rPr>
              <a:t>服务器端</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保持 </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HTTP </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状态信息的方案 </a:t>
            </a:r>
            <a:r>
              <a:rPr lang="zh-CN" altLang="en-US" sz="2000" dirty="0">
                <a:latin typeface="微软雅黑" panose="020B0503020204020204" pitchFamily="34" charset="-122"/>
                <a:ea typeface="微软雅黑" panose="020B0503020204020204" pitchFamily="34" charset="-122"/>
                <a:cs typeface="Arial Unicode MS" pitchFamily="34" charset="-122"/>
              </a:rPr>
              <a:t>。</a:t>
            </a:r>
          </a:p>
          <a:p>
            <a:pPr algn="just">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当程序需要为某个客户端的请求创建一个</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时，服务器首先检查这个</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客户端的请求里</a:t>
            </a:r>
            <a:r>
              <a:rPr lang="zh-CN" altLang="en-US" sz="2000" dirty="0">
                <a:latin typeface="微软雅黑" panose="020B0503020204020204" pitchFamily="34" charset="-122"/>
                <a:ea typeface="微软雅黑" panose="020B0503020204020204" pitchFamily="34" charset="-122"/>
                <a:cs typeface="Arial Unicode MS" pitchFamily="34" charset="-122"/>
              </a:rPr>
              <a:t>是否包含了一个</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session</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标识</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即</a:t>
            </a:r>
            <a:r>
              <a:rPr lang="en-US" altLang="zh-CN" sz="2000" dirty="0">
                <a:latin typeface="微软雅黑" panose="020B0503020204020204" pitchFamily="34" charset="-122"/>
                <a:ea typeface="微软雅黑" panose="020B0503020204020204" pitchFamily="34" charset="-122"/>
                <a:cs typeface="Arial Unicode MS" pitchFamily="34" charset="-122"/>
              </a:rPr>
              <a:t>JSESSIONID)</a:t>
            </a:r>
          </a:p>
          <a:p>
            <a:pPr lvl="1" algn="just">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cs typeface="Arial Unicode MS" pitchFamily="34" charset="-122"/>
              </a:rPr>
              <a:t>如果已经包含一个</a:t>
            </a:r>
            <a:r>
              <a:rPr lang="en-US" altLang="zh-CN" sz="2000" b="1" dirty="0">
                <a:latin typeface="微软雅黑" panose="020B0503020204020204" pitchFamily="34" charset="-122"/>
                <a:ea typeface="微软雅黑" panose="020B0503020204020204" pitchFamily="34" charset="-122"/>
                <a:cs typeface="Arial Unicode MS" pitchFamily="34" charset="-122"/>
              </a:rPr>
              <a:t>JSESSIONID</a:t>
            </a:r>
            <a:r>
              <a:rPr lang="zh-CN" altLang="en-US" sz="2000" b="1" dirty="0">
                <a:latin typeface="微软雅黑" panose="020B0503020204020204" pitchFamily="34" charset="-122"/>
                <a:ea typeface="微软雅黑" panose="020B0503020204020204" pitchFamily="34" charset="-122"/>
                <a:cs typeface="Arial Unicode MS" pitchFamily="34" charset="-122"/>
              </a:rPr>
              <a:t>则说明以前已经为此客户创建过</a:t>
            </a:r>
            <a:r>
              <a:rPr lang="en-US" altLang="zh-CN" sz="2000" b="1" dirty="0">
                <a:latin typeface="微软雅黑" panose="020B0503020204020204" pitchFamily="34" charset="-122"/>
                <a:ea typeface="微软雅黑" panose="020B0503020204020204" pitchFamily="34" charset="-122"/>
                <a:cs typeface="Arial Unicode MS" pitchFamily="34" charset="-122"/>
              </a:rPr>
              <a:t>session</a:t>
            </a:r>
            <a:r>
              <a:rPr lang="zh-CN" altLang="en-US" sz="2000" b="1" dirty="0">
                <a:latin typeface="微软雅黑" panose="020B0503020204020204" pitchFamily="34" charset="-122"/>
                <a:ea typeface="微软雅黑" panose="020B0503020204020204" pitchFamily="34" charset="-122"/>
                <a:cs typeface="Arial Unicode MS" pitchFamily="34" charset="-122"/>
              </a:rPr>
              <a:t>，服务器就按照</a:t>
            </a:r>
            <a:r>
              <a:rPr lang="en-US" altLang="zh-CN" sz="2000" b="1" dirty="0">
                <a:latin typeface="微软雅黑" panose="020B0503020204020204" pitchFamily="34" charset="-122"/>
                <a:ea typeface="微软雅黑" panose="020B0503020204020204" pitchFamily="34" charset="-122"/>
                <a:cs typeface="Arial Unicode MS" pitchFamily="34" charset="-122"/>
              </a:rPr>
              <a:t>JSESSIONID</a:t>
            </a:r>
            <a:r>
              <a:rPr lang="zh-CN" altLang="en-US" sz="2000" b="1" dirty="0">
                <a:latin typeface="微软雅黑" panose="020B0503020204020204" pitchFamily="34" charset="-122"/>
                <a:ea typeface="微软雅黑" panose="020B0503020204020204" pitchFamily="34" charset="-122"/>
                <a:cs typeface="Arial Unicode MS" pitchFamily="34" charset="-122"/>
              </a:rPr>
              <a:t>把这个</a:t>
            </a:r>
            <a:r>
              <a:rPr lang="en-US" altLang="zh-CN" sz="2000" b="1" dirty="0">
                <a:latin typeface="微软雅黑" panose="020B0503020204020204" pitchFamily="34" charset="-122"/>
                <a:ea typeface="微软雅黑" panose="020B0503020204020204" pitchFamily="34" charset="-122"/>
                <a:cs typeface="Arial Unicode MS" pitchFamily="34" charset="-122"/>
              </a:rPr>
              <a:t>session</a:t>
            </a:r>
            <a:r>
              <a:rPr lang="zh-CN" altLang="en-US" sz="2000" b="1" dirty="0">
                <a:latin typeface="微软雅黑" panose="020B0503020204020204" pitchFamily="34" charset="-122"/>
                <a:ea typeface="微软雅黑" panose="020B0503020204020204" pitchFamily="34" charset="-122"/>
                <a:cs typeface="Arial Unicode MS" pitchFamily="34" charset="-122"/>
              </a:rPr>
              <a:t>检索出来使用。</a:t>
            </a:r>
            <a:endParaRPr lang="en-US" altLang="zh-CN" sz="2000" b="1" dirty="0">
              <a:latin typeface="微软雅黑" panose="020B0503020204020204" pitchFamily="34" charset="-122"/>
              <a:ea typeface="微软雅黑" panose="020B0503020204020204" pitchFamily="34" charset="-122"/>
              <a:cs typeface="Arial Unicode MS" pitchFamily="34" charset="-122"/>
            </a:endParaRPr>
          </a:p>
          <a:p>
            <a:pPr lvl="1" algn="just">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cs typeface="Arial Unicode MS" pitchFamily="34" charset="-122"/>
              </a:rPr>
              <a:t>如果客户请求不包含</a:t>
            </a:r>
            <a:r>
              <a:rPr lang="en-US" altLang="zh-CN" sz="2000" b="1" dirty="0">
                <a:latin typeface="微软雅黑" panose="020B0503020204020204" pitchFamily="34" charset="-122"/>
                <a:ea typeface="微软雅黑" panose="020B0503020204020204" pitchFamily="34" charset="-122"/>
                <a:cs typeface="Arial Unicode MS" pitchFamily="34" charset="-122"/>
              </a:rPr>
              <a:t>JSESSIONID,</a:t>
            </a:r>
            <a:r>
              <a:rPr lang="zh-CN" altLang="en-US" sz="2000" b="1" dirty="0">
                <a:latin typeface="微软雅黑" panose="020B0503020204020204" pitchFamily="34" charset="-122"/>
                <a:ea typeface="微软雅黑" panose="020B0503020204020204" pitchFamily="34" charset="-122"/>
                <a:cs typeface="Arial Unicode MS" pitchFamily="34" charset="-122"/>
              </a:rPr>
              <a:t>则为此客户创建一个</a:t>
            </a:r>
            <a:r>
              <a:rPr lang="en-US" altLang="zh-CN" sz="2000" b="1" dirty="0">
                <a:latin typeface="微软雅黑" panose="020B0503020204020204" pitchFamily="34" charset="-122"/>
                <a:ea typeface="微软雅黑" panose="020B0503020204020204" pitchFamily="34" charset="-122"/>
                <a:cs typeface="Arial Unicode MS" pitchFamily="34" charset="-122"/>
              </a:rPr>
              <a:t>session</a:t>
            </a:r>
            <a:r>
              <a:rPr lang="zh-CN" altLang="en-US" sz="2000" b="1" dirty="0">
                <a:latin typeface="微软雅黑" panose="020B0503020204020204" pitchFamily="34" charset="-122"/>
                <a:ea typeface="微软雅黑" panose="020B0503020204020204" pitchFamily="34" charset="-122"/>
                <a:cs typeface="Arial Unicode MS" pitchFamily="34" charset="-122"/>
              </a:rPr>
              <a:t>并且生成一个与此</a:t>
            </a:r>
            <a:r>
              <a:rPr lang="en-US" altLang="zh-CN" sz="2000" b="1" dirty="0">
                <a:latin typeface="微软雅黑" panose="020B0503020204020204" pitchFamily="34" charset="-122"/>
                <a:ea typeface="微软雅黑" panose="020B0503020204020204" pitchFamily="34" charset="-122"/>
                <a:cs typeface="Arial Unicode MS" pitchFamily="34" charset="-122"/>
              </a:rPr>
              <a:t>session</a:t>
            </a:r>
            <a:r>
              <a:rPr lang="zh-CN" altLang="en-US" sz="2000" b="1" dirty="0">
                <a:latin typeface="微软雅黑" panose="020B0503020204020204" pitchFamily="34" charset="-122"/>
                <a:ea typeface="微软雅黑" panose="020B0503020204020204" pitchFamily="34" charset="-122"/>
                <a:cs typeface="Arial Unicode MS" pitchFamily="34" charset="-122"/>
              </a:rPr>
              <a:t>相关联的</a:t>
            </a:r>
            <a:r>
              <a:rPr lang="en-US" altLang="zh-CN" sz="2000" b="1" dirty="0">
                <a:latin typeface="微软雅黑" panose="020B0503020204020204" pitchFamily="34" charset="-122"/>
                <a:ea typeface="微软雅黑" panose="020B0503020204020204" pitchFamily="34" charset="-122"/>
                <a:cs typeface="Arial Unicode MS" pitchFamily="34" charset="-122"/>
              </a:rPr>
              <a:t>JSESSIONID</a:t>
            </a:r>
            <a:r>
              <a:rPr lang="zh-CN" altLang="en-US" sz="2000" b="1" dirty="0">
                <a:latin typeface="微软雅黑" panose="020B0503020204020204" pitchFamily="34" charset="-122"/>
                <a:ea typeface="微软雅黑" panose="020B0503020204020204" pitchFamily="34" charset="-122"/>
                <a:cs typeface="Arial Unicode MS"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这个</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JSESSIONID</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将在本次响应中返回给客户端保存</a:t>
            </a:r>
            <a:r>
              <a:rPr lang="zh-CN" altLang="en-US" sz="2000" b="1" dirty="0">
                <a:latin typeface="微软雅黑" panose="020B0503020204020204" pitchFamily="34" charset="-122"/>
                <a:ea typeface="微软雅黑" panose="020B0503020204020204" pitchFamily="34" charset="-122"/>
                <a:cs typeface="Arial Unicode MS" pitchFamily="34" charset="-122"/>
              </a:rPr>
              <a:t>。</a:t>
            </a:r>
          </a:p>
        </p:txBody>
      </p:sp>
    </p:spTree>
    <p:extLst>
      <p:ext uri="{BB962C8B-B14F-4D97-AF65-F5344CB8AC3E}">
        <p14:creationId xmlns:p14="http://schemas.microsoft.com/office/powerpoint/2010/main" val="1590022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 calcmode="lin" valueType="num">
                                      <p:cBhvr additive="base">
                                        <p:cTn id="7" dur="500" fill="hold"/>
                                        <p:tgtEl>
                                          <p:spTgt spid="547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7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47843">
                                            <p:txEl>
                                              <p:pRg st="1" end="1"/>
                                            </p:txEl>
                                          </p:spTgt>
                                        </p:tgtEl>
                                        <p:attrNameLst>
                                          <p:attrName>style.visibility</p:attrName>
                                        </p:attrNameLst>
                                      </p:cBhvr>
                                      <p:to>
                                        <p:strVal val="visible"/>
                                      </p:to>
                                    </p:set>
                                    <p:anim calcmode="lin" valueType="num">
                                      <p:cBhvr additive="base">
                                        <p:cTn id="13" dur="500" fill="hold"/>
                                        <p:tgtEl>
                                          <p:spTgt spid="547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7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47843">
                                            <p:txEl>
                                              <p:pRg st="2" end="2"/>
                                            </p:txEl>
                                          </p:spTgt>
                                        </p:tgtEl>
                                        <p:attrNameLst>
                                          <p:attrName>style.visibility</p:attrName>
                                        </p:attrNameLst>
                                      </p:cBhvr>
                                      <p:to>
                                        <p:strVal val="visible"/>
                                      </p:to>
                                    </p:set>
                                    <p:anim calcmode="lin" valueType="num">
                                      <p:cBhvr additive="base">
                                        <p:cTn id="19" dur="500" fill="hold"/>
                                        <p:tgtEl>
                                          <p:spTgt spid="5478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7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47843">
                                            <p:txEl>
                                              <p:pRg st="3" end="3"/>
                                            </p:txEl>
                                          </p:spTgt>
                                        </p:tgtEl>
                                        <p:attrNameLst>
                                          <p:attrName>style.visibility</p:attrName>
                                        </p:attrNameLst>
                                      </p:cBhvr>
                                      <p:to>
                                        <p:strVal val="visible"/>
                                      </p:to>
                                    </p:set>
                                    <p:anim calcmode="lin" valueType="num">
                                      <p:cBhvr additive="base">
                                        <p:cTn id="25" dur="500" fill="hold"/>
                                        <p:tgtEl>
                                          <p:spTgt spid="5478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7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857752" y="1097810"/>
            <a:ext cx="3929090" cy="5286412"/>
          </a:xfrm>
          <a:prstGeom prst="rect">
            <a:avLst/>
          </a:pr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6" name="TextBox 5"/>
          <p:cNvSpPr txBox="1"/>
          <p:nvPr/>
        </p:nvSpPr>
        <p:spPr>
          <a:xfrm>
            <a:off x="4826070" y="1157106"/>
            <a:ext cx="1357322" cy="400110"/>
          </a:xfrm>
          <a:prstGeom prst="rect">
            <a:avLst/>
          </a:prstGeom>
          <a:noFill/>
        </p:spPr>
        <p:txBody>
          <a:bodyPr wrap="square" rtlCol="0">
            <a:spAutoFit/>
          </a:bodyPr>
          <a:lstStyle/>
          <a:p>
            <a:pPr>
              <a:buNone/>
            </a:pPr>
            <a:r>
              <a:rPr lang="zh-CN" altLang="en-US" dirty="0">
                <a:solidFill>
                  <a:schemeClr val="tx1"/>
                </a:solidFill>
              </a:rPr>
              <a:t>服务器端</a:t>
            </a:r>
          </a:p>
        </p:txBody>
      </p:sp>
      <p:sp>
        <p:nvSpPr>
          <p:cNvPr id="7" name="椭圆 6"/>
          <p:cNvSpPr/>
          <p:nvPr/>
        </p:nvSpPr>
        <p:spPr bwMode="auto">
          <a:xfrm>
            <a:off x="571472" y="954934"/>
            <a:ext cx="1428760" cy="571504"/>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None/>
              <a:tabLst/>
            </a:pPr>
            <a:r>
              <a:rPr kumimoji="0" lang="zh-CN" altLang="en-US" sz="2000" b="0" i="0" u="none" strike="noStrike" cap="none" normalizeH="0" baseline="0" dirty="0">
                <a:ln>
                  <a:noFill/>
                </a:ln>
                <a:solidFill>
                  <a:schemeClr val="tx1"/>
                </a:solidFill>
                <a:effectLst/>
                <a:latin typeface="Arial" charset="0"/>
                <a:ea typeface="宋体" pitchFamily="2" charset="-122"/>
              </a:rPr>
              <a:t>浏览器</a:t>
            </a:r>
          </a:p>
        </p:txBody>
      </p:sp>
      <p:cxnSp>
        <p:nvCxnSpPr>
          <p:cNvPr id="9" name="直接箭头连接符 8"/>
          <p:cNvCxnSpPr>
            <a:stCxn id="7" idx="6"/>
          </p:cNvCxnSpPr>
          <p:nvPr/>
        </p:nvCxnSpPr>
        <p:spPr bwMode="auto">
          <a:xfrm>
            <a:off x="2000232" y="1240686"/>
            <a:ext cx="3286148" cy="14287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2704001" y="1391205"/>
            <a:ext cx="1500198" cy="400110"/>
          </a:xfrm>
          <a:prstGeom prst="rect">
            <a:avLst/>
          </a:prstGeom>
          <a:noFill/>
        </p:spPr>
        <p:txBody>
          <a:bodyPr wrap="square" rtlCol="0">
            <a:spAutoFit/>
          </a:bodyPr>
          <a:lstStyle/>
          <a:p>
            <a:pPr>
              <a:buNone/>
            </a:pPr>
            <a:r>
              <a:rPr lang="zh-CN" altLang="en-US" dirty="0">
                <a:solidFill>
                  <a:schemeClr val="tx1"/>
                </a:solidFill>
              </a:rPr>
              <a:t>第一次访问</a:t>
            </a:r>
          </a:p>
        </p:txBody>
      </p:sp>
      <p:sp>
        <p:nvSpPr>
          <p:cNvPr id="12" name="等腰三角形 11"/>
          <p:cNvSpPr/>
          <p:nvPr/>
        </p:nvSpPr>
        <p:spPr bwMode="auto">
          <a:xfrm>
            <a:off x="6286512" y="1669314"/>
            <a:ext cx="571504" cy="500066"/>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3" name="等腰三角形 12"/>
          <p:cNvSpPr/>
          <p:nvPr/>
        </p:nvSpPr>
        <p:spPr bwMode="auto">
          <a:xfrm>
            <a:off x="7929586" y="2812322"/>
            <a:ext cx="571504" cy="500066"/>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4" name="等腰三角形 13"/>
          <p:cNvSpPr/>
          <p:nvPr/>
        </p:nvSpPr>
        <p:spPr bwMode="auto">
          <a:xfrm>
            <a:off x="7715272" y="3883892"/>
            <a:ext cx="571504" cy="500066"/>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5" name="等腰三角形 14"/>
          <p:cNvSpPr/>
          <p:nvPr/>
        </p:nvSpPr>
        <p:spPr bwMode="auto">
          <a:xfrm>
            <a:off x="7215206" y="4884024"/>
            <a:ext cx="571504" cy="500066"/>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6" name="等腰三角形 15"/>
          <p:cNvSpPr/>
          <p:nvPr/>
        </p:nvSpPr>
        <p:spPr bwMode="auto">
          <a:xfrm>
            <a:off x="5286380" y="2383694"/>
            <a:ext cx="571504" cy="500066"/>
          </a:xfrm>
          <a:prstGeom prst="triangle">
            <a:avLst/>
          </a:prstGeom>
          <a:solidFill>
            <a:srgbClr val="FF000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8" name="TextBox 17"/>
          <p:cNvSpPr txBox="1"/>
          <p:nvPr/>
        </p:nvSpPr>
        <p:spPr>
          <a:xfrm>
            <a:off x="928662" y="5169776"/>
            <a:ext cx="2857520" cy="1015663"/>
          </a:xfrm>
          <a:prstGeom prst="rect">
            <a:avLst/>
          </a:prstGeom>
          <a:noFill/>
        </p:spPr>
        <p:txBody>
          <a:bodyPr wrap="square" rtlCol="0">
            <a:spAutoFit/>
          </a:bodyPr>
          <a:lstStyle/>
          <a:p>
            <a:pPr>
              <a:buNone/>
            </a:pPr>
            <a:r>
              <a:rPr lang="zh-CN" altLang="en-US" dirty="0">
                <a:solidFill>
                  <a:schemeClr val="tx1"/>
                </a:solidFill>
              </a:rPr>
              <a:t>第二次访问： 把 </a:t>
            </a:r>
            <a:r>
              <a:rPr lang="en-US" altLang="zh-CN" dirty="0">
                <a:solidFill>
                  <a:schemeClr val="tx1"/>
                </a:solidFill>
              </a:rPr>
              <a:t>JSESSIONID </a:t>
            </a:r>
            <a:r>
              <a:rPr lang="zh-CN" altLang="en-US" dirty="0">
                <a:solidFill>
                  <a:schemeClr val="tx1"/>
                </a:solidFill>
              </a:rPr>
              <a:t>的 </a:t>
            </a:r>
            <a:r>
              <a:rPr lang="en-US" altLang="zh-CN" dirty="0">
                <a:solidFill>
                  <a:schemeClr val="tx1"/>
                </a:solidFill>
              </a:rPr>
              <a:t>Cookie </a:t>
            </a:r>
            <a:r>
              <a:rPr lang="zh-CN" altLang="en-US" dirty="0">
                <a:solidFill>
                  <a:schemeClr val="tx1"/>
                </a:solidFill>
              </a:rPr>
              <a:t>传回到服务器端</a:t>
            </a:r>
          </a:p>
        </p:txBody>
      </p:sp>
      <p:sp>
        <p:nvSpPr>
          <p:cNvPr id="19" name="任意多边形 18"/>
          <p:cNvSpPr/>
          <p:nvPr/>
        </p:nvSpPr>
        <p:spPr bwMode="auto">
          <a:xfrm>
            <a:off x="1590261" y="1589402"/>
            <a:ext cx="3670852" cy="2089425"/>
          </a:xfrm>
          <a:custGeom>
            <a:avLst/>
            <a:gdLst>
              <a:gd name="connsiteX0" fmla="*/ 3670852 w 3670852"/>
              <a:gd name="connsiteY0" fmla="*/ 1325217 h 2089425"/>
              <a:gd name="connsiteX1" fmla="*/ 1470991 w 3670852"/>
              <a:gd name="connsiteY1" fmla="*/ 1868556 h 2089425"/>
              <a:gd name="connsiteX2" fmla="*/ 0 w 3670852"/>
              <a:gd name="connsiteY2" fmla="*/ 0 h 2089425"/>
            </a:gdLst>
            <a:ahLst/>
            <a:cxnLst>
              <a:cxn ang="0">
                <a:pos x="connsiteX0" y="connsiteY0"/>
              </a:cxn>
              <a:cxn ang="0">
                <a:pos x="connsiteX1" y="connsiteY1"/>
              </a:cxn>
              <a:cxn ang="0">
                <a:pos x="connsiteX2" y="connsiteY2"/>
              </a:cxn>
            </a:cxnLst>
            <a:rect l="l" t="t" r="r" b="b"/>
            <a:pathLst>
              <a:path w="3670852" h="2089425">
                <a:moveTo>
                  <a:pt x="3670852" y="1325217"/>
                </a:moveTo>
                <a:cubicBezTo>
                  <a:pt x="2876826" y="1707321"/>
                  <a:pt x="2082800" y="2089425"/>
                  <a:pt x="1470991" y="1868556"/>
                </a:cubicBezTo>
                <a:cubicBezTo>
                  <a:pt x="859182" y="1647687"/>
                  <a:pt x="429591" y="823843"/>
                  <a:pt x="0" y="0"/>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20" name="TextBox 19"/>
          <p:cNvSpPr txBox="1"/>
          <p:nvPr/>
        </p:nvSpPr>
        <p:spPr>
          <a:xfrm>
            <a:off x="2357422" y="2812322"/>
            <a:ext cx="2143140" cy="923330"/>
          </a:xfrm>
          <a:prstGeom prst="rect">
            <a:avLst/>
          </a:prstGeom>
          <a:noFill/>
        </p:spPr>
        <p:txBody>
          <a:bodyPr wrap="square" rtlCol="0">
            <a:spAutoFit/>
          </a:bodyPr>
          <a:lstStyle/>
          <a:p>
            <a:pPr>
              <a:buNone/>
            </a:pPr>
            <a:r>
              <a:rPr lang="zh-CN" altLang="en-US" sz="1800" dirty="0">
                <a:solidFill>
                  <a:schemeClr val="tx1"/>
                </a:solidFill>
              </a:rPr>
              <a:t>第一次响应：传一个 </a:t>
            </a:r>
            <a:r>
              <a:rPr lang="en-US" altLang="zh-CN" sz="1800" dirty="0">
                <a:solidFill>
                  <a:schemeClr val="tx1"/>
                </a:solidFill>
              </a:rPr>
              <a:t>JSESSIONID </a:t>
            </a:r>
            <a:r>
              <a:rPr lang="zh-CN" altLang="en-US" sz="1800" dirty="0">
                <a:solidFill>
                  <a:schemeClr val="tx1"/>
                </a:solidFill>
              </a:rPr>
              <a:t>的 </a:t>
            </a:r>
            <a:r>
              <a:rPr lang="en-US" altLang="zh-CN" sz="1800" dirty="0">
                <a:solidFill>
                  <a:schemeClr val="tx1"/>
                </a:solidFill>
              </a:rPr>
              <a:t>Cookie </a:t>
            </a:r>
            <a:r>
              <a:rPr lang="zh-CN" altLang="en-US" sz="1800" dirty="0">
                <a:solidFill>
                  <a:schemeClr val="tx1"/>
                </a:solidFill>
              </a:rPr>
              <a:t>回去</a:t>
            </a:r>
          </a:p>
        </p:txBody>
      </p:sp>
      <p:sp>
        <p:nvSpPr>
          <p:cNvPr id="21" name="任意多边形 20"/>
          <p:cNvSpPr/>
          <p:nvPr/>
        </p:nvSpPr>
        <p:spPr bwMode="auto">
          <a:xfrm>
            <a:off x="927652" y="1602654"/>
            <a:ext cx="4558748" cy="3785705"/>
          </a:xfrm>
          <a:custGeom>
            <a:avLst/>
            <a:gdLst>
              <a:gd name="connsiteX0" fmla="*/ 344557 w 4558748"/>
              <a:gd name="connsiteY0" fmla="*/ 0 h 3785705"/>
              <a:gd name="connsiteX1" fmla="*/ 702365 w 4558748"/>
              <a:gd name="connsiteY1" fmla="*/ 3551583 h 3785705"/>
              <a:gd name="connsiteX2" fmla="*/ 4558748 w 4558748"/>
              <a:gd name="connsiteY2" fmla="*/ 1404730 h 3785705"/>
              <a:gd name="connsiteX3" fmla="*/ 4558748 w 4558748"/>
              <a:gd name="connsiteY3" fmla="*/ 1404730 h 3785705"/>
            </a:gdLst>
            <a:ahLst/>
            <a:cxnLst>
              <a:cxn ang="0">
                <a:pos x="connsiteX0" y="connsiteY0"/>
              </a:cxn>
              <a:cxn ang="0">
                <a:pos x="connsiteX1" y="connsiteY1"/>
              </a:cxn>
              <a:cxn ang="0">
                <a:pos x="connsiteX2" y="connsiteY2"/>
              </a:cxn>
              <a:cxn ang="0">
                <a:pos x="connsiteX3" y="connsiteY3"/>
              </a:cxn>
            </a:cxnLst>
            <a:rect l="l" t="t" r="r" b="b"/>
            <a:pathLst>
              <a:path w="4558748" h="3785705">
                <a:moveTo>
                  <a:pt x="344557" y="0"/>
                </a:moveTo>
                <a:cubicBezTo>
                  <a:pt x="172278" y="1658730"/>
                  <a:pt x="0" y="3317461"/>
                  <a:pt x="702365" y="3551583"/>
                </a:cubicBezTo>
                <a:cubicBezTo>
                  <a:pt x="1404730" y="3785705"/>
                  <a:pt x="4558748" y="1404730"/>
                  <a:pt x="4558748" y="1404730"/>
                </a:cubicBezTo>
                <a:lnTo>
                  <a:pt x="4558748" y="1404730"/>
                </a:ln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266595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a:xfrm>
            <a:off x="493204" y="0"/>
            <a:ext cx="8229600" cy="781665"/>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机制</a:t>
            </a:r>
            <a:endParaRPr lang="zh-CN" altLang="en-US" dirty="0">
              <a:latin typeface="Arial Unicode MS" pitchFamily="34" charset="-122"/>
              <a:ea typeface="Arial Unicode MS" pitchFamily="34" charset="-122"/>
              <a:cs typeface="Arial Unicode MS" pitchFamily="34" charset="-122"/>
            </a:endParaRPr>
          </a:p>
        </p:txBody>
      </p:sp>
      <p:sp>
        <p:nvSpPr>
          <p:cNvPr id="2" name="矩形 1">
            <a:extLst>
              <a:ext uri="{FF2B5EF4-FFF2-40B4-BE49-F238E27FC236}">
                <a16:creationId xmlns:a16="http://schemas.microsoft.com/office/drawing/2014/main" xmlns="" id="{90EA4D94-C041-499E-B04C-4D32BCD8F15F}"/>
              </a:ext>
            </a:extLst>
          </p:cNvPr>
          <p:cNvSpPr/>
          <p:nvPr/>
        </p:nvSpPr>
        <p:spPr>
          <a:xfrm>
            <a:off x="322379" y="1387925"/>
            <a:ext cx="8571249" cy="4247317"/>
          </a:xfrm>
          <a:prstGeom prst="rect">
            <a:avLst/>
          </a:prstGeom>
        </p:spPr>
        <p:txBody>
          <a:bodyPr wrap="square">
            <a:spAutoFit/>
          </a:bodyPr>
          <a:lstStyle/>
          <a:p>
            <a:r>
              <a:rPr lang="en-US" altLang="zh-CN" sz="1800" dirty="0">
                <a:solidFill>
                  <a:schemeClr val="tx1"/>
                </a:solidFill>
              </a:rPr>
              <a:t>1.</a:t>
            </a:r>
            <a:r>
              <a:rPr lang="zh-CN" altLang="en-US" sz="1800" dirty="0">
                <a:solidFill>
                  <a:schemeClr val="tx1"/>
                </a:solidFill>
              </a:rPr>
              <a:t>当用户</a:t>
            </a:r>
            <a:r>
              <a:rPr lang="zh-CN" altLang="en-US" sz="1800" dirty="0" smtClean="0">
                <a:solidFill>
                  <a:schemeClr val="tx1"/>
                </a:solidFill>
              </a:rPr>
              <a:t>第一次使用</a:t>
            </a:r>
            <a:r>
              <a:rPr lang="en-US" altLang="zh-CN" sz="1800" dirty="0" smtClean="0">
                <a:solidFill>
                  <a:schemeClr val="tx1"/>
                </a:solidFill>
              </a:rPr>
              <a:t>session</a:t>
            </a:r>
            <a:r>
              <a:rPr lang="zh-CN" altLang="en-US" sz="1800" dirty="0" smtClean="0">
                <a:solidFill>
                  <a:schemeClr val="tx1"/>
                </a:solidFill>
              </a:rPr>
              <a:t>时（表示第一次请求服务器），服务器会创建</a:t>
            </a:r>
            <a:r>
              <a:rPr lang="en-US" altLang="zh-CN" sz="1800" dirty="0" smtClean="0">
                <a:solidFill>
                  <a:schemeClr val="tx1"/>
                </a:solidFill>
              </a:rPr>
              <a:t>session</a:t>
            </a:r>
            <a:r>
              <a:rPr lang="zh-CN" altLang="en-US" sz="1800" dirty="0" smtClean="0">
                <a:solidFill>
                  <a:schemeClr val="tx1"/>
                </a:solidFill>
              </a:rPr>
              <a:t>，</a:t>
            </a:r>
          </a:p>
          <a:p>
            <a:r>
              <a:rPr lang="zh-CN" altLang="en-US" sz="1800" dirty="0" smtClean="0">
                <a:solidFill>
                  <a:schemeClr val="tx1"/>
                </a:solidFill>
              </a:rPr>
              <a:t>并创建一个</a:t>
            </a:r>
            <a:r>
              <a:rPr lang="en-US" altLang="zh-CN" sz="1800" dirty="0" smtClean="0">
                <a:solidFill>
                  <a:schemeClr val="tx1"/>
                </a:solidFill>
              </a:rPr>
              <a:t>Cookie</a:t>
            </a:r>
            <a:r>
              <a:rPr lang="zh-CN" altLang="en-US" sz="1800" dirty="0" smtClean="0">
                <a:solidFill>
                  <a:schemeClr val="tx1"/>
                </a:solidFill>
              </a:rPr>
              <a:t>，在</a:t>
            </a:r>
            <a:r>
              <a:rPr lang="en-US" altLang="zh-CN" sz="1800" dirty="0" smtClean="0">
                <a:solidFill>
                  <a:schemeClr val="tx1"/>
                </a:solidFill>
              </a:rPr>
              <a:t>Cookie</a:t>
            </a:r>
            <a:r>
              <a:rPr lang="zh-CN" altLang="en-US" sz="1800" dirty="0" smtClean="0">
                <a:solidFill>
                  <a:schemeClr val="tx1"/>
                </a:solidFill>
              </a:rPr>
              <a:t>中保存了</a:t>
            </a:r>
            <a:r>
              <a:rPr lang="en-US" altLang="zh-CN" sz="1800" dirty="0" smtClean="0">
                <a:solidFill>
                  <a:schemeClr val="tx1"/>
                </a:solidFill>
              </a:rPr>
              <a:t>session</a:t>
            </a:r>
            <a:r>
              <a:rPr lang="zh-CN" altLang="en-US" sz="1800" dirty="0" smtClean="0">
                <a:solidFill>
                  <a:schemeClr val="tx1"/>
                </a:solidFill>
              </a:rPr>
              <a:t>的</a:t>
            </a:r>
            <a:r>
              <a:rPr lang="en-US" altLang="zh-CN" sz="1800" dirty="0" smtClean="0">
                <a:solidFill>
                  <a:schemeClr val="tx1"/>
                </a:solidFill>
              </a:rPr>
              <a:t>id</a:t>
            </a:r>
            <a:r>
              <a:rPr lang="zh-CN" altLang="en-US" sz="1800" dirty="0" smtClean="0">
                <a:solidFill>
                  <a:schemeClr val="tx1"/>
                </a:solidFill>
              </a:rPr>
              <a:t>，发送给客户端。这样客户端就有了自己</a:t>
            </a:r>
            <a:r>
              <a:rPr lang="en-US" altLang="zh-CN" sz="1800" dirty="0" smtClean="0">
                <a:solidFill>
                  <a:schemeClr val="tx1"/>
                </a:solidFill>
              </a:rPr>
              <a:t>session</a:t>
            </a:r>
            <a:r>
              <a:rPr lang="zh-CN" altLang="en-US" sz="1800" dirty="0" smtClean="0">
                <a:solidFill>
                  <a:schemeClr val="tx1"/>
                </a:solidFill>
              </a:rPr>
              <a:t>的</a:t>
            </a:r>
            <a:r>
              <a:rPr lang="en-US" altLang="zh-CN" sz="1800" dirty="0" smtClean="0">
                <a:solidFill>
                  <a:schemeClr val="tx1"/>
                </a:solidFill>
              </a:rPr>
              <a:t>id</a:t>
            </a:r>
            <a:r>
              <a:rPr lang="zh-CN" altLang="en-US" sz="1800" dirty="0" smtClean="0">
                <a:solidFill>
                  <a:schemeClr val="tx1"/>
                </a:solidFill>
              </a:rPr>
              <a:t>了。但这个</a:t>
            </a:r>
            <a:r>
              <a:rPr lang="en-US" altLang="zh-CN" sz="1800" dirty="0" smtClean="0">
                <a:solidFill>
                  <a:schemeClr val="tx1"/>
                </a:solidFill>
              </a:rPr>
              <a:t>Cookie</a:t>
            </a:r>
            <a:r>
              <a:rPr lang="zh-CN" altLang="en-US" sz="1800" dirty="0" smtClean="0">
                <a:solidFill>
                  <a:schemeClr val="tx1"/>
                </a:solidFill>
              </a:rPr>
              <a:t>只在浏览器内存中存在，也就是说，在关闭浏览器窗口后，</a:t>
            </a:r>
            <a:r>
              <a:rPr lang="en-US" altLang="zh-CN" sz="1800" dirty="0" smtClean="0">
                <a:solidFill>
                  <a:schemeClr val="tx1"/>
                </a:solidFill>
              </a:rPr>
              <a:t>Cookie</a:t>
            </a:r>
            <a:r>
              <a:rPr lang="zh-CN" altLang="en-US" sz="1800" dirty="0" smtClean="0">
                <a:solidFill>
                  <a:schemeClr val="tx1"/>
                </a:solidFill>
              </a:rPr>
              <a:t>就会丢失，也就丢失了</a:t>
            </a:r>
            <a:r>
              <a:rPr lang="en-US" altLang="zh-CN" sz="1800" dirty="0" err="1" smtClean="0">
                <a:solidFill>
                  <a:schemeClr val="tx1"/>
                </a:solidFill>
              </a:rPr>
              <a:t>sessionId</a:t>
            </a:r>
            <a:r>
              <a:rPr lang="zh-CN" altLang="en-US" sz="1800" dirty="0" smtClean="0">
                <a:solidFill>
                  <a:schemeClr val="tx1"/>
                </a:solidFill>
              </a:rPr>
              <a:t>。</a:t>
            </a:r>
            <a:endParaRPr lang="en-US" altLang="zh-CN" sz="1800" dirty="0" smtClean="0">
              <a:solidFill>
                <a:schemeClr val="tx1"/>
              </a:solidFill>
            </a:endParaRPr>
          </a:p>
          <a:p>
            <a:r>
              <a:rPr lang="en-US" altLang="zh-CN" sz="1800" dirty="0" smtClean="0">
                <a:solidFill>
                  <a:schemeClr val="tx1"/>
                </a:solidFill>
              </a:rPr>
              <a:t>2.</a:t>
            </a:r>
            <a:r>
              <a:rPr lang="zh-CN" altLang="en-US" sz="1800" dirty="0" smtClean="0">
                <a:solidFill>
                  <a:schemeClr val="tx1"/>
                </a:solidFill>
              </a:rPr>
              <a:t>当用户第二次访问服务器时，会在请求中把保存了</a:t>
            </a:r>
            <a:r>
              <a:rPr lang="en-US" altLang="zh-CN" sz="1800" dirty="0" err="1" smtClean="0">
                <a:solidFill>
                  <a:schemeClr val="tx1"/>
                </a:solidFill>
              </a:rPr>
              <a:t>sessionId</a:t>
            </a:r>
            <a:r>
              <a:rPr lang="zh-CN" altLang="en-US" sz="1800" dirty="0" smtClean="0">
                <a:solidFill>
                  <a:schemeClr val="tx1"/>
                </a:solidFill>
              </a:rPr>
              <a:t>的</a:t>
            </a:r>
            <a:r>
              <a:rPr lang="en-US" altLang="zh-CN" sz="1800" dirty="0" smtClean="0">
                <a:solidFill>
                  <a:schemeClr val="tx1"/>
                </a:solidFill>
              </a:rPr>
              <a:t>Cookie</a:t>
            </a:r>
            <a:r>
              <a:rPr lang="zh-CN" altLang="en-US" sz="1800" dirty="0" smtClean="0">
                <a:solidFill>
                  <a:schemeClr val="tx1"/>
                </a:solidFill>
              </a:rPr>
              <a:t>发送给服务器，服务器通过</a:t>
            </a:r>
            <a:r>
              <a:rPr lang="en-US" altLang="zh-CN" sz="1800" dirty="0" err="1" smtClean="0">
                <a:solidFill>
                  <a:schemeClr val="tx1"/>
                </a:solidFill>
              </a:rPr>
              <a:t>sessionId</a:t>
            </a:r>
            <a:r>
              <a:rPr lang="zh-CN" altLang="en-US" sz="1800" dirty="0" smtClean="0">
                <a:solidFill>
                  <a:schemeClr val="tx1"/>
                </a:solidFill>
              </a:rPr>
              <a:t>查找</a:t>
            </a:r>
            <a:r>
              <a:rPr lang="en-US" altLang="zh-CN" sz="1800" dirty="0" smtClean="0">
                <a:solidFill>
                  <a:schemeClr val="tx1"/>
                </a:solidFill>
              </a:rPr>
              <a:t>session</a:t>
            </a:r>
            <a:r>
              <a:rPr lang="zh-CN" altLang="en-US" sz="1800" dirty="0" smtClean="0">
                <a:solidFill>
                  <a:schemeClr val="tx1"/>
                </a:solidFill>
              </a:rPr>
              <a:t>对象，然后给使用。也就是说，只要浏览器容器不关闭，无论访问服务器多少次，使用的都是同一个</a:t>
            </a:r>
            <a:r>
              <a:rPr lang="en-US" altLang="zh-CN" sz="1800" dirty="0" smtClean="0">
                <a:solidFill>
                  <a:schemeClr val="tx1"/>
                </a:solidFill>
              </a:rPr>
              <a:t>session</a:t>
            </a:r>
            <a:r>
              <a:rPr lang="zh-CN" altLang="en-US" sz="1800" dirty="0" smtClean="0">
                <a:solidFill>
                  <a:schemeClr val="tx1"/>
                </a:solidFill>
              </a:rPr>
              <a:t>对象。这样也就可以让多个请求共享同一个</a:t>
            </a:r>
            <a:r>
              <a:rPr lang="en-US" altLang="zh-CN" sz="1800" dirty="0" smtClean="0">
                <a:solidFill>
                  <a:schemeClr val="tx1"/>
                </a:solidFill>
              </a:rPr>
              <a:t>session</a:t>
            </a:r>
            <a:r>
              <a:rPr lang="zh-CN" altLang="en-US" sz="1800" dirty="0" smtClean="0">
                <a:solidFill>
                  <a:schemeClr val="tx1"/>
                </a:solidFill>
              </a:rPr>
              <a:t>了。</a:t>
            </a:r>
            <a:endParaRPr lang="en-US" altLang="zh-CN" sz="1800" dirty="0" smtClean="0">
              <a:solidFill>
                <a:schemeClr val="tx1"/>
              </a:solidFill>
            </a:endParaRPr>
          </a:p>
          <a:p>
            <a:r>
              <a:rPr lang="en-US" altLang="zh-CN" sz="1800" dirty="0" smtClean="0">
                <a:solidFill>
                  <a:schemeClr val="tx1"/>
                </a:solidFill>
              </a:rPr>
              <a:t>3.</a:t>
            </a:r>
            <a:r>
              <a:rPr lang="zh-CN" altLang="en-US" sz="1800" dirty="0" smtClean="0">
                <a:solidFill>
                  <a:schemeClr val="tx1"/>
                </a:solidFill>
              </a:rPr>
              <a:t>当用户关闭了浏览器窗口后，再打开浏览器访问服务器，这时请求中没有了</a:t>
            </a:r>
            <a:r>
              <a:rPr lang="en-US" altLang="zh-CN" sz="1800" dirty="0" err="1" smtClean="0">
                <a:solidFill>
                  <a:schemeClr val="tx1"/>
                </a:solidFill>
              </a:rPr>
              <a:t>sessionId</a:t>
            </a:r>
            <a:r>
              <a:rPr lang="zh-CN" altLang="en-US" sz="1800" dirty="0" smtClean="0">
                <a:solidFill>
                  <a:schemeClr val="tx1"/>
                </a:solidFill>
              </a:rPr>
              <a:t>，那么服务器会创建一个</a:t>
            </a:r>
            <a:r>
              <a:rPr lang="en-US" altLang="zh-CN" sz="1800" dirty="0" smtClean="0">
                <a:solidFill>
                  <a:schemeClr val="tx1"/>
                </a:solidFill>
              </a:rPr>
              <a:t>session</a:t>
            </a:r>
            <a:r>
              <a:rPr lang="zh-CN" altLang="en-US" sz="1800" dirty="0" smtClean="0">
                <a:solidFill>
                  <a:schemeClr val="tx1"/>
                </a:solidFill>
              </a:rPr>
              <a:t>，再把</a:t>
            </a:r>
            <a:r>
              <a:rPr lang="en-US" altLang="zh-CN" sz="1800" dirty="0" err="1" smtClean="0">
                <a:solidFill>
                  <a:schemeClr val="tx1"/>
                </a:solidFill>
              </a:rPr>
              <a:t>sessionId</a:t>
            </a:r>
            <a:r>
              <a:rPr lang="zh-CN" altLang="en-US" sz="1800" dirty="0" smtClean="0">
                <a:solidFill>
                  <a:schemeClr val="tx1"/>
                </a:solidFill>
              </a:rPr>
              <a:t>通过</a:t>
            </a:r>
            <a:r>
              <a:rPr lang="en-US" altLang="zh-CN" sz="1800" dirty="0" smtClean="0">
                <a:solidFill>
                  <a:schemeClr val="tx1"/>
                </a:solidFill>
              </a:rPr>
              <a:t>Cookie</a:t>
            </a:r>
            <a:r>
              <a:rPr lang="zh-CN" altLang="en-US" sz="1800" dirty="0" smtClean="0">
                <a:solidFill>
                  <a:schemeClr val="tx1"/>
                </a:solidFill>
              </a:rPr>
              <a:t>保存到浏览器中，也是一个新的会话开始了。原来的</a:t>
            </a:r>
            <a:r>
              <a:rPr lang="en-US" altLang="zh-CN" sz="1800" dirty="0" smtClean="0">
                <a:solidFill>
                  <a:schemeClr val="tx1"/>
                </a:solidFill>
              </a:rPr>
              <a:t>session</a:t>
            </a:r>
            <a:r>
              <a:rPr lang="zh-CN" altLang="en-US" sz="1800" dirty="0" smtClean="0">
                <a:solidFill>
                  <a:schemeClr val="tx1"/>
                </a:solidFill>
              </a:rPr>
              <a:t>会因为长时间无法访问而失效。</a:t>
            </a:r>
            <a:endParaRPr lang="en-US" altLang="zh-CN" sz="1800" dirty="0" smtClean="0">
              <a:solidFill>
                <a:schemeClr val="tx1"/>
              </a:solidFill>
            </a:endParaRPr>
          </a:p>
          <a:p>
            <a:r>
              <a:rPr lang="en-US" altLang="zh-CN" sz="1800" dirty="0" smtClean="0">
                <a:solidFill>
                  <a:schemeClr val="tx1"/>
                </a:solidFill>
              </a:rPr>
              <a:t>4</a:t>
            </a:r>
            <a:r>
              <a:rPr lang="en-US" altLang="zh-CN" sz="1800" dirty="0">
                <a:solidFill>
                  <a:schemeClr val="tx1"/>
                </a:solidFill>
              </a:rPr>
              <a:t>.</a:t>
            </a:r>
            <a:r>
              <a:rPr lang="zh-CN" altLang="en-US" sz="1800" dirty="0">
                <a:solidFill>
                  <a:schemeClr val="tx1"/>
                </a:solidFill>
              </a:rPr>
              <a:t>当用户打开某个服务器页面长时间没动作时，这样</a:t>
            </a:r>
            <a:r>
              <a:rPr lang="en-US" altLang="zh-CN" sz="1800" dirty="0">
                <a:solidFill>
                  <a:schemeClr val="tx1"/>
                </a:solidFill>
              </a:rPr>
              <a:t>session</a:t>
            </a:r>
            <a:r>
              <a:rPr lang="zh-CN" altLang="en-US" sz="1800" dirty="0">
                <a:solidFill>
                  <a:schemeClr val="tx1"/>
                </a:solidFill>
              </a:rPr>
              <a:t>会超时失效，当用户再有活动时，服务器通过用户提供的</a:t>
            </a:r>
            <a:r>
              <a:rPr lang="en-US" altLang="zh-CN" sz="1800" dirty="0" err="1">
                <a:solidFill>
                  <a:schemeClr val="tx1"/>
                </a:solidFill>
              </a:rPr>
              <a:t>sessionId</a:t>
            </a:r>
            <a:r>
              <a:rPr lang="zh-CN" altLang="en-US" sz="1800" dirty="0">
                <a:solidFill>
                  <a:schemeClr val="tx1"/>
                </a:solidFill>
              </a:rPr>
              <a:t>已经找不到</a:t>
            </a:r>
            <a:r>
              <a:rPr lang="en-US" altLang="zh-CN" sz="1800" dirty="0">
                <a:solidFill>
                  <a:schemeClr val="tx1"/>
                </a:solidFill>
              </a:rPr>
              <a:t>session</a:t>
            </a:r>
            <a:r>
              <a:rPr lang="zh-CN" altLang="en-US" sz="1800" dirty="0">
                <a:solidFill>
                  <a:schemeClr val="tx1"/>
                </a:solidFill>
              </a:rPr>
              <a:t>对象了，那么服务器还是会创建一个新的</a:t>
            </a:r>
            <a:r>
              <a:rPr lang="en-US" altLang="zh-CN" sz="1800" dirty="0">
                <a:solidFill>
                  <a:schemeClr val="tx1"/>
                </a:solidFill>
              </a:rPr>
              <a:t>session</a:t>
            </a:r>
            <a:r>
              <a:rPr lang="zh-CN" altLang="en-US" sz="1800" dirty="0">
                <a:solidFill>
                  <a:schemeClr val="tx1"/>
                </a:solidFill>
              </a:rPr>
              <a:t>对象，再把新的</a:t>
            </a:r>
            <a:r>
              <a:rPr lang="en-US" altLang="zh-CN" sz="1800" dirty="0" err="1">
                <a:solidFill>
                  <a:schemeClr val="tx1"/>
                </a:solidFill>
              </a:rPr>
              <a:t>sessionId</a:t>
            </a:r>
            <a:r>
              <a:rPr lang="zh-CN" altLang="en-US" sz="1800" dirty="0">
                <a:solidFill>
                  <a:schemeClr val="tx1"/>
                </a:solidFill>
              </a:rPr>
              <a:t>保存到客户端。这也是一个新的会话开始了。</a:t>
            </a:r>
          </a:p>
        </p:txBody>
      </p:sp>
    </p:spTree>
    <p:extLst>
      <p:ext uri="{BB962C8B-B14F-4D97-AF65-F5344CB8AC3E}">
        <p14:creationId xmlns:p14="http://schemas.microsoft.com/office/powerpoint/2010/main" val="665955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93204" y="0"/>
            <a:ext cx="8229600" cy="766916"/>
          </a:xfrm>
        </p:spPr>
        <p:txBody>
          <a:bodyPr/>
          <a:lstStyle/>
          <a:p>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机制</a:t>
            </a:r>
          </a:p>
        </p:txBody>
      </p:sp>
      <p:pic>
        <p:nvPicPr>
          <p:cNvPr id="2" name="图片 1">
            <a:extLst>
              <a:ext uri="{FF2B5EF4-FFF2-40B4-BE49-F238E27FC236}">
                <a16:creationId xmlns:a16="http://schemas.microsoft.com/office/drawing/2014/main" xmlns="" id="{AA408CFB-775E-4B06-A256-B57F2A3C8105}"/>
              </a:ext>
            </a:extLst>
          </p:cNvPr>
          <p:cNvPicPr>
            <a:picLocks noChangeAspect="1"/>
          </p:cNvPicPr>
          <p:nvPr/>
        </p:nvPicPr>
        <p:blipFill>
          <a:blip r:embed="rId2"/>
          <a:stretch>
            <a:fillRect/>
          </a:stretch>
        </p:blipFill>
        <p:spPr>
          <a:xfrm>
            <a:off x="650041" y="1191487"/>
            <a:ext cx="7843918" cy="4697684"/>
          </a:xfrm>
          <a:prstGeom prst="rect">
            <a:avLst/>
          </a:prstGeom>
        </p:spPr>
      </p:pic>
    </p:spTree>
    <p:extLst>
      <p:ext uri="{BB962C8B-B14F-4D97-AF65-F5344CB8AC3E}">
        <p14:creationId xmlns:p14="http://schemas.microsoft.com/office/powerpoint/2010/main" val="3140978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93204" y="0"/>
            <a:ext cx="8229600" cy="766916"/>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的创建与删除</a:t>
            </a:r>
            <a:r>
              <a:rPr lang="zh-CN" altLang="en-US" dirty="0">
                <a:latin typeface="Arial Unicode MS" pitchFamily="34" charset="-122"/>
                <a:ea typeface="Arial Unicode MS" pitchFamily="34" charset="-122"/>
                <a:cs typeface="Arial Unicode MS" pitchFamily="34" charset="-122"/>
              </a:rPr>
              <a:t> </a:t>
            </a:r>
          </a:p>
        </p:txBody>
      </p:sp>
      <p:sp>
        <p:nvSpPr>
          <p:cNvPr id="622595" name="Rectangle 3"/>
          <p:cNvSpPr>
            <a:spLocks noGrp="1" noChangeArrowheads="1"/>
          </p:cNvSpPr>
          <p:nvPr>
            <p:ph type="body" idx="1"/>
          </p:nvPr>
        </p:nvSpPr>
        <p:spPr>
          <a:xfrm>
            <a:off x="297868" y="1386264"/>
            <a:ext cx="8424936" cy="4085472"/>
          </a:xfrm>
        </p:spPr>
        <p:txBody>
          <a:bodyPr>
            <a:norm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一个常见的错误是以为</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在有客户端访问时就被创建，然而事实是直到某</a:t>
            </a:r>
            <a:r>
              <a:rPr lang="en-US" altLang="zh-CN" sz="2000" dirty="0">
                <a:latin typeface="微软雅黑" panose="020B0503020204020204" pitchFamily="34" charset="-122"/>
                <a:ea typeface="微软雅黑" panose="020B0503020204020204" pitchFamily="34" charset="-122"/>
                <a:cs typeface="Arial Unicode MS" pitchFamily="34" charset="-122"/>
              </a:rPr>
              <a:t>server</a:t>
            </a:r>
            <a:r>
              <a:rPr lang="zh-CN" altLang="en-US" sz="2000" dirty="0">
                <a:latin typeface="微软雅黑" panose="020B0503020204020204" pitchFamily="34" charset="-122"/>
                <a:ea typeface="微软雅黑" panose="020B0503020204020204" pitchFamily="34" charset="-122"/>
                <a:cs typeface="Arial Unicode MS" pitchFamily="34" charset="-122"/>
              </a:rPr>
              <a:t>端程序</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如</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调用</a:t>
            </a:r>
            <a:r>
              <a:rPr lang="en-US" altLang="zh-CN" sz="2000" dirty="0" err="1">
                <a:latin typeface="微软雅黑" panose="020B0503020204020204" pitchFamily="34" charset="-122"/>
                <a:ea typeface="微软雅黑" panose="020B0503020204020204" pitchFamily="34" charset="-122"/>
                <a:cs typeface="Arial Unicode MS" pitchFamily="34" charset="-122"/>
              </a:rPr>
              <a:t>HttpServletRequest.</a:t>
            </a:r>
            <a:r>
              <a:rPr lang="en-US" altLang="zh-CN" sz="2000" dirty="0" err="1">
                <a:solidFill>
                  <a:srgbClr val="0000FF"/>
                </a:solidFill>
                <a:latin typeface="微软雅黑" panose="020B0503020204020204" pitchFamily="34" charset="-122"/>
                <a:ea typeface="微软雅黑" panose="020B0503020204020204" pitchFamily="34" charset="-122"/>
                <a:cs typeface="Arial Unicode MS" pitchFamily="34" charset="-122"/>
              </a:rPr>
              <a:t>getSession</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(true) </a:t>
            </a:r>
            <a:r>
              <a:rPr lang="zh-CN" altLang="en-US" sz="2000" dirty="0">
                <a:latin typeface="微软雅黑" panose="020B0503020204020204" pitchFamily="34" charset="-122"/>
                <a:ea typeface="微软雅黑" panose="020B0503020204020204" pitchFamily="34" charset="-122"/>
                <a:cs typeface="Arial Unicode MS" pitchFamily="34" charset="-122"/>
              </a:rPr>
              <a:t>或者 </a:t>
            </a:r>
            <a:r>
              <a:rPr lang="en-US" altLang="zh-CN" sz="2000" dirty="0" err="1">
                <a:latin typeface="微软雅黑" panose="020B0503020204020204" pitchFamily="34" charset="-122"/>
                <a:ea typeface="微软雅黑" panose="020B0503020204020204" pitchFamily="34" charset="-122"/>
                <a:cs typeface="Arial Unicode MS" pitchFamily="34" charset="-122"/>
              </a:rPr>
              <a:t>HttpServletRequest.</a:t>
            </a:r>
            <a:r>
              <a:rPr lang="en-US" altLang="zh-CN" sz="2000" dirty="0" err="1">
                <a:solidFill>
                  <a:srgbClr val="0000FF"/>
                </a:solidFill>
                <a:latin typeface="微软雅黑" panose="020B0503020204020204" pitchFamily="34" charset="-122"/>
                <a:ea typeface="微软雅黑" panose="020B0503020204020204" pitchFamily="34" charset="-122"/>
                <a:cs typeface="Arial Unicode MS" pitchFamily="34" charset="-122"/>
              </a:rPr>
              <a:t>getSession</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这样的语句时才会被创建。</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pPr>
            <a:r>
              <a:rPr lang="en-US" altLang="zh-CN" sz="2000" dirty="0" err="1">
                <a:latin typeface="微软雅黑" panose="020B0503020204020204" pitchFamily="34" charset="-122"/>
                <a:ea typeface="微软雅黑" panose="020B0503020204020204" pitchFamily="34" charset="-122"/>
                <a:cs typeface="Arial Unicode MS" pitchFamily="34" charset="-122"/>
              </a:rPr>
              <a:t>getSession</a:t>
            </a:r>
            <a:r>
              <a:rPr lang="en-US" altLang="zh-CN" sz="2000" dirty="0">
                <a:latin typeface="微软雅黑" panose="020B0503020204020204" pitchFamily="34" charset="-122"/>
                <a:ea typeface="微软雅黑" panose="020B0503020204020204" pitchFamily="34" charset="-122"/>
                <a:cs typeface="Arial Unicode MS" pitchFamily="34" charset="-122"/>
              </a:rPr>
              <a:t>():</a:t>
            </a:r>
            <a:r>
              <a:rPr lang="zh-CN" altLang="zh-CN" sz="2000" dirty="0"/>
              <a:t>如果当前已经创建了</a:t>
            </a:r>
            <a:r>
              <a:rPr lang="en-US" altLang="zh-CN" sz="2000" dirty="0"/>
              <a:t>session</a:t>
            </a:r>
            <a:r>
              <a:rPr lang="zh-CN" altLang="en-US" sz="2000" dirty="0"/>
              <a:t>则</a:t>
            </a:r>
            <a:r>
              <a:rPr lang="zh-CN" altLang="zh-CN" sz="2000" dirty="0"/>
              <a:t>为这个用户则直接返回这个</a:t>
            </a:r>
            <a:r>
              <a:rPr lang="en-US" altLang="zh-CN" sz="2000" dirty="0" err="1"/>
              <a:t>sesoin</a:t>
            </a:r>
            <a:r>
              <a:rPr lang="zh-CN" altLang="zh-CN" sz="2000" dirty="0"/>
              <a:t>的对象。如果没有则创建一个新的。</a:t>
            </a:r>
            <a:endParaRPr lang="zh-CN" altLang="en-US" sz="20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425748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651892" y="1"/>
            <a:ext cx="7696200" cy="752168"/>
          </a:xfrm>
        </p:spPr>
        <p:txBody>
          <a:bodyPr/>
          <a:lstStyle/>
          <a:p>
            <a:r>
              <a:rPr lang="zh-CN" altLang="en-US" dirty="0">
                <a:latin typeface="Arial Unicode MS" pitchFamily="34" charset="-122"/>
                <a:ea typeface="Arial Unicode MS" pitchFamily="34" charset="-122"/>
                <a:cs typeface="Arial Unicode MS" pitchFamily="34" charset="-122"/>
              </a:rPr>
              <a:t>提出问题</a:t>
            </a:r>
          </a:p>
        </p:txBody>
      </p:sp>
      <p:sp>
        <p:nvSpPr>
          <p:cNvPr id="593923" name="Rectangle 3"/>
          <p:cNvSpPr>
            <a:spLocks noGrp="1" noChangeArrowheads="1"/>
          </p:cNvSpPr>
          <p:nvPr>
            <p:ph type="body" idx="1"/>
          </p:nvPr>
        </p:nvSpPr>
        <p:spPr>
          <a:xfrm>
            <a:off x="395536" y="1313882"/>
            <a:ext cx="8208912" cy="4286280"/>
          </a:xfrm>
        </p:spPr>
        <p:txBody>
          <a:bodyPr>
            <a:normAutofit/>
          </a:bodyPr>
          <a:lstStyle/>
          <a:p>
            <a:pPr>
              <a:lnSpc>
                <a:spcPct val="150000"/>
              </a:lnSpc>
              <a:spcAft>
                <a:spcPct val="20000"/>
              </a:spcAft>
            </a:pP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HTTP</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协议是一种无状态的协议</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服务器本身不能识别出哪些请求是同一个浏览器发出的，浏览器的每一次请求都是完全孤立的</a:t>
            </a:r>
          </a:p>
          <a:p>
            <a:pPr>
              <a:lnSpc>
                <a:spcPct val="150000"/>
              </a:lnSpc>
            </a:pPr>
            <a:r>
              <a:rPr lang="zh-CN" altLang="en-US" sz="2000" dirty="0" smtClean="0">
                <a:latin typeface="微软雅黑" panose="020B0503020204020204" pitchFamily="34" charset="-122"/>
                <a:ea typeface="微软雅黑" panose="020B0503020204020204" pitchFamily="34" charset="-122"/>
                <a:cs typeface="Arial Unicode MS" pitchFamily="34" charset="-122"/>
              </a:rPr>
              <a:t>怎么</a:t>
            </a:r>
            <a:r>
              <a:rPr lang="zh-CN" altLang="en-US" sz="2000" dirty="0">
                <a:latin typeface="微软雅黑" panose="020B0503020204020204" pitchFamily="34" charset="-122"/>
                <a:ea typeface="微软雅黑" panose="020B0503020204020204" pitchFamily="34" charset="-122"/>
                <a:cs typeface="Arial Unicode MS" pitchFamily="34" charset="-122"/>
              </a:rPr>
              <a:t>才能实现</a:t>
            </a:r>
            <a:r>
              <a:rPr lang="zh-CN" altLang="en-US" sz="2000" dirty="0" smtClean="0">
                <a:latin typeface="微软雅黑" panose="020B0503020204020204" pitchFamily="34" charset="-122"/>
                <a:ea typeface="微软雅黑" panose="020B0503020204020204" pitchFamily="34" charset="-122"/>
                <a:cs typeface="Arial Unicode MS" pitchFamily="34" charset="-122"/>
              </a:rPr>
              <a:t>网上</a:t>
            </a:r>
            <a:r>
              <a:rPr lang="zh-CN" altLang="en-US" sz="2000" dirty="0">
                <a:latin typeface="微软雅黑" panose="020B0503020204020204" pitchFamily="34" charset="-122"/>
                <a:ea typeface="微软雅黑" panose="020B0503020204020204" pitchFamily="34" charset="-122"/>
                <a:cs typeface="Arial Unicode MS" pitchFamily="34" charset="-122"/>
              </a:rPr>
              <a:t>购物</a:t>
            </a:r>
            <a:r>
              <a:rPr lang="zh-CN" altLang="en-US" sz="2000" dirty="0" smtClean="0">
                <a:latin typeface="微软雅黑" panose="020B0503020204020204" pitchFamily="34" charset="-122"/>
                <a:ea typeface="微软雅黑" panose="020B0503020204020204" pitchFamily="34" charset="-122"/>
                <a:cs typeface="Arial Unicode MS" pitchFamily="34" charset="-122"/>
              </a:rPr>
              <a:t>：</a:t>
            </a:r>
            <a:r>
              <a:rPr lang="zh-CN" altLang="en-US" sz="2000" dirty="0">
                <a:latin typeface="微软雅黑" panose="020B0503020204020204" pitchFamily="34" charset="-122"/>
                <a:ea typeface="微软雅黑" panose="020B0503020204020204" pitchFamily="34" charset="-122"/>
                <a:cs typeface="Arial Unicode MS" pitchFamily="34" charset="-122"/>
              </a:rPr>
              <a:t>某个用户从网站的登录页面登入后，再进入购物页面购物时，负责处理购物请求的服务器程序必须知道处理上一次请求的程序所得到的用户信息。 </a:t>
            </a:r>
          </a:p>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作为 </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web </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服务器，必须能够采用一种机制来唯一地标识一个用户，同时记录该用户的状态</a:t>
            </a:r>
          </a:p>
        </p:txBody>
      </p:sp>
    </p:spTree>
    <p:extLst>
      <p:ext uri="{BB962C8B-B14F-4D97-AF65-F5344CB8AC3E}">
        <p14:creationId xmlns:p14="http://schemas.microsoft.com/office/powerpoint/2010/main" val="2792498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93204" y="0"/>
            <a:ext cx="8229600" cy="766916"/>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的创建与删除</a:t>
            </a:r>
            <a:r>
              <a:rPr lang="zh-CN" altLang="en-US" dirty="0">
                <a:latin typeface="Arial Unicode MS" pitchFamily="34" charset="-122"/>
                <a:ea typeface="Arial Unicode MS" pitchFamily="34" charset="-122"/>
                <a:cs typeface="Arial Unicode MS" pitchFamily="34" charset="-122"/>
              </a:rPr>
              <a:t> </a:t>
            </a:r>
          </a:p>
        </p:txBody>
      </p:sp>
      <p:sp>
        <p:nvSpPr>
          <p:cNvPr id="622595" name="Rectangle 3"/>
          <p:cNvSpPr>
            <a:spLocks noGrp="1" noChangeArrowheads="1"/>
          </p:cNvSpPr>
          <p:nvPr>
            <p:ph type="body" idx="1"/>
          </p:nvPr>
        </p:nvSpPr>
        <p:spPr>
          <a:xfrm>
            <a:off x="297868" y="1622322"/>
            <a:ext cx="8424936" cy="4306697"/>
          </a:xfrm>
        </p:spPr>
        <p:txBody>
          <a:bodyPr>
            <a:norm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在下列情况下被删除：</a:t>
            </a:r>
          </a:p>
          <a:p>
            <a:pPr lvl="1">
              <a:lnSpc>
                <a:spcPct val="150000"/>
              </a:lnSpc>
            </a:pPr>
            <a:r>
              <a:rPr lang="en-US" altLang="zh-CN" sz="2000" b="1" dirty="0">
                <a:latin typeface="微软雅黑" panose="020B0503020204020204" pitchFamily="34" charset="-122"/>
                <a:ea typeface="微软雅黑" panose="020B0503020204020204" pitchFamily="34" charset="-122"/>
                <a:cs typeface="Arial Unicode MS" pitchFamily="34" charset="-122"/>
              </a:rPr>
              <a:t>A</a:t>
            </a:r>
            <a:r>
              <a:rPr lang="zh-CN" altLang="en-US" sz="2000" b="1" dirty="0">
                <a:latin typeface="微软雅黑" panose="020B0503020204020204" pitchFamily="34" charset="-122"/>
                <a:ea typeface="微软雅黑" panose="020B0503020204020204" pitchFamily="34" charset="-122"/>
                <a:cs typeface="Arial Unicode MS" pitchFamily="34" charset="-122"/>
              </a:rPr>
              <a:t>．程序调用</a:t>
            </a:r>
            <a:r>
              <a:rPr lang="en-US" altLang="zh-CN" sz="2000" b="1" dirty="0" err="1">
                <a:latin typeface="微软雅黑" panose="020B0503020204020204" pitchFamily="34" charset="-122"/>
                <a:ea typeface="微软雅黑" panose="020B0503020204020204" pitchFamily="34" charset="-122"/>
                <a:cs typeface="Arial Unicode MS" pitchFamily="34" charset="-122"/>
              </a:rPr>
              <a:t>HttpSession.invalidate</a:t>
            </a:r>
            <a:r>
              <a:rPr lang="en-US" altLang="zh-CN" sz="2000" b="1" dirty="0">
                <a:latin typeface="微软雅黑" panose="020B0503020204020204" pitchFamily="34" charset="-122"/>
                <a:ea typeface="微软雅黑" panose="020B0503020204020204" pitchFamily="34" charset="-122"/>
                <a:cs typeface="Arial Unicode MS" pitchFamily="34" charset="-122"/>
              </a:rPr>
              <a:t>()</a:t>
            </a:r>
          </a:p>
          <a:p>
            <a:pPr lvl="1">
              <a:lnSpc>
                <a:spcPct val="150000"/>
              </a:lnSpc>
            </a:pPr>
            <a:r>
              <a:rPr lang="en-US" altLang="zh-CN" sz="2000" b="1" dirty="0">
                <a:latin typeface="微软雅黑" panose="020B0503020204020204" pitchFamily="34" charset="-122"/>
                <a:ea typeface="微软雅黑" panose="020B0503020204020204" pitchFamily="34" charset="-122"/>
                <a:cs typeface="Arial Unicode MS" pitchFamily="34" charset="-122"/>
              </a:rPr>
              <a:t>B</a:t>
            </a:r>
            <a:r>
              <a:rPr lang="zh-CN" altLang="en-US" sz="2000" b="1" dirty="0">
                <a:latin typeface="微软雅黑" panose="020B0503020204020204" pitchFamily="34" charset="-122"/>
                <a:ea typeface="微软雅黑" panose="020B0503020204020204" pitchFamily="34" charset="-122"/>
                <a:cs typeface="Arial Unicode MS" pitchFamily="34" charset="-122"/>
              </a:rPr>
              <a:t>．距离上一次收到客户端发送的</a:t>
            </a:r>
            <a:r>
              <a:rPr lang="en-US" altLang="zh-CN" sz="2000" b="1" dirty="0">
                <a:latin typeface="微软雅黑" panose="020B0503020204020204" pitchFamily="34" charset="-122"/>
                <a:ea typeface="微软雅黑" panose="020B0503020204020204" pitchFamily="34" charset="-122"/>
                <a:cs typeface="Arial Unicode MS" pitchFamily="34" charset="-122"/>
              </a:rPr>
              <a:t>session id</a:t>
            </a:r>
            <a:r>
              <a:rPr lang="zh-CN" altLang="en-US" sz="2000" b="1" dirty="0">
                <a:latin typeface="微软雅黑" panose="020B0503020204020204" pitchFamily="34" charset="-122"/>
                <a:ea typeface="微软雅黑" panose="020B0503020204020204" pitchFamily="34" charset="-122"/>
                <a:cs typeface="Arial Unicode MS" pitchFamily="34" charset="-122"/>
              </a:rPr>
              <a:t>时间间隔超过了</a:t>
            </a:r>
            <a:r>
              <a:rPr lang="en-US" altLang="zh-CN" sz="2000" b="1" dirty="0">
                <a:latin typeface="微软雅黑" panose="020B0503020204020204" pitchFamily="34" charset="-122"/>
                <a:ea typeface="微软雅黑" panose="020B0503020204020204" pitchFamily="34" charset="-122"/>
                <a:cs typeface="Arial Unicode MS" pitchFamily="34" charset="-122"/>
              </a:rPr>
              <a:t>session</a:t>
            </a:r>
            <a:r>
              <a:rPr lang="zh-CN" altLang="en-US" sz="2000" b="1" dirty="0">
                <a:latin typeface="微软雅黑" panose="020B0503020204020204" pitchFamily="34" charset="-122"/>
                <a:ea typeface="微软雅黑" panose="020B0503020204020204" pitchFamily="34" charset="-122"/>
                <a:cs typeface="Arial Unicode MS" pitchFamily="34" charset="-122"/>
              </a:rPr>
              <a:t>的最大有效时间（</a:t>
            </a:r>
            <a:r>
              <a:rPr lang="en-US" altLang="zh-CN" sz="2000" b="1" dirty="0">
                <a:latin typeface="微软雅黑" panose="020B0503020204020204" pitchFamily="34" charset="-122"/>
                <a:ea typeface="微软雅黑" panose="020B0503020204020204" pitchFamily="34" charset="-122"/>
                <a:cs typeface="Arial Unicode MS" pitchFamily="34" charset="-122"/>
              </a:rPr>
              <a:t>tomcat</a:t>
            </a:r>
            <a:r>
              <a:rPr lang="zh-CN" altLang="en-US" sz="2000" b="1" dirty="0">
                <a:latin typeface="微软雅黑" panose="020B0503020204020204" pitchFamily="34" charset="-122"/>
                <a:ea typeface="微软雅黑" panose="020B0503020204020204" pitchFamily="34" charset="-122"/>
                <a:cs typeface="Arial Unicode MS" pitchFamily="34" charset="-122"/>
              </a:rPr>
              <a:t>服务器默认</a:t>
            </a:r>
            <a:r>
              <a:rPr lang="en-US" altLang="zh-CN" sz="2000" b="1" dirty="0">
                <a:latin typeface="微软雅黑" panose="020B0503020204020204" pitchFamily="34" charset="-122"/>
                <a:ea typeface="微软雅黑" panose="020B0503020204020204" pitchFamily="34" charset="-122"/>
                <a:cs typeface="Arial Unicode MS" pitchFamily="34" charset="-122"/>
              </a:rPr>
              <a:t>30</a:t>
            </a:r>
            <a:r>
              <a:rPr lang="zh-CN" altLang="en-US" sz="2000" b="1" dirty="0">
                <a:latin typeface="微软雅黑" panose="020B0503020204020204" pitchFamily="34" charset="-122"/>
                <a:ea typeface="微软雅黑" panose="020B0503020204020204" pitchFamily="34" charset="-122"/>
                <a:cs typeface="Arial Unicode MS" pitchFamily="34" charset="-122"/>
              </a:rPr>
              <a:t>分钟）</a:t>
            </a:r>
          </a:p>
          <a:p>
            <a:pPr lvl="1">
              <a:lnSpc>
                <a:spcPct val="150000"/>
              </a:lnSpc>
            </a:pPr>
            <a:r>
              <a:rPr lang="en-US" altLang="zh-CN" sz="2000" b="1" dirty="0">
                <a:latin typeface="微软雅黑" panose="020B0503020204020204" pitchFamily="34" charset="-122"/>
                <a:ea typeface="微软雅黑" panose="020B0503020204020204" pitchFamily="34" charset="-122"/>
                <a:cs typeface="Arial Unicode MS" pitchFamily="34" charset="-122"/>
              </a:rPr>
              <a:t>C</a:t>
            </a:r>
            <a:r>
              <a:rPr lang="zh-CN" altLang="en-US" sz="2000" b="1" dirty="0">
                <a:latin typeface="微软雅黑" panose="020B0503020204020204" pitchFamily="34" charset="-122"/>
                <a:ea typeface="微软雅黑" panose="020B0503020204020204" pitchFamily="34" charset="-122"/>
                <a:cs typeface="Arial Unicode MS" pitchFamily="34" charset="-122"/>
              </a:rPr>
              <a:t>．服务器进程被停止</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Arial Unicode MS" pitchFamily="34" charset="-122"/>
              </a:rPr>
              <a:t>注意</a:t>
            </a:r>
            <a:r>
              <a:rPr lang="zh-CN" altLang="en-US" sz="2000" dirty="0">
                <a:latin typeface="微软雅黑" panose="020B0503020204020204" pitchFamily="34" charset="-122"/>
                <a:ea typeface="微软雅黑" panose="020B0503020204020204" pitchFamily="34" charset="-122"/>
                <a:cs typeface="Arial Unicode MS" pitchFamily="34" charset="-122"/>
              </a:rPr>
              <a:t>：关闭浏览器只会使存储在客户端浏览器内存中的</a:t>
            </a:r>
            <a:r>
              <a:rPr lang="en-US" altLang="zh-CN" sz="2000" dirty="0">
                <a:latin typeface="微软雅黑" panose="020B0503020204020204" pitchFamily="34" charset="-122"/>
                <a:ea typeface="微软雅黑" panose="020B0503020204020204" pitchFamily="34" charset="-122"/>
                <a:cs typeface="Arial Unicode MS" pitchFamily="34" charset="-122"/>
              </a:rPr>
              <a:t>session cookie</a:t>
            </a:r>
            <a:r>
              <a:rPr lang="zh-CN" altLang="en-US" sz="2000" dirty="0">
                <a:latin typeface="微软雅黑" panose="020B0503020204020204" pitchFamily="34" charset="-122"/>
                <a:ea typeface="微软雅黑" panose="020B0503020204020204" pitchFamily="34" charset="-122"/>
                <a:cs typeface="Arial Unicode MS" pitchFamily="34" charset="-122"/>
              </a:rPr>
              <a:t>失效，不会使服务器端的</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对象失效。</a:t>
            </a:r>
          </a:p>
        </p:txBody>
      </p:sp>
    </p:spTree>
    <p:extLst>
      <p:ext uri="{BB962C8B-B14F-4D97-AF65-F5344CB8AC3E}">
        <p14:creationId xmlns:p14="http://schemas.microsoft.com/office/powerpoint/2010/main" val="2243767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467544" y="0"/>
            <a:ext cx="8229600" cy="766916"/>
          </a:xfrm>
        </p:spPr>
        <p:txBody>
          <a:bodyPr/>
          <a:lstStyle/>
          <a:p>
            <a:r>
              <a:rPr lang="en-US" altLang="zh-CN" b="1" dirty="0"/>
              <a:t>Session</a:t>
            </a:r>
            <a:r>
              <a:rPr lang="zh-CN" altLang="en-US" b="1" dirty="0"/>
              <a:t>的超时管理</a:t>
            </a:r>
            <a:r>
              <a:rPr lang="zh-CN" altLang="en-US" dirty="0"/>
              <a:t> </a:t>
            </a:r>
          </a:p>
        </p:txBody>
      </p:sp>
      <p:sp>
        <p:nvSpPr>
          <p:cNvPr id="551939" name="Rectangle 3"/>
          <p:cNvSpPr>
            <a:spLocks noGrp="1" noChangeArrowheads="1"/>
          </p:cNvSpPr>
          <p:nvPr>
            <p:ph type="body" idx="1"/>
          </p:nvPr>
        </p:nvSpPr>
        <p:spPr>
          <a:xfrm>
            <a:off x="467544" y="1345113"/>
            <a:ext cx="8064896" cy="4105275"/>
          </a:xfrm>
        </p:spPr>
        <p:txBody>
          <a:bodyPr>
            <a:noAutofit/>
          </a:bodyPr>
          <a:lstStyle/>
          <a:p>
            <a:pPr>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服务器无法判断当前的客户端浏览器是否还会继续访问，也无法检测客户端浏览器是否关闭，所以，即使客户已经离开或关闭了浏览器，</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服务器还要保留与之对应的</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zh-CN" altLang="en-US" sz="2000" dirty="0">
                <a:latin typeface="微软雅黑" panose="020B0503020204020204" pitchFamily="34" charset="-122"/>
                <a:ea typeface="微软雅黑" panose="020B0503020204020204" pitchFamily="34" charset="-122"/>
                <a:cs typeface="Arial Unicode MS" pitchFamily="34" charset="-122"/>
              </a:rPr>
              <a:t>对象。 </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随着时间的推移而不断增加新的访问客户端，</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服务器内存中将会因此积累起大量的不再被使用的</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zh-CN" altLang="en-US" sz="2000" dirty="0">
                <a:latin typeface="微软雅黑" panose="020B0503020204020204" pitchFamily="34" charset="-122"/>
                <a:ea typeface="微软雅黑" panose="020B0503020204020204" pitchFamily="34" charset="-122"/>
                <a:cs typeface="Arial Unicode MS" pitchFamily="34" charset="-122"/>
              </a:rPr>
              <a:t>对象，并将最终导致服务器内存耗尽。 </a:t>
            </a:r>
          </a:p>
        </p:txBody>
      </p:sp>
    </p:spTree>
    <p:extLst>
      <p:ext uri="{BB962C8B-B14F-4D97-AF65-F5344CB8AC3E}">
        <p14:creationId xmlns:p14="http://schemas.microsoft.com/office/powerpoint/2010/main" val="1157570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 calcmode="lin" valueType="num">
                                      <p:cBhvr additive="base">
                                        <p:cTn id="7" dur="500" fill="hold"/>
                                        <p:tgtEl>
                                          <p:spTgt spid="5519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1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51939">
                                            <p:txEl>
                                              <p:pRg st="1" end="1"/>
                                            </p:txEl>
                                          </p:spTgt>
                                        </p:tgtEl>
                                        <p:attrNameLst>
                                          <p:attrName>style.visibility</p:attrName>
                                        </p:attrNameLst>
                                      </p:cBhvr>
                                      <p:to>
                                        <p:strVal val="visible"/>
                                      </p:to>
                                    </p:set>
                                    <p:anim calcmode="lin" valueType="num">
                                      <p:cBhvr additive="base">
                                        <p:cTn id="13" dur="500" fill="hold"/>
                                        <p:tgtEl>
                                          <p:spTgt spid="5519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19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467544" y="0"/>
            <a:ext cx="8229600" cy="766916"/>
          </a:xfrm>
        </p:spPr>
        <p:txBody>
          <a:bodyPr/>
          <a:lstStyle/>
          <a:p>
            <a:r>
              <a:rPr lang="en-US" altLang="zh-CN" b="1" dirty="0"/>
              <a:t>Session</a:t>
            </a:r>
            <a:r>
              <a:rPr lang="zh-CN" altLang="en-US" b="1" dirty="0"/>
              <a:t>的超时管理</a:t>
            </a:r>
            <a:r>
              <a:rPr lang="zh-CN" altLang="en-US" dirty="0"/>
              <a:t> </a:t>
            </a:r>
          </a:p>
        </p:txBody>
      </p:sp>
      <p:sp>
        <p:nvSpPr>
          <p:cNvPr id="551939" name="Rectangle 3"/>
          <p:cNvSpPr>
            <a:spLocks noGrp="1" noChangeArrowheads="1"/>
          </p:cNvSpPr>
          <p:nvPr>
            <p:ph type="body" idx="1"/>
          </p:nvPr>
        </p:nvSpPr>
        <p:spPr>
          <a:xfrm>
            <a:off x="467544" y="1345113"/>
            <a:ext cx="8064896" cy="4598487"/>
          </a:xfrm>
        </p:spPr>
        <p:txBody>
          <a:bodyPr>
            <a:noAutofit/>
          </a:bodyPr>
          <a:lstStyle/>
          <a:p>
            <a:pPr>
              <a:lnSpc>
                <a:spcPct val="150000"/>
              </a:lnSpc>
              <a:spcAft>
                <a:spcPct val="20000"/>
              </a:spcAft>
            </a:pP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WEB</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服务器采用“超时限制”的办法来判断客户端是否还在继续访问</a:t>
            </a:r>
            <a:r>
              <a:rPr lang="zh-CN" altLang="en-US" sz="2000" dirty="0">
                <a:latin typeface="微软雅黑" panose="020B0503020204020204" pitchFamily="34" charset="-122"/>
                <a:ea typeface="微软雅黑" panose="020B0503020204020204" pitchFamily="34" charset="-122"/>
                <a:cs typeface="Arial Unicode MS" pitchFamily="34" charset="-122"/>
              </a:rPr>
              <a:t>，如果某个客户端在一定的时间之内没有发出后续请求，</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服务器则认为客户端已经停止了活动，结束与该客户端的会话并将与之对应的</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zh-CN" altLang="en-US" sz="2000" dirty="0">
                <a:latin typeface="微软雅黑" panose="020B0503020204020204" pitchFamily="34" charset="-122"/>
                <a:ea typeface="微软雅黑" panose="020B0503020204020204" pitchFamily="34" charset="-122"/>
                <a:cs typeface="Arial Unicode MS" pitchFamily="34" charset="-122"/>
              </a:rPr>
              <a:t>对象变成垃圾。</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如果客户端浏览器超时后再次发出访问请求，</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服务器则认为这是一个新的会话的开始，将为之创建新的</a:t>
            </a:r>
            <a:r>
              <a:rPr lang="en-US" altLang="zh-CN" sz="2000" dirty="0" err="1">
                <a:latin typeface="微软雅黑" panose="020B0503020204020204" pitchFamily="34" charset="-122"/>
                <a:ea typeface="微软雅黑" panose="020B0503020204020204" pitchFamily="34" charset="-122"/>
                <a:cs typeface="Arial Unicode MS" pitchFamily="34" charset="-122"/>
              </a:rPr>
              <a:t>HttpSession</a:t>
            </a:r>
            <a:r>
              <a:rPr lang="zh-CN" altLang="en-US" sz="2000" dirty="0">
                <a:latin typeface="微软雅黑" panose="020B0503020204020204" pitchFamily="34" charset="-122"/>
                <a:ea typeface="微软雅黑" panose="020B0503020204020204" pitchFamily="34" charset="-122"/>
                <a:cs typeface="Arial Unicode MS" pitchFamily="34" charset="-122"/>
              </a:rPr>
              <a:t>对象和分配新的会话标识号。 </a:t>
            </a:r>
          </a:p>
        </p:txBody>
      </p:sp>
    </p:spTree>
    <p:extLst>
      <p:ext uri="{BB962C8B-B14F-4D97-AF65-F5344CB8AC3E}">
        <p14:creationId xmlns:p14="http://schemas.microsoft.com/office/powerpoint/2010/main" val="906325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 calcmode="lin" valueType="num">
                                      <p:cBhvr additive="base">
                                        <p:cTn id="7" dur="500" fill="hold"/>
                                        <p:tgtEl>
                                          <p:spTgt spid="5519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1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51939">
                                            <p:txEl>
                                              <p:pRg st="1" end="1"/>
                                            </p:txEl>
                                          </p:spTgt>
                                        </p:tgtEl>
                                        <p:attrNameLst>
                                          <p:attrName>style.visibility</p:attrName>
                                        </p:attrNameLst>
                                      </p:cBhvr>
                                      <p:to>
                                        <p:strVal val="visible"/>
                                      </p:to>
                                    </p:set>
                                    <p:anim calcmode="lin" valueType="num">
                                      <p:cBhvr additive="base">
                                        <p:cTn id="13" dur="500" fill="hold"/>
                                        <p:tgtEl>
                                          <p:spTgt spid="5519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19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467544" y="0"/>
            <a:ext cx="8229600" cy="766916"/>
          </a:xfrm>
        </p:spPr>
        <p:txBody>
          <a:bodyPr/>
          <a:lstStyle/>
          <a:p>
            <a:r>
              <a:rPr lang="en-US" altLang="zh-CN" b="1" dirty="0"/>
              <a:t>Session</a:t>
            </a:r>
            <a:r>
              <a:rPr lang="zh-CN" altLang="en-US" b="1" dirty="0"/>
              <a:t>的超时管理</a:t>
            </a:r>
            <a:r>
              <a:rPr lang="zh-CN" altLang="en-US" dirty="0"/>
              <a:t> </a:t>
            </a:r>
          </a:p>
        </p:txBody>
      </p:sp>
      <p:sp>
        <p:nvSpPr>
          <p:cNvPr id="551939" name="Rectangle 3"/>
          <p:cNvSpPr>
            <a:spLocks noGrp="1" noChangeArrowheads="1"/>
          </p:cNvSpPr>
          <p:nvPr>
            <p:ph type="body" idx="1"/>
          </p:nvPr>
        </p:nvSpPr>
        <p:spPr>
          <a:xfrm>
            <a:off x="467544" y="1578077"/>
            <a:ext cx="8064896" cy="4365523"/>
          </a:xfrm>
        </p:spPr>
        <p:txBody>
          <a:bodyPr>
            <a:noAutofit/>
          </a:bodyPr>
          <a:lstStyle/>
          <a:p>
            <a:pPr>
              <a:lnSpc>
                <a:spcPct val="150000"/>
              </a:lnSpc>
              <a:spcAft>
                <a:spcPct val="20000"/>
              </a:spcAft>
            </a:pP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会话的超时间隔可以在</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web.xml</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文件中设置</a:t>
            </a:r>
            <a:r>
              <a:rPr lang="zh-CN" altLang="en-US" sz="2000" dirty="0">
                <a:latin typeface="微软雅黑" panose="020B0503020204020204" pitchFamily="34" charset="-122"/>
                <a:ea typeface="微软雅黑" panose="020B0503020204020204" pitchFamily="34" charset="-122"/>
                <a:cs typeface="Arial Unicode MS" pitchFamily="34" charset="-122"/>
              </a:rPr>
              <a:t>，其默认值由</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zh-CN" altLang="en-US" sz="2000" dirty="0">
                <a:latin typeface="微软雅黑" panose="020B0503020204020204" pitchFamily="34" charset="-122"/>
                <a:ea typeface="微软雅黑" panose="020B0503020204020204" pitchFamily="34" charset="-122"/>
                <a:cs typeface="Arial Unicode MS" pitchFamily="34" charset="-122"/>
              </a:rPr>
              <a:t>容器定义。 </a:t>
            </a:r>
          </a:p>
          <a:p>
            <a:pPr>
              <a:lnSpc>
                <a:spcPct val="150000"/>
              </a:lnSpc>
              <a:buFont typeface="Wingdings" pitchFamily="2" charset="2"/>
              <a:buNone/>
            </a:pPr>
            <a:r>
              <a:rPr lang="zh-CN" altLang="en-US" sz="2000" dirty="0">
                <a:latin typeface="微软雅黑" panose="020B0503020204020204" pitchFamily="34" charset="-122"/>
                <a:ea typeface="微软雅黑" panose="020B0503020204020204" pitchFamily="34" charset="-122"/>
                <a:cs typeface="Arial Unicode MS" pitchFamily="34" charset="-122"/>
              </a:rPr>
              <a:t>	</a:t>
            </a:r>
            <a:r>
              <a:rPr lang="en-US" altLang="zh-CN" sz="2000" dirty="0">
                <a:latin typeface="微软雅黑" panose="020B0503020204020204" pitchFamily="34" charset="-122"/>
                <a:ea typeface="微软雅黑" panose="020B0503020204020204" pitchFamily="34" charset="-122"/>
                <a:cs typeface="Arial Unicode MS" pitchFamily="34" charset="-122"/>
              </a:rPr>
              <a:t>&lt;session-</a:t>
            </a:r>
            <a:r>
              <a:rPr lang="en-US" altLang="zh-CN" sz="2000" dirty="0" err="1">
                <a:latin typeface="微软雅黑" panose="020B0503020204020204" pitchFamily="34" charset="-122"/>
                <a:ea typeface="微软雅黑" panose="020B0503020204020204" pitchFamily="34" charset="-122"/>
                <a:cs typeface="Arial Unicode MS" pitchFamily="34" charset="-122"/>
              </a:rPr>
              <a:t>config</a:t>
            </a:r>
            <a:r>
              <a:rPr lang="en-US" altLang="zh-CN" sz="2000" dirty="0">
                <a:latin typeface="微软雅黑" panose="020B0503020204020204" pitchFamily="34" charset="-122"/>
                <a:ea typeface="微软雅黑" panose="020B0503020204020204" pitchFamily="34" charset="-122"/>
                <a:cs typeface="Arial Unicode MS" pitchFamily="34" charset="-122"/>
              </a:rPr>
              <a:t>&gt;</a:t>
            </a:r>
          </a:p>
          <a:p>
            <a:pPr>
              <a:lnSpc>
                <a:spcPct val="150000"/>
              </a:lnSpc>
              <a:buFont typeface="Wingdings" pitchFamily="2" charset="2"/>
              <a:buNone/>
            </a:pPr>
            <a:r>
              <a:rPr lang="en-US" altLang="zh-CN" sz="2000" dirty="0">
                <a:latin typeface="微软雅黑" panose="020B0503020204020204" pitchFamily="34" charset="-122"/>
                <a:ea typeface="微软雅黑" panose="020B0503020204020204" pitchFamily="34" charset="-122"/>
                <a:cs typeface="Arial Unicode MS" pitchFamily="34" charset="-122"/>
              </a:rPr>
              <a:t>		&lt;session-timeout&gt;30&lt;/session-timeout&gt;</a:t>
            </a:r>
          </a:p>
          <a:p>
            <a:pPr>
              <a:lnSpc>
                <a:spcPct val="150000"/>
              </a:lnSpc>
              <a:buFont typeface="Wingdings" pitchFamily="2" charset="2"/>
              <a:buNone/>
            </a:pPr>
            <a:r>
              <a:rPr lang="en-US" altLang="zh-CN" sz="2000" dirty="0">
                <a:latin typeface="微软雅黑" panose="020B0503020204020204" pitchFamily="34" charset="-122"/>
                <a:ea typeface="微软雅黑" panose="020B0503020204020204" pitchFamily="34" charset="-122"/>
                <a:cs typeface="Arial Unicode MS" pitchFamily="34" charset="-122"/>
              </a:rPr>
              <a:t>	&lt;/session-</a:t>
            </a:r>
            <a:r>
              <a:rPr lang="en-US" altLang="zh-CN" sz="2000" dirty="0" err="1">
                <a:latin typeface="微软雅黑" panose="020B0503020204020204" pitchFamily="34" charset="-122"/>
                <a:ea typeface="微软雅黑" panose="020B0503020204020204" pitchFamily="34" charset="-122"/>
                <a:cs typeface="Arial Unicode MS" pitchFamily="34" charset="-122"/>
              </a:rPr>
              <a:t>config</a:t>
            </a:r>
            <a:r>
              <a:rPr lang="en-US" altLang="zh-CN" sz="2000" dirty="0">
                <a:latin typeface="微软雅黑" panose="020B0503020204020204" pitchFamily="34" charset="-122"/>
                <a:ea typeface="微软雅黑" panose="020B0503020204020204" pitchFamily="34" charset="-122"/>
                <a:cs typeface="Arial Unicode MS" pitchFamily="34" charset="-122"/>
              </a:rPr>
              <a:t>&gt;</a:t>
            </a:r>
          </a:p>
        </p:txBody>
      </p:sp>
    </p:spTree>
    <p:extLst>
      <p:ext uri="{BB962C8B-B14F-4D97-AF65-F5344CB8AC3E}">
        <p14:creationId xmlns:p14="http://schemas.microsoft.com/office/powerpoint/2010/main" val="42996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 calcmode="lin" valueType="num">
                                      <p:cBhvr additive="base">
                                        <p:cTn id="7" dur="500" fill="hold"/>
                                        <p:tgtEl>
                                          <p:spTgt spid="5519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1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193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193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1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728839" y="1"/>
            <a:ext cx="7696200" cy="766916"/>
          </a:xfrm>
        </p:spPr>
        <p:txBody>
          <a:bodyPr/>
          <a:lstStyle/>
          <a:p>
            <a:r>
              <a:rPr lang="en-US" altLang="zh-CN" b="1" dirty="0" err="1">
                <a:latin typeface="Arial Unicode MS" pitchFamily="34" charset="-122"/>
                <a:ea typeface="Arial Unicode MS" pitchFamily="34" charset="-122"/>
                <a:cs typeface="Arial Unicode MS" pitchFamily="34" charset="-122"/>
              </a:rPr>
              <a:t>HttpSession</a:t>
            </a:r>
            <a:r>
              <a:rPr lang="zh-CN" altLang="en-US" b="1" dirty="0">
                <a:latin typeface="Arial Unicode MS" pitchFamily="34" charset="-122"/>
                <a:ea typeface="Arial Unicode MS" pitchFamily="34" charset="-122"/>
                <a:cs typeface="Arial Unicode MS" pitchFamily="34" charset="-122"/>
              </a:rPr>
              <a:t>接口中的方法</a:t>
            </a:r>
            <a:r>
              <a:rPr lang="zh-CN" altLang="en-US" dirty="0">
                <a:latin typeface="Arial Unicode MS" pitchFamily="34" charset="-122"/>
                <a:ea typeface="Arial Unicode MS" pitchFamily="34" charset="-122"/>
                <a:cs typeface="Arial Unicode MS" pitchFamily="34" charset="-122"/>
              </a:rPr>
              <a:t> </a:t>
            </a:r>
          </a:p>
        </p:txBody>
      </p:sp>
      <p:sp>
        <p:nvSpPr>
          <p:cNvPr id="553987" name="Rectangle 3"/>
          <p:cNvSpPr>
            <a:spLocks noGrp="1" noChangeArrowheads="1"/>
          </p:cNvSpPr>
          <p:nvPr>
            <p:ph type="body" sz="half" idx="1"/>
          </p:nvPr>
        </p:nvSpPr>
        <p:spPr>
          <a:xfrm>
            <a:off x="683568" y="1210642"/>
            <a:ext cx="7786742" cy="4572032"/>
          </a:xfrm>
        </p:spPr>
        <p:txBody>
          <a:bodyPr>
            <a:noAutofit/>
          </a:bodyPr>
          <a:lstStyle/>
          <a:p>
            <a:pPr marL="355600" indent="-355600">
              <a:lnSpc>
                <a:spcPct val="110000"/>
              </a:lnSpc>
              <a:spcAft>
                <a:spcPct val="20000"/>
              </a:spcAft>
            </a:pPr>
            <a:r>
              <a:rPr lang="en-US" altLang="zh-CN" sz="1800" b="1" dirty="0" err="1">
                <a:latin typeface="微软雅黑" panose="020B0503020204020204" pitchFamily="34" charset="-122"/>
                <a:ea typeface="微软雅黑" panose="020B0503020204020204" pitchFamily="34" charset="-122"/>
                <a:cs typeface="Arial Unicode MS" pitchFamily="34" charset="-122"/>
              </a:rPr>
              <a:t>getId</a:t>
            </a:r>
            <a:r>
              <a:rPr lang="zh-CN" altLang="en-US" sz="1800" b="1" dirty="0">
                <a:latin typeface="微软雅黑" panose="020B0503020204020204" pitchFamily="34" charset="-122"/>
                <a:ea typeface="微软雅黑" panose="020B0503020204020204" pitchFamily="34" charset="-122"/>
                <a:cs typeface="Arial Unicode MS" pitchFamily="34" charset="-122"/>
              </a:rPr>
              <a:t>方法</a:t>
            </a:r>
          </a:p>
          <a:p>
            <a:pPr marL="355600" indent="-355600">
              <a:lnSpc>
                <a:spcPct val="110000"/>
              </a:lnSpc>
              <a:spcAft>
                <a:spcPct val="20000"/>
              </a:spcAft>
            </a:pPr>
            <a:r>
              <a:rPr lang="en-US" altLang="zh-CN" sz="1800" b="1" dirty="0" err="1">
                <a:latin typeface="微软雅黑" panose="020B0503020204020204" pitchFamily="34" charset="-122"/>
                <a:ea typeface="微软雅黑" panose="020B0503020204020204" pitchFamily="34" charset="-122"/>
                <a:cs typeface="Arial Unicode MS" pitchFamily="34" charset="-122"/>
              </a:rPr>
              <a:t>getCreationTime</a:t>
            </a:r>
            <a:r>
              <a:rPr lang="zh-CN" altLang="en-US" sz="1800" b="1" dirty="0">
                <a:latin typeface="微软雅黑" panose="020B0503020204020204" pitchFamily="34" charset="-122"/>
                <a:ea typeface="微软雅黑" panose="020B0503020204020204" pitchFamily="34" charset="-122"/>
                <a:cs typeface="Arial Unicode MS" pitchFamily="34" charset="-122"/>
              </a:rPr>
              <a:t>方法</a:t>
            </a:r>
          </a:p>
          <a:p>
            <a:pPr marL="355600" indent="-355600">
              <a:lnSpc>
                <a:spcPct val="110000"/>
              </a:lnSpc>
              <a:spcAft>
                <a:spcPct val="20000"/>
              </a:spcAft>
            </a:pPr>
            <a:r>
              <a:rPr lang="en-US" altLang="zh-CN" sz="1800" b="1" dirty="0" err="1">
                <a:latin typeface="微软雅黑" panose="020B0503020204020204" pitchFamily="34" charset="-122"/>
                <a:ea typeface="微软雅黑" panose="020B0503020204020204" pitchFamily="34" charset="-122"/>
                <a:cs typeface="Arial Unicode MS" pitchFamily="34" charset="-122"/>
              </a:rPr>
              <a:t>getLastAccessedTime</a:t>
            </a:r>
            <a:r>
              <a:rPr lang="zh-CN" altLang="en-US" sz="1800" b="1" dirty="0">
                <a:latin typeface="微软雅黑" panose="020B0503020204020204" pitchFamily="34" charset="-122"/>
                <a:ea typeface="微软雅黑" panose="020B0503020204020204" pitchFamily="34" charset="-122"/>
                <a:cs typeface="Arial Unicode MS" pitchFamily="34" charset="-122"/>
              </a:rPr>
              <a:t>方法</a:t>
            </a:r>
          </a:p>
          <a:p>
            <a:pPr marL="355600" indent="-355600">
              <a:lnSpc>
                <a:spcPct val="110000"/>
              </a:lnSpc>
              <a:spcAft>
                <a:spcPct val="20000"/>
              </a:spcAft>
            </a:pPr>
            <a:r>
              <a:rPr lang="en-US" altLang="zh-CN" sz="1800" b="1" dirty="0" err="1">
                <a:latin typeface="微软雅黑" panose="020B0503020204020204" pitchFamily="34" charset="-122"/>
                <a:ea typeface="微软雅黑" panose="020B0503020204020204" pitchFamily="34" charset="-122"/>
                <a:cs typeface="Arial Unicode MS" pitchFamily="34" charset="-122"/>
              </a:rPr>
              <a:t>setMaxInactiveInterval</a:t>
            </a:r>
            <a:r>
              <a:rPr lang="zh-CN" altLang="en-US" sz="1800" b="1" dirty="0">
                <a:latin typeface="微软雅黑" panose="020B0503020204020204" pitchFamily="34" charset="-122"/>
                <a:ea typeface="微软雅黑" panose="020B0503020204020204" pitchFamily="34" charset="-122"/>
                <a:cs typeface="Arial Unicode MS" pitchFamily="34" charset="-122"/>
              </a:rPr>
              <a:t>方法</a:t>
            </a:r>
          </a:p>
          <a:p>
            <a:pPr marL="355600" indent="-355600">
              <a:lnSpc>
                <a:spcPct val="110000"/>
              </a:lnSpc>
              <a:spcAft>
                <a:spcPct val="20000"/>
              </a:spcAft>
            </a:pPr>
            <a:r>
              <a:rPr lang="en-US" altLang="zh-CN" sz="1800" b="1" dirty="0" err="1">
                <a:latin typeface="微软雅黑" panose="020B0503020204020204" pitchFamily="34" charset="-122"/>
                <a:ea typeface="微软雅黑" panose="020B0503020204020204" pitchFamily="34" charset="-122"/>
                <a:cs typeface="Arial Unicode MS" pitchFamily="34" charset="-122"/>
              </a:rPr>
              <a:t>getMaxInactiveInterval</a:t>
            </a:r>
            <a:r>
              <a:rPr lang="zh-CN" altLang="en-US" sz="1800" b="1" dirty="0">
                <a:latin typeface="微软雅黑" panose="020B0503020204020204" pitchFamily="34" charset="-122"/>
                <a:ea typeface="微软雅黑" panose="020B0503020204020204" pitchFamily="34" charset="-122"/>
                <a:cs typeface="Arial Unicode MS" pitchFamily="34" charset="-122"/>
              </a:rPr>
              <a:t>方法</a:t>
            </a:r>
          </a:p>
          <a:p>
            <a:pPr marL="355600" indent="-355600">
              <a:lnSpc>
                <a:spcPct val="110000"/>
              </a:lnSpc>
              <a:spcAft>
                <a:spcPct val="20000"/>
              </a:spcAft>
            </a:pPr>
            <a:r>
              <a:rPr lang="en-US" altLang="zh-CN" sz="1800" b="1" dirty="0" err="1">
                <a:solidFill>
                  <a:srgbClr val="0000FF"/>
                </a:solidFill>
                <a:latin typeface="微软雅黑" panose="020B0503020204020204" pitchFamily="34" charset="-122"/>
                <a:ea typeface="微软雅黑" panose="020B0503020204020204" pitchFamily="34" charset="-122"/>
                <a:cs typeface="Arial Unicode MS" pitchFamily="34" charset="-122"/>
              </a:rPr>
              <a:t>isNew</a:t>
            </a:r>
            <a:r>
              <a:rPr lang="zh-CN" altLang="en-US" sz="1800" b="1" dirty="0">
                <a:solidFill>
                  <a:srgbClr val="0000FF"/>
                </a:solidFill>
                <a:latin typeface="微软雅黑" panose="020B0503020204020204" pitchFamily="34" charset="-122"/>
                <a:ea typeface="微软雅黑" panose="020B0503020204020204" pitchFamily="34" charset="-122"/>
                <a:cs typeface="Arial Unicode MS" pitchFamily="34" charset="-122"/>
              </a:rPr>
              <a:t>方法</a:t>
            </a:r>
            <a:endParaRPr lang="zh-CN" altLang="en-US" sz="1800" dirty="0">
              <a:solidFill>
                <a:srgbClr val="0000FF"/>
              </a:solidFill>
              <a:latin typeface="微软雅黑" panose="020B0503020204020204" pitchFamily="34" charset="-122"/>
              <a:ea typeface="微软雅黑" panose="020B0503020204020204" pitchFamily="34" charset="-122"/>
              <a:cs typeface="Arial Unicode MS" pitchFamily="34" charset="-122"/>
            </a:endParaRPr>
          </a:p>
          <a:p>
            <a:pPr marL="355600" indent="-355600">
              <a:lnSpc>
                <a:spcPct val="110000"/>
              </a:lnSpc>
              <a:spcAft>
                <a:spcPct val="20000"/>
              </a:spcAft>
            </a:pPr>
            <a:r>
              <a:rPr lang="en-US" altLang="zh-CN" sz="1800" b="1" dirty="0">
                <a:latin typeface="微软雅黑" panose="020B0503020204020204" pitchFamily="34" charset="-122"/>
                <a:ea typeface="微软雅黑" panose="020B0503020204020204" pitchFamily="34" charset="-122"/>
                <a:cs typeface="Arial Unicode MS" pitchFamily="34" charset="-122"/>
              </a:rPr>
              <a:t>invalidate</a:t>
            </a:r>
            <a:r>
              <a:rPr lang="zh-CN" altLang="en-US" sz="1800" b="1" dirty="0">
                <a:latin typeface="微软雅黑" panose="020B0503020204020204" pitchFamily="34" charset="-122"/>
                <a:ea typeface="微软雅黑" panose="020B0503020204020204" pitchFamily="34" charset="-122"/>
                <a:cs typeface="Arial Unicode MS" pitchFamily="34" charset="-122"/>
              </a:rPr>
              <a:t>方法</a:t>
            </a:r>
            <a:endParaRPr lang="zh-CN" altLang="en-US" sz="1800" dirty="0">
              <a:latin typeface="微软雅黑" panose="020B0503020204020204" pitchFamily="34" charset="-122"/>
              <a:ea typeface="微软雅黑" panose="020B0503020204020204" pitchFamily="34" charset="-122"/>
              <a:cs typeface="Arial Unicode MS" pitchFamily="34" charset="-122"/>
            </a:endParaRPr>
          </a:p>
          <a:p>
            <a:pPr marL="355600" indent="-355600">
              <a:lnSpc>
                <a:spcPct val="110000"/>
              </a:lnSpc>
              <a:spcAft>
                <a:spcPct val="20000"/>
              </a:spcAft>
            </a:pPr>
            <a:r>
              <a:rPr lang="en-US" altLang="zh-CN" sz="1800" b="1" dirty="0" err="1">
                <a:latin typeface="微软雅黑" panose="020B0503020204020204" pitchFamily="34" charset="-122"/>
                <a:ea typeface="微软雅黑" panose="020B0503020204020204" pitchFamily="34" charset="-122"/>
                <a:cs typeface="Arial Unicode MS" pitchFamily="34" charset="-122"/>
              </a:rPr>
              <a:t>getServletContext</a:t>
            </a:r>
            <a:r>
              <a:rPr lang="zh-CN" altLang="en-US" sz="1800" b="1" dirty="0">
                <a:latin typeface="微软雅黑" panose="020B0503020204020204" pitchFamily="34" charset="-122"/>
                <a:ea typeface="微软雅黑" panose="020B0503020204020204" pitchFamily="34" charset="-122"/>
                <a:cs typeface="Arial Unicode MS" pitchFamily="34" charset="-122"/>
              </a:rPr>
              <a:t>方法</a:t>
            </a:r>
          </a:p>
          <a:p>
            <a:pPr marL="355600" indent="-355600">
              <a:lnSpc>
                <a:spcPct val="110000"/>
              </a:lnSpc>
              <a:spcAft>
                <a:spcPct val="20000"/>
              </a:spcAft>
            </a:pPr>
            <a:r>
              <a:rPr lang="en-US" altLang="zh-CN" sz="1800" b="1" dirty="0" err="1">
                <a:solidFill>
                  <a:srgbClr val="0000FF"/>
                </a:solidFill>
                <a:latin typeface="微软雅黑" panose="020B0503020204020204" pitchFamily="34" charset="-122"/>
                <a:ea typeface="微软雅黑" panose="020B0503020204020204" pitchFamily="34" charset="-122"/>
                <a:cs typeface="Arial Unicode MS" pitchFamily="34" charset="-122"/>
              </a:rPr>
              <a:t>setAttribute</a:t>
            </a:r>
            <a:r>
              <a:rPr lang="zh-CN" altLang="en-US" sz="1800" b="1" dirty="0">
                <a:solidFill>
                  <a:srgbClr val="0000FF"/>
                </a:solidFill>
                <a:latin typeface="微软雅黑" panose="020B0503020204020204" pitchFamily="34" charset="-122"/>
                <a:ea typeface="微软雅黑" panose="020B0503020204020204" pitchFamily="34" charset="-122"/>
                <a:cs typeface="Arial Unicode MS" pitchFamily="34" charset="-122"/>
              </a:rPr>
              <a:t>方法</a:t>
            </a:r>
          </a:p>
          <a:p>
            <a:pPr marL="355600" indent="-355600">
              <a:lnSpc>
                <a:spcPct val="110000"/>
              </a:lnSpc>
              <a:spcAft>
                <a:spcPct val="20000"/>
              </a:spcAft>
            </a:pPr>
            <a:r>
              <a:rPr lang="en-US" altLang="zh-CN" sz="1800" b="1" dirty="0" err="1">
                <a:solidFill>
                  <a:srgbClr val="0000FF"/>
                </a:solidFill>
                <a:latin typeface="微软雅黑" panose="020B0503020204020204" pitchFamily="34" charset="-122"/>
                <a:ea typeface="微软雅黑" panose="020B0503020204020204" pitchFamily="34" charset="-122"/>
                <a:cs typeface="Arial Unicode MS" pitchFamily="34" charset="-122"/>
              </a:rPr>
              <a:t>getAttribute</a:t>
            </a:r>
            <a:r>
              <a:rPr lang="zh-CN" altLang="en-US" sz="1800" b="1" dirty="0">
                <a:solidFill>
                  <a:srgbClr val="0000FF"/>
                </a:solidFill>
                <a:latin typeface="微软雅黑" panose="020B0503020204020204" pitchFamily="34" charset="-122"/>
                <a:ea typeface="微软雅黑" panose="020B0503020204020204" pitchFamily="34" charset="-122"/>
                <a:cs typeface="Arial Unicode MS" pitchFamily="34" charset="-122"/>
              </a:rPr>
              <a:t>方法</a:t>
            </a:r>
          </a:p>
          <a:p>
            <a:pPr marL="355600" indent="-355600">
              <a:lnSpc>
                <a:spcPct val="110000"/>
              </a:lnSpc>
              <a:spcAft>
                <a:spcPct val="20000"/>
              </a:spcAft>
            </a:pPr>
            <a:r>
              <a:rPr lang="en-US" altLang="zh-CN" sz="1800" b="1" dirty="0" err="1">
                <a:solidFill>
                  <a:srgbClr val="0000FF"/>
                </a:solidFill>
                <a:latin typeface="微软雅黑" panose="020B0503020204020204" pitchFamily="34" charset="-122"/>
                <a:ea typeface="微软雅黑" panose="020B0503020204020204" pitchFamily="34" charset="-122"/>
                <a:cs typeface="Arial Unicode MS" pitchFamily="34" charset="-122"/>
              </a:rPr>
              <a:t>removeAttribute</a:t>
            </a:r>
            <a:r>
              <a:rPr lang="zh-CN" altLang="en-US" sz="1800" b="1" dirty="0">
                <a:solidFill>
                  <a:srgbClr val="0000FF"/>
                </a:solidFill>
                <a:latin typeface="微软雅黑" panose="020B0503020204020204" pitchFamily="34" charset="-122"/>
                <a:ea typeface="微软雅黑" panose="020B0503020204020204" pitchFamily="34" charset="-122"/>
                <a:cs typeface="Arial Unicode MS" pitchFamily="34" charset="-122"/>
              </a:rPr>
              <a:t>方法</a:t>
            </a:r>
          </a:p>
          <a:p>
            <a:pPr marL="355600" indent="-355600">
              <a:lnSpc>
                <a:spcPct val="110000"/>
              </a:lnSpc>
              <a:spcAft>
                <a:spcPct val="20000"/>
              </a:spcAft>
            </a:pPr>
            <a:r>
              <a:rPr lang="en-US" altLang="zh-CN" sz="1800" b="1" dirty="0" err="1">
                <a:solidFill>
                  <a:srgbClr val="0000FF"/>
                </a:solidFill>
                <a:latin typeface="微软雅黑" panose="020B0503020204020204" pitchFamily="34" charset="-122"/>
                <a:ea typeface="微软雅黑" panose="020B0503020204020204" pitchFamily="34" charset="-122"/>
                <a:cs typeface="Arial Unicode MS" pitchFamily="34" charset="-122"/>
              </a:rPr>
              <a:t>getAttributeNames</a:t>
            </a:r>
            <a:r>
              <a:rPr lang="zh-CN" altLang="en-US" sz="1800" b="1" dirty="0">
                <a:solidFill>
                  <a:srgbClr val="0000FF"/>
                </a:solidFill>
                <a:latin typeface="微软雅黑" panose="020B0503020204020204" pitchFamily="34" charset="-122"/>
                <a:ea typeface="微软雅黑" panose="020B0503020204020204" pitchFamily="34" charset="-122"/>
                <a:cs typeface="Arial Unicode MS" pitchFamily="34" charset="-122"/>
              </a:rPr>
              <a:t>方法</a:t>
            </a:r>
          </a:p>
        </p:txBody>
      </p:sp>
    </p:spTree>
    <p:extLst>
      <p:ext uri="{BB962C8B-B14F-4D97-AF65-F5344CB8AC3E}">
        <p14:creationId xmlns:p14="http://schemas.microsoft.com/office/powerpoint/2010/main" val="57716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 calcmode="lin" valueType="num">
                                      <p:cBhvr additive="base">
                                        <p:cTn id="7" dur="500" fill="hold"/>
                                        <p:tgtEl>
                                          <p:spTgt spid="5539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3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53987">
                                            <p:txEl>
                                              <p:pRg st="1" end="1"/>
                                            </p:txEl>
                                          </p:spTgt>
                                        </p:tgtEl>
                                        <p:attrNameLst>
                                          <p:attrName>style.visibility</p:attrName>
                                        </p:attrNameLst>
                                      </p:cBhvr>
                                      <p:to>
                                        <p:strVal val="visible"/>
                                      </p:to>
                                    </p:set>
                                    <p:anim calcmode="lin" valueType="num">
                                      <p:cBhvr additive="base">
                                        <p:cTn id="13" dur="500" fill="hold"/>
                                        <p:tgtEl>
                                          <p:spTgt spid="5539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3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53987">
                                            <p:txEl>
                                              <p:pRg st="2" end="2"/>
                                            </p:txEl>
                                          </p:spTgt>
                                        </p:tgtEl>
                                        <p:attrNameLst>
                                          <p:attrName>style.visibility</p:attrName>
                                        </p:attrNameLst>
                                      </p:cBhvr>
                                      <p:to>
                                        <p:strVal val="visible"/>
                                      </p:to>
                                    </p:set>
                                    <p:anim calcmode="lin" valueType="num">
                                      <p:cBhvr additive="base">
                                        <p:cTn id="19" dur="500" fill="hold"/>
                                        <p:tgtEl>
                                          <p:spTgt spid="5539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3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53987">
                                            <p:txEl>
                                              <p:pRg st="3" end="3"/>
                                            </p:txEl>
                                          </p:spTgt>
                                        </p:tgtEl>
                                        <p:attrNameLst>
                                          <p:attrName>style.visibility</p:attrName>
                                        </p:attrNameLst>
                                      </p:cBhvr>
                                      <p:to>
                                        <p:strVal val="visible"/>
                                      </p:to>
                                    </p:set>
                                    <p:anim calcmode="lin" valueType="num">
                                      <p:cBhvr additive="base">
                                        <p:cTn id="25" dur="500" fill="hold"/>
                                        <p:tgtEl>
                                          <p:spTgt spid="5539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53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53987">
                                            <p:txEl>
                                              <p:pRg st="4" end="4"/>
                                            </p:txEl>
                                          </p:spTgt>
                                        </p:tgtEl>
                                        <p:attrNameLst>
                                          <p:attrName>style.visibility</p:attrName>
                                        </p:attrNameLst>
                                      </p:cBhvr>
                                      <p:to>
                                        <p:strVal val="visible"/>
                                      </p:to>
                                    </p:set>
                                    <p:anim calcmode="lin" valueType="num">
                                      <p:cBhvr additive="base">
                                        <p:cTn id="31" dur="500" fill="hold"/>
                                        <p:tgtEl>
                                          <p:spTgt spid="5539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53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53987">
                                            <p:txEl>
                                              <p:pRg st="5" end="5"/>
                                            </p:txEl>
                                          </p:spTgt>
                                        </p:tgtEl>
                                        <p:attrNameLst>
                                          <p:attrName>style.visibility</p:attrName>
                                        </p:attrNameLst>
                                      </p:cBhvr>
                                      <p:to>
                                        <p:strVal val="visible"/>
                                      </p:to>
                                    </p:set>
                                    <p:anim calcmode="lin" valueType="num">
                                      <p:cBhvr additive="base">
                                        <p:cTn id="37" dur="500" fill="hold"/>
                                        <p:tgtEl>
                                          <p:spTgt spid="5539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539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53987">
                                            <p:txEl>
                                              <p:pRg st="6" end="6"/>
                                            </p:txEl>
                                          </p:spTgt>
                                        </p:tgtEl>
                                        <p:attrNameLst>
                                          <p:attrName>style.visibility</p:attrName>
                                        </p:attrNameLst>
                                      </p:cBhvr>
                                      <p:to>
                                        <p:strVal val="visible"/>
                                      </p:to>
                                    </p:set>
                                    <p:anim calcmode="lin" valueType="num">
                                      <p:cBhvr additive="base">
                                        <p:cTn id="43" dur="500" fill="hold"/>
                                        <p:tgtEl>
                                          <p:spTgt spid="5539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539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53987">
                                            <p:txEl>
                                              <p:pRg st="7" end="7"/>
                                            </p:txEl>
                                          </p:spTgt>
                                        </p:tgtEl>
                                        <p:attrNameLst>
                                          <p:attrName>style.visibility</p:attrName>
                                        </p:attrNameLst>
                                      </p:cBhvr>
                                      <p:to>
                                        <p:strVal val="visible"/>
                                      </p:to>
                                    </p:set>
                                    <p:anim calcmode="lin" valueType="num">
                                      <p:cBhvr additive="base">
                                        <p:cTn id="49" dur="500" fill="hold"/>
                                        <p:tgtEl>
                                          <p:spTgt spid="5539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539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53987">
                                            <p:txEl>
                                              <p:pRg st="8" end="8"/>
                                            </p:txEl>
                                          </p:spTgt>
                                        </p:tgtEl>
                                        <p:attrNameLst>
                                          <p:attrName>style.visibility</p:attrName>
                                        </p:attrNameLst>
                                      </p:cBhvr>
                                      <p:to>
                                        <p:strVal val="visible"/>
                                      </p:to>
                                    </p:set>
                                    <p:anim calcmode="lin" valueType="num">
                                      <p:cBhvr additive="base">
                                        <p:cTn id="55" dur="500" fill="hold"/>
                                        <p:tgtEl>
                                          <p:spTgt spid="553987">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539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553987">
                                            <p:txEl>
                                              <p:pRg st="9" end="9"/>
                                            </p:txEl>
                                          </p:spTgt>
                                        </p:tgtEl>
                                        <p:attrNameLst>
                                          <p:attrName>style.visibility</p:attrName>
                                        </p:attrNameLst>
                                      </p:cBhvr>
                                      <p:to>
                                        <p:strVal val="visible"/>
                                      </p:to>
                                    </p:set>
                                    <p:anim calcmode="lin" valueType="num">
                                      <p:cBhvr additive="base">
                                        <p:cTn id="61" dur="500" fill="hold"/>
                                        <p:tgtEl>
                                          <p:spTgt spid="553987">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539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553987">
                                            <p:txEl>
                                              <p:pRg st="10" end="10"/>
                                            </p:txEl>
                                          </p:spTgt>
                                        </p:tgtEl>
                                        <p:attrNameLst>
                                          <p:attrName>style.visibility</p:attrName>
                                        </p:attrNameLst>
                                      </p:cBhvr>
                                      <p:to>
                                        <p:strVal val="visible"/>
                                      </p:to>
                                    </p:set>
                                    <p:anim calcmode="lin" valueType="num">
                                      <p:cBhvr additive="base">
                                        <p:cTn id="67" dur="500" fill="hold"/>
                                        <p:tgtEl>
                                          <p:spTgt spid="553987">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539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553987">
                                            <p:txEl>
                                              <p:pRg st="11" end="11"/>
                                            </p:txEl>
                                          </p:spTgt>
                                        </p:tgtEl>
                                        <p:attrNameLst>
                                          <p:attrName>style.visibility</p:attrName>
                                        </p:attrNameLst>
                                      </p:cBhvr>
                                      <p:to>
                                        <p:strVal val="visible"/>
                                      </p:to>
                                    </p:set>
                                    <p:anim calcmode="lin" valueType="num">
                                      <p:cBhvr additive="base">
                                        <p:cTn id="73" dur="500" fill="hold"/>
                                        <p:tgtEl>
                                          <p:spTgt spid="553987">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5398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539552" y="1"/>
            <a:ext cx="8135937" cy="752168"/>
          </a:xfrm>
        </p:spPr>
        <p:txBody>
          <a:bodyPr>
            <a:normAutofit fontScale="90000"/>
          </a:bodyPr>
          <a:lstStyle/>
          <a:p>
            <a:r>
              <a:rPr lang="en-US" altLang="zh-CN" sz="3600" b="1" dirty="0" err="1"/>
              <a:t>HttpServletRequest</a:t>
            </a:r>
            <a:r>
              <a:rPr lang="zh-CN" altLang="en-US" sz="3600" b="1" dirty="0"/>
              <a:t>接口中的</a:t>
            </a:r>
            <a:r>
              <a:rPr lang="en-US" altLang="zh-CN" sz="3600" b="1" dirty="0"/>
              <a:t>Session</a:t>
            </a:r>
            <a:r>
              <a:rPr lang="zh-CN" altLang="en-US" sz="3600" b="1" dirty="0"/>
              <a:t>方法</a:t>
            </a:r>
            <a:r>
              <a:rPr lang="zh-CN" altLang="en-US" sz="3600" dirty="0"/>
              <a:t> </a:t>
            </a:r>
          </a:p>
        </p:txBody>
      </p:sp>
      <p:sp>
        <p:nvSpPr>
          <p:cNvPr id="555011" name="Rectangle 3"/>
          <p:cNvSpPr>
            <a:spLocks noGrp="1" noChangeArrowheads="1"/>
          </p:cNvSpPr>
          <p:nvPr>
            <p:ph type="body" sz="half" idx="1"/>
          </p:nvPr>
        </p:nvSpPr>
        <p:spPr>
          <a:xfrm>
            <a:off x="657539" y="1384155"/>
            <a:ext cx="7488238" cy="3527057"/>
          </a:xfrm>
        </p:spPr>
        <p:txBody>
          <a:bodyPr/>
          <a:lstStyle/>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getSession</a:t>
            </a:r>
            <a:r>
              <a:rPr lang="zh-CN" altLang="en-US" sz="2000" dirty="0">
                <a:latin typeface="微软雅黑" panose="020B0503020204020204" pitchFamily="34" charset="-122"/>
                <a:ea typeface="微软雅黑" panose="020B0503020204020204" pitchFamily="34" charset="-122"/>
                <a:cs typeface="Arial Unicode MS" pitchFamily="34" charset="-122"/>
              </a:rPr>
              <a:t>方法 </a:t>
            </a:r>
          </a:p>
          <a:p>
            <a:pPr marL="723900" lvl="1" indent="-188913">
              <a:lnSpc>
                <a:spcPct val="150000"/>
              </a:lnSpc>
              <a:spcAft>
                <a:spcPct val="20000"/>
              </a:spcAft>
              <a:buClr>
                <a:schemeClr val="tx1"/>
              </a:buClr>
              <a:buFont typeface="Wingdings" pitchFamily="2" charset="2"/>
              <a:buChar char="ü"/>
            </a:pP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public </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HttpSession</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 </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getSession</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boolean</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 create)</a:t>
            </a:r>
          </a:p>
          <a:p>
            <a:pPr marL="723900" lvl="1" indent="-188913">
              <a:lnSpc>
                <a:spcPct val="150000"/>
              </a:lnSpc>
              <a:spcAft>
                <a:spcPct val="20000"/>
              </a:spcAft>
              <a:buClr>
                <a:schemeClr val="tx1"/>
              </a:buClr>
              <a:buFont typeface="Wingdings" pitchFamily="2" charset="2"/>
              <a:buChar char="ü"/>
            </a:pP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public </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HttpSession</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 </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getSession</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a:t>
            </a: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isRequestedSessionIdValid</a:t>
            </a:r>
            <a:r>
              <a:rPr lang="zh-CN" altLang="en-US" sz="2000" dirty="0">
                <a:latin typeface="微软雅黑" panose="020B0503020204020204" pitchFamily="34" charset="-122"/>
                <a:ea typeface="微软雅黑" panose="020B0503020204020204" pitchFamily="34" charset="-122"/>
                <a:cs typeface="Arial Unicode MS" pitchFamily="34" charset="-122"/>
              </a:rPr>
              <a:t>方法 </a:t>
            </a: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isRequestedSessionIdFromCookie</a:t>
            </a:r>
            <a:r>
              <a:rPr lang="zh-CN" altLang="en-US" sz="2000" dirty="0">
                <a:latin typeface="微软雅黑" panose="020B0503020204020204" pitchFamily="34" charset="-122"/>
                <a:ea typeface="微软雅黑" panose="020B0503020204020204" pitchFamily="34" charset="-122"/>
                <a:cs typeface="Arial Unicode MS" pitchFamily="34" charset="-122"/>
              </a:rPr>
              <a:t>方法 </a:t>
            </a:r>
          </a:p>
          <a:p>
            <a:pPr marL="35560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isRequestedSessionIdFromURL</a:t>
            </a:r>
            <a:r>
              <a:rPr lang="zh-CN" altLang="en-US" sz="2000" dirty="0">
                <a:latin typeface="微软雅黑" panose="020B0503020204020204" pitchFamily="34" charset="-122"/>
                <a:ea typeface="微软雅黑" panose="020B0503020204020204" pitchFamily="34" charset="-122"/>
                <a:cs typeface="Arial Unicode MS" pitchFamily="34" charset="-122"/>
              </a:rPr>
              <a:t>方法 </a:t>
            </a:r>
          </a:p>
        </p:txBody>
      </p:sp>
    </p:spTree>
    <p:extLst>
      <p:ext uri="{BB962C8B-B14F-4D97-AF65-F5344CB8AC3E}">
        <p14:creationId xmlns:p14="http://schemas.microsoft.com/office/powerpoint/2010/main" val="205052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 calcmode="lin" valueType="num">
                                      <p:cBhvr additive="base">
                                        <p:cTn id="7" dur="500" fill="hold"/>
                                        <p:tgtEl>
                                          <p:spTgt spid="555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5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50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50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555011">
                                            <p:txEl>
                                              <p:pRg st="3" end="3"/>
                                            </p:txEl>
                                          </p:spTgt>
                                        </p:tgtEl>
                                        <p:attrNameLst>
                                          <p:attrName>style.visibility</p:attrName>
                                        </p:attrNameLst>
                                      </p:cBhvr>
                                      <p:to>
                                        <p:strVal val="visible"/>
                                      </p:to>
                                    </p:set>
                                    <p:anim calcmode="lin" valueType="num">
                                      <p:cBhvr additive="base">
                                        <p:cTn id="21" dur="500" fill="hold"/>
                                        <p:tgtEl>
                                          <p:spTgt spid="5550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55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555011">
                                            <p:txEl>
                                              <p:pRg st="4" end="4"/>
                                            </p:txEl>
                                          </p:spTgt>
                                        </p:tgtEl>
                                        <p:attrNameLst>
                                          <p:attrName>style.visibility</p:attrName>
                                        </p:attrNameLst>
                                      </p:cBhvr>
                                      <p:to>
                                        <p:strVal val="visible"/>
                                      </p:to>
                                    </p:set>
                                    <p:anim calcmode="lin" valueType="num">
                                      <p:cBhvr additive="base">
                                        <p:cTn id="27" dur="500" fill="hold"/>
                                        <p:tgtEl>
                                          <p:spTgt spid="55501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55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555011">
                                            <p:txEl>
                                              <p:pRg st="5" end="5"/>
                                            </p:txEl>
                                          </p:spTgt>
                                        </p:tgtEl>
                                        <p:attrNameLst>
                                          <p:attrName>style.visibility</p:attrName>
                                        </p:attrNameLst>
                                      </p:cBhvr>
                                      <p:to>
                                        <p:strVal val="visible"/>
                                      </p:to>
                                    </p:set>
                                    <p:anim calcmode="lin" valueType="num">
                                      <p:cBhvr additive="base">
                                        <p:cTn id="33" dur="500" fill="hold"/>
                                        <p:tgtEl>
                                          <p:spTgt spid="55501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550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457200" y="766916"/>
            <a:ext cx="8575888" cy="5632311"/>
          </a:xfrm>
          <a:prstGeom prst="rect">
            <a:avLst/>
          </a:prstGeom>
          <a:noFill/>
          <a:ln w="9525" algn="ctr">
            <a:noFill/>
            <a:miter lim="800000"/>
            <a:headEnd/>
            <a:tailEnd/>
          </a:ln>
          <a:effectLst/>
        </p:spPr>
        <p:txBody>
          <a:bodyPr wrap="square">
            <a:spAutoFit/>
          </a:bodyPr>
          <a:lstStyle/>
          <a:p>
            <a:pPr marL="0" lvl="1">
              <a:lnSpc>
                <a:spcPct val="150000"/>
              </a:lnSpc>
              <a:spcAft>
                <a:spcPts val="0"/>
              </a:spcAft>
              <a:buAutoNum type="arabicPeriod"/>
            </a:pPr>
            <a:r>
              <a:rPr lang="zh-CN" altLang="en-US" b="1" dirty="0">
                <a:solidFill>
                  <a:srgbClr val="0000FF"/>
                </a:solidFill>
                <a:latin typeface="微软雅黑" panose="020B0503020204020204" pitchFamily="34" charset="-122"/>
                <a:ea typeface="微软雅黑" panose="020B0503020204020204" pitchFamily="34" charset="-122"/>
                <a:cs typeface="Arial Unicode MS" pitchFamily="34" charset="-122"/>
                <a:sym typeface="Wingdings" pitchFamily="2" charset="2"/>
              </a:rPr>
              <a:t>是否浏览器访问服务端的任何一个 </a:t>
            </a:r>
            <a:r>
              <a:rPr lang="en-US" altLang="zh-CN" b="1" dirty="0">
                <a:solidFill>
                  <a:srgbClr val="0000FF"/>
                </a:solidFill>
                <a:latin typeface="微软雅黑" panose="020B0503020204020204" pitchFamily="34" charset="-122"/>
                <a:ea typeface="微软雅黑" panose="020B0503020204020204" pitchFamily="34" charset="-122"/>
                <a:cs typeface="Arial Unicode MS" pitchFamily="34" charset="-122"/>
                <a:sym typeface="Wingdings" pitchFamily="2" charset="2"/>
              </a:rPr>
              <a:t>JSP </a:t>
            </a:r>
            <a:r>
              <a:rPr lang="zh-CN" altLang="en-US" b="1" dirty="0">
                <a:solidFill>
                  <a:srgbClr val="0000FF"/>
                </a:solidFill>
                <a:latin typeface="微软雅黑" panose="020B0503020204020204" pitchFamily="34" charset="-122"/>
                <a:ea typeface="微软雅黑" panose="020B0503020204020204" pitchFamily="34" charset="-122"/>
                <a:cs typeface="Arial Unicode MS" pitchFamily="34" charset="-122"/>
                <a:sym typeface="Wingdings" pitchFamily="2" charset="2"/>
              </a:rPr>
              <a:t>或 </a:t>
            </a:r>
            <a:r>
              <a:rPr lang="en-US" altLang="zh-CN" b="1" dirty="0">
                <a:solidFill>
                  <a:srgbClr val="0000FF"/>
                </a:solidFill>
                <a:latin typeface="微软雅黑" panose="020B0503020204020204" pitchFamily="34" charset="-122"/>
                <a:ea typeface="微软雅黑" panose="020B0503020204020204" pitchFamily="34" charset="-122"/>
                <a:cs typeface="Arial Unicode MS" pitchFamily="34" charset="-122"/>
                <a:sym typeface="Wingdings" pitchFamily="2" charset="2"/>
              </a:rPr>
              <a:t>Servlet</a:t>
            </a:r>
            <a:r>
              <a:rPr lang="zh-CN" altLang="en-US" b="1" dirty="0">
                <a:solidFill>
                  <a:srgbClr val="0000FF"/>
                </a:solidFill>
                <a:latin typeface="微软雅黑" panose="020B0503020204020204" pitchFamily="34" charset="-122"/>
                <a:ea typeface="微软雅黑" panose="020B0503020204020204" pitchFamily="34" charset="-122"/>
                <a:cs typeface="Arial Unicode MS" pitchFamily="34" charset="-122"/>
                <a:sym typeface="Wingdings" pitchFamily="2" charset="2"/>
              </a:rPr>
              <a:t>，服务器都会立即创建一个 </a:t>
            </a:r>
            <a:r>
              <a:rPr lang="en-US" altLang="zh-CN" b="1" dirty="0" err="1">
                <a:solidFill>
                  <a:srgbClr val="0000FF"/>
                </a:solidFill>
                <a:latin typeface="微软雅黑" panose="020B0503020204020204" pitchFamily="34" charset="-122"/>
                <a:ea typeface="微软雅黑" panose="020B0503020204020204" pitchFamily="34" charset="-122"/>
                <a:cs typeface="Arial Unicode MS" pitchFamily="34" charset="-122"/>
                <a:sym typeface="Wingdings" pitchFamily="2" charset="2"/>
              </a:rPr>
              <a:t>HttpSession</a:t>
            </a:r>
            <a:r>
              <a:rPr lang="en-US" altLang="zh-CN" b="1" dirty="0">
                <a:solidFill>
                  <a:srgbClr val="0000FF"/>
                </a:solidFill>
                <a:latin typeface="微软雅黑" panose="020B0503020204020204" pitchFamily="34" charset="-122"/>
                <a:ea typeface="微软雅黑" panose="020B0503020204020204" pitchFamily="34" charset="-122"/>
                <a:cs typeface="Arial Unicode MS" pitchFamily="34" charset="-122"/>
                <a:sym typeface="Wingdings" pitchFamily="2" charset="2"/>
              </a:rPr>
              <a:t> </a:t>
            </a:r>
            <a:r>
              <a:rPr lang="zh-CN" altLang="en-US" b="1" dirty="0">
                <a:solidFill>
                  <a:srgbClr val="0000FF"/>
                </a:solidFill>
                <a:latin typeface="微软雅黑" panose="020B0503020204020204" pitchFamily="34" charset="-122"/>
                <a:ea typeface="微软雅黑" panose="020B0503020204020204" pitchFamily="34" charset="-122"/>
                <a:cs typeface="Arial Unicode MS" pitchFamily="34" charset="-122"/>
                <a:sym typeface="Wingdings" pitchFamily="2" charset="2"/>
              </a:rPr>
              <a:t>对象呢？</a:t>
            </a:r>
            <a:endParaRPr lang="en-US" altLang="zh-CN" b="1" dirty="0">
              <a:solidFill>
                <a:srgbClr val="0000FF"/>
              </a:solidFill>
              <a:latin typeface="微软雅黑" panose="020B0503020204020204" pitchFamily="34" charset="-122"/>
              <a:ea typeface="微软雅黑" panose="020B0503020204020204" pitchFamily="34" charset="-122"/>
              <a:cs typeface="Arial Unicode MS" pitchFamily="34" charset="-122"/>
              <a:sym typeface="Wingdings" pitchFamily="2" charset="2"/>
            </a:endParaRPr>
          </a:p>
          <a:p>
            <a:pPr marL="342900" lvl="1" indent="-342900">
              <a:lnSpc>
                <a:spcPct val="150000"/>
              </a:lnSpc>
              <a:spcAft>
                <a:spcPts val="0"/>
              </a:spcAft>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若当前的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JSP</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（或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Servlet</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 是客户端访问的当前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WEB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应用的第一个资源，且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JSP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的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page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指定的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session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属性值为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false,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则服务器就不会为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JSP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创建一个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HttpSession</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对象；</a:t>
            </a:r>
            <a:endPar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endParaRPr>
          </a:p>
          <a:p>
            <a:pPr marL="342900" lvl="1" indent="-342900">
              <a:lnSpc>
                <a:spcPct val="150000"/>
              </a:lnSpc>
              <a:spcAft>
                <a:spcPts val="0"/>
              </a:spcAft>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若当前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JSP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不是客户端访问的当前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WEB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应用的第一个资源，且其他页面已经创建一个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HttpSession</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对象，则当前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JSP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页面会返回一个会话的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HttpSession</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对象，而不会创建一个新的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HttpSession</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对象。</a:t>
            </a:r>
            <a:endPar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endParaRPr>
          </a:p>
          <a:p>
            <a:pPr marL="342900" lvl="1" indent="-342900">
              <a:lnSpc>
                <a:spcPct val="150000"/>
              </a:lnSpc>
              <a:spcAft>
                <a:spcPts val="0"/>
              </a:spcAft>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对于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Serlvet</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而言：若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Serlvet</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是客户端访问的第一个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WEB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应用的资源，则只有调用了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request.getSession</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或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request.getSession</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(true)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才会创建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HttpSession</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对象</a:t>
            </a:r>
            <a:endPar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endParaRPr>
          </a:p>
          <a:p>
            <a:pPr marL="342900" lvl="1" indent="-342900">
              <a:lnSpc>
                <a:spcPct val="150000"/>
              </a:lnSpc>
              <a:spcAft>
                <a:spcPts val="0"/>
              </a:spcAft>
              <a:buFont typeface="Wingdings" panose="05000000000000000000" pitchFamily="2" charset="2"/>
              <a:buChar char="n"/>
            </a:pPr>
            <a:endPar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endParaRPr>
          </a:p>
        </p:txBody>
      </p:sp>
      <p:sp>
        <p:nvSpPr>
          <p:cNvPr id="3" name="Rectangle 2"/>
          <p:cNvSpPr>
            <a:spLocks noGrp="1" noChangeArrowheads="1"/>
          </p:cNvSpPr>
          <p:nvPr>
            <p:ph type="title"/>
          </p:nvPr>
        </p:nvSpPr>
        <p:spPr>
          <a:xfrm>
            <a:off x="457200" y="0"/>
            <a:ext cx="8229600" cy="766916"/>
          </a:xfrm>
        </p:spPr>
        <p:txBody>
          <a:bodyPr/>
          <a:lstStyle/>
          <a:p>
            <a:r>
              <a:rPr lang="en-US" altLang="zh-CN" dirty="0" err="1">
                <a:latin typeface="Arial Unicode MS" pitchFamily="34" charset="-122"/>
                <a:ea typeface="Arial Unicode MS" pitchFamily="34" charset="-122"/>
                <a:cs typeface="Arial Unicode MS" pitchFamily="34" charset="-122"/>
                <a:sym typeface="Wingdings" pitchFamily="2" charset="2"/>
              </a:rPr>
              <a:t>HttpSession</a:t>
            </a:r>
            <a:r>
              <a:rPr lang="en-US" altLang="zh-CN" dirty="0">
                <a:latin typeface="Arial Unicode MS" pitchFamily="34" charset="-122"/>
                <a:ea typeface="Arial Unicode MS" pitchFamily="34" charset="-122"/>
                <a:cs typeface="Arial Unicode MS" pitchFamily="34" charset="-122"/>
                <a:sym typeface="Wingdings" pitchFamily="2" charset="2"/>
              </a:rPr>
              <a:t> </a:t>
            </a:r>
            <a:r>
              <a:rPr lang="zh-CN" altLang="en-US" dirty="0">
                <a:latin typeface="Arial Unicode MS" pitchFamily="34" charset="-122"/>
                <a:ea typeface="Arial Unicode MS" pitchFamily="34" charset="-122"/>
                <a:cs typeface="Arial Unicode MS" pitchFamily="34" charset="-122"/>
                <a:sym typeface="Wingdings" pitchFamily="2" charset="2"/>
              </a:rPr>
              <a:t>的生命周期</a:t>
            </a:r>
          </a:p>
        </p:txBody>
      </p:sp>
    </p:spTree>
    <p:extLst>
      <p:ext uri="{BB962C8B-B14F-4D97-AF65-F5344CB8AC3E}">
        <p14:creationId xmlns:p14="http://schemas.microsoft.com/office/powerpoint/2010/main" val="238179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457200" y="2075916"/>
            <a:ext cx="8280920" cy="1477328"/>
          </a:xfrm>
          <a:prstGeom prst="rect">
            <a:avLst/>
          </a:prstGeom>
          <a:noFill/>
          <a:ln w="9525" algn="ctr">
            <a:noFill/>
            <a:miter lim="800000"/>
            <a:headEnd/>
            <a:tailEnd/>
          </a:ln>
          <a:effectLst/>
        </p:spPr>
        <p:txBody>
          <a:bodyPr wrap="square">
            <a:spAutoFit/>
          </a:bodyPr>
          <a:lstStyle/>
          <a:p>
            <a:pPr marL="0" lvl="1" indent="-514350">
              <a:lnSpc>
                <a:spcPct val="150000"/>
              </a:lnSpc>
              <a:spcAft>
                <a:spcPts val="0"/>
              </a:spcAft>
              <a:buAutoNum type="arabicPeriod"/>
            </a:pPr>
            <a:r>
              <a:rPr lang="en-US" altLang="zh-CN" b="1" dirty="0">
                <a:solidFill>
                  <a:srgbClr val="0000FF"/>
                </a:solidFill>
                <a:latin typeface="微软雅黑" panose="020B0503020204020204" pitchFamily="34" charset="-122"/>
                <a:ea typeface="微软雅黑" panose="020B0503020204020204" pitchFamily="34" charset="-122"/>
                <a:cs typeface="Arial Unicode MS" pitchFamily="34" charset="-122"/>
              </a:rPr>
              <a:t>session=“false“  </a:t>
            </a:r>
            <a:r>
              <a:rPr lang="zh-CN" altLang="en-US" b="1" dirty="0">
                <a:solidFill>
                  <a:srgbClr val="0000FF"/>
                </a:solidFill>
                <a:latin typeface="微软雅黑" panose="020B0503020204020204" pitchFamily="34" charset="-122"/>
                <a:ea typeface="微软雅黑" panose="020B0503020204020204" pitchFamily="34" charset="-122"/>
                <a:cs typeface="Arial Unicode MS" pitchFamily="34" charset="-122"/>
              </a:rPr>
              <a:t>到底表示什么意思？</a:t>
            </a:r>
            <a:endParaRPr lang="en-US" altLang="zh-CN" b="1" dirty="0">
              <a:solidFill>
                <a:srgbClr val="0000FF"/>
              </a:solidFill>
              <a:latin typeface="微软雅黑" panose="020B0503020204020204" pitchFamily="34" charset="-122"/>
              <a:ea typeface="微软雅黑" panose="020B0503020204020204" pitchFamily="34" charset="-122"/>
              <a:cs typeface="Arial Unicode MS" pitchFamily="34" charset="-122"/>
            </a:endParaRPr>
          </a:p>
          <a:p>
            <a:pPr marL="342900" lvl="1" indent="-342900">
              <a:lnSpc>
                <a:spcPct val="150000"/>
              </a:lnSpc>
              <a:spcAft>
                <a:spcPts val="0"/>
              </a:spcAft>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rPr>
              <a:t>当前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rPr>
              <a:t>JSP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rPr>
              <a:t>页面禁用 </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rPr>
              <a:t>session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rPr>
              <a:t>隐含变量！</a:t>
            </a:r>
            <a:endPar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marL="342900" lvl="1" indent="-342900">
              <a:lnSpc>
                <a:spcPct val="150000"/>
              </a:lnSpc>
              <a:spcAft>
                <a:spcPts val="0"/>
              </a:spcAft>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rPr>
              <a:t>但可以使用其他的</a:t>
            </a:r>
            <a:r>
              <a:rPr lang="zh-CN" altLang="en-US" b="1" dirty="0">
                <a:solidFill>
                  <a:srgbClr val="0000FF"/>
                </a:solidFill>
                <a:latin typeface="微软雅黑" panose="020B0503020204020204" pitchFamily="34" charset="-122"/>
                <a:ea typeface="微软雅黑" panose="020B0503020204020204" pitchFamily="34" charset="-122"/>
                <a:cs typeface="Arial Unicode MS" pitchFamily="34" charset="-122"/>
              </a:rPr>
              <a:t>显式</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rPr>
              <a:t>的 </a:t>
            </a:r>
            <a:r>
              <a:rPr lang="en-US" altLang="zh-CN" b="1" dirty="0" err="1">
                <a:solidFill>
                  <a:schemeClr val="tx1"/>
                </a:solidFill>
                <a:latin typeface="微软雅黑" panose="020B0503020204020204" pitchFamily="34" charset="-122"/>
                <a:ea typeface="微软雅黑" panose="020B0503020204020204" pitchFamily="34" charset="-122"/>
                <a:cs typeface="Arial Unicode MS" pitchFamily="34" charset="-122"/>
              </a:rPr>
              <a:t>HttpSession</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rPr>
              <a:t>对象</a:t>
            </a:r>
            <a:endPar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endParaRPr>
          </a:p>
        </p:txBody>
      </p:sp>
      <p:sp>
        <p:nvSpPr>
          <p:cNvPr id="3" name="Rectangle 2"/>
          <p:cNvSpPr>
            <a:spLocks noGrp="1" noChangeArrowheads="1"/>
          </p:cNvSpPr>
          <p:nvPr>
            <p:ph type="title"/>
          </p:nvPr>
        </p:nvSpPr>
        <p:spPr>
          <a:xfrm>
            <a:off x="457200" y="0"/>
            <a:ext cx="8229600" cy="766916"/>
          </a:xfrm>
        </p:spPr>
        <p:txBody>
          <a:bodyPr/>
          <a:lstStyle/>
          <a:p>
            <a:r>
              <a:rPr lang="en-US" altLang="zh-CN" dirty="0" err="1">
                <a:latin typeface="Arial Unicode MS" pitchFamily="34" charset="-122"/>
                <a:ea typeface="Arial Unicode MS" pitchFamily="34" charset="-122"/>
                <a:cs typeface="Arial Unicode MS" pitchFamily="34" charset="-122"/>
                <a:sym typeface="Wingdings" pitchFamily="2" charset="2"/>
              </a:rPr>
              <a:t>HttpSession</a:t>
            </a:r>
            <a:r>
              <a:rPr lang="en-US" altLang="zh-CN" dirty="0">
                <a:latin typeface="Arial Unicode MS" pitchFamily="34" charset="-122"/>
                <a:ea typeface="Arial Unicode MS" pitchFamily="34" charset="-122"/>
                <a:cs typeface="Arial Unicode MS" pitchFamily="34" charset="-122"/>
                <a:sym typeface="Wingdings" pitchFamily="2" charset="2"/>
              </a:rPr>
              <a:t> </a:t>
            </a:r>
            <a:r>
              <a:rPr lang="zh-CN" altLang="en-US" dirty="0">
                <a:latin typeface="Arial Unicode MS" pitchFamily="34" charset="-122"/>
                <a:ea typeface="Arial Unicode MS" pitchFamily="34" charset="-122"/>
                <a:cs typeface="Arial Unicode MS" pitchFamily="34" charset="-122"/>
                <a:sym typeface="Wingdings" pitchFamily="2" charset="2"/>
              </a:rPr>
              <a:t>的生命周期</a:t>
            </a:r>
          </a:p>
        </p:txBody>
      </p:sp>
    </p:spTree>
    <p:extLst>
      <p:ext uri="{BB962C8B-B14F-4D97-AF65-F5344CB8AC3E}">
        <p14:creationId xmlns:p14="http://schemas.microsoft.com/office/powerpoint/2010/main" val="334490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634745" y="0"/>
            <a:ext cx="7993062" cy="752168"/>
          </a:xfrm>
        </p:spPr>
        <p:txBody>
          <a:bodyPr/>
          <a:lstStyle/>
          <a:p>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的典型案例</a:t>
            </a:r>
            <a:endParaRPr lang="zh-CN" altLang="en-US" dirty="0">
              <a:latin typeface="Arial Unicode MS" pitchFamily="34" charset="-122"/>
              <a:ea typeface="Arial Unicode MS" pitchFamily="34" charset="-122"/>
              <a:cs typeface="Arial Unicode MS" pitchFamily="34" charset="-122"/>
            </a:endParaRPr>
          </a:p>
        </p:txBody>
      </p:sp>
      <p:sp>
        <p:nvSpPr>
          <p:cNvPr id="564227" name="Text Box 3"/>
          <p:cNvSpPr txBox="1">
            <a:spLocks noChangeArrowheads="1"/>
          </p:cNvSpPr>
          <p:nvPr/>
        </p:nvSpPr>
        <p:spPr bwMode="auto">
          <a:xfrm>
            <a:off x="755650" y="2087675"/>
            <a:ext cx="7488238" cy="1546064"/>
          </a:xfrm>
          <a:prstGeom prst="rect">
            <a:avLst/>
          </a:prstGeom>
          <a:noFill/>
          <a:ln w="9525" algn="ctr">
            <a:noFill/>
            <a:miter lim="800000"/>
            <a:headEnd/>
            <a:tailEnd/>
          </a:ln>
          <a:effectLst/>
        </p:spPr>
        <p:txBody>
          <a:bodyPr>
            <a:spAutoFit/>
          </a:bodyPr>
          <a:lstStyle/>
          <a:p>
            <a:pPr marL="457200" indent="-457200">
              <a:lnSpc>
                <a:spcPct val="150000"/>
              </a:lnSpc>
              <a:spcAft>
                <a:spcPct val="20000"/>
              </a:spcAft>
              <a:buFont typeface="Wingdings" panose="05000000000000000000"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安全问题</a:t>
            </a:r>
            <a:endPar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endParaRPr>
          </a:p>
          <a:p>
            <a:pPr marL="457200" indent="-457200">
              <a:lnSpc>
                <a:spcPct val="150000"/>
              </a:lnSpc>
              <a:spcAft>
                <a:spcPct val="20000"/>
              </a:spcAft>
              <a:buFont typeface="Wingdings" panose="05000000000000000000"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利用</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Session</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实现一次性验证码 </a:t>
            </a:r>
            <a:endPar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endParaRPr>
          </a:p>
          <a:p>
            <a:pPr marL="457200" indent="-457200" algn="l">
              <a:lnSpc>
                <a:spcPct val="150000"/>
              </a:lnSpc>
              <a:spcAft>
                <a:spcPct val="20000"/>
              </a:spcAft>
              <a:buFont typeface="Wingdings" panose="05000000000000000000"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利用</a:t>
            </a:r>
            <a:r>
              <a:rPr lang="en-US" altLang="zh-CN"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Session</a:t>
            </a:r>
            <a:r>
              <a:rPr lang="zh-CN" altLang="en-US" b="1" dirty="0">
                <a:solidFill>
                  <a:schemeClr val="tx1"/>
                </a:solidFill>
                <a:latin typeface="微软雅黑" panose="020B0503020204020204" pitchFamily="34" charset="-122"/>
                <a:ea typeface="微软雅黑" panose="020B0503020204020204" pitchFamily="34" charset="-122"/>
                <a:cs typeface="Arial Unicode MS" pitchFamily="34" charset="-122"/>
                <a:sym typeface="Wingdings" pitchFamily="2" charset="2"/>
              </a:rPr>
              <a:t>防止表单重复提交 </a:t>
            </a:r>
          </a:p>
        </p:txBody>
      </p:sp>
    </p:spTree>
    <p:extLst>
      <p:ext uri="{BB962C8B-B14F-4D97-AF65-F5344CB8AC3E}">
        <p14:creationId xmlns:p14="http://schemas.microsoft.com/office/powerpoint/2010/main" val="379211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42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4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42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400877" y="0"/>
            <a:ext cx="8229600" cy="857256"/>
          </a:xfrm>
        </p:spPr>
        <p:txBody>
          <a:bodyPr/>
          <a:lstStyle/>
          <a:p>
            <a:r>
              <a:rPr lang="zh-CN" altLang="en-US" dirty="0">
                <a:latin typeface="Arial Unicode MS" pitchFamily="34" charset="-122"/>
                <a:ea typeface="Arial Unicode MS" pitchFamily="34" charset="-122"/>
                <a:cs typeface="Arial Unicode MS" pitchFamily="34" charset="-122"/>
              </a:rPr>
              <a:t>利用</a:t>
            </a:r>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实现一次性验证码 </a:t>
            </a:r>
          </a:p>
        </p:txBody>
      </p:sp>
      <p:pic>
        <p:nvPicPr>
          <p:cNvPr id="573446" name="Picture 6"/>
          <p:cNvPicPr>
            <a:picLocks noChangeAspect="1" noChangeArrowheads="1"/>
          </p:cNvPicPr>
          <p:nvPr/>
        </p:nvPicPr>
        <p:blipFill>
          <a:blip r:embed="rId3"/>
          <a:srcRect/>
          <a:stretch>
            <a:fillRect/>
          </a:stretch>
        </p:blipFill>
        <p:spPr bwMode="auto">
          <a:xfrm>
            <a:off x="2197972" y="2029208"/>
            <a:ext cx="4922980" cy="3227287"/>
          </a:xfrm>
          <a:prstGeom prst="rect">
            <a:avLst/>
          </a:prstGeom>
          <a:noFill/>
        </p:spPr>
      </p:pic>
      <p:sp>
        <p:nvSpPr>
          <p:cNvPr id="573447" name="Oval 7"/>
          <p:cNvSpPr>
            <a:spLocks noChangeArrowheads="1"/>
          </p:cNvSpPr>
          <p:nvPr/>
        </p:nvSpPr>
        <p:spPr bwMode="auto">
          <a:xfrm>
            <a:off x="3737541" y="3229895"/>
            <a:ext cx="3120460" cy="501445"/>
          </a:xfrm>
          <a:prstGeom prst="ellipse">
            <a:avLst/>
          </a:prstGeom>
          <a:no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11063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395536" y="0"/>
            <a:ext cx="8229600" cy="766916"/>
          </a:xfrm>
        </p:spPr>
        <p:txBody>
          <a:bodyPr/>
          <a:lstStyle/>
          <a:p>
            <a:r>
              <a:rPr lang="zh-CN" altLang="en-US" dirty="0">
                <a:latin typeface="Arial Unicode MS" pitchFamily="34" charset="-122"/>
                <a:ea typeface="Arial Unicode MS" pitchFamily="34" charset="-122"/>
                <a:cs typeface="Arial Unicode MS" pitchFamily="34" charset="-122"/>
              </a:rPr>
              <a:t>会话和会话状态</a:t>
            </a:r>
          </a:p>
        </p:txBody>
      </p:sp>
      <p:sp>
        <p:nvSpPr>
          <p:cNvPr id="594948" name="Rectangle 4"/>
          <p:cNvSpPr>
            <a:spLocks noGrp="1" noChangeArrowheads="1"/>
          </p:cNvSpPr>
          <p:nvPr>
            <p:ph type="body" idx="1"/>
          </p:nvPr>
        </p:nvSpPr>
        <p:spPr>
          <a:xfrm>
            <a:off x="395536" y="1772816"/>
            <a:ext cx="8208912" cy="3357586"/>
          </a:xfrm>
          <a:noFill/>
          <a:ln/>
        </p:spPr>
        <p:txBody>
          <a:bodyPr/>
          <a:lstStyle/>
          <a:p>
            <a:pPr>
              <a:lnSpc>
                <a:spcPct val="150000"/>
              </a:lnSpc>
            </a:pP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应用中的会话是指一个客户端浏览器与</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服务器之间连续发生的一系列请求和响应过程。</a:t>
            </a:r>
          </a:p>
          <a:p>
            <a:pPr>
              <a:lnSpc>
                <a:spcPct val="150000"/>
              </a:lnSpc>
            </a:pP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应用的会话状态是指</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服务器与浏览器在会话过程中产生的状态信息，</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借助会话状态，</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WEB</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服务器能够把属于同一会话中的一系列的请求和响应过程关联起来</a:t>
            </a:r>
            <a:r>
              <a:rPr lang="zh-CN" altLang="en-US" sz="2000" dirty="0">
                <a:latin typeface="微软雅黑" panose="020B0503020204020204" pitchFamily="34" charset="-122"/>
                <a:ea typeface="微软雅黑" panose="020B0503020204020204" pitchFamily="34" charset="-122"/>
                <a:cs typeface="Arial Unicode MS" pitchFamily="34" charset="-122"/>
              </a:rPr>
              <a:t>。 </a:t>
            </a:r>
          </a:p>
        </p:txBody>
      </p:sp>
    </p:spTree>
    <p:extLst>
      <p:ext uri="{BB962C8B-B14F-4D97-AF65-F5344CB8AC3E}">
        <p14:creationId xmlns:p14="http://schemas.microsoft.com/office/powerpoint/2010/main" val="52011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94948">
                                            <p:txEl>
                                              <p:pRg st="0" end="0"/>
                                            </p:txEl>
                                          </p:spTgt>
                                        </p:tgtEl>
                                        <p:attrNameLst>
                                          <p:attrName>style.visibility</p:attrName>
                                        </p:attrNameLst>
                                      </p:cBhvr>
                                      <p:to>
                                        <p:strVal val="visible"/>
                                      </p:to>
                                    </p:set>
                                    <p:anim calcmode="lin" valueType="num">
                                      <p:cBhvr additive="base">
                                        <p:cTn id="7" dur="500" fill="hold"/>
                                        <p:tgtEl>
                                          <p:spTgt spid="59494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49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94948">
                                            <p:txEl>
                                              <p:pRg st="1" end="1"/>
                                            </p:txEl>
                                          </p:spTgt>
                                        </p:tgtEl>
                                        <p:attrNameLst>
                                          <p:attrName>style.visibility</p:attrName>
                                        </p:attrNameLst>
                                      </p:cBhvr>
                                      <p:to>
                                        <p:strVal val="visible"/>
                                      </p:to>
                                    </p:set>
                                    <p:anim calcmode="lin" valueType="num">
                                      <p:cBhvr additive="base">
                                        <p:cTn id="13" dur="500" fill="hold"/>
                                        <p:tgtEl>
                                          <p:spTgt spid="59494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9494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518864" y="0"/>
            <a:ext cx="8229600" cy="752168"/>
          </a:xfrm>
        </p:spPr>
        <p:txBody>
          <a:bodyPr/>
          <a:lstStyle/>
          <a:p>
            <a:r>
              <a:rPr lang="zh-CN" altLang="en-US" dirty="0">
                <a:latin typeface="Arial Unicode MS" pitchFamily="34" charset="-122"/>
                <a:ea typeface="Arial Unicode MS" pitchFamily="34" charset="-122"/>
                <a:cs typeface="Arial Unicode MS" pitchFamily="34" charset="-122"/>
              </a:rPr>
              <a:t>利用</a:t>
            </a:r>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实现一次性验证码</a:t>
            </a:r>
            <a:endParaRPr lang="zh-CN" altLang="en-US" dirty="0">
              <a:latin typeface="Arial Unicode MS" pitchFamily="34" charset="-122"/>
              <a:ea typeface="Arial Unicode MS" pitchFamily="34" charset="-122"/>
              <a:cs typeface="Arial Unicode MS" pitchFamily="34" charset="-122"/>
              <a:sym typeface="Wingdings" pitchFamily="2" charset="2"/>
            </a:endParaRPr>
          </a:p>
        </p:txBody>
      </p:sp>
      <p:sp>
        <p:nvSpPr>
          <p:cNvPr id="575491" name="Rectangle 3"/>
          <p:cNvSpPr>
            <a:spLocks noGrp="1" noChangeArrowheads="1"/>
          </p:cNvSpPr>
          <p:nvPr>
            <p:ph type="body" idx="1"/>
          </p:nvPr>
        </p:nvSpPr>
        <p:spPr>
          <a:xfrm>
            <a:off x="323528" y="1533373"/>
            <a:ext cx="8424936" cy="4643470"/>
          </a:xfrm>
          <a:noFill/>
        </p:spPr>
        <p:txBody>
          <a:bodyPr>
            <a:normAutofit/>
          </a:bodyPr>
          <a:lstStyle/>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一次性验证码的主要目的就是为了限制人们利用工具软件来</a:t>
            </a:r>
            <a:r>
              <a:rPr lang="zh-CN" altLang="en-US" sz="2000" b="1" dirty="0">
                <a:latin typeface="微软雅黑" panose="020B0503020204020204" pitchFamily="34" charset="-122"/>
                <a:ea typeface="微软雅黑" panose="020B0503020204020204" pitchFamily="34" charset="-122"/>
                <a:cs typeface="Arial Unicode MS" pitchFamily="34" charset="-122"/>
              </a:rPr>
              <a:t>暴力</a:t>
            </a:r>
            <a:r>
              <a:rPr lang="zh-CN" altLang="en-US" sz="2000" dirty="0">
                <a:latin typeface="微软雅黑" panose="020B0503020204020204" pitchFamily="34" charset="-122"/>
                <a:ea typeface="微软雅黑" panose="020B0503020204020204" pitchFamily="34" charset="-122"/>
                <a:cs typeface="Arial Unicode MS" pitchFamily="34" charset="-122"/>
              </a:rPr>
              <a:t>猜测密码，其原理与利用</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防止表单重复提交的原理基本一样，只是将表单标识号变成了验证码的形式，并且要求用户将提示的验证码手工填写进一个表单字段中，而不是通过表单的隐藏字段自动回传给服务器。 </a:t>
            </a:r>
          </a:p>
        </p:txBody>
      </p:sp>
    </p:spTree>
    <p:extLst>
      <p:ext uri="{BB962C8B-B14F-4D97-AF65-F5344CB8AC3E}">
        <p14:creationId xmlns:p14="http://schemas.microsoft.com/office/powerpoint/2010/main" val="224451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 calcmode="lin" valueType="num">
                                      <p:cBhvr additive="base">
                                        <p:cTn id="7" dur="500" fill="hold"/>
                                        <p:tgtEl>
                                          <p:spTgt spid="575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54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518864" y="0"/>
            <a:ext cx="8229600" cy="752168"/>
          </a:xfrm>
        </p:spPr>
        <p:txBody>
          <a:bodyPr/>
          <a:lstStyle/>
          <a:p>
            <a:r>
              <a:rPr lang="zh-CN" altLang="en-US" dirty="0">
                <a:latin typeface="Arial Unicode MS" pitchFamily="34" charset="-122"/>
                <a:ea typeface="Arial Unicode MS" pitchFamily="34" charset="-122"/>
                <a:cs typeface="Arial Unicode MS" pitchFamily="34" charset="-122"/>
              </a:rPr>
              <a:t>利用</a:t>
            </a:r>
            <a:r>
              <a:rPr lang="en-US" altLang="zh-CN" dirty="0">
                <a:latin typeface="Arial Unicode MS" pitchFamily="34" charset="-122"/>
                <a:ea typeface="Arial Unicode MS" pitchFamily="34" charset="-122"/>
                <a:cs typeface="Arial Unicode MS" pitchFamily="34" charset="-122"/>
              </a:rPr>
              <a:t>Session</a:t>
            </a:r>
            <a:r>
              <a:rPr lang="zh-CN" altLang="en-US" dirty="0">
                <a:latin typeface="Arial Unicode MS" pitchFamily="34" charset="-122"/>
                <a:ea typeface="Arial Unicode MS" pitchFamily="34" charset="-122"/>
                <a:cs typeface="Arial Unicode MS" pitchFamily="34" charset="-122"/>
              </a:rPr>
              <a:t>实现一次性验证码</a:t>
            </a:r>
            <a:endParaRPr lang="zh-CN" altLang="en-US" dirty="0">
              <a:latin typeface="Arial Unicode MS" pitchFamily="34" charset="-122"/>
              <a:ea typeface="Arial Unicode MS" pitchFamily="34" charset="-122"/>
              <a:cs typeface="Arial Unicode MS" pitchFamily="34" charset="-122"/>
              <a:sym typeface="Wingdings" pitchFamily="2" charset="2"/>
            </a:endParaRPr>
          </a:p>
        </p:txBody>
      </p:sp>
      <p:sp>
        <p:nvSpPr>
          <p:cNvPr id="575491" name="Rectangle 3"/>
          <p:cNvSpPr>
            <a:spLocks noGrp="1" noChangeArrowheads="1"/>
          </p:cNvSpPr>
          <p:nvPr>
            <p:ph type="body" idx="1"/>
          </p:nvPr>
        </p:nvSpPr>
        <p:spPr>
          <a:xfrm>
            <a:off x="323528" y="1533373"/>
            <a:ext cx="8424936" cy="3127117"/>
          </a:xfrm>
          <a:noFill/>
        </p:spPr>
        <p:txBody>
          <a:bodyPr>
            <a:normAutofit/>
          </a:bodyPr>
          <a:lstStyle/>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服务器程序接收到表单数据后，首先判断用户是否填写了正确的验证码，只有该验证码与服务器端保存的验证码匹配时，服务器程序才开始正常的表单处理流程。 </a:t>
            </a:r>
          </a:p>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密码猜测工具要逐一尝试每个密码的前题条件是先输入正确的验证码，而验证码是一次性有效的，这样基本上就阻断了密码猜测工具的自动地处理过程。 </a:t>
            </a:r>
          </a:p>
        </p:txBody>
      </p:sp>
    </p:spTree>
    <p:extLst>
      <p:ext uri="{BB962C8B-B14F-4D97-AF65-F5344CB8AC3E}">
        <p14:creationId xmlns:p14="http://schemas.microsoft.com/office/powerpoint/2010/main" val="176024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 calcmode="lin" valueType="num">
                                      <p:cBhvr additive="base">
                                        <p:cTn id="7" dur="500" fill="hold"/>
                                        <p:tgtEl>
                                          <p:spTgt spid="575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5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75491">
                                            <p:txEl>
                                              <p:pRg st="1" end="1"/>
                                            </p:txEl>
                                          </p:spTgt>
                                        </p:tgtEl>
                                        <p:attrNameLst>
                                          <p:attrName>style.visibility</p:attrName>
                                        </p:attrNameLst>
                                      </p:cBhvr>
                                      <p:to>
                                        <p:strVal val="visible"/>
                                      </p:to>
                                    </p:set>
                                    <p:anim calcmode="lin" valueType="num">
                                      <p:cBhvr additive="base">
                                        <p:cTn id="13" dur="500" fill="hold"/>
                                        <p:tgtEl>
                                          <p:spTgt spid="5754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754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510055" y="0"/>
            <a:ext cx="8229600" cy="752168"/>
          </a:xfrm>
        </p:spPr>
        <p:txBody>
          <a:bodyPr/>
          <a:lstStyle/>
          <a:p>
            <a:r>
              <a:rPr lang="zh-CN" altLang="en-US" b="1" dirty="0">
                <a:latin typeface="Arial Unicode MS" pitchFamily="34" charset="-122"/>
                <a:ea typeface="Arial Unicode MS" pitchFamily="34" charset="-122"/>
                <a:cs typeface="Arial Unicode MS" pitchFamily="34" charset="-122"/>
              </a:rPr>
              <a:t>避免表单的重复提交</a:t>
            </a:r>
          </a:p>
        </p:txBody>
      </p:sp>
      <p:sp>
        <p:nvSpPr>
          <p:cNvPr id="625667" name="Rectangle 3"/>
          <p:cNvSpPr>
            <a:spLocks noGrp="1" noChangeArrowheads="1"/>
          </p:cNvSpPr>
          <p:nvPr>
            <p:ph type="body" idx="1"/>
          </p:nvPr>
        </p:nvSpPr>
        <p:spPr>
          <a:xfrm>
            <a:off x="367773" y="1647893"/>
            <a:ext cx="8208912" cy="4098925"/>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调用 </a:t>
            </a:r>
            <a:r>
              <a:rPr lang="en-US" altLang="zh-CN" sz="2000" dirty="0" err="1">
                <a:latin typeface="微软雅黑" panose="020B0503020204020204" pitchFamily="34" charset="-122"/>
                <a:ea typeface="微软雅黑" panose="020B0503020204020204" pitchFamily="34" charset="-122"/>
                <a:cs typeface="Arial Unicode MS" pitchFamily="34" charset="-122"/>
              </a:rPr>
              <a:t>RequestDispatcher.forward</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方法，浏览器所保留的</a:t>
            </a:r>
            <a:r>
              <a:rPr lang="en-US" altLang="zh-CN" sz="2000" dirty="0">
                <a:latin typeface="微软雅黑" panose="020B0503020204020204" pitchFamily="34" charset="-122"/>
                <a:ea typeface="微软雅黑" panose="020B0503020204020204" pitchFamily="34" charset="-122"/>
                <a:cs typeface="Arial Unicode MS" pitchFamily="34" charset="-122"/>
              </a:rPr>
              <a:t>URL </a:t>
            </a:r>
            <a:r>
              <a:rPr lang="zh-CN" altLang="en-US" sz="2000" dirty="0">
                <a:latin typeface="微软雅黑" panose="020B0503020204020204" pitchFamily="34" charset="-122"/>
                <a:ea typeface="微软雅黑" panose="020B0503020204020204" pitchFamily="34" charset="-122"/>
                <a:cs typeface="Arial Unicode MS" pitchFamily="34" charset="-122"/>
              </a:rPr>
              <a:t>是先前的表单提交的 </a:t>
            </a:r>
            <a:r>
              <a:rPr lang="en-US" altLang="zh-CN" sz="2000" dirty="0">
                <a:latin typeface="微软雅黑" panose="020B0503020204020204" pitchFamily="34" charset="-122"/>
                <a:ea typeface="微软雅黑" panose="020B0503020204020204" pitchFamily="34" charset="-122"/>
                <a:cs typeface="Arial Unicode MS" pitchFamily="34" charset="-122"/>
              </a:rPr>
              <a:t>URL</a:t>
            </a:r>
            <a:r>
              <a:rPr lang="zh-CN" altLang="en-US" sz="2000" dirty="0">
                <a:latin typeface="微软雅黑" panose="020B0503020204020204" pitchFamily="34" charset="-122"/>
                <a:ea typeface="微软雅黑" panose="020B0503020204020204" pitchFamily="34" charset="-122"/>
                <a:cs typeface="Arial Unicode MS" pitchFamily="34" charset="-122"/>
              </a:rPr>
              <a:t>，此时点击”刷新”</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浏览器将再次提交用户先前输入的数据，引起重复提交。</a:t>
            </a:r>
          </a:p>
          <a:p>
            <a:pPr>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如果采用 </a:t>
            </a:r>
            <a:r>
              <a:rPr lang="en-US" altLang="zh-CN" sz="2000" dirty="0" err="1">
                <a:latin typeface="微软雅黑" panose="020B0503020204020204" pitchFamily="34" charset="-122"/>
                <a:ea typeface="微软雅黑" panose="020B0503020204020204" pitchFamily="34" charset="-122"/>
                <a:cs typeface="Arial Unicode MS" pitchFamily="34" charset="-122"/>
              </a:rPr>
              <a:t>HttpServletResponse.sendRedirct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方法将客户端重定向到成功页面，将不会出现重复一条问题。</a:t>
            </a:r>
          </a:p>
        </p:txBody>
      </p:sp>
    </p:spTree>
    <p:extLst>
      <p:ext uri="{BB962C8B-B14F-4D97-AF65-F5344CB8AC3E}">
        <p14:creationId xmlns:p14="http://schemas.microsoft.com/office/powerpoint/2010/main" val="3138377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518864" y="0"/>
            <a:ext cx="8229600" cy="857256"/>
          </a:xfrm>
        </p:spPr>
        <p:txBody>
          <a:bodyPr/>
          <a:lstStyle/>
          <a:p>
            <a:r>
              <a:rPr lang="zh-CN" altLang="en-US" b="1" dirty="0">
                <a:latin typeface="Arial Unicode MS" pitchFamily="34" charset="-122"/>
                <a:ea typeface="Arial Unicode MS" pitchFamily="34" charset="-122"/>
                <a:cs typeface="Arial Unicode MS" pitchFamily="34" charset="-122"/>
              </a:rPr>
              <a:t>利用</a:t>
            </a:r>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防止表单重复提交</a:t>
            </a:r>
            <a:endParaRPr lang="zh-CN" altLang="en-US" dirty="0">
              <a:latin typeface="Arial Unicode MS" pitchFamily="34" charset="-122"/>
              <a:ea typeface="Arial Unicode MS" pitchFamily="34" charset="-122"/>
              <a:cs typeface="Arial Unicode MS" pitchFamily="34" charset="-122"/>
            </a:endParaRPr>
          </a:p>
        </p:txBody>
      </p:sp>
      <p:sp>
        <p:nvSpPr>
          <p:cNvPr id="569347" name="Rectangle 3"/>
          <p:cNvSpPr>
            <a:spLocks noGrp="1" noChangeArrowheads="1"/>
          </p:cNvSpPr>
          <p:nvPr>
            <p:ph type="body" idx="1"/>
          </p:nvPr>
        </p:nvSpPr>
        <p:spPr>
          <a:xfrm>
            <a:off x="221226" y="1186347"/>
            <a:ext cx="8527238" cy="5037472"/>
          </a:xfrm>
          <a:noFill/>
        </p:spPr>
        <p:txBody>
          <a:bodyPr>
            <a:noAutofit/>
          </a:bodyPr>
          <a:lstStyle/>
          <a:p>
            <a:pPr marL="355600" indent="-355600">
              <a:lnSpc>
                <a:spcPct val="150000"/>
              </a:lnSpc>
              <a:spcAft>
                <a:spcPct val="20000"/>
              </a:spcAft>
            </a:pPr>
            <a:r>
              <a:rPr lang="zh-CN" altLang="en-US" sz="1800" dirty="0">
                <a:latin typeface="微软雅黑" panose="020B0503020204020204" pitchFamily="34" charset="-122"/>
                <a:ea typeface="微软雅黑" panose="020B0503020204020204" pitchFamily="34" charset="-122"/>
                <a:cs typeface="Arial Unicode MS" pitchFamily="34" charset="-122"/>
              </a:rPr>
              <a:t>包含有</a:t>
            </a:r>
            <a:r>
              <a:rPr lang="en-US" altLang="zh-CN" sz="1800" dirty="0">
                <a:latin typeface="微软雅黑" panose="020B0503020204020204" pitchFamily="34" charset="-122"/>
                <a:ea typeface="微软雅黑" panose="020B0503020204020204" pitchFamily="34" charset="-122"/>
                <a:cs typeface="Arial Unicode MS" pitchFamily="34" charset="-122"/>
              </a:rPr>
              <a:t>FORM</a:t>
            </a:r>
            <a:r>
              <a:rPr lang="zh-CN" altLang="en-US" sz="1800" dirty="0">
                <a:latin typeface="微软雅黑" panose="020B0503020204020204" pitchFamily="34" charset="-122"/>
                <a:ea typeface="微软雅黑" panose="020B0503020204020204" pitchFamily="34" charset="-122"/>
                <a:cs typeface="Arial Unicode MS" pitchFamily="34" charset="-122"/>
              </a:rPr>
              <a:t>表单的页面必须通过一个服务器程序动态产生，服务器程序为每次产生的页面中的</a:t>
            </a:r>
            <a:r>
              <a:rPr lang="en-US" altLang="zh-CN" sz="1800" dirty="0">
                <a:latin typeface="微软雅黑" panose="020B0503020204020204" pitchFamily="34" charset="-122"/>
                <a:ea typeface="微软雅黑" panose="020B0503020204020204" pitchFamily="34" charset="-122"/>
                <a:cs typeface="Arial Unicode MS" pitchFamily="34" charset="-122"/>
              </a:rPr>
              <a:t>FORM</a:t>
            </a:r>
            <a:r>
              <a:rPr lang="zh-CN" altLang="en-US" sz="1800" dirty="0">
                <a:latin typeface="微软雅黑" panose="020B0503020204020204" pitchFamily="34" charset="-122"/>
                <a:ea typeface="微软雅黑" panose="020B0503020204020204" pitchFamily="34" charset="-122"/>
                <a:cs typeface="Arial Unicode MS" pitchFamily="34" charset="-122"/>
              </a:rPr>
              <a:t>表单都分配一个唯一的随机标识号，并在</a:t>
            </a:r>
            <a:r>
              <a:rPr lang="en-US" altLang="zh-CN" sz="1800" dirty="0">
                <a:latin typeface="微软雅黑" panose="020B0503020204020204" pitchFamily="34" charset="-122"/>
                <a:ea typeface="微软雅黑" panose="020B0503020204020204" pitchFamily="34" charset="-122"/>
                <a:cs typeface="Arial Unicode MS" pitchFamily="34" charset="-122"/>
              </a:rPr>
              <a:t>FORM</a:t>
            </a:r>
            <a:r>
              <a:rPr lang="zh-CN" altLang="en-US" sz="1800" dirty="0">
                <a:latin typeface="微软雅黑" panose="020B0503020204020204" pitchFamily="34" charset="-122"/>
                <a:ea typeface="微软雅黑" panose="020B0503020204020204" pitchFamily="34" charset="-122"/>
                <a:cs typeface="Arial Unicode MS" pitchFamily="34" charset="-122"/>
              </a:rPr>
              <a:t>表单的一个隐藏字段中设置这个标识号，同时在当前用户的</a:t>
            </a:r>
            <a:r>
              <a:rPr lang="en-US" altLang="zh-CN" sz="1800" dirty="0">
                <a:latin typeface="微软雅黑" panose="020B0503020204020204" pitchFamily="34" charset="-122"/>
                <a:ea typeface="微软雅黑" panose="020B0503020204020204" pitchFamily="34" charset="-122"/>
                <a:cs typeface="Arial Unicode MS" pitchFamily="34" charset="-122"/>
              </a:rPr>
              <a:t>Session</a:t>
            </a:r>
            <a:r>
              <a:rPr lang="zh-CN" altLang="en-US" sz="1800" dirty="0">
                <a:latin typeface="微软雅黑" panose="020B0503020204020204" pitchFamily="34" charset="-122"/>
                <a:ea typeface="微软雅黑" panose="020B0503020204020204" pitchFamily="34" charset="-122"/>
                <a:cs typeface="Arial Unicode MS" pitchFamily="34" charset="-122"/>
              </a:rPr>
              <a:t>域中保存这个标识号。 </a:t>
            </a:r>
          </a:p>
          <a:p>
            <a:pPr marL="355600" indent="-355600">
              <a:lnSpc>
                <a:spcPct val="150000"/>
              </a:lnSpc>
              <a:spcAft>
                <a:spcPct val="20000"/>
              </a:spcAft>
            </a:pPr>
            <a:r>
              <a:rPr lang="zh-CN" altLang="en-US" sz="1800" dirty="0">
                <a:latin typeface="微软雅黑" panose="020B0503020204020204" pitchFamily="34" charset="-122"/>
                <a:ea typeface="微软雅黑" panose="020B0503020204020204" pitchFamily="34" charset="-122"/>
                <a:cs typeface="Arial Unicode MS" pitchFamily="34" charset="-122"/>
              </a:rPr>
              <a:t>当用户提交</a:t>
            </a:r>
            <a:r>
              <a:rPr lang="en-US" altLang="zh-CN" sz="1800" dirty="0">
                <a:latin typeface="微软雅黑" panose="020B0503020204020204" pitchFamily="34" charset="-122"/>
                <a:ea typeface="微软雅黑" panose="020B0503020204020204" pitchFamily="34" charset="-122"/>
                <a:cs typeface="Arial Unicode MS" pitchFamily="34" charset="-122"/>
              </a:rPr>
              <a:t>FORM</a:t>
            </a:r>
            <a:r>
              <a:rPr lang="zh-CN" altLang="en-US" sz="1800" dirty="0">
                <a:latin typeface="微软雅黑" panose="020B0503020204020204" pitchFamily="34" charset="-122"/>
                <a:ea typeface="微软雅黑" panose="020B0503020204020204" pitchFamily="34" charset="-122"/>
                <a:cs typeface="Arial Unicode MS" pitchFamily="34" charset="-122"/>
              </a:rPr>
              <a:t>表单时，负责接收这一请求的服务器程序比较</a:t>
            </a:r>
            <a:r>
              <a:rPr lang="en-US" altLang="zh-CN" sz="1800" dirty="0">
                <a:latin typeface="微软雅黑" panose="020B0503020204020204" pitchFamily="34" charset="-122"/>
                <a:ea typeface="微软雅黑" panose="020B0503020204020204" pitchFamily="34" charset="-122"/>
                <a:cs typeface="Arial Unicode MS" pitchFamily="34" charset="-122"/>
              </a:rPr>
              <a:t>FORM</a:t>
            </a:r>
            <a:r>
              <a:rPr lang="zh-CN" altLang="en-US" sz="1800" dirty="0">
                <a:latin typeface="微软雅黑" panose="020B0503020204020204" pitchFamily="34" charset="-122"/>
                <a:ea typeface="微软雅黑" panose="020B0503020204020204" pitchFamily="34" charset="-122"/>
                <a:cs typeface="Arial Unicode MS" pitchFamily="34" charset="-122"/>
              </a:rPr>
              <a:t>表单隐藏字段中的标识号与存储在当前用户的</a:t>
            </a:r>
            <a:r>
              <a:rPr lang="en-US" altLang="zh-CN" sz="1800" dirty="0">
                <a:latin typeface="微软雅黑" panose="020B0503020204020204" pitchFamily="34" charset="-122"/>
                <a:ea typeface="微软雅黑" panose="020B0503020204020204" pitchFamily="34" charset="-122"/>
                <a:cs typeface="Arial Unicode MS" pitchFamily="34" charset="-122"/>
              </a:rPr>
              <a:t>Session</a:t>
            </a:r>
            <a:r>
              <a:rPr lang="zh-CN" altLang="en-US" sz="1800" dirty="0">
                <a:latin typeface="微软雅黑" panose="020B0503020204020204" pitchFamily="34" charset="-122"/>
                <a:ea typeface="微软雅黑" panose="020B0503020204020204" pitchFamily="34" charset="-122"/>
                <a:cs typeface="Arial Unicode MS" pitchFamily="34" charset="-122"/>
              </a:rPr>
              <a:t>域中的标识号是否相同，如果相同则处理表单数据，处理完后清除当前用户的</a:t>
            </a:r>
            <a:r>
              <a:rPr lang="en-US" altLang="zh-CN" sz="1800" dirty="0">
                <a:latin typeface="微软雅黑" panose="020B0503020204020204" pitchFamily="34" charset="-122"/>
                <a:ea typeface="微软雅黑" panose="020B0503020204020204" pitchFamily="34" charset="-122"/>
                <a:cs typeface="Arial Unicode MS" pitchFamily="34" charset="-122"/>
              </a:rPr>
              <a:t>Session</a:t>
            </a:r>
            <a:r>
              <a:rPr lang="zh-CN" altLang="en-US" sz="1800" dirty="0">
                <a:latin typeface="微软雅黑" panose="020B0503020204020204" pitchFamily="34" charset="-122"/>
                <a:ea typeface="微软雅黑" panose="020B0503020204020204" pitchFamily="34" charset="-122"/>
                <a:cs typeface="Arial Unicode MS" pitchFamily="34" charset="-122"/>
              </a:rPr>
              <a:t>域中存储的标识号。在下列情况下，服务器程序将忽略提交的表单请求：</a:t>
            </a:r>
          </a:p>
          <a:p>
            <a:pPr marL="990600" lvl="1" indent="-277813">
              <a:lnSpc>
                <a:spcPct val="150000"/>
              </a:lnSpc>
              <a:spcAft>
                <a:spcPct val="20000"/>
              </a:spcAft>
              <a:buClr>
                <a:schemeClr val="tx1"/>
              </a:buClr>
              <a:buFont typeface="Wingdings" pitchFamily="2" charset="2"/>
              <a:buChar char="ü"/>
            </a:pPr>
            <a:r>
              <a:rPr lang="zh-CN" altLang="en-US" sz="1800" b="1" dirty="0">
                <a:latin typeface="微软雅黑" panose="020B0503020204020204" pitchFamily="34" charset="-122"/>
                <a:ea typeface="微软雅黑" panose="020B0503020204020204" pitchFamily="34" charset="-122"/>
                <a:cs typeface="Arial Unicode MS" pitchFamily="34" charset="-122"/>
              </a:rPr>
              <a:t>当前用户的</a:t>
            </a:r>
            <a:r>
              <a:rPr lang="en-US" altLang="zh-CN" sz="1800" b="1" dirty="0">
                <a:latin typeface="微软雅黑" panose="020B0503020204020204" pitchFamily="34" charset="-122"/>
                <a:ea typeface="微软雅黑" panose="020B0503020204020204" pitchFamily="34" charset="-122"/>
                <a:cs typeface="Arial Unicode MS" pitchFamily="34" charset="-122"/>
              </a:rPr>
              <a:t>Session</a:t>
            </a:r>
            <a:r>
              <a:rPr lang="zh-CN" altLang="en-US" sz="1800" b="1" dirty="0">
                <a:latin typeface="微软雅黑" panose="020B0503020204020204" pitchFamily="34" charset="-122"/>
                <a:ea typeface="微软雅黑" panose="020B0503020204020204" pitchFamily="34" charset="-122"/>
                <a:cs typeface="Arial Unicode MS" pitchFamily="34" charset="-122"/>
              </a:rPr>
              <a:t>中不存在表单标识号</a:t>
            </a:r>
          </a:p>
          <a:p>
            <a:pPr marL="990600" lvl="1" indent="-277813">
              <a:lnSpc>
                <a:spcPct val="150000"/>
              </a:lnSpc>
              <a:spcAft>
                <a:spcPct val="20000"/>
              </a:spcAft>
              <a:buClr>
                <a:schemeClr val="tx1"/>
              </a:buClr>
              <a:buFont typeface="Wingdings" pitchFamily="2" charset="2"/>
              <a:buChar char="ü"/>
            </a:pPr>
            <a:r>
              <a:rPr lang="zh-CN" altLang="en-US" sz="1800" b="1" dirty="0">
                <a:latin typeface="微软雅黑" panose="020B0503020204020204" pitchFamily="34" charset="-122"/>
                <a:ea typeface="微软雅黑" panose="020B0503020204020204" pitchFamily="34" charset="-122"/>
                <a:cs typeface="Arial Unicode MS" pitchFamily="34" charset="-122"/>
              </a:rPr>
              <a:t>用户提交的表单数据中没有标识号字段</a:t>
            </a:r>
          </a:p>
          <a:p>
            <a:pPr marL="990600" lvl="1" indent="-277813">
              <a:lnSpc>
                <a:spcPct val="150000"/>
              </a:lnSpc>
              <a:spcAft>
                <a:spcPct val="20000"/>
              </a:spcAft>
              <a:buClr>
                <a:schemeClr val="tx1"/>
              </a:buClr>
              <a:buFont typeface="Wingdings" pitchFamily="2" charset="2"/>
              <a:buChar char="ü"/>
            </a:pPr>
            <a:r>
              <a:rPr lang="zh-CN" altLang="en-US" sz="1800" b="1" dirty="0">
                <a:latin typeface="微软雅黑" panose="020B0503020204020204" pitchFamily="34" charset="-122"/>
                <a:ea typeface="微软雅黑" panose="020B0503020204020204" pitchFamily="34" charset="-122"/>
                <a:cs typeface="Arial Unicode MS" pitchFamily="34" charset="-122"/>
              </a:rPr>
              <a:t>存储在当前用户的</a:t>
            </a:r>
            <a:r>
              <a:rPr lang="en-US" altLang="zh-CN" sz="1800" b="1" dirty="0">
                <a:latin typeface="微软雅黑" panose="020B0503020204020204" pitchFamily="34" charset="-122"/>
                <a:ea typeface="微软雅黑" panose="020B0503020204020204" pitchFamily="34" charset="-122"/>
                <a:cs typeface="Arial Unicode MS" pitchFamily="34" charset="-122"/>
              </a:rPr>
              <a:t>Session</a:t>
            </a:r>
            <a:r>
              <a:rPr lang="zh-CN" altLang="en-US" sz="1800" b="1" dirty="0">
                <a:latin typeface="微软雅黑" panose="020B0503020204020204" pitchFamily="34" charset="-122"/>
                <a:ea typeface="微软雅黑" panose="020B0503020204020204" pitchFamily="34" charset="-122"/>
                <a:cs typeface="Arial Unicode MS" pitchFamily="34" charset="-122"/>
              </a:rPr>
              <a:t>域中的表单标识号与表单数据中的标识号不同</a:t>
            </a:r>
          </a:p>
        </p:txBody>
      </p:sp>
    </p:spTree>
    <p:extLst>
      <p:ext uri="{BB962C8B-B14F-4D97-AF65-F5344CB8AC3E}">
        <p14:creationId xmlns:p14="http://schemas.microsoft.com/office/powerpoint/2010/main" val="175758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 calcmode="lin" valueType="num">
                                      <p:cBhvr additive="base">
                                        <p:cTn id="7" dur="500" fill="hold"/>
                                        <p:tgtEl>
                                          <p:spTgt spid="569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69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69347">
                                            <p:txEl>
                                              <p:pRg st="1" end="1"/>
                                            </p:txEl>
                                          </p:spTgt>
                                        </p:tgtEl>
                                        <p:attrNameLst>
                                          <p:attrName>style.visibility</p:attrName>
                                        </p:attrNameLst>
                                      </p:cBhvr>
                                      <p:to>
                                        <p:strVal val="visible"/>
                                      </p:to>
                                    </p:set>
                                    <p:anim calcmode="lin" valueType="num">
                                      <p:cBhvr additive="base">
                                        <p:cTn id="13" dur="500" fill="hold"/>
                                        <p:tgtEl>
                                          <p:spTgt spid="5693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69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93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3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9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518864" y="0"/>
            <a:ext cx="8229600" cy="857256"/>
          </a:xfrm>
        </p:spPr>
        <p:txBody>
          <a:bodyPr/>
          <a:lstStyle/>
          <a:p>
            <a:r>
              <a:rPr lang="zh-CN" altLang="en-US" b="1" dirty="0">
                <a:latin typeface="Arial Unicode MS" pitchFamily="34" charset="-122"/>
                <a:ea typeface="Arial Unicode MS" pitchFamily="34" charset="-122"/>
                <a:cs typeface="Arial Unicode MS" pitchFamily="34" charset="-122"/>
              </a:rPr>
              <a:t>利用</a:t>
            </a:r>
            <a:r>
              <a:rPr lang="en-US" altLang="zh-CN" b="1" dirty="0">
                <a:latin typeface="Arial Unicode MS" pitchFamily="34" charset="-122"/>
                <a:ea typeface="Arial Unicode MS" pitchFamily="34" charset="-122"/>
                <a:cs typeface="Arial Unicode MS" pitchFamily="34" charset="-122"/>
              </a:rPr>
              <a:t>Session</a:t>
            </a:r>
            <a:r>
              <a:rPr lang="zh-CN" altLang="en-US" b="1" dirty="0">
                <a:latin typeface="Arial Unicode MS" pitchFamily="34" charset="-122"/>
                <a:ea typeface="Arial Unicode MS" pitchFamily="34" charset="-122"/>
                <a:cs typeface="Arial Unicode MS" pitchFamily="34" charset="-122"/>
              </a:rPr>
              <a:t>防止表单重复提交</a:t>
            </a:r>
            <a:endParaRPr lang="zh-CN" altLang="en-US" dirty="0">
              <a:latin typeface="Arial Unicode MS" pitchFamily="34" charset="-122"/>
              <a:ea typeface="Arial Unicode MS" pitchFamily="34" charset="-122"/>
              <a:cs typeface="Arial Unicode MS" pitchFamily="34" charset="-122"/>
            </a:endParaRPr>
          </a:p>
        </p:txBody>
      </p:sp>
      <p:sp>
        <p:nvSpPr>
          <p:cNvPr id="569347" name="Rectangle 3"/>
          <p:cNvSpPr>
            <a:spLocks noGrp="1" noChangeArrowheads="1"/>
          </p:cNvSpPr>
          <p:nvPr>
            <p:ph type="body" idx="1"/>
          </p:nvPr>
        </p:nvSpPr>
        <p:spPr>
          <a:xfrm>
            <a:off x="395536" y="1681316"/>
            <a:ext cx="8352928" cy="4510300"/>
          </a:xfrm>
          <a:noFill/>
        </p:spPr>
        <p:txBody>
          <a:bodyPr>
            <a:normAutofit/>
          </a:bodyPr>
          <a:lstStyle/>
          <a:p>
            <a:pPr marL="355600" indent="-355600">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浏览器只有重新向</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服务器请求包含</a:t>
            </a:r>
            <a:r>
              <a:rPr lang="en-US" altLang="zh-CN" sz="2000" dirty="0">
                <a:latin typeface="微软雅黑" panose="020B0503020204020204" pitchFamily="34" charset="-122"/>
                <a:ea typeface="微软雅黑" panose="020B0503020204020204" pitchFamily="34" charset="-122"/>
                <a:cs typeface="Arial Unicode MS" pitchFamily="34" charset="-122"/>
              </a:rPr>
              <a:t>FORM</a:t>
            </a:r>
            <a:r>
              <a:rPr lang="zh-CN" altLang="en-US" sz="2000" dirty="0">
                <a:latin typeface="微软雅黑" panose="020B0503020204020204" pitchFamily="34" charset="-122"/>
                <a:ea typeface="微软雅黑" panose="020B0503020204020204" pitchFamily="34" charset="-122"/>
                <a:cs typeface="Arial Unicode MS" pitchFamily="34" charset="-122"/>
              </a:rPr>
              <a:t>表单的页面时，服务器程序才又产生另外一个随机标识号，并将这个标识号保存在</a:t>
            </a:r>
            <a:r>
              <a:rPr lang="en-US" altLang="zh-CN" sz="2000" dirty="0">
                <a:latin typeface="微软雅黑" panose="020B0503020204020204" pitchFamily="34" charset="-122"/>
                <a:ea typeface="微软雅黑" panose="020B0503020204020204" pitchFamily="34" charset="-122"/>
                <a:cs typeface="Arial Unicode MS" pitchFamily="34" charset="-122"/>
              </a:rPr>
              <a:t>Session</a:t>
            </a:r>
            <a:r>
              <a:rPr lang="zh-CN" altLang="en-US" sz="2000" dirty="0">
                <a:latin typeface="微软雅黑" panose="020B0503020204020204" pitchFamily="34" charset="-122"/>
                <a:ea typeface="微软雅黑" panose="020B0503020204020204" pitchFamily="34" charset="-122"/>
                <a:cs typeface="Arial Unicode MS" pitchFamily="34" charset="-122"/>
              </a:rPr>
              <a:t>域中和作为新返回的</a:t>
            </a:r>
            <a:r>
              <a:rPr lang="en-US" altLang="zh-CN" sz="2000" dirty="0">
                <a:latin typeface="微软雅黑" panose="020B0503020204020204" pitchFamily="34" charset="-122"/>
                <a:ea typeface="微软雅黑" panose="020B0503020204020204" pitchFamily="34" charset="-122"/>
                <a:cs typeface="Arial Unicode MS" pitchFamily="34" charset="-122"/>
              </a:rPr>
              <a:t>FORM</a:t>
            </a:r>
            <a:r>
              <a:rPr lang="zh-CN" altLang="en-US" sz="2000" dirty="0">
                <a:latin typeface="微软雅黑" panose="020B0503020204020204" pitchFamily="34" charset="-122"/>
                <a:ea typeface="微软雅黑" panose="020B0503020204020204" pitchFamily="34" charset="-122"/>
                <a:cs typeface="Arial Unicode MS" pitchFamily="34" charset="-122"/>
              </a:rPr>
              <a:t>表单中的隐藏字段值。 </a:t>
            </a:r>
            <a:endParaRPr lang="zh-CN" altLang="en-US" sz="18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377337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 calcmode="lin" valueType="num">
                                      <p:cBhvr additive="base">
                                        <p:cTn id="7" dur="500" fill="hold"/>
                                        <p:tgtEl>
                                          <p:spTgt spid="569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693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8755" y="1918776"/>
            <a:ext cx="6858000" cy="2387600"/>
          </a:xfrm>
        </p:spPr>
        <p:txBody>
          <a:bodyPr/>
          <a:lstStyle/>
          <a:p>
            <a:pPr>
              <a:lnSpc>
                <a:spcPct val="150000"/>
              </a:lnSpc>
            </a:pPr>
            <a:r>
              <a:rPr lang="en-US" altLang="zh-CN" dirty="0" err="1"/>
              <a:t>Codeasier</a:t>
            </a:r>
            <a:r>
              <a:rPr lang="en-US" altLang="zh-CN" dirty="0"/>
              <a:t/>
            </a:r>
            <a:br>
              <a:rPr lang="en-US" altLang="zh-CN" dirty="0"/>
            </a:br>
            <a:r>
              <a:rPr lang="en-US" altLang="zh-CN" dirty="0"/>
              <a:t>  </a:t>
            </a:r>
            <a:r>
              <a:rPr lang="zh-CN" altLang="en-US" dirty="0"/>
              <a:t>让编码更容易！</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518864" y="0"/>
            <a:ext cx="8229600" cy="766916"/>
          </a:xfrm>
        </p:spPr>
        <p:txBody>
          <a:bodyPr/>
          <a:lstStyle/>
          <a:p>
            <a:r>
              <a:rPr lang="zh-CN" altLang="en-US" b="1" dirty="0">
                <a:latin typeface="Arial Unicode MS" pitchFamily="34" charset="-122"/>
                <a:ea typeface="Arial Unicode MS" pitchFamily="34" charset="-122"/>
                <a:cs typeface="Arial Unicode MS" pitchFamily="34" charset="-122"/>
              </a:rPr>
              <a:t>如何实现有状态的会话</a:t>
            </a:r>
          </a:p>
        </p:txBody>
      </p:sp>
      <p:sp>
        <p:nvSpPr>
          <p:cNvPr id="612355" name="Rectangle 3"/>
          <p:cNvSpPr>
            <a:spLocks noGrp="1" noChangeArrowheads="1"/>
          </p:cNvSpPr>
          <p:nvPr>
            <p:ph type="body" idx="1"/>
          </p:nvPr>
        </p:nvSpPr>
        <p:spPr>
          <a:xfrm>
            <a:off x="395536" y="1700808"/>
            <a:ext cx="8352928" cy="4500594"/>
          </a:xfrm>
        </p:spPr>
        <p:txBody>
          <a:bodyPr>
            <a:normAutofit/>
          </a:bodyPr>
          <a:lstStyle/>
          <a:p>
            <a:pPr>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服务器端程序要能从大量的请求消息中区分出哪些请求消息属于同一个会话，即能识别出来自同一个浏览器的访问请求，这</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需要浏览器对其发出的每个请求消息都进行标识</a:t>
            </a:r>
            <a:r>
              <a:rPr lang="zh-CN" altLang="en-US" sz="2000" dirty="0">
                <a:latin typeface="微软雅黑" panose="020B0503020204020204" pitchFamily="34" charset="-122"/>
                <a:ea typeface="微软雅黑" panose="020B0503020204020204" pitchFamily="34" charset="-122"/>
                <a:cs typeface="Arial Unicode MS" pitchFamily="34" charset="-122"/>
              </a:rPr>
              <a:t>：属于同一个会话中的请求消息都附带同样的标识号，而属于不同会话的请求消息总是附带不同的标识号，这个标识号就称之为会话</a:t>
            </a:r>
            <a:r>
              <a:rPr lang="en-US" altLang="zh-CN" sz="2000" dirty="0">
                <a:latin typeface="微软雅黑" panose="020B0503020204020204" pitchFamily="34" charset="-122"/>
                <a:ea typeface="微软雅黑" panose="020B0503020204020204" pitchFamily="34" charset="-122"/>
                <a:cs typeface="Arial Unicode MS" pitchFamily="34" charset="-122"/>
              </a:rPr>
              <a:t>ID</a:t>
            </a:r>
            <a:r>
              <a:rPr lang="zh-CN" altLang="en-US" sz="2000" dirty="0">
                <a:latin typeface="微软雅黑" panose="020B0503020204020204" pitchFamily="34" charset="-122"/>
                <a:ea typeface="微软雅黑" panose="020B0503020204020204" pitchFamily="34" charset="-122"/>
                <a:cs typeface="Arial Unicode MS" pitchFamily="34" charset="-122"/>
              </a:rPr>
              <a:t>（</a:t>
            </a:r>
            <a:r>
              <a:rPr lang="en-US" altLang="zh-CN" sz="2000" dirty="0" err="1">
                <a:solidFill>
                  <a:srgbClr val="0000FF"/>
                </a:solidFill>
                <a:latin typeface="微软雅黑" panose="020B0503020204020204" pitchFamily="34" charset="-122"/>
                <a:ea typeface="微软雅黑" panose="020B0503020204020204" pitchFamily="34" charset="-122"/>
                <a:cs typeface="Arial Unicode MS" pitchFamily="34" charset="-122"/>
              </a:rPr>
              <a:t>SessionID</a:t>
            </a:r>
            <a:r>
              <a:rPr lang="zh-CN" altLang="en-US" sz="2000" dirty="0">
                <a:latin typeface="微软雅黑" panose="020B0503020204020204" pitchFamily="34" charset="-122"/>
                <a:ea typeface="微软雅黑" panose="020B0503020204020204" pitchFamily="34" charset="-122"/>
                <a:cs typeface="Arial Unicode MS" pitchFamily="34" charset="-122"/>
              </a:rPr>
              <a:t>）。 </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在 </a:t>
            </a: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en-US" altLang="zh-CN" sz="2000" dirty="0">
                <a:latin typeface="微软雅黑" panose="020B0503020204020204" pitchFamily="34" charset="-122"/>
                <a:ea typeface="微软雅黑" panose="020B0503020204020204" pitchFamily="34" charset="-122"/>
                <a:cs typeface="Arial Unicode MS" pitchFamily="34" charset="-122"/>
              </a:rPr>
              <a:t> </a:t>
            </a:r>
            <a:r>
              <a:rPr lang="zh-CN" altLang="en-US" sz="2000" dirty="0">
                <a:latin typeface="微软雅黑" panose="020B0503020204020204" pitchFamily="34" charset="-122"/>
                <a:ea typeface="微软雅黑" panose="020B0503020204020204" pitchFamily="34" charset="-122"/>
                <a:cs typeface="Arial Unicode MS" pitchFamily="34" charset="-122"/>
              </a:rPr>
              <a:t>规范中，常用以下两种机制完成</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会话跟踪</a:t>
            </a:r>
          </a:p>
          <a:p>
            <a:pPr lvl="1">
              <a:lnSpc>
                <a:spcPct val="150000"/>
              </a:lnSpc>
              <a:spcAft>
                <a:spcPct val="20000"/>
              </a:spcAft>
            </a:pP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Cookie </a:t>
            </a:r>
          </a:p>
          <a:p>
            <a:pPr lvl="1">
              <a:lnSpc>
                <a:spcPct val="150000"/>
              </a:lnSpc>
              <a:spcAft>
                <a:spcPct val="20000"/>
              </a:spcAft>
            </a:pP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Session </a:t>
            </a:r>
          </a:p>
        </p:txBody>
      </p:sp>
    </p:spTree>
    <p:extLst>
      <p:ext uri="{BB962C8B-B14F-4D97-AF65-F5344CB8AC3E}">
        <p14:creationId xmlns:p14="http://schemas.microsoft.com/office/powerpoint/2010/main" val="173465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518864" y="0"/>
            <a:ext cx="8229600" cy="752168"/>
          </a:xfrm>
        </p:spPr>
        <p:txBody>
          <a:bodyPr/>
          <a:lstStyle/>
          <a:p>
            <a:r>
              <a:rPr lang="en-US" altLang="zh-CN" b="1" dirty="0">
                <a:latin typeface="Arial Unicode MS" pitchFamily="34" charset="-122"/>
                <a:ea typeface="Arial Unicode MS" pitchFamily="34" charset="-122"/>
                <a:cs typeface="Arial Unicode MS" pitchFamily="34" charset="-122"/>
              </a:rPr>
              <a:t>Cookie</a:t>
            </a:r>
            <a:r>
              <a:rPr lang="zh-CN" altLang="en-US" b="1" dirty="0">
                <a:latin typeface="Arial Unicode MS" pitchFamily="34" charset="-122"/>
                <a:ea typeface="Arial Unicode MS" pitchFamily="34" charset="-122"/>
                <a:cs typeface="Arial Unicode MS" pitchFamily="34" charset="-122"/>
              </a:rPr>
              <a:t>机制</a:t>
            </a:r>
            <a:r>
              <a:rPr lang="zh-CN" altLang="en-US" dirty="0">
                <a:latin typeface="Arial Unicode MS" pitchFamily="34" charset="-122"/>
                <a:ea typeface="Arial Unicode MS" pitchFamily="34" charset="-122"/>
                <a:cs typeface="Arial Unicode MS" pitchFamily="34" charset="-122"/>
              </a:rPr>
              <a:t> </a:t>
            </a:r>
          </a:p>
        </p:txBody>
      </p:sp>
      <p:sp>
        <p:nvSpPr>
          <p:cNvPr id="613379" name="Rectangle 3"/>
          <p:cNvSpPr>
            <a:spLocks noGrp="1" noChangeArrowheads="1"/>
          </p:cNvSpPr>
          <p:nvPr>
            <p:ph type="body" idx="1"/>
          </p:nvPr>
        </p:nvSpPr>
        <p:spPr>
          <a:xfrm>
            <a:off x="467544" y="1430594"/>
            <a:ext cx="8280920" cy="4722572"/>
          </a:xfrm>
        </p:spPr>
        <p:txBody>
          <a:bodyPr>
            <a:noAutofit/>
          </a:bodyPr>
          <a:lstStyle/>
          <a:p>
            <a:pPr>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机制采用的是在</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客户端</a:t>
            </a:r>
            <a:r>
              <a:rPr lang="zh-CN" altLang="en-US" sz="2000" dirty="0">
                <a:latin typeface="微软雅黑" panose="020B0503020204020204" pitchFamily="34" charset="-122"/>
                <a:ea typeface="微软雅黑" panose="020B0503020204020204" pitchFamily="34" charset="-122"/>
                <a:cs typeface="Arial Unicode MS" pitchFamily="34" charset="-122"/>
              </a:rPr>
              <a:t>保持 </a:t>
            </a:r>
            <a:r>
              <a:rPr lang="en-US" altLang="zh-CN" sz="2000" dirty="0">
                <a:latin typeface="微软雅黑" panose="020B0503020204020204" pitchFamily="34" charset="-122"/>
                <a:ea typeface="微软雅黑" panose="020B0503020204020204" pitchFamily="34" charset="-122"/>
                <a:cs typeface="Arial Unicode MS" pitchFamily="34" charset="-122"/>
              </a:rPr>
              <a:t>HTTP </a:t>
            </a:r>
            <a:r>
              <a:rPr lang="zh-CN" altLang="en-US" sz="2000" dirty="0">
                <a:latin typeface="微软雅黑" panose="020B0503020204020204" pitchFamily="34" charset="-122"/>
                <a:ea typeface="微软雅黑" panose="020B0503020204020204" pitchFamily="34" charset="-122"/>
                <a:cs typeface="Arial Unicode MS" pitchFamily="34" charset="-122"/>
              </a:rPr>
              <a:t>状态信息的方案 </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a:t>
            </a:r>
          </a:p>
          <a:p>
            <a:pPr>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是在浏览器访问</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服务器的某个资源时，</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由</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WEB</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服务器在</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HTTP</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响应消息头中附带传送给浏览器的一个小文本文件</a:t>
            </a:r>
            <a:r>
              <a:rPr lang="zh-CN" altLang="en-US" sz="2000" dirty="0">
                <a:latin typeface="微软雅黑" panose="020B0503020204020204" pitchFamily="34" charset="-122"/>
                <a:ea typeface="微软雅黑" panose="020B0503020204020204" pitchFamily="34" charset="-122"/>
                <a:cs typeface="Arial Unicode MS" pitchFamily="34" charset="-122"/>
              </a:rPr>
              <a:t>。 </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一旦</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浏览器保存了某个</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，那么它在以后每次访问该</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服务器时，</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都会在</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HTTP</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请求头中将这个</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Cookie</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回传给</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WEB</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服务器</a:t>
            </a:r>
            <a:r>
              <a:rPr lang="zh-CN" altLang="en-US" sz="2000" dirty="0">
                <a:latin typeface="微软雅黑" panose="020B0503020204020204" pitchFamily="34" charset="-122"/>
                <a:ea typeface="微软雅黑" panose="020B0503020204020204" pitchFamily="34" charset="-122"/>
                <a:cs typeface="Arial Unicode MS" pitchFamily="34" charset="-122"/>
              </a:rPr>
              <a:t>。</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底层的实现原理： </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服务器通过在</a:t>
            </a:r>
            <a:r>
              <a:rPr lang="en-US" altLang="zh-CN" sz="2000" dirty="0">
                <a:latin typeface="微软雅黑" panose="020B0503020204020204" pitchFamily="34" charset="-122"/>
                <a:ea typeface="微软雅黑" panose="020B0503020204020204" pitchFamily="34" charset="-122"/>
                <a:cs typeface="Arial Unicode MS" pitchFamily="34" charset="-122"/>
              </a:rPr>
              <a:t>HTTP</a:t>
            </a:r>
            <a:r>
              <a:rPr lang="zh-CN" altLang="en-US" sz="2000" dirty="0">
                <a:latin typeface="微软雅黑" panose="020B0503020204020204" pitchFamily="34" charset="-122"/>
                <a:ea typeface="微软雅黑" panose="020B0503020204020204" pitchFamily="34" charset="-122"/>
                <a:cs typeface="Arial Unicode MS" pitchFamily="34" charset="-122"/>
              </a:rPr>
              <a:t>响应消息中增加</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Set-Cookie</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响应头</a:t>
            </a:r>
            <a:r>
              <a:rPr lang="zh-CN" altLang="en-US" sz="2000" dirty="0">
                <a:latin typeface="微软雅黑" panose="020B0503020204020204" pitchFamily="34" charset="-122"/>
                <a:ea typeface="微软雅黑" panose="020B0503020204020204" pitchFamily="34" charset="-122"/>
                <a:cs typeface="Arial Unicode MS" pitchFamily="34" charset="-122"/>
              </a:rPr>
              <a:t>字段将</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信息发送给浏览器，浏览器则通过在</a:t>
            </a:r>
            <a:r>
              <a:rPr lang="en-US" altLang="zh-CN" sz="2000" dirty="0">
                <a:latin typeface="微软雅黑" panose="020B0503020204020204" pitchFamily="34" charset="-122"/>
                <a:ea typeface="微软雅黑" panose="020B0503020204020204" pitchFamily="34" charset="-122"/>
                <a:cs typeface="Arial Unicode MS" pitchFamily="34" charset="-122"/>
              </a:rPr>
              <a:t>HTTP</a:t>
            </a:r>
            <a:r>
              <a:rPr lang="zh-CN" altLang="en-US" sz="2000" dirty="0">
                <a:latin typeface="微软雅黑" panose="020B0503020204020204" pitchFamily="34" charset="-122"/>
                <a:ea typeface="微软雅黑" panose="020B0503020204020204" pitchFamily="34" charset="-122"/>
                <a:cs typeface="Arial Unicode MS" pitchFamily="34" charset="-122"/>
              </a:rPr>
              <a:t>请求消息中增加</a:t>
            </a:r>
            <a:r>
              <a:rPr lang="en-US" altLang="zh-CN" sz="2000" dirty="0">
                <a:solidFill>
                  <a:srgbClr val="0000FF"/>
                </a:solidFill>
                <a:latin typeface="微软雅黑" panose="020B0503020204020204" pitchFamily="34" charset="-122"/>
                <a:ea typeface="微软雅黑" panose="020B0503020204020204" pitchFamily="34" charset="-122"/>
                <a:cs typeface="Arial Unicode MS" pitchFamily="34" charset="-122"/>
              </a:rPr>
              <a:t>Cookie</a:t>
            </a:r>
            <a:r>
              <a:rPr lang="zh-CN" altLang="en-US" sz="2000" dirty="0">
                <a:solidFill>
                  <a:srgbClr val="0000FF"/>
                </a:solidFill>
                <a:latin typeface="微软雅黑" panose="020B0503020204020204" pitchFamily="34" charset="-122"/>
                <a:ea typeface="微软雅黑" panose="020B0503020204020204" pitchFamily="34" charset="-122"/>
                <a:cs typeface="Arial Unicode MS" pitchFamily="34" charset="-122"/>
              </a:rPr>
              <a:t>请求头</a:t>
            </a:r>
            <a:r>
              <a:rPr lang="zh-CN" altLang="en-US" sz="2000" dirty="0">
                <a:latin typeface="微软雅黑" panose="020B0503020204020204" pitchFamily="34" charset="-122"/>
                <a:ea typeface="微软雅黑" panose="020B0503020204020204" pitchFamily="34" charset="-122"/>
                <a:cs typeface="Arial Unicode MS" pitchFamily="34" charset="-122"/>
              </a:rPr>
              <a:t>字段将</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回传给</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服务器。</a:t>
            </a:r>
          </a:p>
        </p:txBody>
      </p:sp>
    </p:spTree>
    <p:extLst>
      <p:ext uri="{BB962C8B-B14F-4D97-AF65-F5344CB8AC3E}">
        <p14:creationId xmlns:p14="http://schemas.microsoft.com/office/powerpoint/2010/main" val="320940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518864" y="0"/>
            <a:ext cx="8229600" cy="752168"/>
          </a:xfrm>
        </p:spPr>
        <p:txBody>
          <a:bodyPr/>
          <a:lstStyle/>
          <a:p>
            <a:r>
              <a:rPr lang="en-US" altLang="zh-CN" b="1" dirty="0">
                <a:latin typeface="Arial Unicode MS" pitchFamily="34" charset="-122"/>
                <a:ea typeface="Arial Unicode MS" pitchFamily="34" charset="-122"/>
                <a:cs typeface="Arial Unicode MS" pitchFamily="34" charset="-122"/>
              </a:rPr>
              <a:t>Cookie</a:t>
            </a:r>
            <a:r>
              <a:rPr lang="zh-CN" altLang="en-US" b="1" dirty="0">
                <a:latin typeface="Arial Unicode MS" pitchFamily="34" charset="-122"/>
                <a:ea typeface="Arial Unicode MS" pitchFamily="34" charset="-122"/>
                <a:cs typeface="Arial Unicode MS" pitchFamily="34" charset="-122"/>
              </a:rPr>
              <a:t>机制</a:t>
            </a:r>
            <a:r>
              <a:rPr lang="zh-CN" altLang="en-US" dirty="0">
                <a:latin typeface="Arial Unicode MS" pitchFamily="34" charset="-122"/>
                <a:ea typeface="Arial Unicode MS" pitchFamily="34" charset="-122"/>
                <a:cs typeface="Arial Unicode MS" pitchFamily="34" charset="-122"/>
              </a:rPr>
              <a:t> </a:t>
            </a:r>
          </a:p>
        </p:txBody>
      </p:sp>
      <p:sp>
        <p:nvSpPr>
          <p:cNvPr id="613379" name="Rectangle 3"/>
          <p:cNvSpPr>
            <a:spLocks noGrp="1" noChangeArrowheads="1"/>
          </p:cNvSpPr>
          <p:nvPr>
            <p:ph type="body" idx="1"/>
          </p:nvPr>
        </p:nvSpPr>
        <p:spPr>
          <a:xfrm>
            <a:off x="467544" y="1474838"/>
            <a:ext cx="8280920" cy="4678327"/>
          </a:xfrm>
        </p:spPr>
        <p:txBody>
          <a:bodyPr>
            <a:noAutofit/>
          </a:bodyPr>
          <a:lstStyle/>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一个</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只能标识一种信息，它至少含有一个标识该信息的名称（</a:t>
            </a:r>
            <a:r>
              <a:rPr lang="en-US" altLang="zh-CN" sz="2000" dirty="0">
                <a:latin typeface="微软雅黑" panose="020B0503020204020204" pitchFamily="34" charset="-122"/>
                <a:ea typeface="微软雅黑" panose="020B0503020204020204" pitchFamily="34" charset="-122"/>
                <a:cs typeface="Arial Unicode MS" pitchFamily="34" charset="-122"/>
              </a:rPr>
              <a:t>NAME</a:t>
            </a:r>
            <a:r>
              <a:rPr lang="zh-CN" altLang="en-US" sz="2000" dirty="0">
                <a:latin typeface="微软雅黑" panose="020B0503020204020204" pitchFamily="34" charset="-122"/>
                <a:ea typeface="微软雅黑" panose="020B0503020204020204" pitchFamily="34" charset="-122"/>
                <a:cs typeface="Arial Unicode MS" pitchFamily="34" charset="-122"/>
              </a:rPr>
              <a:t>）和值（</a:t>
            </a:r>
            <a:r>
              <a:rPr lang="en-US" altLang="zh-CN" sz="2000" dirty="0">
                <a:latin typeface="微软雅黑" panose="020B0503020204020204" pitchFamily="34" charset="-122"/>
                <a:ea typeface="微软雅黑" panose="020B0503020204020204" pitchFamily="34" charset="-122"/>
                <a:cs typeface="Arial Unicode MS" pitchFamily="34" charset="-122"/>
              </a:rPr>
              <a:t>VALUE</a:t>
            </a:r>
            <a:r>
              <a:rPr lang="zh-CN" altLang="en-US" sz="2000" dirty="0">
                <a:latin typeface="微软雅黑" panose="020B0503020204020204" pitchFamily="34" charset="-122"/>
                <a:ea typeface="微软雅黑" panose="020B0503020204020204" pitchFamily="34" charset="-122"/>
                <a:cs typeface="Arial Unicode MS" pitchFamily="34" charset="-122"/>
              </a:rPr>
              <a:t>）。 </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一个</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站点可以给一个</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浏览器发送多个</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，一个</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浏览器也可以存储多个</a:t>
            </a:r>
            <a:r>
              <a:rPr lang="en-US" altLang="zh-CN" sz="2000" dirty="0">
                <a:latin typeface="微软雅黑" panose="020B0503020204020204" pitchFamily="34" charset="-122"/>
                <a:ea typeface="微软雅黑" panose="020B0503020204020204" pitchFamily="34" charset="-122"/>
                <a:cs typeface="Arial Unicode MS" pitchFamily="34" charset="-122"/>
              </a:rPr>
              <a:t>WEB</a:t>
            </a:r>
            <a:r>
              <a:rPr lang="zh-CN" altLang="en-US" sz="2000" dirty="0">
                <a:latin typeface="微软雅黑" panose="020B0503020204020204" pitchFamily="34" charset="-122"/>
                <a:ea typeface="微软雅黑" panose="020B0503020204020204" pitchFamily="34" charset="-122"/>
                <a:cs typeface="Arial Unicode MS" pitchFamily="34" charset="-122"/>
              </a:rPr>
              <a:t>站点提供的</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a:t>
            </a:r>
          </a:p>
          <a:p>
            <a:pPr>
              <a:lnSpc>
                <a:spcPct val="150000"/>
              </a:lnSpc>
              <a:spcAft>
                <a:spcPct val="20000"/>
              </a:spcAft>
            </a:pPr>
            <a:r>
              <a:rPr lang="zh-CN" altLang="en-US" sz="2000" dirty="0">
                <a:latin typeface="微软雅黑" panose="020B0503020204020204" pitchFamily="34" charset="-122"/>
                <a:ea typeface="微软雅黑" panose="020B0503020204020204" pitchFamily="34" charset="-122"/>
                <a:cs typeface="Arial Unicode MS" pitchFamily="34" charset="-122"/>
              </a:rPr>
              <a:t>浏览器一般只允许存放</a:t>
            </a:r>
            <a:r>
              <a:rPr lang="en-US" altLang="zh-CN" sz="2000" dirty="0">
                <a:latin typeface="微软雅黑" panose="020B0503020204020204" pitchFamily="34" charset="-122"/>
                <a:ea typeface="微软雅黑" panose="020B0503020204020204" pitchFamily="34" charset="-122"/>
                <a:cs typeface="Arial Unicode MS" pitchFamily="34" charset="-122"/>
              </a:rPr>
              <a:t>300</a:t>
            </a:r>
            <a:r>
              <a:rPr lang="zh-CN" altLang="en-US" sz="2000" dirty="0">
                <a:latin typeface="微软雅黑" panose="020B0503020204020204" pitchFamily="34" charset="-122"/>
                <a:ea typeface="微软雅黑" panose="020B0503020204020204" pitchFamily="34" charset="-122"/>
                <a:cs typeface="Arial Unicode MS" pitchFamily="34" charset="-122"/>
              </a:rPr>
              <a:t>个</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，其中允许每个站点最多</a:t>
            </a:r>
            <a:r>
              <a:rPr lang="en-US" altLang="zh-CN" sz="2000" dirty="0">
                <a:latin typeface="微软雅黑" panose="020B0503020204020204" pitchFamily="34" charset="-122"/>
                <a:ea typeface="微软雅黑" panose="020B0503020204020204" pitchFamily="34" charset="-122"/>
                <a:cs typeface="Arial Unicode MS" pitchFamily="34" charset="-122"/>
              </a:rPr>
              <a:t>20</a:t>
            </a:r>
            <a:r>
              <a:rPr lang="zh-CN" altLang="en-US" sz="2000" dirty="0">
                <a:latin typeface="微软雅黑" panose="020B0503020204020204" pitchFamily="34" charset="-122"/>
                <a:ea typeface="微软雅黑" panose="020B0503020204020204" pitchFamily="34" charset="-122"/>
                <a:cs typeface="Arial Unicode MS" pitchFamily="34" charset="-122"/>
              </a:rPr>
              <a:t>个</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，每个</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的大小限制为</a:t>
            </a:r>
            <a:r>
              <a:rPr lang="en-US" altLang="zh-CN" sz="2000" dirty="0">
                <a:latin typeface="微软雅黑" panose="020B0503020204020204" pitchFamily="34" charset="-122"/>
                <a:ea typeface="微软雅黑" panose="020B0503020204020204" pitchFamily="34" charset="-122"/>
                <a:cs typeface="Arial Unicode MS" pitchFamily="34" charset="-122"/>
              </a:rPr>
              <a:t>4KB</a:t>
            </a:r>
            <a:r>
              <a:rPr lang="zh-CN" altLang="en-US" sz="2000" dirty="0">
                <a:latin typeface="微软雅黑" panose="020B0503020204020204" pitchFamily="34" charset="-122"/>
                <a:ea typeface="微软雅黑" panose="020B0503020204020204" pitchFamily="34" charset="-122"/>
                <a:cs typeface="Arial Unicode MS" pitchFamily="34" charset="-122"/>
              </a:rPr>
              <a:t>。</a:t>
            </a:r>
          </a:p>
          <a:p>
            <a:pPr>
              <a:lnSpc>
                <a:spcPct val="150000"/>
              </a:lnSpc>
              <a:spcAft>
                <a:spcPct val="20000"/>
              </a:spcAft>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3724017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456827" y="13863"/>
            <a:ext cx="8229600" cy="742952"/>
          </a:xfrm>
        </p:spPr>
        <p:txBody>
          <a:bodyPr/>
          <a:lstStyle/>
          <a:p>
            <a:r>
              <a:rPr lang="en-US" altLang="zh-CN" b="1" dirty="0">
                <a:latin typeface="Arial Unicode MS" pitchFamily="34" charset="-122"/>
                <a:ea typeface="Arial Unicode MS" pitchFamily="34" charset="-122"/>
                <a:cs typeface="Arial Unicode MS" pitchFamily="34" charset="-122"/>
                <a:sym typeface="Wingdings" pitchFamily="2" charset="2"/>
              </a:rPr>
              <a:t>Cookie</a:t>
            </a:r>
            <a:r>
              <a:rPr lang="zh-CN" altLang="en-US" b="1" dirty="0">
                <a:latin typeface="Arial Unicode MS" pitchFamily="34" charset="-122"/>
                <a:ea typeface="Arial Unicode MS" pitchFamily="34" charset="-122"/>
                <a:cs typeface="Arial Unicode MS" pitchFamily="34" charset="-122"/>
                <a:sym typeface="Wingdings" pitchFamily="2" charset="2"/>
              </a:rPr>
              <a:t>的传送过程示意图</a:t>
            </a:r>
            <a:r>
              <a:rPr lang="zh-CN" altLang="en-US" dirty="0">
                <a:latin typeface="Arial Unicode MS" pitchFamily="34" charset="-122"/>
                <a:ea typeface="Arial Unicode MS" pitchFamily="34" charset="-122"/>
                <a:cs typeface="Arial Unicode MS" pitchFamily="34" charset="-122"/>
                <a:sym typeface="Wingdings" pitchFamily="2" charset="2"/>
              </a:rPr>
              <a:t> </a:t>
            </a:r>
          </a:p>
        </p:txBody>
      </p:sp>
      <p:sp>
        <p:nvSpPr>
          <p:cNvPr id="537603" name="Rectangle 3"/>
          <p:cNvSpPr>
            <a:spLocks noChangeArrowheads="1"/>
          </p:cNvSpPr>
          <p:nvPr/>
        </p:nvSpPr>
        <p:spPr bwMode="auto">
          <a:xfrm>
            <a:off x="-50800" y="1379538"/>
            <a:ext cx="9194800" cy="69850"/>
          </a:xfrm>
          <a:prstGeom prst="rect">
            <a:avLst/>
          </a:prstGeom>
          <a:noFill/>
          <a:ln w="9525" algn="ctr">
            <a:noFill/>
            <a:miter lim="800000"/>
            <a:headEnd/>
            <a:tailEnd/>
          </a:ln>
          <a:effectLst/>
        </p:spPr>
        <p:txBody>
          <a:bodyPr wrap="none" anchor="ctr">
            <a:spAutoFit/>
          </a:bodyPr>
          <a:lstStyle/>
          <a:p>
            <a:endParaRPr lang="zh-CN" altLang="en-US"/>
          </a:p>
        </p:txBody>
      </p:sp>
      <p:sp>
        <p:nvSpPr>
          <p:cNvPr id="537604" name="AutoShape 4"/>
          <p:cNvSpPr>
            <a:spLocks noChangeAspect="1" noChangeArrowheads="1" noTextEdit="1"/>
          </p:cNvSpPr>
          <p:nvPr/>
        </p:nvSpPr>
        <p:spPr bwMode="auto">
          <a:xfrm>
            <a:off x="581319" y="1379538"/>
            <a:ext cx="7921625" cy="4660900"/>
          </a:xfrm>
          <a:prstGeom prst="rect">
            <a:avLst/>
          </a:prstGeom>
          <a:noFill/>
        </p:spPr>
        <p:txBody>
          <a:bodyPr/>
          <a:lstStyle/>
          <a:p>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537606" name="Text Box 6"/>
          <p:cNvSpPr txBox="1">
            <a:spLocks noChangeArrowheads="1"/>
          </p:cNvSpPr>
          <p:nvPr/>
        </p:nvSpPr>
        <p:spPr bwMode="auto">
          <a:xfrm>
            <a:off x="2531402" y="3159535"/>
            <a:ext cx="1221408" cy="463550"/>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④</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写入</a:t>
            </a: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Server1</a:t>
            </a:r>
            <a:endParaRPr lang="en-US" altLang="zh-CN"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的</a:t>
            </a: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Cookie</a:t>
            </a: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07" name="Text Box 7"/>
          <p:cNvSpPr txBox="1">
            <a:spLocks noChangeArrowheads="1"/>
          </p:cNvSpPr>
          <p:nvPr/>
        </p:nvSpPr>
        <p:spPr bwMode="auto">
          <a:xfrm>
            <a:off x="5214080" y="2542000"/>
            <a:ext cx="1330398" cy="584200"/>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③</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第一次响应</a:t>
            </a:r>
            <a:endParaRPr lang="zh-CN" altLang="en-US"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Set-Cookie: name=value</a:t>
            </a:r>
            <a:endParaRPr lang="en-US" altLang="zh-CN"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08" name="Text Box 8"/>
          <p:cNvSpPr txBox="1">
            <a:spLocks noChangeArrowheads="1"/>
          </p:cNvSpPr>
          <p:nvPr/>
        </p:nvSpPr>
        <p:spPr bwMode="auto">
          <a:xfrm>
            <a:off x="5014947" y="1970501"/>
            <a:ext cx="1506473" cy="331988"/>
          </a:xfrm>
          <a:prstGeom prst="rect">
            <a:avLst/>
          </a:prstGeom>
          <a:solidFill>
            <a:srgbClr val="FFFFFF"/>
          </a:solidFill>
          <a:ln w="9525">
            <a:noFill/>
            <a:miter lim="800000"/>
            <a:headEnd/>
            <a:tailEnd/>
          </a:ln>
        </p:spPr>
        <p:txBody>
          <a:bodyPr lIns="0" tIns="0" rIns="0" bIns="0"/>
          <a:lstStyle/>
          <a:p>
            <a:pPr algn="l">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②</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第一次访问请求</a:t>
            </a:r>
            <a:endParaRPr lang="zh-CN" altLang="en-US"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09" name="AutoShape 9"/>
          <p:cNvSpPr>
            <a:spLocks noChangeArrowheads="1"/>
          </p:cNvSpPr>
          <p:nvPr/>
        </p:nvSpPr>
        <p:spPr bwMode="auto">
          <a:xfrm>
            <a:off x="6902863" y="1505744"/>
            <a:ext cx="928688" cy="2214562"/>
          </a:xfrm>
          <a:prstGeom prst="cube">
            <a:avLst>
              <a:gd name="adj" fmla="val 25000"/>
            </a:avLst>
          </a:prstGeom>
          <a:solidFill>
            <a:srgbClr val="FFFFFF"/>
          </a:solidFill>
          <a:ln w="9525">
            <a:solidFill>
              <a:srgbClr val="000000"/>
            </a:solidFill>
            <a:miter lim="800000"/>
            <a:headEnd/>
            <a:tailEnd/>
          </a:ln>
        </p:spPr>
        <p:txBody>
          <a:bodyPr lIns="0" rIns="0"/>
          <a:lstStyle/>
          <a:p>
            <a:pPr>
              <a:lnSpc>
                <a:spcPct val="100000"/>
              </a:lnSpc>
              <a:spcBef>
                <a:spcPct val="0"/>
              </a:spcBef>
              <a:buClrTx/>
              <a:buSzTx/>
              <a:buFontTx/>
              <a:buNone/>
            </a:pPr>
            <a:endPar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lnSpc>
                <a:spcPct val="100000"/>
              </a:lnSpc>
              <a:spcBef>
                <a:spcPct val="0"/>
              </a:spcBef>
              <a:buClrTx/>
              <a:buSzTx/>
              <a:buFontTx/>
              <a:buNone/>
            </a:pPr>
            <a:endPar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lnSpc>
                <a:spcPct val="100000"/>
              </a:lnSpc>
              <a:spcBef>
                <a:spcPct val="0"/>
              </a:spcBef>
              <a:buClrTx/>
              <a:buSzTx/>
              <a:buFontTx/>
              <a:buNone/>
            </a:pPr>
            <a:endPar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WEB</a:t>
            </a:r>
            <a:endParaRPr lang="en-US" altLang="zh-CN" b="1" dirty="0">
              <a:solidFill>
                <a:schemeClr val="tx1"/>
              </a:solidFill>
              <a:latin typeface="微软雅黑" panose="020B0503020204020204" pitchFamily="34" charset="-122"/>
              <a:ea typeface="微软雅黑" panose="020B0503020204020204" pitchFamily="34" charset="-122"/>
            </a:endParaRPr>
          </a:p>
          <a:p>
            <a:pPr eaLnBrk="0" hangingPunct="0">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Server1</a:t>
            </a: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10" name="AutoShape 10"/>
          <p:cNvSpPr>
            <a:spLocks noChangeArrowheads="1"/>
          </p:cNvSpPr>
          <p:nvPr/>
        </p:nvSpPr>
        <p:spPr bwMode="auto">
          <a:xfrm>
            <a:off x="6867108" y="3873502"/>
            <a:ext cx="928688" cy="1979612"/>
          </a:xfrm>
          <a:prstGeom prst="cube">
            <a:avLst>
              <a:gd name="adj" fmla="val 25000"/>
            </a:avLst>
          </a:prstGeom>
          <a:solidFill>
            <a:srgbClr val="FFFFFF"/>
          </a:solidFill>
          <a:ln w="9525">
            <a:solidFill>
              <a:srgbClr val="000000"/>
            </a:solidFill>
            <a:miter lim="800000"/>
            <a:headEnd/>
            <a:tailEnd/>
          </a:ln>
        </p:spPr>
        <p:txBody>
          <a:bodyPr lIns="0" rIns="0"/>
          <a:lstStyle/>
          <a:p>
            <a:pPr>
              <a:lnSpc>
                <a:spcPct val="100000"/>
              </a:lnSpc>
              <a:spcBef>
                <a:spcPct val="0"/>
              </a:spcBef>
              <a:buClrTx/>
              <a:buSzTx/>
              <a:buFontTx/>
              <a:buNone/>
            </a:pPr>
            <a:endPar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lnSpc>
                <a:spcPct val="100000"/>
              </a:lnSpc>
              <a:spcBef>
                <a:spcPct val="0"/>
              </a:spcBef>
              <a:buClrTx/>
              <a:buSzTx/>
              <a:buFontTx/>
              <a:buNone/>
            </a:pPr>
            <a:endPar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lnSpc>
                <a:spcPct val="100000"/>
              </a:lnSpc>
              <a:spcBef>
                <a:spcPct val="0"/>
              </a:spcBef>
              <a:buClrTx/>
              <a:buSzTx/>
              <a:buFontTx/>
              <a:buNone/>
            </a:pPr>
            <a:endPar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WEB</a:t>
            </a:r>
            <a:endParaRPr lang="en-US" altLang="zh-CN" b="1" dirty="0">
              <a:solidFill>
                <a:schemeClr val="tx1"/>
              </a:solidFill>
              <a:latin typeface="微软雅黑" panose="020B0503020204020204" pitchFamily="34" charset="-122"/>
              <a:ea typeface="微软雅黑" panose="020B0503020204020204" pitchFamily="34" charset="-122"/>
            </a:endParaRPr>
          </a:p>
          <a:p>
            <a:pPr eaLnBrk="0" hangingPunct="0">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Server2</a:t>
            </a: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11" name="AutoShape 11"/>
          <p:cNvSpPr>
            <a:spLocks noChangeArrowheads="1"/>
          </p:cNvSpPr>
          <p:nvPr/>
        </p:nvSpPr>
        <p:spPr bwMode="auto">
          <a:xfrm>
            <a:off x="4045543" y="2494375"/>
            <a:ext cx="850900" cy="1631950"/>
          </a:xfrm>
          <a:prstGeom prst="roundRect">
            <a:avLst>
              <a:gd name="adj" fmla="val 16667"/>
            </a:avLst>
          </a:prstGeom>
          <a:solidFill>
            <a:srgbClr val="FFFFFF"/>
          </a:solidFill>
          <a:ln w="9525">
            <a:solidFill>
              <a:srgbClr val="000000"/>
            </a:solidFill>
            <a:round/>
            <a:headEnd/>
            <a:tailEnd/>
          </a:ln>
        </p:spPr>
        <p:txBody>
          <a:bodyPr lIns="0" rIns="0"/>
          <a:lstStyle/>
          <a:p>
            <a:pPr>
              <a:lnSpc>
                <a:spcPct val="100000"/>
              </a:lnSpc>
              <a:spcBef>
                <a:spcPct val="0"/>
              </a:spcBef>
              <a:buClrTx/>
              <a:buSzTx/>
              <a:buFontTx/>
              <a:buNone/>
            </a:pPr>
            <a:endParaRPr lang="en-US" altLang="zh-CN" sz="1600" b="1"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lnSpc>
                <a:spcPct val="100000"/>
              </a:lnSpc>
              <a:spcBef>
                <a:spcPct val="0"/>
              </a:spcBef>
              <a:buClrTx/>
              <a:buSzTx/>
              <a:buFontTx/>
              <a:buNone/>
            </a:pPr>
            <a:endParaRPr lang="en-US" altLang="zh-CN" sz="1600" b="1"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lnSpc>
                <a:spcPct val="100000"/>
              </a:lnSpc>
              <a:spcBef>
                <a:spcPct val="0"/>
              </a:spcBef>
              <a:buClrTx/>
              <a:buSzTx/>
              <a:buFontTx/>
              <a:buNone/>
            </a:pPr>
            <a:r>
              <a:rPr lang="zh-CN" altLang="en-US" sz="1600" b="1" dirty="0">
                <a:solidFill>
                  <a:schemeClr val="tx1"/>
                </a:solidFill>
                <a:latin typeface="微软雅黑" panose="020B0503020204020204" pitchFamily="34" charset="-122"/>
                <a:ea typeface="微软雅黑" panose="020B0503020204020204" pitchFamily="34" charset="-122"/>
                <a:cs typeface="Times New Roman" pitchFamily="18" charset="0"/>
              </a:rPr>
              <a:t>浏览器</a:t>
            </a:r>
            <a:endParaRPr lang="zh-CN" altLang="en-US" sz="4400" b="1" dirty="0">
              <a:solidFill>
                <a:schemeClr val="tx1"/>
              </a:solidFill>
              <a:latin typeface="微软雅黑" panose="020B0503020204020204" pitchFamily="34" charset="-122"/>
              <a:ea typeface="微软雅黑" panose="020B0503020204020204" pitchFamily="34" charset="-122"/>
            </a:endParaRPr>
          </a:p>
        </p:txBody>
      </p:sp>
      <p:sp>
        <p:nvSpPr>
          <p:cNvPr id="537612" name="AutoShape 12"/>
          <p:cNvSpPr>
            <a:spLocks noChangeArrowheads="1"/>
          </p:cNvSpPr>
          <p:nvPr/>
        </p:nvSpPr>
        <p:spPr bwMode="auto">
          <a:xfrm>
            <a:off x="1424281" y="2671763"/>
            <a:ext cx="1004888" cy="3028950"/>
          </a:xfrm>
          <a:prstGeom prst="can">
            <a:avLst>
              <a:gd name="adj" fmla="val 75355"/>
            </a:avLst>
          </a:prstGeom>
          <a:solidFill>
            <a:srgbClr val="FFFFFF"/>
          </a:solidFill>
          <a:ln w="9525">
            <a:solidFill>
              <a:srgbClr val="000000"/>
            </a:solidFill>
            <a:round/>
            <a:headEnd/>
            <a:tailEnd/>
          </a:ln>
        </p:spPr>
        <p:txBody>
          <a:bodyPr/>
          <a:lstStyle/>
          <a:p>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537613" name="AutoShape 13"/>
          <p:cNvSpPr>
            <a:spLocks noChangeArrowheads="1"/>
          </p:cNvSpPr>
          <p:nvPr/>
        </p:nvSpPr>
        <p:spPr bwMode="auto">
          <a:xfrm>
            <a:off x="1500480" y="3627438"/>
            <a:ext cx="908523" cy="815975"/>
          </a:xfrm>
          <a:prstGeom prst="foldedCorner">
            <a:avLst>
              <a:gd name="adj" fmla="val 12500"/>
            </a:avLst>
          </a:prstGeom>
          <a:solidFill>
            <a:srgbClr val="FFFFFF"/>
          </a:solidFill>
          <a:ln w="9525">
            <a:solidFill>
              <a:srgbClr val="000000"/>
            </a:solidFill>
            <a:round/>
            <a:headEnd/>
            <a:tailEnd/>
          </a:ln>
        </p:spPr>
        <p:txBody>
          <a:bodyPr/>
          <a:lstStyle/>
          <a:p>
            <a:pPr algn="l">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Server1</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的</a:t>
            </a: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Cookie</a:t>
            </a: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14" name="AutoShape 14"/>
          <p:cNvSpPr>
            <a:spLocks noChangeArrowheads="1"/>
          </p:cNvSpPr>
          <p:nvPr/>
        </p:nvSpPr>
        <p:spPr bwMode="auto">
          <a:xfrm>
            <a:off x="1500481" y="4541838"/>
            <a:ext cx="908522" cy="815975"/>
          </a:xfrm>
          <a:prstGeom prst="foldedCorner">
            <a:avLst>
              <a:gd name="adj" fmla="val 12500"/>
            </a:avLst>
          </a:prstGeom>
          <a:solidFill>
            <a:srgbClr val="FFFFFF"/>
          </a:solidFill>
          <a:ln w="9525">
            <a:solidFill>
              <a:srgbClr val="000000"/>
            </a:solidFill>
            <a:round/>
            <a:headEnd/>
            <a:tailEnd/>
          </a:ln>
        </p:spPr>
        <p:txBody>
          <a:bodyPr/>
          <a:lstStyle/>
          <a:p>
            <a:pPr algn="l">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Server2</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的</a:t>
            </a: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Cookie</a:t>
            </a: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15" name="Text Box 15"/>
          <p:cNvSpPr txBox="1">
            <a:spLocks noChangeArrowheads="1"/>
          </p:cNvSpPr>
          <p:nvPr/>
        </p:nvSpPr>
        <p:spPr bwMode="auto">
          <a:xfrm>
            <a:off x="1363997" y="2882932"/>
            <a:ext cx="1208433" cy="207751"/>
          </a:xfrm>
          <a:prstGeom prst="rect">
            <a:avLst/>
          </a:prstGeom>
          <a:noFill/>
          <a:ln w="9525">
            <a:noFill/>
            <a:miter lim="800000"/>
            <a:headEnd/>
            <a:tailEnd/>
          </a:ln>
        </p:spPr>
        <p:txBody>
          <a:bodyPr lIns="0" tIns="0" rIns="0" bIns="0"/>
          <a:lstStyle/>
          <a:p>
            <a:pPr algn="l">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Cookie</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存储区</a:t>
            </a:r>
            <a:endParaRPr lang="zh-CN" altLang="en-US"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16" name="Line 16"/>
          <p:cNvSpPr>
            <a:spLocks noChangeShapeType="1"/>
          </p:cNvSpPr>
          <p:nvPr/>
        </p:nvSpPr>
        <p:spPr bwMode="auto">
          <a:xfrm flipV="1">
            <a:off x="4809130" y="1984375"/>
            <a:ext cx="2117440" cy="536987"/>
          </a:xfrm>
          <a:prstGeom prst="line">
            <a:avLst/>
          </a:prstGeom>
          <a:noFill/>
          <a:ln w="9525">
            <a:solidFill>
              <a:srgbClr val="000000"/>
            </a:solidFill>
            <a:round/>
            <a:headEnd/>
            <a:tailEnd type="triangle" w="med" len="med"/>
          </a:ln>
        </p:spPr>
        <p:txBody>
          <a:bodyPr/>
          <a:lstStyle/>
          <a:p>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537617" name="Line 17"/>
          <p:cNvSpPr>
            <a:spLocks noChangeShapeType="1"/>
          </p:cNvSpPr>
          <p:nvPr/>
        </p:nvSpPr>
        <p:spPr bwMode="auto">
          <a:xfrm flipV="1">
            <a:off x="2424406" y="2671763"/>
            <a:ext cx="1595564" cy="398462"/>
          </a:xfrm>
          <a:prstGeom prst="line">
            <a:avLst/>
          </a:prstGeom>
          <a:noFill/>
          <a:ln w="9525">
            <a:solidFill>
              <a:srgbClr val="000000"/>
            </a:solidFill>
            <a:round/>
            <a:headEnd/>
            <a:tailEnd type="triangle" w="med" len="med"/>
          </a:ln>
        </p:spPr>
        <p:txBody>
          <a:bodyPr/>
          <a:lstStyle/>
          <a:p>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537618" name="Line 18"/>
          <p:cNvSpPr>
            <a:spLocks noChangeShapeType="1"/>
          </p:cNvSpPr>
          <p:nvPr/>
        </p:nvSpPr>
        <p:spPr bwMode="auto">
          <a:xfrm flipH="1">
            <a:off x="4886916" y="2505488"/>
            <a:ext cx="2015946" cy="476249"/>
          </a:xfrm>
          <a:prstGeom prst="line">
            <a:avLst/>
          </a:prstGeom>
          <a:noFill/>
          <a:ln w="9525">
            <a:solidFill>
              <a:srgbClr val="000000"/>
            </a:solidFill>
            <a:round/>
            <a:headEnd/>
            <a:tailEnd type="triangle" w="med" len="med"/>
          </a:ln>
        </p:spPr>
        <p:txBody>
          <a:bodyPr/>
          <a:lstStyle/>
          <a:p>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537619" name="Line 19"/>
          <p:cNvSpPr>
            <a:spLocks noChangeShapeType="1"/>
          </p:cNvSpPr>
          <p:nvPr/>
        </p:nvSpPr>
        <p:spPr bwMode="auto">
          <a:xfrm flipH="1">
            <a:off x="2238669" y="3276857"/>
            <a:ext cx="1806874" cy="464881"/>
          </a:xfrm>
          <a:prstGeom prst="line">
            <a:avLst/>
          </a:prstGeom>
          <a:noFill/>
          <a:ln w="9525">
            <a:solidFill>
              <a:srgbClr val="000000"/>
            </a:solidFill>
            <a:round/>
            <a:headEnd/>
            <a:tailEnd type="triangle" w="med" len="med"/>
          </a:ln>
        </p:spPr>
        <p:txBody>
          <a:bodyPr/>
          <a:lstStyle/>
          <a:p>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537620" name="Line 20"/>
          <p:cNvSpPr>
            <a:spLocks noChangeShapeType="1"/>
          </p:cNvSpPr>
          <p:nvPr/>
        </p:nvSpPr>
        <p:spPr bwMode="auto">
          <a:xfrm flipV="1">
            <a:off x="2238669" y="3765961"/>
            <a:ext cx="1806874" cy="421863"/>
          </a:xfrm>
          <a:prstGeom prst="line">
            <a:avLst/>
          </a:prstGeom>
          <a:noFill/>
          <a:ln w="9525">
            <a:solidFill>
              <a:srgbClr val="000000"/>
            </a:solidFill>
            <a:round/>
            <a:headEnd/>
            <a:tailEnd type="triangle" w="med" len="med"/>
          </a:ln>
        </p:spPr>
        <p:txBody>
          <a:bodyPr/>
          <a:lstStyle/>
          <a:p>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537621" name="Line 21"/>
          <p:cNvSpPr>
            <a:spLocks noChangeShapeType="1"/>
          </p:cNvSpPr>
          <p:nvPr/>
        </p:nvSpPr>
        <p:spPr bwMode="auto">
          <a:xfrm flipV="1">
            <a:off x="4886918" y="3086251"/>
            <a:ext cx="2015944" cy="563824"/>
          </a:xfrm>
          <a:prstGeom prst="line">
            <a:avLst/>
          </a:prstGeom>
          <a:noFill/>
          <a:ln w="9525">
            <a:solidFill>
              <a:srgbClr val="000000"/>
            </a:solidFill>
            <a:round/>
            <a:headEnd/>
            <a:tailEnd type="triangle" w="med" len="med"/>
          </a:ln>
        </p:spPr>
        <p:txBody>
          <a:bodyPr/>
          <a:lstStyle/>
          <a:p>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537622" name="Line 22"/>
          <p:cNvSpPr>
            <a:spLocks noChangeShapeType="1"/>
          </p:cNvSpPr>
          <p:nvPr/>
        </p:nvSpPr>
        <p:spPr bwMode="auto">
          <a:xfrm flipV="1">
            <a:off x="2238669" y="3903664"/>
            <a:ext cx="1806874" cy="427036"/>
          </a:xfrm>
          <a:prstGeom prst="line">
            <a:avLst/>
          </a:prstGeom>
          <a:noFill/>
          <a:ln w="9525">
            <a:solidFill>
              <a:srgbClr val="000000"/>
            </a:solidFill>
            <a:round/>
            <a:headEnd/>
            <a:tailEnd type="triangle" w="med" len="med"/>
          </a:ln>
        </p:spPr>
        <p:txBody>
          <a:bodyPr/>
          <a:lstStyle/>
          <a:p>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537623" name="Text Box 23"/>
          <p:cNvSpPr txBox="1">
            <a:spLocks noChangeArrowheads="1"/>
          </p:cNvSpPr>
          <p:nvPr/>
        </p:nvSpPr>
        <p:spPr bwMode="auto">
          <a:xfrm>
            <a:off x="2588814" y="4330700"/>
            <a:ext cx="1633510" cy="457200"/>
          </a:xfrm>
          <a:prstGeom prst="rect">
            <a:avLst/>
          </a:prstGeom>
          <a:noFill/>
          <a:ln w="9525">
            <a:noFill/>
            <a:miter lim="800000"/>
            <a:headEnd/>
            <a:tailEnd/>
          </a:ln>
        </p:spPr>
        <p:txBody>
          <a:bodyPr lIns="0" tIns="0" rIns="0" bIns="0"/>
          <a:lstStyle/>
          <a:p>
            <a:pPr algn="l">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⑤</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后续访问存在</a:t>
            </a:r>
            <a:endParaRPr lang="zh-CN" altLang="en-US"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Server1</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的</a:t>
            </a: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Cookie</a:t>
            </a:r>
            <a:endParaRPr lang="en-US" altLang="zh-CN"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24" name="Line 24"/>
          <p:cNvSpPr>
            <a:spLocks noChangeShapeType="1"/>
          </p:cNvSpPr>
          <p:nvPr/>
        </p:nvSpPr>
        <p:spPr bwMode="auto">
          <a:xfrm flipV="1">
            <a:off x="4886918" y="3230714"/>
            <a:ext cx="2015944" cy="535247"/>
          </a:xfrm>
          <a:prstGeom prst="line">
            <a:avLst/>
          </a:prstGeom>
          <a:noFill/>
          <a:ln w="9525">
            <a:solidFill>
              <a:srgbClr val="000000"/>
            </a:solidFill>
            <a:round/>
            <a:headEnd/>
            <a:tailEnd type="triangle" w="med" len="med"/>
          </a:ln>
        </p:spPr>
        <p:txBody>
          <a:bodyPr/>
          <a:lstStyle/>
          <a:p>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537625" name="Text Box 25"/>
          <p:cNvSpPr txBox="1">
            <a:spLocks noChangeArrowheads="1"/>
          </p:cNvSpPr>
          <p:nvPr/>
        </p:nvSpPr>
        <p:spPr bwMode="auto">
          <a:xfrm>
            <a:off x="5034161" y="3620551"/>
            <a:ext cx="1832947" cy="325592"/>
          </a:xfrm>
          <a:prstGeom prst="rect">
            <a:avLst/>
          </a:prstGeom>
          <a:noFill/>
          <a:ln w="9525">
            <a:noFill/>
            <a:miter lim="800000"/>
            <a:headEnd/>
            <a:tailEnd/>
          </a:ln>
        </p:spPr>
        <p:txBody>
          <a:bodyPr lIns="0" tIns="0" rIns="0" bIns="0"/>
          <a:lstStyle/>
          <a:p>
            <a:pPr algn="l">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⑥</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后续访问请求</a:t>
            </a:r>
            <a:endParaRPr lang="zh-CN" altLang="en-US"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Cookie: name=value</a:t>
            </a:r>
            <a:endParaRPr lang="en-US" altLang="zh-CN"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37605" name="Text Box 5"/>
          <p:cNvSpPr txBox="1">
            <a:spLocks noChangeArrowheads="1"/>
          </p:cNvSpPr>
          <p:nvPr/>
        </p:nvSpPr>
        <p:spPr bwMode="auto">
          <a:xfrm>
            <a:off x="2409004" y="2357015"/>
            <a:ext cx="1642590" cy="463550"/>
          </a:xfrm>
          <a:prstGeom prst="rect">
            <a:avLst/>
          </a:prstGeom>
          <a:noFill/>
          <a:ln w="9525">
            <a:noFill/>
            <a:miter lim="800000"/>
            <a:headEnd/>
            <a:tailEnd/>
          </a:ln>
        </p:spPr>
        <p:txBody>
          <a:bodyPr lIns="0" tIns="0" rIns="0" bIns="0"/>
          <a:lstStyle/>
          <a:p>
            <a:pPr algn="l">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①</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第一次访问不存在</a:t>
            </a:r>
            <a:endParaRPr lang="zh-CN" altLang="en-US"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Server1</a:t>
            </a:r>
            <a:r>
              <a:rPr lang="zh-CN" altLang="en-US" sz="1400" b="1" dirty="0">
                <a:solidFill>
                  <a:schemeClr val="tx1"/>
                </a:solidFill>
                <a:latin typeface="微软雅黑" panose="020B0503020204020204" pitchFamily="34" charset="-122"/>
                <a:ea typeface="微软雅黑" panose="020B0503020204020204" pitchFamily="34" charset="-122"/>
                <a:cs typeface="Times New Roman" pitchFamily="18" charset="0"/>
              </a:rPr>
              <a:t>的</a:t>
            </a:r>
            <a:r>
              <a:rPr lang="en-US" altLang="zh-CN" sz="1400" b="1" dirty="0">
                <a:solidFill>
                  <a:schemeClr val="tx1"/>
                </a:solidFill>
                <a:latin typeface="微软雅黑" panose="020B0503020204020204" pitchFamily="34" charset="-122"/>
                <a:ea typeface="微软雅黑" panose="020B0503020204020204" pitchFamily="34" charset="-122"/>
                <a:cs typeface="Times New Roman" pitchFamily="18" charset="0"/>
              </a:rPr>
              <a:t>Cookie</a:t>
            </a:r>
            <a:endParaRPr lang="en-US" altLang="zh-CN" b="1" dirty="0">
              <a:solidFill>
                <a:schemeClr val="tx1"/>
              </a:solidFill>
              <a:latin typeface="微软雅黑" panose="020B0503020204020204" pitchFamily="34" charset="-122"/>
              <a:ea typeface="微软雅黑" panose="020B0503020204020204" pitchFamily="34" charset="-122"/>
            </a:endParaRPr>
          </a:p>
          <a:p>
            <a:pPr algn="l" eaLnBrk="0" hangingPunct="0">
              <a:lnSpc>
                <a:spcPct val="100000"/>
              </a:lnSpc>
              <a:spcBef>
                <a:spcPct val="0"/>
              </a:spcBef>
              <a:buClrTx/>
              <a:buSzTx/>
              <a:buFontTx/>
              <a:buNone/>
            </a:pPr>
            <a:endParaRPr lang="en-US" altLang="zh-CN" sz="4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833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37617"/>
                                        </p:tgtEl>
                                        <p:attrNameLst>
                                          <p:attrName>style.visibility</p:attrName>
                                        </p:attrNameLst>
                                      </p:cBhvr>
                                      <p:to>
                                        <p:strVal val="visible"/>
                                      </p:to>
                                    </p:set>
                                    <p:animEffect transition="in" filter="strips(upRight)">
                                      <p:cBhvr>
                                        <p:cTn id="7" dur="500"/>
                                        <p:tgtEl>
                                          <p:spTgt spid="537617"/>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537605"/>
                                        </p:tgtEl>
                                        <p:attrNameLst>
                                          <p:attrName>style.visibility</p:attrName>
                                        </p:attrNameLst>
                                      </p:cBhvr>
                                      <p:to>
                                        <p:strVal val="visible"/>
                                      </p:to>
                                    </p:set>
                                    <p:animEffect transition="in" filter="strips(upRight)">
                                      <p:cBhvr>
                                        <p:cTn id="10" dur="500"/>
                                        <p:tgtEl>
                                          <p:spTgt spid="53760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537608"/>
                                        </p:tgtEl>
                                        <p:attrNameLst>
                                          <p:attrName>style.visibility</p:attrName>
                                        </p:attrNameLst>
                                      </p:cBhvr>
                                      <p:to>
                                        <p:strVal val="visible"/>
                                      </p:to>
                                    </p:set>
                                    <p:animEffect transition="in" filter="strips(upRight)">
                                      <p:cBhvr>
                                        <p:cTn id="15" dur="500"/>
                                        <p:tgtEl>
                                          <p:spTgt spid="537608"/>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537616"/>
                                        </p:tgtEl>
                                        <p:attrNameLst>
                                          <p:attrName>style.visibility</p:attrName>
                                        </p:attrNameLst>
                                      </p:cBhvr>
                                      <p:to>
                                        <p:strVal val="visible"/>
                                      </p:to>
                                    </p:set>
                                    <p:animEffect transition="in" filter="strips(upRight)">
                                      <p:cBhvr>
                                        <p:cTn id="18" dur="500"/>
                                        <p:tgtEl>
                                          <p:spTgt spid="537616"/>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537618"/>
                                        </p:tgtEl>
                                        <p:attrNameLst>
                                          <p:attrName>style.visibility</p:attrName>
                                        </p:attrNameLst>
                                      </p:cBhvr>
                                      <p:to>
                                        <p:strVal val="visible"/>
                                      </p:to>
                                    </p:set>
                                    <p:animEffect transition="in" filter="strips(downLeft)">
                                      <p:cBhvr>
                                        <p:cTn id="23" dur="500"/>
                                        <p:tgtEl>
                                          <p:spTgt spid="537618"/>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537607"/>
                                        </p:tgtEl>
                                        <p:attrNameLst>
                                          <p:attrName>style.visibility</p:attrName>
                                        </p:attrNameLst>
                                      </p:cBhvr>
                                      <p:to>
                                        <p:strVal val="visible"/>
                                      </p:to>
                                    </p:set>
                                    <p:animEffect transition="in" filter="strips(downLeft)">
                                      <p:cBhvr>
                                        <p:cTn id="26" dur="500"/>
                                        <p:tgtEl>
                                          <p:spTgt spid="537607"/>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537606"/>
                                        </p:tgtEl>
                                        <p:attrNameLst>
                                          <p:attrName>style.visibility</p:attrName>
                                        </p:attrNameLst>
                                      </p:cBhvr>
                                      <p:to>
                                        <p:strVal val="visible"/>
                                      </p:to>
                                    </p:set>
                                    <p:animEffect transition="in" filter="strips(downLeft)">
                                      <p:cBhvr>
                                        <p:cTn id="31" dur="500"/>
                                        <p:tgtEl>
                                          <p:spTgt spid="53760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537619"/>
                                        </p:tgtEl>
                                        <p:attrNameLst>
                                          <p:attrName>style.visibility</p:attrName>
                                        </p:attrNameLst>
                                      </p:cBhvr>
                                      <p:to>
                                        <p:strVal val="visible"/>
                                      </p:to>
                                    </p:set>
                                    <p:animEffect transition="in" filter="strips(downLeft)">
                                      <p:cBhvr>
                                        <p:cTn id="34" dur="500"/>
                                        <p:tgtEl>
                                          <p:spTgt spid="537619"/>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5376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537620"/>
                                        </p:tgtEl>
                                        <p:attrNameLst>
                                          <p:attrName>style.visibility</p:attrName>
                                        </p:attrNameLst>
                                      </p:cBhvr>
                                      <p:to>
                                        <p:strVal val="visible"/>
                                      </p:to>
                                    </p:set>
                                    <p:animEffect transition="in" filter="strips(upRight)">
                                      <p:cBhvr>
                                        <p:cTn id="42" dur="500"/>
                                        <p:tgtEl>
                                          <p:spTgt spid="537620"/>
                                        </p:tgtEl>
                                      </p:cBhvr>
                                    </p:animEffect>
                                  </p:childTnLst>
                                </p:cTn>
                              </p:par>
                              <p:par>
                                <p:cTn id="43" presetID="18" presetClass="entr" presetSubtype="3" fill="hold" grpId="0" nodeType="withEffect">
                                  <p:stCondLst>
                                    <p:cond delay="0"/>
                                  </p:stCondLst>
                                  <p:childTnLst>
                                    <p:set>
                                      <p:cBhvr>
                                        <p:cTn id="44" dur="1" fill="hold">
                                          <p:stCondLst>
                                            <p:cond delay="0"/>
                                          </p:stCondLst>
                                        </p:cTn>
                                        <p:tgtEl>
                                          <p:spTgt spid="537622"/>
                                        </p:tgtEl>
                                        <p:attrNameLst>
                                          <p:attrName>style.visibility</p:attrName>
                                        </p:attrNameLst>
                                      </p:cBhvr>
                                      <p:to>
                                        <p:strVal val="visible"/>
                                      </p:to>
                                    </p:set>
                                    <p:animEffect transition="in" filter="strips(upRight)">
                                      <p:cBhvr>
                                        <p:cTn id="45" dur="500"/>
                                        <p:tgtEl>
                                          <p:spTgt spid="537622"/>
                                        </p:tgtEl>
                                      </p:cBhvr>
                                    </p:animEffect>
                                  </p:childTnLst>
                                </p:cTn>
                              </p:par>
                              <p:par>
                                <p:cTn id="46" presetID="18" presetClass="entr" presetSubtype="3" fill="hold" grpId="0" nodeType="withEffect">
                                  <p:stCondLst>
                                    <p:cond delay="0"/>
                                  </p:stCondLst>
                                  <p:childTnLst>
                                    <p:set>
                                      <p:cBhvr>
                                        <p:cTn id="47" dur="1" fill="hold">
                                          <p:stCondLst>
                                            <p:cond delay="0"/>
                                          </p:stCondLst>
                                        </p:cTn>
                                        <p:tgtEl>
                                          <p:spTgt spid="537623"/>
                                        </p:tgtEl>
                                        <p:attrNameLst>
                                          <p:attrName>style.visibility</p:attrName>
                                        </p:attrNameLst>
                                      </p:cBhvr>
                                      <p:to>
                                        <p:strVal val="visible"/>
                                      </p:to>
                                    </p:set>
                                    <p:animEffect transition="in" filter="strips(upRight)">
                                      <p:cBhvr>
                                        <p:cTn id="48" dur="500"/>
                                        <p:tgtEl>
                                          <p:spTgt spid="537623"/>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3" fill="hold" grpId="0" nodeType="clickEffect">
                                  <p:stCondLst>
                                    <p:cond delay="0"/>
                                  </p:stCondLst>
                                  <p:childTnLst>
                                    <p:set>
                                      <p:cBhvr>
                                        <p:cTn id="52" dur="1" fill="hold">
                                          <p:stCondLst>
                                            <p:cond delay="0"/>
                                          </p:stCondLst>
                                        </p:cTn>
                                        <p:tgtEl>
                                          <p:spTgt spid="537621"/>
                                        </p:tgtEl>
                                        <p:attrNameLst>
                                          <p:attrName>style.visibility</p:attrName>
                                        </p:attrNameLst>
                                      </p:cBhvr>
                                      <p:to>
                                        <p:strVal val="visible"/>
                                      </p:to>
                                    </p:set>
                                    <p:animEffect transition="in" filter="strips(upRight)">
                                      <p:cBhvr>
                                        <p:cTn id="53" dur="500"/>
                                        <p:tgtEl>
                                          <p:spTgt spid="537621"/>
                                        </p:tgtEl>
                                      </p:cBhvr>
                                    </p:animEffect>
                                  </p:childTnLst>
                                </p:cTn>
                              </p:par>
                              <p:par>
                                <p:cTn id="54" presetID="18" presetClass="entr" presetSubtype="3" fill="hold" grpId="0" nodeType="withEffect">
                                  <p:stCondLst>
                                    <p:cond delay="0"/>
                                  </p:stCondLst>
                                  <p:childTnLst>
                                    <p:set>
                                      <p:cBhvr>
                                        <p:cTn id="55" dur="1" fill="hold">
                                          <p:stCondLst>
                                            <p:cond delay="0"/>
                                          </p:stCondLst>
                                        </p:cTn>
                                        <p:tgtEl>
                                          <p:spTgt spid="537624"/>
                                        </p:tgtEl>
                                        <p:attrNameLst>
                                          <p:attrName>style.visibility</p:attrName>
                                        </p:attrNameLst>
                                      </p:cBhvr>
                                      <p:to>
                                        <p:strVal val="visible"/>
                                      </p:to>
                                    </p:set>
                                    <p:animEffect transition="in" filter="strips(upRight)">
                                      <p:cBhvr>
                                        <p:cTn id="56" dur="500"/>
                                        <p:tgtEl>
                                          <p:spTgt spid="537624"/>
                                        </p:tgtEl>
                                      </p:cBhvr>
                                    </p:animEffect>
                                  </p:childTnLst>
                                </p:cTn>
                              </p:par>
                              <p:par>
                                <p:cTn id="57" presetID="18" presetClass="entr" presetSubtype="3" fill="hold" grpId="0" nodeType="withEffect">
                                  <p:stCondLst>
                                    <p:cond delay="0"/>
                                  </p:stCondLst>
                                  <p:childTnLst>
                                    <p:set>
                                      <p:cBhvr>
                                        <p:cTn id="58" dur="1" fill="hold">
                                          <p:stCondLst>
                                            <p:cond delay="0"/>
                                          </p:stCondLst>
                                        </p:cTn>
                                        <p:tgtEl>
                                          <p:spTgt spid="537625"/>
                                        </p:tgtEl>
                                        <p:attrNameLst>
                                          <p:attrName>style.visibility</p:attrName>
                                        </p:attrNameLst>
                                      </p:cBhvr>
                                      <p:to>
                                        <p:strVal val="visible"/>
                                      </p:to>
                                    </p:set>
                                    <p:animEffect transition="in" filter="strips(upRight)">
                                      <p:cBhvr>
                                        <p:cTn id="59" dur="500"/>
                                        <p:tgtEl>
                                          <p:spTgt spid="53762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3761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37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6" grpId="0" animBg="1"/>
      <p:bldP spid="537607" grpId="0" animBg="1"/>
      <p:bldP spid="537608" grpId="0" animBg="1"/>
      <p:bldP spid="537610" grpId="0" animBg="1"/>
      <p:bldP spid="537613" grpId="0" animBg="1"/>
      <p:bldP spid="537614" grpId="0" animBg="1"/>
      <p:bldP spid="537616" grpId="0" animBg="1"/>
      <p:bldP spid="537617" grpId="0" animBg="1"/>
      <p:bldP spid="537618" grpId="0" animBg="1"/>
      <p:bldP spid="537619" grpId="0" animBg="1"/>
      <p:bldP spid="537620" grpId="0" animBg="1"/>
      <p:bldP spid="537621" grpId="0" animBg="1"/>
      <p:bldP spid="537622" grpId="0" animBg="1"/>
      <p:bldP spid="537623" grpId="0"/>
      <p:bldP spid="537624" grpId="0" animBg="1"/>
      <p:bldP spid="537625" grpId="0"/>
      <p:bldP spid="5376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446856" y="0"/>
            <a:ext cx="8229600" cy="781665"/>
          </a:xfrm>
        </p:spPr>
        <p:txBody>
          <a:bodyPr/>
          <a:lstStyle/>
          <a:p>
            <a:r>
              <a:rPr lang="zh-CN" altLang="en-US" dirty="0">
                <a:latin typeface="Arial Unicode MS" pitchFamily="34" charset="-122"/>
                <a:ea typeface="Arial Unicode MS" pitchFamily="34" charset="-122"/>
                <a:cs typeface="Arial Unicode MS" pitchFamily="34" charset="-122"/>
              </a:rPr>
              <a:t>在</a:t>
            </a:r>
            <a:r>
              <a:rPr lang="en-US" altLang="zh-CN" dirty="0" err="1">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程序中使用</a:t>
            </a:r>
            <a:r>
              <a:rPr lang="en-US" altLang="zh-CN" dirty="0">
                <a:latin typeface="Arial Unicode MS" pitchFamily="34" charset="-122"/>
                <a:ea typeface="Arial Unicode MS" pitchFamily="34" charset="-122"/>
                <a:cs typeface="Arial Unicode MS" pitchFamily="34" charset="-122"/>
              </a:rPr>
              <a:t>Cookie </a:t>
            </a:r>
          </a:p>
        </p:txBody>
      </p:sp>
      <p:sp>
        <p:nvSpPr>
          <p:cNvPr id="541699" name="Rectangle 3"/>
          <p:cNvSpPr>
            <a:spLocks noGrp="1" noChangeArrowheads="1"/>
          </p:cNvSpPr>
          <p:nvPr>
            <p:ph type="body" idx="1"/>
          </p:nvPr>
        </p:nvSpPr>
        <p:spPr>
          <a:xfrm>
            <a:off x="467544" y="1254889"/>
            <a:ext cx="8208912" cy="4537075"/>
          </a:xfrm>
          <a:noFill/>
        </p:spPr>
        <p:txBody>
          <a:bodyPr/>
          <a:lstStyle/>
          <a:p>
            <a:pPr marL="0" indent="355600">
              <a:lnSpc>
                <a:spcPct val="150000"/>
              </a:lnSpc>
              <a:spcAft>
                <a:spcPct val="20000"/>
              </a:spcAft>
            </a:pPr>
            <a:r>
              <a:rPr lang="en-US" altLang="zh-CN" sz="2000" dirty="0" err="1">
                <a:latin typeface="微软雅黑" panose="020B0503020204020204" pitchFamily="34" charset="-122"/>
                <a:ea typeface="微软雅黑" panose="020B0503020204020204" pitchFamily="34" charset="-122"/>
                <a:cs typeface="Arial Unicode MS" pitchFamily="34" charset="-122"/>
              </a:rPr>
              <a:t>Servlet</a:t>
            </a:r>
            <a:r>
              <a:rPr lang="en-US" altLang="zh-CN" sz="2000" dirty="0">
                <a:latin typeface="微软雅黑" panose="020B0503020204020204" pitchFamily="34" charset="-122"/>
                <a:ea typeface="微软雅黑" panose="020B0503020204020204" pitchFamily="34" charset="-122"/>
                <a:cs typeface="Arial Unicode MS" pitchFamily="34" charset="-122"/>
              </a:rPr>
              <a:t> API</a:t>
            </a:r>
            <a:r>
              <a:rPr lang="zh-CN" altLang="en-US" sz="2000" dirty="0">
                <a:latin typeface="微软雅黑" panose="020B0503020204020204" pitchFamily="34" charset="-122"/>
                <a:ea typeface="微软雅黑" panose="020B0503020204020204" pitchFamily="34" charset="-122"/>
                <a:cs typeface="Arial Unicode MS" pitchFamily="34" charset="-122"/>
              </a:rPr>
              <a:t>中提供了一个</a:t>
            </a:r>
            <a:r>
              <a:rPr lang="en-US" altLang="zh-CN" sz="2000" dirty="0" err="1">
                <a:latin typeface="微软雅黑" panose="020B0503020204020204" pitchFamily="34" charset="-122"/>
                <a:ea typeface="微软雅黑" panose="020B0503020204020204" pitchFamily="34" charset="-122"/>
                <a:cs typeface="Arial Unicode MS" pitchFamily="34" charset="-122"/>
              </a:rPr>
              <a:t>javax.servlet.http.Cookie</a:t>
            </a:r>
            <a:r>
              <a:rPr lang="zh-CN" altLang="en-US" sz="2000" dirty="0">
                <a:latin typeface="微软雅黑" panose="020B0503020204020204" pitchFamily="34" charset="-122"/>
                <a:ea typeface="微软雅黑" panose="020B0503020204020204" pitchFamily="34" charset="-122"/>
                <a:cs typeface="Arial Unicode MS" pitchFamily="34" charset="-122"/>
              </a:rPr>
              <a:t>类来封装</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信息，它包含有生成</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信息和提取</a:t>
            </a: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信息的各个属性的方法。 </a:t>
            </a:r>
          </a:p>
          <a:p>
            <a:pPr marL="0" indent="355600">
              <a:lnSpc>
                <a:spcPct val="150000"/>
              </a:lnSpc>
              <a:spcAft>
                <a:spcPct val="20000"/>
              </a:spcAft>
            </a:pPr>
            <a:r>
              <a:rPr lang="en-US" altLang="zh-CN" sz="2000" dirty="0">
                <a:latin typeface="微软雅黑" panose="020B0503020204020204" pitchFamily="34" charset="-122"/>
                <a:ea typeface="微软雅黑" panose="020B0503020204020204" pitchFamily="34" charset="-122"/>
                <a:cs typeface="Arial Unicode MS" pitchFamily="34" charset="-122"/>
              </a:rPr>
              <a:t>Cookie</a:t>
            </a:r>
            <a:r>
              <a:rPr lang="zh-CN" altLang="en-US" sz="2000" dirty="0">
                <a:latin typeface="微软雅黑" panose="020B0503020204020204" pitchFamily="34" charset="-122"/>
                <a:ea typeface="微软雅黑" panose="020B0503020204020204" pitchFamily="34" charset="-122"/>
                <a:cs typeface="Arial Unicode MS" pitchFamily="34" charset="-122"/>
              </a:rPr>
              <a:t>类的方法： </a:t>
            </a:r>
          </a:p>
          <a:p>
            <a:pPr marL="812800" lvl="1" indent="-277813">
              <a:spcAft>
                <a:spcPct val="20000"/>
              </a:spcAft>
              <a:buClr>
                <a:schemeClr val="tx1"/>
              </a:buClr>
              <a:buFont typeface="Wingdings" pitchFamily="2" charset="2"/>
              <a:buChar char="ü"/>
            </a:pPr>
            <a:r>
              <a:rPr lang="zh-CN" altLang="en-US" sz="2000" b="1" dirty="0">
                <a:latin typeface="微软雅黑" panose="020B0503020204020204" pitchFamily="34" charset="-122"/>
                <a:ea typeface="微软雅黑" panose="020B0503020204020204" pitchFamily="34" charset="-122"/>
                <a:cs typeface="Arial Unicode MS" pitchFamily="34" charset="-122"/>
              </a:rPr>
              <a:t>构造方法： </a:t>
            </a:r>
            <a:r>
              <a:rPr lang="en-US" altLang="zh-CN" sz="2000" b="1" dirty="0">
                <a:latin typeface="微软雅黑" panose="020B0503020204020204" pitchFamily="34" charset="-122"/>
                <a:ea typeface="微软雅黑" panose="020B0503020204020204" pitchFamily="34" charset="-122"/>
                <a:cs typeface="Arial Unicode MS" pitchFamily="34" charset="-122"/>
              </a:rPr>
              <a:t>public Cookie(String </a:t>
            </a:r>
            <a:r>
              <a:rPr lang="en-US" altLang="zh-CN" sz="2000" b="1" dirty="0" err="1">
                <a:latin typeface="微软雅黑" panose="020B0503020204020204" pitchFamily="34" charset="-122"/>
                <a:ea typeface="微软雅黑" panose="020B0503020204020204" pitchFamily="34" charset="-122"/>
                <a:cs typeface="Arial Unicode MS" pitchFamily="34" charset="-122"/>
              </a:rPr>
              <a:t>name,String</a:t>
            </a:r>
            <a:r>
              <a:rPr lang="en-US" altLang="zh-CN" sz="2000" b="1" dirty="0">
                <a:latin typeface="微软雅黑" panose="020B0503020204020204" pitchFamily="34" charset="-122"/>
                <a:ea typeface="微软雅黑" panose="020B0503020204020204" pitchFamily="34" charset="-122"/>
                <a:cs typeface="Arial Unicode MS" pitchFamily="34" charset="-122"/>
              </a:rPr>
              <a:t> value)</a:t>
            </a:r>
          </a:p>
          <a:p>
            <a:pPr marL="812800" lvl="1" indent="-277813">
              <a:spcAft>
                <a:spcPct val="20000"/>
              </a:spcAft>
              <a:buClr>
                <a:schemeClr val="tx1"/>
              </a:buClr>
              <a:buFont typeface="Wingdings" pitchFamily="2" charset="2"/>
              <a:buChar char="ü"/>
            </a:pPr>
            <a:r>
              <a:rPr lang="en-US" altLang="zh-CN" sz="2000" b="1" dirty="0" err="1">
                <a:latin typeface="微软雅黑" panose="020B0503020204020204" pitchFamily="34" charset="-122"/>
                <a:ea typeface="微软雅黑" panose="020B0503020204020204" pitchFamily="34" charset="-122"/>
                <a:cs typeface="Arial Unicode MS" pitchFamily="34" charset="-122"/>
              </a:rPr>
              <a:t>getName</a:t>
            </a:r>
            <a:r>
              <a:rPr lang="zh-CN" altLang="en-US" sz="2000" b="1" dirty="0">
                <a:latin typeface="微软雅黑" panose="020B0503020204020204" pitchFamily="34" charset="-122"/>
                <a:ea typeface="微软雅黑" panose="020B0503020204020204" pitchFamily="34" charset="-122"/>
                <a:cs typeface="Arial Unicode MS" pitchFamily="34" charset="-122"/>
              </a:rPr>
              <a:t>方法 </a:t>
            </a:r>
          </a:p>
          <a:p>
            <a:pPr marL="812800" lvl="1" indent="-277813">
              <a:spcAft>
                <a:spcPct val="20000"/>
              </a:spcAft>
              <a:buClr>
                <a:schemeClr val="tx1"/>
              </a:buClr>
              <a:buFont typeface="Wingdings" pitchFamily="2" charset="2"/>
              <a:buChar char="ü"/>
            </a:pPr>
            <a:r>
              <a:rPr lang="en-US" altLang="zh-CN" sz="2000" b="1" dirty="0" err="1">
                <a:latin typeface="微软雅黑" panose="020B0503020204020204" pitchFamily="34" charset="-122"/>
                <a:ea typeface="微软雅黑" panose="020B0503020204020204" pitchFamily="34" charset="-122"/>
                <a:cs typeface="Arial Unicode MS" pitchFamily="34" charset="-122"/>
              </a:rPr>
              <a:t>setValue</a:t>
            </a:r>
            <a:r>
              <a:rPr lang="zh-CN" altLang="en-US" sz="2000" b="1" dirty="0">
                <a:latin typeface="微软雅黑" panose="020B0503020204020204" pitchFamily="34" charset="-122"/>
                <a:ea typeface="微软雅黑" panose="020B0503020204020204" pitchFamily="34" charset="-122"/>
                <a:cs typeface="Arial Unicode MS" pitchFamily="34" charset="-122"/>
              </a:rPr>
              <a:t>与</a:t>
            </a:r>
            <a:r>
              <a:rPr lang="en-US" altLang="zh-CN" sz="2000" b="1" dirty="0" err="1">
                <a:latin typeface="微软雅黑" panose="020B0503020204020204" pitchFamily="34" charset="-122"/>
                <a:ea typeface="微软雅黑" panose="020B0503020204020204" pitchFamily="34" charset="-122"/>
                <a:cs typeface="Arial Unicode MS" pitchFamily="34" charset="-122"/>
              </a:rPr>
              <a:t>getValue</a:t>
            </a:r>
            <a:r>
              <a:rPr lang="zh-CN" altLang="en-US" sz="2000" b="1" dirty="0">
                <a:latin typeface="微软雅黑" panose="020B0503020204020204" pitchFamily="34" charset="-122"/>
                <a:ea typeface="微软雅黑" panose="020B0503020204020204" pitchFamily="34" charset="-122"/>
                <a:cs typeface="Arial Unicode MS" pitchFamily="34" charset="-122"/>
              </a:rPr>
              <a:t>方法 </a:t>
            </a:r>
          </a:p>
          <a:p>
            <a:pPr marL="812800" lvl="1" indent="-277813">
              <a:spcAft>
                <a:spcPct val="20000"/>
              </a:spcAft>
              <a:buClr>
                <a:schemeClr val="tx1"/>
              </a:buClr>
              <a:buFont typeface="Wingdings" pitchFamily="2" charset="2"/>
              <a:buChar char="ü"/>
            </a:pPr>
            <a:r>
              <a:rPr lang="en-US" altLang="zh-CN" sz="2000" b="1" dirty="0" err="1">
                <a:latin typeface="微软雅黑" panose="020B0503020204020204" pitchFamily="34" charset="-122"/>
                <a:ea typeface="微软雅黑" panose="020B0503020204020204" pitchFamily="34" charset="-122"/>
                <a:cs typeface="Arial Unicode MS" pitchFamily="34" charset="-122"/>
              </a:rPr>
              <a:t>setMaxAge</a:t>
            </a:r>
            <a:r>
              <a:rPr lang="zh-CN" altLang="en-US" sz="2000" b="1" dirty="0">
                <a:latin typeface="微软雅黑" panose="020B0503020204020204" pitchFamily="34" charset="-122"/>
                <a:ea typeface="微软雅黑" panose="020B0503020204020204" pitchFamily="34" charset="-122"/>
                <a:cs typeface="Arial Unicode MS" pitchFamily="34" charset="-122"/>
              </a:rPr>
              <a:t>与</a:t>
            </a:r>
            <a:r>
              <a:rPr lang="en-US" altLang="zh-CN" sz="2000" b="1" dirty="0" err="1">
                <a:latin typeface="微软雅黑" panose="020B0503020204020204" pitchFamily="34" charset="-122"/>
                <a:ea typeface="微软雅黑" panose="020B0503020204020204" pitchFamily="34" charset="-122"/>
                <a:cs typeface="Arial Unicode MS" pitchFamily="34" charset="-122"/>
              </a:rPr>
              <a:t>getMaxAge</a:t>
            </a:r>
            <a:r>
              <a:rPr lang="zh-CN" altLang="en-US" sz="2000" b="1" dirty="0">
                <a:latin typeface="微软雅黑" panose="020B0503020204020204" pitchFamily="34" charset="-122"/>
                <a:ea typeface="微软雅黑" panose="020B0503020204020204" pitchFamily="34" charset="-122"/>
                <a:cs typeface="Arial Unicode MS" pitchFamily="34" charset="-122"/>
              </a:rPr>
              <a:t>方法 </a:t>
            </a:r>
          </a:p>
          <a:p>
            <a:pPr marL="812800" lvl="1" indent="-277813">
              <a:spcAft>
                <a:spcPct val="20000"/>
              </a:spcAft>
              <a:buClr>
                <a:schemeClr val="tx1"/>
              </a:buClr>
              <a:buFont typeface="Wingdings" pitchFamily="2" charset="2"/>
              <a:buChar char="ü"/>
            </a:pPr>
            <a:r>
              <a:rPr lang="en-US" altLang="zh-CN" sz="2000" b="1" dirty="0" err="1">
                <a:latin typeface="微软雅黑" panose="020B0503020204020204" pitchFamily="34" charset="-122"/>
                <a:ea typeface="微软雅黑" panose="020B0503020204020204" pitchFamily="34" charset="-122"/>
                <a:cs typeface="Arial Unicode MS" pitchFamily="34" charset="-122"/>
              </a:rPr>
              <a:t>setPath</a:t>
            </a:r>
            <a:r>
              <a:rPr lang="zh-CN" altLang="en-US" sz="2000" b="1" dirty="0">
                <a:latin typeface="微软雅黑" panose="020B0503020204020204" pitchFamily="34" charset="-122"/>
                <a:ea typeface="微软雅黑" panose="020B0503020204020204" pitchFamily="34" charset="-122"/>
                <a:cs typeface="Arial Unicode MS" pitchFamily="34" charset="-122"/>
              </a:rPr>
              <a:t>与</a:t>
            </a:r>
            <a:r>
              <a:rPr lang="en-US" altLang="zh-CN" sz="2000" b="1" dirty="0" err="1">
                <a:latin typeface="微软雅黑" panose="020B0503020204020204" pitchFamily="34" charset="-122"/>
                <a:ea typeface="微软雅黑" panose="020B0503020204020204" pitchFamily="34" charset="-122"/>
                <a:cs typeface="Arial Unicode MS" pitchFamily="34" charset="-122"/>
              </a:rPr>
              <a:t>getPath</a:t>
            </a:r>
            <a:r>
              <a:rPr lang="zh-CN" altLang="en-US" sz="2000" b="1" dirty="0">
                <a:latin typeface="微软雅黑" panose="020B0503020204020204" pitchFamily="34" charset="-122"/>
                <a:ea typeface="微软雅黑" panose="020B0503020204020204" pitchFamily="34" charset="-122"/>
                <a:cs typeface="Arial Unicode MS" pitchFamily="34" charset="-122"/>
              </a:rPr>
              <a:t>方法 </a:t>
            </a:r>
          </a:p>
          <a:p>
            <a:pPr marL="0" indent="355600">
              <a:lnSpc>
                <a:spcPct val="150000"/>
              </a:lnSpc>
              <a:buFont typeface="Wingdings" pitchFamily="2" charset="2"/>
              <a:buNone/>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128294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 calcmode="lin" valueType="num">
                                      <p:cBhvr additive="base">
                                        <p:cTn id="7" dur="500" fill="hold"/>
                                        <p:tgtEl>
                                          <p:spTgt spid="541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1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41699">
                                            <p:txEl>
                                              <p:pRg st="1" end="1"/>
                                            </p:txEl>
                                          </p:spTgt>
                                        </p:tgtEl>
                                        <p:attrNameLst>
                                          <p:attrName>style.visibility</p:attrName>
                                        </p:attrNameLst>
                                      </p:cBhvr>
                                      <p:to>
                                        <p:strVal val="visible"/>
                                      </p:to>
                                    </p:set>
                                    <p:anim calcmode="lin" valueType="num">
                                      <p:cBhvr additive="base">
                                        <p:cTn id="13" dur="500" fill="hold"/>
                                        <p:tgtEl>
                                          <p:spTgt spid="5416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1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169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169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169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1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457200" y="0"/>
            <a:ext cx="8229600" cy="766916"/>
          </a:xfrm>
        </p:spPr>
        <p:txBody>
          <a:bodyPr/>
          <a:lstStyle/>
          <a:p>
            <a:r>
              <a:rPr lang="en-US" altLang="zh-CN" b="1" dirty="0"/>
              <a:t>Cookie</a:t>
            </a:r>
            <a:r>
              <a:rPr lang="zh-CN" altLang="en-US" b="1" dirty="0"/>
              <a:t>的发送</a:t>
            </a:r>
            <a:r>
              <a:rPr lang="zh-CN" altLang="en-US" dirty="0"/>
              <a:t> </a:t>
            </a:r>
          </a:p>
        </p:txBody>
      </p:sp>
      <p:sp>
        <p:nvSpPr>
          <p:cNvPr id="614403" name="Rectangle 3"/>
          <p:cNvSpPr>
            <a:spLocks noGrp="1" noChangeArrowheads="1"/>
          </p:cNvSpPr>
          <p:nvPr>
            <p:ph type="body" idx="1"/>
          </p:nvPr>
        </p:nvSpPr>
        <p:spPr>
          <a:xfrm>
            <a:off x="323528" y="1286120"/>
            <a:ext cx="8496944" cy="4320480"/>
          </a:xfrm>
        </p:spPr>
        <p:txBody>
          <a:bodyPr/>
          <a:lstStyle/>
          <a:p>
            <a:r>
              <a:rPr lang="en-US" altLang="zh-CN" sz="2200" dirty="0">
                <a:latin typeface="微软雅黑" panose="020B0503020204020204" pitchFamily="34" charset="-122"/>
                <a:ea typeface="微软雅黑" panose="020B0503020204020204" pitchFamily="34" charset="-122"/>
                <a:cs typeface="Arial Unicode MS" pitchFamily="34" charset="-122"/>
              </a:rPr>
              <a:t>1.</a:t>
            </a:r>
            <a:r>
              <a:rPr lang="zh-CN" altLang="en-US" sz="2200" dirty="0">
                <a:latin typeface="微软雅黑" panose="020B0503020204020204" pitchFamily="34" charset="-122"/>
                <a:ea typeface="微软雅黑" panose="020B0503020204020204" pitchFamily="34" charset="-122"/>
                <a:cs typeface="Arial Unicode MS" pitchFamily="34" charset="-122"/>
              </a:rPr>
              <a:t>创建</a:t>
            </a:r>
            <a:r>
              <a:rPr lang="en-US" altLang="zh-CN" sz="2200" dirty="0">
                <a:latin typeface="微软雅黑" panose="020B0503020204020204" pitchFamily="34" charset="-122"/>
                <a:ea typeface="微软雅黑" panose="020B0503020204020204" pitchFamily="34" charset="-122"/>
                <a:cs typeface="Arial Unicode MS" pitchFamily="34" charset="-122"/>
              </a:rPr>
              <a:t>Cookie</a:t>
            </a:r>
            <a:r>
              <a:rPr lang="zh-CN" altLang="en-US" sz="2200" dirty="0">
                <a:latin typeface="微软雅黑" panose="020B0503020204020204" pitchFamily="34" charset="-122"/>
                <a:ea typeface="微软雅黑" panose="020B0503020204020204" pitchFamily="34" charset="-122"/>
                <a:cs typeface="Arial Unicode MS" pitchFamily="34" charset="-122"/>
              </a:rPr>
              <a:t>对象</a:t>
            </a:r>
          </a:p>
          <a:p>
            <a:r>
              <a:rPr lang="en-US" altLang="zh-CN" sz="2200" dirty="0">
                <a:latin typeface="微软雅黑" panose="020B0503020204020204" pitchFamily="34" charset="-122"/>
                <a:ea typeface="微软雅黑" panose="020B0503020204020204" pitchFamily="34" charset="-122"/>
                <a:cs typeface="Arial Unicode MS" pitchFamily="34" charset="-122"/>
              </a:rPr>
              <a:t>2.</a:t>
            </a:r>
            <a:r>
              <a:rPr lang="zh-CN" altLang="en-US" sz="2200" dirty="0">
                <a:latin typeface="微软雅黑" panose="020B0503020204020204" pitchFamily="34" charset="-122"/>
                <a:ea typeface="微软雅黑" panose="020B0503020204020204" pitchFamily="34" charset="-122"/>
                <a:cs typeface="Arial Unicode MS" pitchFamily="34" charset="-122"/>
              </a:rPr>
              <a:t>设置最大时效</a:t>
            </a:r>
          </a:p>
          <a:p>
            <a:r>
              <a:rPr lang="en-US" altLang="zh-CN" sz="2200" dirty="0">
                <a:latin typeface="微软雅黑" panose="020B0503020204020204" pitchFamily="34" charset="-122"/>
                <a:ea typeface="微软雅黑" panose="020B0503020204020204" pitchFamily="34" charset="-122"/>
                <a:cs typeface="Arial Unicode MS" pitchFamily="34" charset="-122"/>
              </a:rPr>
              <a:t>3.</a:t>
            </a:r>
            <a:r>
              <a:rPr lang="zh-CN" altLang="en-US" sz="2200" dirty="0">
                <a:latin typeface="微软雅黑" panose="020B0503020204020204" pitchFamily="34" charset="-122"/>
                <a:ea typeface="微软雅黑" panose="020B0503020204020204" pitchFamily="34" charset="-122"/>
                <a:cs typeface="Arial Unicode MS" pitchFamily="34" charset="-122"/>
              </a:rPr>
              <a:t>将</a:t>
            </a:r>
            <a:r>
              <a:rPr lang="en-US" altLang="zh-CN" sz="2200" dirty="0">
                <a:latin typeface="微软雅黑" panose="020B0503020204020204" pitchFamily="34" charset="-122"/>
                <a:ea typeface="微软雅黑" panose="020B0503020204020204" pitchFamily="34" charset="-122"/>
                <a:cs typeface="Arial Unicode MS" pitchFamily="34" charset="-122"/>
              </a:rPr>
              <a:t>Cookie</a:t>
            </a:r>
            <a:r>
              <a:rPr lang="zh-CN" altLang="en-US" sz="2200" dirty="0">
                <a:latin typeface="微软雅黑" panose="020B0503020204020204" pitchFamily="34" charset="-122"/>
                <a:ea typeface="微软雅黑" panose="020B0503020204020204" pitchFamily="34" charset="-122"/>
                <a:cs typeface="Arial Unicode MS" pitchFamily="34" charset="-122"/>
              </a:rPr>
              <a:t>放入到</a:t>
            </a:r>
            <a:r>
              <a:rPr lang="en-US" altLang="zh-CN" sz="2200" dirty="0">
                <a:latin typeface="微软雅黑" panose="020B0503020204020204" pitchFamily="34" charset="-122"/>
                <a:ea typeface="微软雅黑" panose="020B0503020204020204" pitchFamily="34" charset="-122"/>
                <a:cs typeface="Arial Unicode MS" pitchFamily="34" charset="-122"/>
              </a:rPr>
              <a:t>HTTP</a:t>
            </a:r>
            <a:r>
              <a:rPr lang="zh-CN" altLang="en-US" sz="2200" dirty="0">
                <a:latin typeface="微软雅黑" panose="020B0503020204020204" pitchFamily="34" charset="-122"/>
                <a:ea typeface="微软雅黑" panose="020B0503020204020204" pitchFamily="34" charset="-122"/>
                <a:cs typeface="Arial Unicode MS" pitchFamily="34" charset="-122"/>
              </a:rPr>
              <a:t>响应报头</a:t>
            </a:r>
          </a:p>
          <a:p>
            <a:pPr lvl="1">
              <a:lnSpc>
                <a:spcPct val="150000"/>
              </a:lnSpc>
            </a:pPr>
            <a:r>
              <a:rPr lang="zh-CN" altLang="en-US" sz="2000" b="1" dirty="0">
                <a:latin typeface="微软雅黑" panose="020B0503020204020204" pitchFamily="34" charset="-122"/>
                <a:ea typeface="微软雅黑" panose="020B0503020204020204" pitchFamily="34" charset="-122"/>
                <a:cs typeface="Arial Unicode MS" pitchFamily="34" charset="-122"/>
              </a:rPr>
              <a:t>如果创建了一个</a:t>
            </a:r>
            <a:r>
              <a:rPr lang="en-US" altLang="zh-CN" sz="2000" b="1" dirty="0">
                <a:latin typeface="微软雅黑" panose="020B0503020204020204" pitchFamily="34" charset="-122"/>
                <a:ea typeface="微软雅黑" panose="020B0503020204020204" pitchFamily="34" charset="-122"/>
                <a:cs typeface="Arial Unicode MS" pitchFamily="34" charset="-122"/>
              </a:rPr>
              <a:t>cookie</a:t>
            </a:r>
            <a:r>
              <a:rPr lang="zh-CN" altLang="en-US" sz="2000" b="1" dirty="0">
                <a:latin typeface="微软雅黑" panose="020B0503020204020204" pitchFamily="34" charset="-122"/>
                <a:ea typeface="微软雅黑" panose="020B0503020204020204" pitchFamily="34" charset="-122"/>
                <a:cs typeface="Arial Unicode MS" pitchFamily="34" charset="-122"/>
              </a:rPr>
              <a:t>，并将他发送到浏览器，</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默认情况下它是一个会话级别的</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cookie; </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存储在浏览器的内存中，用户退出浏览器之后被删除。若希望浏览器将该</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cookie</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存储在磁盘上，则需要使用</a:t>
            </a:r>
            <a:r>
              <a:rPr lang="en-US" altLang="zh-CN" sz="2000" b="1" dirty="0" err="1">
                <a:solidFill>
                  <a:srgbClr val="0000FF"/>
                </a:solidFill>
                <a:latin typeface="微软雅黑" panose="020B0503020204020204" pitchFamily="34" charset="-122"/>
                <a:ea typeface="微软雅黑" panose="020B0503020204020204" pitchFamily="34" charset="-122"/>
                <a:cs typeface="Arial Unicode MS" pitchFamily="34" charset="-122"/>
              </a:rPr>
              <a:t>maxAge</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，并给出一个以秒为单位的时间。将最大时效设为</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0</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则是命令浏览器删除该</a:t>
            </a:r>
            <a:r>
              <a:rPr lang="en-US" altLang="zh-CN" sz="2000" b="1" dirty="0">
                <a:solidFill>
                  <a:srgbClr val="0000FF"/>
                </a:solidFill>
                <a:latin typeface="微软雅黑" panose="020B0503020204020204" pitchFamily="34" charset="-122"/>
                <a:ea typeface="微软雅黑" panose="020B0503020204020204" pitchFamily="34" charset="-122"/>
                <a:cs typeface="Arial Unicode MS" pitchFamily="34" charset="-122"/>
              </a:rPr>
              <a:t>cookie</a:t>
            </a:r>
            <a:r>
              <a:rPr lang="zh-CN" altLang="en-US" sz="2000" b="1" dirty="0">
                <a:solidFill>
                  <a:srgbClr val="0000FF"/>
                </a:solidFill>
                <a:latin typeface="微软雅黑" panose="020B0503020204020204" pitchFamily="34" charset="-122"/>
                <a:ea typeface="微软雅黑" panose="020B0503020204020204" pitchFamily="34" charset="-122"/>
                <a:cs typeface="Arial Unicode MS" pitchFamily="34" charset="-122"/>
              </a:rPr>
              <a:t>。</a:t>
            </a:r>
          </a:p>
          <a:p>
            <a:pPr lvl="1">
              <a:lnSpc>
                <a:spcPct val="150000"/>
              </a:lnSpc>
            </a:pPr>
            <a:r>
              <a:rPr lang="zh-CN" altLang="en-US" sz="2000" b="1" dirty="0">
                <a:latin typeface="微软雅黑" panose="020B0503020204020204" pitchFamily="34" charset="-122"/>
                <a:ea typeface="微软雅黑" panose="020B0503020204020204" pitchFamily="34" charset="-122"/>
                <a:cs typeface="Arial Unicode MS" pitchFamily="34" charset="-122"/>
              </a:rPr>
              <a:t>发送</a:t>
            </a:r>
            <a:r>
              <a:rPr lang="en-US" altLang="zh-CN" sz="2000" b="1" dirty="0">
                <a:latin typeface="微软雅黑" panose="020B0503020204020204" pitchFamily="34" charset="-122"/>
                <a:ea typeface="微软雅黑" panose="020B0503020204020204" pitchFamily="34" charset="-122"/>
                <a:cs typeface="Arial Unicode MS" pitchFamily="34" charset="-122"/>
              </a:rPr>
              <a:t>cookie</a:t>
            </a:r>
            <a:r>
              <a:rPr lang="zh-CN" altLang="en-US" sz="2000" b="1" dirty="0">
                <a:latin typeface="微软雅黑" panose="020B0503020204020204" pitchFamily="34" charset="-122"/>
                <a:ea typeface="微软雅黑" panose="020B0503020204020204" pitchFamily="34" charset="-122"/>
                <a:cs typeface="Arial Unicode MS" pitchFamily="34" charset="-122"/>
              </a:rPr>
              <a:t>需要使用</a:t>
            </a:r>
            <a:r>
              <a:rPr lang="en-US" altLang="zh-CN" sz="2000" b="1" dirty="0" err="1">
                <a:latin typeface="微软雅黑" panose="020B0503020204020204" pitchFamily="34" charset="-122"/>
                <a:ea typeface="微软雅黑" panose="020B0503020204020204" pitchFamily="34" charset="-122"/>
                <a:cs typeface="Arial Unicode MS" pitchFamily="34" charset="-122"/>
              </a:rPr>
              <a:t>HttpServletResponse</a:t>
            </a:r>
            <a:r>
              <a:rPr lang="zh-CN" altLang="en-US" sz="2000" b="1" dirty="0">
                <a:latin typeface="微软雅黑" panose="020B0503020204020204" pitchFamily="34" charset="-122"/>
                <a:ea typeface="微软雅黑" panose="020B0503020204020204" pitchFamily="34" charset="-122"/>
                <a:cs typeface="Arial Unicode MS" pitchFamily="34" charset="-122"/>
              </a:rPr>
              <a:t>的</a:t>
            </a:r>
            <a:r>
              <a:rPr lang="en-US" altLang="zh-CN" sz="2000" b="1" dirty="0" err="1">
                <a:latin typeface="微软雅黑" panose="020B0503020204020204" pitchFamily="34" charset="-122"/>
                <a:ea typeface="微软雅黑" panose="020B0503020204020204" pitchFamily="34" charset="-122"/>
                <a:cs typeface="Arial Unicode MS" pitchFamily="34" charset="-122"/>
              </a:rPr>
              <a:t>addCookie</a:t>
            </a:r>
            <a:r>
              <a:rPr lang="zh-CN" altLang="en-US" sz="2000" b="1" dirty="0">
                <a:latin typeface="微软雅黑" panose="020B0503020204020204" pitchFamily="34" charset="-122"/>
                <a:ea typeface="微软雅黑" panose="020B0503020204020204" pitchFamily="34" charset="-122"/>
                <a:cs typeface="Arial Unicode MS" pitchFamily="34" charset="-122"/>
              </a:rPr>
              <a:t>方法，将</a:t>
            </a:r>
            <a:r>
              <a:rPr lang="en-US" altLang="zh-CN" sz="2000" b="1" dirty="0">
                <a:latin typeface="微软雅黑" panose="020B0503020204020204" pitchFamily="34" charset="-122"/>
                <a:ea typeface="微软雅黑" panose="020B0503020204020204" pitchFamily="34" charset="-122"/>
                <a:cs typeface="Arial Unicode MS" pitchFamily="34" charset="-122"/>
              </a:rPr>
              <a:t>cookie</a:t>
            </a:r>
            <a:r>
              <a:rPr lang="zh-CN" altLang="en-US" sz="2000" b="1" dirty="0">
                <a:latin typeface="微软雅黑" panose="020B0503020204020204" pitchFamily="34" charset="-122"/>
                <a:ea typeface="微软雅黑" panose="020B0503020204020204" pitchFamily="34" charset="-122"/>
                <a:cs typeface="Arial Unicode MS" pitchFamily="34" charset="-122"/>
              </a:rPr>
              <a:t>插入到一个 </a:t>
            </a:r>
            <a:r>
              <a:rPr lang="en-US" altLang="zh-CN" sz="2000" b="1" dirty="0">
                <a:latin typeface="微软雅黑" panose="020B0503020204020204" pitchFamily="34" charset="-122"/>
                <a:ea typeface="微软雅黑" panose="020B0503020204020204" pitchFamily="34" charset="-122"/>
                <a:cs typeface="Arial Unicode MS" pitchFamily="34" charset="-122"/>
              </a:rPr>
              <a:t>Set-Cookie</a:t>
            </a:r>
            <a:r>
              <a:rPr lang="zh-CN" altLang="en-US" sz="2000" b="1" dirty="0">
                <a:latin typeface="微软雅黑" panose="020B0503020204020204" pitchFamily="34" charset="-122"/>
                <a:ea typeface="微软雅黑" panose="020B0503020204020204" pitchFamily="34" charset="-122"/>
                <a:cs typeface="Arial Unicode MS" pitchFamily="34" charset="-122"/>
              </a:rPr>
              <a:t>　</a:t>
            </a:r>
            <a:r>
              <a:rPr lang="en-US" altLang="zh-CN" sz="2000" b="1" dirty="0">
                <a:latin typeface="微软雅黑" panose="020B0503020204020204" pitchFamily="34" charset="-122"/>
                <a:ea typeface="微软雅黑" panose="020B0503020204020204" pitchFamily="34" charset="-122"/>
                <a:cs typeface="Arial Unicode MS" pitchFamily="34" charset="-122"/>
              </a:rPr>
              <a:t>HTTP</a:t>
            </a:r>
            <a:r>
              <a:rPr lang="zh-CN" altLang="en-US" sz="2000" b="1" dirty="0">
                <a:latin typeface="微软雅黑" panose="020B0503020204020204" pitchFamily="34" charset="-122"/>
                <a:ea typeface="微软雅黑" panose="020B0503020204020204" pitchFamily="34" charset="-122"/>
                <a:cs typeface="Arial Unicode MS" pitchFamily="34" charset="-122"/>
              </a:rPr>
              <a:t>响应报头中。这个方法并不修改任何之前指定的</a:t>
            </a:r>
            <a:r>
              <a:rPr lang="en-US" altLang="zh-CN" sz="2000" b="1" dirty="0">
                <a:latin typeface="微软雅黑" panose="020B0503020204020204" pitchFamily="34" charset="-122"/>
                <a:ea typeface="微软雅黑" panose="020B0503020204020204" pitchFamily="34" charset="-122"/>
                <a:cs typeface="Arial Unicode MS" pitchFamily="34" charset="-122"/>
              </a:rPr>
              <a:t>Set-Cookie</a:t>
            </a:r>
            <a:r>
              <a:rPr lang="zh-CN" altLang="en-US" sz="2000" b="1" dirty="0">
                <a:latin typeface="微软雅黑" panose="020B0503020204020204" pitchFamily="34" charset="-122"/>
                <a:ea typeface="微软雅黑" panose="020B0503020204020204" pitchFamily="34" charset="-122"/>
                <a:cs typeface="Arial Unicode MS" pitchFamily="34" charset="-122"/>
              </a:rPr>
              <a:t>报头，而是创建新的报头。</a:t>
            </a:r>
          </a:p>
        </p:txBody>
      </p:sp>
    </p:spTree>
    <p:extLst>
      <p:ext uri="{BB962C8B-B14F-4D97-AF65-F5344CB8AC3E}">
        <p14:creationId xmlns:p14="http://schemas.microsoft.com/office/powerpoint/2010/main" val="277062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ppt主题_希望是最后一版</Template>
  <TotalTime>2876</TotalTime>
  <Words>2601</Words>
  <Application>Microsoft Office PowerPoint</Application>
  <PresentationFormat>全屏显示(4:3)</PresentationFormat>
  <Paragraphs>193</Paragraphs>
  <Slides>35</Slides>
  <Notes>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35</vt:i4>
      </vt:variant>
    </vt:vector>
  </HeadingPairs>
  <TitlesOfParts>
    <vt:vector size="46" baseType="lpstr">
      <vt:lpstr>Arial Unicode MS</vt:lpstr>
      <vt:lpstr>华文细黑</vt:lpstr>
      <vt:lpstr>宋体</vt:lpstr>
      <vt:lpstr>微软雅黑</vt:lpstr>
      <vt:lpstr>Arial</vt:lpstr>
      <vt:lpstr>Calibri</vt:lpstr>
      <vt:lpstr>Consolas</vt:lpstr>
      <vt:lpstr>Times New Roman</vt:lpstr>
      <vt:lpstr>Wingdings</vt:lpstr>
      <vt:lpstr>ppt主题</vt:lpstr>
      <vt:lpstr>6_自定义设计方案</vt:lpstr>
      <vt:lpstr>第4章 会话状态管理</vt:lpstr>
      <vt:lpstr>提出问题</vt:lpstr>
      <vt:lpstr>会话和会话状态</vt:lpstr>
      <vt:lpstr>如何实现有状态的会话</vt:lpstr>
      <vt:lpstr>Cookie机制 </vt:lpstr>
      <vt:lpstr>Cookie机制 </vt:lpstr>
      <vt:lpstr>Cookie的传送过程示意图 </vt:lpstr>
      <vt:lpstr>在Servlet程序中使用Cookie </vt:lpstr>
      <vt:lpstr>Cookie的发送 </vt:lpstr>
      <vt:lpstr>在Servlet程序中使用Cookie </vt:lpstr>
      <vt:lpstr>在Servlet程序中使用Cookie </vt:lpstr>
      <vt:lpstr>会话cookie和持久cookie的区别 </vt:lpstr>
      <vt:lpstr>在Servlet程序中使用Cookie </vt:lpstr>
      <vt:lpstr>Cookie实现跟踪用户上次访问站点的时间</vt:lpstr>
      <vt:lpstr>Session机制</vt:lpstr>
      <vt:lpstr>PowerPoint 演示文稿</vt:lpstr>
      <vt:lpstr>Session机制</vt:lpstr>
      <vt:lpstr>Session机制</vt:lpstr>
      <vt:lpstr>Session的创建与删除 </vt:lpstr>
      <vt:lpstr>Session的创建与删除 </vt:lpstr>
      <vt:lpstr>Session的超时管理 </vt:lpstr>
      <vt:lpstr>Session的超时管理 </vt:lpstr>
      <vt:lpstr>Session的超时管理 </vt:lpstr>
      <vt:lpstr>HttpSession接口中的方法 </vt:lpstr>
      <vt:lpstr>HttpServletRequest接口中的Session方法 </vt:lpstr>
      <vt:lpstr>HttpSession 的生命周期</vt:lpstr>
      <vt:lpstr>HttpSession 的生命周期</vt:lpstr>
      <vt:lpstr>Session的典型案例</vt:lpstr>
      <vt:lpstr>利用Session实现一次性验证码 </vt:lpstr>
      <vt:lpstr>利用Session实现一次性验证码</vt:lpstr>
      <vt:lpstr>利用Session实现一次性验证码</vt:lpstr>
      <vt:lpstr>避免表单的重复提交</vt:lpstr>
      <vt:lpstr>利用Session防止表单重复提交</vt:lpstr>
      <vt:lpstr>利用Session防止表单重复提交</vt:lpstr>
      <vt:lpstr>Codeasier   让编码更容易！</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Java常用类-String</dc:title>
  <dc:creator>yl</dc:creator>
  <cp:lastModifiedBy>yhj</cp:lastModifiedBy>
  <cp:revision>359</cp:revision>
  <dcterms:created xsi:type="dcterms:W3CDTF">2016-02-04T08:27:00Z</dcterms:created>
  <dcterms:modified xsi:type="dcterms:W3CDTF">2018-08-16T14:03:59Z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