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9"/>
  </p:notesMasterIdLst>
  <p:sldIdLst>
    <p:sldId id="256" r:id="rId3"/>
    <p:sldId id="291" r:id="rId4"/>
    <p:sldId id="292" r:id="rId5"/>
    <p:sldId id="337" r:id="rId6"/>
    <p:sldId id="294" r:id="rId7"/>
    <p:sldId id="372" r:id="rId8"/>
    <p:sldId id="373" r:id="rId9"/>
    <p:sldId id="374" r:id="rId10"/>
    <p:sldId id="375" r:id="rId11"/>
    <p:sldId id="376" r:id="rId12"/>
    <p:sldId id="377" r:id="rId13"/>
    <p:sldId id="378" r:id="rId14"/>
    <p:sldId id="380" r:id="rId15"/>
    <p:sldId id="396" r:id="rId16"/>
    <p:sldId id="394" r:id="rId17"/>
    <p:sldId id="381" r:id="rId18"/>
    <p:sldId id="383" r:id="rId19"/>
    <p:sldId id="387" r:id="rId20"/>
    <p:sldId id="420" r:id="rId21"/>
    <p:sldId id="422" r:id="rId22"/>
    <p:sldId id="393" r:id="rId23"/>
    <p:sldId id="308" r:id="rId24"/>
    <p:sldId id="310" r:id="rId25"/>
    <p:sldId id="311" r:id="rId26"/>
    <p:sldId id="312" r:id="rId27"/>
    <p:sldId id="425" r:id="rId28"/>
    <p:sldId id="423" r:id="rId29"/>
    <p:sldId id="424" r:id="rId30"/>
    <p:sldId id="315" r:id="rId31"/>
    <p:sldId id="313" r:id="rId32"/>
    <p:sldId id="335" r:id="rId33"/>
    <p:sldId id="426" r:id="rId34"/>
    <p:sldId id="297" r:id="rId35"/>
    <p:sldId id="341" r:id="rId36"/>
    <p:sldId id="397" r:id="rId37"/>
    <p:sldId id="398" r:id="rId38"/>
    <p:sldId id="427" r:id="rId39"/>
    <p:sldId id="400" r:id="rId40"/>
    <p:sldId id="402" r:id="rId41"/>
    <p:sldId id="401" r:id="rId42"/>
    <p:sldId id="403" r:id="rId43"/>
    <p:sldId id="404" r:id="rId44"/>
    <p:sldId id="405" r:id="rId45"/>
    <p:sldId id="406" r:id="rId46"/>
    <p:sldId id="408" r:id="rId47"/>
    <p:sldId id="407" r:id="rId48"/>
    <p:sldId id="409" r:id="rId49"/>
    <p:sldId id="410" r:id="rId50"/>
    <p:sldId id="411" r:id="rId51"/>
    <p:sldId id="412" r:id="rId52"/>
    <p:sldId id="414" r:id="rId53"/>
    <p:sldId id="415" r:id="rId54"/>
    <p:sldId id="416" r:id="rId55"/>
    <p:sldId id="417" r:id="rId56"/>
    <p:sldId id="419" r:id="rId57"/>
    <p:sldId id="259" r:id="rId58"/>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1pPr>
    <a:lvl2pPr marL="4572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2pPr>
    <a:lvl3pPr marL="9144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3pPr>
    <a:lvl4pPr marL="13716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4pPr>
    <a:lvl5pPr marL="18288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5pPr>
    <a:lvl6pPr marL="2286000" algn="l" defTabSz="914400" rtl="0" eaLnBrk="1" latinLnBrk="0" hangingPunct="1">
      <a:defRPr sz="2000" kern="1200">
        <a:solidFill>
          <a:srgbClr val="FF6600"/>
        </a:solidFill>
        <a:latin typeface="Arial" pitchFamily="34" charset="0"/>
        <a:ea typeface="宋体" pitchFamily="2" charset="-122"/>
        <a:cs typeface="+mn-cs"/>
      </a:defRPr>
    </a:lvl6pPr>
    <a:lvl7pPr marL="2743200" algn="l" defTabSz="914400" rtl="0" eaLnBrk="1" latinLnBrk="0" hangingPunct="1">
      <a:defRPr sz="2000" kern="1200">
        <a:solidFill>
          <a:srgbClr val="FF6600"/>
        </a:solidFill>
        <a:latin typeface="Arial" pitchFamily="34" charset="0"/>
        <a:ea typeface="宋体" pitchFamily="2" charset="-122"/>
        <a:cs typeface="+mn-cs"/>
      </a:defRPr>
    </a:lvl7pPr>
    <a:lvl8pPr marL="3200400" algn="l" defTabSz="914400" rtl="0" eaLnBrk="1" latinLnBrk="0" hangingPunct="1">
      <a:defRPr sz="2000" kern="1200">
        <a:solidFill>
          <a:srgbClr val="FF6600"/>
        </a:solidFill>
        <a:latin typeface="Arial" pitchFamily="34" charset="0"/>
        <a:ea typeface="宋体" pitchFamily="2" charset="-122"/>
        <a:cs typeface="+mn-cs"/>
      </a:defRPr>
    </a:lvl8pPr>
    <a:lvl9pPr marL="3657600" algn="l" defTabSz="914400" rtl="0" eaLnBrk="1" latinLnBrk="0" hangingPunct="1">
      <a:defRPr sz="2000" kern="1200">
        <a:solidFill>
          <a:srgbClr val="FF6600"/>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FF"/>
    <a:srgbClr val="FF66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76" autoAdjust="0"/>
    <p:restoredTop sz="87558" autoAdjust="0"/>
  </p:normalViewPr>
  <p:slideViewPr>
    <p:cSldViewPr snapToGrid="0">
      <p:cViewPr>
        <p:scale>
          <a:sx n="75" d="100"/>
          <a:sy n="75" d="100"/>
        </p:scale>
        <p:origin x="252" y="72"/>
      </p:cViewPr>
      <p:guideLst>
        <p:guide orient="horz" pos="2160"/>
        <p:guide pos="29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B698C-8090-4E81-8CCC-9C2A2E244FA8}" type="datetimeFigureOut">
              <a:rPr lang="zh-CN" altLang="en-US" smtClean="0"/>
              <a:t>2018/8/20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C57ED-3BB1-4EED-85C5-A019A7D02CB7}" type="slidenum">
              <a:rPr lang="zh-CN" altLang="en-US" smtClean="0"/>
              <a:t>‹#›</a:t>
            </a:fld>
            <a:endParaRPr lang="zh-CN" altLang="en-US"/>
          </a:p>
        </p:txBody>
      </p:sp>
    </p:spTree>
    <p:extLst>
      <p:ext uri="{BB962C8B-B14F-4D97-AF65-F5344CB8AC3E}">
        <p14:creationId xmlns:p14="http://schemas.microsoft.com/office/powerpoint/2010/main" val="840102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9F1603-3ECA-457A-967F-75E1BE9B1761}" type="slidenum">
              <a:rPr lang="en-US" altLang="zh-CN"/>
              <a:pPr/>
              <a:t>3</a:t>
            </a:fld>
            <a:endParaRPr lang="en-US" altLang="zh-CN"/>
          </a:p>
        </p:txBody>
      </p:sp>
      <p:sp>
        <p:nvSpPr>
          <p:cNvPr id="784386" name="Rectangle 2"/>
          <p:cNvSpPr>
            <a:spLocks noGrp="1" noRot="1" noChangeAspect="1" noChangeArrowheads="1" noTextEdit="1"/>
          </p:cNvSpPr>
          <p:nvPr>
            <p:ph type="sldImg"/>
          </p:nvPr>
        </p:nvSpPr>
        <p:spPr>
          <a:xfrm>
            <a:off x="1143000" y="685800"/>
            <a:ext cx="4572000" cy="3429000"/>
          </a:xfrm>
          <a:prstGeom prst="rect">
            <a:avLst/>
          </a:prstGeom>
          <a:ln/>
        </p:spPr>
      </p:sp>
      <p:sp>
        <p:nvSpPr>
          <p:cNvPr id="784387" name="Rectangle 3"/>
          <p:cNvSpPr>
            <a:spLocks noGrp="1" noChangeArrowheads="1"/>
          </p:cNvSpPr>
          <p:nvPr>
            <p:ph type="body" idx="1"/>
          </p:nvPr>
        </p:nvSpPr>
        <p:spPr/>
        <p:txBody>
          <a:bodyPr/>
          <a:lstStyle/>
          <a:p>
            <a:r>
              <a:rPr lang="zh-CN" altLang="en-US"/>
              <a:t>试想一下</a:t>
            </a:r>
            <a:r>
              <a:rPr lang="en-US" altLang="zh-CN"/>
              <a:t>,</a:t>
            </a:r>
            <a:r>
              <a:rPr lang="zh-CN" altLang="en-US"/>
              <a:t>要使用</a:t>
            </a:r>
            <a:r>
              <a:rPr lang="en-US" altLang="zh-CN"/>
              <a:t>Servlet</a:t>
            </a:r>
            <a:r>
              <a:rPr lang="zh-CN" altLang="en-US"/>
              <a:t>程序来输出</a:t>
            </a:r>
            <a:r>
              <a:rPr lang="en-US" altLang="zh-CN"/>
              <a:t>sina</a:t>
            </a:r>
            <a:r>
              <a:rPr lang="zh-CN" altLang="en-US"/>
              <a:t>的首页</a:t>
            </a:r>
            <a:r>
              <a:rPr lang="en-US" altLang="zh-CN"/>
              <a:t>,</a:t>
            </a:r>
            <a:r>
              <a:rPr lang="zh-CN" altLang="en-US"/>
              <a:t>这是多么可怕的一件事情</a:t>
            </a:r>
            <a:r>
              <a:rPr lang="en-US" altLang="zh-CN"/>
              <a:t>.</a:t>
            </a:r>
          </a:p>
        </p:txBody>
      </p:sp>
    </p:spTree>
    <p:extLst>
      <p:ext uri="{BB962C8B-B14F-4D97-AF65-F5344CB8AC3E}">
        <p14:creationId xmlns:p14="http://schemas.microsoft.com/office/powerpoint/2010/main" val="2810187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&lt;%@ include file=”</a:t>
            </a:r>
            <a:r>
              <a:rPr lang="zh-CN" altLang="zh-CN" sz="1200" kern="1200" dirty="0">
                <a:solidFill>
                  <a:schemeClr val="tx1"/>
                </a:solidFill>
                <a:effectLst/>
                <a:latin typeface="+mn-lt"/>
                <a:ea typeface="+mn-ea"/>
                <a:cs typeface="+mn-cs"/>
              </a:rPr>
              <a:t>被包含的页面的路径</a:t>
            </a:r>
            <a:r>
              <a:rPr lang="en-US" altLang="zh-CN" sz="1200" kern="1200" dirty="0">
                <a:solidFill>
                  <a:schemeClr val="tx1"/>
                </a:solidFill>
                <a:effectLst/>
                <a:latin typeface="+mn-lt"/>
                <a:ea typeface="+mn-ea"/>
                <a:cs typeface="+mn-cs"/>
              </a:rPr>
              <a:t>”%&gt;  </a:t>
            </a:r>
            <a:r>
              <a:rPr lang="zh-CN" altLang="zh-CN" sz="1200" kern="1200" dirty="0">
                <a:solidFill>
                  <a:schemeClr val="tx1"/>
                </a:solidFill>
                <a:effectLst/>
                <a:latin typeface="+mn-lt"/>
                <a:ea typeface="+mn-ea"/>
                <a:cs typeface="+mn-cs"/>
              </a:rPr>
              <a:t>将你的还没有执行的源代码导出过来</a:t>
            </a:r>
          </a:p>
          <a:p>
            <a:r>
              <a:rPr lang="zh-CN" altLang="zh-CN" sz="1200" kern="1200" dirty="0">
                <a:solidFill>
                  <a:schemeClr val="tx1"/>
                </a:solidFill>
                <a:effectLst/>
                <a:latin typeface="+mn-lt"/>
                <a:ea typeface="+mn-ea"/>
                <a:cs typeface="+mn-cs"/>
              </a:rPr>
              <a:t>我们之前用的</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RequestDispatcher.include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req,resp</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动态导入 </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将你执行的结果导入过来</a:t>
            </a:r>
          </a:p>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18</a:t>
            </a:fld>
            <a:endParaRPr lang="zh-CN" altLang="en-US"/>
          </a:p>
        </p:txBody>
      </p:sp>
    </p:spTree>
    <p:extLst>
      <p:ext uri="{BB962C8B-B14F-4D97-AF65-F5344CB8AC3E}">
        <p14:creationId xmlns:p14="http://schemas.microsoft.com/office/powerpoint/2010/main" val="3445563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pageContext.getAttribute</a:t>
            </a:r>
            <a:r>
              <a:rPr lang="zh-CN" altLang="en-US" sz="1200" kern="1200" dirty="0">
                <a:solidFill>
                  <a:schemeClr val="tx1"/>
                </a:solidFill>
                <a:effectLst/>
                <a:latin typeface="+mn-lt"/>
                <a:ea typeface="+mn-ea"/>
                <a:cs typeface="+mn-cs"/>
              </a:rPr>
              <a:t>（）方法</a:t>
            </a:r>
            <a:r>
              <a:rPr lang="zh-CN" altLang="zh-CN"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pageContext</a:t>
            </a:r>
            <a:r>
              <a:rPr lang="zh-CN" altLang="zh-CN" sz="1200" kern="1200" dirty="0">
                <a:solidFill>
                  <a:schemeClr val="tx1"/>
                </a:solidFill>
                <a:effectLst/>
                <a:latin typeface="+mn-lt"/>
                <a:ea typeface="+mn-ea"/>
                <a:cs typeface="+mn-cs"/>
              </a:rPr>
              <a:t>最小的范围开始找，有没有</a:t>
            </a:r>
            <a:r>
              <a:rPr lang="en-US" altLang="zh-CN" sz="1200" kern="1200" dirty="0">
                <a:solidFill>
                  <a:schemeClr val="tx1"/>
                </a:solidFill>
                <a:effectLst/>
                <a:latin typeface="+mn-lt"/>
                <a:ea typeface="+mn-ea"/>
                <a:cs typeface="+mn-cs"/>
              </a:rPr>
              <a:t>name</a:t>
            </a:r>
            <a:r>
              <a:rPr lang="zh-CN" altLang="zh-CN" sz="1200" kern="1200" dirty="0">
                <a:solidFill>
                  <a:schemeClr val="tx1"/>
                </a:solidFill>
                <a:effectLst/>
                <a:latin typeface="+mn-lt"/>
                <a:ea typeface="+mn-ea"/>
                <a:cs typeface="+mn-cs"/>
              </a:rPr>
              <a:t>属性，如果有输出且停止，如果没有</a:t>
            </a:r>
          </a:p>
          <a:p>
            <a:r>
              <a:rPr lang="zh-CN" altLang="zh-CN" sz="1200" kern="1200" dirty="0">
                <a:solidFill>
                  <a:schemeClr val="tx1"/>
                </a:solidFill>
                <a:effectLst/>
                <a:latin typeface="+mn-lt"/>
                <a:ea typeface="+mn-ea"/>
                <a:cs typeface="+mn-cs"/>
              </a:rPr>
              <a:t>直到找到</a:t>
            </a:r>
            <a:r>
              <a:rPr lang="en-US" altLang="zh-CN" sz="1200" kern="1200" dirty="0">
                <a:solidFill>
                  <a:schemeClr val="tx1"/>
                </a:solidFill>
                <a:effectLst/>
                <a:latin typeface="+mn-lt"/>
                <a:ea typeface="+mn-ea"/>
                <a:cs typeface="+mn-cs"/>
              </a:rPr>
              <a:t>application</a:t>
            </a:r>
            <a:r>
              <a:rPr lang="zh-CN" altLang="zh-CN" sz="1200" kern="1200" dirty="0">
                <a:solidFill>
                  <a:schemeClr val="tx1"/>
                </a:solidFill>
                <a:effectLst/>
                <a:latin typeface="+mn-lt"/>
                <a:ea typeface="+mn-ea"/>
                <a:cs typeface="+mn-cs"/>
              </a:rPr>
              <a:t>为止</a:t>
            </a:r>
          </a:p>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29</a:t>
            </a:fld>
            <a:endParaRPr lang="zh-CN" altLang="en-US"/>
          </a:p>
        </p:txBody>
      </p:sp>
    </p:spTree>
    <p:extLst>
      <p:ext uri="{BB962C8B-B14F-4D97-AF65-F5344CB8AC3E}">
        <p14:creationId xmlns:p14="http://schemas.microsoft.com/office/powerpoint/2010/main" val="3091872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DCFF8A-EF2C-463D-BCBA-4199CC0A7702}" type="slidenum">
              <a:rPr lang="en-US" altLang="zh-CN"/>
              <a:pPr/>
              <a:t>33</a:t>
            </a:fld>
            <a:endParaRPr lang="en-US" altLang="zh-CN"/>
          </a:p>
        </p:txBody>
      </p:sp>
      <p:sp>
        <p:nvSpPr>
          <p:cNvPr id="805890" name="Rectangle 2"/>
          <p:cNvSpPr>
            <a:spLocks noGrp="1" noRot="1" noChangeAspect="1" noChangeArrowheads="1" noTextEdit="1"/>
          </p:cNvSpPr>
          <p:nvPr>
            <p:ph type="sldImg"/>
          </p:nvPr>
        </p:nvSpPr>
        <p:spPr>
          <a:xfrm>
            <a:off x="1143000" y="685800"/>
            <a:ext cx="4572000" cy="3429000"/>
          </a:xfrm>
          <a:prstGeom prst="rect">
            <a:avLst/>
          </a:prstGeom>
          <a:ln/>
        </p:spPr>
      </p:sp>
      <p:sp>
        <p:nvSpPr>
          <p:cNvPr id="805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05445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DCFF8A-EF2C-463D-BCBA-4199CC0A7702}" type="slidenum">
              <a:rPr lang="en-US" altLang="zh-CN"/>
              <a:pPr/>
              <a:t>34</a:t>
            </a:fld>
            <a:endParaRPr lang="en-US" altLang="zh-CN"/>
          </a:p>
        </p:txBody>
      </p:sp>
      <p:sp>
        <p:nvSpPr>
          <p:cNvPr id="805890" name="Rectangle 2"/>
          <p:cNvSpPr>
            <a:spLocks noGrp="1" noRot="1" noChangeAspect="1" noChangeArrowheads="1" noTextEdit="1"/>
          </p:cNvSpPr>
          <p:nvPr>
            <p:ph type="sldImg"/>
          </p:nvPr>
        </p:nvSpPr>
        <p:spPr>
          <a:xfrm>
            <a:off x="1143000" y="685800"/>
            <a:ext cx="4572000" cy="3429000"/>
          </a:xfrm>
          <a:prstGeom prst="rect">
            <a:avLst/>
          </a:prstGeom>
          <a:ln/>
        </p:spPr>
      </p:sp>
      <p:sp>
        <p:nvSpPr>
          <p:cNvPr id="805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51948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name</a:t>
            </a:r>
            <a:r>
              <a:rPr lang="zh-CN" altLang="en-US" dirty="0"/>
              <a:t>不设置值  </a:t>
            </a:r>
            <a:r>
              <a:rPr lang="en-US" altLang="zh-CN" dirty="0"/>
              <a:t>${name} </a:t>
            </a:r>
            <a:r>
              <a:rPr lang="zh-CN" altLang="en-US" dirty="0"/>
              <a:t>的取值为“” 空字符串，而</a:t>
            </a:r>
            <a:r>
              <a:rPr lang="en-US" altLang="zh-CN" sz="1200" dirty="0">
                <a:solidFill>
                  <a:srgbClr val="BF5F3F"/>
                </a:solidFill>
                <a:latin typeface="Consolas" panose="020B0609020204030204" pitchFamily="49" charset="0"/>
              </a:rPr>
              <a:t>&lt;%=</a:t>
            </a:r>
            <a:r>
              <a:rPr lang="en-US" altLang="zh-CN" sz="1200" dirty="0" err="1">
                <a:solidFill>
                  <a:srgbClr val="000000"/>
                </a:solidFill>
                <a:latin typeface="Consolas" panose="020B0609020204030204" pitchFamily="49" charset="0"/>
              </a:rPr>
              <a:t>request.getAttribute</a:t>
            </a:r>
            <a:r>
              <a:rPr lang="en-US" altLang="zh-CN" sz="1200" dirty="0">
                <a:solidFill>
                  <a:srgbClr val="000000"/>
                </a:solidFill>
                <a:latin typeface="Consolas" panose="020B0609020204030204" pitchFamily="49" charset="0"/>
              </a:rPr>
              <a:t>(</a:t>
            </a:r>
            <a:r>
              <a:rPr lang="en-US" altLang="zh-CN" sz="1200" dirty="0">
                <a:solidFill>
                  <a:srgbClr val="2A00FF"/>
                </a:solidFill>
                <a:latin typeface="Consolas" panose="020B0609020204030204" pitchFamily="49" charset="0"/>
              </a:rPr>
              <a:t>“name”</a:t>
            </a:r>
            <a:r>
              <a:rPr lang="en-US" altLang="zh-CN" sz="1200" dirty="0">
                <a:solidFill>
                  <a:srgbClr val="000000"/>
                </a:solidFill>
                <a:latin typeface="Consolas" panose="020B0609020204030204" pitchFamily="49" charset="0"/>
              </a:rPr>
              <a:t>)</a:t>
            </a:r>
            <a:r>
              <a:rPr lang="en-US" altLang="zh-CN" sz="1200" dirty="0">
                <a:solidFill>
                  <a:srgbClr val="BF5F3F"/>
                </a:solidFill>
                <a:latin typeface="Consolas" panose="020B0609020204030204" pitchFamily="49" charset="0"/>
              </a:rPr>
              <a:t>%&gt;</a:t>
            </a:r>
            <a:r>
              <a:rPr lang="zh-CN" altLang="en-US" sz="1200" dirty="0">
                <a:solidFill>
                  <a:srgbClr val="BF5F3F"/>
                </a:solidFill>
                <a:latin typeface="Consolas" panose="020B0609020204030204" pitchFamily="49" charset="0"/>
              </a:rPr>
              <a:t>为</a:t>
            </a:r>
            <a:r>
              <a:rPr lang="en-US" altLang="zh-CN" sz="1200" dirty="0">
                <a:solidFill>
                  <a:srgbClr val="BF5F3F"/>
                </a:solidFill>
                <a:latin typeface="Consolas" panose="020B0609020204030204" pitchFamily="49" charset="0"/>
              </a:rPr>
              <a:t>null</a:t>
            </a:r>
          </a:p>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35</a:t>
            </a:fld>
            <a:endParaRPr lang="zh-CN" altLang="en-US"/>
          </a:p>
        </p:txBody>
      </p:sp>
    </p:spTree>
    <p:extLst>
      <p:ext uri="{BB962C8B-B14F-4D97-AF65-F5344CB8AC3E}">
        <p14:creationId xmlns:p14="http://schemas.microsoft.com/office/powerpoint/2010/main" val="22455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通过页面获取一下信息 讲解</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1</a:t>
            </a:r>
            <a:r>
              <a:rPr lang="zh-CN" altLang="en-US" sz="1200" kern="1200" dirty="0">
                <a:solidFill>
                  <a:schemeClr val="tx1"/>
                </a:solidFill>
                <a:latin typeface="+mn-lt"/>
                <a:ea typeface="+mn-ea"/>
                <a:cs typeface="+mn-cs"/>
              </a:rPr>
              <a:t>获取请求头</a:t>
            </a:r>
            <a:r>
              <a:rPr lang="en-US" altLang="zh-CN" sz="1200" kern="1200" dirty="0">
                <a:solidFill>
                  <a:schemeClr val="tx1"/>
                </a:solidFill>
                <a:latin typeface="+mn-lt"/>
                <a:ea typeface="+mn-ea"/>
                <a:cs typeface="+mn-cs"/>
              </a:rPr>
              <a:t>header : ${header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2</a:t>
            </a:r>
            <a:r>
              <a:rPr lang="zh-CN" altLang="en-US" sz="1200" kern="1200" dirty="0">
                <a:solidFill>
                  <a:schemeClr val="tx1"/>
                </a:solidFill>
                <a:latin typeface="+mn-lt"/>
                <a:ea typeface="+mn-ea"/>
                <a:cs typeface="+mn-cs"/>
              </a:rPr>
              <a:t>获取请求头</a:t>
            </a:r>
            <a:r>
              <a:rPr lang="en-US" altLang="zh-CN" sz="1200" kern="1200" dirty="0" err="1">
                <a:solidFill>
                  <a:schemeClr val="tx1"/>
                </a:solidFill>
                <a:latin typeface="+mn-lt"/>
                <a:ea typeface="+mn-ea"/>
                <a:cs typeface="+mn-cs"/>
              </a:rPr>
              <a:t>headerValues</a:t>
            </a:r>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headerValues</a:t>
            </a:r>
            <a:r>
              <a:rPr lang="en-US" altLang="zh-CN" sz="1200" kern="1200" dirty="0">
                <a:solidFill>
                  <a:schemeClr val="tx1"/>
                </a:solidFill>
                <a:latin typeface="+mn-lt"/>
                <a:ea typeface="+mn-ea"/>
                <a:cs typeface="+mn-cs"/>
              </a:rPr>
              <a:t>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3</a:t>
            </a:r>
            <a:r>
              <a:rPr lang="zh-CN" altLang="en-US" sz="1200" kern="1200" dirty="0">
                <a:solidFill>
                  <a:schemeClr val="tx1"/>
                </a:solidFill>
                <a:latin typeface="+mn-lt"/>
                <a:ea typeface="+mn-ea"/>
                <a:cs typeface="+mn-cs"/>
              </a:rPr>
              <a:t>获取参数</a:t>
            </a:r>
            <a:r>
              <a:rPr lang="en-US" altLang="zh-CN" sz="1200" u="sng" kern="1200" dirty="0">
                <a:solidFill>
                  <a:schemeClr val="tx1"/>
                </a:solidFill>
                <a:latin typeface="+mn-lt"/>
                <a:ea typeface="+mn-ea"/>
                <a:cs typeface="+mn-cs"/>
              </a:rPr>
              <a:t>param : ${param }&lt;</a:t>
            </a:r>
            <a:r>
              <a:rPr lang="en-US" altLang="zh-CN" sz="1200" u="sng" kern="1200" dirty="0" err="1">
                <a:solidFill>
                  <a:schemeClr val="tx1"/>
                </a:solidFill>
                <a:latin typeface="+mn-lt"/>
                <a:ea typeface="+mn-ea"/>
                <a:cs typeface="+mn-cs"/>
              </a:rPr>
              <a:t>hr</a:t>
            </a:r>
            <a:r>
              <a:rPr lang="en-US" altLang="zh-CN" sz="1200" u="sng"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4</a:t>
            </a:r>
            <a:r>
              <a:rPr lang="zh-CN" altLang="en-US" sz="1200" kern="1200" dirty="0">
                <a:solidFill>
                  <a:schemeClr val="tx1"/>
                </a:solidFill>
                <a:latin typeface="+mn-lt"/>
                <a:ea typeface="+mn-ea"/>
                <a:cs typeface="+mn-cs"/>
              </a:rPr>
              <a:t>获取参数</a:t>
            </a:r>
            <a:r>
              <a:rPr lang="en-US" altLang="zh-CN" sz="1200" kern="1200" dirty="0" err="1">
                <a:solidFill>
                  <a:schemeClr val="tx1"/>
                </a:solidFill>
                <a:latin typeface="+mn-lt"/>
                <a:ea typeface="+mn-ea"/>
                <a:cs typeface="+mn-cs"/>
              </a:rPr>
              <a:t>paramValues</a:t>
            </a:r>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paramValues</a:t>
            </a:r>
            <a:r>
              <a:rPr lang="en-US" altLang="zh-CN" sz="1200" kern="1200" dirty="0">
                <a:solidFill>
                  <a:schemeClr val="tx1"/>
                </a:solidFill>
                <a:latin typeface="+mn-lt"/>
                <a:ea typeface="+mn-ea"/>
                <a:cs typeface="+mn-cs"/>
              </a:rPr>
              <a:t>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5</a:t>
            </a:r>
            <a:r>
              <a:rPr lang="zh-CN" altLang="en-US" sz="1200" kern="1200" dirty="0">
                <a:solidFill>
                  <a:schemeClr val="tx1"/>
                </a:solidFill>
                <a:latin typeface="+mn-lt"/>
                <a:ea typeface="+mn-ea"/>
                <a:cs typeface="+mn-cs"/>
              </a:rPr>
              <a:t>获取配置信息</a:t>
            </a:r>
            <a:r>
              <a:rPr lang="en-US" altLang="zh-CN" sz="1200" kern="1200" dirty="0" err="1">
                <a:solidFill>
                  <a:schemeClr val="tx1"/>
                </a:solidFill>
                <a:latin typeface="+mn-lt"/>
                <a:ea typeface="+mn-ea"/>
                <a:cs typeface="+mn-cs"/>
              </a:rPr>
              <a:t>initParam</a:t>
            </a:r>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initParam</a:t>
            </a:r>
            <a:r>
              <a:rPr lang="en-US" altLang="zh-CN" sz="1200" kern="1200" dirty="0">
                <a:solidFill>
                  <a:schemeClr val="tx1"/>
                </a:solidFill>
                <a:latin typeface="+mn-lt"/>
                <a:ea typeface="+mn-ea"/>
                <a:cs typeface="+mn-cs"/>
              </a:rPr>
              <a:t>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6</a:t>
            </a:r>
            <a:r>
              <a:rPr lang="zh-CN" altLang="en-US" sz="1200" kern="1200" dirty="0">
                <a:solidFill>
                  <a:schemeClr val="tx1"/>
                </a:solidFill>
                <a:latin typeface="+mn-lt"/>
                <a:ea typeface="+mn-ea"/>
                <a:cs typeface="+mn-cs"/>
              </a:rPr>
              <a:t>获取</a:t>
            </a:r>
            <a:r>
              <a:rPr lang="en-US" altLang="zh-CN" sz="1200" kern="1200" dirty="0">
                <a:solidFill>
                  <a:schemeClr val="tx1"/>
                </a:solidFill>
                <a:latin typeface="+mn-lt"/>
                <a:ea typeface="+mn-ea"/>
                <a:cs typeface="+mn-cs"/>
              </a:rPr>
              <a:t>cookie : ${cookie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7</a:t>
            </a:r>
            <a:r>
              <a:rPr lang="zh-CN" altLang="en-US" sz="1200" kern="1200" dirty="0">
                <a:solidFill>
                  <a:schemeClr val="tx1"/>
                </a:solidFill>
                <a:latin typeface="+mn-lt"/>
                <a:ea typeface="+mn-ea"/>
                <a:cs typeface="+mn-cs"/>
              </a:rPr>
              <a:t>获取</a:t>
            </a:r>
            <a:r>
              <a:rPr lang="en-US" altLang="zh-CN" sz="1200" kern="1200" dirty="0" err="1">
                <a:solidFill>
                  <a:schemeClr val="tx1"/>
                </a:solidFill>
                <a:latin typeface="+mn-lt"/>
                <a:ea typeface="+mn-ea"/>
                <a:cs typeface="+mn-cs"/>
              </a:rPr>
              <a:t>pageScope</a:t>
            </a:r>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pageScope</a:t>
            </a:r>
            <a:r>
              <a:rPr lang="en-US" altLang="zh-CN" sz="1200" kern="1200" dirty="0">
                <a:solidFill>
                  <a:schemeClr val="tx1"/>
                </a:solidFill>
                <a:latin typeface="+mn-lt"/>
                <a:ea typeface="+mn-ea"/>
                <a:cs typeface="+mn-cs"/>
              </a:rPr>
              <a:t>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8</a:t>
            </a:r>
            <a:r>
              <a:rPr lang="zh-CN" altLang="en-US" sz="1200" kern="1200" dirty="0">
                <a:solidFill>
                  <a:schemeClr val="tx1"/>
                </a:solidFill>
                <a:latin typeface="+mn-lt"/>
                <a:ea typeface="+mn-ea"/>
                <a:cs typeface="+mn-cs"/>
              </a:rPr>
              <a:t>获取</a:t>
            </a:r>
            <a:r>
              <a:rPr lang="en-US" altLang="zh-CN" sz="1200" kern="1200" dirty="0" err="1">
                <a:solidFill>
                  <a:schemeClr val="tx1"/>
                </a:solidFill>
                <a:latin typeface="+mn-lt"/>
                <a:ea typeface="+mn-ea"/>
                <a:cs typeface="+mn-cs"/>
              </a:rPr>
              <a:t>requestScope</a:t>
            </a:r>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requestScope</a:t>
            </a:r>
            <a:r>
              <a:rPr lang="en-US" altLang="zh-CN" sz="1200" kern="1200" dirty="0">
                <a:solidFill>
                  <a:schemeClr val="tx1"/>
                </a:solidFill>
                <a:latin typeface="+mn-lt"/>
                <a:ea typeface="+mn-ea"/>
                <a:cs typeface="+mn-cs"/>
              </a:rPr>
              <a:t>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9</a:t>
            </a:r>
            <a:r>
              <a:rPr lang="zh-CN" altLang="en-US" sz="1200" kern="1200" dirty="0">
                <a:solidFill>
                  <a:schemeClr val="tx1"/>
                </a:solidFill>
                <a:latin typeface="+mn-lt"/>
                <a:ea typeface="+mn-ea"/>
                <a:cs typeface="+mn-cs"/>
              </a:rPr>
              <a:t>获取</a:t>
            </a:r>
            <a:r>
              <a:rPr lang="en-US" altLang="zh-CN" sz="1200" kern="1200" dirty="0" err="1">
                <a:solidFill>
                  <a:schemeClr val="tx1"/>
                </a:solidFill>
                <a:latin typeface="+mn-lt"/>
                <a:ea typeface="+mn-ea"/>
                <a:cs typeface="+mn-cs"/>
              </a:rPr>
              <a:t>sessionScope</a:t>
            </a:r>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sessionScope</a:t>
            </a:r>
            <a:r>
              <a:rPr lang="en-US" altLang="zh-CN" sz="1200" kern="1200" dirty="0">
                <a:solidFill>
                  <a:schemeClr val="tx1"/>
                </a:solidFill>
                <a:latin typeface="+mn-lt"/>
                <a:ea typeface="+mn-ea"/>
                <a:cs typeface="+mn-cs"/>
              </a:rPr>
              <a:t>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10</a:t>
            </a:r>
            <a:r>
              <a:rPr lang="zh-CN" altLang="en-US" sz="1200" kern="1200" dirty="0">
                <a:solidFill>
                  <a:schemeClr val="tx1"/>
                </a:solidFill>
                <a:latin typeface="+mn-lt"/>
                <a:ea typeface="+mn-ea"/>
                <a:cs typeface="+mn-cs"/>
              </a:rPr>
              <a:t>获取</a:t>
            </a:r>
            <a:r>
              <a:rPr lang="en-US" altLang="zh-CN" sz="1200" kern="1200" dirty="0" err="1">
                <a:solidFill>
                  <a:schemeClr val="tx1"/>
                </a:solidFill>
                <a:latin typeface="+mn-lt"/>
                <a:ea typeface="+mn-ea"/>
                <a:cs typeface="+mn-cs"/>
              </a:rPr>
              <a:t>applicationScope</a:t>
            </a:r>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applicationScope</a:t>
            </a:r>
            <a:r>
              <a:rPr lang="en-US" altLang="zh-CN" sz="1200" kern="1200" dirty="0">
                <a:solidFill>
                  <a:schemeClr val="tx1"/>
                </a:solidFill>
                <a:latin typeface="+mn-lt"/>
                <a:ea typeface="+mn-ea"/>
                <a:cs typeface="+mn-cs"/>
              </a:rPr>
              <a:t>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11</a:t>
            </a:r>
            <a:r>
              <a:rPr lang="zh-CN" altLang="en-US" sz="1200" kern="1200" dirty="0">
                <a:solidFill>
                  <a:schemeClr val="tx1"/>
                </a:solidFill>
                <a:latin typeface="+mn-lt"/>
                <a:ea typeface="+mn-ea"/>
                <a:cs typeface="+mn-cs"/>
              </a:rPr>
              <a:t>获取</a:t>
            </a:r>
            <a:r>
              <a:rPr lang="en-US" altLang="zh-CN" sz="1200" kern="1200" dirty="0" err="1">
                <a:solidFill>
                  <a:schemeClr val="tx1"/>
                </a:solidFill>
                <a:latin typeface="+mn-lt"/>
                <a:ea typeface="+mn-ea"/>
                <a:cs typeface="+mn-cs"/>
              </a:rPr>
              <a:t>pageContext</a:t>
            </a:r>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pageContext</a:t>
            </a:r>
            <a:r>
              <a:rPr lang="en-US" altLang="zh-CN" sz="1200" kern="1200" dirty="0">
                <a:solidFill>
                  <a:schemeClr val="tx1"/>
                </a:solidFill>
                <a:latin typeface="+mn-lt"/>
                <a:ea typeface="+mn-ea"/>
                <a:cs typeface="+mn-cs"/>
              </a:rPr>
              <a:t>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37</a:t>
            </a:fld>
            <a:endParaRPr lang="zh-CN" altLang="en-US"/>
          </a:p>
        </p:txBody>
      </p:sp>
    </p:spTree>
    <p:extLst>
      <p:ext uri="{BB962C8B-B14F-4D97-AF65-F5344CB8AC3E}">
        <p14:creationId xmlns:p14="http://schemas.microsoft.com/office/powerpoint/2010/main" val="4227093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通过页面获取一下信息 讲解</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1</a:t>
            </a:r>
            <a:r>
              <a:rPr lang="zh-CN" altLang="en-US" sz="1200" kern="1200" dirty="0">
                <a:solidFill>
                  <a:schemeClr val="tx1"/>
                </a:solidFill>
                <a:latin typeface="+mn-lt"/>
                <a:ea typeface="+mn-ea"/>
                <a:cs typeface="+mn-cs"/>
              </a:rPr>
              <a:t>获取请求头</a:t>
            </a:r>
            <a:r>
              <a:rPr lang="en-US" altLang="zh-CN" sz="1200" kern="1200" dirty="0">
                <a:solidFill>
                  <a:schemeClr val="tx1"/>
                </a:solidFill>
                <a:latin typeface="+mn-lt"/>
                <a:ea typeface="+mn-ea"/>
                <a:cs typeface="+mn-cs"/>
              </a:rPr>
              <a:t>header : ${header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2</a:t>
            </a:r>
            <a:r>
              <a:rPr lang="zh-CN" altLang="en-US" sz="1200" kern="1200" dirty="0">
                <a:solidFill>
                  <a:schemeClr val="tx1"/>
                </a:solidFill>
                <a:latin typeface="+mn-lt"/>
                <a:ea typeface="+mn-ea"/>
                <a:cs typeface="+mn-cs"/>
              </a:rPr>
              <a:t>获取请求头</a:t>
            </a:r>
            <a:r>
              <a:rPr lang="en-US" altLang="zh-CN" sz="1200" kern="1200" dirty="0" err="1">
                <a:solidFill>
                  <a:schemeClr val="tx1"/>
                </a:solidFill>
                <a:latin typeface="+mn-lt"/>
                <a:ea typeface="+mn-ea"/>
                <a:cs typeface="+mn-cs"/>
              </a:rPr>
              <a:t>headerValues</a:t>
            </a:r>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headerValues</a:t>
            </a:r>
            <a:r>
              <a:rPr lang="en-US" altLang="zh-CN" sz="1200" kern="1200" dirty="0">
                <a:solidFill>
                  <a:schemeClr val="tx1"/>
                </a:solidFill>
                <a:latin typeface="+mn-lt"/>
                <a:ea typeface="+mn-ea"/>
                <a:cs typeface="+mn-cs"/>
              </a:rPr>
              <a:t>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3</a:t>
            </a:r>
            <a:r>
              <a:rPr lang="zh-CN" altLang="en-US" sz="1200" kern="1200" dirty="0">
                <a:solidFill>
                  <a:schemeClr val="tx1"/>
                </a:solidFill>
                <a:latin typeface="+mn-lt"/>
                <a:ea typeface="+mn-ea"/>
                <a:cs typeface="+mn-cs"/>
              </a:rPr>
              <a:t>获取参数</a:t>
            </a:r>
            <a:r>
              <a:rPr lang="en-US" altLang="zh-CN" sz="1200" u="sng" kern="1200" dirty="0">
                <a:solidFill>
                  <a:schemeClr val="tx1"/>
                </a:solidFill>
                <a:latin typeface="+mn-lt"/>
                <a:ea typeface="+mn-ea"/>
                <a:cs typeface="+mn-cs"/>
              </a:rPr>
              <a:t>param : ${param }&lt;</a:t>
            </a:r>
            <a:r>
              <a:rPr lang="en-US" altLang="zh-CN" sz="1200" u="sng" kern="1200" dirty="0" err="1">
                <a:solidFill>
                  <a:schemeClr val="tx1"/>
                </a:solidFill>
                <a:latin typeface="+mn-lt"/>
                <a:ea typeface="+mn-ea"/>
                <a:cs typeface="+mn-cs"/>
              </a:rPr>
              <a:t>hr</a:t>
            </a:r>
            <a:r>
              <a:rPr lang="en-US" altLang="zh-CN" sz="1200" u="sng"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4</a:t>
            </a:r>
            <a:r>
              <a:rPr lang="zh-CN" altLang="en-US" sz="1200" kern="1200" dirty="0">
                <a:solidFill>
                  <a:schemeClr val="tx1"/>
                </a:solidFill>
                <a:latin typeface="+mn-lt"/>
                <a:ea typeface="+mn-ea"/>
                <a:cs typeface="+mn-cs"/>
              </a:rPr>
              <a:t>获取参数</a:t>
            </a:r>
            <a:r>
              <a:rPr lang="en-US" altLang="zh-CN" sz="1200" kern="1200" dirty="0" err="1">
                <a:solidFill>
                  <a:schemeClr val="tx1"/>
                </a:solidFill>
                <a:latin typeface="+mn-lt"/>
                <a:ea typeface="+mn-ea"/>
                <a:cs typeface="+mn-cs"/>
              </a:rPr>
              <a:t>paramValues</a:t>
            </a:r>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paramValues</a:t>
            </a:r>
            <a:r>
              <a:rPr lang="en-US" altLang="zh-CN" sz="1200" kern="1200" dirty="0">
                <a:solidFill>
                  <a:schemeClr val="tx1"/>
                </a:solidFill>
                <a:latin typeface="+mn-lt"/>
                <a:ea typeface="+mn-ea"/>
                <a:cs typeface="+mn-cs"/>
              </a:rPr>
              <a:t>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5</a:t>
            </a:r>
            <a:r>
              <a:rPr lang="zh-CN" altLang="en-US" sz="1200" kern="1200" dirty="0">
                <a:solidFill>
                  <a:schemeClr val="tx1"/>
                </a:solidFill>
                <a:latin typeface="+mn-lt"/>
                <a:ea typeface="+mn-ea"/>
                <a:cs typeface="+mn-cs"/>
              </a:rPr>
              <a:t>获取配置信息</a:t>
            </a:r>
            <a:r>
              <a:rPr lang="en-US" altLang="zh-CN" sz="1200" kern="1200" dirty="0" err="1">
                <a:solidFill>
                  <a:schemeClr val="tx1"/>
                </a:solidFill>
                <a:latin typeface="+mn-lt"/>
                <a:ea typeface="+mn-ea"/>
                <a:cs typeface="+mn-cs"/>
              </a:rPr>
              <a:t>initParam</a:t>
            </a:r>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initParam</a:t>
            </a:r>
            <a:r>
              <a:rPr lang="en-US" altLang="zh-CN" sz="1200" kern="1200" dirty="0">
                <a:solidFill>
                  <a:schemeClr val="tx1"/>
                </a:solidFill>
                <a:latin typeface="+mn-lt"/>
                <a:ea typeface="+mn-ea"/>
                <a:cs typeface="+mn-cs"/>
              </a:rPr>
              <a:t>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6</a:t>
            </a:r>
            <a:r>
              <a:rPr lang="zh-CN" altLang="en-US" sz="1200" kern="1200" dirty="0">
                <a:solidFill>
                  <a:schemeClr val="tx1"/>
                </a:solidFill>
                <a:latin typeface="+mn-lt"/>
                <a:ea typeface="+mn-ea"/>
                <a:cs typeface="+mn-cs"/>
              </a:rPr>
              <a:t>获取</a:t>
            </a:r>
            <a:r>
              <a:rPr lang="en-US" altLang="zh-CN" sz="1200" kern="1200" dirty="0">
                <a:solidFill>
                  <a:schemeClr val="tx1"/>
                </a:solidFill>
                <a:latin typeface="+mn-lt"/>
                <a:ea typeface="+mn-ea"/>
                <a:cs typeface="+mn-cs"/>
              </a:rPr>
              <a:t>cookie : ${cookie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7</a:t>
            </a:r>
            <a:r>
              <a:rPr lang="zh-CN" altLang="en-US" sz="1200" kern="1200" dirty="0">
                <a:solidFill>
                  <a:schemeClr val="tx1"/>
                </a:solidFill>
                <a:latin typeface="+mn-lt"/>
                <a:ea typeface="+mn-ea"/>
                <a:cs typeface="+mn-cs"/>
              </a:rPr>
              <a:t>获取</a:t>
            </a:r>
            <a:r>
              <a:rPr lang="en-US" altLang="zh-CN" sz="1200" kern="1200" dirty="0" err="1">
                <a:solidFill>
                  <a:schemeClr val="tx1"/>
                </a:solidFill>
                <a:latin typeface="+mn-lt"/>
                <a:ea typeface="+mn-ea"/>
                <a:cs typeface="+mn-cs"/>
              </a:rPr>
              <a:t>pageScope</a:t>
            </a:r>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pageScope</a:t>
            </a:r>
            <a:r>
              <a:rPr lang="en-US" altLang="zh-CN" sz="1200" kern="1200" dirty="0">
                <a:solidFill>
                  <a:schemeClr val="tx1"/>
                </a:solidFill>
                <a:latin typeface="+mn-lt"/>
                <a:ea typeface="+mn-ea"/>
                <a:cs typeface="+mn-cs"/>
              </a:rPr>
              <a:t>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8</a:t>
            </a:r>
            <a:r>
              <a:rPr lang="zh-CN" altLang="en-US" sz="1200" kern="1200" dirty="0">
                <a:solidFill>
                  <a:schemeClr val="tx1"/>
                </a:solidFill>
                <a:latin typeface="+mn-lt"/>
                <a:ea typeface="+mn-ea"/>
                <a:cs typeface="+mn-cs"/>
              </a:rPr>
              <a:t>获取</a:t>
            </a:r>
            <a:r>
              <a:rPr lang="en-US" altLang="zh-CN" sz="1200" kern="1200" dirty="0" err="1">
                <a:solidFill>
                  <a:schemeClr val="tx1"/>
                </a:solidFill>
                <a:latin typeface="+mn-lt"/>
                <a:ea typeface="+mn-ea"/>
                <a:cs typeface="+mn-cs"/>
              </a:rPr>
              <a:t>requestScope</a:t>
            </a:r>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requestScope</a:t>
            </a:r>
            <a:r>
              <a:rPr lang="en-US" altLang="zh-CN" sz="1200" kern="1200" dirty="0">
                <a:solidFill>
                  <a:schemeClr val="tx1"/>
                </a:solidFill>
                <a:latin typeface="+mn-lt"/>
                <a:ea typeface="+mn-ea"/>
                <a:cs typeface="+mn-cs"/>
              </a:rPr>
              <a:t>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9</a:t>
            </a:r>
            <a:r>
              <a:rPr lang="zh-CN" altLang="en-US" sz="1200" kern="1200" dirty="0">
                <a:solidFill>
                  <a:schemeClr val="tx1"/>
                </a:solidFill>
                <a:latin typeface="+mn-lt"/>
                <a:ea typeface="+mn-ea"/>
                <a:cs typeface="+mn-cs"/>
              </a:rPr>
              <a:t>获取</a:t>
            </a:r>
            <a:r>
              <a:rPr lang="en-US" altLang="zh-CN" sz="1200" kern="1200" dirty="0" err="1">
                <a:solidFill>
                  <a:schemeClr val="tx1"/>
                </a:solidFill>
                <a:latin typeface="+mn-lt"/>
                <a:ea typeface="+mn-ea"/>
                <a:cs typeface="+mn-cs"/>
              </a:rPr>
              <a:t>sessionScope</a:t>
            </a:r>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sessionScope</a:t>
            </a:r>
            <a:r>
              <a:rPr lang="en-US" altLang="zh-CN" sz="1200" kern="1200" dirty="0">
                <a:solidFill>
                  <a:schemeClr val="tx1"/>
                </a:solidFill>
                <a:latin typeface="+mn-lt"/>
                <a:ea typeface="+mn-ea"/>
                <a:cs typeface="+mn-cs"/>
              </a:rPr>
              <a:t>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10</a:t>
            </a:r>
            <a:r>
              <a:rPr lang="zh-CN" altLang="en-US" sz="1200" kern="1200" dirty="0">
                <a:solidFill>
                  <a:schemeClr val="tx1"/>
                </a:solidFill>
                <a:latin typeface="+mn-lt"/>
                <a:ea typeface="+mn-ea"/>
                <a:cs typeface="+mn-cs"/>
              </a:rPr>
              <a:t>获取</a:t>
            </a:r>
            <a:r>
              <a:rPr lang="en-US" altLang="zh-CN" sz="1200" kern="1200" dirty="0" err="1">
                <a:solidFill>
                  <a:schemeClr val="tx1"/>
                </a:solidFill>
                <a:latin typeface="+mn-lt"/>
                <a:ea typeface="+mn-ea"/>
                <a:cs typeface="+mn-cs"/>
              </a:rPr>
              <a:t>applicationScope</a:t>
            </a:r>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applicationScope</a:t>
            </a:r>
            <a:r>
              <a:rPr lang="en-US" altLang="zh-CN" sz="1200" kern="1200" dirty="0">
                <a:solidFill>
                  <a:schemeClr val="tx1"/>
                </a:solidFill>
                <a:latin typeface="+mn-lt"/>
                <a:ea typeface="+mn-ea"/>
                <a:cs typeface="+mn-cs"/>
              </a:rPr>
              <a:t>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p>
          <a:p>
            <a:r>
              <a:rPr lang="en-US" altLang="zh-CN" sz="1200" kern="1200" dirty="0">
                <a:solidFill>
                  <a:schemeClr val="tx1"/>
                </a:solidFill>
                <a:latin typeface="+mn-lt"/>
                <a:ea typeface="+mn-ea"/>
                <a:cs typeface="+mn-cs"/>
              </a:rPr>
              <a:t>11</a:t>
            </a:r>
            <a:r>
              <a:rPr lang="zh-CN" altLang="en-US" sz="1200" kern="1200" dirty="0">
                <a:solidFill>
                  <a:schemeClr val="tx1"/>
                </a:solidFill>
                <a:latin typeface="+mn-lt"/>
                <a:ea typeface="+mn-ea"/>
                <a:cs typeface="+mn-cs"/>
              </a:rPr>
              <a:t>获取</a:t>
            </a:r>
            <a:r>
              <a:rPr lang="en-US" altLang="zh-CN" sz="1200" kern="1200" dirty="0" err="1">
                <a:solidFill>
                  <a:schemeClr val="tx1"/>
                </a:solidFill>
                <a:latin typeface="+mn-lt"/>
                <a:ea typeface="+mn-ea"/>
                <a:cs typeface="+mn-cs"/>
              </a:rPr>
              <a:t>pageContext</a:t>
            </a:r>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pageContext</a:t>
            </a:r>
            <a:r>
              <a:rPr lang="en-US" altLang="zh-CN" sz="1200" kern="1200" dirty="0">
                <a:solidFill>
                  <a:schemeClr val="tx1"/>
                </a:solidFill>
                <a:latin typeface="+mn-lt"/>
                <a:ea typeface="+mn-ea"/>
                <a:cs typeface="+mn-cs"/>
              </a:rPr>
              <a:t> }&lt;</a:t>
            </a:r>
            <a:r>
              <a:rPr lang="en-US" altLang="zh-CN" sz="1200" kern="1200" dirty="0" err="1">
                <a:solidFill>
                  <a:schemeClr val="tx1"/>
                </a:solidFill>
                <a:latin typeface="+mn-lt"/>
                <a:ea typeface="+mn-ea"/>
                <a:cs typeface="+mn-cs"/>
              </a:rPr>
              <a:t>hr</a:t>
            </a:r>
            <a:r>
              <a:rPr lang="en-US" altLang="zh-CN" sz="1200" kern="1200" dirty="0">
                <a:solidFill>
                  <a:schemeClr val="tx1"/>
                </a:solidFill>
                <a:latin typeface="+mn-lt"/>
                <a:ea typeface="+mn-ea"/>
                <a:cs typeface="+mn-cs"/>
              </a:rPr>
              <a:t>&gt;</a:t>
            </a:r>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38</a:t>
            </a:fld>
            <a:endParaRPr lang="zh-CN" altLang="en-US"/>
          </a:p>
        </p:txBody>
      </p:sp>
    </p:spTree>
    <p:extLst>
      <p:ext uri="{BB962C8B-B14F-4D97-AF65-F5344CB8AC3E}">
        <p14:creationId xmlns:p14="http://schemas.microsoft.com/office/powerpoint/2010/main" val="2288833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Aft>
                <a:spcPct val="20000"/>
              </a:spcAft>
              <a:buNone/>
            </a:pPr>
            <a:r>
              <a:rPr lang="zh-CN" altLang="zh-CN" sz="1200" b="0" dirty="0"/>
              <a:t>问题：</a:t>
            </a:r>
            <a:endParaRPr lang="en-US" altLang="zh-CN" sz="1200" b="0" dirty="0"/>
          </a:p>
          <a:p>
            <a:pPr marL="0" indent="0">
              <a:lnSpc>
                <a:spcPct val="150000"/>
              </a:lnSpc>
              <a:spcAft>
                <a:spcPct val="20000"/>
              </a:spcAft>
              <a:buNone/>
            </a:pPr>
            <a:r>
              <a:rPr lang="en-US" altLang="zh-CN" sz="1200" b="0" dirty="0"/>
              <a:t>&lt;% String name="Jack";</a:t>
            </a:r>
            <a:r>
              <a:rPr lang="zh-CN" altLang="en-US" sz="1200" b="0" dirty="0"/>
              <a:t> </a:t>
            </a:r>
            <a:r>
              <a:rPr lang="en-US" altLang="zh-CN" sz="1200" b="0" dirty="0"/>
              <a:t>%&gt;</a:t>
            </a:r>
            <a:endParaRPr lang="zh-CN" altLang="zh-CN" sz="1200" b="0" dirty="0"/>
          </a:p>
          <a:p>
            <a:pPr marL="0" indent="0">
              <a:lnSpc>
                <a:spcPct val="150000"/>
              </a:lnSpc>
              <a:spcAft>
                <a:spcPct val="20000"/>
              </a:spcAft>
              <a:buNone/>
            </a:pPr>
            <a:r>
              <a:rPr lang="en-US" altLang="zh-CN" sz="1200" b="0" dirty="0"/>
              <a:t>&lt;!-- </a:t>
            </a:r>
            <a:r>
              <a:rPr lang="zh-CN" altLang="zh-CN" sz="1200" b="0" dirty="0"/>
              <a:t>因为没有将</a:t>
            </a:r>
            <a:r>
              <a:rPr lang="en-US" altLang="zh-CN" sz="1200" b="0" dirty="0"/>
              <a:t>name</a:t>
            </a:r>
            <a:r>
              <a:rPr lang="zh-CN" altLang="zh-CN" sz="1200" b="0" dirty="0"/>
              <a:t>放到四个域对象中的任意一个去，所以没有值</a:t>
            </a:r>
            <a:r>
              <a:rPr lang="en-US" altLang="zh-CN" sz="1200" b="0" dirty="0"/>
              <a:t> --&gt;</a:t>
            </a:r>
            <a:endParaRPr lang="zh-CN" altLang="zh-CN" sz="1200" b="0" dirty="0"/>
          </a:p>
          <a:p>
            <a:pPr marL="0" indent="0">
              <a:lnSpc>
                <a:spcPct val="150000"/>
              </a:lnSpc>
              <a:spcAft>
                <a:spcPct val="20000"/>
              </a:spcAft>
              <a:buNone/>
            </a:pPr>
            <a:r>
              <a:rPr lang="en-US" altLang="zh-CN" sz="1200" b="0" dirty="0"/>
              <a:t>${name}</a:t>
            </a:r>
            <a:endParaRPr lang="zh-CN" altLang="zh-CN" sz="1200" b="0" dirty="0"/>
          </a:p>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39</a:t>
            </a:fld>
            <a:endParaRPr lang="zh-CN" altLang="en-US"/>
          </a:p>
        </p:txBody>
      </p:sp>
    </p:spTree>
    <p:extLst>
      <p:ext uri="{BB962C8B-B14F-4D97-AF65-F5344CB8AC3E}">
        <p14:creationId xmlns:p14="http://schemas.microsoft.com/office/powerpoint/2010/main" val="3430603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40</a:t>
            </a:fld>
            <a:endParaRPr lang="zh-CN" altLang="en-US"/>
          </a:p>
        </p:txBody>
      </p:sp>
    </p:spTree>
    <p:extLst>
      <p:ext uri="{BB962C8B-B14F-4D97-AF65-F5344CB8AC3E}">
        <p14:creationId xmlns:p14="http://schemas.microsoft.com/office/powerpoint/2010/main" val="2708481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41</a:t>
            </a:fld>
            <a:endParaRPr lang="zh-CN" altLang="en-US"/>
          </a:p>
        </p:txBody>
      </p:sp>
    </p:spTree>
    <p:extLst>
      <p:ext uri="{BB962C8B-B14F-4D97-AF65-F5344CB8AC3E}">
        <p14:creationId xmlns:p14="http://schemas.microsoft.com/office/powerpoint/2010/main" val="400819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9F1603-3ECA-457A-967F-75E1BE9B1761}" type="slidenum">
              <a:rPr lang="en-US" altLang="zh-CN"/>
              <a:pPr/>
              <a:t>4</a:t>
            </a:fld>
            <a:endParaRPr lang="en-US" altLang="zh-CN"/>
          </a:p>
        </p:txBody>
      </p:sp>
      <p:sp>
        <p:nvSpPr>
          <p:cNvPr id="784386" name="Rectangle 2"/>
          <p:cNvSpPr>
            <a:spLocks noGrp="1" noRot="1" noChangeAspect="1" noChangeArrowheads="1" noTextEdit="1"/>
          </p:cNvSpPr>
          <p:nvPr>
            <p:ph type="sldImg"/>
          </p:nvPr>
        </p:nvSpPr>
        <p:spPr>
          <a:xfrm>
            <a:off x="1143000" y="685800"/>
            <a:ext cx="4572000" cy="3429000"/>
          </a:xfrm>
          <a:prstGeom prst="rect">
            <a:avLst/>
          </a:prstGeom>
          <a:ln/>
        </p:spPr>
      </p:sp>
      <p:sp>
        <p:nvSpPr>
          <p:cNvPr id="784387"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cs typeface="Arial Unicode MS" pitchFamily="34" charset="-122"/>
              </a:rPr>
              <a:t>在</a:t>
            </a:r>
            <a:r>
              <a:rPr lang="en-US" altLang="zh-CN" sz="1200" dirty="0">
                <a:latin typeface="微软雅黑" panose="020B0503020204020204" pitchFamily="34" charset="-122"/>
                <a:ea typeface="微软雅黑" panose="020B0503020204020204" pitchFamily="34" charset="-122"/>
                <a:cs typeface="Arial Unicode MS" pitchFamily="34" charset="-122"/>
              </a:rPr>
              <a:t>JSP</a:t>
            </a:r>
            <a:r>
              <a:rPr lang="zh-CN" altLang="en-US" sz="1200" dirty="0">
                <a:latin typeface="微软雅黑" panose="020B0503020204020204" pitchFamily="34" charset="-122"/>
                <a:ea typeface="微软雅黑" panose="020B0503020204020204" pitchFamily="34" charset="-122"/>
                <a:cs typeface="Arial Unicode MS" pitchFamily="34" charset="-122"/>
              </a:rPr>
              <a:t>页面中编写的</a:t>
            </a:r>
            <a:r>
              <a:rPr lang="en-US" altLang="zh-CN" sz="1200" dirty="0">
                <a:latin typeface="微软雅黑" panose="020B0503020204020204" pitchFamily="34" charset="-122"/>
                <a:ea typeface="微软雅黑" panose="020B0503020204020204" pitchFamily="34" charset="-122"/>
                <a:cs typeface="Arial Unicode MS" pitchFamily="34" charset="-122"/>
              </a:rPr>
              <a:t>Java</a:t>
            </a:r>
            <a:r>
              <a:rPr lang="zh-CN" altLang="en-US" sz="1200" dirty="0">
                <a:latin typeface="微软雅黑" panose="020B0503020204020204" pitchFamily="34" charset="-122"/>
                <a:ea typeface="微软雅黑" panose="020B0503020204020204" pitchFamily="34" charset="-122"/>
                <a:cs typeface="Arial Unicode MS" pitchFamily="34" charset="-122"/>
              </a:rPr>
              <a:t>代码需要嵌套在</a:t>
            </a:r>
            <a:r>
              <a:rPr lang="en-US" altLang="zh-CN" sz="1200" dirty="0">
                <a:latin typeface="微软雅黑" panose="020B0503020204020204" pitchFamily="34" charset="-122"/>
                <a:ea typeface="微软雅黑" panose="020B0503020204020204" pitchFamily="34" charset="-122"/>
                <a:cs typeface="Arial Unicode MS" pitchFamily="34" charset="-122"/>
              </a:rPr>
              <a:t>&lt;%</a:t>
            </a:r>
            <a:r>
              <a:rPr lang="zh-CN" altLang="en-US" sz="1200" dirty="0">
                <a:latin typeface="微软雅黑" panose="020B0503020204020204" pitchFamily="34" charset="-122"/>
                <a:ea typeface="微软雅黑" panose="020B0503020204020204" pitchFamily="34" charset="-122"/>
                <a:cs typeface="Arial Unicode MS" pitchFamily="34" charset="-122"/>
              </a:rPr>
              <a:t>和</a:t>
            </a:r>
            <a:r>
              <a:rPr lang="en-US" altLang="zh-CN" sz="1200" dirty="0">
                <a:latin typeface="微软雅黑" panose="020B0503020204020204" pitchFamily="34" charset="-122"/>
                <a:ea typeface="微软雅黑" panose="020B0503020204020204" pitchFamily="34" charset="-122"/>
                <a:cs typeface="Arial Unicode MS" pitchFamily="34" charset="-122"/>
              </a:rPr>
              <a:t>%&gt;</a:t>
            </a:r>
            <a:r>
              <a:rPr lang="zh-CN" altLang="en-US" sz="1200" dirty="0">
                <a:latin typeface="微软雅黑" panose="020B0503020204020204" pitchFamily="34" charset="-122"/>
                <a:ea typeface="微软雅黑" panose="020B0503020204020204" pitchFamily="34" charset="-122"/>
                <a:cs typeface="Arial Unicode MS" pitchFamily="34" charset="-122"/>
              </a:rPr>
              <a:t>中，称之为</a:t>
            </a:r>
            <a:r>
              <a:rPr lang="zh-CN" altLang="en-US" sz="1200" b="1" dirty="0">
                <a:latin typeface="微软雅黑" panose="020B0503020204020204" pitchFamily="34" charset="-122"/>
                <a:ea typeface="微软雅黑" panose="020B0503020204020204" pitchFamily="34" charset="-122"/>
                <a:cs typeface="Arial Unicode MS" pitchFamily="34" charset="-122"/>
              </a:rPr>
              <a:t>脚本片段</a:t>
            </a:r>
            <a:r>
              <a:rPr lang="zh-CN" altLang="en-US" sz="1200" dirty="0">
                <a:latin typeface="微软雅黑" panose="020B0503020204020204" pitchFamily="34" charset="-122"/>
                <a:ea typeface="微软雅黑" panose="020B0503020204020204" pitchFamily="34" charset="-122"/>
                <a:cs typeface="Arial Unicode MS" pitchFamily="34" charset="-122"/>
              </a:rPr>
              <a:t>（</a:t>
            </a:r>
            <a:r>
              <a:rPr lang="en-US" altLang="zh-CN" sz="1200" dirty="0" err="1">
                <a:latin typeface="微软雅黑" panose="020B0503020204020204" pitchFamily="34" charset="-122"/>
                <a:ea typeface="微软雅黑" panose="020B0503020204020204" pitchFamily="34" charset="-122"/>
                <a:cs typeface="Arial Unicode MS" pitchFamily="34" charset="-122"/>
              </a:rPr>
              <a:t>Scriptlets</a:t>
            </a:r>
            <a:r>
              <a:rPr lang="zh-CN" altLang="en-US" sz="1200" dirty="0">
                <a:latin typeface="微软雅黑" panose="020B0503020204020204" pitchFamily="34" charset="-122"/>
                <a:ea typeface="微软雅黑" panose="020B0503020204020204" pitchFamily="34" charset="-122"/>
                <a:cs typeface="Arial Unicode MS" pitchFamily="34" charset="-122"/>
              </a:rPr>
              <a:t>），没有嵌套在</a:t>
            </a:r>
            <a:r>
              <a:rPr lang="en-US" altLang="zh-CN" sz="1200" dirty="0">
                <a:latin typeface="微软雅黑" panose="020B0503020204020204" pitchFamily="34" charset="-122"/>
                <a:ea typeface="微软雅黑" panose="020B0503020204020204" pitchFamily="34" charset="-122"/>
                <a:cs typeface="Arial Unicode MS" pitchFamily="34" charset="-122"/>
              </a:rPr>
              <a:t>&lt;%</a:t>
            </a:r>
            <a:r>
              <a:rPr lang="zh-CN" altLang="en-US" sz="1200" dirty="0">
                <a:latin typeface="微软雅黑" panose="020B0503020204020204" pitchFamily="34" charset="-122"/>
                <a:ea typeface="微软雅黑" panose="020B0503020204020204" pitchFamily="34" charset="-122"/>
                <a:cs typeface="Arial Unicode MS" pitchFamily="34" charset="-122"/>
              </a:rPr>
              <a:t>和</a:t>
            </a:r>
            <a:r>
              <a:rPr lang="en-US" altLang="zh-CN" sz="1200" dirty="0">
                <a:latin typeface="微软雅黑" panose="020B0503020204020204" pitchFamily="34" charset="-122"/>
                <a:ea typeface="微软雅黑" panose="020B0503020204020204" pitchFamily="34" charset="-122"/>
                <a:cs typeface="Arial Unicode MS" pitchFamily="34" charset="-122"/>
              </a:rPr>
              <a:t>%&gt;</a:t>
            </a:r>
            <a:r>
              <a:rPr lang="zh-CN" altLang="en-US" sz="1200" dirty="0">
                <a:latin typeface="微软雅黑" panose="020B0503020204020204" pitchFamily="34" charset="-122"/>
                <a:ea typeface="微软雅黑" panose="020B0503020204020204" pitchFamily="34" charset="-122"/>
                <a:cs typeface="Arial Unicode MS" pitchFamily="34" charset="-122"/>
              </a:rPr>
              <a:t>之间的内容被称之为</a:t>
            </a:r>
            <a:r>
              <a:rPr lang="en-US" altLang="zh-CN" sz="1200" dirty="0">
                <a:latin typeface="微软雅黑" panose="020B0503020204020204" pitchFamily="34" charset="-122"/>
                <a:ea typeface="微软雅黑" panose="020B0503020204020204" pitchFamily="34" charset="-122"/>
                <a:cs typeface="Arial Unicode MS" pitchFamily="34" charset="-122"/>
              </a:rPr>
              <a:t>JSP</a:t>
            </a:r>
            <a:r>
              <a:rPr lang="zh-CN" altLang="en-US" sz="1200" dirty="0">
                <a:latin typeface="微软雅黑" panose="020B0503020204020204" pitchFamily="34" charset="-122"/>
                <a:ea typeface="微软雅黑" panose="020B0503020204020204" pitchFamily="34" charset="-122"/>
                <a:cs typeface="Arial Unicode MS" pitchFamily="34" charset="-122"/>
              </a:rPr>
              <a:t>的</a:t>
            </a:r>
            <a:r>
              <a:rPr lang="zh-CN" altLang="en-US" sz="1200" b="1" dirty="0">
                <a:latin typeface="微软雅黑" panose="020B0503020204020204" pitchFamily="34" charset="-122"/>
                <a:ea typeface="微软雅黑" panose="020B0503020204020204" pitchFamily="34" charset="-122"/>
                <a:cs typeface="Arial Unicode MS" pitchFamily="34" charset="-122"/>
              </a:rPr>
              <a:t>模版元素</a:t>
            </a:r>
            <a:r>
              <a:rPr lang="zh-CN" altLang="en-US" sz="1200" dirty="0">
                <a:latin typeface="微软雅黑" panose="020B0503020204020204" pitchFamily="34" charset="-122"/>
                <a:ea typeface="微软雅黑" panose="020B0503020204020204" pitchFamily="34" charset="-122"/>
                <a:cs typeface="Arial Unicode MS" pitchFamily="34" charset="-122"/>
              </a:rPr>
              <a:t>。</a:t>
            </a:r>
            <a:endParaRPr lang="en-US" altLang="zh-CN" sz="1200" dirty="0">
              <a:latin typeface="微软雅黑" panose="020B0503020204020204" pitchFamily="34" charset="-122"/>
              <a:ea typeface="微软雅黑" panose="020B0503020204020204" pitchFamily="34" charset="-122"/>
              <a:cs typeface="Arial Unicode MS" pitchFamily="34" charset="-122"/>
            </a:endParaRPr>
          </a:p>
          <a:p>
            <a:endParaRPr lang="en-US" altLang="zh-CN" dirty="0"/>
          </a:p>
        </p:txBody>
      </p:sp>
    </p:spTree>
    <p:extLst>
      <p:ext uri="{BB962C8B-B14F-4D97-AF65-F5344CB8AC3E}">
        <p14:creationId xmlns:p14="http://schemas.microsoft.com/office/powerpoint/2010/main" val="1424921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判断是否为空：</a:t>
            </a:r>
            <a:r>
              <a:rPr lang="en-US" altLang="zh-CN" sz="1200" dirty="0"/>
              <a:t>${empty name }</a:t>
            </a:r>
            <a:r>
              <a:rPr lang="zh-CN" altLang="en-US" sz="1200" dirty="0"/>
              <a:t>例子</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&lt;%</a:t>
            </a:r>
            <a:r>
              <a:rPr lang="en-US" altLang="zh-CN" sz="1200" u="sng" kern="1200" dirty="0">
                <a:solidFill>
                  <a:schemeClr val="tx1"/>
                </a:solidFill>
                <a:effectLst/>
                <a:latin typeface="+mn-lt"/>
                <a:ea typeface="+mn-ea"/>
                <a:cs typeface="+mn-cs"/>
              </a:rPr>
              <a:t>List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u="sng" kern="1200" dirty="0" err="1">
                <a:solidFill>
                  <a:schemeClr val="tx1"/>
                </a:solidFill>
                <a:effectLst/>
                <a:latin typeface="+mn-lt"/>
                <a:ea typeface="+mn-ea"/>
                <a:cs typeface="+mn-cs"/>
              </a:rPr>
              <a:t>ArrayList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pageContext.setAttribute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aa",list</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&lt;!-- </a:t>
            </a:r>
            <a:r>
              <a:rPr lang="en-US" altLang="zh-CN" sz="1200" u="sng" kern="1200" dirty="0">
                <a:solidFill>
                  <a:schemeClr val="tx1"/>
                </a:solidFill>
                <a:effectLst/>
                <a:latin typeface="+mn-lt"/>
                <a:ea typeface="+mn-ea"/>
                <a:cs typeface="+mn-cs"/>
              </a:rPr>
              <a:t>aa</a:t>
            </a:r>
            <a:r>
              <a:rPr lang="en-US" altLang="zh-CN" sz="1200" kern="1200" dirty="0">
                <a:solidFill>
                  <a:schemeClr val="tx1"/>
                </a:solidFill>
                <a:effectLst/>
                <a:latin typeface="+mn-lt"/>
                <a:ea typeface="+mn-ea"/>
                <a:cs typeface="+mn-cs"/>
              </a:rPr>
              <a:t>==null || </a:t>
            </a:r>
            <a:r>
              <a:rPr lang="en-US" altLang="zh-CN" sz="1200" kern="1200" dirty="0" err="1">
                <a:solidFill>
                  <a:schemeClr val="tx1"/>
                </a:solidFill>
                <a:effectLst/>
                <a:latin typeface="+mn-lt"/>
                <a:ea typeface="+mn-ea"/>
                <a:cs typeface="+mn-cs"/>
              </a:rPr>
              <a:t>aa.equls</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aa.isEmpty</a:t>
            </a:r>
            <a:r>
              <a:rPr lang="en-US" altLang="zh-CN" sz="1200" kern="1200" dirty="0">
                <a:solidFill>
                  <a:schemeClr val="tx1"/>
                </a:solidFill>
                <a:effectLst/>
                <a:latin typeface="+mn-lt"/>
                <a:ea typeface="+mn-ea"/>
                <a:cs typeface="+mn-cs"/>
              </a:rPr>
              <a:t>(); --&gt;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empty </a:t>
            </a:r>
            <a:r>
              <a:rPr lang="en-US" altLang="zh-CN" sz="1200" kern="1200" dirty="0">
                <a:solidFill>
                  <a:schemeClr val="tx1"/>
                </a:solidFill>
                <a:effectLst/>
                <a:latin typeface="+mn-lt"/>
                <a:ea typeface="+mn-ea"/>
                <a:cs typeface="+mn-cs"/>
              </a:rPr>
              <a:t>aa}</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42</a:t>
            </a:fld>
            <a:endParaRPr lang="zh-CN" altLang="en-US"/>
          </a:p>
        </p:txBody>
      </p:sp>
    </p:spTree>
    <p:extLst>
      <p:ext uri="{BB962C8B-B14F-4D97-AF65-F5344CB8AC3E}">
        <p14:creationId xmlns:p14="http://schemas.microsoft.com/office/powerpoint/2010/main" val="2054570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43</a:t>
            </a:fld>
            <a:endParaRPr lang="zh-CN" altLang="en-US"/>
          </a:p>
        </p:txBody>
      </p:sp>
    </p:spTree>
    <p:extLst>
      <p:ext uri="{BB962C8B-B14F-4D97-AF65-F5344CB8AC3E}">
        <p14:creationId xmlns:p14="http://schemas.microsoft.com/office/powerpoint/2010/main" val="3718610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count</a:t>
            </a:r>
            <a:r>
              <a:rPr lang="zh-CN" altLang="en-US" dirty="0"/>
              <a:t>：循环元素的个数</a:t>
            </a:r>
          </a:p>
          <a:p>
            <a:r>
              <a:rPr lang="en-US" altLang="zh-CN" dirty="0"/>
              <a:t>index</a:t>
            </a:r>
            <a:r>
              <a:rPr lang="zh-CN" altLang="en-US" dirty="0"/>
              <a:t>：循环元素的下标</a:t>
            </a:r>
          </a:p>
          <a:p>
            <a:r>
              <a:rPr lang="en-US" altLang="zh-CN" dirty="0"/>
              <a:t>first</a:t>
            </a:r>
            <a:r>
              <a:rPr lang="zh-CN" altLang="en-US" dirty="0"/>
              <a:t>：是否为第一个元素</a:t>
            </a:r>
          </a:p>
          <a:p>
            <a:r>
              <a:rPr lang="en-US" altLang="zh-CN" dirty="0"/>
              <a:t>last</a:t>
            </a:r>
            <a:r>
              <a:rPr lang="zh-CN" altLang="en-US" dirty="0"/>
              <a:t>：是否为最后一个元素</a:t>
            </a:r>
          </a:p>
          <a:p>
            <a:r>
              <a:rPr lang="en-US" altLang="zh-CN" dirty="0"/>
              <a:t>current</a:t>
            </a:r>
            <a:r>
              <a:rPr lang="zh-CN" altLang="en-US" dirty="0"/>
              <a:t>：当前元素</a:t>
            </a:r>
          </a:p>
        </p:txBody>
      </p:sp>
      <p:sp>
        <p:nvSpPr>
          <p:cNvPr id="4" name="灯片编号占位符 3"/>
          <p:cNvSpPr>
            <a:spLocks noGrp="1"/>
          </p:cNvSpPr>
          <p:nvPr>
            <p:ph type="sldNum" sz="quarter" idx="10"/>
          </p:nvPr>
        </p:nvSpPr>
        <p:spPr/>
        <p:txBody>
          <a:bodyPr/>
          <a:lstStyle/>
          <a:p>
            <a:fld id="{4D8C57ED-3BB1-4EED-85C5-A019A7D02CB7}" type="slidenum">
              <a:rPr lang="zh-CN" altLang="en-US" smtClean="0"/>
              <a:t>53</a:t>
            </a:fld>
            <a:endParaRPr lang="zh-CN" altLang="en-US"/>
          </a:p>
        </p:txBody>
      </p:sp>
    </p:spTree>
    <p:extLst>
      <p:ext uri="{BB962C8B-B14F-4D97-AF65-F5344CB8AC3E}">
        <p14:creationId xmlns:p14="http://schemas.microsoft.com/office/powerpoint/2010/main" val="1837540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作业：做一个单表的增删改查</a:t>
            </a:r>
          </a:p>
        </p:txBody>
      </p:sp>
      <p:sp>
        <p:nvSpPr>
          <p:cNvPr id="4" name="灯片编号占位符 3"/>
          <p:cNvSpPr>
            <a:spLocks noGrp="1"/>
          </p:cNvSpPr>
          <p:nvPr>
            <p:ph type="sldNum" sz="quarter" idx="10"/>
          </p:nvPr>
        </p:nvSpPr>
        <p:spPr/>
        <p:txBody>
          <a:bodyPr/>
          <a:lstStyle/>
          <a:p>
            <a:fld id="{4D8C57ED-3BB1-4EED-85C5-A019A7D02CB7}" type="slidenum">
              <a:rPr lang="zh-CN" altLang="en-US" smtClean="0"/>
              <a:t>55</a:t>
            </a:fld>
            <a:endParaRPr lang="zh-CN" altLang="en-US"/>
          </a:p>
        </p:txBody>
      </p:sp>
    </p:spTree>
    <p:extLst>
      <p:ext uri="{BB962C8B-B14F-4D97-AF65-F5344CB8AC3E}">
        <p14:creationId xmlns:p14="http://schemas.microsoft.com/office/powerpoint/2010/main" val="2530087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A26D1-1717-4DAB-8EE5-CF01AE2BABF4}" type="slidenum">
              <a:rPr lang="en-US" altLang="zh-CN"/>
              <a:pPr/>
              <a:t>5</a:t>
            </a:fld>
            <a:endParaRPr lang="en-US" altLang="zh-CN"/>
          </a:p>
        </p:txBody>
      </p:sp>
      <p:sp>
        <p:nvSpPr>
          <p:cNvPr id="787458" name="Rectangle 2"/>
          <p:cNvSpPr>
            <a:spLocks noGrp="1" noRot="1" noChangeAspect="1" noChangeArrowheads="1" noTextEdit="1"/>
          </p:cNvSpPr>
          <p:nvPr>
            <p:ph type="sldImg"/>
          </p:nvPr>
        </p:nvSpPr>
        <p:spPr>
          <a:xfrm>
            <a:off x="1143000" y="685800"/>
            <a:ext cx="4572000" cy="3429000"/>
          </a:xfrm>
          <a:prstGeom prst="rect">
            <a:avLst/>
          </a:prstGeom>
          <a:ln/>
        </p:spPr>
      </p:sp>
      <p:sp>
        <p:nvSpPr>
          <p:cNvPr id="787459" name="Rectangle 3"/>
          <p:cNvSpPr>
            <a:spLocks noGrp="1" noChangeArrowheads="1"/>
          </p:cNvSpPr>
          <p:nvPr>
            <p:ph type="body" idx="1"/>
          </p:nvPr>
        </p:nvSpPr>
        <p:spPr/>
        <p:txBody>
          <a:bodyPr/>
          <a:lstStyle/>
          <a:p>
            <a:pPr marL="0" indent="355600" algn="just">
              <a:lnSpc>
                <a:spcPct val="150000"/>
              </a:lnSpc>
              <a:spcAft>
                <a:spcPct val="20000"/>
              </a:spcAft>
            </a:pPr>
            <a:r>
              <a:rPr lang="en-US" altLang="zh-CN" sz="1200" dirty="0">
                <a:latin typeface="微软雅黑" panose="020B0503020204020204" pitchFamily="34" charset="-122"/>
                <a:ea typeface="微软雅黑" panose="020B0503020204020204" pitchFamily="34" charset="-122"/>
                <a:cs typeface="Arial Unicode MS" pitchFamily="34" charset="-122"/>
              </a:rPr>
              <a:t>JSP</a:t>
            </a:r>
            <a:r>
              <a:rPr lang="zh-CN" altLang="en-US" sz="1200" dirty="0">
                <a:latin typeface="微软雅黑" panose="020B0503020204020204" pitchFamily="34" charset="-122"/>
                <a:ea typeface="微软雅黑" panose="020B0503020204020204" pitchFamily="34" charset="-122"/>
                <a:cs typeface="Arial Unicode MS" pitchFamily="34" charset="-122"/>
              </a:rPr>
              <a:t>文件就像普通的</a:t>
            </a:r>
            <a:r>
              <a:rPr lang="en-US" altLang="zh-CN" sz="1200" dirty="0">
                <a:latin typeface="微软雅黑" panose="020B0503020204020204" pitchFamily="34" charset="-122"/>
                <a:ea typeface="微软雅黑" panose="020B0503020204020204" pitchFamily="34" charset="-122"/>
                <a:cs typeface="Arial Unicode MS" pitchFamily="34" charset="-122"/>
              </a:rPr>
              <a:t>HTML</a:t>
            </a:r>
            <a:r>
              <a:rPr lang="zh-CN" altLang="en-US" sz="1200" dirty="0">
                <a:latin typeface="微软雅黑" panose="020B0503020204020204" pitchFamily="34" charset="-122"/>
                <a:ea typeface="微软雅黑" panose="020B0503020204020204" pitchFamily="34" charset="-122"/>
                <a:cs typeface="Arial Unicode MS" pitchFamily="34" charset="-122"/>
              </a:rPr>
              <a:t>文件一样，它们可以放置在</a:t>
            </a:r>
            <a:r>
              <a:rPr lang="en-US" altLang="zh-CN" sz="1200" dirty="0">
                <a:latin typeface="微软雅黑" panose="020B0503020204020204" pitchFamily="34" charset="-122"/>
                <a:ea typeface="微软雅黑" panose="020B0503020204020204" pitchFamily="34" charset="-122"/>
                <a:cs typeface="Arial Unicode MS" pitchFamily="34" charset="-122"/>
              </a:rPr>
              <a:t>WEB</a:t>
            </a:r>
            <a:r>
              <a:rPr lang="zh-CN" altLang="en-US" sz="1200" dirty="0">
                <a:latin typeface="微软雅黑" panose="020B0503020204020204" pitchFamily="34" charset="-122"/>
                <a:ea typeface="微软雅黑" panose="020B0503020204020204" pitchFamily="34" charset="-122"/>
                <a:cs typeface="Arial Unicode MS" pitchFamily="34" charset="-122"/>
              </a:rPr>
              <a:t>应用程序中的除了</a:t>
            </a:r>
            <a:r>
              <a:rPr lang="en-US" altLang="zh-CN" sz="1200" dirty="0">
                <a:latin typeface="微软雅黑" panose="020B0503020204020204" pitchFamily="34" charset="-122"/>
                <a:ea typeface="微软雅黑" panose="020B0503020204020204" pitchFamily="34" charset="-122"/>
                <a:cs typeface="Arial Unicode MS" pitchFamily="34" charset="-122"/>
              </a:rPr>
              <a:t>WEB-INF</a:t>
            </a:r>
            <a:r>
              <a:rPr lang="zh-CN" altLang="en-US" sz="1200" dirty="0">
                <a:latin typeface="微软雅黑" panose="020B0503020204020204" pitchFamily="34" charset="-122"/>
                <a:ea typeface="微软雅黑" panose="020B0503020204020204" pitchFamily="34" charset="-122"/>
                <a:cs typeface="Arial Unicode MS" pitchFamily="34" charset="-122"/>
              </a:rPr>
              <a:t>及其子目录外的其他任何目录中，</a:t>
            </a:r>
            <a:r>
              <a:rPr lang="en-US" altLang="zh-CN" sz="1200" dirty="0">
                <a:latin typeface="微软雅黑" panose="020B0503020204020204" pitchFamily="34" charset="-122"/>
                <a:ea typeface="微软雅黑" panose="020B0503020204020204" pitchFamily="34" charset="-122"/>
                <a:cs typeface="Arial Unicode MS" pitchFamily="34" charset="-122"/>
              </a:rPr>
              <a:t>JSP</a:t>
            </a:r>
            <a:r>
              <a:rPr lang="zh-CN" altLang="en-US" sz="1200" dirty="0">
                <a:latin typeface="微软雅黑" panose="020B0503020204020204" pitchFamily="34" charset="-122"/>
                <a:ea typeface="微软雅黑" panose="020B0503020204020204" pitchFamily="34" charset="-122"/>
                <a:cs typeface="Arial Unicode MS" pitchFamily="34" charset="-122"/>
              </a:rPr>
              <a:t>页面的访问路径与普通</a:t>
            </a:r>
            <a:r>
              <a:rPr lang="en-US" altLang="zh-CN" sz="1200" dirty="0">
                <a:latin typeface="微软雅黑" panose="020B0503020204020204" pitchFamily="34" charset="-122"/>
                <a:ea typeface="微软雅黑" panose="020B0503020204020204" pitchFamily="34" charset="-122"/>
                <a:cs typeface="Arial Unicode MS" pitchFamily="34" charset="-122"/>
              </a:rPr>
              <a:t>HTML</a:t>
            </a:r>
            <a:r>
              <a:rPr lang="zh-CN" altLang="en-US" sz="1200" dirty="0">
                <a:latin typeface="微软雅黑" panose="020B0503020204020204" pitchFamily="34" charset="-122"/>
                <a:ea typeface="微软雅黑" panose="020B0503020204020204" pitchFamily="34" charset="-122"/>
                <a:cs typeface="Arial Unicode MS" pitchFamily="34" charset="-122"/>
              </a:rPr>
              <a:t>页面的访问路径形式也完全一样。</a:t>
            </a:r>
            <a:endParaRPr lang="zh-CN" altLang="en-US" dirty="0"/>
          </a:p>
          <a:p>
            <a:r>
              <a:rPr lang="zh-CN" altLang="en-US" dirty="0"/>
              <a:t>举例：</a:t>
            </a:r>
            <a:r>
              <a:rPr lang="en-US" altLang="zh-CN" dirty="0"/>
              <a:t>ROOT</a:t>
            </a:r>
            <a:r>
              <a:rPr lang="zh-CN" altLang="en-US" dirty="0"/>
              <a:t>根目录下面的</a:t>
            </a:r>
            <a:r>
              <a:rPr lang="en-US" altLang="zh-CN" dirty="0"/>
              <a:t>JSP</a:t>
            </a:r>
            <a:r>
              <a:rPr lang="zh-CN" altLang="en-US" dirty="0"/>
              <a:t>文件就是直接采用</a:t>
            </a:r>
            <a:r>
              <a:rPr lang="en-US" altLang="zh-CN" dirty="0"/>
              <a:t>Servlet</a:t>
            </a:r>
            <a:r>
              <a:rPr lang="zh-CN" altLang="en-US" dirty="0"/>
              <a:t>程序发布的</a:t>
            </a:r>
          </a:p>
        </p:txBody>
      </p:sp>
    </p:spTree>
    <p:extLst>
      <p:ext uri="{BB962C8B-B14F-4D97-AF65-F5344CB8AC3E}">
        <p14:creationId xmlns:p14="http://schemas.microsoft.com/office/powerpoint/2010/main" val="2555659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A26D1-1717-4DAB-8EE5-CF01AE2BABF4}" type="slidenum">
              <a:rPr lang="en-US" altLang="zh-CN"/>
              <a:pPr/>
              <a:t>6</a:t>
            </a:fld>
            <a:endParaRPr lang="en-US" altLang="zh-CN"/>
          </a:p>
        </p:txBody>
      </p:sp>
      <p:sp>
        <p:nvSpPr>
          <p:cNvPr id="787458" name="Rectangle 2"/>
          <p:cNvSpPr>
            <a:spLocks noGrp="1" noRot="1" noChangeAspect="1" noChangeArrowheads="1" noTextEdit="1"/>
          </p:cNvSpPr>
          <p:nvPr>
            <p:ph type="sldImg"/>
          </p:nvPr>
        </p:nvSpPr>
        <p:spPr>
          <a:xfrm>
            <a:off x="1143000" y="685800"/>
            <a:ext cx="4572000" cy="3429000"/>
          </a:xfrm>
          <a:prstGeom prst="rect">
            <a:avLst/>
          </a:prstGeom>
          <a:ln/>
        </p:spPr>
      </p:sp>
      <p:sp>
        <p:nvSpPr>
          <p:cNvPr id="787459" name="Rectangle 3"/>
          <p:cNvSpPr>
            <a:spLocks noGrp="1" noChangeArrowheads="1"/>
          </p:cNvSpPr>
          <p:nvPr>
            <p:ph type="body" idx="1"/>
          </p:nvPr>
        </p:nvSpPr>
        <p:spPr/>
        <p:txBody>
          <a:bodyPr/>
          <a:lstStyle/>
          <a:p>
            <a:r>
              <a:rPr lang="zh-CN" altLang="en-US" dirty="0"/>
              <a:t>查看其编译后的源码 到</a:t>
            </a:r>
            <a:r>
              <a:rPr lang="en-US" altLang="zh-CN" dirty="0"/>
              <a:t>workspace</a:t>
            </a:r>
            <a:r>
              <a:rPr lang="zh-CN" altLang="en-US" dirty="0"/>
              <a:t>发布的服务器下的</a:t>
            </a:r>
            <a:r>
              <a:rPr lang="en-US" altLang="zh-CN" dirty="0"/>
              <a:t>work</a:t>
            </a:r>
            <a:r>
              <a:rPr lang="zh-CN" altLang="en-US" dirty="0"/>
              <a:t>下找</a:t>
            </a:r>
          </a:p>
        </p:txBody>
      </p:sp>
    </p:spTree>
    <p:extLst>
      <p:ext uri="{BB962C8B-B14F-4D97-AF65-F5344CB8AC3E}">
        <p14:creationId xmlns:p14="http://schemas.microsoft.com/office/powerpoint/2010/main" val="2858517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A26D1-1717-4DAB-8EE5-CF01AE2BABF4}" type="slidenum">
              <a:rPr lang="en-US" altLang="zh-CN"/>
              <a:pPr/>
              <a:t>7</a:t>
            </a:fld>
            <a:endParaRPr lang="en-US" altLang="zh-CN"/>
          </a:p>
        </p:txBody>
      </p:sp>
      <p:sp>
        <p:nvSpPr>
          <p:cNvPr id="787458" name="Rectangle 2"/>
          <p:cNvSpPr>
            <a:spLocks noGrp="1" noRot="1" noChangeAspect="1" noChangeArrowheads="1" noTextEdit="1"/>
          </p:cNvSpPr>
          <p:nvPr>
            <p:ph type="sldImg"/>
          </p:nvPr>
        </p:nvSpPr>
        <p:spPr>
          <a:xfrm>
            <a:off x="1143000" y="685800"/>
            <a:ext cx="4572000" cy="3429000"/>
          </a:xfrm>
          <a:prstGeom prst="rect">
            <a:avLst/>
          </a:prstGeom>
          <a:ln/>
        </p:spPr>
      </p:sp>
      <p:sp>
        <p:nvSpPr>
          <p:cNvPr id="787459" name="Rectangle 3"/>
          <p:cNvSpPr>
            <a:spLocks noGrp="1" noChangeArrowheads="1"/>
          </p:cNvSpPr>
          <p:nvPr>
            <p:ph type="body" idx="1"/>
          </p:nvPr>
        </p:nvSpPr>
        <p:spPr/>
        <p:txBody>
          <a:bodyPr/>
          <a:lstStyle/>
          <a:p>
            <a:r>
              <a:rPr lang="zh-CN" altLang="en-US" dirty="0"/>
              <a:t>通过 </a:t>
            </a:r>
            <a:r>
              <a:rPr lang="en-US" altLang="zh-CN" dirty="0" err="1"/>
              <a:t>index_jsp</a:t>
            </a:r>
            <a:r>
              <a:rPr lang="en-US" altLang="zh-CN" dirty="0"/>
              <a:t> </a:t>
            </a:r>
            <a:r>
              <a:rPr lang="zh-CN" altLang="en-US" dirty="0"/>
              <a:t>继承</a:t>
            </a:r>
            <a:r>
              <a:rPr lang="en-US" altLang="zh-CN" dirty="0" err="1"/>
              <a:t>HttpJspBase</a:t>
            </a:r>
            <a:r>
              <a:rPr lang="zh-CN" altLang="en-US" dirty="0"/>
              <a:t>，查看源码推出继承管理， 另外也验证了</a:t>
            </a:r>
            <a:r>
              <a:rPr lang="en-US" altLang="zh-CN" dirty="0" err="1"/>
              <a:t>jsp</a:t>
            </a:r>
            <a:r>
              <a:rPr lang="en-US" altLang="zh-CN" dirty="0"/>
              <a:t> </a:t>
            </a:r>
            <a:r>
              <a:rPr lang="zh-CN" altLang="en-US" dirty="0"/>
              <a:t>本质是</a:t>
            </a:r>
            <a:r>
              <a:rPr lang="en-US" altLang="zh-CN" dirty="0"/>
              <a:t>servlet</a:t>
            </a:r>
            <a:endParaRPr lang="zh-CN" altLang="en-US" dirty="0"/>
          </a:p>
        </p:txBody>
      </p:sp>
    </p:spTree>
    <p:extLst>
      <p:ext uri="{BB962C8B-B14F-4D97-AF65-F5344CB8AC3E}">
        <p14:creationId xmlns:p14="http://schemas.microsoft.com/office/powerpoint/2010/main" val="1785031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cs typeface="Arial Unicode MS" pitchFamily="34" charset="-122"/>
              </a:rPr>
              <a:t>JSP</a:t>
            </a:r>
            <a:r>
              <a:rPr lang="zh-CN" altLang="en-US" sz="1200" dirty="0">
                <a:latin typeface="微软雅黑" panose="020B0503020204020204" pitchFamily="34" charset="-122"/>
                <a:ea typeface="微软雅黑" panose="020B0503020204020204" pitchFamily="34" charset="-122"/>
                <a:cs typeface="Arial Unicode MS" pitchFamily="34" charset="-122"/>
              </a:rPr>
              <a:t>表达式中的变量或表达式后面</a:t>
            </a:r>
            <a:r>
              <a:rPr lang="zh-CN" altLang="en-US" sz="1200" b="1" dirty="0">
                <a:latin typeface="微软雅黑" panose="020B0503020204020204" pitchFamily="34" charset="-122"/>
                <a:ea typeface="微软雅黑" panose="020B0503020204020204" pitchFamily="34" charset="-122"/>
                <a:cs typeface="Arial Unicode MS" pitchFamily="34" charset="-122"/>
              </a:rPr>
              <a:t>不能有分号（</a:t>
            </a:r>
            <a:r>
              <a:rPr lang="en-US" altLang="zh-CN" sz="1200" b="1" dirty="0">
                <a:latin typeface="微软雅黑" panose="020B0503020204020204" pitchFamily="34" charset="-122"/>
                <a:ea typeface="微软雅黑" panose="020B0503020204020204" pitchFamily="34" charset="-122"/>
                <a:cs typeface="Arial Unicode MS" pitchFamily="34" charset="-122"/>
              </a:rPr>
              <a:t>;</a:t>
            </a:r>
            <a:r>
              <a:rPr lang="zh-CN" altLang="en-US" sz="1200" b="1" dirty="0">
                <a:latin typeface="微软雅黑" panose="020B0503020204020204" pitchFamily="34" charset="-122"/>
                <a:ea typeface="微软雅黑" panose="020B0503020204020204" pitchFamily="34" charset="-122"/>
                <a:cs typeface="Arial Unicode MS" pitchFamily="34" charset="-122"/>
              </a:rPr>
              <a:t>），</a:t>
            </a:r>
            <a:r>
              <a:rPr lang="en-US" altLang="zh-CN" sz="1200" dirty="0">
                <a:latin typeface="微软雅黑" panose="020B0503020204020204" pitchFamily="34" charset="-122"/>
                <a:ea typeface="微软雅黑" panose="020B0503020204020204" pitchFamily="34" charset="-122"/>
                <a:cs typeface="Arial Unicode MS" pitchFamily="34" charset="-122"/>
              </a:rPr>
              <a:t>JSP</a:t>
            </a:r>
            <a:r>
              <a:rPr lang="zh-CN" altLang="en-US" sz="1200" dirty="0">
                <a:latin typeface="微软雅黑" panose="020B0503020204020204" pitchFamily="34" charset="-122"/>
                <a:ea typeface="微软雅黑" panose="020B0503020204020204" pitchFamily="34" charset="-122"/>
                <a:cs typeface="Arial Unicode MS" pitchFamily="34" charset="-122"/>
              </a:rPr>
              <a:t>表达式被翻译成</a:t>
            </a:r>
            <a:r>
              <a:rPr lang="en-US" altLang="zh-CN" sz="1200" dirty="0">
                <a:latin typeface="微软雅黑" panose="020B0503020204020204" pitchFamily="34" charset="-122"/>
                <a:ea typeface="微软雅黑" panose="020B0503020204020204" pitchFamily="34" charset="-122"/>
                <a:cs typeface="Arial Unicode MS" pitchFamily="34" charset="-122"/>
              </a:rPr>
              <a:t>Servlet</a:t>
            </a:r>
            <a:r>
              <a:rPr lang="zh-CN" altLang="en-US" sz="1200" dirty="0">
                <a:latin typeface="微软雅黑" panose="020B0503020204020204" pitchFamily="34" charset="-122"/>
                <a:ea typeface="微软雅黑" panose="020B0503020204020204" pitchFamily="34" charset="-122"/>
                <a:cs typeface="Arial Unicode MS" pitchFamily="34" charset="-122"/>
              </a:rPr>
              <a:t>程序中的一条</a:t>
            </a:r>
            <a:r>
              <a:rPr lang="en-US" altLang="zh-CN" sz="1200" dirty="0" err="1">
                <a:latin typeface="微软雅黑" panose="020B0503020204020204" pitchFamily="34" charset="-122"/>
                <a:ea typeface="微软雅黑" panose="020B0503020204020204" pitchFamily="34" charset="-122"/>
                <a:cs typeface="Arial Unicode MS" pitchFamily="34" charset="-122"/>
              </a:rPr>
              <a:t>out.print</a:t>
            </a:r>
            <a:r>
              <a:rPr lang="en-US" altLang="zh-CN" sz="1200" dirty="0">
                <a:latin typeface="微软雅黑" panose="020B0503020204020204" pitchFamily="34" charset="-122"/>
                <a:ea typeface="微软雅黑" panose="020B0503020204020204" pitchFamily="34" charset="-122"/>
                <a:cs typeface="Arial Unicode MS" pitchFamily="34" charset="-122"/>
              </a:rPr>
              <a:t>(…)</a:t>
            </a:r>
            <a:r>
              <a:rPr lang="zh-CN" altLang="en-US" sz="1200" dirty="0">
                <a:latin typeface="微软雅黑" panose="020B0503020204020204" pitchFamily="34" charset="-122"/>
                <a:ea typeface="微软雅黑" panose="020B0503020204020204" pitchFamily="34" charset="-122"/>
                <a:cs typeface="Arial Unicode MS" pitchFamily="34" charset="-122"/>
              </a:rPr>
              <a:t>语句。</a:t>
            </a:r>
          </a:p>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13</a:t>
            </a:fld>
            <a:endParaRPr lang="zh-CN" altLang="en-US"/>
          </a:p>
        </p:txBody>
      </p:sp>
    </p:spTree>
    <p:extLst>
      <p:ext uri="{BB962C8B-B14F-4D97-AF65-F5344CB8AC3E}">
        <p14:creationId xmlns:p14="http://schemas.microsoft.com/office/powerpoint/2010/main" val="652353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A58077-971B-4A2F-859B-93129B038DC5}" type="slidenum">
              <a:rPr lang="en-US" altLang="zh-CN"/>
              <a:pPr/>
              <a:t>14</a:t>
            </a:fld>
            <a:endParaRPr lang="en-US" altLang="zh-CN"/>
          </a:p>
        </p:txBody>
      </p:sp>
      <p:sp>
        <p:nvSpPr>
          <p:cNvPr id="812034" name="Rectangle 2"/>
          <p:cNvSpPr>
            <a:spLocks noGrp="1" noRot="1" noChangeAspect="1" noChangeArrowheads="1" noTextEdit="1"/>
          </p:cNvSpPr>
          <p:nvPr>
            <p:ph type="sldImg"/>
          </p:nvPr>
        </p:nvSpPr>
        <p:spPr>
          <a:xfrm>
            <a:off x="1143000" y="685800"/>
            <a:ext cx="4572000" cy="3429000"/>
          </a:xfrm>
          <a:prstGeom prst="rect">
            <a:avLst/>
          </a:prstGeom>
          <a:ln/>
        </p:spPr>
      </p:sp>
      <p:sp>
        <p:nvSpPr>
          <p:cNvPr id="8120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94300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55600" indent="-355600">
              <a:lnSpc>
                <a:spcPct val="150000"/>
              </a:lnSpc>
              <a:spcAft>
                <a:spcPct val="20000"/>
              </a:spcAft>
            </a:pPr>
            <a:r>
              <a:rPr lang="zh-CN" altLang="en-US" sz="1200" b="1" dirty="0">
                <a:latin typeface="微软雅黑" panose="020B0503020204020204" pitchFamily="34" charset="-122"/>
                <a:ea typeface="微软雅黑" panose="020B0503020204020204" pitchFamily="34" charset="-122"/>
                <a:cs typeface="Arial Unicode MS" pitchFamily="34" charset="-122"/>
              </a:rPr>
              <a:t>如果要在一个</a:t>
            </a:r>
            <a:r>
              <a:rPr lang="en-US" altLang="zh-CN" sz="1200" b="1" dirty="0">
                <a:latin typeface="微软雅黑" panose="020B0503020204020204" pitchFamily="34" charset="-122"/>
                <a:ea typeface="微软雅黑" panose="020B0503020204020204" pitchFamily="34" charset="-122"/>
                <a:cs typeface="Arial Unicode MS" pitchFamily="34" charset="-122"/>
              </a:rPr>
              <a:t>JSP</a:t>
            </a:r>
            <a:r>
              <a:rPr lang="zh-CN" altLang="en-US" sz="1200" b="1" dirty="0">
                <a:latin typeface="微软雅黑" panose="020B0503020204020204" pitchFamily="34" charset="-122"/>
                <a:ea typeface="微软雅黑" panose="020B0503020204020204" pitchFamily="34" charset="-122"/>
                <a:cs typeface="Arial Unicode MS" pitchFamily="34" charset="-122"/>
              </a:rPr>
              <a:t>页面中设置同一条指令的多个属性，可以使用多条指令语句单独设置每个属性，也可以使用同一条指令语句设置该指令的多个属性。</a:t>
            </a:r>
            <a:r>
              <a:rPr lang="zh-CN" altLang="en-US" sz="1200" dirty="0">
                <a:latin typeface="微软雅黑" panose="020B0503020204020204" pitchFamily="34" charset="-122"/>
                <a:ea typeface="微软雅黑" panose="020B0503020204020204" pitchFamily="34" charset="-122"/>
                <a:cs typeface="Arial Unicode MS" pitchFamily="34" charset="-122"/>
              </a:rPr>
              <a:t> </a:t>
            </a:r>
          </a:p>
        </p:txBody>
      </p:sp>
      <p:sp>
        <p:nvSpPr>
          <p:cNvPr id="4" name="灯片编号占位符 3"/>
          <p:cNvSpPr>
            <a:spLocks noGrp="1"/>
          </p:cNvSpPr>
          <p:nvPr>
            <p:ph type="sldNum" sz="quarter" idx="10"/>
          </p:nvPr>
        </p:nvSpPr>
        <p:spPr/>
        <p:txBody>
          <a:bodyPr/>
          <a:lstStyle/>
          <a:p>
            <a:fld id="{4D8C57ED-3BB1-4EED-85C5-A019A7D02CB7}" type="slidenum">
              <a:rPr lang="zh-CN" altLang="en-US" smtClean="0"/>
              <a:t>16</a:t>
            </a:fld>
            <a:endParaRPr lang="zh-CN" altLang="en-US"/>
          </a:p>
        </p:txBody>
      </p:sp>
    </p:spTree>
    <p:extLst>
      <p:ext uri="{BB962C8B-B14F-4D97-AF65-F5344CB8AC3E}">
        <p14:creationId xmlns:p14="http://schemas.microsoft.com/office/powerpoint/2010/main" val="2849650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2399D4-EA7D-4E90-AFAE-D8CE0E6B3AD0}" type="slidenum">
              <a:rPr lang="en-US" altLang="zh-CN"/>
              <a:pPr/>
              <a:t>17</a:t>
            </a:fld>
            <a:endParaRPr lang="en-US" altLang="zh-CN"/>
          </a:p>
        </p:txBody>
      </p:sp>
      <p:sp>
        <p:nvSpPr>
          <p:cNvPr id="833538" name="Rectangle 2"/>
          <p:cNvSpPr>
            <a:spLocks noGrp="1" noRot="1" noChangeAspect="1" noChangeArrowheads="1" noTextEdit="1"/>
          </p:cNvSpPr>
          <p:nvPr>
            <p:ph type="sldImg"/>
          </p:nvPr>
        </p:nvSpPr>
        <p:spPr>
          <a:xfrm>
            <a:off x="1143000" y="685800"/>
            <a:ext cx="4572000" cy="3429000"/>
          </a:xfrm>
          <a:prstGeom prst="rect">
            <a:avLst/>
          </a:prstGeom>
          <a:ln/>
        </p:spPr>
      </p:sp>
      <p:sp>
        <p:nvSpPr>
          <p:cNvPr id="833539" name="Rectangle 3"/>
          <p:cNvSpPr>
            <a:spLocks noGrp="1" noChangeArrowheads="1"/>
          </p:cNvSpPr>
          <p:nvPr>
            <p:ph type="body" idx="1"/>
          </p:nvPr>
        </p:nvSpPr>
        <p:spPr/>
        <p:txBody>
          <a:bodyPr/>
          <a:lstStyle/>
          <a:p>
            <a:r>
              <a:rPr lang="en-US" altLang="zh-CN" sz="1200" b="1" dirty="0">
                <a:solidFill>
                  <a:srgbClr val="0000FF"/>
                </a:solidFill>
                <a:latin typeface="微软雅黑" panose="020B0503020204020204" pitchFamily="34" charset="-122"/>
                <a:ea typeface="微软雅黑" panose="020B0503020204020204" pitchFamily="34" charset="-122"/>
                <a:cs typeface="Arial Unicode MS" pitchFamily="34" charset="-122"/>
              </a:rPr>
              <a:t>page</a:t>
            </a:r>
            <a:r>
              <a:rPr lang="zh-CN" altLang="en-US" sz="1200" b="1" dirty="0">
                <a:solidFill>
                  <a:srgbClr val="0000FF"/>
                </a:solidFill>
                <a:latin typeface="微软雅黑" panose="020B0503020204020204" pitchFamily="34" charset="-122"/>
                <a:ea typeface="微软雅黑" panose="020B0503020204020204" pitchFamily="34" charset="-122"/>
                <a:cs typeface="Arial Unicode MS" pitchFamily="34" charset="-122"/>
              </a:rPr>
              <a:t>指令最好是放在整个</a:t>
            </a:r>
            <a:r>
              <a:rPr lang="en-US" altLang="zh-CN" sz="1200" b="1" dirty="0">
                <a:solidFill>
                  <a:srgbClr val="0000FF"/>
                </a:solidFill>
                <a:latin typeface="微软雅黑" panose="020B0503020204020204" pitchFamily="34" charset="-122"/>
                <a:ea typeface="微软雅黑" panose="020B0503020204020204" pitchFamily="34" charset="-122"/>
                <a:cs typeface="Arial Unicode MS" pitchFamily="34" charset="-122"/>
              </a:rPr>
              <a:t>JSP</a:t>
            </a:r>
            <a:r>
              <a:rPr lang="zh-CN" altLang="en-US" sz="1200" b="1" dirty="0">
                <a:solidFill>
                  <a:srgbClr val="0000FF"/>
                </a:solidFill>
                <a:latin typeface="微软雅黑" panose="020B0503020204020204" pitchFamily="34" charset="-122"/>
                <a:ea typeface="微软雅黑" panose="020B0503020204020204" pitchFamily="34" charset="-122"/>
                <a:cs typeface="Arial Unicode MS" pitchFamily="34" charset="-122"/>
              </a:rPr>
              <a:t>页面的起始位置</a:t>
            </a:r>
            <a:r>
              <a:rPr lang="zh-CN" altLang="en-US" sz="1200" dirty="0">
                <a:latin typeface="微软雅黑" panose="020B0503020204020204" pitchFamily="34" charset="-122"/>
                <a:ea typeface="微软雅黑" panose="020B0503020204020204" pitchFamily="34" charset="-122"/>
                <a:cs typeface="Arial Unicode MS" pitchFamily="34" charset="-122"/>
              </a:rPr>
              <a:t>。 </a:t>
            </a:r>
            <a:endParaRPr lang="en-US" altLang="zh-CN" dirty="0"/>
          </a:p>
          <a:p>
            <a:r>
              <a:rPr lang="zh-CN" altLang="en-US" dirty="0"/>
              <a:t>讲解</a:t>
            </a:r>
            <a:r>
              <a:rPr lang="en-US" altLang="zh-CN" dirty="0"/>
              <a:t>page</a:t>
            </a:r>
            <a:r>
              <a:rPr lang="zh-CN" altLang="en-US" dirty="0"/>
              <a:t>指令的</a:t>
            </a:r>
            <a:r>
              <a:rPr lang="en-US" altLang="zh-CN" dirty="0"/>
              <a:t>session</a:t>
            </a:r>
            <a:r>
              <a:rPr lang="zh-CN" altLang="en-US" dirty="0"/>
              <a:t>属性时，实际演示一下所生成的</a:t>
            </a:r>
            <a:r>
              <a:rPr lang="en-US" altLang="zh-CN" dirty="0"/>
              <a:t>Servlet</a:t>
            </a:r>
            <a:r>
              <a:rPr lang="zh-CN" altLang="en-US" dirty="0"/>
              <a:t>源文件。的</a:t>
            </a:r>
            <a:r>
              <a:rPr lang="en-US" altLang="zh-CN" dirty="0"/>
              <a:t>session</a:t>
            </a:r>
            <a:r>
              <a:rPr lang="zh-CN" altLang="en-US" dirty="0"/>
              <a:t>内置对象</a:t>
            </a:r>
          </a:p>
          <a:p>
            <a:r>
              <a:rPr lang="en-US" altLang="zh-CN" dirty="0"/>
              <a:t>import</a:t>
            </a:r>
          </a:p>
        </p:txBody>
      </p:sp>
    </p:spTree>
    <p:extLst>
      <p:ext uri="{BB962C8B-B14F-4D97-AF65-F5344CB8AC3E}">
        <p14:creationId xmlns:p14="http://schemas.microsoft.com/office/powerpoint/2010/main" val="3448067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dirty="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28" name="图片 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itchFamily="34" charset="0"/>
          <a:ea typeface="宋体" pitchFamily="2" charset="-122"/>
        </a:defRPr>
      </a:lvl2pPr>
      <a:lvl3pPr algn="ctr" rtl="0" eaLnBrk="1" fontAlgn="base" hangingPunct="1">
        <a:spcBef>
          <a:spcPct val="0"/>
        </a:spcBef>
        <a:spcAft>
          <a:spcPct val="0"/>
        </a:spcAft>
        <a:defRPr sz="3200" b="1">
          <a:solidFill>
            <a:schemeClr val="bg1"/>
          </a:solidFill>
          <a:latin typeface="Arial" pitchFamily="34" charset="0"/>
          <a:ea typeface="宋体" pitchFamily="2" charset="-122"/>
        </a:defRPr>
      </a:lvl3pPr>
      <a:lvl4pPr algn="ctr" rtl="0" eaLnBrk="1" fontAlgn="base" hangingPunct="1">
        <a:spcBef>
          <a:spcPct val="0"/>
        </a:spcBef>
        <a:spcAft>
          <a:spcPct val="0"/>
        </a:spcAft>
        <a:defRPr sz="3200" b="1">
          <a:solidFill>
            <a:schemeClr val="bg1"/>
          </a:solidFill>
          <a:latin typeface="Arial" pitchFamily="34" charset="0"/>
          <a:ea typeface="宋体" pitchFamily="2" charset="-122"/>
        </a:defRPr>
      </a:lvl4pPr>
      <a:lvl5pPr algn="ctr" rtl="0" eaLnBrk="1" fontAlgn="base" hangingPunct="1">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itchFamily="34" charset="0"/>
              <a:buNone/>
              <a:defRPr sz="1400">
                <a:solidFill>
                  <a:schemeClr val="tx1"/>
                </a:solidFill>
              </a:defRPr>
            </a:lvl1pPr>
          </a:lstStyle>
          <a:p>
            <a:pPr>
              <a:defRPr/>
            </a:pPr>
            <a:endParaRPr lang="en-US"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51560" y="1328103"/>
            <a:ext cx="7280910" cy="2387600"/>
          </a:xfrm>
        </p:spPr>
        <p:txBody>
          <a:bodyPr/>
          <a:lstStyle/>
          <a:p>
            <a:r>
              <a:rPr lang="zh-CN" altLang="en-US" dirty="0">
                <a:latin typeface="+mj-ea"/>
              </a:rPr>
              <a:t>第五章 </a:t>
            </a:r>
            <a:r>
              <a:rPr lang="en-US" altLang="zh-CN" dirty="0">
                <a:latin typeface="+mj-ea"/>
              </a:rPr>
              <a:t>JSP</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a:xfrm>
            <a:off x="613422" y="1"/>
            <a:ext cx="7696200" cy="766916"/>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脚本片断</a:t>
            </a:r>
            <a:r>
              <a:rPr lang="zh-CN" altLang="en-US" dirty="0">
                <a:latin typeface="Arial Unicode MS" pitchFamily="34" charset="-122"/>
                <a:ea typeface="Arial Unicode MS" pitchFamily="34" charset="-122"/>
                <a:cs typeface="Arial Unicode MS" pitchFamily="34" charset="-122"/>
              </a:rPr>
              <a:t> </a:t>
            </a:r>
          </a:p>
        </p:txBody>
      </p:sp>
      <p:sp>
        <p:nvSpPr>
          <p:cNvPr id="814083" name="Rectangle 3"/>
          <p:cNvSpPr>
            <a:spLocks noGrp="1" noChangeArrowheads="1"/>
          </p:cNvSpPr>
          <p:nvPr>
            <p:ph type="body" sz="half" idx="1"/>
          </p:nvPr>
        </p:nvSpPr>
        <p:spPr>
          <a:xfrm>
            <a:off x="613422" y="1342683"/>
            <a:ext cx="7929618" cy="4659911"/>
          </a:xfrm>
        </p:spPr>
        <p:txBody>
          <a:bodyPr/>
          <a:lstStyle/>
          <a:p>
            <a:pPr marL="355600" indent="-355600">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在一个</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页面中</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可以有多个脚本片断</a:t>
            </a:r>
            <a:r>
              <a:rPr lang="zh-CN" altLang="en-US" sz="2000" dirty="0">
                <a:latin typeface="微软雅黑" panose="020B0503020204020204" pitchFamily="34" charset="-122"/>
                <a:ea typeface="微软雅黑" panose="020B0503020204020204" pitchFamily="34" charset="-122"/>
                <a:cs typeface="Arial Unicode MS" pitchFamily="34" charset="-122"/>
              </a:rPr>
              <a:t>（每个脚本片断代码嵌套在各自独立的一对</a:t>
            </a:r>
            <a:r>
              <a:rPr lang="en-US" altLang="zh-CN" sz="2000" dirty="0">
                <a:latin typeface="微软雅黑" panose="020B0503020204020204" pitchFamily="34" charset="-122"/>
                <a:ea typeface="微软雅黑" panose="020B0503020204020204" pitchFamily="34" charset="-122"/>
                <a:cs typeface="Arial Unicode MS" pitchFamily="34" charset="-122"/>
              </a:rPr>
              <a:t>&lt;% </a:t>
            </a:r>
            <a:r>
              <a:rPr lang="zh-CN" altLang="en-US" sz="2000" dirty="0">
                <a:latin typeface="微软雅黑" panose="020B0503020204020204" pitchFamily="34" charset="-122"/>
                <a:ea typeface="微软雅黑" panose="020B0503020204020204" pitchFamily="34" charset="-122"/>
                <a:cs typeface="Arial Unicode MS" pitchFamily="34" charset="-122"/>
              </a:rPr>
              <a:t>和 </a:t>
            </a:r>
            <a:r>
              <a:rPr lang="en-US" altLang="zh-CN" sz="2000" dirty="0">
                <a:latin typeface="微软雅黑" panose="020B0503020204020204" pitchFamily="34" charset="-122"/>
                <a:ea typeface="微软雅黑" panose="020B0503020204020204" pitchFamily="34" charset="-122"/>
                <a:cs typeface="Arial Unicode MS" pitchFamily="34" charset="-122"/>
              </a:rPr>
              <a:t>%&gt;</a:t>
            </a:r>
            <a:r>
              <a:rPr lang="zh-CN" altLang="en-US" sz="2000" dirty="0">
                <a:latin typeface="微软雅黑" panose="020B0503020204020204" pitchFamily="34" charset="-122"/>
                <a:ea typeface="微软雅黑" panose="020B0503020204020204" pitchFamily="34" charset="-122"/>
                <a:cs typeface="Arial Unicode MS" pitchFamily="34" charset="-122"/>
              </a:rPr>
              <a:t>之间），在两个或多个脚本片断之间可以嵌入文本、</a:t>
            </a:r>
            <a:r>
              <a:rPr lang="en-US" altLang="zh-CN" sz="2000" dirty="0">
                <a:latin typeface="微软雅黑" panose="020B0503020204020204" pitchFamily="34" charset="-122"/>
                <a:ea typeface="微软雅黑" panose="020B0503020204020204" pitchFamily="34" charset="-122"/>
                <a:cs typeface="Arial Unicode MS" pitchFamily="34" charset="-122"/>
              </a:rPr>
              <a:t>HTML</a:t>
            </a:r>
            <a:r>
              <a:rPr lang="zh-CN" altLang="en-US" sz="2000" dirty="0">
                <a:latin typeface="微软雅黑" panose="020B0503020204020204" pitchFamily="34" charset="-122"/>
                <a:ea typeface="微软雅黑" panose="020B0503020204020204" pitchFamily="34" charset="-122"/>
                <a:cs typeface="Arial Unicode MS" pitchFamily="34" charset="-122"/>
              </a:rPr>
              <a:t>标记和其他</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元素。</a:t>
            </a:r>
          </a:p>
          <a:p>
            <a:pPr marL="355600" indent="-355600">
              <a:spcAft>
                <a:spcPct val="20000"/>
              </a:spcAft>
              <a:buFont typeface="Wingdings" pitchFamily="2" charset="2"/>
              <a:buNone/>
            </a:pPr>
            <a:r>
              <a:rPr lang="zh-CN" altLang="en-US" sz="2000" dirty="0">
                <a:latin typeface="微软雅黑" panose="020B0503020204020204" pitchFamily="34" charset="-122"/>
                <a:ea typeface="微软雅黑" panose="020B0503020204020204" pitchFamily="34" charset="-122"/>
                <a:cs typeface="Arial Unicode MS" pitchFamily="34" charset="-122"/>
              </a:rPr>
              <a:t>	举例：</a:t>
            </a:r>
          </a:p>
          <a:p>
            <a:pPr marL="723900" lvl="1" indent="-188913">
              <a:buFontTx/>
              <a:buNone/>
            </a:pPr>
            <a:r>
              <a:rPr lang="en-US" altLang="zh-CN" sz="1800" b="1" dirty="0">
                <a:latin typeface="微软雅黑" panose="020B0503020204020204" pitchFamily="34" charset="-122"/>
                <a:ea typeface="微软雅黑" panose="020B0503020204020204" pitchFamily="34" charset="-122"/>
                <a:cs typeface="Arial Unicode MS" pitchFamily="34" charset="-122"/>
              </a:rPr>
              <a:t>&lt;% </a:t>
            </a:r>
            <a:r>
              <a:rPr lang="en-US" altLang="zh-CN" sz="1800" b="1" dirty="0" err="1">
                <a:latin typeface="微软雅黑" panose="020B0503020204020204" pitchFamily="34" charset="-122"/>
                <a:ea typeface="微软雅黑" panose="020B0503020204020204" pitchFamily="34" charset="-122"/>
                <a:cs typeface="Arial Unicode MS" pitchFamily="34" charset="-122"/>
              </a:rPr>
              <a:t>int</a:t>
            </a:r>
            <a:r>
              <a:rPr lang="en-US" altLang="zh-CN" sz="1800" b="1" dirty="0">
                <a:latin typeface="微软雅黑" panose="020B0503020204020204" pitchFamily="34" charset="-122"/>
                <a:ea typeface="微软雅黑" panose="020B0503020204020204" pitchFamily="34" charset="-122"/>
                <a:cs typeface="Arial Unicode MS" pitchFamily="34" charset="-122"/>
              </a:rPr>
              <a:t> x = 3; %&gt;</a:t>
            </a:r>
          </a:p>
          <a:p>
            <a:pPr marL="723900" lvl="1" indent="-188913">
              <a:buFontTx/>
              <a:buNone/>
            </a:pPr>
            <a:r>
              <a:rPr lang="en-US" altLang="zh-CN" sz="1800" b="1" dirty="0">
                <a:latin typeface="微软雅黑" panose="020B0503020204020204" pitchFamily="34" charset="-122"/>
                <a:ea typeface="微软雅黑" panose="020B0503020204020204" pitchFamily="34" charset="-122"/>
                <a:cs typeface="Arial Unicode MS" pitchFamily="34" charset="-122"/>
              </a:rPr>
              <a:t>&lt;p&gt;</a:t>
            </a:r>
            <a:r>
              <a:rPr lang="zh-CN" altLang="en-US" sz="1800" b="1" dirty="0">
                <a:latin typeface="微软雅黑" panose="020B0503020204020204" pitchFamily="34" charset="-122"/>
                <a:ea typeface="微软雅黑" panose="020B0503020204020204" pitchFamily="34" charset="-122"/>
                <a:cs typeface="Arial Unicode MS" pitchFamily="34" charset="-122"/>
              </a:rPr>
              <a:t>这是一个</a:t>
            </a:r>
            <a:r>
              <a:rPr lang="en-US" altLang="zh-CN" sz="1800" b="1" dirty="0">
                <a:latin typeface="微软雅黑" panose="020B0503020204020204" pitchFamily="34" charset="-122"/>
                <a:ea typeface="微软雅黑" panose="020B0503020204020204" pitchFamily="34" charset="-122"/>
                <a:cs typeface="Arial Unicode MS" pitchFamily="34" charset="-122"/>
              </a:rPr>
              <a:t>HTML</a:t>
            </a:r>
            <a:r>
              <a:rPr lang="zh-CN" altLang="en-US" sz="1800" b="1" dirty="0">
                <a:latin typeface="微软雅黑" panose="020B0503020204020204" pitchFamily="34" charset="-122"/>
                <a:ea typeface="微软雅黑" panose="020B0503020204020204" pitchFamily="34" charset="-122"/>
                <a:cs typeface="Arial Unicode MS" pitchFamily="34" charset="-122"/>
              </a:rPr>
              <a:t>段落</a:t>
            </a:r>
            <a:r>
              <a:rPr lang="en-US" altLang="zh-CN" sz="1800" b="1" dirty="0">
                <a:latin typeface="微软雅黑" panose="020B0503020204020204" pitchFamily="34" charset="-122"/>
                <a:ea typeface="微软雅黑" panose="020B0503020204020204" pitchFamily="34" charset="-122"/>
                <a:cs typeface="Arial Unicode MS" pitchFamily="34" charset="-122"/>
              </a:rPr>
              <a:t>&lt;/p&gt;</a:t>
            </a:r>
          </a:p>
          <a:p>
            <a:pPr marL="723900" lvl="1" indent="-188913">
              <a:buFontTx/>
              <a:buNone/>
            </a:pPr>
            <a:r>
              <a:rPr lang="en-US" altLang="zh-CN" sz="1800" b="1" dirty="0">
                <a:latin typeface="微软雅黑" panose="020B0503020204020204" pitchFamily="34" charset="-122"/>
                <a:ea typeface="微软雅黑" panose="020B0503020204020204" pitchFamily="34" charset="-122"/>
                <a:cs typeface="Arial Unicode MS" pitchFamily="34" charset="-122"/>
              </a:rPr>
              <a:t>&lt;% </a:t>
            </a:r>
            <a:r>
              <a:rPr lang="en-US" altLang="zh-CN" sz="1800" b="1" dirty="0" err="1">
                <a:latin typeface="微软雅黑" panose="020B0503020204020204" pitchFamily="34" charset="-122"/>
                <a:ea typeface="微软雅黑" panose="020B0503020204020204" pitchFamily="34" charset="-122"/>
                <a:cs typeface="Arial Unicode MS" pitchFamily="34" charset="-122"/>
              </a:rPr>
              <a:t>out.println</a:t>
            </a:r>
            <a:r>
              <a:rPr lang="en-US" altLang="zh-CN" sz="1800" b="1" dirty="0">
                <a:latin typeface="微软雅黑" panose="020B0503020204020204" pitchFamily="34" charset="-122"/>
                <a:ea typeface="微软雅黑" panose="020B0503020204020204" pitchFamily="34" charset="-122"/>
                <a:cs typeface="Arial Unicode MS" pitchFamily="34" charset="-122"/>
              </a:rPr>
              <a:t>(x); %&gt;</a:t>
            </a:r>
          </a:p>
          <a:p>
            <a:pPr marL="355600" indent="-355600">
              <a:spcAft>
                <a:spcPct val="20000"/>
              </a:spcAft>
            </a:pP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多个脚本片断中的代码可以相互访问</a:t>
            </a:r>
            <a:r>
              <a:rPr lang="zh-CN" altLang="en-US" sz="2000" dirty="0">
                <a:latin typeface="微软雅黑" panose="020B0503020204020204" pitchFamily="34" charset="-122"/>
                <a:ea typeface="微软雅黑" panose="020B0503020204020204" pitchFamily="34" charset="-122"/>
                <a:cs typeface="Arial Unicode MS" pitchFamily="34" charset="-122"/>
              </a:rPr>
              <a:t>，犹如将所有的代码放在一对</a:t>
            </a:r>
            <a:r>
              <a:rPr lang="en-US" altLang="zh-CN" sz="2000" dirty="0">
                <a:latin typeface="微软雅黑" panose="020B0503020204020204" pitchFamily="34" charset="-122"/>
                <a:ea typeface="微软雅黑" panose="020B0503020204020204" pitchFamily="34" charset="-122"/>
                <a:cs typeface="Arial Unicode MS" pitchFamily="34" charset="-122"/>
              </a:rPr>
              <a:t>&lt;% %&gt;</a:t>
            </a:r>
            <a:r>
              <a:rPr lang="zh-CN" altLang="en-US" sz="2000" dirty="0">
                <a:latin typeface="微软雅黑" panose="020B0503020204020204" pitchFamily="34" charset="-122"/>
                <a:ea typeface="微软雅黑" panose="020B0503020204020204" pitchFamily="34" charset="-122"/>
                <a:cs typeface="Arial Unicode MS" pitchFamily="34" charset="-122"/>
              </a:rPr>
              <a:t>之中的情况。</a:t>
            </a:r>
          </a:p>
          <a:p>
            <a:pPr marL="355600" indent="-355600">
              <a:buClr>
                <a:schemeClr val="accent1"/>
              </a:buClr>
              <a:buSzPct val="150000"/>
              <a:buFontTx/>
              <a:buNone/>
            </a:pPr>
            <a:r>
              <a:rPr lang="zh-CN" altLang="en-US" sz="2000" dirty="0">
                <a:latin typeface="微软雅黑" panose="020B0503020204020204" pitchFamily="34" charset="-122"/>
                <a:ea typeface="微软雅黑" panose="020B0503020204020204" pitchFamily="34" charset="-122"/>
                <a:cs typeface="Arial Unicode MS" pitchFamily="34" charset="-122"/>
              </a:rPr>
              <a:t>	举例：</a:t>
            </a:r>
            <a:r>
              <a:rPr lang="zh-CN" altLang="en-US" sz="1800" dirty="0">
                <a:latin typeface="微软雅黑" panose="020B0503020204020204" pitchFamily="34" charset="-122"/>
                <a:ea typeface="微软雅黑" panose="020B0503020204020204" pitchFamily="34" charset="-122"/>
                <a:cs typeface="Arial Unicode MS" pitchFamily="34" charset="-122"/>
              </a:rPr>
              <a:t>上面的</a:t>
            </a:r>
            <a:r>
              <a:rPr lang="en-US" altLang="zh-CN" sz="1800" dirty="0">
                <a:latin typeface="微软雅黑" panose="020B0503020204020204" pitchFamily="34" charset="-122"/>
                <a:ea typeface="微软雅黑" panose="020B0503020204020204" pitchFamily="34" charset="-122"/>
                <a:cs typeface="Arial Unicode MS" pitchFamily="34" charset="-122"/>
              </a:rPr>
              <a:t>JSP</a:t>
            </a:r>
            <a:r>
              <a:rPr lang="zh-CN" altLang="en-US" sz="1800" dirty="0">
                <a:latin typeface="微软雅黑" panose="020B0503020204020204" pitchFamily="34" charset="-122"/>
                <a:ea typeface="微软雅黑" panose="020B0503020204020204" pitchFamily="34" charset="-122"/>
                <a:cs typeface="Arial Unicode MS" pitchFamily="34" charset="-122"/>
              </a:rPr>
              <a:t>内容与下面的</a:t>
            </a:r>
            <a:r>
              <a:rPr lang="en-US" altLang="zh-CN" sz="1800" dirty="0">
                <a:latin typeface="微软雅黑" panose="020B0503020204020204" pitchFamily="34" charset="-122"/>
                <a:ea typeface="微软雅黑" panose="020B0503020204020204" pitchFamily="34" charset="-122"/>
                <a:cs typeface="Arial Unicode MS" pitchFamily="34" charset="-122"/>
              </a:rPr>
              <a:t>JSP</a:t>
            </a:r>
            <a:r>
              <a:rPr lang="zh-CN" altLang="en-US" sz="1800" dirty="0">
                <a:latin typeface="微软雅黑" panose="020B0503020204020204" pitchFamily="34" charset="-122"/>
                <a:ea typeface="微软雅黑" panose="020B0503020204020204" pitchFamily="34" charset="-122"/>
                <a:cs typeface="Arial Unicode MS" pitchFamily="34" charset="-122"/>
              </a:rPr>
              <a:t>内容具有同样的运行效果</a:t>
            </a:r>
          </a:p>
          <a:p>
            <a:pPr marL="723900" lvl="1" indent="-188913">
              <a:buFontTx/>
              <a:buNone/>
            </a:pPr>
            <a:r>
              <a:rPr lang="en-US" altLang="zh-CN" sz="1800" b="1" dirty="0">
                <a:latin typeface="微软雅黑" panose="020B0503020204020204" pitchFamily="34" charset="-122"/>
                <a:ea typeface="微软雅黑" panose="020B0503020204020204" pitchFamily="34" charset="-122"/>
                <a:cs typeface="Arial Unicode MS" pitchFamily="34" charset="-122"/>
              </a:rPr>
              <a:t>&lt;p&gt;</a:t>
            </a:r>
            <a:r>
              <a:rPr lang="zh-CN" altLang="en-US" sz="1800" b="1" dirty="0">
                <a:latin typeface="微软雅黑" panose="020B0503020204020204" pitchFamily="34" charset="-122"/>
                <a:ea typeface="微软雅黑" panose="020B0503020204020204" pitchFamily="34" charset="-122"/>
                <a:cs typeface="Arial Unicode MS" pitchFamily="34" charset="-122"/>
              </a:rPr>
              <a:t>这是一个</a:t>
            </a:r>
            <a:r>
              <a:rPr lang="en-US" altLang="zh-CN" sz="1800" b="1" dirty="0">
                <a:latin typeface="微软雅黑" panose="020B0503020204020204" pitchFamily="34" charset="-122"/>
                <a:ea typeface="微软雅黑" panose="020B0503020204020204" pitchFamily="34" charset="-122"/>
                <a:cs typeface="Arial Unicode MS" pitchFamily="34" charset="-122"/>
              </a:rPr>
              <a:t>HTML</a:t>
            </a:r>
            <a:r>
              <a:rPr lang="zh-CN" altLang="en-US" sz="1800" b="1" dirty="0">
                <a:latin typeface="微软雅黑" panose="020B0503020204020204" pitchFamily="34" charset="-122"/>
                <a:ea typeface="微软雅黑" panose="020B0503020204020204" pitchFamily="34" charset="-122"/>
                <a:cs typeface="Arial Unicode MS" pitchFamily="34" charset="-122"/>
              </a:rPr>
              <a:t>段落</a:t>
            </a:r>
            <a:r>
              <a:rPr lang="en-US" altLang="zh-CN" sz="1800" b="1" dirty="0">
                <a:latin typeface="微软雅黑" panose="020B0503020204020204" pitchFamily="34" charset="-122"/>
                <a:ea typeface="微软雅黑" panose="020B0503020204020204" pitchFamily="34" charset="-122"/>
                <a:cs typeface="Arial Unicode MS" pitchFamily="34" charset="-122"/>
              </a:rPr>
              <a:t>&lt;/p&gt;</a:t>
            </a:r>
          </a:p>
          <a:p>
            <a:pPr marL="723900" lvl="1" indent="-188913">
              <a:buFontTx/>
              <a:buNone/>
            </a:pPr>
            <a:r>
              <a:rPr lang="en-US" altLang="zh-CN" sz="1800" b="1" dirty="0">
                <a:latin typeface="微软雅黑" panose="020B0503020204020204" pitchFamily="34" charset="-122"/>
                <a:ea typeface="微软雅黑" panose="020B0503020204020204" pitchFamily="34" charset="-122"/>
                <a:cs typeface="Arial Unicode MS" pitchFamily="34" charset="-122"/>
              </a:rPr>
              <a:t>&lt;% </a:t>
            </a:r>
            <a:r>
              <a:rPr lang="en-US" altLang="zh-CN" sz="1800" b="1" dirty="0" err="1">
                <a:latin typeface="微软雅黑" panose="020B0503020204020204" pitchFamily="34" charset="-122"/>
                <a:ea typeface="微软雅黑" panose="020B0503020204020204" pitchFamily="34" charset="-122"/>
                <a:cs typeface="Arial Unicode MS" pitchFamily="34" charset="-122"/>
              </a:rPr>
              <a:t>int</a:t>
            </a:r>
            <a:r>
              <a:rPr lang="en-US" altLang="zh-CN" sz="1800" b="1" dirty="0">
                <a:latin typeface="微软雅黑" panose="020B0503020204020204" pitchFamily="34" charset="-122"/>
                <a:ea typeface="微软雅黑" panose="020B0503020204020204" pitchFamily="34" charset="-122"/>
                <a:cs typeface="Arial Unicode MS" pitchFamily="34" charset="-122"/>
              </a:rPr>
              <a:t> x = 3;</a:t>
            </a:r>
          </a:p>
          <a:p>
            <a:pPr marL="723900" lvl="1" indent="-188913">
              <a:buFontTx/>
              <a:buNone/>
            </a:pPr>
            <a:r>
              <a:rPr lang="en-US" altLang="zh-CN" sz="1800" b="1" dirty="0">
                <a:latin typeface="微软雅黑" panose="020B0503020204020204" pitchFamily="34" charset="-122"/>
                <a:ea typeface="微软雅黑" panose="020B0503020204020204" pitchFamily="34" charset="-122"/>
                <a:cs typeface="Arial Unicode MS" pitchFamily="34" charset="-122"/>
              </a:rPr>
              <a:t>	    </a:t>
            </a:r>
            <a:r>
              <a:rPr lang="en-US" altLang="zh-CN" sz="1800" b="1" dirty="0" err="1">
                <a:latin typeface="微软雅黑" panose="020B0503020204020204" pitchFamily="34" charset="-122"/>
                <a:ea typeface="微软雅黑" panose="020B0503020204020204" pitchFamily="34" charset="-122"/>
                <a:cs typeface="Arial Unicode MS" pitchFamily="34" charset="-122"/>
              </a:rPr>
              <a:t>out.println</a:t>
            </a:r>
            <a:r>
              <a:rPr lang="en-US" altLang="zh-CN" sz="1800" b="1" dirty="0">
                <a:latin typeface="微软雅黑" panose="020B0503020204020204" pitchFamily="34" charset="-122"/>
                <a:ea typeface="微软雅黑" panose="020B0503020204020204" pitchFamily="34" charset="-122"/>
                <a:cs typeface="Arial Unicode MS" pitchFamily="34" charset="-122"/>
              </a:rPr>
              <a:t>(x); %&gt;</a:t>
            </a:r>
          </a:p>
        </p:txBody>
      </p:sp>
    </p:spTree>
    <p:extLst>
      <p:ext uri="{BB962C8B-B14F-4D97-AF65-F5344CB8AC3E}">
        <p14:creationId xmlns:p14="http://schemas.microsoft.com/office/powerpoint/2010/main" val="258712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14083">
                                            <p:txEl>
                                              <p:pRg st="0" end="0"/>
                                            </p:txEl>
                                          </p:spTgt>
                                        </p:tgtEl>
                                        <p:attrNameLst>
                                          <p:attrName>style.visibility</p:attrName>
                                        </p:attrNameLst>
                                      </p:cBhvr>
                                      <p:to>
                                        <p:strVal val="visible"/>
                                      </p:to>
                                    </p:set>
                                    <p:anim calcmode="lin" valueType="num">
                                      <p:cBhvr additive="base">
                                        <p:cTn id="7" dur="500" fill="hold"/>
                                        <p:tgtEl>
                                          <p:spTgt spid="8140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4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408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408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408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40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814083">
                                            <p:txEl>
                                              <p:pRg st="5" end="5"/>
                                            </p:txEl>
                                          </p:spTgt>
                                        </p:tgtEl>
                                        <p:attrNameLst>
                                          <p:attrName>style.visibility</p:attrName>
                                        </p:attrNameLst>
                                      </p:cBhvr>
                                      <p:to>
                                        <p:strVal val="visible"/>
                                      </p:to>
                                    </p:set>
                                    <p:anim calcmode="lin" valueType="num">
                                      <p:cBhvr additive="base">
                                        <p:cTn id="23" dur="500" fill="hold"/>
                                        <p:tgtEl>
                                          <p:spTgt spid="814083">
                                            <p:txEl>
                                              <p:pRg st="5" end="5"/>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140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1408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408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408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140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a:xfrm>
            <a:off x="694404" y="22140"/>
            <a:ext cx="7696200" cy="744777"/>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脚本片断</a:t>
            </a:r>
            <a:r>
              <a:rPr lang="zh-CN" altLang="en-US" dirty="0">
                <a:latin typeface="Arial Unicode MS" pitchFamily="34" charset="-122"/>
                <a:ea typeface="Arial Unicode MS" pitchFamily="34" charset="-122"/>
                <a:cs typeface="Arial Unicode MS" pitchFamily="34" charset="-122"/>
              </a:rPr>
              <a:t> </a:t>
            </a:r>
          </a:p>
        </p:txBody>
      </p:sp>
      <p:sp>
        <p:nvSpPr>
          <p:cNvPr id="815107" name="Rectangle 3"/>
          <p:cNvSpPr>
            <a:spLocks noGrp="1" noChangeArrowheads="1"/>
          </p:cNvSpPr>
          <p:nvPr>
            <p:ph type="body" sz="half" idx="1"/>
          </p:nvPr>
        </p:nvSpPr>
        <p:spPr>
          <a:xfrm>
            <a:off x="513184" y="1238865"/>
            <a:ext cx="8058640" cy="2315496"/>
          </a:xfrm>
        </p:spPr>
        <p:txBody>
          <a:bodyPr>
            <a:noAutofit/>
          </a:bodyPr>
          <a:lstStyle/>
          <a:p>
            <a:pPr marL="266700" indent="-266700">
              <a:lnSpc>
                <a:spcPct val="150000"/>
              </a:lnSpc>
              <a:spcBef>
                <a:spcPct val="15000"/>
              </a:spcBef>
              <a:spcAft>
                <a:spcPct val="15000"/>
              </a:spcAft>
            </a:pP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单个脚本片断中的</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Java</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语句可以是不完整的，但是多个脚本片断组合后的结果必须是完整的</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Java</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语句</a:t>
            </a:r>
            <a:r>
              <a:rPr lang="zh-CN" altLang="en-US" sz="2000" dirty="0">
                <a:latin typeface="微软雅黑" panose="020B0503020204020204" pitchFamily="34" charset="-122"/>
                <a:ea typeface="微软雅黑" panose="020B0503020204020204" pitchFamily="34" charset="-122"/>
                <a:cs typeface="Arial Unicode MS" pitchFamily="34" charset="-122"/>
              </a:rPr>
              <a:t>。例如，涉及条件和循环处理时，多个脚本片断及其他元素组合的结果必须能形成完整的条件和循环控制语句。</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marL="266700" indent="-266700">
              <a:lnSpc>
                <a:spcPct val="150000"/>
              </a:lnSpc>
              <a:spcBef>
                <a:spcPct val="15000"/>
              </a:spcBef>
              <a:spcAft>
                <a:spcPct val="15000"/>
              </a:spcAft>
            </a:pPr>
            <a:r>
              <a:rPr lang="zh-CN" altLang="en-US" sz="2000" dirty="0">
                <a:latin typeface="微软雅黑" panose="020B0503020204020204" pitchFamily="34" charset="-122"/>
                <a:ea typeface="微软雅黑" panose="020B0503020204020204" pitchFamily="34" charset="-122"/>
                <a:cs typeface="Arial Unicode MS" pitchFamily="34" charset="-122"/>
              </a:rPr>
              <a:t>举例： </a:t>
            </a:r>
          </a:p>
        </p:txBody>
      </p:sp>
      <p:sp>
        <p:nvSpPr>
          <p:cNvPr id="8" name="Rectangle 7"/>
          <p:cNvSpPr>
            <a:spLocks noChangeArrowheads="1"/>
          </p:cNvSpPr>
          <p:nvPr/>
        </p:nvSpPr>
        <p:spPr bwMode="auto">
          <a:xfrm>
            <a:off x="1718852" y="3816946"/>
            <a:ext cx="5912773" cy="2354792"/>
          </a:xfrm>
          <a:prstGeom prst="rect">
            <a:avLst/>
          </a:prstGeom>
          <a:noFill/>
          <a:ln w="9525">
            <a:noFill/>
            <a:miter lim="800000"/>
            <a:headEnd/>
            <a:tailEnd/>
          </a:ln>
          <a:effectLst/>
        </p:spPr>
        <p:txBody>
          <a:bodyPr/>
          <a:lstStyle/>
          <a:p>
            <a:pPr marL="266700" indent="-266700" algn="l">
              <a:lnSpc>
                <a:spcPct val="150000"/>
              </a:lnSpc>
              <a:buFont typeface="Wingdings" pitchFamily="2" charset="2"/>
              <a:buNone/>
            </a:pPr>
            <a:r>
              <a:rPr lang="en-US" altLang="zh-CN" b="1" dirty="0">
                <a:solidFill>
                  <a:srgbClr val="0000FF"/>
                </a:solidFill>
                <a:latin typeface="微软雅黑" panose="020B0503020204020204" pitchFamily="34" charset="-122"/>
                <a:ea typeface="微软雅黑" panose="020B0503020204020204" pitchFamily="34" charset="-122"/>
              </a:rPr>
              <a:t>&lt;%if</a:t>
            </a:r>
            <a:r>
              <a:rPr lang="zh-CN" altLang="en-US" b="1" dirty="0">
                <a:solidFill>
                  <a:srgbClr val="0000FF"/>
                </a:solidFill>
                <a:latin typeface="微软雅黑" panose="020B0503020204020204" pitchFamily="34" charset="-122"/>
                <a:ea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rPr>
              <a:t>java</a:t>
            </a:r>
            <a:r>
              <a:rPr lang="zh-CN" altLang="en-US" b="1" dirty="0">
                <a:solidFill>
                  <a:srgbClr val="0000FF"/>
                </a:solidFill>
                <a:latin typeface="微软雅黑" panose="020B0503020204020204" pitchFamily="34" charset="-122"/>
                <a:ea typeface="微软雅黑" panose="020B0503020204020204" pitchFamily="34" charset="-122"/>
              </a:rPr>
              <a:t>条件表达式）</a:t>
            </a:r>
            <a:r>
              <a:rPr lang="en-US" altLang="zh-CN" b="1" dirty="0">
                <a:solidFill>
                  <a:srgbClr val="0000FF"/>
                </a:solidFill>
                <a:latin typeface="微软雅黑" panose="020B0503020204020204" pitchFamily="34" charset="-122"/>
                <a:ea typeface="微软雅黑" panose="020B0503020204020204" pitchFamily="34" charset="-122"/>
              </a:rPr>
              <a:t>{%&gt;</a:t>
            </a:r>
          </a:p>
          <a:p>
            <a:pPr marL="266700" indent="-266700" algn="l">
              <a:lnSpc>
                <a:spcPct val="150000"/>
              </a:lnSpc>
              <a:buFont typeface="Wingdings" pitchFamily="2" charset="2"/>
              <a:buNone/>
            </a:pPr>
            <a:r>
              <a:rPr lang="en-US" altLang="zh-CN" b="1" dirty="0">
                <a:solidFill>
                  <a:srgbClr val="0000FF"/>
                </a:solidFill>
                <a:latin typeface="微软雅黑" panose="020B0503020204020204" pitchFamily="34" charset="-122"/>
                <a:ea typeface="微软雅黑" panose="020B0503020204020204" pitchFamily="34" charset="-122"/>
              </a:rPr>
              <a:t>	</a:t>
            </a:r>
            <a:r>
              <a:rPr lang="zh-CN" altLang="en-US" b="1" dirty="0">
                <a:solidFill>
                  <a:schemeClr val="tx1"/>
                </a:solidFill>
                <a:latin typeface="微软雅黑" panose="020B0503020204020204" pitchFamily="34" charset="-122"/>
                <a:ea typeface="微软雅黑" panose="020B0503020204020204" pitchFamily="34" charset="-122"/>
              </a:rPr>
              <a:t>其他元素</a:t>
            </a:r>
          </a:p>
          <a:p>
            <a:pPr marL="266700" indent="-266700" algn="l">
              <a:lnSpc>
                <a:spcPct val="150000"/>
              </a:lnSpc>
              <a:buFont typeface="Wingdings" pitchFamily="2" charset="2"/>
              <a:buNone/>
            </a:pPr>
            <a:r>
              <a:rPr lang="en-US" altLang="zh-CN" b="1" dirty="0">
                <a:solidFill>
                  <a:srgbClr val="0000FF"/>
                </a:solidFill>
                <a:latin typeface="微软雅黑" panose="020B0503020204020204" pitchFamily="34" charset="-122"/>
                <a:ea typeface="微软雅黑" panose="020B0503020204020204" pitchFamily="34" charset="-122"/>
              </a:rPr>
              <a:t>&lt;%}else{%&gt;</a:t>
            </a:r>
          </a:p>
          <a:p>
            <a:pPr marL="266700" indent="-266700" algn="l">
              <a:lnSpc>
                <a:spcPct val="150000"/>
              </a:lnSpc>
              <a:buFont typeface="Wingdings" pitchFamily="2" charset="2"/>
              <a:buNone/>
            </a:pPr>
            <a:r>
              <a:rPr lang="en-US" altLang="zh-CN" b="1" dirty="0">
                <a:solidFill>
                  <a:srgbClr val="0000FF"/>
                </a:solidFill>
                <a:latin typeface="微软雅黑" panose="020B0503020204020204" pitchFamily="34" charset="-122"/>
                <a:ea typeface="微软雅黑" panose="020B0503020204020204" pitchFamily="34" charset="-122"/>
              </a:rPr>
              <a:t>	</a:t>
            </a:r>
            <a:r>
              <a:rPr lang="zh-CN" altLang="en-US" b="1" dirty="0">
                <a:solidFill>
                  <a:schemeClr val="tx1"/>
                </a:solidFill>
                <a:latin typeface="微软雅黑" panose="020B0503020204020204" pitchFamily="34" charset="-122"/>
                <a:ea typeface="微软雅黑" panose="020B0503020204020204" pitchFamily="34" charset="-122"/>
              </a:rPr>
              <a:t>其他元素</a:t>
            </a:r>
          </a:p>
          <a:p>
            <a:pPr marL="266700" indent="-266700" algn="l">
              <a:lnSpc>
                <a:spcPct val="150000"/>
              </a:lnSpc>
              <a:buFont typeface="Wingdings" pitchFamily="2" charset="2"/>
              <a:buNone/>
            </a:pPr>
            <a:r>
              <a:rPr lang="en-US" altLang="zh-CN" b="1" dirty="0">
                <a:solidFill>
                  <a:srgbClr val="0000FF"/>
                </a:solidFill>
                <a:latin typeface="微软雅黑" panose="020B0503020204020204" pitchFamily="34" charset="-122"/>
                <a:ea typeface="微软雅黑" panose="020B0503020204020204" pitchFamily="34" charset="-122"/>
              </a:rPr>
              <a:t>&lt;%}%&gt;</a:t>
            </a:r>
          </a:p>
          <a:p>
            <a:pPr marL="266700" indent="-266700" algn="l">
              <a:lnSpc>
                <a:spcPct val="100000"/>
              </a:lnSpc>
              <a:buFont typeface="Wingdings" pitchFamily="2" charset="2"/>
              <a:buNone/>
            </a:pP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06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anim calcmode="lin" valueType="num">
                                      <p:cBhvr additive="base">
                                        <p:cTn id="7" dur="500" fill="hold"/>
                                        <p:tgtEl>
                                          <p:spTgt spid="8151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5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15107">
                                            <p:txEl>
                                              <p:pRg st="1" end="1"/>
                                            </p:txEl>
                                          </p:spTgt>
                                        </p:tgtEl>
                                        <p:attrNameLst>
                                          <p:attrName>style.visibility</p:attrName>
                                        </p:attrNameLst>
                                      </p:cBhvr>
                                      <p:to>
                                        <p:strVal val="visible"/>
                                      </p:to>
                                    </p:set>
                                    <p:anim calcmode="lin" valueType="num">
                                      <p:cBhvr additive="base">
                                        <p:cTn id="13" dur="500" fill="hold"/>
                                        <p:tgtEl>
                                          <p:spTgt spid="81510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5107">
                                            <p:txEl>
                                              <p:pRg st="1" end="1"/>
                                            </p:txEl>
                                          </p:spTgt>
                                        </p:tgtEl>
                                        <p:attrNameLst>
                                          <p:attrName>ppt_y</p:attrName>
                                        </p:attrNameLst>
                                      </p:cBhvr>
                                      <p:tavLst>
                                        <p:tav tm="0">
                                          <p:val>
                                            <p:strVal val="#ppt_y"/>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655792" y="1"/>
            <a:ext cx="7696200" cy="766916"/>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声明</a:t>
            </a:r>
            <a:r>
              <a:rPr lang="zh-CN" altLang="en-US" dirty="0">
                <a:latin typeface="Arial Unicode MS" pitchFamily="34" charset="-122"/>
                <a:ea typeface="Arial Unicode MS" pitchFamily="34" charset="-122"/>
                <a:cs typeface="Arial Unicode MS" pitchFamily="34" charset="-122"/>
              </a:rPr>
              <a:t> </a:t>
            </a:r>
          </a:p>
        </p:txBody>
      </p:sp>
      <p:sp>
        <p:nvSpPr>
          <p:cNvPr id="816131" name="Rectangle 3"/>
          <p:cNvSpPr>
            <a:spLocks noGrp="1" noChangeArrowheads="1"/>
          </p:cNvSpPr>
          <p:nvPr>
            <p:ph type="body" sz="half" idx="1"/>
          </p:nvPr>
        </p:nvSpPr>
        <p:spPr>
          <a:xfrm>
            <a:off x="359532" y="1177764"/>
            <a:ext cx="8424936" cy="4228064"/>
          </a:xfrm>
        </p:spPr>
        <p:txBody>
          <a:bodyPr>
            <a:normAutofit/>
          </a:bodyPr>
          <a:lstStyle/>
          <a:p>
            <a:pPr marL="355600" indent="-355600">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声明将</a:t>
            </a:r>
            <a:r>
              <a:rPr lang="en-US" altLang="zh-CN" sz="2000" dirty="0">
                <a:latin typeface="微软雅黑" panose="020B0503020204020204" pitchFamily="34" charset="-122"/>
                <a:ea typeface="微软雅黑" panose="020B0503020204020204" pitchFamily="34" charset="-122"/>
                <a:cs typeface="Arial Unicode MS" pitchFamily="34" charset="-122"/>
              </a:rPr>
              <a:t>Java</a:t>
            </a:r>
            <a:r>
              <a:rPr lang="zh-CN" altLang="en-US" sz="2000" dirty="0">
                <a:latin typeface="微软雅黑" panose="020B0503020204020204" pitchFamily="34" charset="-122"/>
                <a:ea typeface="微软雅黑" panose="020B0503020204020204" pitchFamily="34" charset="-122"/>
                <a:cs typeface="Arial Unicode MS" pitchFamily="34" charset="-122"/>
              </a:rPr>
              <a:t>代码封装在</a:t>
            </a:r>
            <a:r>
              <a:rPr lang="en-US" altLang="zh-CN" sz="2000" dirty="0">
                <a:latin typeface="微软雅黑" panose="020B0503020204020204" pitchFamily="34" charset="-122"/>
                <a:ea typeface="微软雅黑" panose="020B0503020204020204" pitchFamily="34" charset="-122"/>
                <a:cs typeface="Arial Unicode MS" pitchFamily="34" charset="-122"/>
              </a:rPr>
              <a:t>&lt;%</a:t>
            </a:r>
            <a:r>
              <a:rPr lang="zh-CN" altLang="en-US" sz="2000" dirty="0">
                <a:latin typeface="微软雅黑" panose="020B0503020204020204" pitchFamily="34" charset="-122"/>
                <a:ea typeface="微软雅黑" panose="020B0503020204020204" pitchFamily="34" charset="-122"/>
                <a:cs typeface="Arial Unicode MS" pitchFamily="34" charset="-122"/>
              </a:rPr>
              <a:t>！和 </a:t>
            </a:r>
            <a:r>
              <a:rPr lang="en-US" altLang="zh-CN" sz="2000" dirty="0">
                <a:latin typeface="微软雅黑" panose="020B0503020204020204" pitchFamily="34" charset="-122"/>
                <a:ea typeface="微软雅黑" panose="020B0503020204020204" pitchFamily="34" charset="-122"/>
                <a:cs typeface="Arial Unicode MS" pitchFamily="34" charset="-122"/>
              </a:rPr>
              <a:t>%&gt;</a:t>
            </a:r>
            <a:r>
              <a:rPr lang="zh-CN" altLang="en-US" sz="2000" dirty="0">
                <a:latin typeface="微软雅黑" panose="020B0503020204020204" pitchFamily="34" charset="-122"/>
                <a:ea typeface="微软雅黑" panose="020B0503020204020204" pitchFamily="34" charset="-122"/>
                <a:cs typeface="Arial Unicode MS" pitchFamily="34" charset="-122"/>
              </a:rPr>
              <a:t>之中，它里面的代码</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将被插入进</a:t>
            </a:r>
            <a:r>
              <a:rPr lang="en-US" altLang="zh-CN" sz="2000" b="1" dirty="0" err="1">
                <a:solidFill>
                  <a:srgbClr val="0000FF"/>
                </a:solidFill>
                <a:latin typeface="微软雅黑" panose="020B0503020204020204" pitchFamily="34" charset="-122"/>
                <a:ea typeface="微软雅黑" panose="020B0503020204020204" pitchFamily="34" charset="-122"/>
                <a:cs typeface="Arial Unicode MS" pitchFamily="34" charset="-122"/>
              </a:rPr>
              <a:t>Servlet</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的</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_</a:t>
            </a:r>
            <a:r>
              <a:rPr lang="en-US" altLang="zh-CN" sz="2000" b="1" dirty="0" err="1">
                <a:solidFill>
                  <a:srgbClr val="0000FF"/>
                </a:solidFill>
                <a:latin typeface="微软雅黑" panose="020B0503020204020204" pitchFamily="34" charset="-122"/>
                <a:ea typeface="微软雅黑" panose="020B0503020204020204" pitchFamily="34" charset="-122"/>
                <a:cs typeface="Arial Unicode MS" pitchFamily="34" charset="-122"/>
              </a:rPr>
              <a:t>jspService</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方法的外面</a:t>
            </a:r>
            <a:r>
              <a:rPr lang="zh-CN" altLang="en-US" sz="2000" dirty="0">
                <a:latin typeface="微软雅黑" panose="020B0503020204020204" pitchFamily="34" charset="-122"/>
                <a:ea typeface="微软雅黑" panose="020B0503020204020204" pitchFamily="34" charset="-122"/>
                <a:cs typeface="Arial Unicode MS" pitchFamily="34" charset="-122"/>
              </a:rPr>
              <a:t>，所以，</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声明可用于定义</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页面转换成的</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zh-CN" altLang="en-US" sz="2000" dirty="0">
                <a:latin typeface="微软雅黑" panose="020B0503020204020204" pitchFamily="34" charset="-122"/>
                <a:ea typeface="微软雅黑" panose="020B0503020204020204" pitchFamily="34" charset="-122"/>
                <a:cs typeface="Arial Unicode MS" pitchFamily="34" charset="-122"/>
              </a:rPr>
              <a:t>程序的静态代码块、成员变量和方法 。 </a:t>
            </a:r>
          </a:p>
          <a:p>
            <a:pPr marL="355600" indent="-355600">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多个静态代码块、变量和函数可以定义在一个</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声明中，也可以分别单独定义在多个</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声明中。</a:t>
            </a:r>
          </a:p>
          <a:p>
            <a:pPr marL="355600" indent="-355600">
              <a:lnSpc>
                <a:spcPct val="150000"/>
              </a:lnSpc>
              <a:spcAft>
                <a:spcPct val="20000"/>
              </a:spcAft>
            </a:pP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JSP</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隐式对象的作用范围仅限于</a:t>
            </a:r>
            <a:r>
              <a:rPr lang="en-US" altLang="zh-CN" sz="2000" b="1" dirty="0" err="1">
                <a:solidFill>
                  <a:srgbClr val="0000FF"/>
                </a:solidFill>
                <a:latin typeface="微软雅黑" panose="020B0503020204020204" pitchFamily="34" charset="-122"/>
                <a:ea typeface="微软雅黑" panose="020B0503020204020204" pitchFamily="34" charset="-122"/>
                <a:cs typeface="Arial Unicode MS" pitchFamily="34" charset="-122"/>
              </a:rPr>
              <a:t>Servlet</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的</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_</a:t>
            </a:r>
            <a:r>
              <a:rPr lang="en-US" altLang="zh-CN" sz="2000" b="1" dirty="0" err="1">
                <a:solidFill>
                  <a:srgbClr val="0000FF"/>
                </a:solidFill>
                <a:latin typeface="微软雅黑" panose="020B0503020204020204" pitchFamily="34" charset="-122"/>
                <a:ea typeface="微软雅黑" panose="020B0503020204020204" pitchFamily="34" charset="-122"/>
                <a:cs typeface="Arial Unicode MS" pitchFamily="34" charset="-122"/>
              </a:rPr>
              <a:t>jspService</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方法，所以在</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JSP</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声明中不能使用这些隐式对象</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 </a:t>
            </a:r>
          </a:p>
        </p:txBody>
      </p:sp>
      <p:sp>
        <p:nvSpPr>
          <p:cNvPr id="4" name="矩形 3">
            <a:extLst>
              <a:ext uri="{FF2B5EF4-FFF2-40B4-BE49-F238E27FC236}">
                <a16:creationId xmlns="" xmlns:a16="http://schemas.microsoft.com/office/drawing/2014/main" id="{8D25B938-C0B7-4C26-9474-68ED44BCFDC6}"/>
              </a:ext>
            </a:extLst>
          </p:cNvPr>
          <p:cNvSpPr/>
          <p:nvPr/>
        </p:nvSpPr>
        <p:spPr>
          <a:xfrm>
            <a:off x="2090057" y="4697588"/>
            <a:ext cx="7611764" cy="2031325"/>
          </a:xfrm>
          <a:prstGeom prst="rect">
            <a:avLst/>
          </a:prstGeom>
        </p:spPr>
        <p:txBody>
          <a:bodyPr wrap="square">
            <a:spAutoFit/>
          </a:bodyPr>
          <a:lstStyle/>
          <a:p>
            <a:r>
              <a:rPr lang="en-US" altLang="zh-CN" sz="1800" u="sng" dirty="0">
                <a:solidFill>
                  <a:srgbClr val="BF5F3F"/>
                </a:solidFill>
                <a:latin typeface="Consolas" panose="020B0609020204030204" pitchFamily="49" charset="0"/>
              </a:rPr>
              <a:t>&lt;%!</a:t>
            </a:r>
          </a:p>
          <a:p>
            <a:r>
              <a:rPr lang="en-US" altLang="zh-CN" sz="1800" u="sng" dirty="0">
                <a:solidFill>
                  <a:srgbClr val="3F7F5F"/>
                </a:solidFill>
                <a:latin typeface="Consolas" panose="020B0609020204030204" pitchFamily="49" charset="0"/>
              </a:rPr>
              <a:t>  //</a:t>
            </a:r>
            <a:r>
              <a:rPr lang="zh-CN" altLang="en-US" sz="1800" u="sng" dirty="0">
                <a:solidFill>
                  <a:srgbClr val="3F7F5F"/>
                </a:solidFill>
                <a:latin typeface="Consolas" panose="020B0609020204030204" pitchFamily="49" charset="0"/>
              </a:rPr>
              <a:t>成员变量</a:t>
            </a:r>
          </a:p>
          <a:p>
            <a:r>
              <a:rPr lang="en-US" altLang="zh-CN" sz="1800" b="1" u="sng" dirty="0">
                <a:solidFill>
                  <a:srgbClr val="7F0055"/>
                </a:solidFill>
                <a:latin typeface="Consolas" panose="020B0609020204030204" pitchFamily="49" charset="0"/>
              </a:rPr>
              <a:t>  private</a:t>
            </a:r>
            <a:r>
              <a:rPr lang="en-US" altLang="zh-CN" sz="1800" b="1" u="sng" dirty="0">
                <a:solidFill>
                  <a:srgbClr val="000000"/>
                </a:solidFill>
                <a:latin typeface="Consolas" panose="020B0609020204030204" pitchFamily="49" charset="0"/>
              </a:rPr>
              <a:t> String name = </a:t>
            </a:r>
            <a:r>
              <a:rPr lang="en-US" altLang="zh-CN" sz="1800" b="1" u="sng" dirty="0">
                <a:solidFill>
                  <a:srgbClr val="2A00FF"/>
                </a:solidFill>
                <a:latin typeface="Consolas" panose="020B0609020204030204" pitchFamily="49" charset="0"/>
              </a:rPr>
              <a:t>"Jack"</a:t>
            </a:r>
            <a:r>
              <a:rPr lang="en-US" altLang="zh-CN" sz="1800" b="1" u="sng" dirty="0">
                <a:solidFill>
                  <a:srgbClr val="000000"/>
                </a:solidFill>
                <a:latin typeface="Consolas" panose="020B0609020204030204" pitchFamily="49" charset="0"/>
              </a:rPr>
              <a:t>;</a:t>
            </a:r>
          </a:p>
          <a:p>
            <a:r>
              <a:rPr lang="en-US" altLang="zh-CN" sz="1800" b="1" u="sng" dirty="0">
                <a:solidFill>
                  <a:srgbClr val="7F0055"/>
                </a:solidFill>
                <a:latin typeface="Consolas" panose="020B0609020204030204" pitchFamily="49" charset="0"/>
              </a:rPr>
              <a:t>  public</a:t>
            </a:r>
            <a:r>
              <a:rPr lang="en-US" altLang="zh-CN" sz="1800" b="1" u="sng" dirty="0">
                <a:solidFill>
                  <a:srgbClr val="000000"/>
                </a:solidFill>
                <a:latin typeface="Consolas" panose="020B0609020204030204" pitchFamily="49" charset="0"/>
              </a:rPr>
              <a:t> </a:t>
            </a:r>
            <a:r>
              <a:rPr lang="en-US" altLang="zh-CN" sz="1800" b="1" u="sng" dirty="0">
                <a:solidFill>
                  <a:srgbClr val="7F0055"/>
                </a:solidFill>
                <a:latin typeface="Consolas" panose="020B0609020204030204" pitchFamily="49" charset="0"/>
              </a:rPr>
              <a:t>void</a:t>
            </a:r>
            <a:r>
              <a:rPr lang="en-US" altLang="zh-CN" sz="1800" b="1" u="sng" dirty="0">
                <a:solidFill>
                  <a:srgbClr val="000000"/>
                </a:solidFill>
                <a:latin typeface="Consolas" panose="020B0609020204030204" pitchFamily="49" charset="0"/>
              </a:rPr>
              <a:t> aa() {</a:t>
            </a:r>
          </a:p>
          <a:p>
            <a:r>
              <a:rPr lang="en-US" altLang="zh-CN" sz="1800" u="sng" dirty="0">
                <a:solidFill>
                  <a:srgbClr val="000000"/>
                </a:solidFill>
                <a:latin typeface="Consolas" panose="020B0609020204030204" pitchFamily="49" charset="0"/>
              </a:rPr>
              <a:t>  </a:t>
            </a:r>
            <a:r>
              <a:rPr lang="en-US" altLang="zh-CN" sz="1800" u="sng" dirty="0" err="1">
                <a:solidFill>
                  <a:srgbClr val="000000"/>
                </a:solidFill>
                <a:latin typeface="Consolas" panose="020B0609020204030204" pitchFamily="49" charset="0"/>
              </a:rPr>
              <a:t>System.out.println</a:t>
            </a:r>
            <a:r>
              <a:rPr lang="en-US" altLang="zh-CN" sz="1800" u="sng" dirty="0">
                <a:solidFill>
                  <a:srgbClr val="000000"/>
                </a:solidFill>
                <a:latin typeface="Consolas" panose="020B0609020204030204" pitchFamily="49" charset="0"/>
              </a:rPr>
              <a:t>(</a:t>
            </a:r>
            <a:r>
              <a:rPr lang="en-US" altLang="zh-CN" sz="1800" u="sng" dirty="0">
                <a:solidFill>
                  <a:srgbClr val="2A00FF"/>
                </a:solidFill>
                <a:latin typeface="Consolas" panose="020B0609020204030204" pitchFamily="49" charset="0"/>
              </a:rPr>
              <a:t>"hello!"</a:t>
            </a:r>
            <a:r>
              <a:rPr lang="en-US" altLang="zh-CN" sz="1800" u="sng" dirty="0">
                <a:solidFill>
                  <a:srgbClr val="000000"/>
                </a:solidFill>
                <a:latin typeface="Consolas" panose="020B0609020204030204" pitchFamily="49" charset="0"/>
              </a:rPr>
              <a:t>);</a:t>
            </a:r>
          </a:p>
          <a:p>
            <a:r>
              <a:rPr lang="en-US" altLang="zh-CN" sz="1800" u="sng" dirty="0">
                <a:solidFill>
                  <a:srgbClr val="000000"/>
                </a:solidFill>
                <a:latin typeface="Consolas" panose="020B0609020204030204" pitchFamily="49" charset="0"/>
              </a:rPr>
              <a:t>}</a:t>
            </a:r>
          </a:p>
          <a:p>
            <a:r>
              <a:rPr lang="en-US" altLang="zh-CN" sz="1800" u="sng" dirty="0">
                <a:solidFill>
                  <a:srgbClr val="BF5F3F"/>
                </a:solidFill>
                <a:latin typeface="Consolas" panose="020B0609020204030204" pitchFamily="49" charset="0"/>
              </a:rPr>
              <a:t>%&gt;</a:t>
            </a:r>
            <a:endParaRPr lang="zh-CN" altLang="en-US" sz="1800" dirty="0"/>
          </a:p>
        </p:txBody>
      </p:sp>
    </p:spTree>
    <p:extLst>
      <p:ext uri="{BB962C8B-B14F-4D97-AF65-F5344CB8AC3E}">
        <p14:creationId xmlns:p14="http://schemas.microsoft.com/office/powerpoint/2010/main" val="36021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16131">
                                            <p:txEl>
                                              <p:pRg st="0" end="0"/>
                                            </p:txEl>
                                          </p:spTgt>
                                        </p:tgtEl>
                                        <p:attrNameLst>
                                          <p:attrName>style.visibility</p:attrName>
                                        </p:attrNameLst>
                                      </p:cBhvr>
                                      <p:to>
                                        <p:strVal val="visible"/>
                                      </p:to>
                                    </p:set>
                                    <p:anim calcmode="lin" valueType="num">
                                      <p:cBhvr additive="base">
                                        <p:cTn id="7" dur="500" fill="hold"/>
                                        <p:tgtEl>
                                          <p:spTgt spid="8161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6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16131">
                                            <p:txEl>
                                              <p:pRg st="1" end="1"/>
                                            </p:txEl>
                                          </p:spTgt>
                                        </p:tgtEl>
                                        <p:attrNameLst>
                                          <p:attrName>style.visibility</p:attrName>
                                        </p:attrNameLst>
                                      </p:cBhvr>
                                      <p:to>
                                        <p:strVal val="visible"/>
                                      </p:to>
                                    </p:set>
                                    <p:anim calcmode="lin" valueType="num">
                                      <p:cBhvr additive="base">
                                        <p:cTn id="13" dur="500" fill="hold"/>
                                        <p:tgtEl>
                                          <p:spTgt spid="8161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6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16131">
                                            <p:txEl>
                                              <p:pRg st="2" end="2"/>
                                            </p:txEl>
                                          </p:spTgt>
                                        </p:tgtEl>
                                        <p:attrNameLst>
                                          <p:attrName>style.visibility</p:attrName>
                                        </p:attrNameLst>
                                      </p:cBhvr>
                                      <p:to>
                                        <p:strVal val="visible"/>
                                      </p:to>
                                    </p:set>
                                    <p:anim calcmode="lin" valueType="num">
                                      <p:cBhvr additive="base">
                                        <p:cTn id="19" dur="500" fill="hold"/>
                                        <p:tgtEl>
                                          <p:spTgt spid="8161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61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a:xfrm>
            <a:off x="489368" y="0"/>
            <a:ext cx="8229600" cy="752168"/>
          </a:xfrm>
        </p:spPr>
        <p:txBody>
          <a:bodyPr/>
          <a:lstStyle/>
          <a:p>
            <a:r>
              <a:rPr lang="en-US" altLang="zh-CN" b="1" dirty="0">
                <a:latin typeface="Arial Unicode MS" pitchFamily="34" charset="-122"/>
                <a:ea typeface="Arial Unicode MS" pitchFamily="34" charset="-122"/>
                <a:cs typeface="Arial Unicode MS" pitchFamily="34" charset="-122"/>
                <a:sym typeface="Wingdings" pitchFamily="2" charset="2"/>
              </a:rPr>
              <a:t>JSP</a:t>
            </a:r>
            <a:r>
              <a:rPr lang="zh-CN" altLang="en-US" b="1" dirty="0">
                <a:latin typeface="Arial Unicode MS" pitchFamily="34" charset="-122"/>
                <a:ea typeface="Arial Unicode MS" pitchFamily="34" charset="-122"/>
                <a:cs typeface="Arial Unicode MS" pitchFamily="34" charset="-122"/>
                <a:sym typeface="Wingdings" pitchFamily="2" charset="2"/>
              </a:rPr>
              <a:t>注释</a:t>
            </a:r>
            <a:endParaRPr lang="zh-CN" altLang="en-US" dirty="0">
              <a:latin typeface="Arial Unicode MS" pitchFamily="34" charset="-122"/>
              <a:ea typeface="Arial Unicode MS" pitchFamily="34" charset="-122"/>
              <a:cs typeface="Arial Unicode MS" pitchFamily="34" charset="-122"/>
              <a:sym typeface="Wingdings" pitchFamily="2" charset="2"/>
            </a:endParaRPr>
          </a:p>
        </p:txBody>
      </p:sp>
      <p:sp>
        <p:nvSpPr>
          <p:cNvPr id="824323" name="Rectangle 3"/>
          <p:cNvSpPr>
            <a:spLocks noGrp="1" noChangeArrowheads="1"/>
          </p:cNvSpPr>
          <p:nvPr>
            <p:ph type="body" idx="1"/>
          </p:nvPr>
        </p:nvSpPr>
        <p:spPr>
          <a:xfrm>
            <a:off x="467544" y="1994722"/>
            <a:ext cx="8208912" cy="2340250"/>
          </a:xfrm>
          <a:noFill/>
        </p:spPr>
        <p:txBody>
          <a:bodyPr/>
          <a:lstStyle/>
          <a:p>
            <a:pPr marL="355600" indent="-355600">
              <a:lnSpc>
                <a:spcPct val="150000"/>
              </a:lnSpc>
            </a:pPr>
            <a:r>
              <a:rPr lang="en-US" altLang="zh-CN" sz="2000" dirty="0">
                <a:latin typeface="微软雅黑" panose="020B0503020204020204" pitchFamily="34" charset="-122"/>
                <a:ea typeface="微软雅黑" panose="020B0503020204020204" pitchFamily="34" charset="-122"/>
                <a:cs typeface="Arial Unicode MS" pitchFamily="34" charset="-122"/>
                <a:sym typeface="Wingdings" pitchFamily="2" charset="2"/>
              </a:rPr>
              <a:t>JSP</a:t>
            </a:r>
            <a:r>
              <a:rPr lang="zh-CN" altLang="en-US" sz="2000" dirty="0">
                <a:latin typeface="微软雅黑" panose="020B0503020204020204" pitchFamily="34" charset="-122"/>
                <a:ea typeface="微软雅黑" panose="020B0503020204020204" pitchFamily="34" charset="-122"/>
                <a:cs typeface="Arial Unicode MS" pitchFamily="34" charset="-122"/>
                <a:sym typeface="Wingdings" pitchFamily="2" charset="2"/>
              </a:rPr>
              <a:t>注释的</a:t>
            </a:r>
            <a:r>
              <a:rPr lang="zh-CN" altLang="en-US" sz="2000" dirty="0">
                <a:latin typeface="微软雅黑" panose="020B0503020204020204" pitchFamily="34" charset="-122"/>
                <a:ea typeface="微软雅黑" panose="020B0503020204020204" pitchFamily="34" charset="-122"/>
                <a:cs typeface="Arial Unicode MS" pitchFamily="34" charset="-122"/>
              </a:rPr>
              <a:t>格式：</a:t>
            </a:r>
          </a:p>
          <a:p>
            <a:pPr marL="355600" indent="-355600">
              <a:lnSpc>
                <a:spcPct val="150000"/>
              </a:lnSpc>
              <a:buFont typeface="Wingdings" pitchFamily="2" charset="2"/>
              <a:buNone/>
            </a:pPr>
            <a:r>
              <a:rPr lang="zh-CN" altLang="en-US" sz="2000" dirty="0">
                <a:latin typeface="微软雅黑" panose="020B0503020204020204" pitchFamily="34" charset="-122"/>
                <a:ea typeface="微软雅黑" panose="020B0503020204020204" pitchFamily="34" charset="-122"/>
                <a:cs typeface="Arial Unicode MS"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&lt;%-- </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注释信息 </a:t>
            </a: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--%&gt;</a:t>
            </a:r>
          </a:p>
          <a:p>
            <a:pPr marL="355600" indent="-355600">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引擎在将</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页面翻译成</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zh-CN" altLang="en-US" sz="2000" dirty="0">
                <a:latin typeface="微软雅黑" panose="020B0503020204020204" pitchFamily="34" charset="-122"/>
                <a:ea typeface="微软雅黑" panose="020B0503020204020204" pitchFamily="34" charset="-122"/>
                <a:cs typeface="Arial Unicode MS" pitchFamily="34" charset="-122"/>
              </a:rPr>
              <a:t>程序时，忽略</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页面中被注释的内容。</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marL="0" indent="0">
              <a:lnSpc>
                <a:spcPct val="150000"/>
              </a:lnSpc>
              <a:spcAft>
                <a:spcPct val="20000"/>
              </a:spcAft>
              <a:buNone/>
            </a:pPr>
            <a:endParaRPr lang="en-US" altLang="zh-CN" sz="2000" dirty="0">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341981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24323">
                                            <p:txEl>
                                              <p:pRg st="0" end="0"/>
                                            </p:txEl>
                                          </p:spTgt>
                                        </p:tgtEl>
                                        <p:attrNameLst>
                                          <p:attrName>style.visibility</p:attrName>
                                        </p:attrNameLst>
                                      </p:cBhvr>
                                      <p:to>
                                        <p:strVal val="visible"/>
                                      </p:to>
                                    </p:set>
                                    <p:anim calcmode="lin" valueType="num">
                                      <p:cBhvr additive="base">
                                        <p:cTn id="7" dur="500" fill="hold"/>
                                        <p:tgtEl>
                                          <p:spTgt spid="8243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24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24323">
                                            <p:txEl>
                                              <p:pRg st="1" end="1"/>
                                            </p:txEl>
                                          </p:spTgt>
                                        </p:tgtEl>
                                        <p:attrNameLst>
                                          <p:attrName>style.visibility</p:attrName>
                                        </p:attrNameLst>
                                      </p:cBhvr>
                                      <p:to>
                                        <p:strVal val="visible"/>
                                      </p:to>
                                    </p:set>
                                    <p:anim calcmode="lin" valueType="num">
                                      <p:cBhvr additive="base">
                                        <p:cTn id="13" dur="500" fill="hold"/>
                                        <p:tgtEl>
                                          <p:spTgt spid="82432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24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24323">
                                            <p:txEl>
                                              <p:pRg st="2" end="2"/>
                                            </p:txEl>
                                          </p:spTgt>
                                        </p:tgtEl>
                                        <p:attrNameLst>
                                          <p:attrName>style.visibility</p:attrName>
                                        </p:attrNameLst>
                                      </p:cBhvr>
                                      <p:to>
                                        <p:strVal val="visible"/>
                                      </p:to>
                                    </p:set>
                                    <p:anim calcmode="lin" valueType="num">
                                      <p:cBhvr additive="base">
                                        <p:cTn id="19" dur="500" fill="hold"/>
                                        <p:tgtEl>
                                          <p:spTgt spid="82432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2432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a:xfrm>
            <a:off x="499464" y="0"/>
            <a:ext cx="8229600" cy="766916"/>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表达式</a:t>
            </a:r>
            <a:r>
              <a:rPr lang="zh-CN" altLang="en-US" dirty="0">
                <a:latin typeface="Arial Unicode MS" pitchFamily="34" charset="-122"/>
                <a:ea typeface="Arial Unicode MS" pitchFamily="34" charset="-122"/>
                <a:cs typeface="Arial Unicode MS" pitchFamily="34" charset="-122"/>
              </a:rPr>
              <a:t> </a:t>
            </a:r>
          </a:p>
        </p:txBody>
      </p:sp>
      <p:sp>
        <p:nvSpPr>
          <p:cNvPr id="811011" name="Rectangle 3"/>
          <p:cNvSpPr>
            <a:spLocks noGrp="1" noChangeArrowheads="1"/>
          </p:cNvSpPr>
          <p:nvPr>
            <p:ph type="body" idx="1"/>
          </p:nvPr>
        </p:nvSpPr>
        <p:spPr>
          <a:xfrm>
            <a:off x="408056" y="1337942"/>
            <a:ext cx="8321008" cy="4429156"/>
          </a:xfrm>
        </p:spPr>
        <p:txBody>
          <a:bodyPr>
            <a:noAutofit/>
          </a:bodyPr>
          <a:lstStyle/>
          <a:p>
            <a:pPr>
              <a:lnSpc>
                <a:spcPct val="150000"/>
              </a:lnSpc>
              <a:spcAft>
                <a:spcPct val="20000"/>
              </a:spcAft>
            </a:pPr>
            <a:r>
              <a:rPr lang="en-US" altLang="zh-CN" sz="2200" dirty="0">
                <a:latin typeface="微软雅黑" panose="020B0503020204020204" pitchFamily="34" charset="-122"/>
                <a:ea typeface="微软雅黑" panose="020B0503020204020204" pitchFamily="34" charset="-122"/>
                <a:cs typeface="Arial Unicode MS" pitchFamily="34" charset="-122"/>
              </a:rPr>
              <a:t>JSP</a:t>
            </a:r>
            <a:r>
              <a:rPr lang="zh-CN" altLang="en-US" sz="2200" dirty="0">
                <a:latin typeface="微软雅黑" panose="020B0503020204020204" pitchFamily="34" charset="-122"/>
                <a:ea typeface="微软雅黑" panose="020B0503020204020204" pitchFamily="34" charset="-122"/>
                <a:cs typeface="Arial Unicode MS" pitchFamily="34" charset="-122"/>
              </a:rPr>
              <a:t>表达式（</a:t>
            </a:r>
            <a:r>
              <a:rPr lang="en-US" altLang="zh-CN" sz="2200" dirty="0">
                <a:latin typeface="微软雅黑" panose="020B0503020204020204" pitchFamily="34" charset="-122"/>
                <a:ea typeface="微软雅黑" panose="020B0503020204020204" pitchFamily="34" charset="-122"/>
                <a:cs typeface="Arial Unicode MS" pitchFamily="34" charset="-122"/>
              </a:rPr>
              <a:t>expression</a:t>
            </a:r>
            <a:r>
              <a:rPr lang="zh-CN" altLang="en-US" sz="2200" dirty="0">
                <a:latin typeface="微软雅黑" panose="020B0503020204020204" pitchFamily="34" charset="-122"/>
                <a:ea typeface="微软雅黑" panose="020B0503020204020204" pitchFamily="34" charset="-122"/>
                <a:cs typeface="Arial Unicode MS" pitchFamily="34" charset="-122"/>
              </a:rPr>
              <a:t>）提供了将一个</a:t>
            </a:r>
            <a:r>
              <a:rPr lang="en-US" altLang="zh-CN" sz="2200" dirty="0">
                <a:latin typeface="微软雅黑" panose="020B0503020204020204" pitchFamily="34" charset="-122"/>
                <a:ea typeface="微软雅黑" panose="020B0503020204020204" pitchFamily="34" charset="-122"/>
                <a:cs typeface="Arial Unicode MS" pitchFamily="34" charset="-122"/>
              </a:rPr>
              <a:t>java</a:t>
            </a:r>
            <a:r>
              <a:rPr lang="zh-CN" altLang="en-US" sz="2200" dirty="0">
                <a:latin typeface="微软雅黑" panose="020B0503020204020204" pitchFamily="34" charset="-122"/>
                <a:ea typeface="微软雅黑" panose="020B0503020204020204" pitchFamily="34" charset="-122"/>
                <a:cs typeface="Arial Unicode MS" pitchFamily="34" charset="-122"/>
              </a:rPr>
              <a:t>变量或表达式的计算结果输出到客户端的简化方式，它将要输出的变量或表达式直接封装在</a:t>
            </a:r>
            <a:r>
              <a:rPr lang="en-US" altLang="zh-CN" sz="2200" dirty="0">
                <a:latin typeface="微软雅黑" panose="020B0503020204020204" pitchFamily="34" charset="-122"/>
                <a:ea typeface="微软雅黑" panose="020B0503020204020204" pitchFamily="34" charset="-122"/>
                <a:cs typeface="Arial Unicode MS" pitchFamily="34" charset="-122"/>
              </a:rPr>
              <a:t>&lt;%= </a:t>
            </a:r>
            <a:r>
              <a:rPr lang="zh-CN" altLang="en-US" sz="2200" dirty="0">
                <a:latin typeface="微软雅黑" panose="020B0503020204020204" pitchFamily="34" charset="-122"/>
                <a:ea typeface="微软雅黑" panose="020B0503020204020204" pitchFamily="34" charset="-122"/>
                <a:cs typeface="Arial Unicode MS" pitchFamily="34" charset="-122"/>
              </a:rPr>
              <a:t>和 </a:t>
            </a:r>
            <a:r>
              <a:rPr lang="en-US" altLang="zh-CN" sz="2200" dirty="0">
                <a:latin typeface="微软雅黑" panose="020B0503020204020204" pitchFamily="34" charset="-122"/>
                <a:ea typeface="微软雅黑" panose="020B0503020204020204" pitchFamily="34" charset="-122"/>
                <a:cs typeface="Arial Unicode MS" pitchFamily="34" charset="-122"/>
              </a:rPr>
              <a:t>%&gt;</a:t>
            </a:r>
            <a:r>
              <a:rPr lang="zh-CN" altLang="en-US" sz="2200" dirty="0">
                <a:latin typeface="微软雅黑" panose="020B0503020204020204" pitchFamily="34" charset="-122"/>
                <a:ea typeface="微软雅黑" panose="020B0503020204020204" pitchFamily="34" charset="-122"/>
                <a:cs typeface="Arial Unicode MS" pitchFamily="34" charset="-122"/>
              </a:rPr>
              <a:t>之中。</a:t>
            </a:r>
          </a:p>
          <a:p>
            <a:pPr>
              <a:lnSpc>
                <a:spcPct val="150000"/>
              </a:lnSpc>
              <a:spcAft>
                <a:spcPct val="20000"/>
              </a:spcAft>
              <a:buFont typeface="Wingdings" pitchFamily="2" charset="2"/>
              <a:buNone/>
            </a:pPr>
            <a:r>
              <a:rPr lang="zh-CN" altLang="en-US" sz="2200" dirty="0">
                <a:latin typeface="微软雅黑" panose="020B0503020204020204" pitchFamily="34" charset="-122"/>
                <a:ea typeface="微软雅黑" panose="020B0503020204020204" pitchFamily="34" charset="-122"/>
                <a:cs typeface="Arial Unicode MS" pitchFamily="34" charset="-122"/>
              </a:rPr>
              <a:t>	</a:t>
            </a:r>
            <a:r>
              <a:rPr lang="zh-CN" altLang="en-US" sz="2200" b="1" dirty="0">
                <a:latin typeface="微软雅黑" panose="020B0503020204020204" pitchFamily="34" charset="-122"/>
                <a:ea typeface="微软雅黑" panose="020B0503020204020204" pitchFamily="34" charset="-122"/>
                <a:cs typeface="Arial Unicode MS" pitchFamily="34" charset="-122"/>
              </a:rPr>
              <a:t>举例：</a:t>
            </a:r>
            <a:r>
              <a:rPr lang="en-US" altLang="zh-CN" sz="2200" dirty="0">
                <a:latin typeface="微软雅黑" panose="020B0503020204020204" pitchFamily="34" charset="-122"/>
                <a:ea typeface="微软雅黑" panose="020B0503020204020204" pitchFamily="34" charset="-122"/>
                <a:cs typeface="Arial Unicode MS" pitchFamily="34" charset="-122"/>
              </a:rPr>
              <a:t>Current time: </a:t>
            </a:r>
            <a:r>
              <a:rPr lang="en-US" altLang="zh-CN" sz="2200" dirty="0">
                <a:solidFill>
                  <a:srgbClr val="0000FF"/>
                </a:solidFill>
                <a:latin typeface="微软雅黑" panose="020B0503020204020204" pitchFamily="34" charset="-122"/>
                <a:ea typeface="微软雅黑" panose="020B0503020204020204" pitchFamily="34" charset="-122"/>
                <a:cs typeface="Arial Unicode MS" pitchFamily="34" charset="-122"/>
              </a:rPr>
              <a:t>&lt;%= new </a:t>
            </a:r>
            <a:r>
              <a:rPr lang="en-US" altLang="zh-CN" sz="2200" dirty="0" err="1">
                <a:solidFill>
                  <a:srgbClr val="0000FF"/>
                </a:solidFill>
                <a:latin typeface="微软雅黑" panose="020B0503020204020204" pitchFamily="34" charset="-122"/>
                <a:ea typeface="微软雅黑" panose="020B0503020204020204" pitchFamily="34" charset="-122"/>
                <a:cs typeface="Arial Unicode MS" pitchFamily="34" charset="-122"/>
              </a:rPr>
              <a:t>java.util.Date</a:t>
            </a:r>
            <a:r>
              <a:rPr lang="en-US" altLang="zh-CN" sz="2200" dirty="0">
                <a:solidFill>
                  <a:srgbClr val="0000FF"/>
                </a:solidFill>
                <a:latin typeface="微软雅黑" panose="020B0503020204020204" pitchFamily="34" charset="-122"/>
                <a:ea typeface="微软雅黑" panose="020B0503020204020204" pitchFamily="34" charset="-122"/>
                <a:cs typeface="Arial Unicode MS" pitchFamily="34" charset="-122"/>
              </a:rPr>
              <a:t>() %&gt; </a:t>
            </a:r>
          </a:p>
          <a:p>
            <a:pPr>
              <a:lnSpc>
                <a:spcPct val="150000"/>
              </a:lnSpc>
              <a:spcAft>
                <a:spcPct val="20000"/>
              </a:spcAft>
            </a:pPr>
            <a:r>
              <a:rPr lang="en-US" altLang="zh-CN" sz="2200" dirty="0">
                <a:latin typeface="微软雅黑" panose="020B0503020204020204" pitchFamily="34" charset="-122"/>
                <a:ea typeface="微软雅黑" panose="020B0503020204020204" pitchFamily="34" charset="-122"/>
                <a:cs typeface="Arial Unicode MS" pitchFamily="34" charset="-122"/>
              </a:rPr>
              <a:t>JSP</a:t>
            </a:r>
            <a:r>
              <a:rPr lang="zh-CN" altLang="en-US" sz="2200" dirty="0">
                <a:latin typeface="微软雅黑" panose="020B0503020204020204" pitchFamily="34" charset="-122"/>
                <a:ea typeface="微软雅黑" panose="020B0503020204020204" pitchFamily="34" charset="-122"/>
                <a:cs typeface="Arial Unicode MS" pitchFamily="34" charset="-122"/>
              </a:rPr>
              <a:t>表达式中的变量或表达式的计算结果将被转换成一个字符串，然后被插入进整个</a:t>
            </a:r>
            <a:r>
              <a:rPr lang="en-US" altLang="zh-CN" sz="2200" dirty="0">
                <a:latin typeface="微软雅黑" panose="020B0503020204020204" pitchFamily="34" charset="-122"/>
                <a:ea typeface="微软雅黑" panose="020B0503020204020204" pitchFamily="34" charset="-122"/>
                <a:cs typeface="Arial Unicode MS" pitchFamily="34" charset="-122"/>
              </a:rPr>
              <a:t>JSP</a:t>
            </a:r>
            <a:r>
              <a:rPr lang="zh-CN" altLang="en-US" sz="2200" dirty="0">
                <a:latin typeface="微软雅黑" panose="020B0503020204020204" pitchFamily="34" charset="-122"/>
                <a:ea typeface="微软雅黑" panose="020B0503020204020204" pitchFamily="34" charset="-122"/>
                <a:cs typeface="Arial Unicode MS" pitchFamily="34" charset="-122"/>
              </a:rPr>
              <a:t>页面输出结果的相应位置处。</a:t>
            </a:r>
          </a:p>
          <a:p>
            <a:pPr>
              <a:lnSpc>
                <a:spcPct val="150000"/>
              </a:lnSpc>
              <a:spcAft>
                <a:spcPct val="20000"/>
              </a:spcAft>
            </a:pPr>
            <a:r>
              <a:rPr lang="en-US" altLang="zh-CN" sz="2200" dirty="0">
                <a:latin typeface="微软雅黑" panose="020B0503020204020204" pitchFamily="34" charset="-122"/>
                <a:ea typeface="微软雅黑" panose="020B0503020204020204" pitchFamily="34" charset="-122"/>
                <a:cs typeface="Arial Unicode MS" pitchFamily="34" charset="-122"/>
              </a:rPr>
              <a:t>JSP</a:t>
            </a:r>
            <a:r>
              <a:rPr lang="zh-CN" altLang="en-US" sz="2200" dirty="0">
                <a:latin typeface="微软雅黑" panose="020B0503020204020204" pitchFamily="34" charset="-122"/>
                <a:ea typeface="微软雅黑" panose="020B0503020204020204" pitchFamily="34" charset="-122"/>
                <a:cs typeface="Arial Unicode MS" pitchFamily="34" charset="-122"/>
              </a:rPr>
              <a:t>表达式中的变量或表达式后面</a:t>
            </a:r>
            <a:r>
              <a:rPr lang="zh-CN" altLang="en-US" sz="2200" b="1" dirty="0">
                <a:solidFill>
                  <a:srgbClr val="FF0000"/>
                </a:solidFill>
                <a:latin typeface="微软雅黑" panose="020B0503020204020204" pitchFamily="34" charset="-122"/>
                <a:ea typeface="微软雅黑" panose="020B0503020204020204" pitchFamily="34" charset="-122"/>
                <a:cs typeface="Arial Unicode MS" pitchFamily="34" charset="-122"/>
              </a:rPr>
              <a:t>不能有分号（</a:t>
            </a:r>
            <a:r>
              <a:rPr lang="en-US" altLang="zh-CN" sz="2200" b="1" dirty="0">
                <a:solidFill>
                  <a:srgbClr val="FF0000"/>
                </a:solidFill>
                <a:latin typeface="微软雅黑" panose="020B0503020204020204" pitchFamily="34" charset="-122"/>
                <a:ea typeface="微软雅黑" panose="020B0503020204020204" pitchFamily="34" charset="-122"/>
                <a:cs typeface="Arial Unicode MS" pitchFamily="34" charset="-122"/>
              </a:rPr>
              <a:t>;</a:t>
            </a:r>
            <a:r>
              <a:rPr lang="zh-CN" altLang="en-US" sz="2200" b="1" dirty="0">
                <a:solidFill>
                  <a:srgbClr val="FF0000"/>
                </a:solidFill>
                <a:latin typeface="微软雅黑" panose="020B0503020204020204" pitchFamily="34" charset="-122"/>
                <a:ea typeface="微软雅黑" panose="020B0503020204020204" pitchFamily="34" charset="-122"/>
                <a:cs typeface="Arial Unicode MS" pitchFamily="34" charset="-122"/>
              </a:rPr>
              <a:t>），</a:t>
            </a:r>
            <a:r>
              <a:rPr lang="en-US" altLang="zh-CN" sz="2200" dirty="0">
                <a:latin typeface="微软雅黑" panose="020B0503020204020204" pitchFamily="34" charset="-122"/>
                <a:ea typeface="微软雅黑" panose="020B0503020204020204" pitchFamily="34" charset="-122"/>
                <a:cs typeface="Arial Unicode MS" pitchFamily="34" charset="-122"/>
              </a:rPr>
              <a:t>JSP</a:t>
            </a:r>
            <a:r>
              <a:rPr lang="zh-CN" altLang="en-US" sz="2200" dirty="0">
                <a:latin typeface="微软雅黑" panose="020B0503020204020204" pitchFamily="34" charset="-122"/>
                <a:ea typeface="微软雅黑" panose="020B0503020204020204" pitchFamily="34" charset="-122"/>
                <a:cs typeface="Arial Unicode MS" pitchFamily="34" charset="-122"/>
              </a:rPr>
              <a:t>表达式被翻译成</a:t>
            </a:r>
            <a:r>
              <a:rPr lang="en-US" altLang="zh-CN" sz="2200" dirty="0" err="1">
                <a:latin typeface="微软雅黑" panose="020B0503020204020204" pitchFamily="34" charset="-122"/>
                <a:ea typeface="微软雅黑" panose="020B0503020204020204" pitchFamily="34" charset="-122"/>
                <a:cs typeface="Arial Unicode MS" pitchFamily="34" charset="-122"/>
              </a:rPr>
              <a:t>Servlet</a:t>
            </a:r>
            <a:r>
              <a:rPr lang="zh-CN" altLang="en-US" sz="2200" dirty="0">
                <a:latin typeface="微软雅黑" panose="020B0503020204020204" pitchFamily="34" charset="-122"/>
                <a:ea typeface="微软雅黑" panose="020B0503020204020204" pitchFamily="34" charset="-122"/>
                <a:cs typeface="Arial Unicode MS" pitchFamily="34" charset="-122"/>
              </a:rPr>
              <a:t>程序中的一条</a:t>
            </a:r>
            <a:r>
              <a:rPr lang="en-US" altLang="zh-CN" sz="2200" dirty="0" err="1">
                <a:latin typeface="微软雅黑" panose="020B0503020204020204" pitchFamily="34" charset="-122"/>
                <a:ea typeface="微软雅黑" panose="020B0503020204020204" pitchFamily="34" charset="-122"/>
                <a:cs typeface="Arial Unicode MS" pitchFamily="34" charset="-122"/>
              </a:rPr>
              <a:t>out.print</a:t>
            </a:r>
            <a:r>
              <a:rPr lang="en-US" altLang="zh-CN" sz="2200" dirty="0">
                <a:latin typeface="微软雅黑" panose="020B0503020204020204" pitchFamily="34" charset="-122"/>
                <a:ea typeface="微软雅黑" panose="020B0503020204020204" pitchFamily="34" charset="-122"/>
                <a:cs typeface="Arial Unicode MS" pitchFamily="34" charset="-122"/>
              </a:rPr>
              <a:t>(…)</a:t>
            </a:r>
            <a:r>
              <a:rPr lang="zh-CN" altLang="en-US" sz="2200" dirty="0">
                <a:latin typeface="微软雅黑" panose="020B0503020204020204" pitchFamily="34" charset="-122"/>
                <a:ea typeface="微软雅黑" panose="020B0503020204020204" pitchFamily="34" charset="-122"/>
                <a:cs typeface="Arial Unicode MS" pitchFamily="34" charset="-122"/>
              </a:rPr>
              <a:t>语句。</a:t>
            </a:r>
          </a:p>
        </p:txBody>
      </p:sp>
    </p:spTree>
    <p:extLst>
      <p:ext uri="{BB962C8B-B14F-4D97-AF65-F5344CB8AC3E}">
        <p14:creationId xmlns:p14="http://schemas.microsoft.com/office/powerpoint/2010/main" val="39962641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11011">
                                            <p:txEl>
                                              <p:pRg st="0" end="0"/>
                                            </p:txEl>
                                          </p:spTgt>
                                        </p:tgtEl>
                                        <p:attrNameLst>
                                          <p:attrName>style.visibility</p:attrName>
                                        </p:attrNameLst>
                                      </p:cBhvr>
                                      <p:to>
                                        <p:strVal val="visible"/>
                                      </p:to>
                                    </p:set>
                                    <p:anim calcmode="lin" valueType="num">
                                      <p:cBhvr additive="base">
                                        <p:cTn id="7" dur="500" fill="hold"/>
                                        <p:tgtEl>
                                          <p:spTgt spid="8110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1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11011">
                                            <p:txEl>
                                              <p:pRg st="1" end="1"/>
                                            </p:txEl>
                                          </p:spTgt>
                                        </p:tgtEl>
                                        <p:attrNameLst>
                                          <p:attrName>style.visibility</p:attrName>
                                        </p:attrNameLst>
                                      </p:cBhvr>
                                      <p:to>
                                        <p:strVal val="visible"/>
                                      </p:to>
                                    </p:set>
                                    <p:anim calcmode="lin" valueType="num">
                                      <p:cBhvr additive="base">
                                        <p:cTn id="13" dur="500" fill="hold"/>
                                        <p:tgtEl>
                                          <p:spTgt spid="8110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1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11011">
                                            <p:txEl>
                                              <p:pRg st="2" end="2"/>
                                            </p:txEl>
                                          </p:spTgt>
                                        </p:tgtEl>
                                        <p:attrNameLst>
                                          <p:attrName>style.visibility</p:attrName>
                                        </p:attrNameLst>
                                      </p:cBhvr>
                                      <p:to>
                                        <p:strVal val="visible"/>
                                      </p:to>
                                    </p:set>
                                    <p:anim calcmode="lin" valueType="num">
                                      <p:cBhvr additive="base">
                                        <p:cTn id="19" dur="500" fill="hold"/>
                                        <p:tgtEl>
                                          <p:spTgt spid="8110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10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11011">
                                            <p:txEl>
                                              <p:pRg st="3" end="3"/>
                                            </p:txEl>
                                          </p:spTgt>
                                        </p:tgtEl>
                                        <p:attrNameLst>
                                          <p:attrName>style.visibility</p:attrName>
                                        </p:attrNameLst>
                                      </p:cBhvr>
                                      <p:to>
                                        <p:strVal val="visible"/>
                                      </p:to>
                                    </p:set>
                                    <p:anim calcmode="lin" valueType="num">
                                      <p:cBhvr additive="base">
                                        <p:cTn id="25" dur="500" fill="hold"/>
                                        <p:tgtEl>
                                          <p:spTgt spid="8110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110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a:xfrm>
            <a:off x="651892" y="0"/>
            <a:ext cx="7696200" cy="781665"/>
          </a:xfrm>
        </p:spPr>
        <p:txBody>
          <a:bodyPr>
            <a:normAutofit/>
          </a:bodyPr>
          <a:lstStyle/>
          <a:p>
            <a:r>
              <a:rPr lang="zh-CN" altLang="en-US" sz="3200" dirty="0">
                <a:latin typeface="Arial Unicode MS" pitchFamily="34" charset="-122"/>
                <a:ea typeface="Arial Unicode MS" pitchFamily="34" charset="-122"/>
                <a:cs typeface="Arial Unicode MS" pitchFamily="34" charset="-122"/>
                <a:sym typeface="Wingdings" pitchFamily="2" charset="2"/>
              </a:rPr>
              <a:t>如何查找</a:t>
            </a:r>
            <a:r>
              <a:rPr lang="en-US" altLang="zh-CN" sz="3200" dirty="0">
                <a:latin typeface="Arial Unicode MS" pitchFamily="34" charset="-122"/>
                <a:ea typeface="Arial Unicode MS" pitchFamily="34" charset="-122"/>
                <a:cs typeface="Arial Unicode MS" pitchFamily="34" charset="-122"/>
                <a:sym typeface="Wingdings" pitchFamily="2" charset="2"/>
              </a:rPr>
              <a:t>JSP</a:t>
            </a:r>
            <a:r>
              <a:rPr lang="zh-CN" altLang="en-US" sz="3200" dirty="0">
                <a:latin typeface="Arial Unicode MS" pitchFamily="34" charset="-122"/>
                <a:ea typeface="Arial Unicode MS" pitchFamily="34" charset="-122"/>
                <a:cs typeface="Arial Unicode MS" pitchFamily="34" charset="-122"/>
                <a:sym typeface="Wingdings" pitchFamily="2" charset="2"/>
              </a:rPr>
              <a:t>页面中的错误 </a:t>
            </a:r>
          </a:p>
        </p:txBody>
      </p:sp>
      <p:sp>
        <p:nvSpPr>
          <p:cNvPr id="829443" name="Rectangle 3"/>
          <p:cNvSpPr>
            <a:spLocks noGrp="1" noChangeArrowheads="1"/>
          </p:cNvSpPr>
          <p:nvPr>
            <p:ph type="body" sz="half" idx="1"/>
          </p:nvPr>
        </p:nvSpPr>
        <p:spPr>
          <a:xfrm>
            <a:off x="395536" y="1241875"/>
            <a:ext cx="8208912" cy="5129428"/>
          </a:xfrm>
        </p:spPr>
        <p:txBody>
          <a:bodyPr>
            <a:noAutofit/>
          </a:bodyPr>
          <a:lstStyle/>
          <a:p>
            <a:pPr marL="355600" indent="-355600">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页面中的</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语法格式有问题</a:t>
            </a:r>
            <a:r>
              <a:rPr lang="zh-CN" altLang="en-US" sz="2000" dirty="0">
                <a:latin typeface="微软雅黑" panose="020B0503020204020204" pitchFamily="34" charset="-122"/>
                <a:ea typeface="微软雅黑" panose="020B0503020204020204" pitchFamily="34" charset="-122"/>
                <a:cs typeface="Arial Unicode MS" pitchFamily="34" charset="-122"/>
              </a:rPr>
              <a:t>，导致其不能被翻译成</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zh-CN" altLang="en-US" sz="2000" dirty="0">
                <a:latin typeface="微软雅黑" panose="020B0503020204020204" pitchFamily="34" charset="-122"/>
                <a:ea typeface="微软雅黑" panose="020B0503020204020204" pitchFamily="34" charset="-122"/>
                <a:cs typeface="Arial Unicode MS" pitchFamily="34" charset="-122"/>
              </a:rPr>
              <a:t>源文件，</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引擎将提示这类错误发生在</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页面中的位置（行和列）以及相关信息。</a:t>
            </a:r>
          </a:p>
          <a:p>
            <a:pPr marL="355600" indent="-355600">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页面中的</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语法格式没有问题，但</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被翻译成的</a:t>
            </a:r>
            <a:r>
              <a:rPr lang="en-US" altLang="zh-CN" sz="2000" b="1" dirty="0" err="1">
                <a:solidFill>
                  <a:srgbClr val="0000FF"/>
                </a:solidFill>
                <a:latin typeface="微软雅黑" panose="020B0503020204020204" pitchFamily="34" charset="-122"/>
                <a:ea typeface="微软雅黑" panose="020B0503020204020204" pitchFamily="34" charset="-122"/>
                <a:cs typeface="Arial Unicode MS" pitchFamily="34" charset="-122"/>
              </a:rPr>
              <a:t>Servlet</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源文件中出现了</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Java</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语法问题</a:t>
            </a:r>
            <a:r>
              <a:rPr lang="zh-CN" altLang="en-US" sz="2000" dirty="0">
                <a:latin typeface="微软雅黑" panose="020B0503020204020204" pitchFamily="34" charset="-122"/>
                <a:ea typeface="微软雅黑" panose="020B0503020204020204" pitchFamily="34" charset="-122"/>
                <a:cs typeface="Arial Unicode MS" pitchFamily="34" charset="-122"/>
              </a:rPr>
              <a:t>，导致</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页面翻译成的</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zh-CN" altLang="en-US" sz="2000" dirty="0">
                <a:latin typeface="微软雅黑" panose="020B0503020204020204" pitchFamily="34" charset="-122"/>
                <a:ea typeface="微软雅黑" panose="020B0503020204020204" pitchFamily="34" charset="-122"/>
                <a:cs typeface="Arial Unicode MS" pitchFamily="34" charset="-122"/>
              </a:rPr>
              <a:t>源文件不能通过编译，</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引擎也将提示这类错误发生在</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页面中的位置（行和列）以及相关信息。</a:t>
            </a:r>
          </a:p>
          <a:p>
            <a:pPr marL="355600" indent="-355600">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翻译成的</a:t>
            </a:r>
            <a:r>
              <a:rPr lang="en-US" altLang="zh-CN" sz="2000" b="1" dirty="0" err="1">
                <a:solidFill>
                  <a:srgbClr val="0000FF"/>
                </a:solidFill>
                <a:latin typeface="微软雅黑" panose="020B0503020204020204" pitchFamily="34" charset="-122"/>
                <a:ea typeface="微软雅黑" panose="020B0503020204020204" pitchFamily="34" charset="-122"/>
                <a:cs typeface="Arial Unicode MS" pitchFamily="34" charset="-122"/>
              </a:rPr>
              <a:t>Servlet</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程序在运行时出现异常</a:t>
            </a:r>
            <a:r>
              <a:rPr lang="zh-CN" altLang="en-US" sz="2000" dirty="0">
                <a:latin typeface="微软雅黑" panose="020B0503020204020204" pitchFamily="34" charset="-122"/>
                <a:ea typeface="微软雅黑" panose="020B0503020204020204" pitchFamily="34" charset="-122"/>
                <a:cs typeface="Arial Unicode MS" pitchFamily="34" charset="-122"/>
              </a:rPr>
              <a:t>，这与普通</a:t>
            </a:r>
            <a:r>
              <a:rPr lang="en-US" altLang="zh-CN" sz="2000" dirty="0">
                <a:latin typeface="微软雅黑" panose="020B0503020204020204" pitchFamily="34" charset="-122"/>
                <a:ea typeface="微软雅黑" panose="020B0503020204020204" pitchFamily="34" charset="-122"/>
                <a:cs typeface="Arial Unicode MS" pitchFamily="34" charset="-122"/>
              </a:rPr>
              <a:t>Java</a:t>
            </a:r>
            <a:r>
              <a:rPr lang="zh-CN" altLang="en-US" sz="2000" dirty="0">
                <a:latin typeface="微软雅黑" panose="020B0503020204020204" pitchFamily="34" charset="-122"/>
                <a:ea typeface="微软雅黑" panose="020B0503020204020204" pitchFamily="34" charset="-122"/>
                <a:cs typeface="Arial Unicode MS" pitchFamily="34" charset="-122"/>
              </a:rPr>
              <a:t>程序的运行时错误完全一样，</a:t>
            </a:r>
            <a:r>
              <a:rPr lang="en-US" altLang="zh-CN" sz="2000" dirty="0">
                <a:latin typeface="微软雅黑" panose="020B0503020204020204" pitchFamily="34" charset="-122"/>
                <a:ea typeface="微软雅黑" panose="020B0503020204020204" pitchFamily="34" charset="-122"/>
                <a:cs typeface="Arial Unicode MS" pitchFamily="34" charset="-122"/>
              </a:rPr>
              <a:t>Java</a:t>
            </a:r>
            <a:r>
              <a:rPr lang="zh-CN" altLang="en-US" sz="2000" dirty="0">
                <a:latin typeface="微软雅黑" panose="020B0503020204020204" pitchFamily="34" charset="-122"/>
                <a:ea typeface="微软雅黑" panose="020B0503020204020204" pitchFamily="34" charset="-122"/>
                <a:cs typeface="Arial Unicode MS" pitchFamily="34" charset="-122"/>
              </a:rPr>
              <a:t>虚拟机将提示错误发生在</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zh-CN" altLang="en-US" sz="2000" dirty="0">
                <a:latin typeface="微软雅黑" panose="020B0503020204020204" pitchFamily="34" charset="-122"/>
                <a:ea typeface="微软雅黑" panose="020B0503020204020204" pitchFamily="34" charset="-122"/>
                <a:cs typeface="Arial Unicode MS" pitchFamily="34" charset="-122"/>
              </a:rPr>
              <a:t>源文件中的位置（行和列）以及相关信息。</a:t>
            </a:r>
            <a:r>
              <a:rPr lang="zh-CN" altLang="en-US" sz="1800" dirty="0">
                <a:latin typeface="微软雅黑" panose="020B0503020204020204" pitchFamily="34" charset="-122"/>
                <a:ea typeface="微软雅黑" panose="020B0503020204020204" pitchFamily="34" charset="-122"/>
                <a:cs typeface="Arial Unicode MS" pitchFamily="34" charset="-122"/>
              </a:rPr>
              <a:t>   </a:t>
            </a:r>
          </a:p>
        </p:txBody>
      </p:sp>
    </p:spTree>
    <p:extLst>
      <p:ext uri="{BB962C8B-B14F-4D97-AF65-F5344CB8AC3E}">
        <p14:creationId xmlns:p14="http://schemas.microsoft.com/office/powerpoint/2010/main" val="266696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29443">
                                            <p:txEl>
                                              <p:pRg st="0" end="0"/>
                                            </p:txEl>
                                          </p:spTgt>
                                        </p:tgtEl>
                                        <p:attrNameLst>
                                          <p:attrName>style.visibility</p:attrName>
                                        </p:attrNameLst>
                                      </p:cBhvr>
                                      <p:to>
                                        <p:strVal val="visible"/>
                                      </p:to>
                                    </p:set>
                                    <p:anim calcmode="lin" valueType="num">
                                      <p:cBhvr additive="base">
                                        <p:cTn id="7" dur="500" fill="hold"/>
                                        <p:tgtEl>
                                          <p:spTgt spid="8294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294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29443">
                                            <p:txEl>
                                              <p:pRg st="1" end="1"/>
                                            </p:txEl>
                                          </p:spTgt>
                                        </p:tgtEl>
                                        <p:attrNameLst>
                                          <p:attrName>style.visibility</p:attrName>
                                        </p:attrNameLst>
                                      </p:cBhvr>
                                      <p:to>
                                        <p:strVal val="visible"/>
                                      </p:to>
                                    </p:set>
                                    <p:anim calcmode="lin" valueType="num">
                                      <p:cBhvr additive="base">
                                        <p:cTn id="13" dur="500" fill="hold"/>
                                        <p:tgtEl>
                                          <p:spTgt spid="8294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294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29443">
                                            <p:txEl>
                                              <p:pRg st="2" end="2"/>
                                            </p:txEl>
                                          </p:spTgt>
                                        </p:tgtEl>
                                        <p:attrNameLst>
                                          <p:attrName>style.visibility</p:attrName>
                                        </p:attrNameLst>
                                      </p:cBhvr>
                                      <p:to>
                                        <p:strVal val="visible"/>
                                      </p:to>
                                    </p:set>
                                    <p:anim calcmode="lin" valueType="num">
                                      <p:cBhvr additive="base">
                                        <p:cTn id="19" dur="500" fill="hold"/>
                                        <p:tgtEl>
                                          <p:spTgt spid="8294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294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a:xfrm>
            <a:off x="509164" y="0"/>
            <a:ext cx="8229600" cy="752168"/>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指令简介</a:t>
            </a:r>
            <a:r>
              <a:rPr lang="zh-CN" altLang="en-US" dirty="0">
                <a:latin typeface="Arial Unicode MS" pitchFamily="34" charset="-122"/>
                <a:ea typeface="Arial Unicode MS" pitchFamily="34" charset="-122"/>
                <a:cs typeface="Arial Unicode MS" pitchFamily="34" charset="-122"/>
              </a:rPr>
              <a:t> </a:t>
            </a:r>
          </a:p>
        </p:txBody>
      </p:sp>
      <p:sp>
        <p:nvSpPr>
          <p:cNvPr id="831491" name="Rectangle 3"/>
          <p:cNvSpPr>
            <a:spLocks noGrp="1" noChangeArrowheads="1"/>
          </p:cNvSpPr>
          <p:nvPr>
            <p:ph type="body" idx="1"/>
          </p:nvPr>
        </p:nvSpPr>
        <p:spPr>
          <a:xfrm>
            <a:off x="232804" y="1280634"/>
            <a:ext cx="8782320" cy="4857784"/>
          </a:xfrm>
          <a:noFill/>
        </p:spPr>
        <p:txBody>
          <a:bodyPr>
            <a:noAutofit/>
          </a:bodyPr>
          <a:lstStyle/>
          <a:p>
            <a:pPr marL="355600" indent="-355600">
              <a:lnSpc>
                <a:spcPct val="150000"/>
              </a:lnSpc>
              <a:spcAft>
                <a:spcPct val="20000"/>
              </a:spcAft>
            </a:pPr>
            <a:r>
              <a:rPr lang="en-US" altLang="zh-CN" sz="2000" b="1" dirty="0">
                <a:latin typeface="微软雅黑" panose="020B0503020204020204" pitchFamily="34" charset="-122"/>
                <a:ea typeface="微软雅黑" panose="020B0503020204020204" pitchFamily="34" charset="-122"/>
                <a:cs typeface="Arial Unicode MS" pitchFamily="34" charset="-122"/>
              </a:rPr>
              <a:t>JSP</a:t>
            </a:r>
            <a:r>
              <a:rPr lang="zh-CN" altLang="en-US" sz="2000" b="1" dirty="0">
                <a:latin typeface="微软雅黑" panose="020B0503020204020204" pitchFamily="34" charset="-122"/>
                <a:ea typeface="微软雅黑" panose="020B0503020204020204" pitchFamily="34" charset="-122"/>
                <a:cs typeface="Arial Unicode MS" pitchFamily="34" charset="-122"/>
              </a:rPr>
              <a:t>指令（</a:t>
            </a:r>
            <a:r>
              <a:rPr lang="en-US" altLang="zh-CN" sz="2000" b="1" dirty="0">
                <a:latin typeface="微软雅黑" panose="020B0503020204020204" pitchFamily="34" charset="-122"/>
                <a:ea typeface="微软雅黑" panose="020B0503020204020204" pitchFamily="34" charset="-122"/>
                <a:cs typeface="Arial Unicode MS" pitchFamily="34" charset="-122"/>
              </a:rPr>
              <a:t>directive</a:t>
            </a:r>
            <a:r>
              <a:rPr lang="zh-CN" altLang="en-US" sz="2000" b="1" dirty="0">
                <a:latin typeface="微软雅黑" panose="020B0503020204020204" pitchFamily="34" charset="-122"/>
                <a:ea typeface="微软雅黑" panose="020B0503020204020204" pitchFamily="34" charset="-122"/>
                <a:cs typeface="Arial Unicode MS" pitchFamily="34" charset="-122"/>
              </a:rPr>
              <a:t>）是为</a:t>
            </a:r>
            <a:r>
              <a:rPr lang="en-US" altLang="zh-CN" sz="2000" b="1" dirty="0">
                <a:latin typeface="微软雅黑" panose="020B0503020204020204" pitchFamily="34" charset="-122"/>
                <a:ea typeface="微软雅黑" panose="020B0503020204020204" pitchFamily="34" charset="-122"/>
                <a:cs typeface="Arial Unicode MS" pitchFamily="34" charset="-122"/>
              </a:rPr>
              <a:t>JSP</a:t>
            </a:r>
            <a:r>
              <a:rPr lang="zh-CN" altLang="en-US" sz="2000" b="1" dirty="0">
                <a:latin typeface="微软雅黑" panose="020B0503020204020204" pitchFamily="34" charset="-122"/>
                <a:ea typeface="微软雅黑" panose="020B0503020204020204" pitchFamily="34" charset="-122"/>
                <a:cs typeface="Arial Unicode MS" pitchFamily="34" charset="-122"/>
              </a:rPr>
              <a:t>引擎而设计的，它们并不直接产生任何可见输出，而只是</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告诉引擎如何处理</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JSP</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页面中的其余部分</a:t>
            </a:r>
            <a:r>
              <a:rPr lang="zh-CN" altLang="en-US" sz="2000" b="1" dirty="0">
                <a:latin typeface="微软雅黑" panose="020B0503020204020204" pitchFamily="34" charset="-122"/>
                <a:ea typeface="微软雅黑" panose="020B0503020204020204" pitchFamily="34" charset="-122"/>
                <a:cs typeface="Arial Unicode MS" pitchFamily="34" charset="-122"/>
              </a:rPr>
              <a:t>。</a:t>
            </a:r>
          </a:p>
          <a:p>
            <a:pPr marL="355600" indent="-355600">
              <a:lnSpc>
                <a:spcPct val="150000"/>
              </a:lnSpc>
              <a:spcAft>
                <a:spcPct val="20000"/>
              </a:spcAft>
            </a:pPr>
            <a:r>
              <a:rPr lang="en-US" altLang="zh-CN" sz="2000" b="1" dirty="0">
                <a:latin typeface="微软雅黑" panose="020B0503020204020204" pitchFamily="34" charset="-122"/>
                <a:ea typeface="微软雅黑" panose="020B0503020204020204" pitchFamily="34" charset="-122"/>
                <a:cs typeface="Arial Unicode MS" pitchFamily="34" charset="-122"/>
              </a:rPr>
              <a:t>JSP</a:t>
            </a:r>
            <a:r>
              <a:rPr lang="zh-CN" altLang="en-US" sz="2000" b="1" dirty="0">
                <a:latin typeface="微软雅黑" panose="020B0503020204020204" pitchFamily="34" charset="-122"/>
                <a:ea typeface="微软雅黑" panose="020B0503020204020204" pitchFamily="34" charset="-122"/>
                <a:cs typeface="Arial Unicode MS" pitchFamily="34" charset="-122"/>
              </a:rPr>
              <a:t>指令的基本语法格式：</a:t>
            </a:r>
          </a:p>
          <a:p>
            <a:pPr marL="355600" indent="-355600">
              <a:lnSpc>
                <a:spcPct val="150000"/>
              </a:lnSpc>
              <a:spcAft>
                <a:spcPct val="20000"/>
              </a:spcAft>
              <a:buFont typeface="Wingdings" pitchFamily="2" charset="2"/>
              <a:buNone/>
            </a:pPr>
            <a:r>
              <a:rPr lang="zh-CN" altLang="en-US" sz="2000" dirty="0">
                <a:latin typeface="微软雅黑" panose="020B0503020204020204" pitchFamily="34" charset="-122"/>
                <a:ea typeface="微软雅黑" panose="020B0503020204020204" pitchFamily="34" charset="-122"/>
                <a:cs typeface="Arial Unicode MS" pitchFamily="34" charset="-122"/>
              </a:rPr>
              <a:t>	</a:t>
            </a:r>
            <a:r>
              <a:rPr lang="en-US" altLang="zh-CN" sz="2000" dirty="0">
                <a:latin typeface="微软雅黑" panose="020B0503020204020204" pitchFamily="34" charset="-122"/>
                <a:ea typeface="微软雅黑" panose="020B0503020204020204" pitchFamily="34" charset="-122"/>
                <a:cs typeface="Arial Unicode MS" pitchFamily="34" charset="-122"/>
              </a:rPr>
              <a:t>&lt;%@ </a:t>
            </a:r>
            <a:r>
              <a:rPr lang="zh-CN" altLang="en-US" sz="2000" dirty="0">
                <a:latin typeface="微软雅黑" panose="020B0503020204020204" pitchFamily="34" charset="-122"/>
                <a:ea typeface="微软雅黑" panose="020B0503020204020204" pitchFamily="34" charset="-122"/>
                <a:cs typeface="Arial Unicode MS" pitchFamily="34" charset="-122"/>
              </a:rPr>
              <a:t>指令 属性名</a:t>
            </a:r>
            <a:r>
              <a:rPr lang="en-US" altLang="zh-CN" sz="2000" dirty="0">
                <a:latin typeface="微软雅黑" panose="020B0503020204020204" pitchFamily="34" charset="-122"/>
                <a:ea typeface="微软雅黑" panose="020B0503020204020204" pitchFamily="34" charset="-122"/>
                <a:cs typeface="Arial Unicode MS" pitchFamily="34" charset="-122"/>
              </a:rPr>
              <a:t>="</a:t>
            </a:r>
            <a:r>
              <a:rPr lang="zh-CN" altLang="en-US" sz="2000" dirty="0" smtClean="0">
                <a:latin typeface="微软雅黑" panose="020B0503020204020204" pitchFamily="34" charset="-122"/>
                <a:ea typeface="微软雅黑" panose="020B0503020204020204" pitchFamily="34" charset="-122"/>
                <a:cs typeface="Arial Unicode MS" pitchFamily="34" charset="-122"/>
              </a:rPr>
              <a:t>值</a:t>
            </a:r>
            <a:r>
              <a:rPr lang="en-US" altLang="zh-CN" sz="2000" dirty="0" smtClean="0">
                <a:latin typeface="微软雅黑" panose="020B0503020204020204" pitchFamily="34" charset="-122"/>
                <a:ea typeface="微软雅黑" panose="020B0503020204020204" pitchFamily="34" charset="-122"/>
                <a:cs typeface="Arial Unicode MS" pitchFamily="34" charset="-122"/>
              </a:rPr>
              <a:t>“ </a:t>
            </a:r>
            <a:r>
              <a:rPr lang="en-US" altLang="zh-CN" sz="2000" dirty="0">
                <a:latin typeface="微软雅黑" panose="020B0503020204020204" pitchFamily="34" charset="-122"/>
                <a:ea typeface="微软雅黑" panose="020B0503020204020204" pitchFamily="34" charset="-122"/>
                <a:cs typeface="Arial Unicode MS" pitchFamily="34" charset="-122"/>
              </a:rPr>
              <a:t>%&gt;</a:t>
            </a:r>
          </a:p>
          <a:p>
            <a:pPr marL="355600" indent="-355600">
              <a:lnSpc>
                <a:spcPct val="150000"/>
              </a:lnSpc>
              <a:spcAft>
                <a:spcPct val="20000"/>
              </a:spcAft>
              <a:buFont typeface="Wingdings" pitchFamily="2" charset="2"/>
              <a:buNone/>
            </a:pP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b="1" dirty="0">
                <a:latin typeface="微软雅黑" panose="020B0503020204020204" pitchFamily="34" charset="-122"/>
                <a:ea typeface="微软雅黑" panose="020B0503020204020204" pitchFamily="34" charset="-122"/>
                <a:cs typeface="Arial Unicode MS" pitchFamily="34" charset="-122"/>
              </a:rPr>
              <a:t>举例：</a:t>
            </a:r>
            <a:r>
              <a:rPr lang="en-US" altLang="zh-CN" sz="2000" dirty="0">
                <a:latin typeface="微软雅黑" panose="020B0503020204020204" pitchFamily="34" charset="-122"/>
                <a:ea typeface="微软雅黑" panose="020B0503020204020204" pitchFamily="34" charset="-122"/>
                <a:cs typeface="Arial Unicode MS" pitchFamily="34" charset="-122"/>
              </a:rPr>
              <a:t>&lt;%@ page </a:t>
            </a:r>
            <a:r>
              <a:rPr lang="en-US" altLang="zh-CN" sz="2000" dirty="0" err="1">
                <a:latin typeface="微软雅黑" panose="020B0503020204020204" pitchFamily="34" charset="-122"/>
                <a:ea typeface="微软雅黑" panose="020B0503020204020204" pitchFamily="34" charset="-122"/>
                <a:cs typeface="Arial Unicode MS" pitchFamily="34" charset="-122"/>
              </a:rPr>
              <a:t>contentType</a:t>
            </a:r>
            <a:r>
              <a:rPr lang="en-US" altLang="zh-CN" sz="2000" dirty="0">
                <a:latin typeface="微软雅黑" panose="020B0503020204020204" pitchFamily="34" charset="-122"/>
                <a:ea typeface="微软雅黑" panose="020B0503020204020204" pitchFamily="34" charset="-122"/>
                <a:cs typeface="Arial Unicode MS" pitchFamily="34" charset="-122"/>
              </a:rPr>
              <a:t>="text/</a:t>
            </a:r>
            <a:r>
              <a:rPr lang="en-US" altLang="zh-CN" sz="2000" dirty="0" err="1">
                <a:latin typeface="微软雅黑" panose="020B0503020204020204" pitchFamily="34" charset="-122"/>
                <a:ea typeface="微软雅黑" panose="020B0503020204020204" pitchFamily="34" charset="-122"/>
                <a:cs typeface="Arial Unicode MS" pitchFamily="34" charset="-122"/>
              </a:rPr>
              <a:t>html;charset</a:t>
            </a:r>
            <a:r>
              <a:rPr lang="en-US" altLang="zh-CN" sz="2000" dirty="0">
                <a:latin typeface="微软雅黑" panose="020B0503020204020204" pitchFamily="34" charset="-122"/>
                <a:ea typeface="微软雅黑" panose="020B0503020204020204" pitchFamily="34" charset="-122"/>
                <a:cs typeface="Arial Unicode MS" pitchFamily="34" charset="-122"/>
              </a:rPr>
              <a:t>=UTF-8"%&gt;</a:t>
            </a:r>
          </a:p>
          <a:p>
            <a:pPr marL="355600" indent="-355600">
              <a:lnSpc>
                <a:spcPct val="150000"/>
              </a:lnSpc>
              <a:spcAft>
                <a:spcPct val="20000"/>
              </a:spcAft>
              <a:buFont typeface="Wingdings" pitchFamily="2" charset="2"/>
              <a:buNone/>
            </a:pP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b="1" dirty="0">
                <a:latin typeface="微软雅黑" panose="020B0503020204020204" pitchFamily="34" charset="-122"/>
                <a:ea typeface="微软雅黑" panose="020B0503020204020204" pitchFamily="34" charset="-122"/>
                <a:cs typeface="Arial Unicode MS" pitchFamily="34" charset="-122"/>
              </a:rPr>
              <a:t>注意：</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属性名部分是大小写敏感的。</a:t>
            </a:r>
          </a:p>
          <a:p>
            <a:pPr marL="355600" indent="-355600">
              <a:lnSpc>
                <a:spcPct val="150000"/>
              </a:lnSpc>
              <a:spcAft>
                <a:spcPct val="20000"/>
              </a:spcAft>
            </a:pPr>
            <a:r>
              <a:rPr lang="zh-CN" altLang="en-US" sz="2000" b="1" dirty="0">
                <a:latin typeface="微软雅黑" panose="020B0503020204020204" pitchFamily="34" charset="-122"/>
                <a:ea typeface="微软雅黑" panose="020B0503020204020204" pitchFamily="34" charset="-122"/>
                <a:cs typeface="Arial Unicode MS" pitchFamily="34" charset="-122"/>
              </a:rPr>
              <a:t>在目前的</a:t>
            </a:r>
            <a:r>
              <a:rPr lang="en-US" altLang="zh-CN" sz="2000" b="1" dirty="0">
                <a:latin typeface="微软雅黑" panose="020B0503020204020204" pitchFamily="34" charset="-122"/>
                <a:ea typeface="微软雅黑" panose="020B0503020204020204" pitchFamily="34" charset="-122"/>
                <a:cs typeface="Arial Unicode MS" pitchFamily="34" charset="-122"/>
              </a:rPr>
              <a:t>JSP 2.0</a:t>
            </a:r>
            <a:r>
              <a:rPr lang="zh-CN" altLang="en-US" sz="2000" b="1" dirty="0">
                <a:latin typeface="微软雅黑" panose="020B0503020204020204" pitchFamily="34" charset="-122"/>
                <a:ea typeface="微软雅黑" panose="020B0503020204020204" pitchFamily="34" charset="-122"/>
                <a:cs typeface="Arial Unicode MS" pitchFamily="34" charset="-122"/>
              </a:rPr>
              <a:t>中，定义了</a:t>
            </a:r>
            <a:r>
              <a:rPr lang="en-US" altLang="zh-CN" sz="2000" b="1" dirty="0">
                <a:latin typeface="微软雅黑" panose="020B0503020204020204" pitchFamily="34" charset="-122"/>
                <a:ea typeface="微软雅黑" panose="020B0503020204020204" pitchFamily="34" charset="-122"/>
                <a:cs typeface="Arial Unicode MS" pitchFamily="34" charset="-122"/>
              </a:rPr>
              <a:t>page</a:t>
            </a:r>
            <a:r>
              <a:rPr lang="zh-CN" altLang="en-US" sz="2000" b="1" dirty="0">
                <a:latin typeface="微软雅黑" panose="020B0503020204020204" pitchFamily="34" charset="-122"/>
                <a:ea typeface="微软雅黑" panose="020B0503020204020204" pitchFamily="34" charset="-122"/>
                <a:cs typeface="Arial Unicode MS" pitchFamily="34" charset="-122"/>
              </a:rPr>
              <a:t>、</a:t>
            </a:r>
            <a:r>
              <a:rPr lang="en-US" altLang="zh-CN" sz="2000" b="1" dirty="0">
                <a:latin typeface="微软雅黑" panose="020B0503020204020204" pitchFamily="34" charset="-122"/>
                <a:ea typeface="微软雅黑" panose="020B0503020204020204" pitchFamily="34" charset="-122"/>
                <a:cs typeface="Arial Unicode MS" pitchFamily="34" charset="-122"/>
              </a:rPr>
              <a:t>include</a:t>
            </a:r>
            <a:r>
              <a:rPr lang="zh-CN" altLang="en-US" sz="2000" b="1" dirty="0">
                <a:latin typeface="微软雅黑" panose="020B0503020204020204" pitchFamily="34" charset="-122"/>
                <a:ea typeface="微软雅黑" panose="020B0503020204020204" pitchFamily="34" charset="-122"/>
                <a:cs typeface="Arial Unicode MS" pitchFamily="34" charset="-122"/>
              </a:rPr>
              <a:t>和</a:t>
            </a:r>
            <a:r>
              <a:rPr lang="en-US" altLang="zh-CN" sz="2000" b="1" dirty="0" err="1">
                <a:latin typeface="微软雅黑" panose="020B0503020204020204" pitchFamily="34" charset="-122"/>
                <a:ea typeface="微软雅黑" panose="020B0503020204020204" pitchFamily="34" charset="-122"/>
                <a:cs typeface="Arial Unicode MS" pitchFamily="34" charset="-122"/>
              </a:rPr>
              <a:t>taglib</a:t>
            </a:r>
            <a:r>
              <a:rPr lang="zh-CN" altLang="en-US" sz="2000" b="1" dirty="0">
                <a:latin typeface="微软雅黑" panose="020B0503020204020204" pitchFamily="34" charset="-122"/>
                <a:ea typeface="微软雅黑" panose="020B0503020204020204" pitchFamily="34" charset="-122"/>
                <a:cs typeface="Arial Unicode MS" pitchFamily="34" charset="-122"/>
              </a:rPr>
              <a:t>这三种指令，每种指令中又都定义了一些各自的属性。</a:t>
            </a:r>
          </a:p>
        </p:txBody>
      </p:sp>
    </p:spTree>
    <p:extLst>
      <p:ext uri="{BB962C8B-B14F-4D97-AF65-F5344CB8AC3E}">
        <p14:creationId xmlns:p14="http://schemas.microsoft.com/office/powerpoint/2010/main" val="61590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31491">
                                            <p:txEl>
                                              <p:pRg st="0" end="0"/>
                                            </p:txEl>
                                          </p:spTgt>
                                        </p:tgtEl>
                                        <p:attrNameLst>
                                          <p:attrName>style.visibility</p:attrName>
                                        </p:attrNameLst>
                                      </p:cBhvr>
                                      <p:to>
                                        <p:strVal val="visible"/>
                                      </p:to>
                                    </p:set>
                                    <p:anim calcmode="lin" valueType="num">
                                      <p:cBhvr additive="base">
                                        <p:cTn id="7" dur="500" fill="hold"/>
                                        <p:tgtEl>
                                          <p:spTgt spid="8314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1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31491">
                                            <p:txEl>
                                              <p:pRg st="1" end="1"/>
                                            </p:txEl>
                                          </p:spTgt>
                                        </p:tgtEl>
                                        <p:attrNameLst>
                                          <p:attrName>style.visibility</p:attrName>
                                        </p:attrNameLst>
                                      </p:cBhvr>
                                      <p:to>
                                        <p:strVal val="visible"/>
                                      </p:to>
                                    </p:set>
                                    <p:anim calcmode="lin" valueType="num">
                                      <p:cBhvr additive="base">
                                        <p:cTn id="13" dur="500" fill="hold"/>
                                        <p:tgtEl>
                                          <p:spTgt spid="8314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3149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831491">
                                            <p:txEl>
                                              <p:pRg st="2" end="2"/>
                                            </p:txEl>
                                          </p:spTgt>
                                        </p:tgtEl>
                                        <p:attrNameLst>
                                          <p:attrName>style.visibility</p:attrName>
                                        </p:attrNameLst>
                                      </p:cBhvr>
                                      <p:to>
                                        <p:strVal val="visible"/>
                                      </p:to>
                                    </p:set>
                                    <p:anim calcmode="lin" valueType="num">
                                      <p:cBhvr additive="base">
                                        <p:cTn id="17" dur="500" fill="hold"/>
                                        <p:tgtEl>
                                          <p:spTgt spid="83149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314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831491">
                                            <p:txEl>
                                              <p:pRg st="3" end="3"/>
                                            </p:txEl>
                                          </p:spTgt>
                                        </p:tgtEl>
                                        <p:attrNameLst>
                                          <p:attrName>style.visibility</p:attrName>
                                        </p:attrNameLst>
                                      </p:cBhvr>
                                      <p:to>
                                        <p:strVal val="visible"/>
                                      </p:to>
                                    </p:set>
                                    <p:anim calcmode="lin" valueType="num">
                                      <p:cBhvr additive="base">
                                        <p:cTn id="23" dur="500" fill="hold"/>
                                        <p:tgtEl>
                                          <p:spTgt spid="831491">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314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831491">
                                            <p:txEl>
                                              <p:pRg st="4" end="4"/>
                                            </p:txEl>
                                          </p:spTgt>
                                        </p:tgtEl>
                                        <p:attrNameLst>
                                          <p:attrName>style.visibility</p:attrName>
                                        </p:attrNameLst>
                                      </p:cBhvr>
                                      <p:to>
                                        <p:strVal val="visible"/>
                                      </p:to>
                                    </p:set>
                                    <p:anim calcmode="lin" valueType="num">
                                      <p:cBhvr additive="base">
                                        <p:cTn id="29" dur="500" fill="hold"/>
                                        <p:tgtEl>
                                          <p:spTgt spid="83149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314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831491">
                                            <p:txEl>
                                              <p:pRg st="5" end="5"/>
                                            </p:txEl>
                                          </p:spTgt>
                                        </p:tgtEl>
                                        <p:attrNameLst>
                                          <p:attrName>style.visibility</p:attrName>
                                        </p:attrNameLst>
                                      </p:cBhvr>
                                      <p:to>
                                        <p:strVal val="visible"/>
                                      </p:to>
                                    </p:set>
                                    <p:anim calcmode="lin" valueType="num">
                                      <p:cBhvr additive="base">
                                        <p:cTn id="35" dur="500" fill="hold"/>
                                        <p:tgtEl>
                                          <p:spTgt spid="831491">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3149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518864" y="9494"/>
            <a:ext cx="8229600" cy="742675"/>
          </a:xfrm>
        </p:spPr>
        <p:txBody>
          <a:bodyPr/>
          <a:lstStyle/>
          <a:p>
            <a:r>
              <a:rPr lang="en-US" altLang="zh-CN" b="1" dirty="0">
                <a:latin typeface="Arial Unicode MS" pitchFamily="34" charset="-122"/>
                <a:ea typeface="Arial Unicode MS" pitchFamily="34" charset="-122"/>
                <a:cs typeface="Arial Unicode MS" pitchFamily="34" charset="-122"/>
              </a:rPr>
              <a:t>Page</a:t>
            </a:r>
            <a:r>
              <a:rPr lang="zh-CN" altLang="en-US" b="1" dirty="0">
                <a:latin typeface="Arial Unicode MS" pitchFamily="34" charset="-122"/>
                <a:ea typeface="Arial Unicode MS" pitchFamily="34" charset="-122"/>
                <a:cs typeface="Arial Unicode MS" pitchFamily="34" charset="-122"/>
              </a:rPr>
              <a:t>指令</a:t>
            </a:r>
            <a:r>
              <a:rPr lang="zh-CN" altLang="en-US" dirty="0">
                <a:latin typeface="Arial Unicode MS" pitchFamily="34" charset="-122"/>
                <a:ea typeface="Arial Unicode MS" pitchFamily="34" charset="-122"/>
                <a:cs typeface="Arial Unicode MS" pitchFamily="34" charset="-122"/>
              </a:rPr>
              <a:t> </a:t>
            </a:r>
          </a:p>
        </p:txBody>
      </p:sp>
      <p:sp>
        <p:nvSpPr>
          <p:cNvPr id="832515" name="Rectangle 3"/>
          <p:cNvSpPr>
            <a:spLocks noGrp="1" noChangeArrowheads="1"/>
          </p:cNvSpPr>
          <p:nvPr>
            <p:ph type="body" idx="1"/>
          </p:nvPr>
        </p:nvSpPr>
        <p:spPr>
          <a:xfrm>
            <a:off x="371724" y="1089574"/>
            <a:ext cx="8136904" cy="652140"/>
          </a:xfrm>
          <a:noFill/>
        </p:spPr>
        <p:txBody>
          <a:bodyPr>
            <a:noAutofit/>
          </a:bodyPr>
          <a:lstStyle/>
          <a:p>
            <a:pPr marL="355600" indent="-355600">
              <a:lnSpc>
                <a:spcPct val="150000"/>
              </a:lnSpc>
              <a:spcBef>
                <a:spcPct val="15000"/>
              </a:spcBef>
              <a:spcAft>
                <a:spcPct val="15000"/>
              </a:spcAft>
            </a:pPr>
            <a:r>
              <a:rPr lang="en-US" altLang="zh-CN" sz="2000" dirty="0">
                <a:latin typeface="微软雅黑" panose="020B0503020204020204" pitchFamily="34" charset="-122"/>
                <a:ea typeface="微软雅黑" panose="020B0503020204020204" pitchFamily="34" charset="-122"/>
                <a:cs typeface="Arial Unicode MS" pitchFamily="34" charset="-122"/>
              </a:rPr>
              <a:t>page</a:t>
            </a:r>
            <a:r>
              <a:rPr lang="zh-CN" altLang="en-US" sz="2000" dirty="0">
                <a:latin typeface="微软雅黑" panose="020B0503020204020204" pitchFamily="34" charset="-122"/>
                <a:ea typeface="微软雅黑" panose="020B0503020204020204" pitchFamily="34" charset="-122"/>
                <a:cs typeface="Arial Unicode MS" pitchFamily="34" charset="-122"/>
              </a:rPr>
              <a:t>指令用于定义</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页面的各种属性</a:t>
            </a:r>
          </a:p>
        </p:txBody>
      </p:sp>
      <p:pic>
        <p:nvPicPr>
          <p:cNvPr id="2" name="图片 1">
            <a:extLst>
              <a:ext uri="{FF2B5EF4-FFF2-40B4-BE49-F238E27FC236}">
                <a16:creationId xmlns="" xmlns:a16="http://schemas.microsoft.com/office/drawing/2014/main" id="{8D5E33C6-1AD6-4678-AAB0-DBF83D2708DF}"/>
              </a:ext>
            </a:extLst>
          </p:cNvPr>
          <p:cNvPicPr>
            <a:picLocks noChangeAspect="1"/>
          </p:cNvPicPr>
          <p:nvPr/>
        </p:nvPicPr>
        <p:blipFill>
          <a:blip r:embed="rId3"/>
          <a:stretch>
            <a:fillRect/>
          </a:stretch>
        </p:blipFill>
        <p:spPr>
          <a:xfrm>
            <a:off x="758350" y="1741714"/>
            <a:ext cx="6317365" cy="4555511"/>
          </a:xfrm>
          <a:prstGeom prst="rect">
            <a:avLst/>
          </a:prstGeom>
        </p:spPr>
      </p:pic>
    </p:spTree>
    <p:extLst>
      <p:ext uri="{BB962C8B-B14F-4D97-AF65-F5344CB8AC3E}">
        <p14:creationId xmlns:p14="http://schemas.microsoft.com/office/powerpoint/2010/main" val="136490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32515">
                                            <p:txEl>
                                              <p:pRg st="0" end="0"/>
                                            </p:txEl>
                                          </p:spTgt>
                                        </p:tgtEl>
                                        <p:attrNameLst>
                                          <p:attrName>style.visibility</p:attrName>
                                        </p:attrNameLst>
                                      </p:cBhvr>
                                      <p:to>
                                        <p:strVal val="visible"/>
                                      </p:to>
                                    </p:set>
                                    <p:anim calcmode="lin" valueType="num">
                                      <p:cBhvr additive="base">
                                        <p:cTn id="7" dur="500" fill="hold"/>
                                        <p:tgtEl>
                                          <p:spTgt spid="8325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25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a:xfrm>
            <a:off x="687896" y="1"/>
            <a:ext cx="7696200" cy="766916"/>
          </a:xfrm>
        </p:spPr>
        <p:txBody>
          <a:bodyPr/>
          <a:lstStyle/>
          <a:p>
            <a:r>
              <a:rPr lang="en-US" altLang="zh-CN" dirty="0">
                <a:latin typeface="Arial Unicode MS" pitchFamily="34" charset="-122"/>
                <a:ea typeface="Arial Unicode MS" pitchFamily="34" charset="-122"/>
                <a:cs typeface="Arial Unicode MS" pitchFamily="34" charset="-122"/>
                <a:sym typeface="Wingdings" pitchFamily="2" charset="2"/>
              </a:rPr>
              <a:t>include</a:t>
            </a:r>
            <a:r>
              <a:rPr lang="zh-CN" altLang="en-US" dirty="0">
                <a:latin typeface="Arial Unicode MS" pitchFamily="34" charset="-122"/>
                <a:ea typeface="Arial Unicode MS" pitchFamily="34" charset="-122"/>
                <a:cs typeface="Arial Unicode MS" pitchFamily="34" charset="-122"/>
                <a:sym typeface="Wingdings" pitchFamily="2" charset="2"/>
              </a:rPr>
              <a:t>指令 </a:t>
            </a:r>
          </a:p>
        </p:txBody>
      </p:sp>
      <p:sp>
        <p:nvSpPr>
          <p:cNvPr id="836611" name="Rectangle 3"/>
          <p:cNvSpPr>
            <a:spLocks noGrp="1" noChangeArrowheads="1"/>
          </p:cNvSpPr>
          <p:nvPr>
            <p:ph type="body" idx="1"/>
          </p:nvPr>
        </p:nvSpPr>
        <p:spPr>
          <a:xfrm>
            <a:off x="395536" y="1546857"/>
            <a:ext cx="8280920" cy="2700679"/>
          </a:xfrm>
          <a:noFill/>
        </p:spPr>
        <p:txBody>
          <a:bodyPr>
            <a:noAutofit/>
          </a:bodyPr>
          <a:lstStyle/>
          <a:p>
            <a:pPr marL="355600" indent="-355600">
              <a:lnSpc>
                <a:spcPct val="150000"/>
              </a:lnSpc>
              <a:spcAft>
                <a:spcPct val="20000"/>
              </a:spcAft>
            </a:pPr>
            <a:r>
              <a:rPr lang="en-US" altLang="zh-CN" sz="2000" b="1" dirty="0">
                <a:latin typeface="微软雅黑" panose="020B0503020204020204" pitchFamily="34" charset="-122"/>
                <a:ea typeface="微软雅黑" panose="020B0503020204020204" pitchFamily="34" charset="-122"/>
                <a:cs typeface="Arial Unicode MS" pitchFamily="34" charset="-122"/>
              </a:rPr>
              <a:t>include</a:t>
            </a:r>
            <a:r>
              <a:rPr lang="zh-CN" altLang="en-US" sz="2000" b="1" dirty="0">
                <a:latin typeface="微软雅黑" panose="020B0503020204020204" pitchFamily="34" charset="-122"/>
                <a:ea typeface="微软雅黑" panose="020B0503020204020204" pitchFamily="34" charset="-122"/>
                <a:cs typeface="Arial Unicode MS" pitchFamily="34" charset="-122"/>
              </a:rPr>
              <a:t>指令用于通知</a:t>
            </a:r>
            <a:r>
              <a:rPr lang="en-US" altLang="zh-CN" sz="2000" b="1" dirty="0">
                <a:latin typeface="微软雅黑" panose="020B0503020204020204" pitchFamily="34" charset="-122"/>
                <a:ea typeface="微软雅黑" panose="020B0503020204020204" pitchFamily="34" charset="-122"/>
                <a:cs typeface="Arial Unicode MS" pitchFamily="34" charset="-122"/>
              </a:rPr>
              <a:t>JSP</a:t>
            </a:r>
            <a:r>
              <a:rPr lang="zh-CN" altLang="en-US" sz="2000" b="1" dirty="0">
                <a:latin typeface="微软雅黑" panose="020B0503020204020204" pitchFamily="34" charset="-122"/>
                <a:ea typeface="微软雅黑" panose="020B0503020204020204" pitchFamily="34" charset="-122"/>
                <a:cs typeface="Arial Unicode MS" pitchFamily="34" charset="-122"/>
              </a:rPr>
              <a:t>引擎在</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翻译当前</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JSP</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页面时</a:t>
            </a:r>
            <a:r>
              <a:rPr lang="zh-CN" altLang="en-US" sz="2000" b="1" dirty="0">
                <a:latin typeface="微软雅黑" panose="020B0503020204020204" pitchFamily="34" charset="-122"/>
                <a:ea typeface="微软雅黑" panose="020B0503020204020204" pitchFamily="34" charset="-122"/>
                <a:cs typeface="Arial Unicode MS" pitchFamily="34" charset="-122"/>
              </a:rPr>
              <a:t>将其他文件中的内容合并进当前</a:t>
            </a:r>
            <a:r>
              <a:rPr lang="en-US" altLang="zh-CN" sz="2000" b="1" dirty="0">
                <a:latin typeface="微软雅黑" panose="020B0503020204020204" pitchFamily="34" charset="-122"/>
                <a:ea typeface="微软雅黑" panose="020B0503020204020204" pitchFamily="34" charset="-122"/>
                <a:cs typeface="Arial Unicode MS" pitchFamily="34" charset="-122"/>
              </a:rPr>
              <a:t>JSP</a:t>
            </a:r>
            <a:r>
              <a:rPr lang="zh-CN" altLang="en-US" sz="2000" b="1" dirty="0">
                <a:latin typeface="微软雅黑" panose="020B0503020204020204" pitchFamily="34" charset="-122"/>
                <a:ea typeface="微软雅黑" panose="020B0503020204020204" pitchFamily="34" charset="-122"/>
                <a:cs typeface="Arial Unicode MS" pitchFamily="34" charset="-122"/>
              </a:rPr>
              <a:t>页面转换成的</a:t>
            </a:r>
            <a:r>
              <a:rPr lang="en-US" altLang="zh-CN" sz="2000" b="1" dirty="0" err="1">
                <a:latin typeface="微软雅黑" panose="020B0503020204020204" pitchFamily="34" charset="-122"/>
                <a:ea typeface="微软雅黑" panose="020B0503020204020204" pitchFamily="34" charset="-122"/>
                <a:cs typeface="Arial Unicode MS" pitchFamily="34" charset="-122"/>
              </a:rPr>
              <a:t>Servlet</a:t>
            </a:r>
            <a:r>
              <a:rPr lang="zh-CN" altLang="en-US" sz="2000" b="1" dirty="0">
                <a:latin typeface="微软雅黑" panose="020B0503020204020204" pitchFamily="34" charset="-122"/>
                <a:ea typeface="微软雅黑" panose="020B0503020204020204" pitchFamily="34" charset="-122"/>
                <a:cs typeface="Arial Unicode MS" pitchFamily="34" charset="-122"/>
              </a:rPr>
              <a:t>源文件中，这种在源文件级别进行引入的方式称之为静态引入，</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当前</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JSP</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页面与静态引入的页面紧密结合为一个</a:t>
            </a:r>
            <a:r>
              <a:rPr lang="en-US" altLang="zh-CN" sz="2000" b="1" dirty="0" err="1">
                <a:solidFill>
                  <a:srgbClr val="0000FF"/>
                </a:solidFill>
                <a:latin typeface="微软雅黑" panose="020B0503020204020204" pitchFamily="34" charset="-122"/>
                <a:ea typeface="微软雅黑" panose="020B0503020204020204" pitchFamily="34" charset="-122"/>
                <a:cs typeface="Arial Unicode MS" pitchFamily="34" charset="-122"/>
              </a:rPr>
              <a:t>Servlet</a:t>
            </a:r>
            <a:r>
              <a:rPr lang="zh-CN" altLang="en-US" sz="2000" b="1" dirty="0">
                <a:latin typeface="微软雅黑" panose="020B0503020204020204" pitchFamily="34" charset="-122"/>
                <a:ea typeface="微软雅黑" panose="020B0503020204020204" pitchFamily="34" charset="-122"/>
                <a:cs typeface="Arial Unicode MS" pitchFamily="34" charset="-122"/>
              </a:rPr>
              <a:t>。</a:t>
            </a:r>
          </a:p>
          <a:p>
            <a:pPr marL="355600" indent="-355600">
              <a:lnSpc>
                <a:spcPct val="150000"/>
              </a:lnSpc>
              <a:spcAft>
                <a:spcPct val="20000"/>
              </a:spcAft>
            </a:pPr>
            <a:r>
              <a:rPr lang="zh-CN" altLang="en-US" sz="2000" b="1" dirty="0">
                <a:latin typeface="微软雅黑" panose="020B0503020204020204" pitchFamily="34" charset="-122"/>
                <a:ea typeface="微软雅黑" panose="020B0503020204020204" pitchFamily="34" charset="-122"/>
                <a:cs typeface="Arial Unicode MS" pitchFamily="34" charset="-122"/>
              </a:rPr>
              <a:t>语法：</a:t>
            </a:r>
          </a:p>
          <a:p>
            <a:pPr marL="355600" indent="-355600">
              <a:lnSpc>
                <a:spcPct val="150000"/>
              </a:lnSpc>
              <a:buFont typeface="Wingdings" pitchFamily="2" charset="2"/>
              <a:buNone/>
            </a:pPr>
            <a:r>
              <a:rPr lang="zh-CN" altLang="en-US" sz="2000" dirty="0">
                <a:latin typeface="微软雅黑" panose="020B0503020204020204" pitchFamily="34" charset="-122"/>
                <a:ea typeface="微软雅黑" panose="020B0503020204020204" pitchFamily="34" charset="-122"/>
                <a:cs typeface="Arial Unicode MS" pitchFamily="34" charset="-122"/>
              </a:rPr>
              <a:t>	</a:t>
            </a:r>
            <a:r>
              <a:rPr lang="en-US" altLang="zh-CN" sz="2000" dirty="0">
                <a:latin typeface="微软雅黑" panose="020B0503020204020204" pitchFamily="34" charset="-122"/>
                <a:ea typeface="微软雅黑" panose="020B0503020204020204" pitchFamily="34" charset="-122"/>
                <a:cs typeface="Arial Unicode MS" pitchFamily="34" charset="-122"/>
              </a:rPr>
              <a:t>&lt;%@ include file="</a:t>
            </a:r>
            <a:r>
              <a:rPr lang="en-US" altLang="zh-CN" sz="2000" dirty="0" err="1">
                <a:latin typeface="微软雅黑" panose="020B0503020204020204" pitchFamily="34" charset="-122"/>
                <a:ea typeface="微软雅黑" panose="020B0503020204020204" pitchFamily="34" charset="-122"/>
                <a:cs typeface="Arial Unicode MS" pitchFamily="34" charset="-122"/>
              </a:rPr>
              <a:t>relativeURL</a:t>
            </a:r>
            <a:r>
              <a:rPr lang="en-US" altLang="zh-CN" sz="2000" dirty="0">
                <a:latin typeface="微软雅黑" panose="020B0503020204020204" pitchFamily="34" charset="-122"/>
                <a:ea typeface="微软雅黑" panose="020B0503020204020204" pitchFamily="34" charset="-122"/>
                <a:cs typeface="Arial Unicode MS" pitchFamily="34" charset="-122"/>
              </a:rPr>
              <a:t>"%&gt;</a:t>
            </a:r>
          </a:p>
          <a:p>
            <a:pPr marL="355600" indent="-355600">
              <a:lnSpc>
                <a:spcPct val="150000"/>
              </a:lnSpc>
              <a:buFont typeface="Wingdings" pitchFamily="2" charset="2"/>
              <a:buNone/>
            </a:pP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其中的</a:t>
            </a:r>
            <a:r>
              <a:rPr lang="en-US" altLang="zh-CN" sz="2000" dirty="0">
                <a:latin typeface="微软雅黑" panose="020B0503020204020204" pitchFamily="34" charset="-122"/>
                <a:ea typeface="微软雅黑" panose="020B0503020204020204" pitchFamily="34" charset="-122"/>
                <a:cs typeface="Arial Unicode MS" pitchFamily="34" charset="-122"/>
              </a:rPr>
              <a:t>file</a:t>
            </a:r>
            <a:r>
              <a:rPr lang="zh-CN" altLang="en-US" sz="2000" dirty="0">
                <a:latin typeface="微软雅黑" panose="020B0503020204020204" pitchFamily="34" charset="-122"/>
                <a:ea typeface="微软雅黑" panose="020B0503020204020204" pitchFamily="34" charset="-122"/>
                <a:cs typeface="Arial Unicode MS" pitchFamily="34" charset="-122"/>
              </a:rPr>
              <a:t>属性用于指定被引入文件的</a:t>
            </a:r>
            <a:r>
              <a:rPr lang="zh-CN" altLang="en-US" sz="2000" b="1" dirty="0">
                <a:latin typeface="微软雅黑" panose="020B0503020204020204" pitchFamily="34" charset="-122"/>
                <a:ea typeface="微软雅黑" panose="020B0503020204020204" pitchFamily="34" charset="-122"/>
                <a:cs typeface="Arial Unicode MS" pitchFamily="34" charset="-122"/>
              </a:rPr>
              <a:t>路径</a:t>
            </a:r>
            <a:r>
              <a:rPr lang="zh-CN" altLang="en-US" sz="2000" dirty="0">
                <a:latin typeface="微软雅黑" panose="020B0503020204020204" pitchFamily="34" charset="-122"/>
                <a:ea typeface="微软雅黑" panose="020B0503020204020204" pitchFamily="34" charset="-122"/>
                <a:cs typeface="Arial Unicode MS" pitchFamily="34" charset="-122"/>
              </a:rPr>
              <a:t>。  </a:t>
            </a:r>
          </a:p>
        </p:txBody>
      </p:sp>
    </p:spTree>
    <p:extLst>
      <p:ext uri="{BB962C8B-B14F-4D97-AF65-F5344CB8AC3E}">
        <p14:creationId xmlns:p14="http://schemas.microsoft.com/office/powerpoint/2010/main" val="7016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36611">
                                            <p:txEl>
                                              <p:pRg st="0" end="0"/>
                                            </p:txEl>
                                          </p:spTgt>
                                        </p:tgtEl>
                                        <p:attrNameLst>
                                          <p:attrName>style.visibility</p:attrName>
                                        </p:attrNameLst>
                                      </p:cBhvr>
                                      <p:to>
                                        <p:strVal val="visible"/>
                                      </p:to>
                                    </p:set>
                                    <p:anim calcmode="lin" valueType="num">
                                      <p:cBhvr additive="base">
                                        <p:cTn id="7" dur="500" fill="hold"/>
                                        <p:tgtEl>
                                          <p:spTgt spid="8366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66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36611">
                                            <p:txEl>
                                              <p:pRg st="1" end="1"/>
                                            </p:txEl>
                                          </p:spTgt>
                                        </p:tgtEl>
                                        <p:attrNameLst>
                                          <p:attrName>style.visibility</p:attrName>
                                        </p:attrNameLst>
                                      </p:cBhvr>
                                      <p:to>
                                        <p:strVal val="visible"/>
                                      </p:to>
                                    </p:set>
                                    <p:anim calcmode="lin" valueType="num">
                                      <p:cBhvr additive="base">
                                        <p:cTn id="13" dur="500" fill="hold"/>
                                        <p:tgtEl>
                                          <p:spTgt spid="8366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3661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836611">
                                            <p:txEl>
                                              <p:pRg st="3" end="3"/>
                                            </p:txEl>
                                          </p:spTgt>
                                        </p:tgtEl>
                                        <p:attrNameLst>
                                          <p:attrName>style.visibility</p:attrName>
                                        </p:attrNameLst>
                                      </p:cBhvr>
                                      <p:to>
                                        <p:strVal val="visible"/>
                                      </p:to>
                                    </p:set>
                                    <p:anim calcmode="lin" valueType="num">
                                      <p:cBhvr additive="base">
                                        <p:cTn id="17" dur="500" fill="hold"/>
                                        <p:tgtEl>
                                          <p:spTgt spid="836611">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36611">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836611">
                                            <p:txEl>
                                              <p:pRg st="2" end="2"/>
                                            </p:txEl>
                                          </p:spTgt>
                                        </p:tgtEl>
                                        <p:attrNameLst>
                                          <p:attrName>style.visibility</p:attrName>
                                        </p:attrNameLst>
                                      </p:cBhvr>
                                      <p:to>
                                        <p:strVal val="visible"/>
                                      </p:to>
                                    </p:set>
                                    <p:anim calcmode="lin" valueType="num">
                                      <p:cBhvr additive="base">
                                        <p:cTn id="21" dur="500" fill="hold"/>
                                        <p:tgtEl>
                                          <p:spTgt spid="836611">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3661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a:xfrm>
            <a:off x="513523" y="0"/>
            <a:ext cx="8229600" cy="766916"/>
          </a:xfrm>
        </p:spPr>
        <p:txBody>
          <a:bodyPr/>
          <a:lstStyle/>
          <a:p>
            <a:r>
              <a:rPr lang="en-US" altLang="zh-CN" b="1" dirty="0">
                <a:latin typeface="Arial Unicode MS" pitchFamily="34" charset="-122"/>
                <a:ea typeface="Arial Unicode MS" pitchFamily="34" charset="-122"/>
                <a:cs typeface="Arial Unicode MS" pitchFamily="34" charset="-122"/>
                <a:sym typeface="Wingdings" pitchFamily="2" charset="2"/>
              </a:rPr>
              <a:t>JSP</a:t>
            </a:r>
            <a:r>
              <a:rPr lang="zh-CN" altLang="en-US" b="1" dirty="0" smtClean="0">
                <a:latin typeface="Arial Unicode MS" pitchFamily="34" charset="-122"/>
                <a:ea typeface="Arial Unicode MS" pitchFamily="34" charset="-122"/>
                <a:cs typeface="Arial Unicode MS" pitchFamily="34" charset="-122"/>
                <a:sym typeface="Wingdings" pitchFamily="2" charset="2"/>
              </a:rPr>
              <a:t>标签</a:t>
            </a:r>
            <a:endParaRPr lang="zh-CN" altLang="en-US" dirty="0">
              <a:latin typeface="Arial Unicode MS" pitchFamily="34" charset="-122"/>
              <a:ea typeface="Arial Unicode MS" pitchFamily="34" charset="-122"/>
              <a:cs typeface="Arial Unicode MS" pitchFamily="34" charset="-122"/>
              <a:sym typeface="Wingdings" pitchFamily="2" charset="2"/>
            </a:endParaRPr>
          </a:p>
        </p:txBody>
      </p:sp>
      <p:sp>
        <p:nvSpPr>
          <p:cNvPr id="852995" name="Rectangle 3"/>
          <p:cNvSpPr>
            <a:spLocks noGrp="1" noChangeArrowheads="1"/>
          </p:cNvSpPr>
          <p:nvPr>
            <p:ph type="body" idx="1"/>
          </p:nvPr>
        </p:nvSpPr>
        <p:spPr>
          <a:xfrm>
            <a:off x="323528" y="1385891"/>
            <a:ext cx="8280920" cy="4764186"/>
          </a:xfrm>
          <a:noFill/>
        </p:spPr>
        <p:txBody>
          <a:bodyPr/>
          <a:lstStyle/>
          <a:p>
            <a:pPr marL="355600" indent="-355600">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还提供了一种称之为</a:t>
            </a:r>
            <a:r>
              <a:rPr lang="en-US" altLang="zh-CN" sz="2000" dirty="0" smtClean="0">
                <a:latin typeface="微软雅黑" panose="020B0503020204020204" pitchFamily="34" charset="-122"/>
                <a:ea typeface="微软雅黑" panose="020B0503020204020204" pitchFamily="34" charset="-122"/>
                <a:cs typeface="Arial Unicode MS" pitchFamily="34" charset="-122"/>
              </a:rPr>
              <a:t>Action</a:t>
            </a:r>
            <a:r>
              <a:rPr lang="zh-CN" altLang="en-US" sz="2000" dirty="0" smtClean="0">
                <a:latin typeface="微软雅黑" panose="020B0503020204020204" pitchFamily="34" charset="-122"/>
                <a:ea typeface="微软雅黑" panose="020B0503020204020204" pitchFamily="34" charset="-122"/>
                <a:cs typeface="Arial Unicode MS" pitchFamily="34" charset="-122"/>
              </a:rPr>
              <a:t>（动作标签）的</a:t>
            </a:r>
            <a:r>
              <a:rPr lang="zh-CN" altLang="en-US" sz="2000" dirty="0">
                <a:latin typeface="微软雅黑" panose="020B0503020204020204" pitchFamily="34" charset="-122"/>
                <a:ea typeface="微软雅黑" panose="020B0503020204020204" pitchFamily="34" charset="-122"/>
                <a:cs typeface="Arial Unicode MS" pitchFamily="34" charset="-122"/>
              </a:rPr>
              <a:t>元素，在</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页面中使用</a:t>
            </a:r>
            <a:r>
              <a:rPr lang="en-US" altLang="zh-CN" sz="2000" dirty="0">
                <a:latin typeface="微软雅黑" panose="020B0503020204020204" pitchFamily="34" charset="-122"/>
                <a:ea typeface="微软雅黑" panose="020B0503020204020204" pitchFamily="34" charset="-122"/>
                <a:cs typeface="Arial Unicode MS" pitchFamily="34" charset="-122"/>
              </a:rPr>
              <a:t>Action</a:t>
            </a:r>
            <a:r>
              <a:rPr lang="zh-CN" altLang="en-US" sz="2000" dirty="0">
                <a:latin typeface="微软雅黑" panose="020B0503020204020204" pitchFamily="34" charset="-122"/>
                <a:ea typeface="微软雅黑" panose="020B0503020204020204" pitchFamily="34" charset="-122"/>
                <a:cs typeface="Arial Unicode MS" pitchFamily="34" charset="-122"/>
              </a:rPr>
              <a:t>元素</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可以完成各种通用的</a:t>
            </a: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JSP</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页面功能</a:t>
            </a:r>
            <a:r>
              <a:rPr lang="zh-CN" altLang="en-US" sz="2000" dirty="0">
                <a:latin typeface="微软雅黑" panose="020B0503020204020204" pitchFamily="34" charset="-122"/>
                <a:ea typeface="微软雅黑" panose="020B0503020204020204" pitchFamily="34" charset="-122"/>
                <a:cs typeface="Arial Unicode MS" pitchFamily="34" charset="-122"/>
              </a:rPr>
              <a:t>，也可以实现一些处理复杂业务逻辑的专用功能。 </a:t>
            </a:r>
          </a:p>
          <a:p>
            <a:pPr marL="355600" indent="-355600">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Action</a:t>
            </a:r>
            <a:r>
              <a:rPr lang="zh-CN" altLang="en-US" sz="2000" dirty="0">
                <a:latin typeface="微软雅黑" panose="020B0503020204020204" pitchFamily="34" charset="-122"/>
                <a:ea typeface="微软雅黑" panose="020B0503020204020204" pitchFamily="34" charset="-122"/>
                <a:cs typeface="Arial Unicode MS" pitchFamily="34" charset="-122"/>
              </a:rPr>
              <a:t>元素采用</a:t>
            </a:r>
            <a:r>
              <a:rPr lang="en-US" altLang="zh-CN" sz="2000" dirty="0">
                <a:latin typeface="微软雅黑" panose="020B0503020204020204" pitchFamily="34" charset="-122"/>
                <a:ea typeface="微软雅黑" panose="020B0503020204020204" pitchFamily="34" charset="-122"/>
                <a:cs typeface="Arial Unicode MS" pitchFamily="34" charset="-122"/>
              </a:rPr>
              <a:t>XML</a:t>
            </a:r>
            <a:r>
              <a:rPr lang="zh-CN" altLang="en-US" sz="2000" dirty="0">
                <a:latin typeface="微软雅黑" panose="020B0503020204020204" pitchFamily="34" charset="-122"/>
                <a:ea typeface="微软雅黑" panose="020B0503020204020204" pitchFamily="34" charset="-122"/>
                <a:cs typeface="Arial Unicode MS" pitchFamily="34" charset="-122"/>
              </a:rPr>
              <a:t>元素的语法格式，即每个</a:t>
            </a:r>
            <a:r>
              <a:rPr lang="en-US" altLang="zh-CN" sz="2000" dirty="0">
                <a:latin typeface="微软雅黑" panose="020B0503020204020204" pitchFamily="34" charset="-122"/>
                <a:ea typeface="微软雅黑" panose="020B0503020204020204" pitchFamily="34" charset="-122"/>
                <a:cs typeface="Arial Unicode MS" pitchFamily="34" charset="-122"/>
              </a:rPr>
              <a:t>Action</a:t>
            </a:r>
            <a:r>
              <a:rPr lang="zh-CN" altLang="en-US" sz="2000" dirty="0">
                <a:latin typeface="微软雅黑" panose="020B0503020204020204" pitchFamily="34" charset="-122"/>
                <a:ea typeface="微软雅黑" panose="020B0503020204020204" pitchFamily="34" charset="-122"/>
                <a:cs typeface="Arial Unicode MS" pitchFamily="34" charset="-122"/>
              </a:rPr>
              <a:t>元素在</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页面中都以</a:t>
            </a:r>
            <a:r>
              <a:rPr lang="en-US" altLang="zh-CN" sz="2000" dirty="0">
                <a:latin typeface="微软雅黑" panose="020B0503020204020204" pitchFamily="34" charset="-122"/>
                <a:ea typeface="微软雅黑" panose="020B0503020204020204" pitchFamily="34" charset="-122"/>
                <a:cs typeface="Arial Unicode MS" pitchFamily="34" charset="-122"/>
              </a:rPr>
              <a:t>XML</a:t>
            </a:r>
            <a:r>
              <a:rPr lang="zh-CN" altLang="en-US" sz="2000" dirty="0">
                <a:latin typeface="微软雅黑" panose="020B0503020204020204" pitchFamily="34" charset="-122"/>
                <a:ea typeface="微软雅黑" panose="020B0503020204020204" pitchFamily="34" charset="-122"/>
                <a:cs typeface="Arial Unicode MS" pitchFamily="34" charset="-122"/>
              </a:rPr>
              <a:t>标签的形式出现。</a:t>
            </a:r>
          </a:p>
          <a:p>
            <a:pPr marL="355600" indent="-355600">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规范中定义了一些标准的</a:t>
            </a:r>
            <a:r>
              <a:rPr lang="en-US" altLang="zh-CN" sz="2000" dirty="0">
                <a:latin typeface="微软雅黑" panose="020B0503020204020204" pitchFamily="34" charset="-122"/>
                <a:ea typeface="微软雅黑" panose="020B0503020204020204" pitchFamily="34" charset="-122"/>
                <a:cs typeface="Arial Unicode MS" pitchFamily="34" charset="-122"/>
              </a:rPr>
              <a:t>Action</a:t>
            </a:r>
            <a:r>
              <a:rPr lang="zh-CN" altLang="en-US" sz="2000" dirty="0">
                <a:latin typeface="微软雅黑" panose="020B0503020204020204" pitchFamily="34" charset="-122"/>
                <a:ea typeface="微软雅黑" panose="020B0503020204020204" pitchFamily="34" charset="-122"/>
                <a:cs typeface="Arial Unicode MS" pitchFamily="34" charset="-122"/>
              </a:rPr>
              <a:t>元素，这些元素的</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标签名都以</a:t>
            </a:r>
            <a:r>
              <a:rPr lang="en-US" altLang="zh-CN" sz="2000" b="1" dirty="0" err="1">
                <a:solidFill>
                  <a:srgbClr val="0000FF"/>
                </a:solidFill>
                <a:latin typeface="微软雅黑" panose="020B0503020204020204" pitchFamily="34" charset="-122"/>
                <a:ea typeface="微软雅黑" panose="020B0503020204020204" pitchFamily="34" charset="-122"/>
                <a:cs typeface="Arial Unicode MS" pitchFamily="34" charset="-122"/>
              </a:rPr>
              <a:t>jsp</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作为前缀，并且全部采用小写</a:t>
            </a:r>
            <a:r>
              <a:rPr lang="zh-CN" altLang="en-US" sz="2000" dirty="0">
                <a:latin typeface="微软雅黑" panose="020B0503020204020204" pitchFamily="34" charset="-122"/>
                <a:ea typeface="微软雅黑" panose="020B0503020204020204" pitchFamily="34" charset="-122"/>
                <a:cs typeface="Arial Unicode MS" pitchFamily="34" charset="-122"/>
              </a:rPr>
              <a:t>，例如，</a:t>
            </a:r>
            <a:r>
              <a:rPr lang="en-US" altLang="zh-CN" sz="2000" dirty="0">
                <a:latin typeface="微软雅黑" panose="020B0503020204020204" pitchFamily="34" charset="-122"/>
                <a:ea typeface="微软雅黑" panose="020B0503020204020204" pitchFamily="34" charset="-122"/>
                <a:cs typeface="Arial Unicode MS" pitchFamily="34" charset="-122"/>
              </a:rPr>
              <a:t>&lt;</a:t>
            </a:r>
            <a:r>
              <a:rPr lang="en-US" altLang="zh-CN" sz="2000" dirty="0" err="1">
                <a:latin typeface="微软雅黑" panose="020B0503020204020204" pitchFamily="34" charset="-122"/>
                <a:ea typeface="微软雅黑" panose="020B0503020204020204" pitchFamily="34" charset="-122"/>
                <a:cs typeface="Arial Unicode MS" pitchFamily="34" charset="-122"/>
              </a:rPr>
              <a:t>jsp:include</a:t>
            </a:r>
            <a:r>
              <a:rPr lang="en-US" altLang="zh-CN" sz="2000" dirty="0">
                <a:latin typeface="微软雅黑" panose="020B0503020204020204" pitchFamily="34" charset="-122"/>
                <a:ea typeface="微软雅黑" panose="020B0503020204020204" pitchFamily="34" charset="-122"/>
                <a:cs typeface="Arial Unicode MS" pitchFamily="34" charset="-122"/>
              </a:rPr>
              <a:t>&gt;</a:t>
            </a:r>
            <a:r>
              <a:rPr lang="zh-CN" altLang="en-US" sz="2000" dirty="0">
                <a:latin typeface="微软雅黑" panose="020B0503020204020204" pitchFamily="34" charset="-122"/>
                <a:ea typeface="微软雅黑" panose="020B0503020204020204" pitchFamily="34" charset="-122"/>
                <a:cs typeface="Arial Unicode MS" pitchFamily="34" charset="-122"/>
              </a:rPr>
              <a:t>、</a:t>
            </a:r>
            <a:r>
              <a:rPr lang="en-US" altLang="zh-CN" sz="2000" dirty="0">
                <a:latin typeface="微软雅黑" panose="020B0503020204020204" pitchFamily="34" charset="-122"/>
                <a:ea typeface="微软雅黑" panose="020B0503020204020204" pitchFamily="34" charset="-122"/>
                <a:cs typeface="Arial Unicode MS" pitchFamily="34" charset="-122"/>
              </a:rPr>
              <a:t>&lt;</a:t>
            </a:r>
            <a:r>
              <a:rPr lang="en-US" altLang="zh-CN" sz="2000" dirty="0" err="1">
                <a:latin typeface="微软雅黑" panose="020B0503020204020204" pitchFamily="34" charset="-122"/>
                <a:ea typeface="微软雅黑" panose="020B0503020204020204" pitchFamily="34" charset="-122"/>
                <a:cs typeface="Arial Unicode MS" pitchFamily="34" charset="-122"/>
              </a:rPr>
              <a:t>jsp:forward</a:t>
            </a:r>
            <a:r>
              <a:rPr lang="en-US" altLang="zh-CN" sz="2000" dirty="0">
                <a:latin typeface="微软雅黑" panose="020B0503020204020204" pitchFamily="34" charset="-122"/>
                <a:ea typeface="微软雅黑" panose="020B0503020204020204" pitchFamily="34" charset="-122"/>
                <a:cs typeface="Arial Unicode MS" pitchFamily="34" charset="-122"/>
              </a:rPr>
              <a:t>&gt;</a:t>
            </a:r>
            <a:r>
              <a:rPr lang="zh-CN" altLang="en-US" sz="2000" dirty="0">
                <a:latin typeface="微软雅黑" panose="020B0503020204020204" pitchFamily="34" charset="-122"/>
                <a:ea typeface="微软雅黑" panose="020B0503020204020204" pitchFamily="34" charset="-122"/>
                <a:cs typeface="Arial Unicode MS" pitchFamily="34" charset="-122"/>
              </a:rPr>
              <a:t>等等。  </a:t>
            </a:r>
          </a:p>
        </p:txBody>
      </p:sp>
    </p:spTree>
    <p:extLst>
      <p:ext uri="{BB962C8B-B14F-4D97-AF65-F5344CB8AC3E}">
        <p14:creationId xmlns:p14="http://schemas.microsoft.com/office/powerpoint/2010/main" val="21391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52995">
                                            <p:txEl>
                                              <p:pRg st="0" end="0"/>
                                            </p:txEl>
                                          </p:spTgt>
                                        </p:tgtEl>
                                        <p:attrNameLst>
                                          <p:attrName>style.visibility</p:attrName>
                                        </p:attrNameLst>
                                      </p:cBhvr>
                                      <p:to>
                                        <p:strVal val="visible"/>
                                      </p:to>
                                    </p:set>
                                    <p:anim calcmode="lin" valueType="num">
                                      <p:cBhvr additive="base">
                                        <p:cTn id="7" dur="500" fill="hold"/>
                                        <p:tgtEl>
                                          <p:spTgt spid="8529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529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52995">
                                            <p:txEl>
                                              <p:pRg st="1" end="1"/>
                                            </p:txEl>
                                          </p:spTgt>
                                        </p:tgtEl>
                                        <p:attrNameLst>
                                          <p:attrName>style.visibility</p:attrName>
                                        </p:attrNameLst>
                                      </p:cBhvr>
                                      <p:to>
                                        <p:strVal val="visible"/>
                                      </p:to>
                                    </p:set>
                                    <p:anim calcmode="lin" valueType="num">
                                      <p:cBhvr additive="base">
                                        <p:cTn id="13" dur="500" fill="hold"/>
                                        <p:tgtEl>
                                          <p:spTgt spid="8529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529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52995">
                                            <p:txEl>
                                              <p:pRg st="2" end="2"/>
                                            </p:txEl>
                                          </p:spTgt>
                                        </p:tgtEl>
                                        <p:attrNameLst>
                                          <p:attrName>style.visibility</p:attrName>
                                        </p:attrNameLst>
                                      </p:cBhvr>
                                      <p:to>
                                        <p:strVal val="visible"/>
                                      </p:to>
                                    </p:set>
                                    <p:anim calcmode="lin" valueType="num">
                                      <p:cBhvr additive="base">
                                        <p:cTn id="19" dur="500" fill="hold"/>
                                        <p:tgtEl>
                                          <p:spTgt spid="8529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529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9" name="Rectangle 3"/>
          <p:cNvSpPr>
            <a:spLocks noGrp="1" noChangeArrowheads="1"/>
          </p:cNvSpPr>
          <p:nvPr>
            <p:ph type="body" idx="4294967295"/>
          </p:nvPr>
        </p:nvSpPr>
        <p:spPr>
          <a:xfrm>
            <a:off x="755650" y="1087214"/>
            <a:ext cx="7632700" cy="5095872"/>
          </a:xfrm>
        </p:spPr>
        <p:txBody>
          <a:bodyPr/>
          <a:lstStyle/>
          <a:p>
            <a:pPr>
              <a:lnSpc>
                <a:spcPct val="150000"/>
              </a:lnSpc>
              <a:spcAft>
                <a:spcPct val="20000"/>
              </a:spcAft>
            </a:pPr>
            <a:r>
              <a:rPr lang="en-US" altLang="zh-CN" sz="2200" dirty="0">
                <a:latin typeface="微软雅黑" panose="020B0503020204020204" pitchFamily="34" charset="-122"/>
                <a:ea typeface="微软雅黑" panose="020B0503020204020204" pitchFamily="34" charset="-122"/>
                <a:cs typeface="Arial Unicode MS" pitchFamily="34" charset="-122"/>
              </a:rPr>
              <a:t>JSP</a:t>
            </a:r>
            <a:r>
              <a:rPr lang="zh-CN" altLang="en-US" sz="2200" dirty="0">
                <a:latin typeface="微软雅黑" panose="020B0503020204020204" pitchFamily="34" charset="-122"/>
                <a:ea typeface="微软雅黑" panose="020B0503020204020204" pitchFamily="34" charset="-122"/>
                <a:cs typeface="Arial Unicode MS" pitchFamily="34" charset="-122"/>
              </a:rPr>
              <a:t>的运行原理</a:t>
            </a:r>
            <a:endParaRPr lang="en-US" altLang="zh-CN" sz="220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pPr>
            <a:r>
              <a:rPr lang="en-US" altLang="zh-CN" sz="2200" dirty="0">
                <a:latin typeface="微软雅黑" panose="020B0503020204020204" pitchFamily="34" charset="-122"/>
                <a:ea typeface="微软雅黑" panose="020B0503020204020204" pitchFamily="34" charset="-122"/>
                <a:cs typeface="Arial Unicode MS" pitchFamily="34" charset="-122"/>
              </a:rPr>
              <a:t>JSP</a:t>
            </a:r>
            <a:r>
              <a:rPr lang="zh-CN" altLang="en-US" sz="2200" dirty="0">
                <a:latin typeface="微软雅黑" panose="020B0503020204020204" pitchFamily="34" charset="-122"/>
                <a:ea typeface="微软雅黑" panose="020B0503020204020204" pitchFamily="34" charset="-122"/>
                <a:cs typeface="Arial Unicode MS" pitchFamily="34" charset="-122"/>
              </a:rPr>
              <a:t> 脚本片段和声明</a:t>
            </a:r>
            <a:endParaRPr lang="en-US" altLang="zh-CN" sz="220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pPr>
            <a:r>
              <a:rPr lang="en-US" altLang="zh-CN" sz="2200" dirty="0">
                <a:latin typeface="微软雅黑" panose="020B0503020204020204" pitchFamily="34" charset="-122"/>
                <a:ea typeface="微软雅黑" panose="020B0503020204020204" pitchFamily="34" charset="-122"/>
                <a:cs typeface="Arial Unicode MS" pitchFamily="34" charset="-122"/>
              </a:rPr>
              <a:t>JSP</a:t>
            </a:r>
            <a:r>
              <a:rPr lang="zh-CN" altLang="en-US" sz="2200" dirty="0">
                <a:latin typeface="微软雅黑" panose="020B0503020204020204" pitchFamily="34" charset="-122"/>
                <a:ea typeface="微软雅黑" panose="020B0503020204020204" pitchFamily="34" charset="-122"/>
                <a:cs typeface="Arial Unicode MS" pitchFamily="34" charset="-122"/>
              </a:rPr>
              <a:t>指令</a:t>
            </a:r>
          </a:p>
          <a:p>
            <a:pPr>
              <a:lnSpc>
                <a:spcPct val="150000"/>
              </a:lnSpc>
              <a:spcAft>
                <a:spcPct val="20000"/>
              </a:spcAft>
            </a:pPr>
            <a:r>
              <a:rPr lang="en-US" altLang="zh-CN" sz="2200" dirty="0">
                <a:latin typeface="微软雅黑" panose="020B0503020204020204" pitchFamily="34" charset="-122"/>
                <a:ea typeface="微软雅黑" panose="020B0503020204020204" pitchFamily="34" charset="-122"/>
                <a:cs typeface="Arial Unicode MS" pitchFamily="34" charset="-122"/>
              </a:rPr>
              <a:t>JSP</a:t>
            </a:r>
            <a:r>
              <a:rPr lang="zh-CN" altLang="en-US" sz="2200" dirty="0">
                <a:latin typeface="微软雅黑" panose="020B0503020204020204" pitchFamily="34" charset="-122"/>
                <a:ea typeface="微软雅黑" panose="020B0503020204020204" pitchFamily="34" charset="-122"/>
                <a:cs typeface="Arial Unicode MS" pitchFamily="34" charset="-122"/>
              </a:rPr>
              <a:t>九大内置</a:t>
            </a:r>
            <a:r>
              <a:rPr lang="zh-CN" altLang="en-US" sz="2200" dirty="0" smtClean="0">
                <a:latin typeface="微软雅黑" panose="020B0503020204020204" pitchFamily="34" charset="-122"/>
                <a:ea typeface="微软雅黑" panose="020B0503020204020204" pitchFamily="34" charset="-122"/>
                <a:cs typeface="Arial Unicode MS" pitchFamily="34" charset="-122"/>
              </a:rPr>
              <a:t>对象</a:t>
            </a:r>
            <a:r>
              <a:rPr lang="en-US" altLang="zh-CN" sz="2200" dirty="0" smtClean="0">
                <a:latin typeface="微软雅黑" panose="020B0503020204020204" pitchFamily="34" charset="-122"/>
                <a:ea typeface="微软雅黑" panose="020B0503020204020204" pitchFamily="34" charset="-122"/>
                <a:cs typeface="Arial Unicode MS" pitchFamily="34" charset="-122"/>
              </a:rPr>
              <a:t>&amp;</a:t>
            </a:r>
            <a:r>
              <a:rPr lang="zh-CN" altLang="en-US" sz="2200" dirty="0" smtClean="0">
                <a:latin typeface="微软雅黑" panose="020B0503020204020204" pitchFamily="34" charset="-122"/>
                <a:ea typeface="微软雅黑" panose="020B0503020204020204" pitchFamily="34" charset="-122"/>
                <a:cs typeface="Arial Unicode MS" pitchFamily="34" charset="-122"/>
              </a:rPr>
              <a:t>四大作用域</a:t>
            </a:r>
            <a:endParaRPr lang="en-US" altLang="zh-CN" sz="220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pPr>
            <a:r>
              <a:rPr lang="en-US" altLang="zh-CN" sz="2200" dirty="0">
                <a:latin typeface="微软雅黑" panose="020B0503020204020204" pitchFamily="34" charset="-122"/>
                <a:ea typeface="微软雅黑" panose="020B0503020204020204" pitchFamily="34" charset="-122"/>
                <a:cs typeface="Arial Unicode MS" pitchFamily="34" charset="-122"/>
              </a:rPr>
              <a:t>EL</a:t>
            </a:r>
            <a:r>
              <a:rPr lang="zh-CN" altLang="en-US" sz="2200" dirty="0">
                <a:latin typeface="微软雅黑" panose="020B0503020204020204" pitchFamily="34" charset="-122"/>
                <a:ea typeface="微软雅黑" panose="020B0503020204020204" pitchFamily="34" charset="-122"/>
                <a:cs typeface="Arial Unicode MS" pitchFamily="34" charset="-122"/>
              </a:rPr>
              <a:t>表达式</a:t>
            </a:r>
            <a:endParaRPr lang="en-US" altLang="zh-CN" sz="220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pPr>
            <a:r>
              <a:rPr lang="en-US" altLang="zh-CN" sz="2200" dirty="0">
                <a:latin typeface="微软雅黑" panose="020B0503020204020204" pitchFamily="34" charset="-122"/>
                <a:ea typeface="微软雅黑" panose="020B0503020204020204" pitchFamily="34" charset="-122"/>
                <a:cs typeface="Arial Unicode MS" pitchFamily="34" charset="-122"/>
              </a:rPr>
              <a:t>JSTL</a:t>
            </a:r>
            <a:r>
              <a:rPr lang="zh-CN" altLang="en-US" sz="2200" dirty="0">
                <a:latin typeface="微软雅黑" panose="020B0503020204020204" pitchFamily="34" charset="-122"/>
                <a:ea typeface="微软雅黑" panose="020B0503020204020204" pitchFamily="34" charset="-122"/>
                <a:cs typeface="Arial Unicode MS" pitchFamily="34" charset="-122"/>
              </a:rPr>
              <a:t>标签</a:t>
            </a:r>
            <a:endParaRPr lang="en-US" altLang="zh-CN" sz="220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pPr>
            <a:r>
              <a:rPr lang="en-US" altLang="zh-CN" sz="2200" dirty="0">
                <a:latin typeface="微软雅黑" panose="020B0503020204020204" pitchFamily="34" charset="-122"/>
                <a:ea typeface="微软雅黑" panose="020B0503020204020204" pitchFamily="34" charset="-122"/>
                <a:cs typeface="Arial Unicode MS" pitchFamily="34" charset="-122"/>
              </a:rPr>
              <a:t>MVC</a:t>
            </a:r>
            <a:r>
              <a:rPr lang="zh-CN" altLang="en-US" sz="2200" dirty="0">
                <a:latin typeface="微软雅黑" panose="020B0503020204020204" pitchFamily="34" charset="-122"/>
                <a:ea typeface="微软雅黑" panose="020B0503020204020204" pitchFamily="34" charset="-122"/>
                <a:cs typeface="Arial Unicode MS" pitchFamily="34" charset="-122"/>
              </a:rPr>
              <a:t>设计模式</a:t>
            </a:r>
          </a:p>
        </p:txBody>
      </p:sp>
      <p:sp>
        <p:nvSpPr>
          <p:cNvPr id="5" name="标题 1"/>
          <p:cNvSpPr>
            <a:spLocks noGrp="1"/>
          </p:cNvSpPr>
          <p:nvPr>
            <p:ph type="title"/>
          </p:nvPr>
        </p:nvSpPr>
        <p:spPr>
          <a:xfrm>
            <a:off x="457200" y="0"/>
            <a:ext cx="8229600" cy="766916"/>
          </a:xfrm>
        </p:spPr>
        <p:txBody>
          <a:bodyPr/>
          <a:lstStyle/>
          <a:p>
            <a:r>
              <a:rPr lang="zh-CN" altLang="en-US" dirty="0">
                <a:latin typeface="Arial Unicode MS" pitchFamily="34" charset="-122"/>
                <a:ea typeface="Arial Unicode MS" pitchFamily="34" charset="-122"/>
                <a:cs typeface="Arial Unicode MS" pitchFamily="34" charset="-122"/>
              </a:rPr>
              <a:t>内容概要</a:t>
            </a:r>
          </a:p>
        </p:txBody>
      </p:sp>
    </p:spTree>
    <p:extLst>
      <p:ext uri="{BB962C8B-B14F-4D97-AF65-F5344CB8AC3E}">
        <p14:creationId xmlns:p14="http://schemas.microsoft.com/office/powerpoint/2010/main" val="1247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82339">
                                            <p:txEl>
                                              <p:pRg st="0" end="0"/>
                                            </p:txEl>
                                          </p:spTgt>
                                        </p:tgtEl>
                                        <p:attrNameLst>
                                          <p:attrName>style.visibility</p:attrName>
                                        </p:attrNameLst>
                                      </p:cBhvr>
                                      <p:to>
                                        <p:strVal val="visible"/>
                                      </p:to>
                                    </p:set>
                                    <p:anim calcmode="lin" valueType="num">
                                      <p:cBhvr additive="base">
                                        <p:cTn id="7" dur="500" fill="hold"/>
                                        <p:tgtEl>
                                          <p:spTgt spid="7823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82339">
                                            <p:txEl>
                                              <p:pRg st="1" end="1"/>
                                            </p:txEl>
                                          </p:spTgt>
                                        </p:tgtEl>
                                        <p:attrNameLst>
                                          <p:attrName>style.visibility</p:attrName>
                                        </p:attrNameLst>
                                      </p:cBhvr>
                                      <p:to>
                                        <p:strVal val="visible"/>
                                      </p:to>
                                    </p:set>
                                    <p:anim calcmode="lin" valueType="num">
                                      <p:cBhvr additive="base">
                                        <p:cTn id="13" dur="500" fill="hold"/>
                                        <p:tgtEl>
                                          <p:spTgt spid="7823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82339">
                                            <p:txEl>
                                              <p:pRg st="2" end="2"/>
                                            </p:txEl>
                                          </p:spTgt>
                                        </p:tgtEl>
                                        <p:attrNameLst>
                                          <p:attrName>style.visibility</p:attrName>
                                        </p:attrNameLst>
                                      </p:cBhvr>
                                      <p:to>
                                        <p:strVal val="visible"/>
                                      </p:to>
                                    </p:set>
                                    <p:anim calcmode="lin" valueType="num">
                                      <p:cBhvr additive="base">
                                        <p:cTn id="19" dur="500" fill="hold"/>
                                        <p:tgtEl>
                                          <p:spTgt spid="78233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2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82339">
                                            <p:txEl>
                                              <p:pRg st="3" end="3"/>
                                            </p:txEl>
                                          </p:spTgt>
                                        </p:tgtEl>
                                        <p:attrNameLst>
                                          <p:attrName>style.visibility</p:attrName>
                                        </p:attrNameLst>
                                      </p:cBhvr>
                                      <p:to>
                                        <p:strVal val="visible"/>
                                      </p:to>
                                    </p:set>
                                    <p:anim calcmode="lin" valueType="num">
                                      <p:cBhvr additive="base">
                                        <p:cTn id="25" dur="500" fill="hold"/>
                                        <p:tgtEl>
                                          <p:spTgt spid="78233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2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82339">
                                            <p:txEl>
                                              <p:pRg st="4" end="4"/>
                                            </p:txEl>
                                          </p:spTgt>
                                        </p:tgtEl>
                                        <p:attrNameLst>
                                          <p:attrName>style.visibility</p:attrName>
                                        </p:attrNameLst>
                                      </p:cBhvr>
                                      <p:to>
                                        <p:strVal val="visible"/>
                                      </p:to>
                                    </p:set>
                                    <p:anim calcmode="lin" valueType="num">
                                      <p:cBhvr additive="base">
                                        <p:cTn id="31" dur="500" fill="hold"/>
                                        <p:tgtEl>
                                          <p:spTgt spid="78233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823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782339">
                                            <p:txEl>
                                              <p:pRg st="5" end="5"/>
                                            </p:txEl>
                                          </p:spTgt>
                                        </p:tgtEl>
                                        <p:attrNameLst>
                                          <p:attrName>style.visibility</p:attrName>
                                        </p:attrNameLst>
                                      </p:cBhvr>
                                      <p:to>
                                        <p:strVal val="visible"/>
                                      </p:to>
                                    </p:set>
                                    <p:anim calcmode="lin" valueType="num">
                                      <p:cBhvr additive="base">
                                        <p:cTn id="37" dur="500" fill="hold"/>
                                        <p:tgtEl>
                                          <p:spTgt spid="78233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823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782339">
                                            <p:txEl>
                                              <p:pRg st="6" end="6"/>
                                            </p:txEl>
                                          </p:spTgt>
                                        </p:tgtEl>
                                        <p:attrNameLst>
                                          <p:attrName>style.visibility</p:attrName>
                                        </p:attrNameLst>
                                      </p:cBhvr>
                                      <p:to>
                                        <p:strVal val="visible"/>
                                      </p:to>
                                    </p:set>
                                    <p:anim calcmode="lin" valueType="num">
                                      <p:cBhvr additive="base">
                                        <p:cTn id="43" dur="500" fill="hold"/>
                                        <p:tgtEl>
                                          <p:spTgt spid="782339">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823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a:xfrm>
            <a:off x="467544" y="0"/>
            <a:ext cx="8229600" cy="781665"/>
          </a:xfrm>
        </p:spPr>
        <p:txBody>
          <a:bodyPr/>
          <a:lstStyle/>
          <a:p>
            <a:r>
              <a:rPr lang="en-US" altLang="zh-CN" b="1" dirty="0">
                <a:latin typeface="Arial Unicode MS" pitchFamily="34" charset="-122"/>
                <a:ea typeface="Arial Unicode MS" pitchFamily="34" charset="-122"/>
                <a:cs typeface="Arial Unicode MS" pitchFamily="34" charset="-122"/>
              </a:rPr>
              <a:t>&lt;</a:t>
            </a:r>
            <a:r>
              <a:rPr lang="en-US" altLang="zh-CN" b="1" dirty="0" err="1">
                <a:latin typeface="Arial Unicode MS" pitchFamily="34" charset="-122"/>
                <a:ea typeface="Arial Unicode MS" pitchFamily="34" charset="-122"/>
                <a:cs typeface="Arial Unicode MS" pitchFamily="34" charset="-122"/>
              </a:rPr>
              <a:t>jsp:forward</a:t>
            </a:r>
            <a:r>
              <a:rPr lang="en-US" altLang="zh-CN" b="1" dirty="0">
                <a:latin typeface="Arial Unicode MS" pitchFamily="34" charset="-122"/>
                <a:ea typeface="Arial Unicode MS" pitchFamily="34" charset="-122"/>
                <a:cs typeface="Arial Unicode MS" pitchFamily="34" charset="-122"/>
              </a:rPr>
              <a:t>&gt;</a:t>
            </a:r>
            <a:r>
              <a:rPr lang="zh-CN" altLang="en-US" b="1" dirty="0">
                <a:latin typeface="Arial Unicode MS" pitchFamily="34" charset="-122"/>
                <a:ea typeface="Arial Unicode MS" pitchFamily="34" charset="-122"/>
                <a:cs typeface="Arial Unicode MS" pitchFamily="34" charset="-122"/>
              </a:rPr>
              <a:t>标签</a:t>
            </a:r>
          </a:p>
        </p:txBody>
      </p:sp>
      <p:sp>
        <p:nvSpPr>
          <p:cNvPr id="858115" name="Rectangle 3"/>
          <p:cNvSpPr>
            <a:spLocks noGrp="1" noChangeArrowheads="1"/>
          </p:cNvSpPr>
          <p:nvPr>
            <p:ph type="body" idx="1"/>
          </p:nvPr>
        </p:nvSpPr>
        <p:spPr>
          <a:xfrm>
            <a:off x="467544" y="1667843"/>
            <a:ext cx="8072494" cy="1728788"/>
          </a:xfrm>
          <a:noFill/>
        </p:spPr>
        <p:txBody>
          <a:bodyPr/>
          <a:lstStyle/>
          <a:p>
            <a:pPr marL="355600" indent="-355600">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&lt;</a:t>
            </a:r>
            <a:r>
              <a:rPr lang="en-US" altLang="zh-CN" sz="2000" dirty="0" err="1">
                <a:latin typeface="微软雅黑" panose="020B0503020204020204" pitchFamily="34" charset="-122"/>
                <a:ea typeface="微软雅黑" panose="020B0503020204020204" pitchFamily="34" charset="-122"/>
                <a:cs typeface="Arial Unicode MS" pitchFamily="34" charset="-122"/>
              </a:rPr>
              <a:t>jsp:forward</a:t>
            </a:r>
            <a:r>
              <a:rPr lang="en-US" altLang="zh-CN" sz="2000" dirty="0">
                <a:latin typeface="微软雅黑" panose="020B0503020204020204" pitchFamily="34" charset="-122"/>
                <a:ea typeface="微软雅黑" panose="020B0503020204020204" pitchFamily="34" charset="-122"/>
                <a:cs typeface="Arial Unicode MS" pitchFamily="34" charset="-122"/>
              </a:rPr>
              <a:t>&gt;</a:t>
            </a:r>
            <a:r>
              <a:rPr lang="zh-CN" altLang="en-US" sz="2000" dirty="0">
                <a:latin typeface="微软雅黑" panose="020B0503020204020204" pitchFamily="34" charset="-122"/>
                <a:ea typeface="微软雅黑" panose="020B0503020204020204" pitchFamily="34" charset="-122"/>
                <a:cs typeface="Arial Unicode MS" pitchFamily="34" charset="-122"/>
              </a:rPr>
              <a:t>标签用于把请求转发给另外一个资源。</a:t>
            </a:r>
          </a:p>
          <a:p>
            <a:pPr marL="355600" indent="-355600">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语法：</a:t>
            </a:r>
          </a:p>
          <a:p>
            <a:pPr marL="355600" indent="-355600">
              <a:lnSpc>
                <a:spcPct val="150000"/>
              </a:lnSpc>
              <a:spcAft>
                <a:spcPct val="20000"/>
              </a:spcAft>
              <a:buFont typeface="Wingdings" pitchFamily="2" charset="2"/>
              <a:buNone/>
            </a:pPr>
            <a:r>
              <a:rPr lang="zh-CN" altLang="en-US" sz="2000" dirty="0">
                <a:latin typeface="微软雅黑" panose="020B0503020204020204" pitchFamily="34" charset="-122"/>
                <a:ea typeface="微软雅黑" panose="020B0503020204020204" pitchFamily="34" charset="-122"/>
                <a:cs typeface="Arial Unicode MS" pitchFamily="34" charset="-122"/>
              </a:rPr>
              <a:t>	</a:t>
            </a:r>
            <a:r>
              <a:rPr lang="en-US" altLang="zh-CN" sz="2000" dirty="0">
                <a:latin typeface="微软雅黑" panose="020B0503020204020204" pitchFamily="34" charset="-122"/>
                <a:ea typeface="微软雅黑" panose="020B0503020204020204" pitchFamily="34" charset="-122"/>
                <a:cs typeface="Arial Unicode MS" pitchFamily="34" charset="-122"/>
              </a:rPr>
              <a:t>&lt;</a:t>
            </a:r>
            <a:r>
              <a:rPr lang="en-US" altLang="zh-CN" sz="2000" dirty="0" err="1">
                <a:latin typeface="微软雅黑" panose="020B0503020204020204" pitchFamily="34" charset="-122"/>
                <a:ea typeface="微软雅黑" panose="020B0503020204020204" pitchFamily="34" charset="-122"/>
                <a:cs typeface="Arial Unicode MS" pitchFamily="34" charset="-122"/>
              </a:rPr>
              <a:t>jsp:forward</a:t>
            </a:r>
            <a:r>
              <a:rPr lang="en-US" altLang="zh-CN" sz="2000" dirty="0">
                <a:latin typeface="微软雅黑" panose="020B0503020204020204" pitchFamily="34" charset="-122"/>
                <a:ea typeface="微软雅黑" panose="020B0503020204020204" pitchFamily="34" charset="-122"/>
                <a:cs typeface="Arial Unicode MS" pitchFamily="34" charset="-122"/>
              </a:rPr>
              <a:t> page="</a:t>
            </a:r>
            <a:r>
              <a:rPr lang="en-US" altLang="zh-CN" sz="2000" dirty="0" err="1">
                <a:latin typeface="微软雅黑" panose="020B0503020204020204" pitchFamily="34" charset="-122"/>
                <a:ea typeface="微软雅黑" panose="020B0503020204020204" pitchFamily="34" charset="-122"/>
                <a:cs typeface="Arial Unicode MS" pitchFamily="34" charset="-122"/>
              </a:rPr>
              <a:t>relativeURL</a:t>
            </a:r>
            <a:r>
              <a:rPr lang="en-US" altLang="zh-CN" sz="2000" dirty="0">
                <a:latin typeface="微软雅黑" panose="020B0503020204020204" pitchFamily="34" charset="-122"/>
                <a:ea typeface="微软雅黑" panose="020B0503020204020204" pitchFamily="34" charset="-122"/>
                <a:cs typeface="Arial Unicode MS" pitchFamily="34" charset="-122"/>
              </a:rPr>
              <a:t> | &lt;%=expression%&gt;" /&gt; </a:t>
            </a:r>
          </a:p>
          <a:p>
            <a:pPr marL="812800" lvl="1" indent="-277813">
              <a:lnSpc>
                <a:spcPct val="150000"/>
              </a:lnSpc>
              <a:spcAft>
                <a:spcPct val="20000"/>
              </a:spcAft>
              <a:buClr>
                <a:schemeClr val="tx1"/>
              </a:buClr>
              <a:buFont typeface="Wingdings" pitchFamily="2" charset="2"/>
              <a:buChar char="ü"/>
            </a:pPr>
            <a:r>
              <a:rPr lang="en-US" altLang="zh-CN" sz="2000" b="1" dirty="0">
                <a:latin typeface="微软雅黑" panose="020B0503020204020204" pitchFamily="34" charset="-122"/>
                <a:ea typeface="微软雅黑" panose="020B0503020204020204" pitchFamily="34" charset="-122"/>
                <a:cs typeface="Arial Unicode MS" pitchFamily="34" charset="-122"/>
              </a:rPr>
              <a:t>page</a:t>
            </a:r>
            <a:r>
              <a:rPr lang="zh-CN" altLang="en-US" sz="2000" b="1" dirty="0">
                <a:latin typeface="微软雅黑" panose="020B0503020204020204" pitchFamily="34" charset="-122"/>
                <a:ea typeface="微软雅黑" panose="020B0503020204020204" pitchFamily="34" charset="-122"/>
                <a:cs typeface="Arial Unicode MS" pitchFamily="34" charset="-122"/>
              </a:rPr>
              <a:t>属性用于指定请求转发到的资源的相对路径，它也可以通过执行一个表达式来获得。</a:t>
            </a:r>
          </a:p>
        </p:txBody>
      </p:sp>
    </p:spTree>
    <p:extLst>
      <p:ext uri="{BB962C8B-B14F-4D97-AF65-F5344CB8AC3E}">
        <p14:creationId xmlns:p14="http://schemas.microsoft.com/office/powerpoint/2010/main" val="192408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58115">
                                            <p:txEl>
                                              <p:pRg st="0" end="0"/>
                                            </p:txEl>
                                          </p:spTgt>
                                        </p:tgtEl>
                                        <p:attrNameLst>
                                          <p:attrName>style.visibility</p:attrName>
                                        </p:attrNameLst>
                                      </p:cBhvr>
                                      <p:to>
                                        <p:strVal val="visible"/>
                                      </p:to>
                                    </p:set>
                                    <p:anim calcmode="lin" valueType="num">
                                      <p:cBhvr additive="base">
                                        <p:cTn id="7" dur="500" fill="hold"/>
                                        <p:tgtEl>
                                          <p:spTgt spid="8581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58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58115">
                                            <p:txEl>
                                              <p:pRg st="1" end="1"/>
                                            </p:txEl>
                                          </p:spTgt>
                                        </p:tgtEl>
                                        <p:attrNameLst>
                                          <p:attrName>style.visibility</p:attrName>
                                        </p:attrNameLst>
                                      </p:cBhvr>
                                      <p:to>
                                        <p:strVal val="visible"/>
                                      </p:to>
                                    </p:set>
                                    <p:anim calcmode="lin" valueType="num">
                                      <p:cBhvr additive="base">
                                        <p:cTn id="13" dur="500" fill="hold"/>
                                        <p:tgtEl>
                                          <p:spTgt spid="8581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58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58115">
                                            <p:txEl>
                                              <p:pRg st="2" end="2"/>
                                            </p:txEl>
                                          </p:spTgt>
                                        </p:tgtEl>
                                        <p:attrNameLst>
                                          <p:attrName>style.visibility</p:attrName>
                                        </p:attrNameLst>
                                      </p:cBhvr>
                                      <p:to>
                                        <p:strVal val="visible"/>
                                      </p:to>
                                    </p:set>
                                    <p:anim calcmode="lin" valueType="num">
                                      <p:cBhvr additive="base">
                                        <p:cTn id="19" dur="500" fill="hold"/>
                                        <p:tgtEl>
                                          <p:spTgt spid="85811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581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58115">
                                            <p:txEl>
                                              <p:pRg st="3" end="3"/>
                                            </p:txEl>
                                          </p:spTgt>
                                        </p:tgtEl>
                                        <p:attrNameLst>
                                          <p:attrName>style.visibility</p:attrName>
                                        </p:attrNameLst>
                                      </p:cBhvr>
                                      <p:to>
                                        <p:strVal val="visible"/>
                                      </p:to>
                                    </p:set>
                                    <p:anim calcmode="lin" valueType="num">
                                      <p:cBhvr additive="base">
                                        <p:cTn id="25" dur="500" fill="hold"/>
                                        <p:tgtEl>
                                          <p:spTgt spid="85811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581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a:xfrm>
            <a:off x="457200" y="19368"/>
            <a:ext cx="8229600" cy="747548"/>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九大内置对象</a:t>
            </a:r>
            <a:r>
              <a:rPr lang="zh-CN" altLang="en-US" dirty="0">
                <a:latin typeface="Arial Unicode MS" pitchFamily="34" charset="-122"/>
                <a:ea typeface="Arial Unicode MS" pitchFamily="34" charset="-122"/>
                <a:cs typeface="Arial Unicode MS" pitchFamily="34" charset="-122"/>
              </a:rPr>
              <a:t> </a:t>
            </a:r>
          </a:p>
        </p:txBody>
      </p:sp>
      <p:sp>
        <p:nvSpPr>
          <p:cNvPr id="789507" name="Rectangle 3"/>
          <p:cNvSpPr>
            <a:spLocks noGrp="1" noChangeArrowheads="1"/>
          </p:cNvSpPr>
          <p:nvPr>
            <p:ph type="body" idx="4294967295"/>
          </p:nvPr>
        </p:nvSpPr>
        <p:spPr>
          <a:xfrm>
            <a:off x="235979" y="980666"/>
            <a:ext cx="8908021" cy="4896668"/>
          </a:xfrm>
        </p:spPr>
        <p:txBody>
          <a:bodyPr>
            <a:noAutofit/>
          </a:bodyPr>
          <a:lstStyle/>
          <a:p>
            <a:pPr marL="355600" indent="-355600">
              <a:spcBef>
                <a:spcPts val="600"/>
              </a:spcBef>
              <a:buFont typeface="Wingdings" pitchFamily="2" charset="2"/>
              <a:buNone/>
            </a:pPr>
            <a:r>
              <a:rPr lang="en-US" altLang="zh-CN" sz="1600" dirty="0">
                <a:latin typeface="微软雅黑" panose="020B0503020204020204" pitchFamily="34" charset="-122"/>
                <a:ea typeface="微软雅黑" panose="020B0503020204020204" pitchFamily="34" charset="-122"/>
                <a:cs typeface="Arial Unicode MS" pitchFamily="34" charset="-122"/>
              </a:rPr>
              <a:t>public void _</a:t>
            </a:r>
            <a:r>
              <a:rPr lang="en-US" altLang="zh-CN" sz="1600" dirty="0" err="1">
                <a:latin typeface="微软雅黑" panose="020B0503020204020204" pitchFamily="34" charset="-122"/>
                <a:ea typeface="微软雅黑" panose="020B0503020204020204" pitchFamily="34" charset="-122"/>
                <a:cs typeface="Arial Unicode MS" pitchFamily="34" charset="-122"/>
              </a:rPr>
              <a:t>jspService</a:t>
            </a:r>
            <a:r>
              <a:rPr lang="en-US" altLang="zh-CN" sz="1600" dirty="0">
                <a:latin typeface="微软雅黑" panose="020B0503020204020204" pitchFamily="34" charset="-122"/>
                <a:ea typeface="微软雅黑" panose="020B0503020204020204" pitchFamily="34" charset="-122"/>
                <a:cs typeface="Arial Unicode MS" pitchFamily="34" charset="-122"/>
              </a:rPr>
              <a:t>(</a:t>
            </a:r>
            <a:r>
              <a:rPr lang="en-US" altLang="zh-CN" sz="1600" dirty="0" err="1">
                <a:latin typeface="微软雅黑" panose="020B0503020204020204" pitchFamily="34" charset="-122"/>
                <a:ea typeface="微软雅黑" panose="020B0503020204020204" pitchFamily="34" charset="-122"/>
                <a:cs typeface="Arial Unicode MS" pitchFamily="34" charset="-122"/>
              </a:rPr>
              <a:t>HttpServletRequest</a:t>
            </a:r>
            <a:r>
              <a:rPr lang="en-US" altLang="zh-CN" sz="1600" dirty="0">
                <a:latin typeface="微软雅黑" panose="020B0503020204020204" pitchFamily="34" charset="-122"/>
                <a:ea typeface="微软雅黑" panose="020B0503020204020204" pitchFamily="34" charset="-122"/>
                <a:cs typeface="Arial Unicode MS" pitchFamily="34" charset="-122"/>
              </a:rPr>
              <a:t> </a:t>
            </a:r>
            <a:r>
              <a:rPr lang="en-US" altLang="zh-CN" sz="1600" b="1" dirty="0">
                <a:solidFill>
                  <a:srgbClr val="FF0000"/>
                </a:solidFill>
                <a:latin typeface="微软雅黑" panose="020B0503020204020204" pitchFamily="34" charset="-122"/>
                <a:ea typeface="微软雅黑" panose="020B0503020204020204" pitchFamily="34" charset="-122"/>
                <a:cs typeface="Arial Unicode MS" pitchFamily="34" charset="-122"/>
              </a:rPr>
              <a:t>request</a:t>
            </a:r>
            <a:r>
              <a:rPr lang="en-US" altLang="zh-CN" sz="1600" dirty="0">
                <a:latin typeface="微软雅黑" panose="020B0503020204020204" pitchFamily="34" charset="-122"/>
                <a:ea typeface="微软雅黑" panose="020B0503020204020204" pitchFamily="34" charset="-122"/>
                <a:cs typeface="Arial Unicode MS" pitchFamily="34" charset="-122"/>
              </a:rPr>
              <a:t>, </a:t>
            </a:r>
            <a:r>
              <a:rPr lang="en-US" altLang="zh-CN" sz="1600" dirty="0" err="1">
                <a:latin typeface="微软雅黑" panose="020B0503020204020204" pitchFamily="34" charset="-122"/>
                <a:ea typeface="微软雅黑" panose="020B0503020204020204" pitchFamily="34" charset="-122"/>
                <a:cs typeface="Arial Unicode MS" pitchFamily="34" charset="-122"/>
              </a:rPr>
              <a:t>HttpServletResponse</a:t>
            </a:r>
            <a:r>
              <a:rPr lang="en-US" altLang="zh-CN" sz="1600" b="1" dirty="0">
                <a:solidFill>
                  <a:schemeClr val="tx2"/>
                </a:solidFill>
                <a:latin typeface="微软雅黑" panose="020B0503020204020204" pitchFamily="34" charset="-122"/>
                <a:ea typeface="微软雅黑" panose="020B0503020204020204" pitchFamily="34" charset="-122"/>
                <a:cs typeface="Arial Unicode MS" pitchFamily="34" charset="-122"/>
              </a:rPr>
              <a:t> </a:t>
            </a:r>
            <a:r>
              <a:rPr lang="en-US" altLang="zh-CN" sz="1600" b="1" dirty="0">
                <a:solidFill>
                  <a:srgbClr val="FF0000"/>
                </a:solidFill>
                <a:latin typeface="微软雅黑" panose="020B0503020204020204" pitchFamily="34" charset="-122"/>
                <a:ea typeface="微软雅黑" panose="020B0503020204020204" pitchFamily="34" charset="-122"/>
                <a:cs typeface="Arial Unicode MS" pitchFamily="34" charset="-122"/>
              </a:rPr>
              <a:t>response</a:t>
            </a:r>
            <a:r>
              <a:rPr lang="en-US" altLang="zh-CN" sz="1600" dirty="0">
                <a:latin typeface="微软雅黑" panose="020B0503020204020204" pitchFamily="34" charset="-122"/>
                <a:ea typeface="微软雅黑" panose="020B0503020204020204" pitchFamily="34" charset="-122"/>
                <a:cs typeface="Arial Unicode MS" pitchFamily="34" charset="-122"/>
              </a:rPr>
              <a:t>)</a:t>
            </a:r>
          </a:p>
          <a:p>
            <a:pPr marL="355600" indent="-355600">
              <a:spcBef>
                <a:spcPts val="600"/>
              </a:spcBef>
              <a:buFont typeface="Wingdings" pitchFamily="2" charset="2"/>
              <a:buNone/>
            </a:pPr>
            <a:r>
              <a:rPr lang="en-US" altLang="zh-CN" sz="1600" dirty="0">
                <a:latin typeface="微软雅黑" panose="020B0503020204020204" pitchFamily="34" charset="-122"/>
                <a:ea typeface="微软雅黑" panose="020B0503020204020204" pitchFamily="34" charset="-122"/>
                <a:cs typeface="Arial Unicode MS" pitchFamily="34" charset="-122"/>
              </a:rPr>
              <a:t>		throws </a:t>
            </a:r>
            <a:r>
              <a:rPr lang="en-US" altLang="zh-CN" sz="1600" dirty="0" err="1">
                <a:latin typeface="微软雅黑" panose="020B0503020204020204" pitchFamily="34" charset="-122"/>
                <a:ea typeface="微软雅黑" panose="020B0503020204020204" pitchFamily="34" charset="-122"/>
                <a:cs typeface="Arial Unicode MS" pitchFamily="34" charset="-122"/>
              </a:rPr>
              <a:t>java.io.IOException</a:t>
            </a:r>
            <a:r>
              <a:rPr lang="en-US" altLang="zh-CN" sz="1600" dirty="0">
                <a:latin typeface="微软雅黑" panose="020B0503020204020204" pitchFamily="34" charset="-122"/>
                <a:ea typeface="微软雅黑" panose="020B0503020204020204" pitchFamily="34" charset="-122"/>
                <a:cs typeface="Arial Unicode MS" pitchFamily="34" charset="-122"/>
              </a:rPr>
              <a:t>, </a:t>
            </a:r>
            <a:r>
              <a:rPr lang="en-US" altLang="zh-CN" sz="1600" dirty="0" err="1">
                <a:latin typeface="微软雅黑" panose="020B0503020204020204" pitchFamily="34" charset="-122"/>
                <a:ea typeface="微软雅黑" panose="020B0503020204020204" pitchFamily="34" charset="-122"/>
                <a:cs typeface="Arial Unicode MS" pitchFamily="34" charset="-122"/>
              </a:rPr>
              <a:t>ServletException</a:t>
            </a:r>
            <a:endParaRPr lang="en-US" altLang="zh-CN" sz="1600" dirty="0">
              <a:latin typeface="微软雅黑" panose="020B0503020204020204" pitchFamily="34" charset="-122"/>
              <a:ea typeface="微软雅黑" panose="020B0503020204020204" pitchFamily="34" charset="-122"/>
              <a:cs typeface="Arial Unicode MS" pitchFamily="34" charset="-122"/>
            </a:endParaRPr>
          </a:p>
          <a:p>
            <a:pPr marL="355600" indent="-355600">
              <a:spcBef>
                <a:spcPts val="600"/>
              </a:spcBef>
              <a:buFont typeface="Wingdings" pitchFamily="2" charset="2"/>
              <a:buNone/>
            </a:pPr>
            <a:r>
              <a:rPr lang="en-US" altLang="zh-CN" sz="1600" dirty="0">
                <a:latin typeface="微软雅黑" panose="020B0503020204020204" pitchFamily="34" charset="-122"/>
                <a:ea typeface="微软雅黑" panose="020B0503020204020204" pitchFamily="34" charset="-122"/>
                <a:cs typeface="Arial Unicode MS" pitchFamily="34" charset="-122"/>
              </a:rPr>
              <a:t>{</a:t>
            </a:r>
          </a:p>
          <a:p>
            <a:pPr marL="355600" indent="-355600">
              <a:spcBef>
                <a:spcPts val="600"/>
              </a:spcBef>
              <a:buFont typeface="Wingdings" pitchFamily="2" charset="2"/>
              <a:buNone/>
            </a:pPr>
            <a:r>
              <a:rPr lang="en-US" altLang="zh-CN" sz="1600" dirty="0">
                <a:latin typeface="微软雅黑" panose="020B0503020204020204" pitchFamily="34" charset="-122"/>
                <a:ea typeface="微软雅黑" panose="020B0503020204020204" pitchFamily="34" charset="-122"/>
                <a:cs typeface="Arial Unicode MS" pitchFamily="34" charset="-122"/>
              </a:rPr>
              <a:t>	***</a:t>
            </a:r>
          </a:p>
          <a:p>
            <a:pPr marL="355600" indent="-355600">
              <a:spcBef>
                <a:spcPts val="600"/>
              </a:spcBef>
              <a:buFont typeface="Wingdings" pitchFamily="2" charset="2"/>
              <a:buNone/>
            </a:pPr>
            <a:r>
              <a:rPr lang="en-US" altLang="zh-CN" sz="1600" dirty="0">
                <a:latin typeface="微软雅黑" panose="020B0503020204020204" pitchFamily="34" charset="-122"/>
                <a:ea typeface="微软雅黑" panose="020B0503020204020204" pitchFamily="34" charset="-122"/>
                <a:cs typeface="Arial Unicode MS" pitchFamily="34" charset="-122"/>
              </a:rPr>
              <a:t>	</a:t>
            </a:r>
            <a:r>
              <a:rPr lang="en-US" altLang="zh-CN" sz="1600" dirty="0" err="1">
                <a:latin typeface="微软雅黑" panose="020B0503020204020204" pitchFamily="34" charset="-122"/>
                <a:ea typeface="微软雅黑" panose="020B0503020204020204" pitchFamily="34" charset="-122"/>
                <a:cs typeface="Arial Unicode MS" pitchFamily="34" charset="-122"/>
              </a:rPr>
              <a:t>PageContext</a:t>
            </a:r>
            <a:r>
              <a:rPr lang="en-US" altLang="zh-CN" sz="1600" dirty="0">
                <a:latin typeface="微软雅黑" panose="020B0503020204020204" pitchFamily="34" charset="-122"/>
                <a:ea typeface="微软雅黑" panose="020B0503020204020204" pitchFamily="34" charset="-122"/>
                <a:cs typeface="Arial Unicode MS" pitchFamily="34" charset="-122"/>
              </a:rPr>
              <a:t> </a:t>
            </a:r>
            <a:r>
              <a:rPr lang="en-US" altLang="zh-CN" sz="1600" b="1" dirty="0" err="1">
                <a:solidFill>
                  <a:srgbClr val="FF0000"/>
                </a:solidFill>
                <a:latin typeface="微软雅黑" panose="020B0503020204020204" pitchFamily="34" charset="-122"/>
                <a:ea typeface="微软雅黑" panose="020B0503020204020204" pitchFamily="34" charset="-122"/>
                <a:cs typeface="Arial Unicode MS" pitchFamily="34" charset="-122"/>
              </a:rPr>
              <a:t>pageContext</a:t>
            </a:r>
            <a:r>
              <a:rPr lang="en-US" altLang="zh-CN" sz="1600" dirty="0">
                <a:solidFill>
                  <a:srgbClr val="FF0000"/>
                </a:solidFill>
                <a:latin typeface="微软雅黑" panose="020B0503020204020204" pitchFamily="34" charset="-122"/>
                <a:ea typeface="微软雅黑" panose="020B0503020204020204" pitchFamily="34" charset="-122"/>
                <a:cs typeface="Arial Unicode MS" pitchFamily="34" charset="-122"/>
              </a:rPr>
              <a:t> </a:t>
            </a:r>
            <a:r>
              <a:rPr lang="en-US" altLang="zh-CN" sz="1600" dirty="0">
                <a:latin typeface="微软雅黑" panose="020B0503020204020204" pitchFamily="34" charset="-122"/>
                <a:ea typeface="微软雅黑" panose="020B0503020204020204" pitchFamily="34" charset="-122"/>
                <a:cs typeface="Arial Unicode MS" pitchFamily="34" charset="-122"/>
              </a:rPr>
              <a:t>= null;           </a:t>
            </a:r>
          </a:p>
          <a:p>
            <a:pPr marL="355600" indent="-355600">
              <a:spcBef>
                <a:spcPts val="600"/>
              </a:spcBef>
              <a:buFont typeface="Wingdings" pitchFamily="2" charset="2"/>
              <a:buNone/>
            </a:pPr>
            <a:r>
              <a:rPr lang="en-US" altLang="zh-CN" sz="1600" dirty="0">
                <a:latin typeface="微软雅黑" panose="020B0503020204020204" pitchFamily="34" charset="-122"/>
                <a:ea typeface="微软雅黑" panose="020B0503020204020204" pitchFamily="34" charset="-122"/>
                <a:cs typeface="Arial Unicode MS" pitchFamily="34" charset="-122"/>
              </a:rPr>
              <a:t>	</a:t>
            </a:r>
            <a:r>
              <a:rPr lang="en-US" altLang="zh-CN" sz="1600" dirty="0" err="1">
                <a:latin typeface="微软雅黑" panose="020B0503020204020204" pitchFamily="34" charset="-122"/>
                <a:ea typeface="微软雅黑" panose="020B0503020204020204" pitchFamily="34" charset="-122"/>
                <a:cs typeface="Arial Unicode MS" pitchFamily="34" charset="-122"/>
              </a:rPr>
              <a:t>HttpSession</a:t>
            </a:r>
            <a:r>
              <a:rPr lang="en-US" altLang="zh-CN" sz="1600" dirty="0">
                <a:latin typeface="微软雅黑" panose="020B0503020204020204" pitchFamily="34" charset="-122"/>
                <a:ea typeface="微软雅黑" panose="020B0503020204020204" pitchFamily="34" charset="-122"/>
                <a:cs typeface="Arial Unicode MS" pitchFamily="34" charset="-122"/>
              </a:rPr>
              <a:t> </a:t>
            </a:r>
            <a:r>
              <a:rPr lang="en-US" altLang="zh-CN" sz="1600" b="1" dirty="0">
                <a:solidFill>
                  <a:srgbClr val="FF0000"/>
                </a:solidFill>
                <a:latin typeface="微软雅黑" panose="020B0503020204020204" pitchFamily="34" charset="-122"/>
                <a:ea typeface="微软雅黑" panose="020B0503020204020204" pitchFamily="34" charset="-122"/>
                <a:cs typeface="Arial Unicode MS" pitchFamily="34" charset="-122"/>
              </a:rPr>
              <a:t>session</a:t>
            </a:r>
            <a:r>
              <a:rPr lang="en-US" altLang="zh-CN" sz="1600" dirty="0">
                <a:solidFill>
                  <a:srgbClr val="FF0000"/>
                </a:solidFill>
                <a:latin typeface="微软雅黑" panose="020B0503020204020204" pitchFamily="34" charset="-122"/>
                <a:ea typeface="微软雅黑" panose="020B0503020204020204" pitchFamily="34" charset="-122"/>
                <a:cs typeface="Arial Unicode MS" pitchFamily="34" charset="-122"/>
              </a:rPr>
              <a:t> </a:t>
            </a:r>
            <a:r>
              <a:rPr lang="en-US" altLang="zh-CN" sz="1600" dirty="0">
                <a:latin typeface="微软雅黑" panose="020B0503020204020204" pitchFamily="34" charset="-122"/>
                <a:ea typeface="微软雅黑" panose="020B0503020204020204" pitchFamily="34" charset="-122"/>
                <a:cs typeface="Arial Unicode MS" pitchFamily="34" charset="-122"/>
              </a:rPr>
              <a:t>= null;</a:t>
            </a:r>
          </a:p>
          <a:p>
            <a:pPr marL="355600" indent="-355600">
              <a:spcBef>
                <a:spcPts val="600"/>
              </a:spcBef>
              <a:buFont typeface="Wingdings" pitchFamily="2" charset="2"/>
              <a:buNone/>
            </a:pPr>
            <a:r>
              <a:rPr lang="en-US" altLang="zh-CN" sz="1600" dirty="0">
                <a:latin typeface="微软雅黑" panose="020B0503020204020204" pitchFamily="34" charset="-122"/>
                <a:ea typeface="微软雅黑" panose="020B0503020204020204" pitchFamily="34" charset="-122"/>
                <a:cs typeface="Arial Unicode MS" pitchFamily="34" charset="-122"/>
              </a:rPr>
              <a:t>	</a:t>
            </a:r>
            <a:r>
              <a:rPr lang="en-US" altLang="zh-CN" sz="1600" dirty="0" err="1">
                <a:latin typeface="微软雅黑" panose="020B0503020204020204" pitchFamily="34" charset="-122"/>
                <a:ea typeface="微软雅黑" panose="020B0503020204020204" pitchFamily="34" charset="-122"/>
                <a:cs typeface="Arial Unicode MS" pitchFamily="34" charset="-122"/>
              </a:rPr>
              <a:t>ServletContext</a:t>
            </a:r>
            <a:r>
              <a:rPr lang="en-US" altLang="zh-CN" sz="1600" dirty="0">
                <a:latin typeface="微软雅黑" panose="020B0503020204020204" pitchFamily="34" charset="-122"/>
                <a:ea typeface="微软雅黑" panose="020B0503020204020204" pitchFamily="34" charset="-122"/>
                <a:cs typeface="Arial Unicode MS" pitchFamily="34" charset="-122"/>
              </a:rPr>
              <a:t> </a:t>
            </a:r>
            <a:r>
              <a:rPr lang="en-US" altLang="zh-CN" sz="1600" b="1" dirty="0">
                <a:solidFill>
                  <a:srgbClr val="FF0000"/>
                </a:solidFill>
                <a:latin typeface="微软雅黑" panose="020B0503020204020204" pitchFamily="34" charset="-122"/>
                <a:ea typeface="微软雅黑" panose="020B0503020204020204" pitchFamily="34" charset="-122"/>
                <a:cs typeface="Arial Unicode MS" pitchFamily="34" charset="-122"/>
              </a:rPr>
              <a:t>application</a:t>
            </a:r>
            <a:r>
              <a:rPr lang="en-US" altLang="zh-CN" sz="1600" dirty="0">
                <a:solidFill>
                  <a:srgbClr val="FF0000"/>
                </a:solidFill>
                <a:latin typeface="微软雅黑" panose="020B0503020204020204" pitchFamily="34" charset="-122"/>
                <a:ea typeface="微软雅黑" panose="020B0503020204020204" pitchFamily="34" charset="-122"/>
                <a:cs typeface="Arial Unicode MS" pitchFamily="34" charset="-122"/>
              </a:rPr>
              <a:t> </a:t>
            </a:r>
            <a:r>
              <a:rPr lang="en-US" altLang="zh-CN" sz="1600" dirty="0">
                <a:latin typeface="微软雅黑" panose="020B0503020204020204" pitchFamily="34" charset="-122"/>
                <a:ea typeface="微软雅黑" panose="020B0503020204020204" pitchFamily="34" charset="-122"/>
                <a:cs typeface="Arial Unicode MS" pitchFamily="34" charset="-122"/>
              </a:rPr>
              <a:t>= null;                </a:t>
            </a:r>
          </a:p>
          <a:p>
            <a:pPr marL="355600" indent="-355600">
              <a:spcBef>
                <a:spcPts val="600"/>
              </a:spcBef>
              <a:buFont typeface="Wingdings" pitchFamily="2" charset="2"/>
              <a:buNone/>
            </a:pPr>
            <a:r>
              <a:rPr lang="en-US" altLang="zh-CN" sz="1600" dirty="0">
                <a:latin typeface="微软雅黑" panose="020B0503020204020204" pitchFamily="34" charset="-122"/>
                <a:ea typeface="微软雅黑" panose="020B0503020204020204" pitchFamily="34" charset="-122"/>
                <a:cs typeface="Arial Unicode MS" pitchFamily="34" charset="-122"/>
              </a:rPr>
              <a:t>	</a:t>
            </a:r>
            <a:r>
              <a:rPr lang="en-US" altLang="zh-CN" sz="1600" dirty="0" err="1">
                <a:latin typeface="微软雅黑" panose="020B0503020204020204" pitchFamily="34" charset="-122"/>
                <a:ea typeface="微软雅黑" panose="020B0503020204020204" pitchFamily="34" charset="-122"/>
                <a:cs typeface="Arial Unicode MS" pitchFamily="34" charset="-122"/>
              </a:rPr>
              <a:t>ServletConfig</a:t>
            </a:r>
            <a:r>
              <a:rPr lang="en-US" altLang="zh-CN" sz="1600" dirty="0">
                <a:latin typeface="微软雅黑" panose="020B0503020204020204" pitchFamily="34" charset="-122"/>
                <a:ea typeface="微软雅黑" panose="020B0503020204020204" pitchFamily="34" charset="-122"/>
                <a:cs typeface="Arial Unicode MS" pitchFamily="34" charset="-122"/>
              </a:rPr>
              <a:t> </a:t>
            </a:r>
            <a:r>
              <a:rPr lang="en-US" altLang="zh-CN" sz="1600" b="1" dirty="0" err="1">
                <a:solidFill>
                  <a:srgbClr val="FF0000"/>
                </a:solidFill>
                <a:latin typeface="微软雅黑" panose="020B0503020204020204" pitchFamily="34" charset="-122"/>
                <a:ea typeface="微软雅黑" panose="020B0503020204020204" pitchFamily="34" charset="-122"/>
                <a:cs typeface="Arial Unicode MS" pitchFamily="34" charset="-122"/>
              </a:rPr>
              <a:t>config</a:t>
            </a:r>
            <a:r>
              <a:rPr lang="en-US" altLang="zh-CN" sz="1600" dirty="0">
                <a:solidFill>
                  <a:srgbClr val="FF0000"/>
                </a:solidFill>
                <a:latin typeface="微软雅黑" panose="020B0503020204020204" pitchFamily="34" charset="-122"/>
                <a:ea typeface="微软雅黑" panose="020B0503020204020204" pitchFamily="34" charset="-122"/>
                <a:cs typeface="Arial Unicode MS" pitchFamily="34" charset="-122"/>
              </a:rPr>
              <a:t> </a:t>
            </a:r>
            <a:r>
              <a:rPr lang="en-US" altLang="zh-CN" sz="1600" dirty="0">
                <a:latin typeface="微软雅黑" panose="020B0503020204020204" pitchFamily="34" charset="-122"/>
                <a:ea typeface="微软雅黑" panose="020B0503020204020204" pitchFamily="34" charset="-122"/>
                <a:cs typeface="Arial Unicode MS" pitchFamily="34" charset="-122"/>
              </a:rPr>
              <a:t>= null;</a:t>
            </a:r>
          </a:p>
          <a:p>
            <a:pPr marL="355600" indent="-355600">
              <a:spcBef>
                <a:spcPts val="600"/>
              </a:spcBef>
              <a:buFont typeface="Wingdings" pitchFamily="2" charset="2"/>
              <a:buNone/>
            </a:pPr>
            <a:r>
              <a:rPr lang="en-US" altLang="zh-CN" sz="1600" dirty="0">
                <a:latin typeface="微软雅黑" panose="020B0503020204020204" pitchFamily="34" charset="-122"/>
                <a:ea typeface="微软雅黑" panose="020B0503020204020204" pitchFamily="34" charset="-122"/>
                <a:cs typeface="Arial Unicode MS" pitchFamily="34" charset="-122"/>
              </a:rPr>
              <a:t>	</a:t>
            </a:r>
            <a:r>
              <a:rPr lang="en-US" altLang="zh-CN" sz="1600" dirty="0" err="1">
                <a:latin typeface="微软雅黑" panose="020B0503020204020204" pitchFamily="34" charset="-122"/>
                <a:ea typeface="微软雅黑" panose="020B0503020204020204" pitchFamily="34" charset="-122"/>
                <a:cs typeface="Arial Unicode MS" pitchFamily="34" charset="-122"/>
              </a:rPr>
              <a:t>JspWriter</a:t>
            </a:r>
            <a:r>
              <a:rPr lang="en-US" altLang="zh-CN" sz="1600" dirty="0">
                <a:latin typeface="微软雅黑" panose="020B0503020204020204" pitchFamily="34" charset="-122"/>
                <a:ea typeface="微软雅黑" panose="020B0503020204020204" pitchFamily="34" charset="-122"/>
                <a:cs typeface="Arial Unicode MS" pitchFamily="34" charset="-122"/>
              </a:rPr>
              <a:t> </a:t>
            </a:r>
            <a:r>
              <a:rPr lang="en-US" altLang="zh-CN" sz="1600" b="1" dirty="0">
                <a:solidFill>
                  <a:srgbClr val="FF0000"/>
                </a:solidFill>
                <a:latin typeface="微软雅黑" panose="020B0503020204020204" pitchFamily="34" charset="-122"/>
                <a:ea typeface="微软雅黑" panose="020B0503020204020204" pitchFamily="34" charset="-122"/>
                <a:cs typeface="Arial Unicode MS" pitchFamily="34" charset="-122"/>
              </a:rPr>
              <a:t>out</a:t>
            </a:r>
            <a:r>
              <a:rPr lang="en-US" altLang="zh-CN" sz="1600" dirty="0">
                <a:solidFill>
                  <a:srgbClr val="FF0000"/>
                </a:solidFill>
                <a:latin typeface="微软雅黑" panose="020B0503020204020204" pitchFamily="34" charset="-122"/>
                <a:ea typeface="微软雅黑" panose="020B0503020204020204" pitchFamily="34" charset="-122"/>
                <a:cs typeface="Arial Unicode MS" pitchFamily="34" charset="-122"/>
              </a:rPr>
              <a:t> </a:t>
            </a:r>
            <a:r>
              <a:rPr lang="en-US" altLang="zh-CN" sz="1600" dirty="0">
                <a:latin typeface="微软雅黑" panose="020B0503020204020204" pitchFamily="34" charset="-122"/>
                <a:ea typeface="微软雅黑" panose="020B0503020204020204" pitchFamily="34" charset="-122"/>
                <a:cs typeface="Arial Unicode MS" pitchFamily="34" charset="-122"/>
              </a:rPr>
              <a:t>= null;</a:t>
            </a:r>
          </a:p>
          <a:p>
            <a:pPr marL="355600" indent="-355600">
              <a:spcBef>
                <a:spcPts val="600"/>
              </a:spcBef>
              <a:buFont typeface="Wingdings" pitchFamily="2" charset="2"/>
              <a:buNone/>
            </a:pPr>
            <a:r>
              <a:rPr lang="en-US" altLang="zh-CN" sz="1600" dirty="0">
                <a:latin typeface="微软雅黑" panose="020B0503020204020204" pitchFamily="34" charset="-122"/>
                <a:ea typeface="微软雅黑" panose="020B0503020204020204" pitchFamily="34" charset="-122"/>
                <a:cs typeface="Arial Unicode MS" pitchFamily="34" charset="-122"/>
              </a:rPr>
              <a:t>	Object </a:t>
            </a:r>
            <a:r>
              <a:rPr lang="en-US" altLang="zh-CN" sz="1600" b="1" dirty="0">
                <a:solidFill>
                  <a:srgbClr val="FF0000"/>
                </a:solidFill>
                <a:latin typeface="微软雅黑" panose="020B0503020204020204" pitchFamily="34" charset="-122"/>
                <a:ea typeface="微软雅黑" panose="020B0503020204020204" pitchFamily="34" charset="-122"/>
                <a:cs typeface="Arial Unicode MS" pitchFamily="34" charset="-122"/>
              </a:rPr>
              <a:t>page</a:t>
            </a:r>
            <a:r>
              <a:rPr lang="en-US" altLang="zh-CN" sz="1600" dirty="0">
                <a:solidFill>
                  <a:srgbClr val="FF0000"/>
                </a:solidFill>
                <a:latin typeface="微软雅黑" panose="020B0503020204020204" pitchFamily="34" charset="-122"/>
                <a:ea typeface="微软雅黑" panose="020B0503020204020204" pitchFamily="34" charset="-122"/>
                <a:cs typeface="Arial Unicode MS" pitchFamily="34" charset="-122"/>
              </a:rPr>
              <a:t> </a:t>
            </a:r>
            <a:r>
              <a:rPr lang="en-US" altLang="zh-CN" sz="1600" dirty="0">
                <a:latin typeface="微软雅黑" panose="020B0503020204020204" pitchFamily="34" charset="-122"/>
                <a:ea typeface="微软雅黑" panose="020B0503020204020204" pitchFamily="34" charset="-122"/>
                <a:cs typeface="Arial Unicode MS" pitchFamily="34" charset="-122"/>
              </a:rPr>
              <a:t>= this;</a:t>
            </a:r>
          </a:p>
          <a:p>
            <a:pPr marL="355600" indent="-355600">
              <a:spcBef>
                <a:spcPts val="600"/>
              </a:spcBef>
              <a:buFont typeface="Wingdings" pitchFamily="2" charset="2"/>
              <a:buNone/>
            </a:pPr>
            <a:r>
              <a:rPr lang="en-US" altLang="zh-CN" sz="1600" dirty="0">
                <a:latin typeface="微软雅黑" panose="020B0503020204020204" pitchFamily="34" charset="-122"/>
                <a:ea typeface="微软雅黑" panose="020B0503020204020204" pitchFamily="34" charset="-122"/>
                <a:cs typeface="Arial Unicode MS" pitchFamily="34" charset="-122"/>
              </a:rPr>
              <a:t>	***</a:t>
            </a:r>
          </a:p>
          <a:p>
            <a:pPr marL="355600" indent="-355600">
              <a:spcBef>
                <a:spcPts val="600"/>
              </a:spcBef>
              <a:buFont typeface="Wingdings" pitchFamily="2" charset="2"/>
              <a:buNone/>
            </a:pPr>
            <a:r>
              <a:rPr lang="en-US" altLang="zh-CN" sz="1600" dirty="0">
                <a:latin typeface="微软雅黑" panose="020B0503020204020204" pitchFamily="34" charset="-122"/>
                <a:ea typeface="微软雅黑" panose="020B0503020204020204" pitchFamily="34" charset="-122"/>
                <a:cs typeface="Arial Unicode MS" pitchFamily="34" charset="-122"/>
              </a:rPr>
              <a:t>	Throwable </a:t>
            </a:r>
            <a:r>
              <a:rPr lang="en-US" altLang="zh-CN" sz="1600" b="1" dirty="0">
                <a:solidFill>
                  <a:srgbClr val="FF0000"/>
                </a:solidFill>
                <a:latin typeface="微软雅黑" panose="020B0503020204020204" pitchFamily="34" charset="-122"/>
                <a:ea typeface="微软雅黑" panose="020B0503020204020204" pitchFamily="34" charset="-122"/>
                <a:cs typeface="Arial Unicode MS" pitchFamily="34" charset="-122"/>
              </a:rPr>
              <a:t>exception</a:t>
            </a:r>
            <a:r>
              <a:rPr lang="en-US" altLang="zh-CN" sz="1600" dirty="0">
                <a:solidFill>
                  <a:srgbClr val="FF0000"/>
                </a:solidFill>
                <a:latin typeface="微软雅黑" panose="020B0503020204020204" pitchFamily="34" charset="-122"/>
                <a:ea typeface="微软雅黑" panose="020B0503020204020204" pitchFamily="34" charset="-122"/>
                <a:cs typeface="Arial Unicode MS" pitchFamily="34" charset="-122"/>
              </a:rPr>
              <a:t> </a:t>
            </a:r>
            <a:r>
              <a:rPr lang="en-US" altLang="zh-CN" sz="1600" dirty="0">
                <a:latin typeface="微软雅黑" panose="020B0503020204020204" pitchFamily="34" charset="-122"/>
                <a:ea typeface="微软雅黑" panose="020B0503020204020204" pitchFamily="34" charset="-122"/>
                <a:cs typeface="Arial Unicode MS" pitchFamily="34" charset="-122"/>
              </a:rPr>
              <a:t>= </a:t>
            </a:r>
          </a:p>
          <a:p>
            <a:pPr marL="355600" indent="-355600">
              <a:spcBef>
                <a:spcPts val="600"/>
              </a:spcBef>
              <a:buFont typeface="Wingdings" pitchFamily="2" charset="2"/>
              <a:buNone/>
            </a:pPr>
            <a:r>
              <a:rPr lang="en-US" altLang="zh-CN" sz="1600" dirty="0">
                <a:latin typeface="微软雅黑" panose="020B0503020204020204" pitchFamily="34" charset="-122"/>
                <a:ea typeface="微软雅黑" panose="020B0503020204020204" pitchFamily="34" charset="-122"/>
                <a:cs typeface="Arial Unicode MS" pitchFamily="34" charset="-122"/>
              </a:rPr>
              <a:t>		</a:t>
            </a:r>
            <a:r>
              <a:rPr lang="en-US" altLang="zh-CN" sz="1600" dirty="0" err="1">
                <a:latin typeface="微软雅黑" panose="020B0503020204020204" pitchFamily="34" charset="-122"/>
                <a:ea typeface="微软雅黑" panose="020B0503020204020204" pitchFamily="34" charset="-122"/>
                <a:cs typeface="Arial Unicode MS" pitchFamily="34" charset="-122"/>
              </a:rPr>
              <a:t>org.apache.jasper.runtime.JspRuntimeLibrary.getThrowable</a:t>
            </a:r>
            <a:r>
              <a:rPr lang="en-US" altLang="zh-CN" sz="1600" dirty="0">
                <a:latin typeface="微软雅黑" panose="020B0503020204020204" pitchFamily="34" charset="-122"/>
                <a:ea typeface="微软雅黑" panose="020B0503020204020204" pitchFamily="34" charset="-122"/>
                <a:cs typeface="Arial Unicode MS" pitchFamily="34" charset="-122"/>
              </a:rPr>
              <a:t>(request);</a:t>
            </a:r>
          </a:p>
          <a:p>
            <a:pPr marL="355600" indent="-355600">
              <a:spcBef>
                <a:spcPts val="600"/>
              </a:spcBef>
              <a:buFont typeface="Wingdings" pitchFamily="2" charset="2"/>
              <a:buNone/>
            </a:pPr>
            <a:r>
              <a:rPr lang="en-US" altLang="zh-CN" sz="1600" dirty="0">
                <a:latin typeface="微软雅黑" panose="020B0503020204020204" pitchFamily="34" charset="-122"/>
                <a:ea typeface="微软雅黑" panose="020B0503020204020204" pitchFamily="34" charset="-122"/>
                <a:cs typeface="Arial Unicode MS" pitchFamily="34" charset="-122"/>
              </a:rPr>
              <a:t>	</a:t>
            </a:r>
            <a:r>
              <a:rPr lang="zh-CN" altLang="en-US" sz="1600" dirty="0">
                <a:latin typeface="微软雅黑" panose="020B0503020204020204" pitchFamily="34" charset="-122"/>
                <a:ea typeface="微软雅黑" panose="020B0503020204020204" pitchFamily="34" charset="-122"/>
                <a:cs typeface="Arial Unicode MS" pitchFamily="34" charset="-122"/>
              </a:rPr>
              <a:t>***</a:t>
            </a:r>
            <a:endParaRPr lang="en-US" altLang="zh-CN" sz="1600" dirty="0">
              <a:latin typeface="微软雅黑" panose="020B0503020204020204" pitchFamily="34" charset="-122"/>
              <a:ea typeface="微软雅黑" panose="020B0503020204020204" pitchFamily="34" charset="-122"/>
              <a:cs typeface="Arial Unicode MS" pitchFamily="34" charset="-122"/>
            </a:endParaRPr>
          </a:p>
          <a:p>
            <a:pPr marL="355600" indent="-355600">
              <a:spcBef>
                <a:spcPts val="600"/>
              </a:spcBef>
              <a:buFont typeface="Wingdings" pitchFamily="2" charset="2"/>
              <a:buNone/>
            </a:pPr>
            <a:r>
              <a:rPr lang="en-US" altLang="zh-CN" sz="1600" dirty="0">
                <a:latin typeface="微软雅黑" panose="020B0503020204020204" pitchFamily="34" charset="-122"/>
                <a:ea typeface="微软雅黑" panose="020B0503020204020204" pitchFamily="34" charset="-122"/>
                <a:cs typeface="Arial Unicode MS" pitchFamily="34" charset="-122"/>
              </a:rPr>
              <a:t>}</a:t>
            </a:r>
          </a:p>
        </p:txBody>
      </p:sp>
    </p:spTree>
    <p:extLst>
      <p:ext uri="{BB962C8B-B14F-4D97-AF65-F5344CB8AC3E}">
        <p14:creationId xmlns:p14="http://schemas.microsoft.com/office/powerpoint/2010/main" val="3317446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ChangeArrowheads="1"/>
          </p:cNvSpPr>
          <p:nvPr>
            <p:ph type="title"/>
          </p:nvPr>
        </p:nvSpPr>
        <p:spPr>
          <a:xfrm>
            <a:off x="563847" y="0"/>
            <a:ext cx="8229600" cy="766916"/>
          </a:xfrm>
        </p:spPr>
        <p:txBody>
          <a:bodyPr/>
          <a:lstStyle/>
          <a:p>
            <a:r>
              <a:rPr lang="en-US" altLang="zh-CN" dirty="0">
                <a:latin typeface="Arial Unicode MS" pitchFamily="34" charset="-122"/>
                <a:ea typeface="Arial Unicode MS" pitchFamily="34" charset="-122"/>
                <a:cs typeface="Arial Unicode MS" pitchFamily="34" charset="-122"/>
              </a:rPr>
              <a:t>out</a:t>
            </a:r>
            <a:r>
              <a:rPr lang="zh-CN" altLang="en-US" dirty="0">
                <a:latin typeface="Arial Unicode MS" pitchFamily="34" charset="-122"/>
                <a:ea typeface="Arial Unicode MS" pitchFamily="34" charset="-122"/>
                <a:cs typeface="Arial Unicode MS" pitchFamily="34" charset="-122"/>
              </a:rPr>
              <a:t>隐式对象</a:t>
            </a:r>
            <a:endParaRPr lang="zh-CN" altLang="en-US" dirty="0">
              <a:latin typeface="Arial Unicode MS" pitchFamily="34" charset="-122"/>
              <a:ea typeface="Arial Unicode MS" pitchFamily="34" charset="-122"/>
              <a:cs typeface="Arial Unicode MS" pitchFamily="34" charset="-122"/>
              <a:sym typeface="Wingdings" pitchFamily="2" charset="2"/>
            </a:endParaRPr>
          </a:p>
        </p:txBody>
      </p:sp>
      <p:sp>
        <p:nvSpPr>
          <p:cNvPr id="839683" name="Rectangle 3"/>
          <p:cNvSpPr>
            <a:spLocks noGrp="1" noChangeArrowheads="1"/>
          </p:cNvSpPr>
          <p:nvPr>
            <p:ph type="body" idx="1"/>
          </p:nvPr>
        </p:nvSpPr>
        <p:spPr>
          <a:xfrm>
            <a:off x="414530" y="1799303"/>
            <a:ext cx="8528234" cy="4361676"/>
          </a:xfrm>
          <a:noFill/>
        </p:spPr>
        <p:txBody>
          <a:bodyPr>
            <a:normAutofit/>
          </a:bodyPr>
          <a:lstStyle/>
          <a:p>
            <a:pPr marL="355600" indent="-355600">
              <a:lnSpc>
                <a:spcPct val="150000"/>
              </a:lnSpc>
              <a:spcAft>
                <a:spcPct val="10000"/>
              </a:spcAft>
            </a:pP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在</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JSP</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页面中应使用</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out</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隐式对象来向客户端发送文本形式的实体内容</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a:t>
            </a:r>
            <a:r>
              <a:rPr lang="zh-CN" altLang="en-US" sz="2000" dirty="0">
                <a:latin typeface="微软雅黑" panose="020B0503020204020204" pitchFamily="34" charset="-122"/>
                <a:ea typeface="微软雅黑" panose="020B0503020204020204" pitchFamily="34" charset="-122"/>
                <a:cs typeface="Arial Unicode MS" pitchFamily="34" charset="-122"/>
              </a:rPr>
              <a:t> </a:t>
            </a:r>
          </a:p>
          <a:p>
            <a:pPr marL="355600" indent="-355600">
              <a:lnSpc>
                <a:spcPct val="150000"/>
              </a:lnSpc>
              <a:spcAft>
                <a:spcPct val="10000"/>
              </a:spcAft>
            </a:pPr>
            <a:r>
              <a:rPr lang="en-US" altLang="zh-CN" sz="2000" dirty="0">
                <a:latin typeface="微软雅黑" panose="020B0503020204020204" pitchFamily="34" charset="-122"/>
                <a:ea typeface="微软雅黑" panose="020B0503020204020204" pitchFamily="34" charset="-122"/>
                <a:cs typeface="Arial Unicode MS" pitchFamily="34" charset="-122"/>
              </a:rPr>
              <a:t>out</a:t>
            </a:r>
            <a:r>
              <a:rPr lang="zh-CN" altLang="en-US" sz="2000" dirty="0">
                <a:latin typeface="微软雅黑" panose="020B0503020204020204" pitchFamily="34" charset="-122"/>
                <a:ea typeface="微软雅黑" panose="020B0503020204020204" pitchFamily="34" charset="-122"/>
                <a:cs typeface="Arial Unicode MS" pitchFamily="34" charset="-122"/>
              </a:rPr>
              <a:t>对象的类型为</a:t>
            </a:r>
            <a:r>
              <a:rPr lang="en-US" altLang="zh-CN" sz="2000" dirty="0" err="1">
                <a:latin typeface="微软雅黑" panose="020B0503020204020204" pitchFamily="34" charset="-122"/>
                <a:ea typeface="微软雅黑" panose="020B0503020204020204" pitchFamily="34" charset="-122"/>
                <a:cs typeface="Arial Unicode MS" pitchFamily="34" charset="-122"/>
              </a:rPr>
              <a:t>JspWriter</a:t>
            </a:r>
            <a:r>
              <a:rPr lang="zh-CN" altLang="en-US" sz="2000" dirty="0">
                <a:latin typeface="微软雅黑" panose="020B0503020204020204" pitchFamily="34" charset="-122"/>
                <a:ea typeface="微软雅黑" panose="020B0503020204020204" pitchFamily="34" charset="-122"/>
                <a:cs typeface="Arial Unicode MS" pitchFamily="34" charset="-122"/>
              </a:rPr>
              <a:t>，</a:t>
            </a:r>
            <a:r>
              <a:rPr lang="en-US" altLang="zh-CN" sz="2000" dirty="0" err="1">
                <a:latin typeface="微软雅黑" panose="020B0503020204020204" pitchFamily="34" charset="-122"/>
                <a:ea typeface="微软雅黑" panose="020B0503020204020204" pitchFamily="34" charset="-122"/>
                <a:cs typeface="Arial Unicode MS" pitchFamily="34" charset="-122"/>
              </a:rPr>
              <a:t>JspWriter</a:t>
            </a:r>
            <a:r>
              <a:rPr lang="zh-CN" altLang="en-US" sz="2000" dirty="0">
                <a:latin typeface="微软雅黑" panose="020B0503020204020204" pitchFamily="34" charset="-122"/>
                <a:ea typeface="微软雅黑" panose="020B0503020204020204" pitchFamily="34" charset="-122"/>
                <a:cs typeface="Arial Unicode MS" pitchFamily="34" charset="-122"/>
              </a:rPr>
              <a:t>相当于一种带缓存功能的</a:t>
            </a:r>
            <a:r>
              <a:rPr lang="en-US" altLang="zh-CN" sz="2000" dirty="0" err="1">
                <a:latin typeface="微软雅黑" panose="020B0503020204020204" pitchFamily="34" charset="-122"/>
                <a:ea typeface="微软雅黑" panose="020B0503020204020204" pitchFamily="34" charset="-122"/>
                <a:cs typeface="Arial Unicode MS" pitchFamily="34" charset="-122"/>
              </a:rPr>
              <a:t>PrintWriter</a:t>
            </a:r>
            <a:r>
              <a:rPr lang="zh-CN" altLang="en-US" sz="2000" dirty="0">
                <a:latin typeface="微软雅黑" panose="020B0503020204020204" pitchFamily="34" charset="-122"/>
                <a:ea typeface="微软雅黑" panose="020B0503020204020204" pitchFamily="34" charset="-122"/>
                <a:cs typeface="Arial Unicode MS" pitchFamily="34" charset="-122"/>
              </a:rPr>
              <a:t>，设置</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页面的</a:t>
            </a:r>
            <a:r>
              <a:rPr lang="en-US" altLang="zh-CN" sz="2000" dirty="0">
                <a:latin typeface="微软雅黑" panose="020B0503020204020204" pitchFamily="34" charset="-122"/>
                <a:ea typeface="微软雅黑" panose="020B0503020204020204" pitchFamily="34" charset="-122"/>
                <a:cs typeface="Arial Unicode MS" pitchFamily="34" charset="-122"/>
              </a:rPr>
              <a:t>page</a:t>
            </a:r>
            <a:r>
              <a:rPr lang="zh-CN" altLang="en-US" sz="2000" dirty="0">
                <a:latin typeface="微软雅黑" panose="020B0503020204020204" pitchFamily="34" charset="-122"/>
                <a:ea typeface="微软雅黑" panose="020B0503020204020204" pitchFamily="34" charset="-122"/>
                <a:cs typeface="Arial Unicode MS" pitchFamily="34" charset="-122"/>
              </a:rPr>
              <a:t>指令的</a:t>
            </a:r>
            <a:r>
              <a:rPr lang="en-US" altLang="zh-CN" sz="2000" dirty="0">
                <a:latin typeface="微软雅黑" panose="020B0503020204020204" pitchFamily="34" charset="-122"/>
                <a:ea typeface="微软雅黑" panose="020B0503020204020204" pitchFamily="34" charset="-122"/>
                <a:cs typeface="Arial Unicode MS" pitchFamily="34" charset="-122"/>
              </a:rPr>
              <a:t>buffer</a:t>
            </a:r>
            <a:r>
              <a:rPr lang="zh-CN" altLang="en-US" sz="2000" dirty="0">
                <a:latin typeface="微软雅黑" panose="020B0503020204020204" pitchFamily="34" charset="-122"/>
                <a:ea typeface="微软雅黑" panose="020B0503020204020204" pitchFamily="34" charset="-122"/>
                <a:cs typeface="Arial Unicode MS" pitchFamily="34" charset="-122"/>
              </a:rPr>
              <a:t>属性可以调整它的缓存大小，甚至关闭它的缓存。 </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marL="355600" indent="-355600">
              <a:lnSpc>
                <a:spcPct val="150000"/>
              </a:lnSpc>
              <a:spcAft>
                <a:spcPct val="10000"/>
              </a:spcAft>
            </a:pPr>
            <a:r>
              <a:rPr lang="zh-CN" altLang="en-US" sz="2000" dirty="0">
                <a:latin typeface="微软雅黑" panose="020B0503020204020204" pitchFamily="34" charset="-122"/>
                <a:ea typeface="微软雅黑" panose="020B0503020204020204" pitchFamily="34" charset="-122"/>
                <a:cs typeface="Arial Unicode MS" pitchFamily="34" charset="-122"/>
              </a:rPr>
              <a:t>本质是还是调用</a:t>
            </a:r>
            <a:r>
              <a:rPr lang="en-US" altLang="zh-CN" sz="2000" dirty="0" err="1">
                <a:latin typeface="微软雅黑" panose="020B0503020204020204" pitchFamily="34" charset="-122"/>
                <a:ea typeface="微软雅黑" panose="020B0503020204020204" pitchFamily="34" charset="-122"/>
                <a:cs typeface="Arial Unicode MS" pitchFamily="34" charset="-122"/>
              </a:rPr>
              <a:t>ServletResponse.getWriter</a:t>
            </a:r>
            <a:r>
              <a:rPr lang="zh-CN" altLang="en-US" sz="2000" dirty="0">
                <a:latin typeface="微软雅黑" panose="020B0503020204020204" pitchFamily="34" charset="-122"/>
                <a:ea typeface="微软雅黑" panose="020B0503020204020204" pitchFamily="34" charset="-122"/>
                <a:cs typeface="Arial Unicode MS" pitchFamily="34" charset="-122"/>
              </a:rPr>
              <a:t>方法，</a:t>
            </a:r>
          </a:p>
        </p:txBody>
      </p:sp>
    </p:spTree>
    <p:extLst>
      <p:ext uri="{BB962C8B-B14F-4D97-AF65-F5344CB8AC3E}">
        <p14:creationId xmlns:p14="http://schemas.microsoft.com/office/powerpoint/2010/main" val="258429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39683">
                                            <p:txEl>
                                              <p:pRg st="0" end="0"/>
                                            </p:txEl>
                                          </p:spTgt>
                                        </p:tgtEl>
                                        <p:attrNameLst>
                                          <p:attrName>style.visibility</p:attrName>
                                        </p:attrNameLst>
                                      </p:cBhvr>
                                      <p:to>
                                        <p:strVal val="visible"/>
                                      </p:to>
                                    </p:set>
                                    <p:anim calcmode="lin" valueType="num">
                                      <p:cBhvr additive="base">
                                        <p:cTn id="7" dur="500" fill="hold"/>
                                        <p:tgtEl>
                                          <p:spTgt spid="8396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9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39683">
                                            <p:txEl>
                                              <p:pRg st="1" end="1"/>
                                            </p:txEl>
                                          </p:spTgt>
                                        </p:tgtEl>
                                        <p:attrNameLst>
                                          <p:attrName>style.visibility</p:attrName>
                                        </p:attrNameLst>
                                      </p:cBhvr>
                                      <p:to>
                                        <p:strVal val="visible"/>
                                      </p:to>
                                    </p:set>
                                    <p:anim calcmode="lin" valueType="num">
                                      <p:cBhvr additive="base">
                                        <p:cTn id="13" dur="500" fill="hold"/>
                                        <p:tgtEl>
                                          <p:spTgt spid="8396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39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39683">
                                            <p:txEl>
                                              <p:pRg st="2" end="2"/>
                                            </p:txEl>
                                          </p:spTgt>
                                        </p:tgtEl>
                                        <p:attrNameLst>
                                          <p:attrName>style.visibility</p:attrName>
                                        </p:attrNameLst>
                                      </p:cBhvr>
                                      <p:to>
                                        <p:strVal val="visible"/>
                                      </p:to>
                                    </p:set>
                                    <p:anim calcmode="lin" valueType="num">
                                      <p:cBhvr additive="base">
                                        <p:cTn id="19" dur="500" fill="hold"/>
                                        <p:tgtEl>
                                          <p:spTgt spid="83968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3968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a:xfrm>
            <a:off x="493573" y="0"/>
            <a:ext cx="8229600" cy="752168"/>
          </a:xfrm>
        </p:spPr>
        <p:txBody>
          <a:bodyPr/>
          <a:lstStyle/>
          <a:p>
            <a:r>
              <a:rPr lang="en-US" altLang="zh-CN" dirty="0" err="1">
                <a:latin typeface="Arial Unicode MS" pitchFamily="34" charset="-122"/>
                <a:ea typeface="Arial Unicode MS" pitchFamily="34" charset="-122"/>
                <a:cs typeface="Arial Unicode MS" pitchFamily="34" charset="-122"/>
                <a:sym typeface="Wingdings" pitchFamily="2" charset="2"/>
              </a:rPr>
              <a:t>pageContext</a:t>
            </a:r>
            <a:r>
              <a:rPr lang="zh-CN" altLang="en-US" dirty="0">
                <a:latin typeface="Arial Unicode MS" pitchFamily="34" charset="-122"/>
                <a:ea typeface="Arial Unicode MS" pitchFamily="34" charset="-122"/>
                <a:cs typeface="Arial Unicode MS" pitchFamily="34" charset="-122"/>
                <a:sym typeface="Wingdings" pitchFamily="2" charset="2"/>
              </a:rPr>
              <a:t>对象 </a:t>
            </a:r>
          </a:p>
        </p:txBody>
      </p:sp>
      <p:sp>
        <p:nvSpPr>
          <p:cNvPr id="843779" name="Rectangle 3"/>
          <p:cNvSpPr>
            <a:spLocks noGrp="1" noChangeArrowheads="1"/>
          </p:cNvSpPr>
          <p:nvPr>
            <p:ph type="body" idx="1"/>
          </p:nvPr>
        </p:nvSpPr>
        <p:spPr>
          <a:xfrm>
            <a:off x="785147" y="1681146"/>
            <a:ext cx="5976938" cy="2881312"/>
          </a:xfrm>
          <a:noFill/>
        </p:spPr>
        <p:txBody>
          <a:bodyPr/>
          <a:lstStyle/>
          <a:p>
            <a:pPr marL="355600" indent="-355600">
              <a:lnSpc>
                <a:spcPct val="150000"/>
              </a:lnSpc>
              <a:spcAft>
                <a:spcPct val="20000"/>
              </a:spcAft>
            </a:pPr>
            <a:r>
              <a:rPr lang="en-US" altLang="zh-CN" sz="2400" dirty="0" err="1">
                <a:latin typeface="微软雅黑" panose="020B0503020204020204" pitchFamily="34" charset="-122"/>
                <a:ea typeface="微软雅黑" panose="020B0503020204020204" pitchFamily="34" charset="-122"/>
                <a:cs typeface="Arial Unicode MS" pitchFamily="34" charset="-122"/>
              </a:rPr>
              <a:t>pageContext</a:t>
            </a:r>
            <a:r>
              <a:rPr lang="zh-CN" altLang="en-US" sz="2400" dirty="0">
                <a:latin typeface="微软雅黑" panose="020B0503020204020204" pitchFamily="34" charset="-122"/>
                <a:ea typeface="微软雅黑" panose="020B0503020204020204" pitchFamily="34" charset="-122"/>
                <a:cs typeface="Arial Unicode MS" pitchFamily="34" charset="-122"/>
              </a:rPr>
              <a:t>对象简介 </a:t>
            </a:r>
          </a:p>
          <a:p>
            <a:pPr marL="355600" indent="-355600">
              <a:lnSpc>
                <a:spcPct val="150000"/>
              </a:lnSpc>
              <a:spcAft>
                <a:spcPct val="20000"/>
              </a:spcAft>
            </a:pPr>
            <a:r>
              <a:rPr lang="zh-CN" altLang="en-US" sz="2400" dirty="0">
                <a:latin typeface="微软雅黑" panose="020B0503020204020204" pitchFamily="34" charset="-122"/>
                <a:ea typeface="微软雅黑" panose="020B0503020204020204" pitchFamily="34" charset="-122"/>
                <a:cs typeface="Arial Unicode MS" pitchFamily="34" charset="-122"/>
              </a:rPr>
              <a:t>获得其他隐式对象 </a:t>
            </a:r>
          </a:p>
          <a:p>
            <a:pPr marL="355600" indent="-355600">
              <a:lnSpc>
                <a:spcPct val="150000"/>
              </a:lnSpc>
              <a:spcAft>
                <a:spcPct val="20000"/>
              </a:spcAft>
            </a:pPr>
            <a:r>
              <a:rPr lang="zh-CN" altLang="en-US" sz="2400" dirty="0">
                <a:latin typeface="微软雅黑" panose="020B0503020204020204" pitchFamily="34" charset="-122"/>
                <a:ea typeface="微软雅黑" panose="020B0503020204020204" pitchFamily="34" charset="-122"/>
                <a:cs typeface="Arial Unicode MS" pitchFamily="34" charset="-122"/>
              </a:rPr>
              <a:t>引入和跳转到其他资源 </a:t>
            </a:r>
          </a:p>
          <a:p>
            <a:pPr marL="355600" indent="-355600">
              <a:lnSpc>
                <a:spcPct val="150000"/>
              </a:lnSpc>
              <a:spcAft>
                <a:spcPct val="20000"/>
              </a:spcAft>
            </a:pPr>
            <a:r>
              <a:rPr lang="zh-CN" altLang="en-US" sz="2400" dirty="0">
                <a:latin typeface="微软雅黑" panose="020B0503020204020204" pitchFamily="34" charset="-122"/>
                <a:ea typeface="微软雅黑" panose="020B0503020204020204" pitchFamily="34" charset="-122"/>
                <a:cs typeface="Arial Unicode MS" pitchFamily="34" charset="-122"/>
              </a:rPr>
              <a:t>访问各个域范围中的属性 </a:t>
            </a:r>
          </a:p>
        </p:txBody>
      </p:sp>
    </p:spTree>
    <p:extLst>
      <p:ext uri="{BB962C8B-B14F-4D97-AF65-F5344CB8AC3E}">
        <p14:creationId xmlns:p14="http://schemas.microsoft.com/office/powerpoint/2010/main" val="318314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43779">
                                            <p:txEl>
                                              <p:pRg st="0" end="0"/>
                                            </p:txEl>
                                          </p:spTgt>
                                        </p:tgtEl>
                                        <p:attrNameLst>
                                          <p:attrName>style.visibility</p:attrName>
                                        </p:attrNameLst>
                                      </p:cBhvr>
                                      <p:to>
                                        <p:strVal val="visible"/>
                                      </p:to>
                                    </p:set>
                                    <p:anim calcmode="lin" valueType="num">
                                      <p:cBhvr additive="base">
                                        <p:cTn id="7" dur="500" fill="hold"/>
                                        <p:tgtEl>
                                          <p:spTgt spid="8437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3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43779">
                                            <p:txEl>
                                              <p:pRg st="1" end="1"/>
                                            </p:txEl>
                                          </p:spTgt>
                                        </p:tgtEl>
                                        <p:attrNameLst>
                                          <p:attrName>style.visibility</p:attrName>
                                        </p:attrNameLst>
                                      </p:cBhvr>
                                      <p:to>
                                        <p:strVal val="visible"/>
                                      </p:to>
                                    </p:set>
                                    <p:anim calcmode="lin" valueType="num">
                                      <p:cBhvr additive="base">
                                        <p:cTn id="13" dur="500" fill="hold"/>
                                        <p:tgtEl>
                                          <p:spTgt spid="8437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437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43779">
                                            <p:txEl>
                                              <p:pRg st="2" end="2"/>
                                            </p:txEl>
                                          </p:spTgt>
                                        </p:tgtEl>
                                        <p:attrNameLst>
                                          <p:attrName>style.visibility</p:attrName>
                                        </p:attrNameLst>
                                      </p:cBhvr>
                                      <p:to>
                                        <p:strVal val="visible"/>
                                      </p:to>
                                    </p:set>
                                    <p:anim calcmode="lin" valueType="num">
                                      <p:cBhvr additive="base">
                                        <p:cTn id="19" dur="500" fill="hold"/>
                                        <p:tgtEl>
                                          <p:spTgt spid="8437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437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43779">
                                            <p:txEl>
                                              <p:pRg st="3" end="3"/>
                                            </p:txEl>
                                          </p:spTgt>
                                        </p:tgtEl>
                                        <p:attrNameLst>
                                          <p:attrName>style.visibility</p:attrName>
                                        </p:attrNameLst>
                                      </p:cBhvr>
                                      <p:to>
                                        <p:strVal val="visible"/>
                                      </p:to>
                                    </p:set>
                                    <p:anim calcmode="lin" valueType="num">
                                      <p:cBhvr additive="base">
                                        <p:cTn id="25" dur="500" fill="hold"/>
                                        <p:tgtEl>
                                          <p:spTgt spid="84377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4377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446856" y="0"/>
            <a:ext cx="8229600" cy="766916"/>
          </a:xfrm>
        </p:spPr>
        <p:txBody>
          <a:bodyPr/>
          <a:lstStyle/>
          <a:p>
            <a:r>
              <a:rPr lang="en-US" altLang="zh-CN" b="1" dirty="0" err="1">
                <a:latin typeface="Arial Unicode MS" pitchFamily="34" charset="-122"/>
                <a:ea typeface="Arial Unicode MS" pitchFamily="34" charset="-122"/>
                <a:cs typeface="Arial Unicode MS" pitchFamily="34" charset="-122"/>
                <a:sym typeface="Wingdings" pitchFamily="2" charset="2"/>
              </a:rPr>
              <a:t>pageContext</a:t>
            </a:r>
            <a:r>
              <a:rPr lang="zh-CN" altLang="en-US" b="1" dirty="0">
                <a:latin typeface="Arial Unicode MS" pitchFamily="34" charset="-122"/>
                <a:ea typeface="Arial Unicode MS" pitchFamily="34" charset="-122"/>
                <a:cs typeface="Arial Unicode MS" pitchFamily="34" charset="-122"/>
                <a:sym typeface="Wingdings" pitchFamily="2" charset="2"/>
              </a:rPr>
              <a:t>对象简介</a:t>
            </a:r>
            <a:r>
              <a:rPr lang="zh-CN" altLang="en-US" dirty="0">
                <a:latin typeface="Arial Unicode MS" pitchFamily="34" charset="-122"/>
                <a:ea typeface="Arial Unicode MS" pitchFamily="34" charset="-122"/>
                <a:cs typeface="Arial Unicode MS" pitchFamily="34" charset="-122"/>
                <a:sym typeface="Wingdings" pitchFamily="2" charset="2"/>
              </a:rPr>
              <a:t> </a:t>
            </a:r>
          </a:p>
        </p:txBody>
      </p:sp>
      <p:sp>
        <p:nvSpPr>
          <p:cNvPr id="844803" name="Rectangle 3"/>
          <p:cNvSpPr>
            <a:spLocks noGrp="1" noChangeArrowheads="1"/>
          </p:cNvSpPr>
          <p:nvPr>
            <p:ph type="body" idx="1"/>
          </p:nvPr>
        </p:nvSpPr>
        <p:spPr>
          <a:xfrm>
            <a:off x="446856" y="1300867"/>
            <a:ext cx="8280920" cy="3887886"/>
          </a:xfrm>
          <a:noFill/>
        </p:spPr>
        <p:txBody>
          <a:bodyPr>
            <a:normAutofit/>
          </a:bodyPr>
          <a:lstStyle/>
          <a:p>
            <a:pPr marL="355600" indent="-355600">
              <a:lnSpc>
                <a:spcPct val="150000"/>
              </a:lnSpc>
              <a:spcAft>
                <a:spcPct val="1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pageContext</a:t>
            </a:r>
            <a:r>
              <a:rPr lang="zh-CN" altLang="en-US" sz="2000" dirty="0">
                <a:latin typeface="微软雅黑" panose="020B0503020204020204" pitchFamily="34" charset="-122"/>
                <a:ea typeface="微软雅黑" panose="020B0503020204020204" pitchFamily="34" charset="-122"/>
                <a:cs typeface="Arial Unicode MS" pitchFamily="34" charset="-122"/>
              </a:rPr>
              <a:t>对象封装了当前</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页面的</a:t>
            </a:r>
            <a:r>
              <a:rPr lang="zh-CN" altLang="en-US" sz="2000" dirty="0">
                <a:solidFill>
                  <a:srgbClr val="FF0000"/>
                </a:solidFill>
                <a:latin typeface="微软雅黑" panose="020B0503020204020204" pitchFamily="34" charset="-122"/>
                <a:ea typeface="微软雅黑" panose="020B0503020204020204" pitchFamily="34" charset="-122"/>
                <a:cs typeface="Arial Unicode MS" pitchFamily="34" charset="-122"/>
              </a:rPr>
              <a:t>运行信息</a:t>
            </a:r>
            <a:r>
              <a:rPr lang="zh-CN" altLang="en-US" sz="2000" dirty="0">
                <a:latin typeface="微软雅黑" panose="020B0503020204020204" pitchFamily="34" charset="-122"/>
                <a:ea typeface="微软雅黑" panose="020B0503020204020204" pitchFamily="34" charset="-122"/>
                <a:cs typeface="Arial Unicode MS" pitchFamily="34" charset="-122"/>
              </a:rPr>
              <a:t>，它提供了返回</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页面的其他隐式对象的方法。 </a:t>
            </a:r>
          </a:p>
          <a:p>
            <a:pPr marL="355600" indent="-355600">
              <a:lnSpc>
                <a:spcPct val="150000"/>
              </a:lnSpc>
              <a:spcAft>
                <a:spcPct val="1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PageContext</a:t>
            </a:r>
            <a:r>
              <a:rPr lang="zh-CN" altLang="en-US" sz="2000" dirty="0">
                <a:latin typeface="微软雅黑" panose="020B0503020204020204" pitchFamily="34" charset="-122"/>
                <a:ea typeface="微软雅黑" panose="020B0503020204020204" pitchFamily="34" charset="-122"/>
                <a:cs typeface="Arial Unicode MS" pitchFamily="34" charset="-122"/>
              </a:rPr>
              <a:t>类中定义了一个</a:t>
            </a:r>
            <a:r>
              <a:rPr lang="en-US" altLang="zh-CN" sz="2000" dirty="0" err="1">
                <a:solidFill>
                  <a:srgbClr val="FF0000"/>
                </a:solidFill>
                <a:latin typeface="微软雅黑" panose="020B0503020204020204" pitchFamily="34" charset="-122"/>
                <a:ea typeface="微软雅黑" panose="020B0503020204020204" pitchFamily="34" charset="-122"/>
                <a:cs typeface="Arial Unicode MS" pitchFamily="34" charset="-122"/>
              </a:rPr>
              <a:t>setAttribute</a:t>
            </a:r>
            <a:r>
              <a:rPr lang="zh-CN" altLang="en-US" sz="2000" dirty="0">
                <a:latin typeface="微软雅黑" panose="020B0503020204020204" pitchFamily="34" charset="-122"/>
                <a:ea typeface="微软雅黑" panose="020B0503020204020204" pitchFamily="34" charset="-122"/>
                <a:cs typeface="Arial Unicode MS" pitchFamily="34" charset="-122"/>
              </a:rPr>
              <a:t>方法来将对象存储进</a:t>
            </a:r>
            <a:r>
              <a:rPr lang="en-US" altLang="zh-CN" sz="2000" dirty="0" err="1">
                <a:latin typeface="微软雅黑" panose="020B0503020204020204" pitchFamily="34" charset="-122"/>
                <a:ea typeface="微软雅黑" panose="020B0503020204020204" pitchFamily="34" charset="-122"/>
                <a:cs typeface="Arial Unicode MS" pitchFamily="34" charset="-122"/>
              </a:rPr>
              <a:t>pageContext</a:t>
            </a:r>
            <a:r>
              <a:rPr lang="zh-CN" altLang="en-US" sz="2000" dirty="0">
                <a:latin typeface="微软雅黑" panose="020B0503020204020204" pitchFamily="34" charset="-122"/>
                <a:ea typeface="微软雅黑" panose="020B0503020204020204" pitchFamily="34" charset="-122"/>
                <a:cs typeface="Arial Unicode MS" pitchFamily="34" charset="-122"/>
              </a:rPr>
              <a:t>对象内部的一个</a:t>
            </a:r>
            <a:r>
              <a:rPr lang="en-US" altLang="zh-CN" sz="2000" dirty="0" err="1">
                <a:latin typeface="微软雅黑" panose="020B0503020204020204" pitchFamily="34" charset="-122"/>
                <a:ea typeface="微软雅黑" panose="020B0503020204020204" pitchFamily="34" charset="-122"/>
                <a:cs typeface="Arial Unicode MS" pitchFamily="34" charset="-122"/>
              </a:rPr>
              <a:t>HashMap</a:t>
            </a:r>
            <a:r>
              <a:rPr lang="zh-CN" altLang="en-US" sz="2000" dirty="0">
                <a:latin typeface="微软雅黑" panose="020B0503020204020204" pitchFamily="34" charset="-122"/>
                <a:ea typeface="微软雅黑" panose="020B0503020204020204" pitchFamily="34" charset="-122"/>
                <a:cs typeface="Arial Unicode MS" pitchFamily="34" charset="-122"/>
              </a:rPr>
              <a:t>对象中，同时也定义了一个</a:t>
            </a:r>
            <a:r>
              <a:rPr lang="en-US" altLang="zh-CN" sz="2000" dirty="0" err="1">
                <a:solidFill>
                  <a:srgbClr val="FF0000"/>
                </a:solidFill>
                <a:latin typeface="微软雅黑" panose="020B0503020204020204" pitchFamily="34" charset="-122"/>
                <a:ea typeface="微软雅黑" panose="020B0503020204020204" pitchFamily="34" charset="-122"/>
                <a:cs typeface="Arial Unicode MS" pitchFamily="34" charset="-122"/>
              </a:rPr>
              <a:t>getAttribute</a:t>
            </a:r>
            <a:r>
              <a:rPr lang="zh-CN" altLang="en-US" sz="2000" dirty="0">
                <a:latin typeface="微软雅黑" panose="020B0503020204020204" pitchFamily="34" charset="-122"/>
                <a:ea typeface="微软雅黑" panose="020B0503020204020204" pitchFamily="34" charset="-122"/>
                <a:cs typeface="Arial Unicode MS" pitchFamily="34" charset="-122"/>
              </a:rPr>
              <a:t>方法来检索存储在该</a:t>
            </a:r>
            <a:r>
              <a:rPr lang="en-US" altLang="zh-CN" sz="2000" dirty="0" err="1">
                <a:latin typeface="微软雅黑" panose="020B0503020204020204" pitchFamily="34" charset="-122"/>
                <a:ea typeface="微软雅黑" panose="020B0503020204020204" pitchFamily="34" charset="-122"/>
                <a:cs typeface="Arial Unicode MS" pitchFamily="34" charset="-122"/>
              </a:rPr>
              <a:t>HashMap</a:t>
            </a:r>
            <a:r>
              <a:rPr lang="zh-CN" altLang="en-US" sz="2000" dirty="0">
                <a:latin typeface="微软雅黑" panose="020B0503020204020204" pitchFamily="34" charset="-122"/>
                <a:ea typeface="微软雅黑" panose="020B0503020204020204" pitchFamily="34" charset="-122"/>
                <a:cs typeface="Arial Unicode MS" pitchFamily="34" charset="-122"/>
              </a:rPr>
              <a:t>对象中的对象。 </a:t>
            </a:r>
          </a:p>
          <a:p>
            <a:pPr marL="355600" indent="-355600">
              <a:lnSpc>
                <a:spcPct val="150000"/>
              </a:lnSpc>
              <a:spcAft>
                <a:spcPct val="1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PageContext</a:t>
            </a:r>
            <a:r>
              <a:rPr lang="zh-CN" altLang="en-US" sz="2000" dirty="0">
                <a:latin typeface="微软雅黑" panose="020B0503020204020204" pitchFamily="34" charset="-122"/>
                <a:ea typeface="微软雅黑" panose="020B0503020204020204" pitchFamily="34" charset="-122"/>
                <a:cs typeface="Arial Unicode MS" pitchFamily="34" charset="-122"/>
              </a:rPr>
              <a:t>类除了可以存储和检索自身中的属性对象外，还定义了可以存储和检索其他域范围内的属性对象的方法。  </a:t>
            </a:r>
          </a:p>
        </p:txBody>
      </p:sp>
    </p:spTree>
    <p:extLst>
      <p:ext uri="{BB962C8B-B14F-4D97-AF65-F5344CB8AC3E}">
        <p14:creationId xmlns:p14="http://schemas.microsoft.com/office/powerpoint/2010/main" val="325409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44803">
                                            <p:txEl>
                                              <p:pRg st="0" end="0"/>
                                            </p:txEl>
                                          </p:spTgt>
                                        </p:tgtEl>
                                        <p:attrNameLst>
                                          <p:attrName>style.visibility</p:attrName>
                                        </p:attrNameLst>
                                      </p:cBhvr>
                                      <p:to>
                                        <p:strVal val="visible"/>
                                      </p:to>
                                    </p:set>
                                    <p:anim calcmode="lin" valueType="num">
                                      <p:cBhvr additive="base">
                                        <p:cTn id="7" dur="500" fill="hold"/>
                                        <p:tgtEl>
                                          <p:spTgt spid="8448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4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44803">
                                            <p:txEl>
                                              <p:pRg st="1" end="1"/>
                                            </p:txEl>
                                          </p:spTgt>
                                        </p:tgtEl>
                                        <p:attrNameLst>
                                          <p:attrName>style.visibility</p:attrName>
                                        </p:attrNameLst>
                                      </p:cBhvr>
                                      <p:to>
                                        <p:strVal val="visible"/>
                                      </p:to>
                                    </p:set>
                                    <p:anim calcmode="lin" valueType="num">
                                      <p:cBhvr additive="base">
                                        <p:cTn id="13" dur="500" fill="hold"/>
                                        <p:tgtEl>
                                          <p:spTgt spid="8448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44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44803">
                                            <p:txEl>
                                              <p:pRg st="2" end="2"/>
                                            </p:txEl>
                                          </p:spTgt>
                                        </p:tgtEl>
                                        <p:attrNameLst>
                                          <p:attrName>style.visibility</p:attrName>
                                        </p:attrNameLst>
                                      </p:cBhvr>
                                      <p:to>
                                        <p:strVal val="visible"/>
                                      </p:to>
                                    </p:set>
                                    <p:anim calcmode="lin" valueType="num">
                                      <p:cBhvr additive="base">
                                        <p:cTn id="19" dur="500" fill="hold"/>
                                        <p:tgtEl>
                                          <p:spTgt spid="84480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448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a:xfrm>
            <a:off x="421196" y="0"/>
            <a:ext cx="8229600" cy="766916"/>
          </a:xfrm>
        </p:spPr>
        <p:txBody>
          <a:bodyPr/>
          <a:lstStyle/>
          <a:p>
            <a:r>
              <a:rPr lang="zh-CN" altLang="en-US" dirty="0">
                <a:latin typeface="Arial Unicode MS" pitchFamily="34" charset="-122"/>
                <a:ea typeface="Arial Unicode MS" pitchFamily="34" charset="-122"/>
                <a:cs typeface="Arial Unicode MS" pitchFamily="34" charset="-122"/>
                <a:sym typeface="Wingdings" pitchFamily="2" charset="2"/>
              </a:rPr>
              <a:t>获得其他隐式对象 </a:t>
            </a:r>
          </a:p>
        </p:txBody>
      </p:sp>
      <p:sp>
        <p:nvSpPr>
          <p:cNvPr id="845827" name="Rectangle 3"/>
          <p:cNvSpPr>
            <a:spLocks noGrp="1" noChangeArrowheads="1"/>
          </p:cNvSpPr>
          <p:nvPr>
            <p:ph type="body" idx="1"/>
          </p:nvPr>
        </p:nvSpPr>
        <p:spPr>
          <a:xfrm>
            <a:off x="801555" y="1391094"/>
            <a:ext cx="7704856" cy="4817979"/>
          </a:xfrm>
          <a:noFill/>
        </p:spPr>
        <p:txBody>
          <a:bodyPr>
            <a:noAutofit/>
          </a:bodyPr>
          <a:lstStyle/>
          <a:p>
            <a:pPr marL="355600" indent="-355600">
              <a:lnSpc>
                <a:spcPct val="150000"/>
              </a:lnSpc>
              <a:spcAft>
                <a:spcPct val="2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getPage</a:t>
            </a:r>
            <a:r>
              <a:rPr lang="zh-CN" altLang="en-US" sz="2000" dirty="0">
                <a:latin typeface="微软雅黑" panose="020B0503020204020204" pitchFamily="34" charset="-122"/>
                <a:ea typeface="微软雅黑" panose="020B0503020204020204" pitchFamily="34" charset="-122"/>
                <a:cs typeface="Arial Unicode MS" pitchFamily="34" charset="-122"/>
              </a:rPr>
              <a:t>方法返回</a:t>
            </a:r>
            <a:r>
              <a:rPr lang="en-US" altLang="zh-CN" sz="2000" dirty="0">
                <a:latin typeface="微软雅黑" panose="020B0503020204020204" pitchFamily="34" charset="-122"/>
                <a:ea typeface="微软雅黑" panose="020B0503020204020204" pitchFamily="34" charset="-122"/>
                <a:cs typeface="Arial Unicode MS" pitchFamily="34" charset="-122"/>
              </a:rPr>
              <a:t>page</a:t>
            </a:r>
            <a:r>
              <a:rPr lang="zh-CN" altLang="en-US" sz="2000" dirty="0">
                <a:latin typeface="微软雅黑" panose="020B0503020204020204" pitchFamily="34" charset="-122"/>
                <a:ea typeface="微软雅黑" panose="020B0503020204020204" pitchFamily="34" charset="-122"/>
                <a:cs typeface="Arial Unicode MS" pitchFamily="34" charset="-122"/>
              </a:rPr>
              <a:t>隐式对象</a:t>
            </a:r>
          </a:p>
          <a:p>
            <a:pPr marL="355600" indent="-355600">
              <a:lnSpc>
                <a:spcPct val="150000"/>
              </a:lnSpc>
              <a:spcAft>
                <a:spcPct val="2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getRequest</a:t>
            </a:r>
            <a:r>
              <a:rPr lang="zh-CN" altLang="en-US" sz="2000" dirty="0">
                <a:latin typeface="微软雅黑" panose="020B0503020204020204" pitchFamily="34" charset="-122"/>
                <a:ea typeface="微软雅黑" panose="020B0503020204020204" pitchFamily="34" charset="-122"/>
                <a:cs typeface="Arial Unicode MS" pitchFamily="34" charset="-122"/>
              </a:rPr>
              <a:t>方法返回</a:t>
            </a:r>
            <a:r>
              <a:rPr lang="en-US" altLang="zh-CN" sz="2000" dirty="0">
                <a:latin typeface="微软雅黑" panose="020B0503020204020204" pitchFamily="34" charset="-122"/>
                <a:ea typeface="微软雅黑" panose="020B0503020204020204" pitchFamily="34" charset="-122"/>
                <a:cs typeface="Arial Unicode MS" pitchFamily="34" charset="-122"/>
              </a:rPr>
              <a:t>request</a:t>
            </a:r>
            <a:r>
              <a:rPr lang="zh-CN" altLang="en-US" sz="2000" dirty="0">
                <a:latin typeface="微软雅黑" panose="020B0503020204020204" pitchFamily="34" charset="-122"/>
                <a:ea typeface="微软雅黑" panose="020B0503020204020204" pitchFamily="34" charset="-122"/>
                <a:cs typeface="Arial Unicode MS" pitchFamily="34" charset="-122"/>
              </a:rPr>
              <a:t>隐式对象 </a:t>
            </a:r>
          </a:p>
          <a:p>
            <a:pPr marL="355600" indent="-355600">
              <a:lnSpc>
                <a:spcPct val="150000"/>
              </a:lnSpc>
              <a:spcAft>
                <a:spcPct val="2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getResponse</a:t>
            </a:r>
            <a:r>
              <a:rPr lang="zh-CN" altLang="en-US" sz="2000" dirty="0">
                <a:latin typeface="微软雅黑" panose="020B0503020204020204" pitchFamily="34" charset="-122"/>
                <a:ea typeface="微软雅黑" panose="020B0503020204020204" pitchFamily="34" charset="-122"/>
                <a:cs typeface="Arial Unicode MS" pitchFamily="34" charset="-122"/>
              </a:rPr>
              <a:t>方法返回</a:t>
            </a:r>
            <a:r>
              <a:rPr lang="en-US" altLang="zh-CN" sz="2000" dirty="0">
                <a:latin typeface="微软雅黑" panose="020B0503020204020204" pitchFamily="34" charset="-122"/>
                <a:ea typeface="微软雅黑" panose="020B0503020204020204" pitchFamily="34" charset="-122"/>
                <a:cs typeface="Arial Unicode MS" pitchFamily="34" charset="-122"/>
              </a:rPr>
              <a:t>response</a:t>
            </a:r>
            <a:r>
              <a:rPr lang="zh-CN" altLang="en-US" sz="2000" dirty="0">
                <a:latin typeface="微软雅黑" panose="020B0503020204020204" pitchFamily="34" charset="-122"/>
                <a:ea typeface="微软雅黑" panose="020B0503020204020204" pitchFamily="34" charset="-122"/>
                <a:cs typeface="Arial Unicode MS" pitchFamily="34" charset="-122"/>
              </a:rPr>
              <a:t>隐式对象 </a:t>
            </a:r>
          </a:p>
          <a:p>
            <a:pPr marL="355600" indent="-355600">
              <a:lnSpc>
                <a:spcPct val="150000"/>
              </a:lnSpc>
              <a:spcAft>
                <a:spcPct val="2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getSession</a:t>
            </a:r>
            <a:r>
              <a:rPr lang="zh-CN" altLang="en-US" sz="2000" dirty="0">
                <a:latin typeface="微软雅黑" panose="020B0503020204020204" pitchFamily="34" charset="-122"/>
                <a:ea typeface="微软雅黑" panose="020B0503020204020204" pitchFamily="34" charset="-122"/>
                <a:cs typeface="Arial Unicode MS" pitchFamily="34" charset="-122"/>
              </a:rPr>
              <a:t>方法返回</a:t>
            </a:r>
            <a:r>
              <a:rPr lang="en-US" altLang="zh-CN" sz="2000" dirty="0">
                <a:latin typeface="微软雅黑" panose="020B0503020204020204" pitchFamily="34" charset="-122"/>
                <a:ea typeface="微软雅黑" panose="020B0503020204020204" pitchFamily="34" charset="-122"/>
                <a:cs typeface="Arial Unicode MS" pitchFamily="34" charset="-122"/>
              </a:rPr>
              <a:t>session</a:t>
            </a:r>
            <a:r>
              <a:rPr lang="zh-CN" altLang="en-US" sz="2000" dirty="0">
                <a:latin typeface="微软雅黑" panose="020B0503020204020204" pitchFamily="34" charset="-122"/>
                <a:ea typeface="微软雅黑" panose="020B0503020204020204" pitchFamily="34" charset="-122"/>
                <a:cs typeface="Arial Unicode MS" pitchFamily="34" charset="-122"/>
              </a:rPr>
              <a:t>隐式对象 </a:t>
            </a:r>
          </a:p>
          <a:p>
            <a:pPr marL="355600" indent="-355600">
              <a:lnSpc>
                <a:spcPct val="150000"/>
              </a:lnSpc>
              <a:spcAft>
                <a:spcPct val="2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getServletContext</a:t>
            </a:r>
            <a:r>
              <a:rPr lang="zh-CN" altLang="en-US" sz="2000" dirty="0">
                <a:latin typeface="微软雅黑" panose="020B0503020204020204" pitchFamily="34" charset="-122"/>
                <a:ea typeface="微软雅黑" panose="020B0503020204020204" pitchFamily="34" charset="-122"/>
                <a:cs typeface="Arial Unicode MS" pitchFamily="34" charset="-122"/>
              </a:rPr>
              <a:t>方法返回</a:t>
            </a:r>
            <a:r>
              <a:rPr lang="en-US" altLang="zh-CN" sz="2000" dirty="0">
                <a:latin typeface="微软雅黑" panose="020B0503020204020204" pitchFamily="34" charset="-122"/>
                <a:ea typeface="微软雅黑" panose="020B0503020204020204" pitchFamily="34" charset="-122"/>
                <a:cs typeface="Arial Unicode MS" pitchFamily="34" charset="-122"/>
              </a:rPr>
              <a:t>application</a:t>
            </a:r>
            <a:r>
              <a:rPr lang="zh-CN" altLang="en-US" sz="2000" dirty="0">
                <a:latin typeface="微软雅黑" panose="020B0503020204020204" pitchFamily="34" charset="-122"/>
                <a:ea typeface="微软雅黑" panose="020B0503020204020204" pitchFamily="34" charset="-122"/>
                <a:cs typeface="Arial Unicode MS" pitchFamily="34" charset="-122"/>
              </a:rPr>
              <a:t>隐式对象</a:t>
            </a:r>
          </a:p>
          <a:p>
            <a:pPr marL="355600" indent="-355600">
              <a:lnSpc>
                <a:spcPct val="150000"/>
              </a:lnSpc>
              <a:spcAft>
                <a:spcPct val="2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getServletConfig</a:t>
            </a:r>
            <a:r>
              <a:rPr lang="zh-CN" altLang="en-US" sz="2000" dirty="0">
                <a:latin typeface="微软雅黑" panose="020B0503020204020204" pitchFamily="34" charset="-122"/>
                <a:ea typeface="微软雅黑" panose="020B0503020204020204" pitchFamily="34" charset="-122"/>
                <a:cs typeface="Arial Unicode MS" pitchFamily="34" charset="-122"/>
              </a:rPr>
              <a:t>方法返回</a:t>
            </a:r>
            <a:r>
              <a:rPr lang="en-US" altLang="zh-CN" sz="2000" dirty="0" err="1">
                <a:latin typeface="微软雅黑" panose="020B0503020204020204" pitchFamily="34" charset="-122"/>
                <a:ea typeface="微软雅黑" panose="020B0503020204020204" pitchFamily="34" charset="-122"/>
                <a:cs typeface="Arial Unicode MS" pitchFamily="34" charset="-122"/>
              </a:rPr>
              <a:t>config</a:t>
            </a:r>
            <a:r>
              <a:rPr lang="zh-CN" altLang="en-US" sz="2000" dirty="0">
                <a:latin typeface="微软雅黑" panose="020B0503020204020204" pitchFamily="34" charset="-122"/>
                <a:ea typeface="微软雅黑" panose="020B0503020204020204" pitchFamily="34" charset="-122"/>
                <a:cs typeface="Arial Unicode MS" pitchFamily="34" charset="-122"/>
              </a:rPr>
              <a:t>隐式对象</a:t>
            </a:r>
          </a:p>
          <a:p>
            <a:pPr marL="355600" indent="-355600">
              <a:lnSpc>
                <a:spcPct val="150000"/>
              </a:lnSpc>
              <a:spcAft>
                <a:spcPct val="2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getOut</a:t>
            </a:r>
            <a:r>
              <a:rPr lang="zh-CN" altLang="en-US" sz="2000" dirty="0">
                <a:latin typeface="微软雅黑" panose="020B0503020204020204" pitchFamily="34" charset="-122"/>
                <a:ea typeface="微软雅黑" panose="020B0503020204020204" pitchFamily="34" charset="-122"/>
                <a:cs typeface="Arial Unicode MS" pitchFamily="34" charset="-122"/>
              </a:rPr>
              <a:t>方法返回</a:t>
            </a:r>
            <a:r>
              <a:rPr lang="en-US" altLang="zh-CN" sz="2000" dirty="0">
                <a:latin typeface="微软雅黑" panose="020B0503020204020204" pitchFamily="34" charset="-122"/>
                <a:ea typeface="微软雅黑" panose="020B0503020204020204" pitchFamily="34" charset="-122"/>
                <a:cs typeface="Arial Unicode MS" pitchFamily="34" charset="-122"/>
              </a:rPr>
              <a:t>out</a:t>
            </a:r>
            <a:r>
              <a:rPr lang="zh-CN" altLang="en-US" sz="2000" dirty="0">
                <a:latin typeface="微软雅黑" panose="020B0503020204020204" pitchFamily="34" charset="-122"/>
                <a:ea typeface="微软雅黑" panose="020B0503020204020204" pitchFamily="34" charset="-122"/>
                <a:cs typeface="Arial Unicode MS" pitchFamily="34" charset="-122"/>
              </a:rPr>
              <a:t>隐式对象  </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marL="355600" indent="-355600">
              <a:lnSpc>
                <a:spcPct val="150000"/>
              </a:lnSpc>
              <a:spcAft>
                <a:spcPct val="2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getException</a:t>
            </a:r>
            <a:r>
              <a:rPr lang="zh-CN" altLang="en-US" sz="2000" dirty="0">
                <a:latin typeface="微软雅黑" panose="020B0503020204020204" pitchFamily="34" charset="-122"/>
                <a:ea typeface="微软雅黑" panose="020B0503020204020204" pitchFamily="34" charset="-122"/>
                <a:cs typeface="Arial Unicode MS" pitchFamily="34" charset="-122"/>
              </a:rPr>
              <a:t>方法返回</a:t>
            </a:r>
            <a:r>
              <a:rPr lang="en-US" altLang="zh-CN" sz="2000" dirty="0">
                <a:latin typeface="微软雅黑" panose="020B0503020204020204" pitchFamily="34" charset="-122"/>
                <a:ea typeface="微软雅黑" panose="020B0503020204020204" pitchFamily="34" charset="-122"/>
                <a:cs typeface="Arial Unicode MS" pitchFamily="34" charset="-122"/>
              </a:rPr>
              <a:t>exception</a:t>
            </a:r>
            <a:r>
              <a:rPr lang="zh-CN" altLang="en-US" sz="2000" dirty="0">
                <a:latin typeface="微软雅黑" panose="020B0503020204020204" pitchFamily="34" charset="-122"/>
                <a:ea typeface="微软雅黑" panose="020B0503020204020204" pitchFamily="34" charset="-122"/>
                <a:cs typeface="Arial Unicode MS" pitchFamily="34" charset="-122"/>
              </a:rPr>
              <a:t>隐式对象 </a:t>
            </a:r>
          </a:p>
        </p:txBody>
      </p:sp>
    </p:spTree>
    <p:extLst>
      <p:ext uri="{BB962C8B-B14F-4D97-AF65-F5344CB8AC3E}">
        <p14:creationId xmlns:p14="http://schemas.microsoft.com/office/powerpoint/2010/main" val="320402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45827">
                                            <p:txEl>
                                              <p:pRg st="0" end="0"/>
                                            </p:txEl>
                                          </p:spTgt>
                                        </p:tgtEl>
                                        <p:attrNameLst>
                                          <p:attrName>style.visibility</p:attrName>
                                        </p:attrNameLst>
                                      </p:cBhvr>
                                      <p:to>
                                        <p:strVal val="visible"/>
                                      </p:to>
                                    </p:set>
                                    <p:anim calcmode="lin" valueType="num">
                                      <p:cBhvr additive="base">
                                        <p:cTn id="7" dur="500" fill="hold"/>
                                        <p:tgtEl>
                                          <p:spTgt spid="8458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5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45827">
                                            <p:txEl>
                                              <p:pRg st="1" end="1"/>
                                            </p:txEl>
                                          </p:spTgt>
                                        </p:tgtEl>
                                        <p:attrNameLst>
                                          <p:attrName>style.visibility</p:attrName>
                                        </p:attrNameLst>
                                      </p:cBhvr>
                                      <p:to>
                                        <p:strVal val="visible"/>
                                      </p:to>
                                    </p:set>
                                    <p:anim calcmode="lin" valueType="num">
                                      <p:cBhvr additive="base">
                                        <p:cTn id="13" dur="500" fill="hold"/>
                                        <p:tgtEl>
                                          <p:spTgt spid="84582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458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45827">
                                            <p:txEl>
                                              <p:pRg st="2" end="2"/>
                                            </p:txEl>
                                          </p:spTgt>
                                        </p:tgtEl>
                                        <p:attrNameLst>
                                          <p:attrName>style.visibility</p:attrName>
                                        </p:attrNameLst>
                                      </p:cBhvr>
                                      <p:to>
                                        <p:strVal val="visible"/>
                                      </p:to>
                                    </p:set>
                                    <p:anim calcmode="lin" valueType="num">
                                      <p:cBhvr additive="base">
                                        <p:cTn id="19" dur="500" fill="hold"/>
                                        <p:tgtEl>
                                          <p:spTgt spid="84582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458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45827">
                                            <p:txEl>
                                              <p:pRg st="3" end="3"/>
                                            </p:txEl>
                                          </p:spTgt>
                                        </p:tgtEl>
                                        <p:attrNameLst>
                                          <p:attrName>style.visibility</p:attrName>
                                        </p:attrNameLst>
                                      </p:cBhvr>
                                      <p:to>
                                        <p:strVal val="visible"/>
                                      </p:to>
                                    </p:set>
                                    <p:anim calcmode="lin" valueType="num">
                                      <p:cBhvr additive="base">
                                        <p:cTn id="25" dur="500" fill="hold"/>
                                        <p:tgtEl>
                                          <p:spTgt spid="84582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458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45827">
                                            <p:txEl>
                                              <p:pRg st="6" end="6"/>
                                            </p:txEl>
                                          </p:spTgt>
                                        </p:tgtEl>
                                        <p:attrNameLst>
                                          <p:attrName>style.visibility</p:attrName>
                                        </p:attrNameLst>
                                      </p:cBhvr>
                                      <p:to>
                                        <p:strVal val="visible"/>
                                      </p:to>
                                    </p:set>
                                    <p:anim calcmode="lin" valueType="num">
                                      <p:cBhvr additive="base">
                                        <p:cTn id="31" dur="500" fill="hold"/>
                                        <p:tgtEl>
                                          <p:spTgt spid="845827">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458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845827">
                                            <p:txEl>
                                              <p:pRg st="7" end="7"/>
                                            </p:txEl>
                                          </p:spTgt>
                                        </p:tgtEl>
                                        <p:attrNameLst>
                                          <p:attrName>style.visibility</p:attrName>
                                        </p:attrNameLst>
                                      </p:cBhvr>
                                      <p:to>
                                        <p:strVal val="visible"/>
                                      </p:to>
                                    </p:set>
                                    <p:anim calcmode="lin" valueType="num">
                                      <p:cBhvr additive="base">
                                        <p:cTn id="37" dur="500" fill="hold"/>
                                        <p:tgtEl>
                                          <p:spTgt spid="845827">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4582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845827">
                                            <p:txEl>
                                              <p:pRg st="5" end="5"/>
                                            </p:txEl>
                                          </p:spTgt>
                                        </p:tgtEl>
                                        <p:attrNameLst>
                                          <p:attrName>style.visibility</p:attrName>
                                        </p:attrNameLst>
                                      </p:cBhvr>
                                      <p:to>
                                        <p:strVal val="visible"/>
                                      </p:to>
                                    </p:set>
                                    <p:anim calcmode="lin" valueType="num">
                                      <p:cBhvr additive="base">
                                        <p:cTn id="43" dur="500" fill="hold"/>
                                        <p:tgtEl>
                                          <p:spTgt spid="845827">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458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845827">
                                            <p:txEl>
                                              <p:pRg st="4" end="4"/>
                                            </p:txEl>
                                          </p:spTgt>
                                        </p:tgtEl>
                                        <p:attrNameLst>
                                          <p:attrName>style.visibility</p:attrName>
                                        </p:attrNameLst>
                                      </p:cBhvr>
                                      <p:to>
                                        <p:strVal val="visible"/>
                                      </p:to>
                                    </p:set>
                                    <p:anim calcmode="lin" valueType="num">
                                      <p:cBhvr additive="base">
                                        <p:cTn id="49" dur="500" fill="hold"/>
                                        <p:tgtEl>
                                          <p:spTgt spid="845827">
                                            <p:txEl>
                                              <p:pRg st="4" end="4"/>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458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具有与属性相关方法的对象</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1308496"/>
            <a:ext cx="8640960" cy="4689608"/>
          </a:xfrm>
          <a:noFill/>
        </p:spPr>
        <p:txBody>
          <a:bodyPr>
            <a:normAutofit/>
          </a:bodyPr>
          <a:lstStyle/>
          <a:p>
            <a:pPr marL="355600" indent="-355600">
              <a:lnSpc>
                <a:spcPct val="150000"/>
              </a:lnSpc>
              <a:spcAft>
                <a:spcPct val="20000"/>
              </a:spcAft>
            </a:pPr>
            <a:r>
              <a:rPr lang="en-US" altLang="zh-CN" dirty="0" err="1" smtClean="0">
                <a:latin typeface="微软雅黑" panose="020B0503020204020204" pitchFamily="34" charset="-122"/>
                <a:ea typeface="微软雅黑" panose="020B0503020204020204" pitchFamily="34" charset="-122"/>
                <a:cs typeface="Arial Unicode MS" pitchFamily="34" charset="-122"/>
              </a:rPr>
              <a:t>pageContext</a:t>
            </a:r>
            <a:endParaRPr lang="en-US" altLang="zh-CN" dirty="0" smtClean="0">
              <a:latin typeface="微软雅黑" panose="020B0503020204020204" pitchFamily="34" charset="-122"/>
              <a:ea typeface="微软雅黑" panose="020B0503020204020204" pitchFamily="34" charset="-122"/>
              <a:cs typeface="Arial Unicode MS" pitchFamily="34" charset="-122"/>
            </a:endParaRPr>
          </a:p>
          <a:p>
            <a:pPr marL="355600" indent="-355600">
              <a:lnSpc>
                <a:spcPct val="150000"/>
              </a:lnSpc>
              <a:spcAft>
                <a:spcPct val="20000"/>
              </a:spcAft>
            </a:pPr>
            <a:r>
              <a:rPr lang="en-US" altLang="zh-CN" dirty="0">
                <a:latin typeface="微软雅黑" panose="020B0503020204020204" pitchFamily="34" charset="-122"/>
                <a:ea typeface="微软雅黑" panose="020B0503020204020204" pitchFamily="34" charset="-122"/>
                <a:cs typeface="Arial Unicode MS" pitchFamily="34" charset="-122"/>
              </a:rPr>
              <a:t>r</a:t>
            </a:r>
            <a:r>
              <a:rPr lang="en-US" altLang="zh-CN" dirty="0" smtClean="0">
                <a:latin typeface="微软雅黑" panose="020B0503020204020204" pitchFamily="34" charset="-122"/>
                <a:ea typeface="微软雅黑" panose="020B0503020204020204" pitchFamily="34" charset="-122"/>
                <a:cs typeface="Arial Unicode MS" pitchFamily="34" charset="-122"/>
              </a:rPr>
              <a:t>equest</a:t>
            </a:r>
          </a:p>
          <a:p>
            <a:pPr marL="355600" indent="-355600">
              <a:lnSpc>
                <a:spcPct val="150000"/>
              </a:lnSpc>
              <a:spcAft>
                <a:spcPct val="20000"/>
              </a:spcAft>
            </a:pPr>
            <a:r>
              <a:rPr lang="en-US" altLang="zh-CN" dirty="0">
                <a:latin typeface="微软雅黑" panose="020B0503020204020204" pitchFamily="34" charset="-122"/>
                <a:ea typeface="微软雅黑" panose="020B0503020204020204" pitchFamily="34" charset="-122"/>
                <a:cs typeface="Arial Unicode MS" pitchFamily="34" charset="-122"/>
              </a:rPr>
              <a:t>s</a:t>
            </a:r>
            <a:r>
              <a:rPr lang="en-US" altLang="zh-CN" dirty="0" smtClean="0">
                <a:latin typeface="微软雅黑" panose="020B0503020204020204" pitchFamily="34" charset="-122"/>
                <a:ea typeface="微软雅黑" panose="020B0503020204020204" pitchFamily="34" charset="-122"/>
                <a:cs typeface="Arial Unicode MS" pitchFamily="34" charset="-122"/>
              </a:rPr>
              <a:t>ession</a:t>
            </a:r>
          </a:p>
          <a:p>
            <a:pPr marL="355600" indent="-355600">
              <a:lnSpc>
                <a:spcPct val="150000"/>
              </a:lnSpc>
              <a:spcAft>
                <a:spcPct val="20000"/>
              </a:spcAft>
            </a:pPr>
            <a:r>
              <a:rPr lang="en-US" altLang="zh-CN" dirty="0">
                <a:latin typeface="微软雅黑" panose="020B0503020204020204" pitchFamily="34" charset="-122"/>
                <a:ea typeface="微软雅黑" panose="020B0503020204020204" pitchFamily="34" charset="-122"/>
                <a:cs typeface="Arial Unicode MS" pitchFamily="34" charset="-122"/>
              </a:rPr>
              <a:t>a</a:t>
            </a:r>
            <a:r>
              <a:rPr lang="en-US" altLang="zh-CN" dirty="0" smtClean="0">
                <a:latin typeface="微软雅黑" panose="020B0503020204020204" pitchFamily="34" charset="-122"/>
                <a:ea typeface="微软雅黑" panose="020B0503020204020204" pitchFamily="34" charset="-122"/>
                <a:cs typeface="Arial Unicode MS" pitchFamily="34" charset="-122"/>
              </a:rPr>
              <a:t>pplication</a:t>
            </a:r>
          </a:p>
          <a:p>
            <a:pPr marL="0" indent="0">
              <a:lnSpc>
                <a:spcPct val="150000"/>
              </a:lnSpc>
              <a:spcAft>
                <a:spcPct val="20000"/>
              </a:spcAft>
              <a:buNone/>
            </a:pPr>
            <a:r>
              <a:rPr lang="zh-CN" altLang="en-US" dirty="0" smtClean="0">
                <a:latin typeface="微软雅黑" panose="020B0503020204020204" pitchFamily="34" charset="-122"/>
                <a:ea typeface="微软雅黑" panose="020B0503020204020204" pitchFamily="34" charset="-122"/>
                <a:cs typeface="Arial Unicode MS" pitchFamily="34" charset="-122"/>
              </a:rPr>
              <a:t>以上四个对象也称为域对象</a:t>
            </a:r>
            <a:endParaRPr lang="en-US" altLang="zh-CN" dirty="0">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21206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67331">
                                            <p:txEl>
                                              <p:pRg st="1" end="1"/>
                                            </p:txEl>
                                          </p:spTgt>
                                        </p:tgtEl>
                                        <p:attrNameLst>
                                          <p:attrName>style.visibility</p:attrName>
                                        </p:attrNameLst>
                                      </p:cBhvr>
                                      <p:to>
                                        <p:strVal val="visible"/>
                                      </p:to>
                                    </p:set>
                                    <p:anim calcmode="lin" valueType="num">
                                      <p:cBhvr additive="base">
                                        <p:cTn id="13" dur="500" fill="hold"/>
                                        <p:tgtEl>
                                          <p:spTgt spid="8673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7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67331">
                                            <p:txEl>
                                              <p:pRg st="2" end="2"/>
                                            </p:txEl>
                                          </p:spTgt>
                                        </p:tgtEl>
                                        <p:attrNameLst>
                                          <p:attrName>style.visibility</p:attrName>
                                        </p:attrNameLst>
                                      </p:cBhvr>
                                      <p:to>
                                        <p:strVal val="visible"/>
                                      </p:to>
                                    </p:set>
                                    <p:anim calcmode="lin" valueType="num">
                                      <p:cBhvr additive="base">
                                        <p:cTn id="19" dur="500" fill="hold"/>
                                        <p:tgtEl>
                                          <p:spTgt spid="8673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67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67331">
                                            <p:txEl>
                                              <p:pRg st="3" end="3"/>
                                            </p:txEl>
                                          </p:spTgt>
                                        </p:tgtEl>
                                        <p:attrNameLst>
                                          <p:attrName>style.visibility</p:attrName>
                                        </p:attrNameLst>
                                      </p:cBhvr>
                                      <p:to>
                                        <p:strVal val="visible"/>
                                      </p:to>
                                    </p:set>
                                    <p:anim calcmode="lin" valueType="num">
                                      <p:cBhvr additive="base">
                                        <p:cTn id="25" dur="500" fill="hold"/>
                                        <p:tgtEl>
                                          <p:spTgt spid="8673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67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67331">
                                            <p:txEl>
                                              <p:pRg st="4" end="4"/>
                                            </p:txEl>
                                          </p:spTgt>
                                        </p:tgtEl>
                                        <p:attrNameLst>
                                          <p:attrName>style.visibility</p:attrName>
                                        </p:attrNameLst>
                                      </p:cBhvr>
                                      <p:to>
                                        <p:strVal val="visible"/>
                                      </p:to>
                                    </p:set>
                                    <p:anim calcmode="lin" valueType="num">
                                      <p:cBhvr additive="base">
                                        <p:cTn id="31" dur="500" fill="hold"/>
                                        <p:tgtEl>
                                          <p:spTgt spid="8673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673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具有与属性相关方法的对象</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896112"/>
            <a:ext cx="8640960" cy="5815584"/>
          </a:xfrm>
          <a:noFill/>
        </p:spPr>
        <p:txBody>
          <a:bodyPr>
            <a:normAutofit fontScale="77500" lnSpcReduction="20000"/>
          </a:bodyPr>
          <a:lstStyle/>
          <a:p>
            <a:pPr marL="355600" indent="-355600">
              <a:lnSpc>
                <a:spcPct val="150000"/>
              </a:lnSpc>
              <a:spcAft>
                <a:spcPct val="20000"/>
              </a:spcAft>
            </a:pPr>
            <a:r>
              <a:rPr lang="en-US" altLang="zh-CN" dirty="0" err="1" smtClean="0">
                <a:latin typeface="微软雅黑" panose="020B0503020204020204" pitchFamily="34" charset="-122"/>
                <a:ea typeface="微软雅黑" panose="020B0503020204020204" pitchFamily="34" charset="-122"/>
                <a:cs typeface="Arial Unicode MS" pitchFamily="34" charset="-122"/>
              </a:rPr>
              <a:t>pageContext</a:t>
            </a:r>
            <a:endParaRPr lang="en-US" altLang="zh-CN" dirty="0">
              <a:latin typeface="微软雅黑" panose="020B0503020204020204" pitchFamily="34" charset="-122"/>
              <a:ea typeface="微软雅黑" panose="020B0503020204020204" pitchFamily="34" charset="-122"/>
              <a:cs typeface="Arial Unicode MS" pitchFamily="34" charset="-122"/>
            </a:endParaRPr>
          </a:p>
          <a:p>
            <a:pPr marL="0" indent="0">
              <a:lnSpc>
                <a:spcPct val="150000"/>
              </a:lnSpc>
              <a:spcAft>
                <a:spcPct val="20000"/>
              </a:spcAft>
              <a:buNone/>
            </a:pPr>
            <a:r>
              <a:rPr lang="en-US" altLang="zh-CN" dirty="0">
                <a:latin typeface="微软雅黑" panose="020B0503020204020204" pitchFamily="34" charset="-122"/>
                <a:ea typeface="微软雅黑" panose="020B0503020204020204" pitchFamily="34" charset="-122"/>
                <a:cs typeface="Arial Unicode MS" pitchFamily="34" charset="-122"/>
              </a:rPr>
              <a:t> </a:t>
            </a:r>
            <a:r>
              <a:rPr lang="en-US" altLang="zh-CN" dirty="0" smtClean="0">
                <a:latin typeface="微软雅黑" panose="020B0503020204020204" pitchFamily="34" charset="-122"/>
                <a:ea typeface="微软雅黑" panose="020B0503020204020204" pitchFamily="34" charset="-122"/>
                <a:cs typeface="Arial Unicode MS" pitchFamily="34" charset="-122"/>
              </a:rPr>
              <a:t>   </a:t>
            </a:r>
            <a:r>
              <a:rPr lang="zh-CN" altLang="en-US" dirty="0" smtClean="0">
                <a:latin typeface="微软雅黑" panose="020B0503020204020204" pitchFamily="34" charset="-122"/>
                <a:ea typeface="微软雅黑" panose="020B0503020204020204" pitchFamily="34" charset="-122"/>
                <a:cs typeface="Arial Unicode MS" pitchFamily="34" charset="-122"/>
              </a:rPr>
              <a:t>属性的作用范围仅限于当前</a:t>
            </a:r>
            <a:r>
              <a:rPr lang="en-US" altLang="zh-CN" dirty="0" smtClean="0">
                <a:latin typeface="微软雅黑" panose="020B0503020204020204" pitchFamily="34" charset="-122"/>
                <a:ea typeface="微软雅黑" panose="020B0503020204020204" pitchFamily="34" charset="-122"/>
                <a:cs typeface="Arial Unicode MS" pitchFamily="34" charset="-122"/>
              </a:rPr>
              <a:t>JSP</a:t>
            </a:r>
            <a:r>
              <a:rPr lang="zh-CN" altLang="en-US" dirty="0" smtClean="0">
                <a:latin typeface="微软雅黑" panose="020B0503020204020204" pitchFamily="34" charset="-122"/>
                <a:ea typeface="微软雅黑" panose="020B0503020204020204" pitchFamily="34" charset="-122"/>
                <a:cs typeface="Arial Unicode MS" pitchFamily="34" charset="-122"/>
              </a:rPr>
              <a:t>页面</a:t>
            </a:r>
            <a:endParaRPr lang="en-US" altLang="zh-CN" dirty="0" smtClean="0">
              <a:latin typeface="微软雅黑" panose="020B0503020204020204" pitchFamily="34" charset="-122"/>
              <a:ea typeface="微软雅黑" panose="020B0503020204020204" pitchFamily="34" charset="-122"/>
              <a:cs typeface="Arial Unicode MS" pitchFamily="34" charset="-122"/>
            </a:endParaRPr>
          </a:p>
          <a:p>
            <a:pPr marL="355600" indent="-355600">
              <a:lnSpc>
                <a:spcPct val="150000"/>
              </a:lnSpc>
              <a:spcAft>
                <a:spcPct val="20000"/>
              </a:spcAft>
            </a:pPr>
            <a:r>
              <a:rPr lang="en-US" altLang="zh-CN" dirty="0">
                <a:latin typeface="微软雅黑" panose="020B0503020204020204" pitchFamily="34" charset="-122"/>
                <a:ea typeface="微软雅黑" panose="020B0503020204020204" pitchFamily="34" charset="-122"/>
                <a:cs typeface="Arial Unicode MS" pitchFamily="34" charset="-122"/>
              </a:rPr>
              <a:t>Request</a:t>
            </a:r>
          </a:p>
          <a:p>
            <a:pPr marL="0" indent="0">
              <a:lnSpc>
                <a:spcPct val="150000"/>
              </a:lnSpc>
              <a:spcAft>
                <a:spcPct val="20000"/>
              </a:spcAft>
              <a:buNone/>
            </a:pPr>
            <a:r>
              <a:rPr lang="en-US" altLang="zh-CN" dirty="0">
                <a:latin typeface="微软雅黑" panose="020B0503020204020204" pitchFamily="34" charset="-122"/>
                <a:ea typeface="微软雅黑" panose="020B0503020204020204" pitchFamily="34" charset="-122"/>
                <a:cs typeface="Arial Unicode MS" pitchFamily="34" charset="-122"/>
              </a:rPr>
              <a:t> </a:t>
            </a:r>
            <a:r>
              <a:rPr lang="en-US" altLang="zh-CN" dirty="0" smtClean="0">
                <a:latin typeface="微软雅黑" panose="020B0503020204020204" pitchFamily="34" charset="-122"/>
                <a:ea typeface="微软雅黑" panose="020B0503020204020204" pitchFamily="34" charset="-122"/>
                <a:cs typeface="Arial Unicode MS" pitchFamily="34" charset="-122"/>
              </a:rPr>
              <a:t>   </a:t>
            </a:r>
            <a:r>
              <a:rPr lang="zh-CN" altLang="en-US" dirty="0" smtClean="0">
                <a:latin typeface="微软雅黑" panose="020B0503020204020204" pitchFamily="34" charset="-122"/>
                <a:ea typeface="微软雅黑" panose="020B0503020204020204" pitchFamily="34" charset="-122"/>
                <a:cs typeface="Arial Unicode MS" pitchFamily="34" charset="-122"/>
              </a:rPr>
              <a:t>属性的作用范围仅限于同一个请求</a:t>
            </a:r>
            <a:endParaRPr lang="en-US" altLang="zh-CN" dirty="0" smtClean="0">
              <a:latin typeface="微软雅黑" panose="020B0503020204020204" pitchFamily="34" charset="-122"/>
              <a:ea typeface="微软雅黑" panose="020B0503020204020204" pitchFamily="34" charset="-122"/>
              <a:cs typeface="Arial Unicode MS" pitchFamily="34" charset="-122"/>
            </a:endParaRPr>
          </a:p>
          <a:p>
            <a:pPr marL="355600" indent="-355600">
              <a:lnSpc>
                <a:spcPct val="150000"/>
              </a:lnSpc>
              <a:spcAft>
                <a:spcPct val="20000"/>
              </a:spcAft>
            </a:pPr>
            <a:r>
              <a:rPr lang="en-US" altLang="zh-CN" dirty="0">
                <a:latin typeface="微软雅黑" panose="020B0503020204020204" pitchFamily="34" charset="-122"/>
                <a:ea typeface="微软雅黑" panose="020B0503020204020204" pitchFamily="34" charset="-122"/>
                <a:cs typeface="Arial Unicode MS" pitchFamily="34" charset="-122"/>
              </a:rPr>
              <a:t>Session</a:t>
            </a:r>
          </a:p>
          <a:p>
            <a:pPr marL="0" indent="0">
              <a:lnSpc>
                <a:spcPct val="150000"/>
              </a:lnSpc>
              <a:spcAft>
                <a:spcPct val="20000"/>
              </a:spcAft>
              <a:buNone/>
            </a:pPr>
            <a:r>
              <a:rPr lang="en-US" altLang="zh-CN" dirty="0">
                <a:latin typeface="微软雅黑" panose="020B0503020204020204" pitchFamily="34" charset="-122"/>
                <a:ea typeface="微软雅黑" panose="020B0503020204020204" pitchFamily="34" charset="-122"/>
                <a:cs typeface="Arial Unicode MS" pitchFamily="34" charset="-122"/>
              </a:rPr>
              <a:t> </a:t>
            </a:r>
            <a:r>
              <a:rPr lang="en-US" altLang="zh-CN" dirty="0" smtClean="0">
                <a:latin typeface="微软雅黑" panose="020B0503020204020204" pitchFamily="34" charset="-122"/>
                <a:ea typeface="微软雅黑" panose="020B0503020204020204" pitchFamily="34" charset="-122"/>
                <a:cs typeface="Arial Unicode MS" pitchFamily="34" charset="-122"/>
              </a:rPr>
              <a:t>   </a:t>
            </a:r>
            <a:r>
              <a:rPr lang="zh-CN" altLang="en-US" dirty="0" smtClean="0">
                <a:latin typeface="微软雅黑" panose="020B0503020204020204" pitchFamily="34" charset="-122"/>
                <a:ea typeface="微软雅黑" panose="020B0503020204020204" pitchFamily="34" charset="-122"/>
                <a:cs typeface="Arial Unicode MS" pitchFamily="34" charset="-122"/>
              </a:rPr>
              <a:t>属性的作用范围限于一次会话，浏览器打开直到关闭关闭称之为一次会话（前提是：在此期间会话不失效）</a:t>
            </a:r>
            <a:endParaRPr lang="en-US" altLang="zh-CN" dirty="0" smtClean="0">
              <a:latin typeface="微软雅黑" panose="020B0503020204020204" pitchFamily="34" charset="-122"/>
              <a:ea typeface="微软雅黑" panose="020B0503020204020204" pitchFamily="34" charset="-122"/>
              <a:cs typeface="Arial Unicode MS" pitchFamily="34" charset="-122"/>
            </a:endParaRPr>
          </a:p>
          <a:p>
            <a:pPr marL="355600" indent="-355600">
              <a:lnSpc>
                <a:spcPct val="150000"/>
              </a:lnSpc>
              <a:spcAft>
                <a:spcPct val="20000"/>
              </a:spcAft>
            </a:pPr>
            <a:r>
              <a:rPr lang="en-US" altLang="zh-CN" dirty="0" smtClean="0">
                <a:latin typeface="微软雅黑" panose="020B0503020204020204" pitchFamily="34" charset="-122"/>
                <a:ea typeface="微软雅黑" panose="020B0503020204020204" pitchFamily="34" charset="-122"/>
                <a:cs typeface="Arial Unicode MS" pitchFamily="34" charset="-122"/>
              </a:rPr>
              <a:t>application</a:t>
            </a:r>
            <a:endParaRPr lang="en-US" altLang="zh-CN" dirty="0">
              <a:latin typeface="微软雅黑" panose="020B0503020204020204" pitchFamily="34" charset="-122"/>
              <a:ea typeface="微软雅黑" panose="020B0503020204020204" pitchFamily="34" charset="-122"/>
              <a:cs typeface="Arial Unicode MS" pitchFamily="34" charset="-122"/>
            </a:endParaRPr>
          </a:p>
          <a:p>
            <a:pPr marL="0" indent="0">
              <a:lnSpc>
                <a:spcPct val="150000"/>
              </a:lnSpc>
              <a:spcAft>
                <a:spcPct val="20000"/>
              </a:spcAft>
              <a:buNone/>
            </a:pPr>
            <a:r>
              <a:rPr lang="en-US" altLang="zh-CN" dirty="0">
                <a:latin typeface="微软雅黑" panose="020B0503020204020204" pitchFamily="34" charset="-122"/>
                <a:ea typeface="微软雅黑" panose="020B0503020204020204" pitchFamily="34" charset="-122"/>
                <a:cs typeface="Arial Unicode MS" pitchFamily="34" charset="-122"/>
              </a:rPr>
              <a:t> </a:t>
            </a:r>
            <a:r>
              <a:rPr lang="en-US" altLang="zh-CN" dirty="0" smtClean="0">
                <a:latin typeface="微软雅黑" panose="020B0503020204020204" pitchFamily="34" charset="-122"/>
                <a:ea typeface="微软雅黑" panose="020B0503020204020204" pitchFamily="34" charset="-122"/>
                <a:cs typeface="Arial Unicode MS" pitchFamily="34" charset="-122"/>
              </a:rPr>
              <a:t>   </a:t>
            </a:r>
            <a:r>
              <a:rPr lang="zh-CN" altLang="en-US" dirty="0" smtClean="0">
                <a:latin typeface="微软雅黑" panose="020B0503020204020204" pitchFamily="34" charset="-122"/>
                <a:ea typeface="微软雅黑" panose="020B0503020204020204" pitchFamily="34" charset="-122"/>
                <a:cs typeface="Arial Unicode MS" pitchFamily="34" charset="-122"/>
              </a:rPr>
              <a:t>属性的作用范围限于当前</a:t>
            </a:r>
            <a:r>
              <a:rPr lang="en-US" altLang="zh-CN" dirty="0" smtClean="0">
                <a:latin typeface="微软雅黑" panose="020B0503020204020204" pitchFamily="34" charset="-122"/>
                <a:ea typeface="微软雅黑" panose="020B0503020204020204" pitchFamily="34" charset="-122"/>
                <a:cs typeface="Arial Unicode MS" pitchFamily="34" charset="-122"/>
              </a:rPr>
              <a:t>web</a:t>
            </a:r>
            <a:r>
              <a:rPr lang="zh-CN" altLang="en-US" dirty="0" smtClean="0">
                <a:latin typeface="微软雅黑" panose="020B0503020204020204" pitchFamily="34" charset="-122"/>
                <a:ea typeface="微软雅黑" panose="020B0503020204020204" pitchFamily="34" charset="-122"/>
                <a:cs typeface="Arial Unicode MS" pitchFamily="34" charset="-122"/>
              </a:rPr>
              <a:t>应用，是范围最大属性作用范围，只要在一处设置属性，在其他各处的</a:t>
            </a:r>
            <a:r>
              <a:rPr lang="en-US" altLang="zh-CN" dirty="0" smtClean="0">
                <a:latin typeface="微软雅黑" panose="020B0503020204020204" pitchFamily="34" charset="-122"/>
                <a:ea typeface="微软雅黑" panose="020B0503020204020204" pitchFamily="34" charset="-122"/>
                <a:cs typeface="Arial Unicode MS" pitchFamily="34" charset="-122"/>
              </a:rPr>
              <a:t>JSP</a:t>
            </a:r>
            <a:r>
              <a:rPr lang="zh-CN" altLang="en-US" dirty="0" smtClean="0">
                <a:latin typeface="微软雅黑" panose="020B0503020204020204" pitchFamily="34" charset="-122"/>
                <a:ea typeface="微软雅黑" panose="020B0503020204020204" pitchFamily="34" charset="-122"/>
                <a:cs typeface="Arial Unicode MS" pitchFamily="34" charset="-122"/>
              </a:rPr>
              <a:t>或</a:t>
            </a:r>
            <a:r>
              <a:rPr lang="en-US" altLang="zh-CN" dirty="0" smtClean="0">
                <a:latin typeface="微软雅黑" panose="020B0503020204020204" pitchFamily="34" charset="-122"/>
                <a:ea typeface="微软雅黑" panose="020B0503020204020204" pitchFamily="34" charset="-122"/>
                <a:cs typeface="Arial Unicode MS" pitchFamily="34" charset="-122"/>
              </a:rPr>
              <a:t>Servlet</a:t>
            </a:r>
            <a:r>
              <a:rPr lang="zh-CN" altLang="en-US" dirty="0" smtClean="0">
                <a:latin typeface="微软雅黑" panose="020B0503020204020204" pitchFamily="34" charset="-122"/>
                <a:ea typeface="微软雅黑" panose="020B0503020204020204" pitchFamily="34" charset="-122"/>
                <a:cs typeface="Arial Unicode MS" pitchFamily="34" charset="-122"/>
              </a:rPr>
              <a:t>中都可以获取到</a:t>
            </a:r>
            <a:endParaRPr lang="en-US" altLang="zh-CN" dirty="0" smtClean="0">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103638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67331">
                                            <p:txEl>
                                              <p:pRg st="1" end="1"/>
                                            </p:txEl>
                                          </p:spTgt>
                                        </p:tgtEl>
                                        <p:attrNameLst>
                                          <p:attrName>style.visibility</p:attrName>
                                        </p:attrNameLst>
                                      </p:cBhvr>
                                      <p:to>
                                        <p:strVal val="visible"/>
                                      </p:to>
                                    </p:set>
                                    <p:anim calcmode="lin" valueType="num">
                                      <p:cBhvr additive="base">
                                        <p:cTn id="13" dur="500" fill="hold"/>
                                        <p:tgtEl>
                                          <p:spTgt spid="8673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7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67331">
                                            <p:txEl>
                                              <p:pRg st="2" end="2"/>
                                            </p:txEl>
                                          </p:spTgt>
                                        </p:tgtEl>
                                        <p:attrNameLst>
                                          <p:attrName>style.visibility</p:attrName>
                                        </p:attrNameLst>
                                      </p:cBhvr>
                                      <p:to>
                                        <p:strVal val="visible"/>
                                      </p:to>
                                    </p:set>
                                    <p:anim calcmode="lin" valueType="num">
                                      <p:cBhvr additive="base">
                                        <p:cTn id="19" dur="500" fill="hold"/>
                                        <p:tgtEl>
                                          <p:spTgt spid="8673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67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67331">
                                            <p:txEl>
                                              <p:pRg st="3" end="3"/>
                                            </p:txEl>
                                          </p:spTgt>
                                        </p:tgtEl>
                                        <p:attrNameLst>
                                          <p:attrName>style.visibility</p:attrName>
                                        </p:attrNameLst>
                                      </p:cBhvr>
                                      <p:to>
                                        <p:strVal val="visible"/>
                                      </p:to>
                                    </p:set>
                                    <p:anim calcmode="lin" valueType="num">
                                      <p:cBhvr additive="base">
                                        <p:cTn id="25" dur="500" fill="hold"/>
                                        <p:tgtEl>
                                          <p:spTgt spid="8673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67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67331">
                                            <p:txEl>
                                              <p:pRg st="4" end="4"/>
                                            </p:txEl>
                                          </p:spTgt>
                                        </p:tgtEl>
                                        <p:attrNameLst>
                                          <p:attrName>style.visibility</p:attrName>
                                        </p:attrNameLst>
                                      </p:cBhvr>
                                      <p:to>
                                        <p:strVal val="visible"/>
                                      </p:to>
                                    </p:set>
                                    <p:anim calcmode="lin" valueType="num">
                                      <p:cBhvr additive="base">
                                        <p:cTn id="31" dur="500" fill="hold"/>
                                        <p:tgtEl>
                                          <p:spTgt spid="8673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673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867331">
                                            <p:txEl>
                                              <p:pRg st="5" end="5"/>
                                            </p:txEl>
                                          </p:spTgt>
                                        </p:tgtEl>
                                        <p:attrNameLst>
                                          <p:attrName>style.visibility</p:attrName>
                                        </p:attrNameLst>
                                      </p:cBhvr>
                                      <p:to>
                                        <p:strVal val="visible"/>
                                      </p:to>
                                    </p:set>
                                    <p:anim calcmode="lin" valueType="num">
                                      <p:cBhvr additive="base">
                                        <p:cTn id="37" dur="500" fill="hold"/>
                                        <p:tgtEl>
                                          <p:spTgt spid="86733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673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867331">
                                            <p:txEl>
                                              <p:pRg st="6" end="6"/>
                                            </p:txEl>
                                          </p:spTgt>
                                        </p:tgtEl>
                                        <p:attrNameLst>
                                          <p:attrName>style.visibility</p:attrName>
                                        </p:attrNameLst>
                                      </p:cBhvr>
                                      <p:to>
                                        <p:strVal val="visible"/>
                                      </p:to>
                                    </p:set>
                                    <p:anim calcmode="lin" valueType="num">
                                      <p:cBhvr additive="base">
                                        <p:cTn id="43" dur="500" fill="hold"/>
                                        <p:tgtEl>
                                          <p:spTgt spid="86733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673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867331">
                                            <p:txEl>
                                              <p:pRg st="7" end="7"/>
                                            </p:txEl>
                                          </p:spTgt>
                                        </p:tgtEl>
                                        <p:attrNameLst>
                                          <p:attrName>style.visibility</p:attrName>
                                        </p:attrNameLst>
                                      </p:cBhvr>
                                      <p:to>
                                        <p:strVal val="visible"/>
                                      </p:to>
                                    </p:set>
                                    <p:anim calcmode="lin" valueType="num">
                                      <p:cBhvr additive="base">
                                        <p:cTn id="49" dur="500" fill="hold"/>
                                        <p:tgtEl>
                                          <p:spTgt spid="86733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6733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zh-CN" altLang="en-US" b="1" dirty="0" smtClean="0">
                <a:latin typeface="Arial Unicode MS" pitchFamily="34" charset="-122"/>
                <a:ea typeface="Arial Unicode MS" pitchFamily="34" charset="-122"/>
                <a:cs typeface="Arial Unicode MS" pitchFamily="34" charset="-122"/>
              </a:rPr>
              <a:t>与属性</a:t>
            </a:r>
            <a:r>
              <a:rPr lang="en-US" altLang="zh-CN" b="1" dirty="0" smtClean="0">
                <a:latin typeface="Arial Unicode MS" pitchFamily="34" charset="-122"/>
                <a:ea typeface="Arial Unicode MS" pitchFamily="34" charset="-122"/>
                <a:cs typeface="Arial Unicode MS" pitchFamily="34" charset="-122"/>
              </a:rPr>
              <a:t>(Attribute)</a:t>
            </a:r>
            <a:r>
              <a:rPr lang="zh-CN" altLang="en-US" b="1" dirty="0" smtClean="0">
                <a:latin typeface="Arial Unicode MS" pitchFamily="34" charset="-122"/>
                <a:ea typeface="Arial Unicode MS" pitchFamily="34" charset="-122"/>
                <a:cs typeface="Arial Unicode MS" pitchFamily="34" charset="-122"/>
              </a:rPr>
              <a:t>相关</a:t>
            </a:r>
            <a:r>
              <a:rPr lang="zh-CN" altLang="en-US" dirty="0" smtClean="0">
                <a:latin typeface="Arial Unicode MS" pitchFamily="34" charset="-122"/>
                <a:ea typeface="Arial Unicode MS" pitchFamily="34" charset="-122"/>
                <a:cs typeface="Arial Unicode MS" pitchFamily="34" charset="-122"/>
              </a:rPr>
              <a:t>的方法</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1308496"/>
            <a:ext cx="8640960" cy="4689608"/>
          </a:xfrm>
          <a:noFill/>
        </p:spPr>
        <p:txBody>
          <a:bodyPr>
            <a:normAutofit fontScale="92500" lnSpcReduction="20000"/>
          </a:bodyPr>
          <a:lstStyle/>
          <a:p>
            <a:pPr marL="355600" indent="-355600">
              <a:lnSpc>
                <a:spcPct val="150000"/>
              </a:lnSpc>
              <a:spcAft>
                <a:spcPct val="20000"/>
              </a:spcAft>
            </a:pPr>
            <a:r>
              <a:rPr lang="zh-CN" altLang="en-US" dirty="0">
                <a:latin typeface="微软雅黑" panose="020B0503020204020204" pitchFamily="34" charset="-122"/>
                <a:ea typeface="微软雅黑" panose="020B0503020204020204" pitchFamily="34" charset="-122"/>
                <a:cs typeface="Arial Unicode MS" pitchFamily="34" charset="-122"/>
              </a:rPr>
              <a:t>获取指定的属性</a:t>
            </a:r>
            <a:r>
              <a:rPr lang="en-US" altLang="zh-CN" dirty="0">
                <a:latin typeface="微软雅黑" panose="020B0503020204020204" pitchFamily="34" charset="-122"/>
                <a:ea typeface="微软雅黑" panose="020B0503020204020204" pitchFamily="34" charset="-122"/>
                <a:cs typeface="Arial Unicode MS" pitchFamily="34" charset="-122"/>
              </a:rPr>
              <a:t> </a:t>
            </a:r>
            <a:endParaRPr lang="en-US" altLang="zh-CN" dirty="0" smtClean="0">
              <a:latin typeface="微软雅黑" panose="020B0503020204020204" pitchFamily="34" charset="-122"/>
              <a:ea typeface="微软雅黑" panose="020B0503020204020204" pitchFamily="34" charset="-122"/>
              <a:cs typeface="Arial Unicode MS" pitchFamily="34" charset="-122"/>
            </a:endParaRPr>
          </a:p>
          <a:p>
            <a:pPr marL="355600" indent="-355600">
              <a:lnSpc>
                <a:spcPct val="150000"/>
              </a:lnSpc>
              <a:spcAft>
                <a:spcPct val="20000"/>
              </a:spcAft>
            </a:pPr>
            <a:r>
              <a:rPr lang="en-US" altLang="zh-CN" dirty="0" smtClean="0">
                <a:solidFill>
                  <a:srgbClr val="FF0000"/>
                </a:solidFill>
                <a:latin typeface="微软雅黑" panose="020B0503020204020204" pitchFamily="34" charset="-122"/>
                <a:ea typeface="微软雅黑" panose="020B0503020204020204" pitchFamily="34" charset="-122"/>
                <a:cs typeface="Arial Unicode MS" pitchFamily="34" charset="-122"/>
              </a:rPr>
              <a:t>Object   </a:t>
            </a:r>
            <a:r>
              <a:rPr lang="en-US" altLang="zh-CN" dirty="0" err="1" smtClean="0">
                <a:solidFill>
                  <a:srgbClr val="FF0000"/>
                </a:solidFill>
                <a:latin typeface="微软雅黑" panose="020B0503020204020204" pitchFamily="34" charset="-122"/>
                <a:ea typeface="微软雅黑" panose="020B0503020204020204" pitchFamily="34" charset="-122"/>
                <a:cs typeface="Arial Unicode MS" pitchFamily="34" charset="-122"/>
              </a:rPr>
              <a:t>getAttribute</a:t>
            </a:r>
            <a:r>
              <a:rPr lang="en-US" altLang="zh-CN" dirty="0" smtClean="0">
                <a:solidFill>
                  <a:srgbClr val="FF0000"/>
                </a:solidFill>
                <a:latin typeface="微软雅黑" panose="020B0503020204020204" pitchFamily="34" charset="-122"/>
                <a:ea typeface="微软雅黑" panose="020B0503020204020204" pitchFamily="34" charset="-122"/>
                <a:cs typeface="Arial Unicode MS" pitchFamily="34" charset="-122"/>
              </a:rPr>
              <a:t>(</a:t>
            </a:r>
            <a:r>
              <a:rPr lang="en-US" altLang="zh-CN" dirty="0" err="1" smtClean="0">
                <a:solidFill>
                  <a:srgbClr val="FF0000"/>
                </a:solidFill>
                <a:latin typeface="微软雅黑" panose="020B0503020204020204" pitchFamily="34" charset="-122"/>
                <a:ea typeface="微软雅黑" panose="020B0503020204020204" pitchFamily="34" charset="-122"/>
                <a:cs typeface="Arial Unicode MS" pitchFamily="34" charset="-122"/>
              </a:rPr>
              <a:t>java.lang.String</a:t>
            </a:r>
            <a:r>
              <a:rPr lang="en-US" altLang="zh-CN" dirty="0" smtClean="0">
                <a:solidFill>
                  <a:srgbClr val="FF0000"/>
                </a:solidFill>
                <a:latin typeface="微软雅黑" panose="020B0503020204020204" pitchFamily="34" charset="-122"/>
                <a:ea typeface="微软雅黑" panose="020B0503020204020204" pitchFamily="34" charset="-122"/>
                <a:cs typeface="Arial Unicode MS" pitchFamily="34" charset="-122"/>
              </a:rPr>
              <a:t> name)</a:t>
            </a:r>
          </a:p>
          <a:p>
            <a:pPr marL="355600" indent="-355600">
              <a:lnSpc>
                <a:spcPct val="150000"/>
              </a:lnSpc>
              <a:spcAft>
                <a:spcPct val="20000"/>
              </a:spcAft>
            </a:pPr>
            <a:r>
              <a:rPr lang="zh-CN" altLang="en-US" dirty="0" smtClean="0">
                <a:solidFill>
                  <a:srgbClr val="FF0000"/>
                </a:solidFill>
                <a:latin typeface="微软雅黑" panose="020B0503020204020204" pitchFamily="34" charset="-122"/>
                <a:ea typeface="微软雅黑" panose="020B0503020204020204" pitchFamily="34" charset="-122"/>
                <a:cs typeface="Arial Unicode MS" pitchFamily="34" charset="-122"/>
              </a:rPr>
              <a:t>获取所有属性名字组成的</a:t>
            </a:r>
            <a:r>
              <a:rPr lang="en-US" altLang="zh-CN" dirty="0" smtClean="0">
                <a:solidFill>
                  <a:srgbClr val="FF0000"/>
                </a:solidFill>
                <a:latin typeface="微软雅黑" panose="020B0503020204020204" pitchFamily="34" charset="-122"/>
                <a:ea typeface="微软雅黑" panose="020B0503020204020204" pitchFamily="34" charset="-122"/>
                <a:cs typeface="Arial Unicode MS" pitchFamily="34" charset="-122"/>
              </a:rPr>
              <a:t>Enumeration</a:t>
            </a:r>
            <a:r>
              <a:rPr lang="zh-CN" altLang="en-US" dirty="0" smtClean="0">
                <a:solidFill>
                  <a:srgbClr val="FF0000"/>
                </a:solidFill>
                <a:latin typeface="微软雅黑" panose="020B0503020204020204" pitchFamily="34" charset="-122"/>
                <a:ea typeface="微软雅黑" panose="020B0503020204020204" pitchFamily="34" charset="-122"/>
                <a:cs typeface="Arial Unicode MS" pitchFamily="34" charset="-122"/>
              </a:rPr>
              <a:t>对象</a:t>
            </a:r>
            <a:endParaRPr lang="en-US" altLang="zh-CN" dirty="0" smtClean="0">
              <a:solidFill>
                <a:srgbClr val="FF0000"/>
              </a:solidFill>
              <a:latin typeface="微软雅黑" panose="020B0503020204020204" pitchFamily="34" charset="-122"/>
              <a:ea typeface="微软雅黑" panose="020B0503020204020204" pitchFamily="34" charset="-122"/>
              <a:cs typeface="Arial Unicode MS" pitchFamily="34" charset="-122"/>
            </a:endParaRPr>
          </a:p>
          <a:p>
            <a:pPr marL="355600" indent="-355600">
              <a:lnSpc>
                <a:spcPct val="150000"/>
              </a:lnSpc>
              <a:spcAft>
                <a:spcPct val="20000"/>
              </a:spcAft>
            </a:pPr>
            <a:r>
              <a:rPr lang="en-US" altLang="zh-CN" dirty="0" smtClean="0">
                <a:latin typeface="微软雅黑" panose="020B0503020204020204" pitchFamily="34" charset="-122"/>
                <a:ea typeface="微软雅黑" panose="020B0503020204020204" pitchFamily="34" charset="-122"/>
                <a:cs typeface="Arial Unicode MS" pitchFamily="34" charset="-122"/>
              </a:rPr>
              <a:t>Enumeration   </a:t>
            </a:r>
            <a:r>
              <a:rPr lang="en-US" altLang="zh-CN" dirty="0" err="1" smtClean="0">
                <a:latin typeface="微软雅黑" panose="020B0503020204020204" pitchFamily="34" charset="-122"/>
                <a:ea typeface="微软雅黑" panose="020B0503020204020204" pitchFamily="34" charset="-122"/>
                <a:cs typeface="Arial Unicode MS" pitchFamily="34" charset="-122"/>
              </a:rPr>
              <a:t>getAttributeNames</a:t>
            </a:r>
            <a:r>
              <a:rPr lang="en-US" altLang="zh-CN" dirty="0">
                <a:latin typeface="微软雅黑" panose="020B0503020204020204" pitchFamily="34" charset="-122"/>
                <a:ea typeface="微软雅黑" panose="020B0503020204020204" pitchFamily="34" charset="-122"/>
                <a:cs typeface="Arial Unicode MS" pitchFamily="34" charset="-122"/>
              </a:rPr>
              <a:t>()</a:t>
            </a:r>
            <a:endParaRPr lang="en-US" altLang="zh-CN" dirty="0" smtClean="0">
              <a:latin typeface="微软雅黑" panose="020B0503020204020204" pitchFamily="34" charset="-122"/>
              <a:ea typeface="微软雅黑" panose="020B0503020204020204" pitchFamily="34" charset="-122"/>
              <a:cs typeface="Arial Unicode MS" pitchFamily="34" charset="-122"/>
            </a:endParaRPr>
          </a:p>
          <a:p>
            <a:pPr marL="355600" indent="-355600">
              <a:lnSpc>
                <a:spcPct val="150000"/>
              </a:lnSpc>
              <a:spcAft>
                <a:spcPct val="20000"/>
              </a:spcAft>
            </a:pPr>
            <a:r>
              <a:rPr lang="en-US" altLang="zh-CN" dirty="0" smtClean="0">
                <a:solidFill>
                  <a:srgbClr val="FF0000"/>
                </a:solidFill>
                <a:latin typeface="微软雅黑" panose="020B0503020204020204" pitchFamily="34" charset="-122"/>
                <a:ea typeface="微软雅黑" panose="020B0503020204020204" pitchFamily="34" charset="-122"/>
                <a:cs typeface="Arial Unicode MS" pitchFamily="34" charset="-122"/>
              </a:rPr>
              <a:t>Void  setAttribute(</a:t>
            </a:r>
            <a:r>
              <a:rPr lang="en-US" altLang="zh-CN" dirty="0" err="1" smtClean="0">
                <a:solidFill>
                  <a:srgbClr val="FF0000"/>
                </a:solidFill>
                <a:latin typeface="微软雅黑" panose="020B0503020204020204" pitchFamily="34" charset="-122"/>
                <a:ea typeface="微软雅黑" panose="020B0503020204020204" pitchFamily="34" charset="-122"/>
                <a:cs typeface="Arial Unicode MS" pitchFamily="34" charset="-122"/>
              </a:rPr>
              <a:t>java.lang.String</a:t>
            </a:r>
            <a:r>
              <a:rPr lang="en-US" altLang="zh-CN" dirty="0" smtClean="0">
                <a:solidFill>
                  <a:srgbClr val="FF0000"/>
                </a:solidFill>
                <a:latin typeface="微软雅黑" panose="020B0503020204020204" pitchFamily="34" charset="-122"/>
                <a:ea typeface="微软雅黑" panose="020B0503020204020204" pitchFamily="34" charset="-122"/>
                <a:cs typeface="Arial Unicode MS" pitchFamily="34" charset="-122"/>
              </a:rPr>
              <a:t> </a:t>
            </a:r>
            <a:r>
              <a:rPr lang="en-US" altLang="zh-CN" dirty="0">
                <a:solidFill>
                  <a:srgbClr val="FF0000"/>
                </a:solidFill>
                <a:latin typeface="微软雅黑" panose="020B0503020204020204" pitchFamily="34" charset="-122"/>
                <a:ea typeface="微软雅黑" panose="020B0503020204020204" pitchFamily="34" charset="-122"/>
                <a:cs typeface="Arial Unicode MS" pitchFamily="34" charset="-122"/>
              </a:rPr>
              <a:t>name, </a:t>
            </a:r>
            <a:r>
              <a:rPr lang="en-US" altLang="zh-CN" dirty="0" err="1">
                <a:solidFill>
                  <a:srgbClr val="FF0000"/>
                </a:solidFill>
                <a:latin typeface="微软雅黑" panose="020B0503020204020204" pitchFamily="34" charset="-122"/>
                <a:ea typeface="微软雅黑" panose="020B0503020204020204" pitchFamily="34" charset="-122"/>
                <a:cs typeface="Arial Unicode MS" pitchFamily="34" charset="-122"/>
              </a:rPr>
              <a:t>java.lang.Object</a:t>
            </a:r>
            <a:r>
              <a:rPr lang="en-US" altLang="zh-CN" dirty="0">
                <a:solidFill>
                  <a:srgbClr val="FF0000"/>
                </a:solidFill>
                <a:latin typeface="微软雅黑" panose="020B0503020204020204" pitchFamily="34" charset="-122"/>
                <a:ea typeface="微软雅黑" panose="020B0503020204020204" pitchFamily="34" charset="-122"/>
                <a:cs typeface="Arial Unicode MS" pitchFamily="34" charset="-122"/>
              </a:rPr>
              <a:t> o) </a:t>
            </a:r>
            <a:r>
              <a:rPr lang="zh-CN" altLang="en-US" dirty="0" smtClean="0">
                <a:solidFill>
                  <a:srgbClr val="FF0000"/>
                </a:solidFill>
                <a:latin typeface="微软雅黑" panose="020B0503020204020204" pitchFamily="34" charset="-122"/>
                <a:ea typeface="微软雅黑" panose="020B0503020204020204" pitchFamily="34" charset="-122"/>
                <a:cs typeface="Arial Unicode MS" pitchFamily="34" charset="-122"/>
              </a:rPr>
              <a:t>：设置属性</a:t>
            </a:r>
            <a:endParaRPr lang="en-US" altLang="zh-CN" dirty="0" smtClean="0">
              <a:solidFill>
                <a:srgbClr val="FF0000"/>
              </a:solidFill>
              <a:latin typeface="微软雅黑" panose="020B0503020204020204" pitchFamily="34" charset="-122"/>
              <a:ea typeface="微软雅黑" panose="020B0503020204020204" pitchFamily="34" charset="-122"/>
              <a:cs typeface="Arial Unicode MS" pitchFamily="34" charset="-122"/>
            </a:endParaRPr>
          </a:p>
          <a:p>
            <a:pPr marL="355600" indent="-355600">
              <a:lnSpc>
                <a:spcPct val="150000"/>
              </a:lnSpc>
              <a:spcAft>
                <a:spcPct val="20000"/>
              </a:spcAft>
            </a:pPr>
            <a:r>
              <a:rPr lang="en-US" altLang="zh-CN" dirty="0" err="1" smtClean="0">
                <a:latin typeface="微软雅黑" panose="020B0503020204020204" pitchFamily="34" charset="-122"/>
                <a:ea typeface="微软雅黑" panose="020B0503020204020204" pitchFamily="34" charset="-122"/>
                <a:cs typeface="Arial Unicode MS" pitchFamily="34" charset="-122"/>
              </a:rPr>
              <a:t>removeAttribute</a:t>
            </a:r>
            <a:r>
              <a:rPr lang="en-US" altLang="zh-CN" dirty="0" smtClean="0">
                <a:latin typeface="微软雅黑" panose="020B0503020204020204" pitchFamily="34" charset="-122"/>
                <a:ea typeface="微软雅黑" panose="020B0503020204020204" pitchFamily="34" charset="-122"/>
                <a:cs typeface="Arial Unicode MS" pitchFamily="34" charset="-122"/>
              </a:rPr>
              <a:t>(String name)</a:t>
            </a:r>
            <a:r>
              <a:rPr lang="zh-CN" altLang="en-US" dirty="0" smtClean="0">
                <a:latin typeface="微软雅黑" panose="020B0503020204020204" pitchFamily="34" charset="-122"/>
                <a:ea typeface="微软雅黑" panose="020B0503020204020204" pitchFamily="34" charset="-122"/>
                <a:cs typeface="Arial Unicode MS" pitchFamily="34" charset="-122"/>
              </a:rPr>
              <a:t>：</a:t>
            </a:r>
            <a:r>
              <a:rPr lang="zh-CN" altLang="en-US" dirty="0">
                <a:latin typeface="微软雅黑" panose="020B0503020204020204" pitchFamily="34" charset="-122"/>
                <a:ea typeface="微软雅黑" panose="020B0503020204020204" pitchFamily="34" charset="-122"/>
                <a:cs typeface="Arial Unicode MS" pitchFamily="34" charset="-122"/>
              </a:rPr>
              <a:t>移</a:t>
            </a:r>
            <a:r>
              <a:rPr lang="zh-CN" altLang="en-US" dirty="0" smtClean="0">
                <a:latin typeface="微软雅黑" panose="020B0503020204020204" pitchFamily="34" charset="-122"/>
                <a:ea typeface="微软雅黑" panose="020B0503020204020204" pitchFamily="34" charset="-122"/>
                <a:cs typeface="Arial Unicode MS" pitchFamily="34" charset="-122"/>
              </a:rPr>
              <a:t>除指定属性</a:t>
            </a:r>
            <a:endParaRPr lang="en-US" altLang="zh-CN" dirty="0">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382459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1" end="1"/>
                                            </p:txEl>
                                          </p:spTgt>
                                        </p:tgtEl>
                                        <p:attrNameLst>
                                          <p:attrName>style.visibility</p:attrName>
                                        </p:attrNameLst>
                                      </p:cBhvr>
                                      <p:to>
                                        <p:strVal val="visible"/>
                                      </p:to>
                                    </p:set>
                                    <p:anim calcmode="lin" valueType="num">
                                      <p:cBhvr additive="base">
                                        <p:cTn id="7" dur="500" fill="hold"/>
                                        <p:tgtEl>
                                          <p:spTgt spid="867331">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67331">
                                            <p:txEl>
                                              <p:pRg st="2" end="2"/>
                                            </p:txEl>
                                          </p:spTgt>
                                        </p:tgtEl>
                                        <p:attrNameLst>
                                          <p:attrName>style.visibility</p:attrName>
                                        </p:attrNameLst>
                                      </p:cBhvr>
                                      <p:to>
                                        <p:strVal val="visible"/>
                                      </p:to>
                                    </p:set>
                                    <p:anim calcmode="lin" valueType="num">
                                      <p:cBhvr additive="base">
                                        <p:cTn id="13" dur="500" fill="hold"/>
                                        <p:tgtEl>
                                          <p:spTgt spid="86733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7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67331">
                                            <p:txEl>
                                              <p:pRg st="3" end="3"/>
                                            </p:txEl>
                                          </p:spTgt>
                                        </p:tgtEl>
                                        <p:attrNameLst>
                                          <p:attrName>style.visibility</p:attrName>
                                        </p:attrNameLst>
                                      </p:cBhvr>
                                      <p:to>
                                        <p:strVal val="visible"/>
                                      </p:to>
                                    </p:set>
                                    <p:anim calcmode="lin" valueType="num">
                                      <p:cBhvr additive="base">
                                        <p:cTn id="19" dur="500" fill="hold"/>
                                        <p:tgtEl>
                                          <p:spTgt spid="86733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67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67331">
                                            <p:txEl>
                                              <p:pRg st="0" end="0"/>
                                            </p:txEl>
                                          </p:spTgt>
                                        </p:tgtEl>
                                        <p:attrNameLst>
                                          <p:attrName>style.visibility</p:attrName>
                                        </p:attrNameLst>
                                      </p:cBhvr>
                                      <p:to>
                                        <p:strVal val="visible"/>
                                      </p:to>
                                    </p:set>
                                    <p:anim calcmode="lin" valueType="num">
                                      <p:cBhvr additive="base">
                                        <p:cTn id="25"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a:xfrm>
            <a:off x="493204" y="0"/>
            <a:ext cx="8229600" cy="857256"/>
          </a:xfrm>
        </p:spPr>
        <p:txBody>
          <a:bodyPr/>
          <a:lstStyle/>
          <a:p>
            <a:r>
              <a:rPr lang="zh-CN" altLang="en-US" b="1" dirty="0">
                <a:latin typeface="Arial Unicode MS" pitchFamily="34" charset="-122"/>
                <a:ea typeface="Arial Unicode MS" pitchFamily="34" charset="-122"/>
                <a:cs typeface="Arial Unicode MS" pitchFamily="34" charset="-122"/>
              </a:rPr>
              <a:t>访问各个域范围中的属性</a:t>
            </a:r>
            <a:endParaRPr lang="zh-CN" altLang="en-US" dirty="0">
              <a:latin typeface="Arial Unicode MS" pitchFamily="34" charset="-122"/>
              <a:ea typeface="Arial Unicode MS" pitchFamily="34" charset="-122"/>
              <a:cs typeface="Arial Unicode MS" pitchFamily="34" charset="-122"/>
            </a:endParaRPr>
          </a:p>
        </p:txBody>
      </p:sp>
      <p:sp>
        <p:nvSpPr>
          <p:cNvPr id="848899" name="Rectangle 3"/>
          <p:cNvSpPr>
            <a:spLocks noGrp="1" noChangeArrowheads="1"/>
          </p:cNvSpPr>
          <p:nvPr>
            <p:ph type="body" idx="1"/>
          </p:nvPr>
        </p:nvSpPr>
        <p:spPr>
          <a:xfrm>
            <a:off x="493204" y="840482"/>
            <a:ext cx="8503312" cy="5165862"/>
          </a:xfrm>
          <a:noFill/>
        </p:spPr>
        <p:txBody>
          <a:bodyPr/>
          <a:lstStyle/>
          <a:p>
            <a:pPr marL="355600" indent="-355600">
              <a:spcAft>
                <a:spcPct val="20000"/>
              </a:spcAft>
            </a:pPr>
            <a:r>
              <a:rPr lang="en-US" altLang="zh-CN" sz="1800" dirty="0" err="1">
                <a:latin typeface="微软雅黑" panose="020B0503020204020204" pitchFamily="34" charset="-122"/>
                <a:ea typeface="微软雅黑" panose="020B0503020204020204" pitchFamily="34" charset="-122"/>
                <a:cs typeface="Arial Unicode MS" pitchFamily="34" charset="-122"/>
              </a:rPr>
              <a:t>PageContext</a:t>
            </a:r>
            <a:r>
              <a:rPr lang="zh-CN" altLang="en-US" sz="1800" dirty="0">
                <a:latin typeface="微软雅黑" panose="020B0503020204020204" pitchFamily="34" charset="-122"/>
                <a:ea typeface="微软雅黑" panose="020B0503020204020204" pitchFamily="34" charset="-122"/>
                <a:cs typeface="Arial Unicode MS" pitchFamily="34" charset="-122"/>
              </a:rPr>
              <a:t>类中还提供了对各个域范围的属性进行统一管理的方法，以简化对各个域范围内的属性的访问。 </a:t>
            </a:r>
            <a:endParaRPr lang="en-US" altLang="zh-CN" sz="1800" dirty="0" smtClean="0">
              <a:latin typeface="微软雅黑" panose="020B0503020204020204" pitchFamily="34" charset="-122"/>
              <a:ea typeface="微软雅黑" panose="020B0503020204020204" pitchFamily="34" charset="-122"/>
              <a:cs typeface="Arial Unicode MS" pitchFamily="34" charset="-122"/>
            </a:endParaRPr>
          </a:p>
          <a:p>
            <a:pPr marL="355600" indent="-355600">
              <a:spcAft>
                <a:spcPct val="20000"/>
              </a:spcAft>
            </a:pPr>
            <a:r>
              <a:rPr lang="en-US" altLang="zh-CN" sz="1800" dirty="0" err="1" smtClean="0">
                <a:latin typeface="微软雅黑" panose="020B0503020204020204" pitchFamily="34" charset="-122"/>
                <a:ea typeface="微软雅黑" panose="020B0503020204020204" pitchFamily="34" charset="-122"/>
                <a:cs typeface="Arial Unicode MS" pitchFamily="34" charset="-122"/>
              </a:rPr>
              <a:t>setAttribute</a:t>
            </a:r>
            <a:r>
              <a:rPr lang="zh-CN" altLang="en-US" sz="1800" dirty="0">
                <a:latin typeface="微软雅黑" panose="020B0503020204020204" pitchFamily="34" charset="-122"/>
                <a:ea typeface="微软雅黑" panose="020B0503020204020204" pitchFamily="34" charset="-122"/>
                <a:cs typeface="Arial Unicode MS" pitchFamily="34" charset="-122"/>
              </a:rPr>
              <a:t>方法 </a:t>
            </a:r>
          </a:p>
          <a:p>
            <a:pPr marL="812800" lvl="1" indent="-277813">
              <a:spcAft>
                <a:spcPct val="20000"/>
              </a:spcAft>
              <a:buClr>
                <a:schemeClr val="tx1"/>
              </a:buClr>
              <a:buFont typeface="Wingdings" pitchFamily="2" charset="2"/>
              <a:buChar char="ü"/>
            </a:pPr>
            <a:r>
              <a:rPr lang="en-US" altLang="zh-CN" sz="1600" b="1" dirty="0">
                <a:latin typeface="微软雅黑" panose="020B0503020204020204" pitchFamily="34" charset="-122"/>
                <a:ea typeface="微软雅黑" panose="020B0503020204020204" pitchFamily="34" charset="-122"/>
                <a:cs typeface="Arial Unicode MS" pitchFamily="34" charset="-122"/>
              </a:rPr>
              <a:t>public void </a:t>
            </a:r>
            <a:r>
              <a:rPr lang="en-US" altLang="zh-CN" sz="1600" b="1" dirty="0" err="1">
                <a:latin typeface="微软雅黑" panose="020B0503020204020204" pitchFamily="34" charset="-122"/>
                <a:ea typeface="微软雅黑" panose="020B0503020204020204" pitchFamily="34" charset="-122"/>
                <a:cs typeface="Arial Unicode MS" pitchFamily="34" charset="-122"/>
              </a:rPr>
              <a:t>setAttribute</a:t>
            </a:r>
            <a:r>
              <a:rPr lang="en-US" altLang="zh-CN" sz="1600" b="1" dirty="0">
                <a:latin typeface="微软雅黑" panose="020B0503020204020204" pitchFamily="34" charset="-122"/>
                <a:ea typeface="微软雅黑" panose="020B0503020204020204" pitchFamily="34" charset="-122"/>
                <a:cs typeface="Arial Unicode MS" pitchFamily="34" charset="-122"/>
              </a:rPr>
              <a:t>(</a:t>
            </a:r>
            <a:r>
              <a:rPr lang="en-US" altLang="zh-CN" sz="1600" b="1" dirty="0" err="1">
                <a:latin typeface="微软雅黑" panose="020B0503020204020204" pitchFamily="34" charset="-122"/>
                <a:ea typeface="微软雅黑" panose="020B0503020204020204" pitchFamily="34" charset="-122"/>
                <a:cs typeface="Arial Unicode MS" pitchFamily="34" charset="-122"/>
              </a:rPr>
              <a:t>java.lang.String</a:t>
            </a:r>
            <a:r>
              <a:rPr lang="en-US" altLang="zh-CN" sz="1600" b="1" dirty="0">
                <a:latin typeface="微软雅黑" panose="020B0503020204020204" pitchFamily="34" charset="-122"/>
                <a:ea typeface="微软雅黑" panose="020B0503020204020204" pitchFamily="34" charset="-122"/>
                <a:cs typeface="Arial Unicode MS" pitchFamily="34" charset="-122"/>
              </a:rPr>
              <a:t> </a:t>
            </a:r>
            <a:r>
              <a:rPr lang="en-US" altLang="zh-CN" sz="1600" b="1" dirty="0" err="1">
                <a:latin typeface="微软雅黑" panose="020B0503020204020204" pitchFamily="34" charset="-122"/>
                <a:ea typeface="微软雅黑" panose="020B0503020204020204" pitchFamily="34" charset="-122"/>
                <a:cs typeface="Arial Unicode MS" pitchFamily="34" charset="-122"/>
              </a:rPr>
              <a:t>name,java.lang.Object</a:t>
            </a:r>
            <a:r>
              <a:rPr lang="en-US" altLang="zh-CN" sz="1600" b="1" dirty="0">
                <a:latin typeface="微软雅黑" panose="020B0503020204020204" pitchFamily="34" charset="-122"/>
                <a:ea typeface="微软雅黑" panose="020B0503020204020204" pitchFamily="34" charset="-122"/>
                <a:cs typeface="Arial Unicode MS" pitchFamily="34" charset="-122"/>
              </a:rPr>
              <a:t> value)</a:t>
            </a:r>
          </a:p>
          <a:p>
            <a:pPr marL="812800" lvl="1" indent="-277813">
              <a:spcAft>
                <a:spcPct val="20000"/>
              </a:spcAft>
              <a:buClr>
                <a:schemeClr val="tx1"/>
              </a:buClr>
              <a:buFont typeface="Wingdings" pitchFamily="2" charset="2"/>
              <a:buChar char="ü"/>
            </a:pPr>
            <a:r>
              <a:rPr lang="en-US" altLang="zh-CN" sz="1600" b="1" dirty="0">
                <a:latin typeface="微软雅黑" panose="020B0503020204020204" pitchFamily="34" charset="-122"/>
                <a:ea typeface="微软雅黑" panose="020B0503020204020204" pitchFamily="34" charset="-122"/>
                <a:cs typeface="Arial Unicode MS" pitchFamily="34" charset="-122"/>
              </a:rPr>
              <a:t>public void </a:t>
            </a:r>
            <a:r>
              <a:rPr lang="en-US" altLang="zh-CN" sz="1600" b="1" dirty="0" err="1">
                <a:latin typeface="微软雅黑" panose="020B0503020204020204" pitchFamily="34" charset="-122"/>
                <a:ea typeface="微软雅黑" panose="020B0503020204020204" pitchFamily="34" charset="-122"/>
                <a:cs typeface="Arial Unicode MS" pitchFamily="34" charset="-122"/>
              </a:rPr>
              <a:t>setAttribute</a:t>
            </a:r>
            <a:r>
              <a:rPr lang="en-US" altLang="zh-CN" sz="1600" b="1" dirty="0">
                <a:latin typeface="微软雅黑" panose="020B0503020204020204" pitchFamily="34" charset="-122"/>
                <a:ea typeface="微软雅黑" panose="020B0503020204020204" pitchFamily="34" charset="-122"/>
                <a:cs typeface="Arial Unicode MS" pitchFamily="34" charset="-122"/>
              </a:rPr>
              <a:t>(</a:t>
            </a:r>
            <a:r>
              <a:rPr lang="en-US" altLang="zh-CN" sz="1600" b="1" dirty="0" err="1">
                <a:latin typeface="微软雅黑" panose="020B0503020204020204" pitchFamily="34" charset="-122"/>
                <a:ea typeface="微软雅黑" panose="020B0503020204020204" pitchFamily="34" charset="-122"/>
                <a:cs typeface="Arial Unicode MS" pitchFamily="34" charset="-122"/>
              </a:rPr>
              <a:t>java.lang.String</a:t>
            </a:r>
            <a:r>
              <a:rPr lang="en-US" altLang="zh-CN" sz="1600" b="1" dirty="0">
                <a:latin typeface="微软雅黑" panose="020B0503020204020204" pitchFamily="34" charset="-122"/>
                <a:ea typeface="微软雅黑" panose="020B0503020204020204" pitchFamily="34" charset="-122"/>
                <a:cs typeface="Arial Unicode MS" pitchFamily="34" charset="-122"/>
              </a:rPr>
              <a:t> name,						</a:t>
            </a:r>
            <a:r>
              <a:rPr lang="en-US" altLang="zh-CN" sz="1600" b="1" dirty="0" err="1">
                <a:latin typeface="微软雅黑" panose="020B0503020204020204" pitchFamily="34" charset="-122"/>
                <a:ea typeface="微软雅黑" panose="020B0503020204020204" pitchFamily="34" charset="-122"/>
                <a:cs typeface="Arial Unicode MS" pitchFamily="34" charset="-122"/>
              </a:rPr>
              <a:t>java.lang.Object</a:t>
            </a:r>
            <a:r>
              <a:rPr lang="en-US" altLang="zh-CN" sz="1600" b="1" dirty="0">
                <a:latin typeface="微软雅黑" panose="020B0503020204020204" pitchFamily="34" charset="-122"/>
                <a:ea typeface="微软雅黑" panose="020B0503020204020204" pitchFamily="34" charset="-122"/>
                <a:cs typeface="Arial Unicode MS" pitchFamily="34" charset="-122"/>
              </a:rPr>
              <a:t> </a:t>
            </a:r>
            <a:r>
              <a:rPr lang="en-US" altLang="zh-CN" sz="1600" b="1" dirty="0" err="1">
                <a:latin typeface="微软雅黑" panose="020B0503020204020204" pitchFamily="34" charset="-122"/>
                <a:ea typeface="微软雅黑" panose="020B0503020204020204" pitchFamily="34" charset="-122"/>
                <a:cs typeface="Arial Unicode MS" pitchFamily="34" charset="-122"/>
              </a:rPr>
              <a:t>value,int</a:t>
            </a:r>
            <a:r>
              <a:rPr lang="en-US" altLang="zh-CN" sz="1600" b="1" dirty="0">
                <a:latin typeface="微软雅黑" panose="020B0503020204020204" pitchFamily="34" charset="-122"/>
                <a:ea typeface="微软雅黑" panose="020B0503020204020204" pitchFamily="34" charset="-122"/>
                <a:cs typeface="Arial Unicode MS" pitchFamily="34" charset="-122"/>
              </a:rPr>
              <a:t> scope)</a:t>
            </a:r>
            <a:r>
              <a:rPr lang="en-US" altLang="zh-CN" sz="1400" b="1" dirty="0">
                <a:latin typeface="微软雅黑" panose="020B0503020204020204" pitchFamily="34" charset="-122"/>
                <a:ea typeface="微软雅黑" panose="020B0503020204020204" pitchFamily="34" charset="-122"/>
                <a:cs typeface="Arial Unicode MS" pitchFamily="34" charset="-122"/>
              </a:rPr>
              <a:t> </a:t>
            </a:r>
          </a:p>
          <a:p>
            <a:pPr marL="355600" indent="-355600">
              <a:spcAft>
                <a:spcPct val="20000"/>
              </a:spcAft>
            </a:pPr>
            <a:r>
              <a:rPr lang="zh-CN" altLang="en-US" sz="1800" dirty="0">
                <a:latin typeface="微软雅黑" panose="020B0503020204020204" pitchFamily="34" charset="-122"/>
                <a:ea typeface="微软雅黑" panose="020B0503020204020204" pitchFamily="34" charset="-122"/>
                <a:cs typeface="Arial Unicode MS" pitchFamily="34" charset="-122"/>
              </a:rPr>
              <a:t>常量</a:t>
            </a:r>
          </a:p>
          <a:p>
            <a:pPr marL="812800" lvl="1" indent="-277813">
              <a:spcAft>
                <a:spcPct val="20000"/>
              </a:spcAft>
              <a:buClr>
                <a:schemeClr val="tx1"/>
              </a:buClr>
              <a:buFont typeface="Wingdings" pitchFamily="2" charset="2"/>
              <a:buChar char="ü"/>
            </a:pPr>
            <a:r>
              <a:rPr lang="en-US" altLang="zh-CN" sz="1600" b="1" dirty="0" err="1">
                <a:latin typeface="微软雅黑" panose="020B0503020204020204" pitchFamily="34" charset="-122"/>
                <a:ea typeface="微软雅黑" panose="020B0503020204020204" pitchFamily="34" charset="-122"/>
                <a:cs typeface="Arial Unicode MS" pitchFamily="34" charset="-122"/>
              </a:rPr>
              <a:t>PageContext.APPLICATION_SCOPE</a:t>
            </a:r>
            <a:endParaRPr lang="en-US" altLang="zh-CN" sz="1600" b="1" dirty="0">
              <a:latin typeface="微软雅黑" panose="020B0503020204020204" pitchFamily="34" charset="-122"/>
              <a:ea typeface="微软雅黑" panose="020B0503020204020204" pitchFamily="34" charset="-122"/>
              <a:cs typeface="Arial Unicode MS" pitchFamily="34" charset="-122"/>
            </a:endParaRPr>
          </a:p>
          <a:p>
            <a:pPr marL="812800" lvl="1" indent="-277813">
              <a:spcAft>
                <a:spcPct val="20000"/>
              </a:spcAft>
              <a:buClr>
                <a:schemeClr val="tx1"/>
              </a:buClr>
              <a:buFont typeface="Wingdings" pitchFamily="2" charset="2"/>
              <a:buChar char="ü"/>
            </a:pPr>
            <a:r>
              <a:rPr lang="en-US" altLang="zh-CN" sz="1600" b="1" dirty="0" err="1">
                <a:latin typeface="微软雅黑" panose="020B0503020204020204" pitchFamily="34" charset="-122"/>
                <a:ea typeface="微软雅黑" panose="020B0503020204020204" pitchFamily="34" charset="-122"/>
                <a:cs typeface="Arial Unicode MS" pitchFamily="34" charset="-122"/>
              </a:rPr>
              <a:t>PageContext.SESSION_SCOPE</a:t>
            </a:r>
            <a:endParaRPr lang="en-US" altLang="zh-CN" sz="1600" b="1" dirty="0">
              <a:latin typeface="微软雅黑" panose="020B0503020204020204" pitchFamily="34" charset="-122"/>
              <a:ea typeface="微软雅黑" panose="020B0503020204020204" pitchFamily="34" charset="-122"/>
              <a:cs typeface="Arial Unicode MS" pitchFamily="34" charset="-122"/>
            </a:endParaRPr>
          </a:p>
          <a:p>
            <a:pPr marL="812800" lvl="1" indent="-277813">
              <a:spcAft>
                <a:spcPct val="20000"/>
              </a:spcAft>
              <a:buClr>
                <a:schemeClr val="tx1"/>
              </a:buClr>
              <a:buFont typeface="Wingdings" pitchFamily="2" charset="2"/>
              <a:buChar char="ü"/>
            </a:pPr>
            <a:r>
              <a:rPr lang="en-US" altLang="zh-CN" sz="1600" b="1" dirty="0" err="1">
                <a:latin typeface="微软雅黑" panose="020B0503020204020204" pitchFamily="34" charset="-122"/>
                <a:ea typeface="微软雅黑" panose="020B0503020204020204" pitchFamily="34" charset="-122"/>
                <a:cs typeface="Arial Unicode MS" pitchFamily="34" charset="-122"/>
              </a:rPr>
              <a:t>PageContext.REQUEST_SCOPE</a:t>
            </a:r>
            <a:endParaRPr lang="en-US" altLang="zh-CN" sz="1600" b="1" dirty="0">
              <a:latin typeface="微软雅黑" panose="020B0503020204020204" pitchFamily="34" charset="-122"/>
              <a:ea typeface="微软雅黑" panose="020B0503020204020204" pitchFamily="34" charset="-122"/>
              <a:cs typeface="Arial Unicode MS" pitchFamily="34" charset="-122"/>
            </a:endParaRPr>
          </a:p>
          <a:p>
            <a:pPr marL="812800" lvl="1" indent="-277813">
              <a:spcAft>
                <a:spcPct val="20000"/>
              </a:spcAft>
              <a:buClr>
                <a:schemeClr val="tx1"/>
              </a:buClr>
              <a:buFont typeface="Wingdings" pitchFamily="2" charset="2"/>
              <a:buChar char="ü"/>
            </a:pPr>
            <a:r>
              <a:rPr lang="en-US" altLang="zh-CN" sz="1600" b="1" dirty="0" err="1">
                <a:latin typeface="微软雅黑" panose="020B0503020204020204" pitchFamily="34" charset="-122"/>
                <a:ea typeface="微软雅黑" panose="020B0503020204020204" pitchFamily="34" charset="-122"/>
                <a:cs typeface="Arial Unicode MS" pitchFamily="34" charset="-122"/>
              </a:rPr>
              <a:t>PageContext.PAGE_SCOPE</a:t>
            </a:r>
            <a:endParaRPr lang="en-US" altLang="zh-CN" sz="1600" b="1" dirty="0">
              <a:latin typeface="微软雅黑" panose="020B0503020204020204" pitchFamily="34" charset="-122"/>
              <a:ea typeface="微软雅黑" panose="020B0503020204020204" pitchFamily="34" charset="-122"/>
              <a:cs typeface="Arial Unicode MS" pitchFamily="34" charset="-122"/>
            </a:endParaRPr>
          </a:p>
          <a:p>
            <a:pPr marL="355600" indent="-355600">
              <a:spcAft>
                <a:spcPct val="20000"/>
              </a:spcAft>
            </a:pPr>
            <a:r>
              <a:rPr lang="en-US" altLang="zh-CN" sz="1800" dirty="0" err="1">
                <a:latin typeface="微软雅黑" panose="020B0503020204020204" pitchFamily="34" charset="-122"/>
                <a:ea typeface="微软雅黑" panose="020B0503020204020204" pitchFamily="34" charset="-122"/>
                <a:cs typeface="Arial Unicode MS" pitchFamily="34" charset="-122"/>
              </a:rPr>
              <a:t>getAttribute</a:t>
            </a:r>
            <a:r>
              <a:rPr lang="zh-CN" altLang="en-US" sz="1800" dirty="0">
                <a:latin typeface="微软雅黑" panose="020B0503020204020204" pitchFamily="34" charset="-122"/>
                <a:ea typeface="微软雅黑" panose="020B0503020204020204" pitchFamily="34" charset="-122"/>
                <a:cs typeface="Arial Unicode MS" pitchFamily="34" charset="-122"/>
              </a:rPr>
              <a:t>方法</a:t>
            </a:r>
          </a:p>
          <a:p>
            <a:pPr marL="812800" lvl="1" indent="-277813">
              <a:buClr>
                <a:schemeClr val="tx1"/>
              </a:buClr>
              <a:buFont typeface="Wingdings" pitchFamily="2" charset="2"/>
              <a:buChar char="ü"/>
            </a:pPr>
            <a:r>
              <a:rPr lang="en-US" altLang="zh-CN" sz="1600" b="1" dirty="0">
                <a:latin typeface="微软雅黑" panose="020B0503020204020204" pitchFamily="34" charset="-122"/>
                <a:ea typeface="微软雅黑" panose="020B0503020204020204" pitchFamily="34" charset="-122"/>
                <a:cs typeface="Arial Unicode MS" pitchFamily="34" charset="-122"/>
              </a:rPr>
              <a:t>public </a:t>
            </a:r>
            <a:r>
              <a:rPr lang="en-US" altLang="zh-CN" sz="1600" b="1" dirty="0" err="1">
                <a:latin typeface="微软雅黑" panose="020B0503020204020204" pitchFamily="34" charset="-122"/>
                <a:ea typeface="微软雅黑" panose="020B0503020204020204" pitchFamily="34" charset="-122"/>
                <a:cs typeface="Arial Unicode MS" pitchFamily="34" charset="-122"/>
              </a:rPr>
              <a:t>java.lang.Object</a:t>
            </a:r>
            <a:r>
              <a:rPr lang="en-US" altLang="zh-CN" sz="1600" b="1" dirty="0">
                <a:latin typeface="微软雅黑" panose="020B0503020204020204" pitchFamily="34" charset="-122"/>
                <a:ea typeface="微软雅黑" panose="020B0503020204020204" pitchFamily="34" charset="-122"/>
                <a:cs typeface="Arial Unicode MS" pitchFamily="34" charset="-122"/>
              </a:rPr>
              <a:t> </a:t>
            </a:r>
            <a:r>
              <a:rPr lang="en-US" altLang="zh-CN" sz="1600" b="1" dirty="0" err="1">
                <a:latin typeface="微软雅黑" panose="020B0503020204020204" pitchFamily="34" charset="-122"/>
                <a:ea typeface="微软雅黑" panose="020B0503020204020204" pitchFamily="34" charset="-122"/>
                <a:cs typeface="Arial Unicode MS" pitchFamily="34" charset="-122"/>
              </a:rPr>
              <a:t>getAttribute</a:t>
            </a:r>
            <a:r>
              <a:rPr lang="en-US" altLang="zh-CN" sz="1600" b="1" dirty="0">
                <a:latin typeface="微软雅黑" panose="020B0503020204020204" pitchFamily="34" charset="-122"/>
                <a:ea typeface="微软雅黑" panose="020B0503020204020204" pitchFamily="34" charset="-122"/>
                <a:cs typeface="Arial Unicode MS" pitchFamily="34" charset="-122"/>
              </a:rPr>
              <a:t>(</a:t>
            </a:r>
            <a:r>
              <a:rPr lang="en-US" altLang="zh-CN" sz="1600" b="1" dirty="0" err="1">
                <a:latin typeface="微软雅黑" panose="020B0503020204020204" pitchFamily="34" charset="-122"/>
                <a:ea typeface="微软雅黑" panose="020B0503020204020204" pitchFamily="34" charset="-122"/>
                <a:cs typeface="Arial Unicode MS" pitchFamily="34" charset="-122"/>
              </a:rPr>
              <a:t>java.lang.String</a:t>
            </a:r>
            <a:r>
              <a:rPr lang="en-US" altLang="zh-CN" sz="1600" b="1" dirty="0">
                <a:latin typeface="微软雅黑" panose="020B0503020204020204" pitchFamily="34" charset="-122"/>
                <a:ea typeface="微软雅黑" panose="020B0503020204020204" pitchFamily="34" charset="-122"/>
                <a:cs typeface="Arial Unicode MS" pitchFamily="34" charset="-122"/>
              </a:rPr>
              <a:t> name)</a:t>
            </a:r>
          </a:p>
          <a:p>
            <a:pPr marL="812800" lvl="1" indent="-277813">
              <a:buClr>
                <a:schemeClr val="tx1"/>
              </a:buClr>
              <a:buFont typeface="Wingdings" pitchFamily="2" charset="2"/>
              <a:buChar char="ü"/>
            </a:pPr>
            <a:r>
              <a:rPr lang="en-US" altLang="zh-CN" sz="1600" b="1" dirty="0">
                <a:latin typeface="微软雅黑" panose="020B0503020204020204" pitchFamily="34" charset="-122"/>
                <a:ea typeface="微软雅黑" panose="020B0503020204020204" pitchFamily="34" charset="-122"/>
                <a:cs typeface="Arial Unicode MS" pitchFamily="34" charset="-122"/>
              </a:rPr>
              <a:t>public </a:t>
            </a:r>
            <a:r>
              <a:rPr lang="en-US" altLang="zh-CN" sz="1600" b="1" dirty="0" err="1">
                <a:latin typeface="微软雅黑" panose="020B0503020204020204" pitchFamily="34" charset="-122"/>
                <a:ea typeface="微软雅黑" panose="020B0503020204020204" pitchFamily="34" charset="-122"/>
                <a:cs typeface="Arial Unicode MS" pitchFamily="34" charset="-122"/>
              </a:rPr>
              <a:t>java.lang.Object</a:t>
            </a:r>
            <a:r>
              <a:rPr lang="en-US" altLang="zh-CN" sz="1600" b="1" dirty="0">
                <a:latin typeface="微软雅黑" panose="020B0503020204020204" pitchFamily="34" charset="-122"/>
                <a:ea typeface="微软雅黑" panose="020B0503020204020204" pitchFamily="34" charset="-122"/>
                <a:cs typeface="Arial Unicode MS" pitchFamily="34" charset="-122"/>
              </a:rPr>
              <a:t> </a:t>
            </a:r>
            <a:r>
              <a:rPr lang="en-US" altLang="zh-CN" sz="1600" b="1" dirty="0" err="1">
                <a:latin typeface="微软雅黑" panose="020B0503020204020204" pitchFamily="34" charset="-122"/>
                <a:ea typeface="微软雅黑" panose="020B0503020204020204" pitchFamily="34" charset="-122"/>
                <a:cs typeface="Arial Unicode MS" pitchFamily="34" charset="-122"/>
              </a:rPr>
              <a:t>getAttribute</a:t>
            </a:r>
            <a:r>
              <a:rPr lang="en-US" altLang="zh-CN" sz="1600" b="1" dirty="0">
                <a:latin typeface="微软雅黑" panose="020B0503020204020204" pitchFamily="34" charset="-122"/>
                <a:ea typeface="微软雅黑" panose="020B0503020204020204" pitchFamily="34" charset="-122"/>
                <a:cs typeface="Arial Unicode MS" pitchFamily="34" charset="-122"/>
              </a:rPr>
              <a:t>(</a:t>
            </a:r>
            <a:r>
              <a:rPr lang="en-US" altLang="zh-CN" sz="1600" b="1" dirty="0" err="1">
                <a:latin typeface="微软雅黑" panose="020B0503020204020204" pitchFamily="34" charset="-122"/>
                <a:ea typeface="微软雅黑" panose="020B0503020204020204" pitchFamily="34" charset="-122"/>
                <a:cs typeface="Arial Unicode MS" pitchFamily="34" charset="-122"/>
              </a:rPr>
              <a:t>java.lang.String</a:t>
            </a:r>
            <a:r>
              <a:rPr lang="en-US" altLang="zh-CN" sz="1600" b="1" dirty="0">
                <a:latin typeface="微软雅黑" panose="020B0503020204020204" pitchFamily="34" charset="-122"/>
                <a:ea typeface="微软雅黑" panose="020B0503020204020204" pitchFamily="34" charset="-122"/>
                <a:cs typeface="Arial Unicode MS" pitchFamily="34" charset="-122"/>
              </a:rPr>
              <a:t> </a:t>
            </a:r>
            <a:r>
              <a:rPr lang="en-US" altLang="zh-CN" sz="1600" b="1" dirty="0" err="1">
                <a:latin typeface="微软雅黑" panose="020B0503020204020204" pitchFamily="34" charset="-122"/>
                <a:ea typeface="微软雅黑" panose="020B0503020204020204" pitchFamily="34" charset="-122"/>
                <a:cs typeface="Arial Unicode MS" pitchFamily="34" charset="-122"/>
              </a:rPr>
              <a:t>name,int</a:t>
            </a:r>
            <a:r>
              <a:rPr lang="en-US" altLang="zh-CN" sz="1600" b="1" dirty="0">
                <a:latin typeface="微软雅黑" panose="020B0503020204020204" pitchFamily="34" charset="-122"/>
                <a:ea typeface="微软雅黑" panose="020B0503020204020204" pitchFamily="34" charset="-122"/>
                <a:cs typeface="Arial Unicode MS" pitchFamily="34" charset="-122"/>
              </a:rPr>
              <a:t> scope)</a:t>
            </a:r>
          </a:p>
          <a:p>
            <a:pPr marL="355600" indent="-355600"/>
            <a:r>
              <a:rPr lang="en-US" altLang="zh-CN" sz="1800" dirty="0" err="1">
                <a:latin typeface="微软雅黑" panose="020B0503020204020204" pitchFamily="34" charset="-122"/>
                <a:ea typeface="微软雅黑" panose="020B0503020204020204" pitchFamily="34" charset="-122"/>
                <a:cs typeface="Arial Unicode MS" pitchFamily="34" charset="-122"/>
              </a:rPr>
              <a:t>removeAttribute</a:t>
            </a:r>
            <a:r>
              <a:rPr lang="zh-CN" altLang="en-US" sz="1800" dirty="0">
                <a:latin typeface="微软雅黑" panose="020B0503020204020204" pitchFamily="34" charset="-122"/>
                <a:ea typeface="微软雅黑" panose="020B0503020204020204" pitchFamily="34" charset="-122"/>
                <a:cs typeface="Arial Unicode MS" pitchFamily="34" charset="-122"/>
              </a:rPr>
              <a:t>方法 </a:t>
            </a:r>
          </a:p>
          <a:p>
            <a:pPr marL="812800" lvl="1" indent="-277813">
              <a:buClr>
                <a:schemeClr val="tx1"/>
              </a:buClr>
              <a:buFont typeface="Wingdings" pitchFamily="2" charset="2"/>
              <a:buChar char="ü"/>
            </a:pPr>
            <a:r>
              <a:rPr lang="en-US" altLang="zh-CN" sz="1600" b="1" dirty="0">
                <a:latin typeface="微软雅黑" panose="020B0503020204020204" pitchFamily="34" charset="-122"/>
                <a:ea typeface="微软雅黑" panose="020B0503020204020204" pitchFamily="34" charset="-122"/>
                <a:cs typeface="Arial Unicode MS" pitchFamily="34" charset="-122"/>
              </a:rPr>
              <a:t>public void </a:t>
            </a:r>
            <a:r>
              <a:rPr lang="en-US" altLang="zh-CN" sz="1600" b="1" dirty="0" err="1">
                <a:latin typeface="微软雅黑" panose="020B0503020204020204" pitchFamily="34" charset="-122"/>
                <a:ea typeface="微软雅黑" panose="020B0503020204020204" pitchFamily="34" charset="-122"/>
                <a:cs typeface="Arial Unicode MS" pitchFamily="34" charset="-122"/>
              </a:rPr>
              <a:t>removeAttribute</a:t>
            </a:r>
            <a:r>
              <a:rPr lang="en-US" altLang="zh-CN" sz="1600" b="1" dirty="0">
                <a:latin typeface="微软雅黑" panose="020B0503020204020204" pitchFamily="34" charset="-122"/>
                <a:ea typeface="微软雅黑" panose="020B0503020204020204" pitchFamily="34" charset="-122"/>
                <a:cs typeface="Arial Unicode MS" pitchFamily="34" charset="-122"/>
              </a:rPr>
              <a:t>(</a:t>
            </a:r>
            <a:r>
              <a:rPr lang="en-US" altLang="zh-CN" sz="1600" b="1" dirty="0" err="1">
                <a:latin typeface="微软雅黑" panose="020B0503020204020204" pitchFamily="34" charset="-122"/>
                <a:ea typeface="微软雅黑" panose="020B0503020204020204" pitchFamily="34" charset="-122"/>
                <a:cs typeface="Arial Unicode MS" pitchFamily="34" charset="-122"/>
              </a:rPr>
              <a:t>java.lang.String</a:t>
            </a:r>
            <a:r>
              <a:rPr lang="en-US" altLang="zh-CN" sz="1600" b="1" dirty="0">
                <a:latin typeface="微软雅黑" panose="020B0503020204020204" pitchFamily="34" charset="-122"/>
                <a:ea typeface="微软雅黑" panose="020B0503020204020204" pitchFamily="34" charset="-122"/>
                <a:cs typeface="Arial Unicode MS" pitchFamily="34" charset="-122"/>
              </a:rPr>
              <a:t> name)</a:t>
            </a:r>
          </a:p>
          <a:p>
            <a:pPr marL="812800" lvl="1" indent="-277813">
              <a:buClr>
                <a:schemeClr val="tx1"/>
              </a:buClr>
              <a:buFont typeface="Wingdings" pitchFamily="2" charset="2"/>
              <a:buChar char="ü"/>
            </a:pPr>
            <a:r>
              <a:rPr lang="en-US" altLang="zh-CN" sz="1600" b="1" dirty="0">
                <a:latin typeface="微软雅黑" panose="020B0503020204020204" pitchFamily="34" charset="-122"/>
                <a:ea typeface="微软雅黑" panose="020B0503020204020204" pitchFamily="34" charset="-122"/>
                <a:cs typeface="Arial Unicode MS" pitchFamily="34" charset="-122"/>
              </a:rPr>
              <a:t>public void </a:t>
            </a:r>
            <a:r>
              <a:rPr lang="en-US" altLang="zh-CN" sz="1600" b="1" dirty="0" err="1">
                <a:latin typeface="微软雅黑" panose="020B0503020204020204" pitchFamily="34" charset="-122"/>
                <a:ea typeface="微软雅黑" panose="020B0503020204020204" pitchFamily="34" charset="-122"/>
                <a:cs typeface="Arial Unicode MS" pitchFamily="34" charset="-122"/>
              </a:rPr>
              <a:t>removeAttribute</a:t>
            </a:r>
            <a:r>
              <a:rPr lang="en-US" altLang="zh-CN" sz="1600" b="1" dirty="0">
                <a:latin typeface="微软雅黑" panose="020B0503020204020204" pitchFamily="34" charset="-122"/>
                <a:ea typeface="微软雅黑" panose="020B0503020204020204" pitchFamily="34" charset="-122"/>
                <a:cs typeface="Arial Unicode MS" pitchFamily="34" charset="-122"/>
              </a:rPr>
              <a:t>(</a:t>
            </a:r>
            <a:r>
              <a:rPr lang="en-US" altLang="zh-CN" sz="1600" b="1" dirty="0" err="1">
                <a:latin typeface="微软雅黑" panose="020B0503020204020204" pitchFamily="34" charset="-122"/>
                <a:ea typeface="微软雅黑" panose="020B0503020204020204" pitchFamily="34" charset="-122"/>
                <a:cs typeface="Arial Unicode MS" pitchFamily="34" charset="-122"/>
              </a:rPr>
              <a:t>java.lang.String</a:t>
            </a:r>
            <a:r>
              <a:rPr lang="en-US" altLang="zh-CN" sz="1600" b="1" dirty="0">
                <a:latin typeface="微软雅黑" panose="020B0503020204020204" pitchFamily="34" charset="-122"/>
                <a:ea typeface="微软雅黑" panose="020B0503020204020204" pitchFamily="34" charset="-122"/>
                <a:cs typeface="Arial Unicode MS" pitchFamily="34" charset="-122"/>
              </a:rPr>
              <a:t> </a:t>
            </a:r>
            <a:r>
              <a:rPr lang="en-US" altLang="zh-CN" sz="1600" b="1" dirty="0" err="1">
                <a:latin typeface="微软雅黑" panose="020B0503020204020204" pitchFamily="34" charset="-122"/>
                <a:ea typeface="微软雅黑" panose="020B0503020204020204" pitchFamily="34" charset="-122"/>
                <a:cs typeface="Arial Unicode MS" pitchFamily="34" charset="-122"/>
              </a:rPr>
              <a:t>name,int</a:t>
            </a:r>
            <a:r>
              <a:rPr lang="en-US" altLang="zh-CN" sz="1600" b="1" dirty="0">
                <a:latin typeface="微软雅黑" panose="020B0503020204020204" pitchFamily="34" charset="-122"/>
                <a:ea typeface="微软雅黑" panose="020B0503020204020204" pitchFamily="34" charset="-122"/>
                <a:cs typeface="Arial Unicode MS" pitchFamily="34" charset="-122"/>
              </a:rPr>
              <a:t> scope)</a:t>
            </a:r>
          </a:p>
        </p:txBody>
      </p:sp>
    </p:spTree>
    <p:extLst>
      <p:ext uri="{BB962C8B-B14F-4D97-AF65-F5344CB8AC3E}">
        <p14:creationId xmlns:p14="http://schemas.microsoft.com/office/powerpoint/2010/main" val="12268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48899">
                                            <p:txEl>
                                              <p:pRg st="1" end="1"/>
                                            </p:txEl>
                                          </p:spTgt>
                                        </p:tgtEl>
                                        <p:attrNameLst>
                                          <p:attrName>style.visibility</p:attrName>
                                        </p:attrNameLst>
                                      </p:cBhvr>
                                      <p:to>
                                        <p:strVal val="visible"/>
                                      </p:to>
                                    </p:set>
                                    <p:anim calcmode="lin" valueType="num">
                                      <p:cBhvr additive="base">
                                        <p:cTn id="7" dur="500" fill="hold"/>
                                        <p:tgtEl>
                                          <p:spTgt spid="848899">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88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48899">
                                            <p:txEl>
                                              <p:pRg st="0" end="0"/>
                                            </p:txEl>
                                          </p:spTgt>
                                        </p:tgtEl>
                                        <p:attrNameLst>
                                          <p:attrName>style.visibility</p:attrName>
                                        </p:attrNameLst>
                                      </p:cBhvr>
                                      <p:to>
                                        <p:strVal val="visible"/>
                                      </p:to>
                                    </p:set>
                                    <p:anim calcmode="lin" valueType="num">
                                      <p:cBhvr additive="base">
                                        <p:cTn id="13" dur="500" fill="hold"/>
                                        <p:tgtEl>
                                          <p:spTgt spid="84889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48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889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889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848899">
                                            <p:txEl>
                                              <p:pRg st="4" end="4"/>
                                            </p:txEl>
                                          </p:spTgt>
                                        </p:tgtEl>
                                        <p:attrNameLst>
                                          <p:attrName>style.visibility</p:attrName>
                                        </p:attrNameLst>
                                      </p:cBhvr>
                                      <p:to>
                                        <p:strVal val="visible"/>
                                      </p:to>
                                    </p:set>
                                    <p:anim calcmode="lin" valueType="num">
                                      <p:cBhvr additive="base">
                                        <p:cTn id="27" dur="500" fill="hold"/>
                                        <p:tgtEl>
                                          <p:spTgt spid="84889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488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48899">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48899">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4889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48899">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848899">
                                            <p:txEl>
                                              <p:pRg st="9" end="9"/>
                                            </p:txEl>
                                          </p:spTgt>
                                        </p:tgtEl>
                                        <p:attrNameLst>
                                          <p:attrName>style.visibility</p:attrName>
                                        </p:attrNameLst>
                                      </p:cBhvr>
                                      <p:to>
                                        <p:strVal val="visible"/>
                                      </p:to>
                                    </p:set>
                                    <p:anim calcmode="lin" valueType="num">
                                      <p:cBhvr additive="base">
                                        <p:cTn id="49" dur="500" fill="hold"/>
                                        <p:tgtEl>
                                          <p:spTgt spid="848899">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4889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48899">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48899">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848899">
                                            <p:txEl>
                                              <p:pRg st="12" end="12"/>
                                            </p:txEl>
                                          </p:spTgt>
                                        </p:tgtEl>
                                        <p:attrNameLst>
                                          <p:attrName>style.visibility</p:attrName>
                                        </p:attrNameLst>
                                      </p:cBhvr>
                                      <p:to>
                                        <p:strVal val="visible"/>
                                      </p:to>
                                    </p:set>
                                    <p:anim calcmode="lin" valueType="num">
                                      <p:cBhvr additive="base">
                                        <p:cTn id="63" dur="500" fill="hold"/>
                                        <p:tgtEl>
                                          <p:spTgt spid="848899">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84889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48899">
                                            <p:txEl>
                                              <p:pRg st="13" end="1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848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93204" y="0"/>
            <a:ext cx="8229600" cy="766916"/>
          </a:xfrm>
        </p:spPr>
        <p:txBody>
          <a:bodyPr/>
          <a:lstStyle/>
          <a:p>
            <a:r>
              <a:rPr lang="en-US" altLang="zh-CN" dirty="0">
                <a:latin typeface="Arial Unicode MS" pitchFamily="34" charset="-122"/>
                <a:ea typeface="Arial Unicode MS" pitchFamily="34" charset="-122"/>
                <a:cs typeface="Arial Unicode MS" pitchFamily="34" charset="-122"/>
              </a:rPr>
              <a:t>JSP</a:t>
            </a:r>
            <a:r>
              <a:rPr lang="zh-CN" altLang="en-US" dirty="0">
                <a:latin typeface="Arial Unicode MS" pitchFamily="34" charset="-122"/>
                <a:ea typeface="Arial Unicode MS" pitchFamily="34" charset="-122"/>
                <a:cs typeface="Arial Unicode MS" pitchFamily="34" charset="-122"/>
              </a:rPr>
              <a:t>起源 </a:t>
            </a:r>
          </a:p>
        </p:txBody>
      </p:sp>
      <p:sp>
        <p:nvSpPr>
          <p:cNvPr id="783363" name="Rectangle 3"/>
          <p:cNvSpPr>
            <a:spLocks noGrp="1" noChangeArrowheads="1"/>
          </p:cNvSpPr>
          <p:nvPr>
            <p:ph type="body" idx="1"/>
          </p:nvPr>
        </p:nvSpPr>
        <p:spPr>
          <a:xfrm>
            <a:off x="323528" y="1275422"/>
            <a:ext cx="8568952" cy="4643470"/>
          </a:xfrm>
        </p:spPr>
        <p:txBody>
          <a:bodyPr>
            <a:noAutofit/>
          </a:bodyPr>
          <a:lstStyle/>
          <a:p>
            <a:pPr>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在很多动态网页中，绝大部分内容都是固定不变的，只有局部内容需要动态产生和改变。 </a:t>
            </a:r>
          </a:p>
          <a:p>
            <a:pPr>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如果使用</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zh-CN" altLang="en-US" sz="2000" dirty="0">
                <a:latin typeface="微软雅黑" panose="020B0503020204020204" pitchFamily="34" charset="-122"/>
                <a:ea typeface="微软雅黑" panose="020B0503020204020204" pitchFamily="34" charset="-122"/>
                <a:cs typeface="Arial Unicode MS" pitchFamily="34" charset="-122"/>
              </a:rPr>
              <a:t>程序来输出只有局部内容需要动态改变的网页，其中所有的静态内容也需要程序员用</a:t>
            </a:r>
            <a:r>
              <a:rPr lang="en-US" altLang="zh-CN" sz="2000" dirty="0">
                <a:latin typeface="微软雅黑" panose="020B0503020204020204" pitchFamily="34" charset="-122"/>
                <a:ea typeface="微软雅黑" panose="020B0503020204020204" pitchFamily="34" charset="-122"/>
                <a:cs typeface="Arial Unicode MS" pitchFamily="34" charset="-122"/>
              </a:rPr>
              <a:t>Java</a:t>
            </a:r>
            <a:r>
              <a:rPr lang="zh-CN" altLang="en-US" sz="2000" dirty="0">
                <a:latin typeface="微软雅黑" panose="020B0503020204020204" pitchFamily="34" charset="-122"/>
                <a:ea typeface="微软雅黑" panose="020B0503020204020204" pitchFamily="34" charset="-122"/>
                <a:cs typeface="Arial Unicode MS" pitchFamily="34" charset="-122"/>
              </a:rPr>
              <a:t>程序代码产生，整个</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zh-CN" altLang="en-US" sz="2000" dirty="0">
                <a:latin typeface="微软雅黑" panose="020B0503020204020204" pitchFamily="34" charset="-122"/>
                <a:ea typeface="微软雅黑" panose="020B0503020204020204" pitchFamily="34" charset="-122"/>
                <a:cs typeface="Arial Unicode MS" pitchFamily="34" charset="-122"/>
              </a:rPr>
              <a:t>程序的代码将非常臃肿，编写和</a:t>
            </a:r>
            <a:r>
              <a:rPr lang="zh-CN" altLang="en-US" sz="2000" b="1" dirty="0">
                <a:latin typeface="微软雅黑" panose="020B0503020204020204" pitchFamily="34" charset="-122"/>
                <a:ea typeface="微软雅黑" panose="020B0503020204020204" pitchFamily="34" charset="-122"/>
                <a:cs typeface="Arial Unicode MS" pitchFamily="34" charset="-122"/>
              </a:rPr>
              <a:t>维护</a:t>
            </a:r>
            <a:r>
              <a:rPr lang="zh-CN" altLang="en-US" sz="2000" dirty="0">
                <a:latin typeface="微软雅黑" panose="020B0503020204020204" pitchFamily="34" charset="-122"/>
                <a:ea typeface="微软雅黑" panose="020B0503020204020204" pitchFamily="34" charset="-122"/>
                <a:cs typeface="Arial Unicode MS" pitchFamily="34" charset="-122"/>
              </a:rPr>
              <a:t>都将非常困难。  </a:t>
            </a:r>
          </a:p>
          <a:p>
            <a:pPr>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对大量静态内容的美工设计和相关</a:t>
            </a:r>
            <a:r>
              <a:rPr lang="en-US" altLang="zh-CN" sz="2000" dirty="0">
                <a:latin typeface="微软雅黑" panose="020B0503020204020204" pitchFamily="34" charset="-122"/>
                <a:ea typeface="微软雅黑" panose="020B0503020204020204" pitchFamily="34" charset="-122"/>
                <a:cs typeface="Arial Unicode MS" pitchFamily="34" charset="-122"/>
              </a:rPr>
              <a:t>HTML</a:t>
            </a:r>
            <a:r>
              <a:rPr lang="zh-CN" altLang="en-US" sz="2000" dirty="0">
                <a:latin typeface="微软雅黑" panose="020B0503020204020204" pitchFamily="34" charset="-122"/>
                <a:ea typeface="微软雅黑" panose="020B0503020204020204" pitchFamily="34" charset="-122"/>
                <a:cs typeface="Arial Unicode MS" pitchFamily="34" charset="-122"/>
              </a:rPr>
              <a:t>语句的编写，并不是程序员所要做的工作，程序员对此也不一定在行。网页美工设计和制作人员不懂</a:t>
            </a:r>
            <a:r>
              <a:rPr lang="en-US" altLang="zh-CN" sz="2000" dirty="0">
                <a:latin typeface="微软雅黑" panose="020B0503020204020204" pitchFamily="34" charset="-122"/>
                <a:ea typeface="微软雅黑" panose="020B0503020204020204" pitchFamily="34" charset="-122"/>
                <a:cs typeface="Arial Unicode MS" pitchFamily="34" charset="-122"/>
              </a:rPr>
              <a:t>Java</a:t>
            </a:r>
            <a:r>
              <a:rPr lang="zh-CN" altLang="en-US" sz="2000" dirty="0">
                <a:latin typeface="微软雅黑" panose="020B0503020204020204" pitchFamily="34" charset="-122"/>
                <a:ea typeface="微软雅黑" panose="020B0503020204020204" pitchFamily="34" charset="-122"/>
                <a:cs typeface="Arial Unicode MS" pitchFamily="34" charset="-122"/>
              </a:rPr>
              <a:t>编程，更是无法来完成这样的工作。 </a:t>
            </a:r>
          </a:p>
        </p:txBody>
      </p:sp>
    </p:spTree>
    <p:extLst>
      <p:ext uri="{BB962C8B-B14F-4D97-AF65-F5344CB8AC3E}">
        <p14:creationId xmlns:p14="http://schemas.microsoft.com/office/powerpoint/2010/main" val="15346368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83363">
                                            <p:txEl>
                                              <p:pRg st="0" end="0"/>
                                            </p:txEl>
                                          </p:spTgt>
                                        </p:tgtEl>
                                        <p:attrNameLst>
                                          <p:attrName>style.visibility</p:attrName>
                                        </p:attrNameLst>
                                      </p:cBhvr>
                                      <p:to>
                                        <p:strVal val="visible"/>
                                      </p:to>
                                    </p:set>
                                    <p:anim calcmode="lin" valueType="num">
                                      <p:cBhvr additive="base">
                                        <p:cTn id="7" dur="500" fill="hold"/>
                                        <p:tgtEl>
                                          <p:spTgt spid="78336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3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83363">
                                            <p:txEl>
                                              <p:pRg st="1" end="1"/>
                                            </p:txEl>
                                          </p:spTgt>
                                        </p:tgtEl>
                                        <p:attrNameLst>
                                          <p:attrName>style.visibility</p:attrName>
                                        </p:attrNameLst>
                                      </p:cBhvr>
                                      <p:to>
                                        <p:strVal val="visible"/>
                                      </p:to>
                                    </p:set>
                                    <p:anim calcmode="lin" valueType="num">
                                      <p:cBhvr additive="base">
                                        <p:cTn id="13" dur="500" fill="hold"/>
                                        <p:tgtEl>
                                          <p:spTgt spid="78336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3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83363">
                                            <p:txEl>
                                              <p:pRg st="2" end="2"/>
                                            </p:txEl>
                                          </p:spTgt>
                                        </p:tgtEl>
                                        <p:attrNameLst>
                                          <p:attrName>style.visibility</p:attrName>
                                        </p:attrNameLst>
                                      </p:cBhvr>
                                      <p:to>
                                        <p:strVal val="visible"/>
                                      </p:to>
                                    </p:set>
                                    <p:anim calcmode="lin" valueType="num">
                                      <p:cBhvr additive="base">
                                        <p:cTn id="19" dur="500" fill="hold"/>
                                        <p:tgtEl>
                                          <p:spTgt spid="78336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33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a:xfrm>
            <a:off x="518864" y="0"/>
            <a:ext cx="8229600" cy="766916"/>
          </a:xfrm>
        </p:spPr>
        <p:txBody>
          <a:bodyPr/>
          <a:lstStyle/>
          <a:p>
            <a:r>
              <a:rPr lang="zh-CN" altLang="en-US" b="1" dirty="0">
                <a:latin typeface="Arial Unicode MS" pitchFamily="34" charset="-122"/>
                <a:ea typeface="Arial Unicode MS" pitchFamily="34" charset="-122"/>
                <a:cs typeface="Arial Unicode MS" pitchFamily="34" charset="-122"/>
              </a:rPr>
              <a:t>引入和跳转到</a:t>
            </a:r>
            <a:r>
              <a:rPr lang="zh-CN" altLang="en-US" b="1">
                <a:latin typeface="Arial Unicode MS" pitchFamily="34" charset="-122"/>
                <a:ea typeface="Arial Unicode MS" pitchFamily="34" charset="-122"/>
                <a:cs typeface="Arial Unicode MS" pitchFamily="34" charset="-122"/>
              </a:rPr>
              <a:t>其他资源</a:t>
            </a:r>
            <a:endParaRPr lang="zh-CN" altLang="en-US" dirty="0">
              <a:latin typeface="Arial Unicode MS" pitchFamily="34" charset="-122"/>
              <a:ea typeface="Arial Unicode MS" pitchFamily="34" charset="-122"/>
              <a:cs typeface="Arial Unicode MS" pitchFamily="34" charset="-122"/>
            </a:endParaRPr>
          </a:p>
        </p:txBody>
      </p:sp>
      <p:sp>
        <p:nvSpPr>
          <p:cNvPr id="846851" name="Rectangle 3"/>
          <p:cNvSpPr>
            <a:spLocks noGrp="1" noChangeArrowheads="1"/>
          </p:cNvSpPr>
          <p:nvPr>
            <p:ph type="body" idx="1"/>
          </p:nvPr>
        </p:nvSpPr>
        <p:spPr>
          <a:xfrm>
            <a:off x="395536" y="920876"/>
            <a:ext cx="8352928" cy="5715897"/>
          </a:xfrm>
          <a:noFill/>
        </p:spPr>
        <p:txBody>
          <a:bodyPr>
            <a:noAutofit/>
          </a:bodyPr>
          <a:lstStyle/>
          <a:p>
            <a:pPr marL="355600" indent="-355600">
              <a:lnSpc>
                <a:spcPct val="150000"/>
              </a:lnSpc>
              <a:spcAft>
                <a:spcPct val="2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PageContext</a:t>
            </a:r>
            <a:r>
              <a:rPr lang="zh-CN" altLang="en-US" sz="2000" dirty="0">
                <a:latin typeface="微软雅黑" panose="020B0503020204020204" pitchFamily="34" charset="-122"/>
                <a:ea typeface="微软雅黑" panose="020B0503020204020204" pitchFamily="34" charset="-122"/>
                <a:cs typeface="Arial Unicode MS" pitchFamily="34" charset="-122"/>
              </a:rPr>
              <a:t>类中定义了一个</a:t>
            </a:r>
            <a:r>
              <a:rPr lang="en-US" altLang="zh-CN" sz="2000" dirty="0">
                <a:latin typeface="微软雅黑" panose="020B0503020204020204" pitchFamily="34" charset="-122"/>
                <a:ea typeface="微软雅黑" panose="020B0503020204020204" pitchFamily="34" charset="-122"/>
                <a:cs typeface="Arial Unicode MS" pitchFamily="34" charset="-122"/>
              </a:rPr>
              <a:t>forward</a:t>
            </a:r>
            <a:r>
              <a:rPr lang="zh-CN" altLang="en-US" sz="2000" dirty="0">
                <a:latin typeface="微软雅黑" panose="020B0503020204020204" pitchFamily="34" charset="-122"/>
                <a:ea typeface="微软雅黑" panose="020B0503020204020204" pitchFamily="34" charset="-122"/>
                <a:cs typeface="Arial Unicode MS" pitchFamily="34" charset="-122"/>
              </a:rPr>
              <a:t>方法和两个</a:t>
            </a:r>
            <a:r>
              <a:rPr lang="en-US" altLang="zh-CN" sz="2000" dirty="0">
                <a:latin typeface="微软雅黑" panose="020B0503020204020204" pitchFamily="34" charset="-122"/>
                <a:ea typeface="微软雅黑" panose="020B0503020204020204" pitchFamily="34" charset="-122"/>
                <a:cs typeface="Arial Unicode MS" pitchFamily="34" charset="-122"/>
              </a:rPr>
              <a:t>include</a:t>
            </a:r>
            <a:r>
              <a:rPr lang="zh-CN" altLang="en-US" sz="2000" dirty="0">
                <a:latin typeface="微软雅黑" panose="020B0503020204020204" pitchFamily="34" charset="-122"/>
                <a:ea typeface="微软雅黑" panose="020B0503020204020204" pitchFamily="34" charset="-122"/>
                <a:cs typeface="Arial Unicode MS" pitchFamily="34" charset="-122"/>
              </a:rPr>
              <a:t>方法来分别简化和替代</a:t>
            </a:r>
            <a:r>
              <a:rPr lang="en-US" altLang="zh-CN" sz="2000" dirty="0" err="1">
                <a:latin typeface="微软雅黑" panose="020B0503020204020204" pitchFamily="34" charset="-122"/>
                <a:ea typeface="微软雅黑" panose="020B0503020204020204" pitchFamily="34" charset="-122"/>
                <a:cs typeface="Arial Unicode MS" pitchFamily="34" charset="-122"/>
              </a:rPr>
              <a:t>RequestDispatcher.forward</a:t>
            </a:r>
            <a:r>
              <a:rPr lang="zh-CN" altLang="en-US" sz="2000" dirty="0">
                <a:latin typeface="微软雅黑" panose="020B0503020204020204" pitchFamily="34" charset="-122"/>
                <a:ea typeface="微软雅黑" panose="020B0503020204020204" pitchFamily="34" charset="-122"/>
                <a:cs typeface="Arial Unicode MS" pitchFamily="34" charset="-122"/>
              </a:rPr>
              <a:t>方法和</a:t>
            </a:r>
            <a:r>
              <a:rPr lang="en-US" altLang="zh-CN" sz="2000" dirty="0" err="1">
                <a:latin typeface="微软雅黑" panose="020B0503020204020204" pitchFamily="34" charset="-122"/>
                <a:ea typeface="微软雅黑" panose="020B0503020204020204" pitchFamily="34" charset="-122"/>
                <a:cs typeface="Arial Unicode MS" pitchFamily="34" charset="-122"/>
              </a:rPr>
              <a:t>RequestDispatcher.include</a:t>
            </a:r>
            <a:r>
              <a:rPr lang="zh-CN" altLang="en-US" sz="2000" dirty="0">
                <a:latin typeface="微软雅黑" panose="020B0503020204020204" pitchFamily="34" charset="-122"/>
                <a:ea typeface="微软雅黑" panose="020B0503020204020204" pitchFamily="34" charset="-122"/>
                <a:cs typeface="Arial Unicode MS" pitchFamily="34" charset="-122"/>
              </a:rPr>
              <a:t>方法的调用：</a:t>
            </a:r>
          </a:p>
          <a:p>
            <a:pPr marL="812800" lvl="1" indent="-277813">
              <a:buClr>
                <a:schemeClr val="tx1"/>
              </a:buClr>
              <a:buFont typeface="Wingdings" pitchFamily="2" charset="2"/>
              <a:buChar char="ü"/>
            </a:pPr>
            <a:r>
              <a:rPr lang="en-US" altLang="zh-CN" sz="2000" dirty="0">
                <a:latin typeface="微软雅黑" panose="020B0503020204020204" pitchFamily="34" charset="-122"/>
                <a:ea typeface="微软雅黑" panose="020B0503020204020204" pitchFamily="34" charset="-122"/>
                <a:cs typeface="Arial Unicode MS" pitchFamily="34" charset="-122"/>
              </a:rPr>
              <a:t>public void forward(</a:t>
            </a:r>
            <a:r>
              <a:rPr lang="en-US" altLang="zh-CN" sz="2000" dirty="0" err="1">
                <a:latin typeface="微软雅黑" panose="020B0503020204020204" pitchFamily="34" charset="-122"/>
                <a:ea typeface="微软雅黑" panose="020B0503020204020204" pitchFamily="34" charset="-122"/>
                <a:cs typeface="Arial Unicode MS" pitchFamily="34" charset="-122"/>
              </a:rPr>
              <a:t>java.lang.String</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en-US" altLang="zh-CN" sz="2000" dirty="0" err="1">
                <a:latin typeface="微软雅黑" panose="020B0503020204020204" pitchFamily="34" charset="-122"/>
                <a:ea typeface="微软雅黑" panose="020B0503020204020204" pitchFamily="34" charset="-122"/>
                <a:cs typeface="Arial Unicode MS" pitchFamily="34" charset="-122"/>
              </a:rPr>
              <a:t>relativeUrlPath</a:t>
            </a:r>
            <a:r>
              <a:rPr lang="en-US" altLang="zh-CN" sz="2000" dirty="0">
                <a:latin typeface="微软雅黑" panose="020B0503020204020204" pitchFamily="34" charset="-122"/>
                <a:ea typeface="微软雅黑" panose="020B0503020204020204" pitchFamily="34" charset="-122"/>
                <a:cs typeface="Arial Unicode MS" pitchFamily="34" charset="-122"/>
              </a:rPr>
              <a:t>)</a:t>
            </a:r>
          </a:p>
          <a:p>
            <a:pPr marL="812800" lvl="1" indent="-277813">
              <a:buClr>
                <a:schemeClr val="tx1"/>
              </a:buClr>
              <a:buFont typeface="Wingdings" pitchFamily="2" charset="2"/>
              <a:buNone/>
            </a:pPr>
            <a:r>
              <a:rPr lang="en-US" altLang="zh-CN" sz="2000" dirty="0">
                <a:latin typeface="微软雅黑" panose="020B0503020204020204" pitchFamily="34" charset="-122"/>
                <a:ea typeface="微软雅黑" panose="020B0503020204020204" pitchFamily="34" charset="-122"/>
                <a:cs typeface="Arial Unicode MS" pitchFamily="34" charset="-122"/>
              </a:rPr>
              <a:t>		throws </a:t>
            </a:r>
            <a:r>
              <a:rPr lang="en-US" altLang="zh-CN" sz="2000" dirty="0" err="1">
                <a:latin typeface="微软雅黑" panose="020B0503020204020204" pitchFamily="34" charset="-122"/>
                <a:ea typeface="微软雅黑" panose="020B0503020204020204" pitchFamily="34" charset="-122"/>
                <a:cs typeface="Arial Unicode MS" pitchFamily="34" charset="-122"/>
              </a:rPr>
              <a:t>javax.servlet.ServletException,java.io.IOException</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marL="812800" lvl="1" indent="-277813">
              <a:buClr>
                <a:schemeClr val="tx1"/>
              </a:buClr>
              <a:buFont typeface="Wingdings" pitchFamily="2" charset="2"/>
              <a:buChar char="ü"/>
            </a:pPr>
            <a:r>
              <a:rPr lang="en-US" altLang="zh-CN" sz="2000" dirty="0">
                <a:latin typeface="微软雅黑" panose="020B0503020204020204" pitchFamily="34" charset="-122"/>
                <a:ea typeface="微软雅黑" panose="020B0503020204020204" pitchFamily="34" charset="-122"/>
                <a:cs typeface="Arial Unicode MS" pitchFamily="34" charset="-122"/>
              </a:rPr>
              <a:t>public void include(</a:t>
            </a:r>
            <a:r>
              <a:rPr lang="en-US" altLang="zh-CN" sz="2000" dirty="0" err="1">
                <a:latin typeface="微软雅黑" panose="020B0503020204020204" pitchFamily="34" charset="-122"/>
                <a:ea typeface="微软雅黑" panose="020B0503020204020204" pitchFamily="34" charset="-122"/>
                <a:cs typeface="Arial Unicode MS" pitchFamily="34" charset="-122"/>
              </a:rPr>
              <a:t>java.lang.String</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en-US" altLang="zh-CN" sz="2000" dirty="0" err="1">
                <a:latin typeface="微软雅黑" panose="020B0503020204020204" pitchFamily="34" charset="-122"/>
                <a:ea typeface="微软雅黑" panose="020B0503020204020204" pitchFamily="34" charset="-122"/>
                <a:cs typeface="Arial Unicode MS" pitchFamily="34" charset="-122"/>
              </a:rPr>
              <a:t>relativeUrlPath</a:t>
            </a:r>
            <a:r>
              <a:rPr lang="en-US" altLang="zh-CN" sz="2000" dirty="0">
                <a:latin typeface="微软雅黑" panose="020B0503020204020204" pitchFamily="34" charset="-122"/>
                <a:ea typeface="微软雅黑" panose="020B0503020204020204" pitchFamily="34" charset="-122"/>
                <a:cs typeface="Arial Unicode MS" pitchFamily="34" charset="-122"/>
              </a:rPr>
              <a:t>)</a:t>
            </a:r>
          </a:p>
          <a:p>
            <a:pPr marL="812800" lvl="1" indent="-277813">
              <a:buClr>
                <a:schemeClr val="tx1"/>
              </a:buClr>
              <a:buFont typeface="Wingdings" pitchFamily="2" charset="2"/>
              <a:buNone/>
            </a:pPr>
            <a:r>
              <a:rPr lang="en-US" altLang="zh-CN" sz="2000" dirty="0">
                <a:latin typeface="微软雅黑" panose="020B0503020204020204" pitchFamily="34" charset="-122"/>
                <a:ea typeface="微软雅黑" panose="020B0503020204020204" pitchFamily="34" charset="-122"/>
                <a:cs typeface="Arial Unicode MS" pitchFamily="34" charset="-122"/>
              </a:rPr>
              <a:t>		throws </a:t>
            </a:r>
            <a:r>
              <a:rPr lang="en-US" altLang="zh-CN" sz="2000" dirty="0" err="1">
                <a:latin typeface="微软雅黑" panose="020B0503020204020204" pitchFamily="34" charset="-122"/>
                <a:ea typeface="微软雅黑" panose="020B0503020204020204" pitchFamily="34" charset="-122"/>
                <a:cs typeface="Arial Unicode MS" pitchFamily="34" charset="-122"/>
              </a:rPr>
              <a:t>javax.servlet.ServletException,java.io.IOException</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marL="812800" lvl="1" indent="-277813">
              <a:buClr>
                <a:schemeClr val="tx1"/>
              </a:buClr>
              <a:buFont typeface="Wingdings" pitchFamily="2" charset="2"/>
              <a:buChar char="ü"/>
            </a:pPr>
            <a:r>
              <a:rPr lang="en-US" altLang="zh-CN" sz="2000" dirty="0">
                <a:latin typeface="微软雅黑" panose="020B0503020204020204" pitchFamily="34" charset="-122"/>
                <a:ea typeface="微软雅黑" panose="020B0503020204020204" pitchFamily="34" charset="-122"/>
                <a:cs typeface="Arial Unicode MS" pitchFamily="34" charset="-122"/>
              </a:rPr>
              <a:t>public void include (</a:t>
            </a:r>
            <a:r>
              <a:rPr lang="en-US" altLang="zh-CN" sz="2000" dirty="0" err="1">
                <a:latin typeface="微软雅黑" panose="020B0503020204020204" pitchFamily="34" charset="-122"/>
                <a:ea typeface="微软雅黑" panose="020B0503020204020204" pitchFamily="34" charset="-122"/>
                <a:cs typeface="Arial Unicode MS" pitchFamily="34" charset="-122"/>
              </a:rPr>
              <a:t>java.lang.String</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en-US" altLang="zh-CN" sz="2000" dirty="0" err="1">
                <a:latin typeface="微软雅黑" panose="020B0503020204020204" pitchFamily="34" charset="-122"/>
                <a:ea typeface="微软雅黑" panose="020B0503020204020204" pitchFamily="34" charset="-122"/>
                <a:cs typeface="Arial Unicode MS" pitchFamily="34" charset="-122"/>
              </a:rPr>
              <a:t>relativeUrlPath,boolean</a:t>
            </a:r>
            <a:r>
              <a:rPr lang="en-US" altLang="zh-CN" sz="2000" dirty="0">
                <a:latin typeface="微软雅黑" panose="020B0503020204020204" pitchFamily="34" charset="-122"/>
                <a:ea typeface="微软雅黑" panose="020B0503020204020204" pitchFamily="34" charset="-122"/>
                <a:cs typeface="Arial Unicode MS" pitchFamily="34" charset="-122"/>
              </a:rPr>
              <a:t> flush)</a:t>
            </a:r>
          </a:p>
          <a:p>
            <a:pPr marL="812800" lvl="1" indent="-277813">
              <a:buClr>
                <a:schemeClr val="tx1"/>
              </a:buClr>
              <a:buFont typeface="Wingdings" pitchFamily="2" charset="2"/>
              <a:buNone/>
            </a:pPr>
            <a:r>
              <a:rPr lang="en-US" altLang="zh-CN" sz="2000" dirty="0">
                <a:latin typeface="微软雅黑" panose="020B0503020204020204" pitchFamily="34" charset="-122"/>
                <a:ea typeface="微软雅黑" panose="020B0503020204020204" pitchFamily="34" charset="-122"/>
                <a:cs typeface="Arial Unicode MS" pitchFamily="34" charset="-122"/>
              </a:rPr>
              <a:t>		throws </a:t>
            </a:r>
            <a:r>
              <a:rPr lang="en-US" altLang="zh-CN" sz="2000" dirty="0" err="1">
                <a:latin typeface="微软雅黑" panose="020B0503020204020204" pitchFamily="34" charset="-122"/>
                <a:ea typeface="微软雅黑" panose="020B0503020204020204" pitchFamily="34" charset="-122"/>
                <a:cs typeface="Arial Unicode MS" pitchFamily="34" charset="-122"/>
              </a:rPr>
              <a:t>javax.servlet.ServletException,java.io.IOException</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marL="355600" indent="-355600">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传递给这些方法的资源路径，如果以“</a:t>
            </a:r>
            <a:r>
              <a:rPr lang="en-US" altLang="zh-CN" sz="2000" dirty="0">
                <a:latin typeface="微软雅黑" panose="020B0503020204020204" pitchFamily="34" charset="-122"/>
                <a:ea typeface="微软雅黑" panose="020B0503020204020204" pitchFamily="34" charset="-122"/>
                <a:cs typeface="Arial Unicode MS" pitchFamily="34" charset="-122"/>
              </a:rPr>
              <a:t>/”</a:t>
            </a:r>
            <a:r>
              <a:rPr lang="zh-CN" altLang="en-US" sz="2000" dirty="0">
                <a:latin typeface="微软雅黑" panose="020B0503020204020204" pitchFamily="34" charset="-122"/>
                <a:ea typeface="微软雅黑" panose="020B0503020204020204" pitchFamily="34" charset="-122"/>
                <a:cs typeface="Arial Unicode MS" pitchFamily="34" charset="-122"/>
              </a:rPr>
              <a:t>开头，表示相对于当前</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应用程序的根目录，否则，表示相对于当前</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所映射到的访问路径。</a:t>
            </a:r>
          </a:p>
        </p:txBody>
      </p:sp>
    </p:spTree>
    <p:extLst>
      <p:ext uri="{BB962C8B-B14F-4D97-AF65-F5344CB8AC3E}">
        <p14:creationId xmlns:p14="http://schemas.microsoft.com/office/powerpoint/2010/main" val="356457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46851">
                                            <p:txEl>
                                              <p:pRg st="0" end="0"/>
                                            </p:txEl>
                                          </p:spTgt>
                                        </p:tgtEl>
                                        <p:attrNameLst>
                                          <p:attrName>style.visibility</p:attrName>
                                        </p:attrNameLst>
                                      </p:cBhvr>
                                      <p:to>
                                        <p:strVal val="visible"/>
                                      </p:to>
                                    </p:set>
                                    <p:anim calcmode="lin" valueType="num">
                                      <p:cBhvr additive="base">
                                        <p:cTn id="7" dur="500" fill="hold"/>
                                        <p:tgtEl>
                                          <p:spTgt spid="8468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68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685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6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685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68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685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4685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46851">
                                            <p:txEl>
                                              <p:pRg st="7" end="7"/>
                                            </p:txEl>
                                          </p:spTgt>
                                        </p:tgtEl>
                                        <p:attrNameLst>
                                          <p:attrName>style.visibility</p:attrName>
                                        </p:attrNameLst>
                                      </p:cBhvr>
                                      <p:to>
                                        <p:strVal val="visible"/>
                                      </p:to>
                                    </p:set>
                                    <p:anim calcmode="lin" valueType="num">
                                      <p:cBhvr additive="base">
                                        <p:cTn id="31" dur="500" fill="hold"/>
                                        <p:tgtEl>
                                          <p:spTgt spid="846851">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4685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JSP</a:t>
            </a:r>
            <a:r>
              <a:rPr lang="zh-CN" altLang="en-US" dirty="0">
                <a:latin typeface="Arial Unicode MS" pitchFamily="34" charset="-122"/>
                <a:ea typeface="Arial Unicode MS" pitchFamily="34" charset="-122"/>
                <a:cs typeface="Arial Unicode MS" pitchFamily="34" charset="-122"/>
              </a:rPr>
              <a:t>中文乱码</a:t>
            </a:r>
          </a:p>
        </p:txBody>
      </p:sp>
      <p:sp>
        <p:nvSpPr>
          <p:cNvPr id="867331" name="Rectangle 3"/>
          <p:cNvSpPr>
            <a:spLocks noGrp="1" noChangeArrowheads="1"/>
          </p:cNvSpPr>
          <p:nvPr>
            <p:ph type="body" idx="1"/>
          </p:nvPr>
        </p:nvSpPr>
        <p:spPr>
          <a:xfrm>
            <a:off x="179512" y="1308496"/>
            <a:ext cx="8640960" cy="4689608"/>
          </a:xfrm>
          <a:noFill/>
        </p:spPr>
        <p:txBody>
          <a:bodyPr>
            <a:normAutofit lnSpcReduction="10000"/>
          </a:bodyPr>
          <a:lstStyle/>
          <a:p>
            <a:pPr marL="355600" indent="-355600">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在</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页面上输入中文，请求页面后不出现乱码</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lvl="1" indent="0">
              <a:lnSpc>
                <a:spcPct val="150000"/>
              </a:lnSpc>
              <a:spcBef>
                <a:spcPts val="0"/>
              </a:spcBef>
              <a:buNone/>
            </a:pPr>
            <a:r>
              <a:rPr lang="zh-CN" altLang="en-US" sz="2000" dirty="0">
                <a:latin typeface="微软雅黑" panose="020B0503020204020204" pitchFamily="34" charset="-122"/>
                <a:ea typeface="微软雅黑" panose="020B0503020204020204" pitchFamily="34" charset="-122"/>
                <a:cs typeface="Arial Unicode MS" pitchFamily="34" charset="-122"/>
              </a:rPr>
              <a:t>保证</a:t>
            </a:r>
            <a:r>
              <a:rPr lang="en-US" altLang="zh-CN" sz="2000" dirty="0" err="1">
                <a:latin typeface="微软雅黑" panose="020B0503020204020204" pitchFamily="34" charset="-122"/>
                <a:ea typeface="微软雅黑" panose="020B0503020204020204" pitchFamily="34" charset="-122"/>
              </a:rPr>
              <a:t>contentType</a:t>
            </a:r>
            <a:r>
              <a:rPr lang="en-US" altLang="zh-CN" sz="2000" dirty="0">
                <a:latin typeface="微软雅黑" panose="020B0503020204020204" pitchFamily="34" charset="-122"/>
                <a:ea typeface="微软雅黑" panose="020B0503020204020204" pitchFamily="34" charset="-122"/>
              </a:rPr>
              <a:t>=“text/html; charset=UTF-8”  </a:t>
            </a:r>
            <a:r>
              <a:rPr lang="zh-CN" altLang="en-US" sz="2000" dirty="0">
                <a:latin typeface="微软雅黑" panose="020B0503020204020204" pitchFamily="34" charset="-122"/>
                <a:ea typeface="微软雅黑" panose="020B0503020204020204" pitchFamily="34" charset="-122"/>
              </a:rPr>
              <a:t>还有</a:t>
            </a:r>
            <a:endParaRPr lang="en-US" altLang="zh-CN" sz="2000" dirty="0">
              <a:latin typeface="微软雅黑" panose="020B0503020204020204" pitchFamily="34" charset="-122"/>
              <a:ea typeface="微软雅黑" panose="020B0503020204020204" pitchFamily="34" charset="-122"/>
            </a:endParaRPr>
          </a:p>
          <a:p>
            <a:pPr marL="400050" lvl="1" indent="0">
              <a:lnSpc>
                <a:spcPct val="150000"/>
              </a:lnSpc>
              <a:spcBef>
                <a:spcPts val="0"/>
              </a:spcBef>
              <a:buNone/>
            </a:pPr>
            <a:r>
              <a:rPr lang="en-US" altLang="zh-CN" sz="2000" dirty="0" err="1">
                <a:latin typeface="微软雅黑" panose="020B0503020204020204" pitchFamily="34" charset="-122"/>
                <a:ea typeface="微软雅黑" panose="020B0503020204020204" pitchFamily="34" charset="-122"/>
              </a:rPr>
              <a:t>pageEncoding</a:t>
            </a:r>
            <a:r>
              <a:rPr lang="en-US" altLang="zh-CN" sz="2000" dirty="0">
                <a:latin typeface="微软雅黑" panose="020B0503020204020204" pitchFamily="34" charset="-122"/>
                <a:ea typeface="微软雅黑" panose="020B0503020204020204" pitchFamily="34" charset="-122"/>
              </a:rPr>
              <a:t>=“UTF-8“</a:t>
            </a:r>
            <a:r>
              <a:rPr lang="zh-CN" altLang="en-US" sz="2000" dirty="0">
                <a:latin typeface="微软雅黑" panose="020B0503020204020204" pitchFamily="34" charset="-122"/>
                <a:ea typeface="微软雅黑" panose="020B0503020204020204" pitchFamily="34" charset="-122"/>
              </a:rPr>
              <a:t>，即</a:t>
            </a:r>
            <a:r>
              <a:rPr lang="en-US" altLang="zh-CN" sz="2000" dirty="0">
                <a:latin typeface="微软雅黑" panose="020B0503020204020204" pitchFamily="34" charset="-122"/>
                <a:ea typeface="微软雅黑" panose="020B0503020204020204" pitchFamily="34" charset="-122"/>
              </a:rPr>
              <a:t>charset</a:t>
            </a:r>
            <a:r>
              <a:rPr lang="zh-CN" altLang="en-US"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pageEncoding</a:t>
            </a:r>
            <a:r>
              <a:rPr lang="zh-CN" altLang="en-US" sz="2000" dirty="0">
                <a:latin typeface="微软雅黑" panose="020B0503020204020204" pitchFamily="34" charset="-122"/>
                <a:ea typeface="微软雅黑" panose="020B0503020204020204" pitchFamily="34" charset="-122"/>
              </a:rPr>
              <a:t>编码一致，且都支持中文（建议为</a:t>
            </a:r>
            <a:r>
              <a:rPr lang="en-US" altLang="zh-CN" sz="2000" dirty="0">
                <a:latin typeface="微软雅黑" panose="020B0503020204020204" pitchFamily="34" charset="-122"/>
                <a:ea typeface="微软雅黑" panose="020B0503020204020204" pitchFamily="34" charset="-122"/>
              </a:rPr>
              <a:t>UTF-8</a:t>
            </a:r>
            <a:r>
              <a:rPr lang="zh-CN" altLang="en-US" sz="2000" dirty="0">
                <a:latin typeface="微软雅黑" panose="020B0503020204020204" pitchFamily="34" charset="-122"/>
                <a:ea typeface="微软雅黑" panose="020B0503020204020204" pitchFamily="34" charset="-122"/>
              </a:rPr>
              <a:t>）。还需保证浏览器显示的字符编码和请求的</a:t>
            </a:r>
            <a:r>
              <a:rPr lang="en-US" altLang="zh-CN" sz="2000" dirty="0">
                <a:latin typeface="微软雅黑" panose="020B0503020204020204" pitchFamily="34" charset="-122"/>
                <a:ea typeface="微软雅黑" panose="020B0503020204020204" pitchFamily="34" charset="-122"/>
              </a:rPr>
              <a:t>JSP</a:t>
            </a:r>
            <a:r>
              <a:rPr lang="zh-CN" altLang="en-US" sz="2000" dirty="0">
                <a:latin typeface="微软雅黑" panose="020B0503020204020204" pitchFamily="34" charset="-122"/>
                <a:ea typeface="微软雅黑" panose="020B0503020204020204" pitchFamily="34" charset="-122"/>
              </a:rPr>
              <a:t>页面的编码一致。</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marL="355600" indent="-355600">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获取中文参数值：默认参数在传输过程中使用的编码为</a:t>
            </a:r>
            <a:r>
              <a:rPr lang="en-US" altLang="zh-CN" sz="2000" dirty="0">
                <a:latin typeface="微软雅黑" panose="020B0503020204020204" pitchFamily="34" charset="-122"/>
                <a:ea typeface="微软雅黑" panose="020B0503020204020204" pitchFamily="34" charset="-122"/>
                <a:cs typeface="Arial Unicode MS" pitchFamily="34" charset="-122"/>
              </a:rPr>
              <a:t>ISO-8859-1</a:t>
            </a:r>
          </a:p>
          <a:p>
            <a:pPr marL="400050" lvl="2" indent="0">
              <a:lnSpc>
                <a:spcPct val="160000"/>
              </a:lnSpc>
              <a:spcBef>
                <a:spcPts val="0"/>
              </a:spcBef>
              <a:buNone/>
            </a:pPr>
            <a:r>
              <a:rPr lang="zh-CN" altLang="en-US" dirty="0">
                <a:latin typeface="微软雅黑" panose="020B0503020204020204" pitchFamily="34" charset="-122"/>
                <a:ea typeface="微软雅黑" panose="020B0503020204020204" pitchFamily="34" charset="-122"/>
                <a:cs typeface="Arial Unicode MS" pitchFamily="34" charset="-122"/>
              </a:rPr>
              <a:t>    对于</a:t>
            </a:r>
            <a:r>
              <a:rPr lang="en-US" altLang="zh-CN" dirty="0">
                <a:latin typeface="微软雅黑" panose="020B0503020204020204" pitchFamily="34" charset="-122"/>
                <a:ea typeface="微软雅黑" panose="020B0503020204020204" pitchFamily="34" charset="-122"/>
                <a:cs typeface="Arial Unicode MS" pitchFamily="34" charset="-122"/>
              </a:rPr>
              <a:t>POST</a:t>
            </a:r>
            <a:r>
              <a:rPr lang="zh-CN" altLang="en-US" dirty="0">
                <a:latin typeface="微软雅黑" panose="020B0503020204020204" pitchFamily="34" charset="-122"/>
                <a:ea typeface="微软雅黑" panose="020B0503020204020204" pitchFamily="34" charset="-122"/>
                <a:cs typeface="Arial Unicode MS" pitchFamily="34" charset="-122"/>
              </a:rPr>
              <a:t>请求，只要在获取请求信息之前，调用</a:t>
            </a:r>
            <a:r>
              <a:rPr lang="en-US" altLang="zh-CN" dirty="0" err="1">
                <a:latin typeface="微软雅黑" panose="020B0503020204020204" pitchFamily="34" charset="-122"/>
                <a:ea typeface="微软雅黑" panose="020B0503020204020204" pitchFamily="34" charset="-122"/>
                <a:cs typeface="Arial Unicode MS" pitchFamily="34" charset="-122"/>
              </a:rPr>
              <a:t>request.setCharacterEncoding</a:t>
            </a:r>
            <a:r>
              <a:rPr lang="en-US" altLang="zh-CN" dirty="0">
                <a:latin typeface="微软雅黑" panose="020B0503020204020204" pitchFamily="34" charset="-122"/>
                <a:ea typeface="微软雅黑" panose="020B0503020204020204" pitchFamily="34" charset="-122"/>
                <a:cs typeface="Arial Unicode MS" pitchFamily="34" charset="-122"/>
              </a:rPr>
              <a:t>(“UTF-8”);</a:t>
            </a:r>
          </a:p>
          <a:p>
            <a:pPr marL="400050" lvl="2" indent="0">
              <a:lnSpc>
                <a:spcPct val="160000"/>
              </a:lnSpc>
              <a:spcBef>
                <a:spcPts val="0"/>
              </a:spcBef>
              <a:buNone/>
            </a:pPr>
            <a:r>
              <a:rPr lang="zh-CN" altLang="en-US" dirty="0">
                <a:latin typeface="微软雅黑" panose="020B0503020204020204" pitchFamily="34" charset="-122"/>
                <a:ea typeface="微软雅黑" panose="020B0503020204020204" pitchFamily="34" charset="-122"/>
                <a:cs typeface="Arial Unicode MS" pitchFamily="34" charset="-122"/>
              </a:rPr>
              <a:t>    对于</a:t>
            </a:r>
            <a:r>
              <a:rPr lang="en-US" altLang="zh-CN" dirty="0">
                <a:latin typeface="微软雅黑" panose="020B0503020204020204" pitchFamily="34" charset="-122"/>
                <a:ea typeface="微软雅黑" panose="020B0503020204020204" pitchFamily="34" charset="-122"/>
                <a:cs typeface="Arial Unicode MS" pitchFamily="34" charset="-122"/>
              </a:rPr>
              <a:t>Get</a:t>
            </a:r>
            <a:r>
              <a:rPr lang="zh-CN" altLang="en-US" dirty="0">
                <a:latin typeface="微软雅黑" panose="020B0503020204020204" pitchFamily="34" charset="-122"/>
                <a:ea typeface="微软雅黑" panose="020B0503020204020204" pitchFamily="34" charset="-122"/>
                <a:cs typeface="Arial Unicode MS" pitchFamily="34" charset="-122"/>
              </a:rPr>
              <a:t>请求，可以修改</a:t>
            </a:r>
            <a:r>
              <a:rPr lang="en-US" altLang="zh-CN" dirty="0">
                <a:latin typeface="微软雅黑" panose="020B0503020204020204" pitchFamily="34" charset="-122"/>
                <a:ea typeface="微软雅黑" panose="020B0503020204020204" pitchFamily="34" charset="-122"/>
                <a:cs typeface="Arial Unicode MS" pitchFamily="34" charset="-122"/>
              </a:rPr>
              <a:t>Tomcat</a:t>
            </a:r>
            <a:r>
              <a:rPr lang="zh-CN" altLang="en-US" dirty="0">
                <a:latin typeface="微软雅黑" panose="020B0503020204020204" pitchFamily="34" charset="-122"/>
                <a:ea typeface="微软雅黑" panose="020B0503020204020204" pitchFamily="34" charset="-122"/>
                <a:cs typeface="Arial Unicode MS" pitchFamily="34" charset="-122"/>
              </a:rPr>
              <a:t>的</a:t>
            </a:r>
            <a:r>
              <a:rPr lang="en-US" altLang="zh-CN" dirty="0">
                <a:latin typeface="微软雅黑" panose="020B0503020204020204" pitchFamily="34" charset="-122"/>
                <a:ea typeface="微软雅黑" panose="020B0503020204020204" pitchFamily="34" charset="-122"/>
                <a:cs typeface="Arial Unicode MS" pitchFamily="34" charset="-122"/>
              </a:rPr>
              <a:t>server.xml</a:t>
            </a:r>
            <a:r>
              <a:rPr lang="zh-CN" altLang="en-US" dirty="0">
                <a:latin typeface="微软雅黑" panose="020B0503020204020204" pitchFamily="34" charset="-122"/>
                <a:ea typeface="微软雅黑" panose="020B0503020204020204" pitchFamily="34" charset="-122"/>
                <a:cs typeface="Arial Unicode MS" pitchFamily="34" charset="-122"/>
              </a:rPr>
              <a:t>文件，在</a:t>
            </a:r>
            <a:r>
              <a:rPr lang="en-US" altLang="zh-CN" dirty="0">
                <a:latin typeface="微软雅黑" panose="020B0503020204020204" pitchFamily="34" charset="-122"/>
                <a:ea typeface="微软雅黑" panose="020B0503020204020204" pitchFamily="34" charset="-122"/>
                <a:cs typeface="Arial Unicode MS" pitchFamily="34" charset="-122"/>
              </a:rPr>
              <a:t>Connector</a:t>
            </a:r>
            <a:r>
              <a:rPr lang="zh-CN" altLang="en-US" dirty="0">
                <a:latin typeface="微软雅黑" panose="020B0503020204020204" pitchFamily="34" charset="-122"/>
                <a:ea typeface="微软雅黑" panose="020B0503020204020204" pitchFamily="34" charset="-122"/>
                <a:cs typeface="Arial Unicode MS" pitchFamily="34" charset="-122"/>
              </a:rPr>
              <a:t>节点添加</a:t>
            </a:r>
            <a:r>
              <a:rPr lang="en-US" altLang="zh-CN" dirty="0" err="1">
                <a:latin typeface="微软雅黑" panose="020B0503020204020204" pitchFamily="34" charset="-122"/>
                <a:ea typeface="微软雅黑" panose="020B0503020204020204" pitchFamily="34" charset="-122"/>
                <a:cs typeface="Arial Unicode MS" pitchFamily="34" charset="-122"/>
              </a:rPr>
              <a:t>useBodyEncodingForURI</a:t>
            </a:r>
            <a:r>
              <a:rPr lang="en-US" altLang="zh-CN" dirty="0">
                <a:latin typeface="微软雅黑" panose="020B0503020204020204" pitchFamily="34" charset="-122"/>
                <a:ea typeface="微软雅黑" panose="020B0503020204020204" pitchFamily="34" charset="-122"/>
                <a:cs typeface="Arial Unicode MS" pitchFamily="34" charset="-122"/>
              </a:rPr>
              <a:t>=“true”</a:t>
            </a:r>
            <a:r>
              <a:rPr lang="zh-CN" altLang="en-US" dirty="0">
                <a:latin typeface="微软雅黑" panose="020B0503020204020204" pitchFamily="34" charset="-122"/>
                <a:ea typeface="微软雅黑" panose="020B0503020204020204" pitchFamily="34" charset="-122"/>
                <a:cs typeface="Arial Unicode MS" pitchFamily="34" charset="-122"/>
              </a:rPr>
              <a:t>属性。</a:t>
            </a:r>
          </a:p>
        </p:txBody>
      </p:sp>
    </p:spTree>
    <p:extLst>
      <p:ext uri="{BB962C8B-B14F-4D97-AF65-F5344CB8AC3E}">
        <p14:creationId xmlns:p14="http://schemas.microsoft.com/office/powerpoint/2010/main" val="82170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67331">
                                            <p:txEl>
                                              <p:pRg st="1" end="1"/>
                                            </p:txEl>
                                          </p:spTgt>
                                        </p:tgtEl>
                                        <p:attrNameLst>
                                          <p:attrName>style.visibility</p:attrName>
                                        </p:attrNameLst>
                                      </p:cBhvr>
                                      <p:to>
                                        <p:strVal val="visible"/>
                                      </p:to>
                                    </p:set>
                                    <p:anim calcmode="lin" valueType="num">
                                      <p:cBhvr additive="base">
                                        <p:cTn id="13" dur="500" fill="hold"/>
                                        <p:tgtEl>
                                          <p:spTgt spid="8673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7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67331">
                                            <p:txEl>
                                              <p:pRg st="2" end="2"/>
                                            </p:txEl>
                                          </p:spTgt>
                                        </p:tgtEl>
                                        <p:attrNameLst>
                                          <p:attrName>style.visibility</p:attrName>
                                        </p:attrNameLst>
                                      </p:cBhvr>
                                      <p:to>
                                        <p:strVal val="visible"/>
                                      </p:to>
                                    </p:set>
                                    <p:anim calcmode="lin" valueType="num">
                                      <p:cBhvr additive="base">
                                        <p:cTn id="19" dur="500" fill="hold"/>
                                        <p:tgtEl>
                                          <p:spTgt spid="8673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67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67331">
                                            <p:txEl>
                                              <p:pRg st="3" end="3"/>
                                            </p:txEl>
                                          </p:spTgt>
                                        </p:tgtEl>
                                        <p:attrNameLst>
                                          <p:attrName>style.visibility</p:attrName>
                                        </p:attrNameLst>
                                      </p:cBhvr>
                                      <p:to>
                                        <p:strVal val="visible"/>
                                      </p:to>
                                    </p:set>
                                    <p:anim calcmode="lin" valueType="num">
                                      <p:cBhvr additive="base">
                                        <p:cTn id="25" dur="500" fill="hold"/>
                                        <p:tgtEl>
                                          <p:spTgt spid="8673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67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67331">
                                            <p:txEl>
                                              <p:pRg st="4" end="4"/>
                                            </p:txEl>
                                          </p:spTgt>
                                        </p:tgtEl>
                                        <p:attrNameLst>
                                          <p:attrName>style.visibility</p:attrName>
                                        </p:attrNameLst>
                                      </p:cBhvr>
                                      <p:to>
                                        <p:strVal val="visible"/>
                                      </p:to>
                                    </p:set>
                                    <p:anim calcmode="lin" valueType="num">
                                      <p:cBhvr additive="base">
                                        <p:cTn id="31" dur="500" fill="hold"/>
                                        <p:tgtEl>
                                          <p:spTgt spid="8673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673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867331">
                                            <p:txEl>
                                              <p:pRg st="5" end="5"/>
                                            </p:txEl>
                                          </p:spTgt>
                                        </p:tgtEl>
                                        <p:attrNameLst>
                                          <p:attrName>style.visibility</p:attrName>
                                        </p:attrNameLst>
                                      </p:cBhvr>
                                      <p:to>
                                        <p:strVal val="visible"/>
                                      </p:to>
                                    </p:set>
                                    <p:anim calcmode="lin" valueType="num">
                                      <p:cBhvr additive="base">
                                        <p:cTn id="37" dur="500" fill="hold"/>
                                        <p:tgtEl>
                                          <p:spTgt spid="86733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673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dirty="0" smtClean="0">
                <a:latin typeface="Arial Unicode MS" pitchFamily="34" charset="-122"/>
                <a:ea typeface="Arial Unicode MS" pitchFamily="34" charset="-122"/>
                <a:cs typeface="Arial Unicode MS" pitchFamily="34" charset="-122"/>
              </a:rPr>
              <a:t>base</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1308496"/>
            <a:ext cx="8640960" cy="4689608"/>
          </a:xfrm>
          <a:noFill/>
        </p:spPr>
        <p:txBody>
          <a:bodyPr>
            <a:normAutofit/>
          </a:bodyPr>
          <a:lstStyle/>
          <a:p>
            <a:pPr marL="355600" indent="-355600">
              <a:lnSpc>
                <a:spcPct val="150000"/>
              </a:lnSpc>
              <a:spcAft>
                <a:spcPct val="20000"/>
              </a:spcAft>
            </a:pPr>
            <a:r>
              <a:rPr lang="en-US" altLang="zh-CN" dirty="0" smtClean="0">
                <a:latin typeface="微软雅黑" panose="020B0503020204020204" pitchFamily="34" charset="-122"/>
                <a:ea typeface="微软雅黑" panose="020B0503020204020204" pitchFamily="34" charset="-122"/>
                <a:cs typeface="Arial Unicode MS" pitchFamily="34" charset="-122"/>
              </a:rPr>
              <a:t>base</a:t>
            </a:r>
            <a:endParaRPr lang="zh-CN" altLang="en-US" dirty="0">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123464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xfrm>
            <a:off x="467544" y="0"/>
            <a:ext cx="8229600" cy="766916"/>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与</a:t>
            </a:r>
            <a:r>
              <a:rPr lang="en-US" altLang="zh-CN" b="1" dirty="0" err="1">
                <a:latin typeface="Arial Unicode MS" pitchFamily="34" charset="-122"/>
                <a:ea typeface="Arial Unicode MS" pitchFamily="34" charset="-122"/>
                <a:cs typeface="Arial Unicode MS" pitchFamily="34" charset="-122"/>
              </a:rPr>
              <a:t>Servlet</a:t>
            </a:r>
            <a:r>
              <a:rPr lang="zh-CN" altLang="en-US" b="1" dirty="0">
                <a:latin typeface="Arial Unicode MS" pitchFamily="34" charset="-122"/>
                <a:ea typeface="Arial Unicode MS" pitchFamily="34" charset="-122"/>
                <a:cs typeface="Arial Unicode MS" pitchFamily="34" charset="-122"/>
              </a:rPr>
              <a:t>的应用比较</a:t>
            </a:r>
            <a:r>
              <a:rPr lang="zh-CN" altLang="en-US" dirty="0">
                <a:latin typeface="Arial Unicode MS" pitchFamily="34" charset="-122"/>
                <a:ea typeface="Arial Unicode MS" pitchFamily="34" charset="-122"/>
                <a:cs typeface="Arial Unicode MS" pitchFamily="34" charset="-122"/>
              </a:rPr>
              <a:t> </a:t>
            </a:r>
          </a:p>
        </p:txBody>
      </p:sp>
      <p:sp>
        <p:nvSpPr>
          <p:cNvPr id="804867" name="Rectangle 3"/>
          <p:cNvSpPr>
            <a:spLocks noGrp="1" noChangeArrowheads="1"/>
          </p:cNvSpPr>
          <p:nvPr>
            <p:ph type="body" idx="1"/>
          </p:nvPr>
        </p:nvSpPr>
        <p:spPr>
          <a:xfrm>
            <a:off x="467544" y="1666567"/>
            <a:ext cx="8280920" cy="4414591"/>
          </a:xfrm>
        </p:spPr>
        <p:txBody>
          <a:bodyPr>
            <a:noAutofit/>
          </a:bodyPr>
          <a:lstStyle/>
          <a:p>
            <a:pPr>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是一种以产生</a:t>
            </a:r>
            <a:r>
              <a:rPr lang="zh-CN" altLang="en-US" sz="2000" b="1" dirty="0">
                <a:latin typeface="微软雅黑" panose="020B0503020204020204" pitchFamily="34" charset="-122"/>
                <a:ea typeface="微软雅黑" panose="020B0503020204020204" pitchFamily="34" charset="-122"/>
                <a:cs typeface="Arial Unicode MS" pitchFamily="34" charset="-122"/>
              </a:rPr>
              <a:t>网页显示内容为中心的</a:t>
            </a:r>
            <a:r>
              <a:rPr lang="en-US" altLang="zh-CN" sz="2000" b="1" dirty="0">
                <a:latin typeface="微软雅黑" panose="020B0503020204020204" pitchFamily="34" charset="-122"/>
                <a:ea typeface="微软雅黑" panose="020B0503020204020204" pitchFamily="34" charset="-122"/>
                <a:cs typeface="Arial Unicode MS" pitchFamily="34" charset="-122"/>
              </a:rPr>
              <a:t>WEB</a:t>
            </a:r>
            <a:r>
              <a:rPr lang="zh-CN" altLang="en-US" sz="2000" b="1" dirty="0">
                <a:latin typeface="微软雅黑" panose="020B0503020204020204" pitchFamily="34" charset="-122"/>
                <a:ea typeface="微软雅黑" panose="020B0503020204020204" pitchFamily="34" charset="-122"/>
                <a:cs typeface="Arial Unicode MS" pitchFamily="34" charset="-122"/>
              </a:rPr>
              <a:t>开发技术</a:t>
            </a:r>
            <a:r>
              <a:rPr lang="zh-CN" altLang="en-US" sz="2000" dirty="0">
                <a:latin typeface="微软雅黑" panose="020B0503020204020204" pitchFamily="34" charset="-122"/>
                <a:ea typeface="微软雅黑" panose="020B0503020204020204" pitchFamily="34" charset="-122"/>
                <a:cs typeface="Arial Unicode MS" pitchFamily="34" charset="-122"/>
              </a:rPr>
              <a:t>，它可以直接使用模版元素来产生网页文档的内容。 </a:t>
            </a:r>
          </a:p>
          <a:p>
            <a:pPr>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技术是建立在</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zh-CN" altLang="en-US" sz="2000" dirty="0">
                <a:latin typeface="微软雅黑" panose="020B0503020204020204" pitchFamily="34" charset="-122"/>
                <a:ea typeface="微软雅黑" panose="020B0503020204020204" pitchFamily="34" charset="-122"/>
                <a:cs typeface="Arial Unicode MS" pitchFamily="34" charset="-122"/>
              </a:rPr>
              <a:t>技术基础之上的，所有的</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页面最终都要被转换成</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zh-CN" altLang="en-US" sz="2000" dirty="0">
                <a:latin typeface="微软雅黑" panose="020B0503020204020204" pitchFamily="34" charset="-122"/>
                <a:ea typeface="微软雅黑" panose="020B0503020204020204" pitchFamily="34" charset="-122"/>
                <a:cs typeface="Arial Unicode MS" pitchFamily="34" charset="-122"/>
              </a:rPr>
              <a:t>来运行。 </a:t>
            </a:r>
          </a:p>
          <a:p>
            <a:pPr>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在大型</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应用程序的开发中，</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zh-CN" altLang="en-US" sz="2000" dirty="0">
                <a:latin typeface="微软雅黑" panose="020B0503020204020204" pitchFamily="34" charset="-122"/>
                <a:ea typeface="微软雅黑" panose="020B0503020204020204" pitchFamily="34" charset="-122"/>
                <a:cs typeface="Arial Unicode MS" pitchFamily="34" charset="-122"/>
              </a:rPr>
              <a:t>与</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经常要混合使用，各司其职，</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zh-CN" altLang="en-US" sz="2000" dirty="0">
                <a:latin typeface="微软雅黑" panose="020B0503020204020204" pitchFamily="34" charset="-122"/>
                <a:ea typeface="微软雅黑" panose="020B0503020204020204" pitchFamily="34" charset="-122"/>
                <a:cs typeface="Arial Unicode MS" pitchFamily="34" charset="-122"/>
              </a:rPr>
              <a:t>通常用作控制组件，并处理一些复杂的后台业务，</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则作为显示组件。</a:t>
            </a:r>
          </a:p>
        </p:txBody>
      </p:sp>
    </p:spTree>
    <p:extLst>
      <p:ext uri="{BB962C8B-B14F-4D97-AF65-F5344CB8AC3E}">
        <p14:creationId xmlns:p14="http://schemas.microsoft.com/office/powerpoint/2010/main" val="2691093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04867">
                                            <p:txEl>
                                              <p:pRg st="0" end="0"/>
                                            </p:txEl>
                                          </p:spTgt>
                                        </p:tgtEl>
                                        <p:attrNameLst>
                                          <p:attrName>style.visibility</p:attrName>
                                        </p:attrNameLst>
                                      </p:cBhvr>
                                      <p:to>
                                        <p:strVal val="visible"/>
                                      </p:to>
                                    </p:set>
                                    <p:anim calcmode="lin" valueType="num">
                                      <p:cBhvr additive="base">
                                        <p:cTn id="7" dur="500" fill="hold"/>
                                        <p:tgtEl>
                                          <p:spTgt spid="8048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04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04867">
                                            <p:txEl>
                                              <p:pRg st="1" end="1"/>
                                            </p:txEl>
                                          </p:spTgt>
                                        </p:tgtEl>
                                        <p:attrNameLst>
                                          <p:attrName>style.visibility</p:attrName>
                                        </p:attrNameLst>
                                      </p:cBhvr>
                                      <p:to>
                                        <p:strVal val="visible"/>
                                      </p:to>
                                    </p:set>
                                    <p:anim calcmode="lin" valueType="num">
                                      <p:cBhvr additive="base">
                                        <p:cTn id="13" dur="500" fill="hold"/>
                                        <p:tgtEl>
                                          <p:spTgt spid="8048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04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04867">
                                            <p:txEl>
                                              <p:pRg st="2" end="2"/>
                                            </p:txEl>
                                          </p:spTgt>
                                        </p:tgtEl>
                                        <p:attrNameLst>
                                          <p:attrName>style.visibility</p:attrName>
                                        </p:attrNameLst>
                                      </p:cBhvr>
                                      <p:to>
                                        <p:strVal val="visible"/>
                                      </p:to>
                                    </p:set>
                                    <p:anim calcmode="lin" valueType="num">
                                      <p:cBhvr additive="base">
                                        <p:cTn id="19" dur="500" fill="hold"/>
                                        <p:tgtEl>
                                          <p:spTgt spid="8048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048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xfrm>
            <a:off x="467544" y="0"/>
            <a:ext cx="8229600" cy="766916"/>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与</a:t>
            </a:r>
            <a:r>
              <a:rPr lang="en-US" altLang="zh-CN" b="1" dirty="0" err="1">
                <a:latin typeface="Arial Unicode MS" pitchFamily="34" charset="-122"/>
                <a:ea typeface="Arial Unicode MS" pitchFamily="34" charset="-122"/>
                <a:cs typeface="Arial Unicode MS" pitchFamily="34" charset="-122"/>
              </a:rPr>
              <a:t>Servlet</a:t>
            </a:r>
            <a:r>
              <a:rPr lang="zh-CN" altLang="en-US" b="1" dirty="0">
                <a:latin typeface="Arial Unicode MS" pitchFamily="34" charset="-122"/>
                <a:ea typeface="Arial Unicode MS" pitchFamily="34" charset="-122"/>
                <a:cs typeface="Arial Unicode MS" pitchFamily="34" charset="-122"/>
              </a:rPr>
              <a:t>的应用比较</a:t>
            </a:r>
            <a:r>
              <a:rPr lang="zh-CN" altLang="en-US" dirty="0">
                <a:latin typeface="Arial Unicode MS" pitchFamily="34" charset="-122"/>
                <a:ea typeface="Arial Unicode MS" pitchFamily="34" charset="-122"/>
                <a:cs typeface="Arial Unicode MS" pitchFamily="34" charset="-122"/>
              </a:rPr>
              <a:t> </a:t>
            </a:r>
          </a:p>
        </p:txBody>
      </p:sp>
      <p:sp>
        <p:nvSpPr>
          <p:cNvPr id="804867" name="Rectangle 3"/>
          <p:cNvSpPr>
            <a:spLocks noGrp="1" noChangeArrowheads="1"/>
          </p:cNvSpPr>
          <p:nvPr>
            <p:ph type="body" idx="1"/>
          </p:nvPr>
        </p:nvSpPr>
        <p:spPr>
          <a:xfrm>
            <a:off x="467544" y="1991031"/>
            <a:ext cx="8280920" cy="4090127"/>
          </a:xfrm>
        </p:spPr>
        <p:txBody>
          <a:bodyPr>
            <a:noAutofit/>
          </a:bodyPr>
          <a:lstStyle/>
          <a:p>
            <a:pPr>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一次响应过程可以划分成几个功能模块来协同完成，首先由</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zh-CN" altLang="en-US" sz="2000" dirty="0">
                <a:latin typeface="微软雅黑" panose="020B0503020204020204" pitchFamily="34" charset="-122"/>
                <a:ea typeface="微软雅黑" panose="020B0503020204020204" pitchFamily="34" charset="-122"/>
                <a:cs typeface="Arial Unicode MS" pitchFamily="34" charset="-122"/>
              </a:rPr>
              <a:t>完成流程控制和业务处理，并将结果数据存储在</a:t>
            </a:r>
            <a:r>
              <a:rPr lang="en-US" altLang="zh-CN" sz="2000" dirty="0">
                <a:latin typeface="微软雅黑" panose="020B0503020204020204" pitchFamily="34" charset="-122"/>
                <a:ea typeface="微软雅黑" panose="020B0503020204020204" pitchFamily="34" charset="-122"/>
                <a:cs typeface="Arial Unicode MS" pitchFamily="34" charset="-122"/>
              </a:rPr>
              <a:t>request</a:t>
            </a:r>
            <a:r>
              <a:rPr lang="zh-CN" altLang="en-US" sz="2000" dirty="0">
                <a:latin typeface="微软雅黑" panose="020B0503020204020204" pitchFamily="34" charset="-122"/>
                <a:ea typeface="微软雅黑" panose="020B0503020204020204" pitchFamily="34" charset="-122"/>
                <a:cs typeface="Arial Unicode MS" pitchFamily="34" charset="-122"/>
              </a:rPr>
              <a:t>或</a:t>
            </a:r>
            <a:r>
              <a:rPr lang="en-US" altLang="zh-CN" sz="2000" dirty="0">
                <a:latin typeface="微软雅黑" panose="020B0503020204020204" pitchFamily="34" charset="-122"/>
                <a:ea typeface="微软雅黑" panose="020B0503020204020204" pitchFamily="34" charset="-122"/>
                <a:cs typeface="Arial Unicode MS" pitchFamily="34" charset="-122"/>
              </a:rPr>
              <a:t>session</a:t>
            </a:r>
            <a:r>
              <a:rPr lang="zh-CN" altLang="en-US" sz="2000" dirty="0">
                <a:latin typeface="微软雅黑" panose="020B0503020204020204" pitchFamily="34" charset="-122"/>
                <a:ea typeface="微软雅黑" panose="020B0503020204020204" pitchFamily="34" charset="-122"/>
                <a:cs typeface="Arial Unicode MS" pitchFamily="34" charset="-122"/>
              </a:rPr>
              <a:t>域中，然后将请求转发（</a:t>
            </a:r>
            <a:r>
              <a:rPr lang="en-US" altLang="zh-CN" sz="2000" dirty="0">
                <a:latin typeface="微软雅黑" panose="020B0503020204020204" pitchFamily="34" charset="-122"/>
                <a:ea typeface="微软雅黑" panose="020B0503020204020204" pitchFamily="34" charset="-122"/>
                <a:cs typeface="Arial Unicode MS" pitchFamily="34" charset="-122"/>
              </a:rPr>
              <a:t>forward</a:t>
            </a:r>
            <a:r>
              <a:rPr lang="zh-CN" altLang="en-US" sz="2000" dirty="0">
                <a:latin typeface="微软雅黑" panose="020B0503020204020204" pitchFamily="34" charset="-122"/>
                <a:ea typeface="微软雅黑" panose="020B0503020204020204" pitchFamily="34" charset="-122"/>
                <a:cs typeface="Arial Unicode MS" pitchFamily="34" charset="-122"/>
              </a:rPr>
              <a:t>）到</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页面，再由</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页面从</a:t>
            </a:r>
            <a:r>
              <a:rPr lang="en-US" altLang="zh-CN" sz="2000" dirty="0">
                <a:latin typeface="微软雅黑" panose="020B0503020204020204" pitchFamily="34" charset="-122"/>
                <a:ea typeface="微软雅黑" panose="020B0503020204020204" pitchFamily="34" charset="-122"/>
                <a:cs typeface="Arial Unicode MS" pitchFamily="34" charset="-122"/>
              </a:rPr>
              <a:t>request</a:t>
            </a:r>
            <a:r>
              <a:rPr lang="zh-CN" altLang="en-US" sz="2000" dirty="0">
                <a:latin typeface="微软雅黑" panose="020B0503020204020204" pitchFamily="34" charset="-122"/>
                <a:ea typeface="微软雅黑" panose="020B0503020204020204" pitchFamily="34" charset="-122"/>
                <a:cs typeface="Arial Unicode MS" pitchFamily="34" charset="-122"/>
              </a:rPr>
              <a:t>或</a:t>
            </a:r>
            <a:r>
              <a:rPr lang="en-US" altLang="zh-CN" sz="2000" dirty="0">
                <a:latin typeface="微软雅黑" panose="020B0503020204020204" pitchFamily="34" charset="-122"/>
                <a:ea typeface="微软雅黑" panose="020B0503020204020204" pitchFamily="34" charset="-122"/>
                <a:cs typeface="Arial Unicode MS" pitchFamily="34" charset="-122"/>
              </a:rPr>
              <a:t>session</a:t>
            </a:r>
            <a:r>
              <a:rPr lang="zh-CN" altLang="en-US" sz="2000" dirty="0">
                <a:latin typeface="微软雅黑" panose="020B0503020204020204" pitchFamily="34" charset="-122"/>
                <a:ea typeface="微软雅黑" panose="020B0503020204020204" pitchFamily="34" charset="-122"/>
                <a:cs typeface="Arial Unicode MS" pitchFamily="34" charset="-122"/>
              </a:rPr>
              <a:t>域中取出结果数据并完成响应内容的输出。</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通过这种方式实现业务逻辑与显示内容的分离，从而将应用程序开发者和网页作者的工作分离。 </a:t>
            </a:r>
          </a:p>
        </p:txBody>
      </p:sp>
    </p:spTree>
    <p:extLst>
      <p:ext uri="{BB962C8B-B14F-4D97-AF65-F5344CB8AC3E}">
        <p14:creationId xmlns:p14="http://schemas.microsoft.com/office/powerpoint/2010/main" val="3819728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04867">
                                            <p:txEl>
                                              <p:pRg st="0" end="0"/>
                                            </p:txEl>
                                          </p:spTgt>
                                        </p:tgtEl>
                                        <p:attrNameLst>
                                          <p:attrName>style.visibility</p:attrName>
                                        </p:attrNameLst>
                                      </p:cBhvr>
                                      <p:to>
                                        <p:strVal val="visible"/>
                                      </p:to>
                                    </p:set>
                                    <p:anim calcmode="lin" valueType="num">
                                      <p:cBhvr additive="base">
                                        <p:cTn id="7" dur="500" fill="hold"/>
                                        <p:tgtEl>
                                          <p:spTgt spid="8048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04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04867">
                                            <p:txEl>
                                              <p:pRg st="1" end="1"/>
                                            </p:txEl>
                                          </p:spTgt>
                                        </p:tgtEl>
                                        <p:attrNameLst>
                                          <p:attrName>style.visibility</p:attrName>
                                        </p:attrNameLst>
                                      </p:cBhvr>
                                      <p:to>
                                        <p:strVal val="visible"/>
                                      </p:to>
                                    </p:set>
                                    <p:anim calcmode="lin" valueType="num">
                                      <p:cBhvr additive="base">
                                        <p:cTn id="13" dur="500" fill="hold"/>
                                        <p:tgtEl>
                                          <p:spTgt spid="8048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0486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EL</a:t>
            </a:r>
            <a:r>
              <a:rPr lang="zh-CN" altLang="en-US" b="1" dirty="0">
                <a:latin typeface="Arial Unicode MS" pitchFamily="34" charset="-122"/>
                <a:ea typeface="Arial Unicode MS" pitchFamily="34" charset="-122"/>
                <a:cs typeface="Arial Unicode MS" pitchFamily="34" charset="-122"/>
              </a:rPr>
              <a:t>表达式</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1308496"/>
            <a:ext cx="8640960" cy="4689608"/>
          </a:xfrm>
          <a:noFill/>
        </p:spPr>
        <p:txBody>
          <a:bodyPr>
            <a:normAutofit/>
          </a:bodyPr>
          <a:lstStyle/>
          <a:p>
            <a:pPr marL="355600" indent="-355600">
              <a:lnSpc>
                <a:spcPct val="150000"/>
              </a:lnSpc>
              <a:spcAft>
                <a:spcPct val="20000"/>
              </a:spcAft>
            </a:pPr>
            <a:r>
              <a:rPr lang="en-US" altLang="zh-CN" sz="2400" dirty="0">
                <a:latin typeface="微软雅黑" panose="020B0503020204020204" pitchFamily="34" charset="-122"/>
                <a:ea typeface="微软雅黑" panose="020B0503020204020204" pitchFamily="34" charset="-122"/>
                <a:cs typeface="Arial Unicode MS" pitchFamily="34" charset="-122"/>
              </a:rPr>
              <a:t>EL: Expression Language</a:t>
            </a:r>
            <a:r>
              <a:rPr lang="zh-CN" altLang="en-US" sz="2400" dirty="0">
                <a:latin typeface="微软雅黑" panose="020B0503020204020204" pitchFamily="34" charset="-122"/>
                <a:ea typeface="微软雅黑" panose="020B0503020204020204" pitchFamily="34" charset="-122"/>
                <a:cs typeface="Arial Unicode MS" pitchFamily="34" charset="-122"/>
              </a:rPr>
              <a:t>，表达式语言</a:t>
            </a:r>
            <a:endParaRPr lang="en-US" altLang="zh-CN" sz="2400" dirty="0">
              <a:latin typeface="微软雅黑" panose="020B0503020204020204" pitchFamily="34" charset="-122"/>
              <a:ea typeface="微软雅黑" panose="020B0503020204020204" pitchFamily="34" charset="-122"/>
              <a:cs typeface="Arial Unicode MS" pitchFamily="34" charset="-122"/>
            </a:endParaRPr>
          </a:p>
          <a:p>
            <a:pPr marL="685800" lvl="1">
              <a:lnSpc>
                <a:spcPct val="150000"/>
              </a:lnSpc>
              <a:spcBef>
                <a:spcPts val="0"/>
              </a:spcBef>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cs typeface="Arial Unicode MS" pitchFamily="34" charset="-122"/>
              </a:rPr>
              <a:t>在</a:t>
            </a:r>
            <a:r>
              <a:rPr lang="en-US" altLang="zh-CN" sz="1800" dirty="0" smtClean="0">
                <a:latin typeface="微软雅黑" panose="020B0503020204020204" pitchFamily="34" charset="-122"/>
                <a:ea typeface="微软雅黑" panose="020B0503020204020204" pitchFamily="34" charset="-122"/>
                <a:cs typeface="Arial Unicode MS" pitchFamily="34" charset="-122"/>
              </a:rPr>
              <a:t>JSP</a:t>
            </a:r>
            <a:r>
              <a:rPr lang="zh-CN" altLang="en-US" sz="1800" dirty="0" smtClean="0">
                <a:latin typeface="微软雅黑" panose="020B0503020204020204" pitchFamily="34" charset="-122"/>
                <a:ea typeface="微软雅黑" panose="020B0503020204020204" pitchFamily="34" charset="-122"/>
                <a:cs typeface="Arial Unicode MS" pitchFamily="34" charset="-122"/>
              </a:rPr>
              <a:t>页面中可以直接使用，</a:t>
            </a:r>
            <a:endParaRPr lang="en-US" altLang="zh-CN" sz="1800" dirty="0" smtClean="0">
              <a:latin typeface="微软雅黑" panose="020B0503020204020204" pitchFamily="34" charset="-122"/>
              <a:ea typeface="微软雅黑" panose="020B0503020204020204" pitchFamily="34" charset="-122"/>
              <a:cs typeface="Arial Unicode MS" pitchFamily="34" charset="-122"/>
            </a:endParaRPr>
          </a:p>
          <a:p>
            <a:pPr marL="685800" lvl="1">
              <a:lnSpc>
                <a:spcPct val="150000"/>
              </a:lnSpc>
              <a:spcBef>
                <a:spcPts val="0"/>
              </a:spcBef>
              <a:buFont typeface="Wingdings" panose="05000000000000000000" pitchFamily="2" charset="2"/>
              <a:buChar char="Ø"/>
            </a:pPr>
            <a:r>
              <a:rPr lang="en-US" altLang="zh-CN" sz="1800" dirty="0" smtClean="0">
                <a:latin typeface="微软雅黑" panose="020B0503020204020204" pitchFamily="34" charset="-122"/>
                <a:ea typeface="微软雅黑" panose="020B0503020204020204" pitchFamily="34" charset="-122"/>
                <a:cs typeface="Arial Unicode MS" pitchFamily="34" charset="-122"/>
              </a:rPr>
              <a:t>EL</a:t>
            </a:r>
            <a:r>
              <a:rPr lang="zh-CN" altLang="en-US" sz="1800" dirty="0" smtClean="0">
                <a:latin typeface="微软雅黑" panose="020B0503020204020204" pitchFamily="34" charset="-122"/>
                <a:ea typeface="微软雅黑" panose="020B0503020204020204" pitchFamily="34" charset="-122"/>
                <a:cs typeface="Arial Unicode MS" pitchFamily="34" charset="-122"/>
              </a:rPr>
              <a:t>用来代替</a:t>
            </a:r>
            <a:r>
              <a:rPr lang="en-US" altLang="zh-CN" sz="1800" dirty="0" smtClean="0">
                <a:latin typeface="微软雅黑" panose="020B0503020204020204" pitchFamily="34" charset="-122"/>
                <a:ea typeface="微软雅黑" panose="020B0503020204020204" pitchFamily="34" charset="-122"/>
                <a:cs typeface="Arial Unicode MS" pitchFamily="34" charset="-122"/>
              </a:rPr>
              <a:t>&lt;%=...%&gt;</a:t>
            </a:r>
            <a:r>
              <a:rPr lang="zh-CN" altLang="en-US" sz="1800" dirty="0" smtClean="0">
                <a:latin typeface="微软雅黑" panose="020B0503020204020204" pitchFamily="34" charset="-122"/>
                <a:ea typeface="微软雅黑" panose="020B0503020204020204" pitchFamily="34" charset="-122"/>
                <a:cs typeface="Arial Unicode MS" pitchFamily="34" charset="-122"/>
              </a:rPr>
              <a:t>，</a:t>
            </a:r>
            <a:r>
              <a:rPr lang="en-US" altLang="zh-CN" sz="1800" dirty="0" smtClean="0">
                <a:latin typeface="微软雅黑" panose="020B0503020204020204" pitchFamily="34" charset="-122"/>
                <a:ea typeface="微软雅黑" panose="020B0503020204020204" pitchFamily="34" charset="-122"/>
                <a:cs typeface="Arial Unicode MS" pitchFamily="34" charset="-122"/>
              </a:rPr>
              <a:t>&lt;%=...%&gt;</a:t>
            </a:r>
            <a:r>
              <a:rPr lang="zh-CN" altLang="en-US" sz="1800" dirty="0" smtClean="0">
                <a:latin typeface="微软雅黑" panose="020B0503020204020204" pitchFamily="34" charset="-122"/>
                <a:ea typeface="微软雅黑" panose="020B0503020204020204" pitchFamily="34" charset="-122"/>
                <a:cs typeface="Arial Unicode MS" pitchFamily="34" charset="-122"/>
              </a:rPr>
              <a:t>代表输出，</a:t>
            </a:r>
            <a:r>
              <a:rPr lang="en-US" altLang="zh-CN" sz="1800" b="1" dirty="0" smtClean="0">
                <a:latin typeface="微软雅黑" panose="020B0503020204020204" pitchFamily="34" charset="-122"/>
                <a:ea typeface="微软雅黑" panose="020B0503020204020204" pitchFamily="34" charset="-122"/>
                <a:cs typeface="Arial Unicode MS" pitchFamily="34" charset="-122"/>
              </a:rPr>
              <a:t>EL</a:t>
            </a:r>
            <a:r>
              <a:rPr lang="zh-CN" altLang="en-US" sz="1800" b="1" dirty="0" smtClean="0">
                <a:latin typeface="微软雅黑" panose="020B0503020204020204" pitchFamily="34" charset="-122"/>
                <a:ea typeface="微软雅黑" panose="020B0503020204020204" pitchFamily="34" charset="-122"/>
                <a:cs typeface="Arial Unicode MS" pitchFamily="34" charset="-122"/>
              </a:rPr>
              <a:t>表达式是用来输出的</a:t>
            </a:r>
            <a:endParaRPr lang="en-US" altLang="zh-CN" sz="1800" b="1" dirty="0" smtClean="0">
              <a:latin typeface="微软雅黑" panose="020B0503020204020204" pitchFamily="34" charset="-122"/>
              <a:ea typeface="微软雅黑" panose="020B0503020204020204" pitchFamily="34" charset="-122"/>
              <a:cs typeface="Arial Unicode MS" pitchFamily="34" charset="-122"/>
            </a:endParaRPr>
          </a:p>
          <a:p>
            <a:pPr marL="400050" lvl="1" indent="0">
              <a:lnSpc>
                <a:spcPct val="150000"/>
              </a:lnSpc>
              <a:spcBef>
                <a:spcPts val="0"/>
              </a:spcBef>
              <a:buNone/>
            </a:pPr>
            <a:endParaRPr lang="en-US" altLang="zh-CN" sz="1800" dirty="0">
              <a:latin typeface="微软雅黑" panose="020B0503020204020204" pitchFamily="34" charset="-122"/>
              <a:ea typeface="微软雅黑" panose="020B0503020204020204" pitchFamily="34" charset="-122"/>
              <a:cs typeface="Arial Unicode MS" pitchFamily="34" charset="-122"/>
            </a:endParaRPr>
          </a:p>
          <a:p>
            <a:pPr marL="355600" lvl="1" indent="-355600">
              <a:lnSpc>
                <a:spcPct val="150000"/>
              </a:lnSpc>
              <a:spcAft>
                <a:spcPct val="20000"/>
              </a:spcAft>
            </a:pPr>
            <a:r>
              <a:rPr lang="zh-CN" altLang="en-US" b="1" dirty="0">
                <a:latin typeface="微软雅黑" panose="020B0503020204020204" pitchFamily="34" charset="-122"/>
                <a:ea typeface="微软雅黑" panose="020B0503020204020204" pitchFamily="34" charset="-122"/>
                <a:cs typeface="Arial Unicode MS" pitchFamily="34" charset="-122"/>
              </a:rPr>
              <a:t>语法：</a:t>
            </a:r>
            <a:r>
              <a:rPr lang="en-US" altLang="zh-CN" b="1" dirty="0">
                <a:latin typeface="微软雅黑" panose="020B0503020204020204" pitchFamily="34" charset="-122"/>
                <a:ea typeface="微软雅黑" panose="020B0503020204020204" pitchFamily="34" charset="-122"/>
                <a:cs typeface="Arial Unicode MS" pitchFamily="34" charset="-122"/>
              </a:rPr>
              <a:t>${</a:t>
            </a:r>
            <a:r>
              <a:rPr lang="zh-CN" altLang="en-US" b="1" dirty="0">
                <a:latin typeface="微软雅黑" panose="020B0503020204020204" pitchFamily="34" charset="-122"/>
                <a:ea typeface="微软雅黑" panose="020B0503020204020204" pitchFamily="34" charset="-122"/>
                <a:cs typeface="Arial Unicode MS" pitchFamily="34" charset="-122"/>
              </a:rPr>
              <a:t>表达式</a:t>
            </a:r>
            <a:r>
              <a:rPr lang="en-US" altLang="zh-CN" b="1" dirty="0">
                <a:latin typeface="微软雅黑" panose="020B0503020204020204" pitchFamily="34" charset="-122"/>
                <a:ea typeface="微软雅黑" panose="020B0503020204020204" pitchFamily="34" charset="-122"/>
                <a:cs typeface="Arial Unicode MS" pitchFamily="34" charset="-122"/>
              </a:rPr>
              <a:t>}</a:t>
            </a:r>
          </a:p>
          <a:p>
            <a:pPr marL="0" lvl="1" indent="0">
              <a:lnSpc>
                <a:spcPct val="150000"/>
              </a:lnSpc>
              <a:spcAft>
                <a:spcPct val="20000"/>
              </a:spcAft>
              <a:buNone/>
            </a:pPr>
            <a:r>
              <a:rPr lang="en-US" altLang="zh-CN" sz="2000" b="1" dirty="0">
                <a:latin typeface="微软雅黑" panose="020B0503020204020204" pitchFamily="34" charset="-122"/>
                <a:ea typeface="微软雅黑" panose="020B0503020204020204" pitchFamily="34" charset="-122"/>
                <a:cs typeface="Arial Unicode MS" pitchFamily="34" charset="-122"/>
              </a:rPr>
              <a:t>    </a:t>
            </a:r>
          </a:p>
          <a:p>
            <a:pPr marL="400050" lvl="1" indent="0">
              <a:lnSpc>
                <a:spcPct val="150000"/>
              </a:lnSpc>
              <a:spcBef>
                <a:spcPts val="0"/>
              </a:spcBef>
              <a:buNone/>
            </a:pPr>
            <a:endParaRPr lang="en-US" altLang="zh-CN" sz="2000" dirty="0">
              <a:latin typeface="微软雅黑" panose="020B0503020204020204" pitchFamily="34" charset="-122"/>
              <a:ea typeface="微软雅黑" panose="020B0503020204020204" pitchFamily="34" charset="-122"/>
              <a:cs typeface="Arial Unicode MS" pitchFamily="34" charset="-122"/>
            </a:endParaRPr>
          </a:p>
        </p:txBody>
      </p:sp>
      <p:sp>
        <p:nvSpPr>
          <p:cNvPr id="2" name="矩形 1">
            <a:extLst>
              <a:ext uri="{FF2B5EF4-FFF2-40B4-BE49-F238E27FC236}">
                <a16:creationId xmlns="" xmlns:a16="http://schemas.microsoft.com/office/drawing/2014/main" id="{84F0449D-959A-4323-B0B0-B259B06AA62A}"/>
              </a:ext>
            </a:extLst>
          </p:cNvPr>
          <p:cNvSpPr/>
          <p:nvPr/>
        </p:nvSpPr>
        <p:spPr>
          <a:xfrm>
            <a:off x="398206" y="3886199"/>
            <a:ext cx="6678488" cy="1477328"/>
          </a:xfrm>
          <a:prstGeom prst="rect">
            <a:avLst/>
          </a:prstGeom>
        </p:spPr>
        <p:txBody>
          <a:bodyPr wrap="square">
            <a:spAutoFit/>
          </a:bodyPr>
          <a:lstStyle/>
          <a:p>
            <a:r>
              <a:rPr lang="en-US" altLang="zh-CN" sz="1800" dirty="0">
                <a:solidFill>
                  <a:srgbClr val="BF5F3F"/>
                </a:solidFill>
                <a:latin typeface="Consolas" panose="020B0609020204030204" pitchFamily="49" charset="0"/>
              </a:rPr>
              <a:t>&lt;% </a:t>
            </a:r>
            <a:r>
              <a:rPr lang="en-US" altLang="zh-CN" sz="1800" dirty="0" err="1">
                <a:solidFill>
                  <a:srgbClr val="000000"/>
                </a:solidFill>
                <a:latin typeface="Consolas" panose="020B0609020204030204" pitchFamily="49" charset="0"/>
              </a:rPr>
              <a:t>out.print</a:t>
            </a:r>
            <a:r>
              <a:rPr lang="en-US" altLang="zh-CN" sz="1800" dirty="0">
                <a:solidFill>
                  <a:srgbClr val="000000"/>
                </a:solidFill>
                <a:latin typeface="Consolas" panose="020B0609020204030204" pitchFamily="49" charset="0"/>
              </a:rPr>
              <a:t>(</a:t>
            </a:r>
            <a:r>
              <a:rPr lang="en-US" altLang="zh-CN" sz="1800" dirty="0" err="1">
                <a:solidFill>
                  <a:srgbClr val="000000"/>
                </a:solidFill>
                <a:latin typeface="Consolas" panose="020B0609020204030204" pitchFamily="49" charset="0"/>
              </a:rPr>
              <a:t>request.getAttribute</a:t>
            </a:r>
            <a:r>
              <a:rPr lang="en-US" altLang="zh-CN" sz="1800" dirty="0">
                <a:solidFill>
                  <a:srgbClr val="000000"/>
                </a:solidFill>
                <a:latin typeface="Consolas" panose="020B0609020204030204" pitchFamily="49" charset="0"/>
              </a:rPr>
              <a:t>(</a:t>
            </a:r>
            <a:r>
              <a:rPr lang="en-US" altLang="zh-CN" sz="1800" dirty="0">
                <a:solidFill>
                  <a:srgbClr val="2A00FF"/>
                </a:solidFill>
                <a:latin typeface="Consolas" panose="020B0609020204030204" pitchFamily="49" charset="0"/>
              </a:rPr>
              <a:t>"name"</a:t>
            </a:r>
            <a:r>
              <a:rPr lang="en-US" altLang="zh-CN" sz="1800" dirty="0">
                <a:solidFill>
                  <a:srgbClr val="000000"/>
                </a:solidFill>
                <a:latin typeface="Consolas" panose="020B0609020204030204" pitchFamily="49" charset="0"/>
              </a:rPr>
              <a:t>)); </a:t>
            </a:r>
            <a:r>
              <a:rPr lang="en-US" altLang="zh-CN" sz="1800" dirty="0">
                <a:solidFill>
                  <a:srgbClr val="BF5F3F"/>
                </a:solidFill>
                <a:latin typeface="Consolas" panose="020B0609020204030204" pitchFamily="49" charset="0"/>
              </a:rPr>
              <a:t>%&gt;</a:t>
            </a:r>
          </a:p>
          <a:p>
            <a:r>
              <a:rPr lang="en-US" altLang="zh-CN" sz="1800" dirty="0">
                <a:solidFill>
                  <a:srgbClr val="3F5FBF"/>
                </a:solidFill>
                <a:latin typeface="Consolas" panose="020B0609020204030204" pitchFamily="49" charset="0"/>
              </a:rPr>
              <a:t>&lt;!-- </a:t>
            </a:r>
            <a:r>
              <a:rPr lang="zh-CN" altLang="en-US" sz="1800" dirty="0">
                <a:solidFill>
                  <a:srgbClr val="3F5FBF"/>
                </a:solidFill>
                <a:latin typeface="Consolas" panose="020B0609020204030204" pitchFamily="49" charset="0"/>
              </a:rPr>
              <a:t>被以下方式替换了 </a:t>
            </a:r>
            <a:r>
              <a:rPr lang="en-US" altLang="zh-CN" sz="1800" dirty="0">
                <a:solidFill>
                  <a:srgbClr val="3F5FBF"/>
                </a:solidFill>
                <a:latin typeface="Consolas" panose="020B0609020204030204" pitchFamily="49" charset="0"/>
              </a:rPr>
              <a:t>--&gt;</a:t>
            </a:r>
          </a:p>
          <a:p>
            <a:r>
              <a:rPr lang="en-US" altLang="zh-CN" sz="1800" dirty="0">
                <a:solidFill>
                  <a:srgbClr val="BF5F3F"/>
                </a:solidFill>
                <a:latin typeface="Consolas" panose="020B0609020204030204" pitchFamily="49" charset="0"/>
              </a:rPr>
              <a:t>&lt;%=</a:t>
            </a:r>
            <a:r>
              <a:rPr lang="en-US" altLang="zh-CN" sz="1800" dirty="0" err="1">
                <a:solidFill>
                  <a:srgbClr val="000000"/>
                </a:solidFill>
                <a:latin typeface="Consolas" panose="020B0609020204030204" pitchFamily="49" charset="0"/>
              </a:rPr>
              <a:t>request.getAttribute</a:t>
            </a:r>
            <a:r>
              <a:rPr lang="en-US" altLang="zh-CN" sz="1800" dirty="0">
                <a:solidFill>
                  <a:srgbClr val="000000"/>
                </a:solidFill>
                <a:latin typeface="Consolas" panose="020B0609020204030204" pitchFamily="49" charset="0"/>
              </a:rPr>
              <a:t>(</a:t>
            </a:r>
            <a:r>
              <a:rPr lang="en-US" altLang="zh-CN" sz="1800" dirty="0">
                <a:solidFill>
                  <a:srgbClr val="2A00FF"/>
                </a:solidFill>
                <a:latin typeface="Consolas" panose="020B0609020204030204" pitchFamily="49" charset="0"/>
              </a:rPr>
              <a:t>"name"</a:t>
            </a:r>
            <a:r>
              <a:rPr lang="en-US" altLang="zh-CN" sz="1800" dirty="0">
                <a:solidFill>
                  <a:srgbClr val="000000"/>
                </a:solidFill>
                <a:latin typeface="Consolas" panose="020B0609020204030204" pitchFamily="49" charset="0"/>
              </a:rPr>
              <a:t>)</a:t>
            </a:r>
            <a:r>
              <a:rPr lang="en-US" altLang="zh-CN" sz="1800" dirty="0">
                <a:solidFill>
                  <a:srgbClr val="BF5F3F"/>
                </a:solidFill>
                <a:latin typeface="Consolas" panose="020B0609020204030204" pitchFamily="49" charset="0"/>
              </a:rPr>
              <a:t>%&gt;</a:t>
            </a:r>
          </a:p>
          <a:p>
            <a:r>
              <a:rPr lang="en-US" altLang="zh-CN" sz="1800" dirty="0">
                <a:solidFill>
                  <a:srgbClr val="3F5FBF"/>
                </a:solidFill>
                <a:latin typeface="Consolas" panose="020B0609020204030204" pitchFamily="49" charset="0"/>
              </a:rPr>
              <a:t>&lt;!--</a:t>
            </a:r>
            <a:r>
              <a:rPr lang="zh-CN" altLang="en-US" sz="1800" dirty="0">
                <a:solidFill>
                  <a:srgbClr val="3F5FBF"/>
                </a:solidFill>
                <a:latin typeface="Consolas" panose="020B0609020204030204" pitchFamily="49" charset="0"/>
              </a:rPr>
              <a:t>又被以下</a:t>
            </a:r>
            <a:r>
              <a:rPr lang="en-US" altLang="zh-CN" sz="1800" dirty="0">
                <a:solidFill>
                  <a:srgbClr val="3F5FBF"/>
                </a:solidFill>
                <a:latin typeface="Consolas" panose="020B0609020204030204" pitchFamily="49" charset="0"/>
              </a:rPr>
              <a:t>El</a:t>
            </a:r>
            <a:r>
              <a:rPr lang="zh-CN" altLang="en-US" sz="1800" dirty="0">
                <a:solidFill>
                  <a:srgbClr val="3F5FBF"/>
                </a:solidFill>
                <a:latin typeface="Consolas" panose="020B0609020204030204" pitchFamily="49" charset="0"/>
              </a:rPr>
              <a:t>表达式替换了 </a:t>
            </a:r>
            <a:r>
              <a:rPr lang="en-US" altLang="zh-CN" sz="1800" dirty="0">
                <a:solidFill>
                  <a:srgbClr val="3F5FBF"/>
                </a:solidFill>
                <a:latin typeface="Consolas" panose="020B0609020204030204" pitchFamily="49" charset="0"/>
              </a:rPr>
              <a:t>--&gt;</a:t>
            </a:r>
          </a:p>
          <a:p>
            <a:r>
              <a:rPr lang="en-US" altLang="zh-CN" sz="1800" dirty="0">
                <a:solidFill>
                  <a:srgbClr val="000000"/>
                </a:solidFill>
                <a:latin typeface="Consolas" panose="020B0609020204030204" pitchFamily="49" charset="0"/>
              </a:rPr>
              <a:t>${name}</a:t>
            </a:r>
            <a:endParaRPr lang="zh-CN" altLang="en-US" sz="1800" dirty="0"/>
          </a:p>
        </p:txBody>
      </p:sp>
    </p:spTree>
    <p:extLst>
      <p:ext uri="{BB962C8B-B14F-4D97-AF65-F5344CB8AC3E}">
        <p14:creationId xmlns:p14="http://schemas.microsoft.com/office/powerpoint/2010/main" val="75288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67331">
                                            <p:txEl>
                                              <p:pRg st="1" end="1"/>
                                            </p:txEl>
                                          </p:spTgt>
                                        </p:tgtEl>
                                        <p:attrNameLst>
                                          <p:attrName>style.visibility</p:attrName>
                                        </p:attrNameLst>
                                      </p:cBhvr>
                                      <p:to>
                                        <p:strVal val="visible"/>
                                      </p:to>
                                    </p:set>
                                    <p:anim calcmode="lin" valueType="num">
                                      <p:cBhvr additive="base">
                                        <p:cTn id="13" dur="500" fill="hold"/>
                                        <p:tgtEl>
                                          <p:spTgt spid="8673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7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67331">
                                            <p:txEl>
                                              <p:pRg st="2" end="2"/>
                                            </p:txEl>
                                          </p:spTgt>
                                        </p:tgtEl>
                                        <p:attrNameLst>
                                          <p:attrName>style.visibility</p:attrName>
                                        </p:attrNameLst>
                                      </p:cBhvr>
                                      <p:to>
                                        <p:strVal val="visible"/>
                                      </p:to>
                                    </p:set>
                                    <p:anim calcmode="lin" valueType="num">
                                      <p:cBhvr additive="base">
                                        <p:cTn id="19" dur="500" fill="hold"/>
                                        <p:tgtEl>
                                          <p:spTgt spid="8673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67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67331">
                                            <p:txEl>
                                              <p:pRg st="4" end="4"/>
                                            </p:txEl>
                                          </p:spTgt>
                                        </p:tgtEl>
                                        <p:attrNameLst>
                                          <p:attrName>style.visibility</p:attrName>
                                        </p:attrNameLst>
                                      </p:cBhvr>
                                      <p:to>
                                        <p:strVal val="visible"/>
                                      </p:to>
                                    </p:set>
                                    <p:anim calcmode="lin" valueType="num">
                                      <p:cBhvr additive="base">
                                        <p:cTn id="25" dur="500" fill="hold"/>
                                        <p:tgtEl>
                                          <p:spTgt spid="86733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673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67331">
                                            <p:txEl>
                                              <p:pRg st="5" end="5"/>
                                            </p:txEl>
                                          </p:spTgt>
                                        </p:tgtEl>
                                        <p:attrNameLst>
                                          <p:attrName>style.visibility</p:attrName>
                                        </p:attrNameLst>
                                      </p:cBhvr>
                                      <p:to>
                                        <p:strVal val="visible"/>
                                      </p:to>
                                    </p:set>
                                    <p:anim calcmode="lin" valueType="num">
                                      <p:cBhvr additive="base">
                                        <p:cTn id="31" dur="500" fill="hold"/>
                                        <p:tgtEl>
                                          <p:spTgt spid="86733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673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EL</a:t>
            </a:r>
            <a:r>
              <a:rPr lang="zh-CN" altLang="en-US" b="1" dirty="0">
                <a:latin typeface="Arial Unicode MS" pitchFamily="34" charset="-122"/>
                <a:ea typeface="Arial Unicode MS" pitchFamily="34" charset="-122"/>
                <a:cs typeface="Arial Unicode MS" pitchFamily="34" charset="-122"/>
              </a:rPr>
              <a:t>表达式</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1166982"/>
            <a:ext cx="8640960" cy="3796904"/>
          </a:xfrm>
          <a:noFill/>
        </p:spPr>
        <p:txBody>
          <a:bodyPr>
            <a:normAutofit/>
          </a:bodyPr>
          <a:lstStyle/>
          <a:p>
            <a:pPr marL="355600" indent="-355600">
              <a:lnSpc>
                <a:spcPct val="150000"/>
              </a:lnSpc>
              <a:spcAft>
                <a:spcPct val="20000"/>
              </a:spcAft>
            </a:pPr>
            <a:r>
              <a:rPr lang="en-US" altLang="zh-CN" dirty="0" smtClean="0">
                <a:latin typeface="微软雅黑" panose="020B0503020204020204" pitchFamily="34" charset="-122"/>
                <a:ea typeface="微软雅黑" panose="020B0503020204020204" pitchFamily="34" charset="-122"/>
                <a:cs typeface="Arial Unicode MS" pitchFamily="34" charset="-122"/>
              </a:rPr>
              <a:t>EL</a:t>
            </a:r>
            <a:r>
              <a:rPr lang="zh-CN" altLang="en-US" dirty="0" smtClean="0">
                <a:latin typeface="微软雅黑" panose="020B0503020204020204" pitchFamily="34" charset="-122"/>
                <a:ea typeface="微软雅黑" panose="020B0503020204020204" pitchFamily="34" charset="-122"/>
                <a:cs typeface="Arial Unicode MS" pitchFamily="34" charset="-122"/>
              </a:rPr>
              <a:t>表达式的功能</a:t>
            </a:r>
            <a:endParaRPr lang="en-US" altLang="zh-CN" sz="2400" dirty="0" smtClean="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cs typeface="Arial Unicode MS" pitchFamily="34" charset="-122"/>
              </a:rPr>
              <a:t>11</a:t>
            </a:r>
            <a:r>
              <a:rPr lang="zh-CN" altLang="en-US" sz="2000" dirty="0" smtClean="0">
                <a:latin typeface="微软雅黑" panose="020B0503020204020204" pitchFamily="34" charset="-122"/>
                <a:ea typeface="微软雅黑" panose="020B0503020204020204" pitchFamily="34" charset="-122"/>
                <a:cs typeface="Arial Unicode MS" pitchFamily="34" charset="-122"/>
              </a:rPr>
              <a:t>个内置对象</a:t>
            </a:r>
            <a:endParaRPr lang="en-US" altLang="zh-CN" sz="2000" dirty="0" smtClean="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Arial Unicode MS" pitchFamily="34" charset="-122"/>
              </a:rPr>
              <a:t>从某个范围内</a:t>
            </a:r>
            <a:r>
              <a:rPr lang="zh-CN" altLang="en-US" sz="2000" dirty="0" smtClean="0">
                <a:latin typeface="微软雅黑" panose="020B0503020204020204" pitchFamily="34" charset="-122"/>
                <a:ea typeface="微软雅黑" panose="020B0503020204020204" pitchFamily="34" charset="-122"/>
                <a:cs typeface="Arial Unicode MS" pitchFamily="34" charset="-122"/>
              </a:rPr>
              <a:t>取属性值</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marL="457200" lvl="1" indent="0">
              <a:lnSpc>
                <a:spcPct val="150000"/>
              </a:lnSpc>
              <a:spcAft>
                <a:spcPct val="20000"/>
              </a:spcAft>
              <a:buNone/>
            </a:pPr>
            <a:endParaRPr lang="en-US" altLang="zh-CN" sz="160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Arial Unicode MS" pitchFamily="34" charset="-122"/>
              </a:rPr>
              <a:t>支持运算符</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marL="0" indent="0">
              <a:lnSpc>
                <a:spcPct val="150000"/>
              </a:lnSpc>
              <a:spcAft>
                <a:spcPct val="20000"/>
              </a:spcAft>
              <a:buNone/>
            </a:pPr>
            <a:endParaRPr lang="en-US" altLang="zh-CN" sz="2000" b="1" dirty="0">
              <a:latin typeface="微软雅黑" panose="020B0503020204020204" pitchFamily="34" charset="-122"/>
              <a:ea typeface="微软雅黑" panose="020B0503020204020204" pitchFamily="34" charset="-122"/>
              <a:cs typeface="Arial Unicode MS" pitchFamily="34" charset="-122"/>
            </a:endParaRPr>
          </a:p>
          <a:p>
            <a:pPr marL="400050" lvl="1" indent="0">
              <a:lnSpc>
                <a:spcPct val="150000"/>
              </a:lnSpc>
              <a:spcBef>
                <a:spcPts val="0"/>
              </a:spcBef>
              <a:buNone/>
            </a:pPr>
            <a:endParaRPr lang="en-US" altLang="zh-CN" sz="2000" dirty="0">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351490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67331">
                                            <p:txEl>
                                              <p:pRg st="1" end="1"/>
                                            </p:txEl>
                                          </p:spTgt>
                                        </p:tgtEl>
                                        <p:attrNameLst>
                                          <p:attrName>style.visibility</p:attrName>
                                        </p:attrNameLst>
                                      </p:cBhvr>
                                      <p:to>
                                        <p:strVal val="visible"/>
                                      </p:to>
                                    </p:set>
                                    <p:anim calcmode="lin" valueType="num">
                                      <p:cBhvr additive="base">
                                        <p:cTn id="13" dur="500" fill="hold"/>
                                        <p:tgtEl>
                                          <p:spTgt spid="8673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7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67331">
                                            <p:txEl>
                                              <p:pRg st="3" end="3"/>
                                            </p:txEl>
                                          </p:spTgt>
                                        </p:tgtEl>
                                        <p:attrNameLst>
                                          <p:attrName>style.visibility</p:attrName>
                                        </p:attrNameLst>
                                      </p:cBhvr>
                                      <p:to>
                                        <p:strVal val="visible"/>
                                      </p:to>
                                    </p:set>
                                    <p:anim calcmode="lin" valueType="num">
                                      <p:cBhvr additive="base">
                                        <p:cTn id="19" dur="500" fill="hold"/>
                                        <p:tgtEl>
                                          <p:spTgt spid="86733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67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67331">
                                            <p:txEl>
                                              <p:pRg st="5" end="5"/>
                                            </p:txEl>
                                          </p:spTgt>
                                        </p:tgtEl>
                                        <p:attrNameLst>
                                          <p:attrName>style.visibility</p:attrName>
                                        </p:attrNameLst>
                                      </p:cBhvr>
                                      <p:to>
                                        <p:strVal val="visible"/>
                                      </p:to>
                                    </p:set>
                                    <p:anim calcmode="lin" valueType="num">
                                      <p:cBhvr additive="base">
                                        <p:cTn id="25" dur="500" fill="hold"/>
                                        <p:tgtEl>
                                          <p:spTgt spid="867331">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673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EL</a:t>
            </a:r>
            <a:r>
              <a:rPr lang="zh-CN" altLang="en-US" b="1" dirty="0">
                <a:latin typeface="Arial Unicode MS" pitchFamily="34" charset="-122"/>
                <a:ea typeface="Arial Unicode MS" pitchFamily="34" charset="-122"/>
                <a:cs typeface="Arial Unicode MS" pitchFamily="34" charset="-122"/>
              </a:rPr>
              <a:t>表达式</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998302"/>
            <a:ext cx="8640960" cy="766916"/>
          </a:xfrm>
          <a:noFill/>
        </p:spPr>
        <p:txBody>
          <a:bodyPr>
            <a:normAutofit/>
          </a:bodyPr>
          <a:lstStyle/>
          <a:p>
            <a:pPr marL="355600" indent="-355600">
              <a:lnSpc>
                <a:spcPct val="150000"/>
              </a:lnSpc>
              <a:spcAft>
                <a:spcPct val="20000"/>
              </a:spcAft>
            </a:pPr>
            <a:r>
              <a:rPr lang="en-US" altLang="zh-CN" sz="2400" dirty="0">
                <a:latin typeface="微软雅黑" panose="020B0503020204020204" pitchFamily="34" charset="-122"/>
                <a:ea typeface="微软雅黑" panose="020B0503020204020204" pitchFamily="34" charset="-122"/>
                <a:cs typeface="Arial Unicode MS" pitchFamily="34" charset="-122"/>
              </a:rPr>
              <a:t>11</a:t>
            </a:r>
            <a:r>
              <a:rPr lang="zh-CN" altLang="en-US" sz="2400" dirty="0">
                <a:latin typeface="微软雅黑" panose="020B0503020204020204" pitchFamily="34" charset="-122"/>
                <a:ea typeface="微软雅黑" panose="020B0503020204020204" pitchFamily="34" charset="-122"/>
                <a:cs typeface="Arial Unicode MS" pitchFamily="34" charset="-122"/>
              </a:rPr>
              <a:t>个内置对象</a:t>
            </a:r>
            <a:r>
              <a:rPr lang="en-US" altLang="zh-CN" sz="2400" dirty="0">
                <a:latin typeface="微软雅黑" panose="020B0503020204020204" pitchFamily="34" charset="-122"/>
                <a:ea typeface="微软雅黑" panose="020B0503020204020204" pitchFamily="34" charset="-122"/>
                <a:cs typeface="Arial Unicode MS" pitchFamily="34" charset="-122"/>
              </a:rPr>
              <a:t>	</a:t>
            </a:r>
          </a:p>
        </p:txBody>
      </p:sp>
      <p:graphicFrame>
        <p:nvGraphicFramePr>
          <p:cNvPr id="3" name="表格 2">
            <a:extLst>
              <a:ext uri="{FF2B5EF4-FFF2-40B4-BE49-F238E27FC236}">
                <a16:creationId xmlns="" xmlns:a16="http://schemas.microsoft.com/office/drawing/2014/main" id="{A76F41F5-D96A-40EA-8E33-F0B19FDAB47C}"/>
              </a:ext>
            </a:extLst>
          </p:cNvPr>
          <p:cNvGraphicFramePr>
            <a:graphicFrameLocks noGrp="1"/>
          </p:cNvGraphicFramePr>
          <p:nvPr>
            <p:extLst/>
          </p:nvPr>
        </p:nvGraphicFramePr>
        <p:xfrm>
          <a:off x="745671" y="1943908"/>
          <a:ext cx="7652657" cy="4348480"/>
        </p:xfrm>
        <a:graphic>
          <a:graphicData uri="http://schemas.openxmlformats.org/drawingml/2006/table">
            <a:tbl>
              <a:tblPr firstRow="1" bandRow="1">
                <a:tableStyleId>{5C22544A-7EE6-4342-B048-85BDC9FD1C3A}</a:tableStyleId>
              </a:tblPr>
              <a:tblGrid>
                <a:gridCol w="2746757">
                  <a:extLst>
                    <a:ext uri="{9D8B030D-6E8A-4147-A177-3AD203B41FA5}">
                      <a16:colId xmlns="" xmlns:a16="http://schemas.microsoft.com/office/drawing/2014/main" val="407374136"/>
                    </a:ext>
                  </a:extLst>
                </a:gridCol>
                <a:gridCol w="4905900">
                  <a:extLst>
                    <a:ext uri="{9D8B030D-6E8A-4147-A177-3AD203B41FA5}">
                      <a16:colId xmlns="" xmlns:a16="http://schemas.microsoft.com/office/drawing/2014/main" val="3511333894"/>
                    </a:ext>
                  </a:extLst>
                </a:gridCol>
              </a:tblGrid>
              <a:tr h="370840">
                <a:tc>
                  <a:txBody>
                    <a:bodyPr/>
                    <a:lstStyle/>
                    <a:p>
                      <a:r>
                        <a:rPr lang="en-US" altLang="zh-CN" b="0" dirty="0" err="1">
                          <a:solidFill>
                            <a:schemeClr val="tx1"/>
                          </a:solidFill>
                        </a:rPr>
                        <a:t>pageScope</a:t>
                      </a:r>
                      <a:endParaRPr lang="zh-CN" altLang="en-US" b="0" dirty="0">
                        <a:solidFill>
                          <a:schemeClr val="tx1"/>
                        </a:solidFill>
                      </a:endParaRPr>
                    </a:p>
                  </a:txBody>
                  <a:tcPr/>
                </a:tc>
                <a:tc>
                  <a:txBody>
                    <a:bodyPr/>
                    <a:lstStyle/>
                    <a:p>
                      <a:r>
                        <a:rPr lang="zh-CN" altLang="zh-CN" sz="1800" b="0" kern="1200" dirty="0">
                          <a:solidFill>
                            <a:schemeClr val="tx1"/>
                          </a:solidFill>
                          <a:effectLst/>
                        </a:rPr>
                        <a:t>表示</a:t>
                      </a:r>
                      <a:r>
                        <a:rPr lang="en-US" altLang="zh-CN" sz="1800" b="0" kern="1200" dirty="0" err="1">
                          <a:solidFill>
                            <a:schemeClr val="tx1"/>
                          </a:solidFill>
                          <a:effectLst/>
                        </a:rPr>
                        <a:t>pageContext</a:t>
                      </a:r>
                      <a:r>
                        <a:rPr lang="zh-CN" altLang="en-US" sz="1800" b="0" kern="1200" dirty="0">
                          <a:solidFill>
                            <a:schemeClr val="tx1"/>
                          </a:solidFill>
                          <a:effectLst/>
                        </a:rPr>
                        <a:t>的域对象</a:t>
                      </a:r>
                      <a:endParaRPr lang="zh-CN" altLang="en-US" sz="1800" b="0" kern="1200" dirty="0">
                        <a:solidFill>
                          <a:schemeClr val="tx1"/>
                        </a:solidFill>
                        <a:effectLst/>
                        <a:latin typeface="+mn-lt"/>
                        <a:ea typeface="+mn-ea"/>
                        <a:cs typeface="+mn-cs"/>
                      </a:endParaRPr>
                    </a:p>
                  </a:txBody>
                  <a:tcPr/>
                </a:tc>
                <a:extLst>
                  <a:ext uri="{0D108BD9-81ED-4DB2-BD59-A6C34878D82A}">
                    <a16:rowId xmlns="" xmlns:a16="http://schemas.microsoft.com/office/drawing/2014/main" val="2074206301"/>
                  </a:ext>
                </a:extLst>
              </a:tr>
              <a:tr h="370840">
                <a:tc>
                  <a:txBody>
                    <a:bodyPr/>
                    <a:lstStyle/>
                    <a:p>
                      <a:r>
                        <a:rPr lang="en-US" altLang="zh-CN" dirty="0" err="1"/>
                        <a:t>requestScope</a:t>
                      </a:r>
                      <a:endParaRPr lang="zh-CN" altLang="en-US" dirty="0"/>
                    </a:p>
                  </a:txBody>
                  <a:tcPr/>
                </a:tc>
                <a:tc>
                  <a:txBody>
                    <a:bodyPr/>
                    <a:lstStyle/>
                    <a:p>
                      <a:r>
                        <a:rPr lang="zh-CN" altLang="zh-CN" sz="1800" kern="1200" dirty="0">
                          <a:effectLst/>
                        </a:rPr>
                        <a:t>表示</a:t>
                      </a:r>
                      <a:r>
                        <a:rPr lang="en-US" altLang="zh-CN" sz="1800" kern="1200" dirty="0">
                          <a:effectLst/>
                        </a:rPr>
                        <a:t>request</a:t>
                      </a:r>
                      <a:endParaRPr lang="zh-CN" altLang="en-US" dirty="0"/>
                    </a:p>
                  </a:txBody>
                  <a:tcPr/>
                </a:tc>
                <a:extLst>
                  <a:ext uri="{0D108BD9-81ED-4DB2-BD59-A6C34878D82A}">
                    <a16:rowId xmlns="" xmlns:a16="http://schemas.microsoft.com/office/drawing/2014/main" val="1004467766"/>
                  </a:ext>
                </a:extLst>
              </a:tr>
              <a:tr h="370840">
                <a:tc>
                  <a:txBody>
                    <a:bodyPr/>
                    <a:lstStyle/>
                    <a:p>
                      <a:r>
                        <a:rPr lang="en-US" altLang="zh-CN" dirty="0" err="1"/>
                        <a:t>sessionScope</a:t>
                      </a:r>
                      <a:endParaRPr lang="zh-CN" altLang="en-US" dirty="0"/>
                    </a:p>
                  </a:txBody>
                  <a:tcPr/>
                </a:tc>
                <a:tc>
                  <a:txBody>
                    <a:bodyPr/>
                    <a:lstStyle/>
                    <a:p>
                      <a:r>
                        <a:rPr lang="zh-CN" altLang="zh-CN" sz="1800" kern="1200" dirty="0">
                          <a:effectLst/>
                        </a:rPr>
                        <a:t>表示</a:t>
                      </a:r>
                      <a:r>
                        <a:rPr lang="en-US" altLang="zh-CN" sz="1800" kern="1200" dirty="0">
                          <a:effectLst/>
                        </a:rPr>
                        <a:t>session</a:t>
                      </a:r>
                      <a:endParaRPr lang="zh-CN" altLang="en-US" dirty="0"/>
                    </a:p>
                  </a:txBody>
                  <a:tcPr/>
                </a:tc>
                <a:extLst>
                  <a:ext uri="{0D108BD9-81ED-4DB2-BD59-A6C34878D82A}">
                    <a16:rowId xmlns="" xmlns:a16="http://schemas.microsoft.com/office/drawing/2014/main" val="3892742554"/>
                  </a:ext>
                </a:extLst>
              </a:tr>
              <a:tr h="370840">
                <a:tc>
                  <a:txBody>
                    <a:bodyPr/>
                    <a:lstStyle/>
                    <a:p>
                      <a:r>
                        <a:rPr lang="en-US" altLang="zh-CN" dirty="0" err="1"/>
                        <a:t>applicationScope</a:t>
                      </a:r>
                      <a:endParaRPr lang="zh-CN" altLang="en-US" dirty="0"/>
                    </a:p>
                  </a:txBody>
                  <a:tcPr/>
                </a:tc>
                <a:tc>
                  <a:txBody>
                    <a:bodyPr/>
                    <a:lstStyle/>
                    <a:p>
                      <a:r>
                        <a:rPr lang="zh-CN" altLang="zh-CN" sz="1800" kern="1200" dirty="0">
                          <a:effectLst/>
                        </a:rPr>
                        <a:t>表示</a:t>
                      </a:r>
                      <a:r>
                        <a:rPr lang="en-US" altLang="zh-CN" sz="1800" kern="1200" dirty="0">
                          <a:effectLst/>
                        </a:rPr>
                        <a:t>application</a:t>
                      </a:r>
                      <a:endParaRPr lang="zh-CN" altLang="en-US" dirty="0"/>
                    </a:p>
                  </a:txBody>
                  <a:tcPr/>
                </a:tc>
                <a:extLst>
                  <a:ext uri="{0D108BD9-81ED-4DB2-BD59-A6C34878D82A}">
                    <a16:rowId xmlns="" xmlns:a16="http://schemas.microsoft.com/office/drawing/2014/main" val="30713522"/>
                  </a:ext>
                </a:extLst>
              </a:tr>
              <a:tr h="370840">
                <a:tc>
                  <a:txBody>
                    <a:bodyPr/>
                    <a:lstStyle/>
                    <a:p>
                      <a:r>
                        <a:rPr lang="en-US" altLang="zh-CN" dirty="0"/>
                        <a:t>param</a:t>
                      </a:r>
                      <a:endParaRPr lang="zh-CN" altLang="en-US" dirty="0"/>
                    </a:p>
                  </a:txBody>
                  <a:tcPr/>
                </a:tc>
                <a:tc rowSpan="2">
                  <a:txBody>
                    <a:bodyPr/>
                    <a:lstStyle/>
                    <a:p>
                      <a:r>
                        <a:rPr lang="zh-CN" altLang="zh-CN" sz="1800" kern="1200" dirty="0">
                          <a:effectLst/>
                        </a:rPr>
                        <a:t>获取参数的</a:t>
                      </a:r>
                      <a:endParaRPr lang="zh-CN" altLang="en-US" dirty="0"/>
                    </a:p>
                  </a:txBody>
                  <a:tcPr/>
                </a:tc>
                <a:extLst>
                  <a:ext uri="{0D108BD9-81ED-4DB2-BD59-A6C34878D82A}">
                    <a16:rowId xmlns="" xmlns:a16="http://schemas.microsoft.com/office/drawing/2014/main" val="3450763361"/>
                  </a:ext>
                </a:extLst>
              </a:tr>
              <a:tr h="370840">
                <a:tc>
                  <a:txBody>
                    <a:bodyPr/>
                    <a:lstStyle/>
                    <a:p>
                      <a:r>
                        <a:rPr lang="en-US" altLang="zh-CN" dirty="0" err="1"/>
                        <a:t>paramValues</a:t>
                      </a:r>
                      <a:endParaRPr lang="zh-CN" altLang="en-US" dirty="0"/>
                    </a:p>
                  </a:txBody>
                  <a:tcPr/>
                </a:tc>
                <a:tc vMerge="1">
                  <a:txBody>
                    <a:bodyPr/>
                    <a:lstStyle/>
                    <a:p>
                      <a:endParaRPr lang="zh-CN" altLang="en-US" dirty="0"/>
                    </a:p>
                  </a:txBody>
                  <a:tcPr/>
                </a:tc>
                <a:extLst>
                  <a:ext uri="{0D108BD9-81ED-4DB2-BD59-A6C34878D82A}">
                    <a16:rowId xmlns="" xmlns:a16="http://schemas.microsoft.com/office/drawing/2014/main" val="485690658"/>
                  </a:ext>
                </a:extLst>
              </a:tr>
              <a:tr h="370840">
                <a:tc>
                  <a:txBody>
                    <a:bodyPr/>
                    <a:lstStyle/>
                    <a:p>
                      <a:r>
                        <a:rPr lang="en-US" altLang="zh-CN" dirty="0"/>
                        <a:t>header</a:t>
                      </a:r>
                      <a:endParaRPr lang="zh-CN" altLang="en-US" dirty="0"/>
                    </a:p>
                  </a:txBody>
                  <a:tcPr/>
                </a:tc>
                <a:tc rowSpan="2">
                  <a:txBody>
                    <a:bodyPr/>
                    <a:lstStyle/>
                    <a:p>
                      <a:pPr algn="l"/>
                      <a:r>
                        <a:rPr lang="zh-CN" altLang="zh-CN" sz="1800" kern="1200" dirty="0">
                          <a:effectLst/>
                        </a:rPr>
                        <a:t>获取</a:t>
                      </a:r>
                      <a:r>
                        <a:rPr lang="en-US" altLang="zh-CN" sz="1800" kern="1200" dirty="0">
                          <a:effectLst/>
                        </a:rPr>
                        <a:t>http</a:t>
                      </a:r>
                      <a:r>
                        <a:rPr lang="zh-CN" altLang="zh-CN" sz="1800" kern="1200" dirty="0">
                          <a:effectLst/>
                        </a:rPr>
                        <a:t>头</a:t>
                      </a:r>
                      <a:endParaRPr lang="zh-CN" altLang="en-US" dirty="0"/>
                    </a:p>
                  </a:txBody>
                  <a:tcPr/>
                </a:tc>
                <a:extLst>
                  <a:ext uri="{0D108BD9-81ED-4DB2-BD59-A6C34878D82A}">
                    <a16:rowId xmlns="" xmlns:a16="http://schemas.microsoft.com/office/drawing/2014/main" val="1182116709"/>
                  </a:ext>
                </a:extLst>
              </a:tr>
              <a:tr h="370840">
                <a:tc>
                  <a:txBody>
                    <a:bodyPr/>
                    <a:lstStyle/>
                    <a:p>
                      <a:r>
                        <a:rPr lang="en-US" altLang="zh-CN" dirty="0" err="1"/>
                        <a:t>headerValues</a:t>
                      </a:r>
                      <a:endParaRPr lang="zh-CN" altLang="en-US"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 xmlns:a16="http://schemas.microsoft.com/office/drawing/2014/main" val="303652132"/>
                  </a:ext>
                </a:extLst>
              </a:tr>
              <a:tr h="370840">
                <a:tc>
                  <a:txBody>
                    <a:bodyPr/>
                    <a:lstStyle/>
                    <a:p>
                      <a:r>
                        <a:rPr lang="en-US" altLang="zh-CN" dirty="0" err="1"/>
                        <a:t>initParam</a:t>
                      </a:r>
                      <a:endParaRPr lang="zh-CN" altLang="en-US" dirty="0"/>
                    </a:p>
                  </a:txBody>
                  <a:tcPr/>
                </a:tc>
                <a:tc>
                  <a:txBody>
                    <a:bodyPr/>
                    <a:lstStyle/>
                    <a:p>
                      <a:r>
                        <a:rPr lang="zh-CN" altLang="en-US" dirty="0"/>
                        <a:t>获取配置信息</a:t>
                      </a:r>
                    </a:p>
                  </a:txBody>
                  <a:tcPr/>
                </a:tc>
                <a:extLst>
                  <a:ext uri="{0D108BD9-81ED-4DB2-BD59-A6C34878D82A}">
                    <a16:rowId xmlns="" xmlns:a16="http://schemas.microsoft.com/office/drawing/2014/main" val="1577088835"/>
                  </a:ext>
                </a:extLst>
              </a:tr>
              <a:tr h="370840">
                <a:tc>
                  <a:txBody>
                    <a:bodyPr/>
                    <a:lstStyle/>
                    <a:p>
                      <a:r>
                        <a:rPr lang="en-US" altLang="zh-CN" dirty="0"/>
                        <a:t>cookie</a:t>
                      </a:r>
                      <a:endParaRPr lang="zh-CN" altLang="en-US" dirty="0"/>
                    </a:p>
                  </a:txBody>
                  <a:tcPr/>
                </a:tc>
                <a:tc>
                  <a:txBody>
                    <a:bodyPr/>
                    <a:lstStyle/>
                    <a:p>
                      <a:r>
                        <a:rPr lang="zh-CN" altLang="zh-CN" sz="1800" kern="1200" dirty="0">
                          <a:effectLst/>
                        </a:rPr>
                        <a:t>表示</a:t>
                      </a:r>
                      <a:r>
                        <a:rPr lang="en-US" altLang="zh-CN" sz="1800" kern="1200" dirty="0">
                          <a:effectLst/>
                        </a:rPr>
                        <a:t>cookie</a:t>
                      </a:r>
                      <a:endParaRPr lang="zh-CN" altLang="en-US" dirty="0"/>
                    </a:p>
                  </a:txBody>
                  <a:tcPr/>
                </a:tc>
                <a:extLst>
                  <a:ext uri="{0D108BD9-81ED-4DB2-BD59-A6C34878D82A}">
                    <a16:rowId xmlns="" xmlns:a16="http://schemas.microsoft.com/office/drawing/2014/main" val="1936162011"/>
                  </a:ext>
                </a:extLst>
              </a:tr>
              <a:tr h="370840">
                <a:tc>
                  <a:txBody>
                    <a:bodyPr/>
                    <a:lstStyle/>
                    <a:p>
                      <a:r>
                        <a:rPr lang="en-US" altLang="zh-CN" dirty="0" err="1"/>
                        <a:t>pageContext</a:t>
                      </a:r>
                      <a:endParaRPr lang="zh-CN" altLang="en-US" dirty="0"/>
                    </a:p>
                  </a:txBody>
                  <a:tcPr/>
                </a:tc>
                <a:tc>
                  <a:txBody>
                    <a:bodyPr/>
                    <a:lstStyle/>
                    <a:p>
                      <a:r>
                        <a:rPr lang="zh-CN" altLang="zh-CN" sz="1800" kern="1200" dirty="0">
                          <a:effectLst/>
                        </a:rPr>
                        <a:t>最重要的对象</a:t>
                      </a:r>
                      <a:r>
                        <a:rPr lang="en-US" altLang="zh-CN" sz="1800" kern="1200" dirty="0">
                          <a:effectLst/>
                        </a:rPr>
                        <a:t>- </a:t>
                      </a:r>
                      <a:r>
                        <a:rPr lang="zh-CN" altLang="zh-CN" sz="1800" kern="1200" dirty="0">
                          <a:effectLst/>
                        </a:rPr>
                        <a:t>工具类</a:t>
                      </a:r>
                      <a:r>
                        <a:rPr lang="zh-CN" altLang="en-US" sz="1800" kern="1200" dirty="0">
                          <a:effectLst/>
                        </a:rPr>
                        <a:t>，可获取其他对象</a:t>
                      </a:r>
                      <a:endParaRPr lang="en-US" altLang="zh-CN" sz="1800" kern="1200" dirty="0">
                        <a:effectLst/>
                      </a:endParaRPr>
                    </a:p>
                    <a:p>
                      <a:r>
                        <a:rPr lang="zh-CN" altLang="en-US" sz="1800" kern="1200" dirty="0">
                          <a:effectLst/>
                        </a:rPr>
                        <a:t>例如</a:t>
                      </a:r>
                      <a:r>
                        <a:rPr lang="en-US" altLang="zh-CN" sz="1800" kern="1200" dirty="0">
                          <a:effectLst/>
                        </a:rPr>
                        <a:t>${</a:t>
                      </a:r>
                      <a:r>
                        <a:rPr lang="en-US" altLang="zh-CN" dirty="0" err="1"/>
                        <a:t>pageContext.request</a:t>
                      </a:r>
                      <a:r>
                        <a:rPr lang="en-US" altLang="zh-CN" sz="1800" kern="1200" dirty="0">
                          <a:effectLst/>
                        </a:rPr>
                        <a:t>}</a:t>
                      </a:r>
                      <a:endParaRPr lang="zh-CN" altLang="en-US" dirty="0"/>
                    </a:p>
                  </a:txBody>
                  <a:tcPr/>
                </a:tc>
                <a:extLst>
                  <a:ext uri="{0D108BD9-81ED-4DB2-BD59-A6C34878D82A}">
                    <a16:rowId xmlns="" xmlns:a16="http://schemas.microsoft.com/office/drawing/2014/main" val="2926619857"/>
                  </a:ext>
                </a:extLst>
              </a:tr>
            </a:tbl>
          </a:graphicData>
        </a:graphic>
      </p:graphicFrame>
    </p:spTree>
    <p:extLst>
      <p:ext uri="{BB962C8B-B14F-4D97-AF65-F5344CB8AC3E}">
        <p14:creationId xmlns:p14="http://schemas.microsoft.com/office/powerpoint/2010/main" val="161020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EL</a:t>
            </a:r>
            <a:r>
              <a:rPr lang="zh-CN" altLang="en-US" b="1" dirty="0">
                <a:latin typeface="Arial Unicode MS" pitchFamily="34" charset="-122"/>
                <a:ea typeface="Arial Unicode MS" pitchFamily="34" charset="-122"/>
                <a:cs typeface="Arial Unicode MS" pitchFamily="34" charset="-122"/>
              </a:rPr>
              <a:t>表达式</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998302"/>
            <a:ext cx="8640960" cy="766916"/>
          </a:xfrm>
          <a:noFill/>
        </p:spPr>
        <p:txBody>
          <a:bodyPr>
            <a:normAutofit/>
          </a:bodyPr>
          <a:lstStyle/>
          <a:p>
            <a:r>
              <a:rPr lang="en-US" altLang="zh-CN" sz="2400" dirty="0" err="1" smtClean="0"/>
              <a:t>pageContext</a:t>
            </a:r>
            <a:r>
              <a:rPr lang="en-US" altLang="zh-CN" sz="2400" dirty="0" smtClean="0"/>
              <a:t>:</a:t>
            </a:r>
            <a:r>
              <a:rPr lang="zh-CN" altLang="en-US" sz="2400" dirty="0" smtClean="0"/>
              <a:t>构建路径</a:t>
            </a:r>
            <a:endParaRPr lang="zh-CN" altLang="en-US" sz="2400" dirty="0"/>
          </a:p>
        </p:txBody>
      </p:sp>
    </p:spTree>
    <p:extLst>
      <p:ext uri="{BB962C8B-B14F-4D97-AF65-F5344CB8AC3E}">
        <p14:creationId xmlns:p14="http://schemas.microsoft.com/office/powerpoint/2010/main" val="370618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EL</a:t>
            </a:r>
            <a:r>
              <a:rPr lang="zh-CN" altLang="en-US" b="1" dirty="0">
                <a:latin typeface="Arial Unicode MS" pitchFamily="34" charset="-122"/>
                <a:ea typeface="Arial Unicode MS" pitchFamily="34" charset="-122"/>
                <a:cs typeface="Arial Unicode MS" pitchFamily="34" charset="-122"/>
              </a:rPr>
              <a:t>表达式</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922101"/>
            <a:ext cx="8640960" cy="5609327"/>
          </a:xfrm>
          <a:noFill/>
        </p:spPr>
        <p:txBody>
          <a:bodyPr>
            <a:normAutofit/>
          </a:bodyPr>
          <a:lstStyle/>
          <a:p>
            <a:pPr marL="355600" indent="-355600">
              <a:lnSpc>
                <a:spcPct val="150000"/>
              </a:lnSpc>
              <a:spcAft>
                <a:spcPct val="20000"/>
              </a:spcAft>
            </a:pPr>
            <a:r>
              <a:rPr lang="zh-CN" altLang="en-US" sz="2400" dirty="0">
                <a:latin typeface="微软雅黑" panose="020B0503020204020204" pitchFamily="34" charset="-122"/>
                <a:ea typeface="微软雅黑" panose="020B0503020204020204" pitchFamily="34" charset="-122"/>
                <a:cs typeface="Arial Unicode MS" pitchFamily="34" charset="-122"/>
              </a:rPr>
              <a:t>从某个范围内取值</a:t>
            </a:r>
            <a:endParaRPr lang="en-US" altLang="zh-CN" sz="240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buFont typeface="Wingdings" panose="05000000000000000000" pitchFamily="2" charset="2"/>
              <a:buChar char="Ø"/>
            </a:pPr>
            <a:r>
              <a:rPr lang="en-US" altLang="zh-CN" sz="2000" b="0" dirty="0"/>
              <a:t>1</a:t>
            </a:r>
            <a:r>
              <a:rPr lang="zh-CN" altLang="en-US" sz="2000" b="0" dirty="0"/>
              <a:t>、从四个域中通过</a:t>
            </a:r>
            <a:r>
              <a:rPr lang="en-US" altLang="zh-CN" sz="2000" b="0" dirty="0"/>
              <a:t>key</a:t>
            </a:r>
            <a:r>
              <a:rPr lang="zh-CN" altLang="en-US" sz="2000" b="0" dirty="0"/>
              <a:t>找到简单数据并显示出来</a:t>
            </a:r>
            <a:endParaRPr lang="en-US" altLang="zh-CN" sz="2000" b="0" dirty="0"/>
          </a:p>
          <a:p>
            <a:pPr marL="0" indent="0">
              <a:lnSpc>
                <a:spcPct val="150000"/>
              </a:lnSpc>
              <a:spcAft>
                <a:spcPct val="20000"/>
              </a:spcAft>
              <a:buNone/>
            </a:pPr>
            <a:r>
              <a:rPr lang="en-US" altLang="zh-CN" sz="1800" b="0" dirty="0"/>
              <a:t>	${name} </a:t>
            </a:r>
          </a:p>
          <a:p>
            <a:pPr marL="0" indent="0">
              <a:lnSpc>
                <a:spcPct val="150000"/>
              </a:lnSpc>
              <a:spcAft>
                <a:spcPct val="20000"/>
              </a:spcAft>
              <a:buNone/>
            </a:pPr>
            <a:r>
              <a:rPr lang="zh-CN" altLang="en-US" sz="1800" b="0" dirty="0"/>
              <a:t>四个域的寻找顺序是 </a:t>
            </a:r>
            <a:r>
              <a:rPr lang="en-US" altLang="zh-CN" sz="1800" b="0" dirty="0" err="1"/>
              <a:t>pageContext</a:t>
            </a:r>
            <a:r>
              <a:rPr lang="zh-CN" altLang="en-US" sz="1800" b="0" dirty="0"/>
              <a:t>，</a:t>
            </a:r>
            <a:r>
              <a:rPr lang="en-US" altLang="zh-CN" sz="1800" b="0" dirty="0"/>
              <a:t>request</a:t>
            </a:r>
            <a:r>
              <a:rPr lang="zh-CN" altLang="en-US" sz="1800" b="0" dirty="0"/>
              <a:t>，</a:t>
            </a:r>
            <a:r>
              <a:rPr lang="en-US" altLang="zh-CN" sz="1800" b="0" dirty="0"/>
              <a:t>session</a:t>
            </a:r>
            <a:r>
              <a:rPr lang="zh-CN" altLang="en-US" sz="1800" b="0" dirty="0"/>
              <a:t>，</a:t>
            </a:r>
            <a:r>
              <a:rPr lang="en-US" altLang="zh-CN" sz="1800" b="0" dirty="0"/>
              <a:t>application</a:t>
            </a:r>
            <a:r>
              <a:rPr lang="zh-CN" altLang="en-US" sz="1800" b="0" dirty="0"/>
              <a:t>。若找不到键值为</a:t>
            </a:r>
            <a:r>
              <a:rPr lang="en-US" altLang="zh-CN" sz="1800" b="0" dirty="0"/>
              <a:t>name</a:t>
            </a:r>
            <a:r>
              <a:rPr lang="zh-CN" altLang="en-US" sz="1800" b="0" dirty="0"/>
              <a:t>的属性值，不会显示</a:t>
            </a:r>
            <a:r>
              <a:rPr lang="en-US" altLang="zh-CN" sz="1800" b="0" dirty="0"/>
              <a:t>null</a:t>
            </a:r>
            <a:r>
              <a:rPr lang="zh-CN" altLang="en-US" sz="1800" b="0" dirty="0"/>
              <a:t>，会显示空字符串。也可以从指定范围内取值</a:t>
            </a:r>
            <a:endParaRPr lang="en-US" altLang="zh-CN" sz="1800" b="0" dirty="0"/>
          </a:p>
          <a:p>
            <a:pPr marL="0" indent="0">
              <a:lnSpc>
                <a:spcPct val="150000"/>
              </a:lnSpc>
              <a:spcAft>
                <a:spcPct val="20000"/>
              </a:spcAft>
              <a:buNone/>
            </a:pPr>
            <a:r>
              <a:rPr lang="en-US" altLang="zh-CN" sz="1800" b="0" dirty="0"/>
              <a:t>	${pageScope.name}</a:t>
            </a:r>
            <a:endParaRPr lang="zh-CN" altLang="zh-CN" sz="1800" b="0" dirty="0"/>
          </a:p>
          <a:p>
            <a:pPr marL="0" indent="0">
              <a:lnSpc>
                <a:spcPct val="150000"/>
              </a:lnSpc>
              <a:spcAft>
                <a:spcPct val="20000"/>
              </a:spcAft>
              <a:buNone/>
            </a:pPr>
            <a:r>
              <a:rPr lang="en-US" altLang="zh-CN" sz="1800" b="0" dirty="0"/>
              <a:t>	${requestScope.name}</a:t>
            </a:r>
            <a:endParaRPr lang="zh-CN" altLang="zh-CN" sz="1800" b="0" dirty="0"/>
          </a:p>
          <a:p>
            <a:pPr marL="0" indent="0">
              <a:lnSpc>
                <a:spcPct val="150000"/>
              </a:lnSpc>
              <a:spcAft>
                <a:spcPct val="20000"/>
              </a:spcAft>
              <a:buNone/>
            </a:pPr>
            <a:r>
              <a:rPr lang="en-US" altLang="zh-CN" sz="1800" b="0" dirty="0"/>
              <a:t>	${sessionScope.name}</a:t>
            </a:r>
            <a:endParaRPr lang="zh-CN" altLang="zh-CN" sz="1800" b="0" dirty="0"/>
          </a:p>
          <a:p>
            <a:pPr marL="0" indent="0">
              <a:lnSpc>
                <a:spcPct val="150000"/>
              </a:lnSpc>
              <a:spcAft>
                <a:spcPct val="20000"/>
              </a:spcAft>
              <a:buNone/>
            </a:pPr>
            <a:r>
              <a:rPr lang="en-US" altLang="zh-CN" sz="1800" b="0" dirty="0"/>
              <a:t>	${applicationScope.name}</a:t>
            </a:r>
            <a:endParaRPr lang="zh-CN" altLang="zh-CN" sz="1800" b="0" dirty="0"/>
          </a:p>
          <a:p>
            <a:pPr>
              <a:lnSpc>
                <a:spcPct val="150000"/>
              </a:lnSpc>
              <a:spcAft>
                <a:spcPct val="20000"/>
              </a:spcAft>
              <a:buFont typeface="Wingdings" panose="05000000000000000000" pitchFamily="2" charset="2"/>
              <a:buChar char="Ø"/>
            </a:pPr>
            <a:endParaRPr lang="en-US" altLang="zh-CN" sz="2000" b="0" dirty="0"/>
          </a:p>
          <a:p>
            <a:pPr marL="0" indent="0">
              <a:lnSpc>
                <a:spcPct val="150000"/>
              </a:lnSpc>
              <a:spcAft>
                <a:spcPct val="20000"/>
              </a:spcAft>
              <a:buNone/>
            </a:pPr>
            <a:endParaRPr lang="en-US" altLang="zh-CN" sz="1800" dirty="0">
              <a:latin typeface="微软雅黑" panose="020B0503020204020204" pitchFamily="34" charset="-122"/>
              <a:ea typeface="微软雅黑" panose="020B0503020204020204" pitchFamily="34" charset="-122"/>
              <a:cs typeface="Arial Unicode MS" pitchFamily="34" charset="-122"/>
            </a:endParaRPr>
          </a:p>
          <a:p>
            <a:pPr marL="0" indent="0">
              <a:lnSpc>
                <a:spcPct val="150000"/>
              </a:lnSpc>
              <a:spcAft>
                <a:spcPct val="20000"/>
              </a:spcAft>
              <a:buNone/>
            </a:pPr>
            <a:endParaRPr lang="en-US" altLang="zh-CN" sz="1800" dirty="0">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51975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67331">
                                            <p:txEl>
                                              <p:pRg st="1" end="1"/>
                                            </p:txEl>
                                          </p:spTgt>
                                        </p:tgtEl>
                                        <p:attrNameLst>
                                          <p:attrName>style.visibility</p:attrName>
                                        </p:attrNameLst>
                                      </p:cBhvr>
                                      <p:to>
                                        <p:strVal val="visible"/>
                                      </p:to>
                                    </p:set>
                                    <p:anim calcmode="lin" valueType="num">
                                      <p:cBhvr additive="base">
                                        <p:cTn id="13" dur="500" fill="hold"/>
                                        <p:tgtEl>
                                          <p:spTgt spid="8673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7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67331">
                                            <p:txEl>
                                              <p:pRg st="2" end="2"/>
                                            </p:txEl>
                                          </p:spTgt>
                                        </p:tgtEl>
                                        <p:attrNameLst>
                                          <p:attrName>style.visibility</p:attrName>
                                        </p:attrNameLst>
                                      </p:cBhvr>
                                      <p:to>
                                        <p:strVal val="visible"/>
                                      </p:to>
                                    </p:set>
                                    <p:anim calcmode="lin" valueType="num">
                                      <p:cBhvr additive="base">
                                        <p:cTn id="19" dur="500" fill="hold"/>
                                        <p:tgtEl>
                                          <p:spTgt spid="8673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67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67331">
                                            <p:txEl>
                                              <p:pRg st="3" end="3"/>
                                            </p:txEl>
                                          </p:spTgt>
                                        </p:tgtEl>
                                        <p:attrNameLst>
                                          <p:attrName>style.visibility</p:attrName>
                                        </p:attrNameLst>
                                      </p:cBhvr>
                                      <p:to>
                                        <p:strVal val="visible"/>
                                      </p:to>
                                    </p:set>
                                    <p:anim calcmode="lin" valueType="num">
                                      <p:cBhvr additive="base">
                                        <p:cTn id="25" dur="500" fill="hold"/>
                                        <p:tgtEl>
                                          <p:spTgt spid="8673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67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67331">
                                            <p:txEl>
                                              <p:pRg st="4" end="4"/>
                                            </p:txEl>
                                          </p:spTgt>
                                        </p:tgtEl>
                                        <p:attrNameLst>
                                          <p:attrName>style.visibility</p:attrName>
                                        </p:attrNameLst>
                                      </p:cBhvr>
                                      <p:to>
                                        <p:strVal val="visible"/>
                                      </p:to>
                                    </p:set>
                                    <p:anim calcmode="lin" valueType="num">
                                      <p:cBhvr additive="base">
                                        <p:cTn id="31" dur="500" fill="hold"/>
                                        <p:tgtEl>
                                          <p:spTgt spid="8673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673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867331">
                                            <p:txEl>
                                              <p:pRg st="5" end="5"/>
                                            </p:txEl>
                                          </p:spTgt>
                                        </p:tgtEl>
                                        <p:attrNameLst>
                                          <p:attrName>style.visibility</p:attrName>
                                        </p:attrNameLst>
                                      </p:cBhvr>
                                      <p:to>
                                        <p:strVal val="visible"/>
                                      </p:to>
                                    </p:set>
                                    <p:anim calcmode="lin" valueType="num">
                                      <p:cBhvr additive="base">
                                        <p:cTn id="37" dur="500" fill="hold"/>
                                        <p:tgtEl>
                                          <p:spTgt spid="86733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673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867331">
                                            <p:txEl>
                                              <p:pRg st="6" end="6"/>
                                            </p:txEl>
                                          </p:spTgt>
                                        </p:tgtEl>
                                        <p:attrNameLst>
                                          <p:attrName>style.visibility</p:attrName>
                                        </p:attrNameLst>
                                      </p:cBhvr>
                                      <p:to>
                                        <p:strVal val="visible"/>
                                      </p:to>
                                    </p:set>
                                    <p:anim calcmode="lin" valueType="num">
                                      <p:cBhvr additive="base">
                                        <p:cTn id="43" dur="500" fill="hold"/>
                                        <p:tgtEl>
                                          <p:spTgt spid="86733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673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867331">
                                            <p:txEl>
                                              <p:pRg st="7" end="7"/>
                                            </p:txEl>
                                          </p:spTgt>
                                        </p:tgtEl>
                                        <p:attrNameLst>
                                          <p:attrName>style.visibility</p:attrName>
                                        </p:attrNameLst>
                                      </p:cBhvr>
                                      <p:to>
                                        <p:strVal val="visible"/>
                                      </p:to>
                                    </p:set>
                                    <p:anim calcmode="lin" valueType="num">
                                      <p:cBhvr additive="base">
                                        <p:cTn id="49" dur="500" fill="hold"/>
                                        <p:tgtEl>
                                          <p:spTgt spid="86733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6733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93204" y="0"/>
            <a:ext cx="8229600" cy="766916"/>
          </a:xfrm>
        </p:spPr>
        <p:txBody>
          <a:bodyPr/>
          <a:lstStyle/>
          <a:p>
            <a:r>
              <a:rPr lang="en-US" altLang="zh-CN" dirty="0">
                <a:latin typeface="Arial Unicode MS" pitchFamily="34" charset="-122"/>
                <a:ea typeface="Arial Unicode MS" pitchFamily="34" charset="-122"/>
                <a:cs typeface="Arial Unicode MS" pitchFamily="34" charset="-122"/>
              </a:rPr>
              <a:t>JSP</a:t>
            </a:r>
            <a:r>
              <a:rPr lang="zh-CN" altLang="en-US" dirty="0">
                <a:latin typeface="Arial Unicode MS" pitchFamily="34" charset="-122"/>
                <a:ea typeface="Arial Unicode MS" pitchFamily="34" charset="-122"/>
                <a:cs typeface="Arial Unicode MS" pitchFamily="34" charset="-122"/>
              </a:rPr>
              <a:t>技术</a:t>
            </a:r>
          </a:p>
        </p:txBody>
      </p:sp>
      <p:sp>
        <p:nvSpPr>
          <p:cNvPr id="783363" name="Rectangle 3"/>
          <p:cNvSpPr>
            <a:spLocks noGrp="1" noChangeArrowheads="1"/>
          </p:cNvSpPr>
          <p:nvPr>
            <p:ph type="body" idx="1"/>
          </p:nvPr>
        </p:nvSpPr>
        <p:spPr>
          <a:xfrm>
            <a:off x="323528" y="1607574"/>
            <a:ext cx="8568952" cy="4311318"/>
          </a:xfrm>
        </p:spPr>
        <p:txBody>
          <a:bodyPr>
            <a:noAutofit/>
          </a:bodyPr>
          <a:lstStyle/>
          <a:p>
            <a:pPr>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为了弥补 </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的缺陷，</a:t>
            </a:r>
            <a:r>
              <a:rPr lang="en-US" altLang="zh-CN" sz="2000" dirty="0">
                <a:latin typeface="微软雅黑" panose="020B0503020204020204" pitchFamily="34" charset="-122"/>
                <a:ea typeface="微软雅黑" panose="020B0503020204020204" pitchFamily="34" charset="-122"/>
                <a:cs typeface="Arial Unicode MS" pitchFamily="34" charset="-122"/>
              </a:rPr>
              <a:t>SUN</a:t>
            </a:r>
            <a:r>
              <a:rPr lang="zh-CN" altLang="en-US" sz="2000" dirty="0">
                <a:latin typeface="微软雅黑" panose="020B0503020204020204" pitchFamily="34" charset="-122"/>
                <a:ea typeface="微软雅黑" panose="020B0503020204020204" pitchFamily="34" charset="-122"/>
                <a:cs typeface="Arial Unicode MS" pitchFamily="34" charset="-122"/>
              </a:rPr>
              <a:t>公司</a:t>
            </a:r>
            <a:r>
              <a:rPr lang="zh-CN" altLang="en-US" sz="2000" b="1" dirty="0">
                <a:latin typeface="微软雅黑" panose="020B0503020204020204" pitchFamily="34" charset="-122"/>
                <a:ea typeface="微软雅黑" panose="020B0503020204020204" pitchFamily="34" charset="-122"/>
                <a:cs typeface="Arial Unicode MS" pitchFamily="34" charset="-122"/>
              </a:rPr>
              <a:t>在</a:t>
            </a:r>
            <a:r>
              <a:rPr lang="en-US" altLang="zh-CN" sz="2000" b="1" dirty="0" err="1">
                <a:latin typeface="微软雅黑" panose="020B0503020204020204" pitchFamily="34" charset="-122"/>
                <a:ea typeface="微软雅黑" panose="020B0503020204020204" pitchFamily="34" charset="-122"/>
                <a:cs typeface="Arial Unicode MS" pitchFamily="34" charset="-122"/>
              </a:rPr>
              <a:t>Servlet</a:t>
            </a:r>
            <a:r>
              <a:rPr lang="zh-CN" altLang="en-US" sz="2000" b="1" dirty="0">
                <a:latin typeface="微软雅黑" panose="020B0503020204020204" pitchFamily="34" charset="-122"/>
                <a:ea typeface="微软雅黑" panose="020B0503020204020204" pitchFamily="34" charset="-122"/>
                <a:cs typeface="Arial Unicode MS" pitchFamily="34" charset="-122"/>
              </a:rPr>
              <a:t>的基础上</a:t>
            </a:r>
            <a:r>
              <a:rPr lang="zh-CN" altLang="en-US" sz="2000" dirty="0">
                <a:latin typeface="微软雅黑" panose="020B0503020204020204" pitchFamily="34" charset="-122"/>
                <a:ea typeface="微软雅黑" panose="020B0503020204020204" pitchFamily="34" charset="-122"/>
                <a:cs typeface="Arial Unicode MS" pitchFamily="34" charset="-122"/>
              </a:rPr>
              <a:t>推出了</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cs typeface="Arial Unicode MS" pitchFamily="34" charset="-122"/>
              </a:rPr>
              <a:t>Java Server Pages</a:t>
            </a:r>
            <a:r>
              <a:rPr lang="zh-CN" altLang="en-US" sz="2000" dirty="0">
                <a:latin typeface="微软雅黑" panose="020B0503020204020204" pitchFamily="34" charset="-122"/>
                <a:ea typeface="微软雅黑" panose="020B0503020204020204" pitchFamily="34" charset="-122"/>
                <a:cs typeface="Arial Unicode MS" pitchFamily="34" charset="-122"/>
              </a:rPr>
              <a:t>）技术作为解决方案。 </a:t>
            </a:r>
          </a:p>
          <a:p>
            <a:pPr>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是简化</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zh-CN" altLang="en-US" sz="2000" dirty="0">
                <a:latin typeface="微软雅黑" panose="020B0503020204020204" pitchFamily="34" charset="-122"/>
                <a:ea typeface="微软雅黑" panose="020B0503020204020204" pitchFamily="34" charset="-122"/>
                <a:cs typeface="Arial Unicode MS" pitchFamily="34" charset="-122"/>
              </a:rPr>
              <a:t>编写的一种技术，它将</a:t>
            </a:r>
            <a:r>
              <a:rPr lang="en-US" altLang="zh-CN" sz="2000" dirty="0">
                <a:latin typeface="微软雅黑" panose="020B0503020204020204" pitchFamily="34" charset="-122"/>
                <a:ea typeface="微软雅黑" panose="020B0503020204020204" pitchFamily="34" charset="-122"/>
                <a:cs typeface="Arial Unicode MS" pitchFamily="34" charset="-122"/>
              </a:rPr>
              <a:t>Java</a:t>
            </a:r>
            <a:r>
              <a:rPr lang="zh-CN" altLang="en-US" sz="2000" dirty="0">
                <a:latin typeface="微软雅黑" panose="020B0503020204020204" pitchFamily="34" charset="-122"/>
                <a:ea typeface="微软雅黑" panose="020B0503020204020204" pitchFamily="34" charset="-122"/>
                <a:cs typeface="Arial Unicode MS" pitchFamily="34" charset="-122"/>
              </a:rPr>
              <a:t>代码和</a:t>
            </a:r>
            <a:r>
              <a:rPr lang="en-US" altLang="zh-CN" sz="2000" dirty="0">
                <a:latin typeface="微软雅黑" panose="020B0503020204020204" pitchFamily="34" charset="-122"/>
                <a:ea typeface="微软雅黑" panose="020B0503020204020204" pitchFamily="34" charset="-122"/>
                <a:cs typeface="Arial Unicode MS" pitchFamily="34" charset="-122"/>
              </a:rPr>
              <a:t>HTML</a:t>
            </a:r>
            <a:r>
              <a:rPr lang="zh-CN" altLang="en-US" sz="2000" dirty="0">
                <a:latin typeface="微软雅黑" panose="020B0503020204020204" pitchFamily="34" charset="-122"/>
                <a:ea typeface="微软雅黑" panose="020B0503020204020204" pitchFamily="34" charset="-122"/>
                <a:cs typeface="Arial Unicode MS" pitchFamily="34" charset="-122"/>
              </a:rPr>
              <a:t>语句混合在同一个文件中编写，只对网页中的要动态产生的内容采用</a:t>
            </a:r>
            <a:r>
              <a:rPr lang="en-US" altLang="zh-CN" sz="2000" dirty="0">
                <a:latin typeface="微软雅黑" panose="020B0503020204020204" pitchFamily="34" charset="-122"/>
                <a:ea typeface="微软雅黑" panose="020B0503020204020204" pitchFamily="34" charset="-122"/>
                <a:cs typeface="Arial Unicode MS" pitchFamily="34" charset="-122"/>
              </a:rPr>
              <a:t>Java</a:t>
            </a:r>
            <a:r>
              <a:rPr lang="zh-CN" altLang="en-US" sz="2000" dirty="0">
                <a:latin typeface="微软雅黑" panose="020B0503020204020204" pitchFamily="34" charset="-122"/>
                <a:ea typeface="微软雅黑" panose="020B0503020204020204" pitchFamily="34" charset="-122"/>
                <a:cs typeface="Arial Unicode MS" pitchFamily="34" charset="-122"/>
              </a:rPr>
              <a:t>代码来编写，而对固定不变的静态内容采用普通静态</a:t>
            </a:r>
            <a:r>
              <a:rPr lang="en-US" altLang="zh-CN" sz="2000" dirty="0">
                <a:latin typeface="微软雅黑" panose="020B0503020204020204" pitchFamily="34" charset="-122"/>
                <a:ea typeface="微软雅黑" panose="020B0503020204020204" pitchFamily="34" charset="-122"/>
                <a:cs typeface="Arial Unicode MS" pitchFamily="34" charset="-122"/>
              </a:rPr>
              <a:t>HTML</a:t>
            </a:r>
            <a:r>
              <a:rPr lang="zh-CN" altLang="en-US" sz="2000" dirty="0">
                <a:latin typeface="微软雅黑" panose="020B0503020204020204" pitchFamily="34" charset="-122"/>
                <a:ea typeface="微软雅黑" panose="020B0503020204020204" pitchFamily="34" charset="-122"/>
                <a:cs typeface="Arial Unicode MS" pitchFamily="34" charset="-122"/>
              </a:rPr>
              <a:t>页面的方式编写。</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pPr>
            <a:r>
              <a:rPr lang="en-US" altLang="zh-CN" sz="2000" dirty="0">
                <a:solidFill>
                  <a:srgbClr val="FF0000"/>
                </a:solidFill>
                <a:latin typeface="微软雅黑" panose="020B0503020204020204" pitchFamily="34" charset="-122"/>
                <a:ea typeface="微软雅黑" panose="020B0503020204020204" pitchFamily="34" charset="-122"/>
                <a:cs typeface="Arial Unicode MS" pitchFamily="34" charset="-122"/>
              </a:rPr>
              <a:t>JSP</a:t>
            </a:r>
            <a:r>
              <a:rPr lang="zh-CN" altLang="en-US" sz="2000" dirty="0">
                <a:solidFill>
                  <a:srgbClr val="FF0000"/>
                </a:solidFill>
                <a:latin typeface="微软雅黑" panose="020B0503020204020204" pitchFamily="34" charset="-122"/>
                <a:ea typeface="微软雅黑" panose="020B0503020204020204" pitchFamily="34" charset="-122"/>
                <a:cs typeface="Arial Unicode MS" pitchFamily="34" charset="-122"/>
              </a:rPr>
              <a:t>看上去是</a:t>
            </a:r>
            <a:r>
              <a:rPr lang="en-US" altLang="zh-CN" sz="2000" dirty="0">
                <a:solidFill>
                  <a:srgbClr val="FF0000"/>
                </a:solidFill>
                <a:latin typeface="微软雅黑" panose="020B0503020204020204" pitchFamily="34" charset="-122"/>
                <a:ea typeface="微软雅黑" panose="020B0503020204020204" pitchFamily="34" charset="-122"/>
                <a:cs typeface="Arial Unicode MS" pitchFamily="34" charset="-122"/>
              </a:rPr>
              <a:t>HTML</a:t>
            </a:r>
            <a:r>
              <a:rPr lang="zh-CN" altLang="en-US" sz="2000" dirty="0">
                <a:solidFill>
                  <a:srgbClr val="FF0000"/>
                </a:solidFill>
                <a:latin typeface="微软雅黑" panose="020B0503020204020204" pitchFamily="34" charset="-122"/>
                <a:ea typeface="微软雅黑" panose="020B0503020204020204" pitchFamily="34" charset="-122"/>
                <a:cs typeface="Arial Unicode MS" pitchFamily="34" charset="-122"/>
              </a:rPr>
              <a:t>，但是其本质是</a:t>
            </a:r>
            <a:r>
              <a:rPr lang="en-US" altLang="zh-CN" sz="2000" dirty="0">
                <a:solidFill>
                  <a:srgbClr val="FF0000"/>
                </a:solidFill>
                <a:latin typeface="微软雅黑" panose="020B0503020204020204" pitchFamily="34" charset="-122"/>
                <a:ea typeface="微软雅黑" panose="020B0503020204020204" pitchFamily="34" charset="-122"/>
                <a:cs typeface="Arial Unicode MS" pitchFamily="34" charset="-122"/>
              </a:rPr>
              <a:t>Servlet</a:t>
            </a:r>
            <a:r>
              <a:rPr lang="zh-CN" altLang="en-US" sz="2000" dirty="0">
                <a:solidFill>
                  <a:srgbClr val="FF0000"/>
                </a:solidFill>
                <a:latin typeface="微软雅黑" panose="020B0503020204020204" pitchFamily="34" charset="-122"/>
                <a:ea typeface="微软雅黑" panose="020B0503020204020204" pitchFamily="34" charset="-122"/>
                <a:cs typeface="Arial Unicode MS" pitchFamily="34" charset="-122"/>
              </a:rPr>
              <a:t> </a:t>
            </a:r>
            <a:endParaRPr lang="en-US" altLang="zh-CN" sz="2000" dirty="0">
              <a:solidFill>
                <a:srgbClr val="FF0000"/>
              </a:solidFill>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pPr>
            <a:r>
              <a:rPr lang="en-US" altLang="zh-CN" sz="2000" dirty="0">
                <a:solidFill>
                  <a:srgbClr val="FF0000"/>
                </a:solidFill>
                <a:latin typeface="微软雅黑" panose="020B0503020204020204" pitchFamily="34" charset="-122"/>
                <a:ea typeface="微软雅黑" panose="020B0503020204020204" pitchFamily="34" charset="-122"/>
                <a:cs typeface="Arial Unicode MS" pitchFamily="34" charset="-122"/>
              </a:rPr>
              <a:t>JSP </a:t>
            </a:r>
            <a:r>
              <a:rPr lang="zh-CN" altLang="en-US" sz="2000" dirty="0">
                <a:solidFill>
                  <a:srgbClr val="FF0000"/>
                </a:solidFill>
                <a:latin typeface="微软雅黑" panose="020B0503020204020204" pitchFamily="34" charset="-122"/>
                <a:ea typeface="微软雅黑" panose="020B0503020204020204" pitchFamily="34" charset="-122"/>
                <a:cs typeface="Arial Unicode MS" pitchFamily="34" charset="-122"/>
              </a:rPr>
              <a:t>页面的文件扩展名必须为</a:t>
            </a:r>
            <a:r>
              <a:rPr lang="en-US" altLang="zh-CN" sz="2000" dirty="0">
                <a:solidFill>
                  <a:srgbClr val="FF0000"/>
                </a:solidFill>
                <a:latin typeface="微软雅黑" panose="020B0503020204020204" pitchFamily="34" charset="-122"/>
                <a:ea typeface="微软雅黑" panose="020B0503020204020204" pitchFamily="34" charset="-122"/>
                <a:cs typeface="Arial Unicode MS" pitchFamily="34" charset="-122"/>
              </a:rPr>
              <a:t>.</a:t>
            </a:r>
            <a:r>
              <a:rPr lang="en-US" altLang="zh-CN" sz="2000" dirty="0" err="1">
                <a:solidFill>
                  <a:srgbClr val="FF0000"/>
                </a:solidFill>
                <a:latin typeface="微软雅黑" panose="020B0503020204020204" pitchFamily="34" charset="-122"/>
                <a:ea typeface="微软雅黑" panose="020B0503020204020204" pitchFamily="34" charset="-122"/>
                <a:cs typeface="Arial Unicode MS" pitchFamily="34" charset="-122"/>
              </a:rPr>
              <a:t>jsp</a:t>
            </a:r>
            <a:endParaRPr lang="zh-CN" altLang="en-US" sz="2000" dirty="0">
              <a:solidFill>
                <a:srgbClr val="FF0000"/>
              </a:solidFill>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8928684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83363">
                                            <p:txEl>
                                              <p:pRg st="0" end="0"/>
                                            </p:txEl>
                                          </p:spTgt>
                                        </p:tgtEl>
                                        <p:attrNameLst>
                                          <p:attrName>style.visibility</p:attrName>
                                        </p:attrNameLst>
                                      </p:cBhvr>
                                      <p:to>
                                        <p:strVal val="visible"/>
                                      </p:to>
                                    </p:set>
                                    <p:anim calcmode="lin" valueType="num">
                                      <p:cBhvr additive="base">
                                        <p:cTn id="7" dur="500" fill="hold"/>
                                        <p:tgtEl>
                                          <p:spTgt spid="78336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3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83363">
                                            <p:txEl>
                                              <p:pRg st="1" end="1"/>
                                            </p:txEl>
                                          </p:spTgt>
                                        </p:tgtEl>
                                        <p:attrNameLst>
                                          <p:attrName>style.visibility</p:attrName>
                                        </p:attrNameLst>
                                      </p:cBhvr>
                                      <p:to>
                                        <p:strVal val="visible"/>
                                      </p:to>
                                    </p:set>
                                    <p:anim calcmode="lin" valueType="num">
                                      <p:cBhvr additive="base">
                                        <p:cTn id="13" dur="500" fill="hold"/>
                                        <p:tgtEl>
                                          <p:spTgt spid="78336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3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83363">
                                            <p:txEl>
                                              <p:pRg st="2" end="2"/>
                                            </p:txEl>
                                          </p:spTgt>
                                        </p:tgtEl>
                                        <p:attrNameLst>
                                          <p:attrName>style.visibility</p:attrName>
                                        </p:attrNameLst>
                                      </p:cBhvr>
                                      <p:to>
                                        <p:strVal val="visible"/>
                                      </p:to>
                                    </p:set>
                                    <p:anim calcmode="lin" valueType="num">
                                      <p:cBhvr additive="base">
                                        <p:cTn id="19" dur="500" fill="hold"/>
                                        <p:tgtEl>
                                          <p:spTgt spid="78336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33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83363">
                                            <p:txEl>
                                              <p:pRg st="3" end="3"/>
                                            </p:txEl>
                                          </p:spTgt>
                                        </p:tgtEl>
                                        <p:attrNameLst>
                                          <p:attrName>style.visibility</p:attrName>
                                        </p:attrNameLst>
                                      </p:cBhvr>
                                      <p:to>
                                        <p:strVal val="visible"/>
                                      </p:to>
                                    </p:set>
                                    <p:anim calcmode="lin" valueType="num">
                                      <p:cBhvr additive="base">
                                        <p:cTn id="25" dur="500" fill="hold"/>
                                        <p:tgtEl>
                                          <p:spTgt spid="78336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33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EL</a:t>
            </a:r>
            <a:r>
              <a:rPr lang="zh-CN" altLang="en-US" b="1" dirty="0">
                <a:latin typeface="Arial Unicode MS" pitchFamily="34" charset="-122"/>
                <a:ea typeface="Arial Unicode MS" pitchFamily="34" charset="-122"/>
                <a:cs typeface="Arial Unicode MS" pitchFamily="34" charset="-122"/>
              </a:rPr>
              <a:t>表达式</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922101"/>
            <a:ext cx="8640960" cy="5609327"/>
          </a:xfrm>
          <a:noFill/>
        </p:spPr>
        <p:txBody>
          <a:bodyPr>
            <a:normAutofit/>
          </a:bodyPr>
          <a:lstStyle/>
          <a:p>
            <a:pPr>
              <a:lnSpc>
                <a:spcPct val="150000"/>
              </a:lnSpc>
              <a:spcAft>
                <a:spcPct val="20000"/>
              </a:spcAft>
              <a:buFont typeface="Wingdings" panose="05000000000000000000" pitchFamily="2" charset="2"/>
              <a:buChar char="Ø"/>
            </a:pPr>
            <a:r>
              <a:rPr lang="en-US" altLang="zh-CN" sz="2000" b="0" dirty="0"/>
              <a:t>2</a:t>
            </a:r>
            <a:r>
              <a:rPr lang="zh-CN" altLang="en-US" sz="2000" b="0" dirty="0"/>
              <a:t>、取值</a:t>
            </a:r>
            <a:r>
              <a:rPr lang="en-US" altLang="zh-CN" sz="2000" b="0" dirty="0"/>
              <a:t>list</a:t>
            </a:r>
            <a:r>
              <a:rPr lang="zh-CN" altLang="en-US" sz="2000" b="0" dirty="0"/>
              <a:t>，数组类型数据</a:t>
            </a:r>
            <a:endParaRPr lang="en-US" altLang="zh-CN" sz="2000" b="0" dirty="0"/>
          </a:p>
          <a:p>
            <a:pPr>
              <a:lnSpc>
                <a:spcPct val="150000"/>
              </a:lnSpc>
              <a:spcAft>
                <a:spcPct val="20000"/>
              </a:spcAft>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cs typeface="Arial Unicode MS" pitchFamily="34" charset="-122"/>
            </a:endParaRPr>
          </a:p>
        </p:txBody>
      </p:sp>
      <p:sp>
        <p:nvSpPr>
          <p:cNvPr id="9" name="AutoShape 4">
            <a:extLst>
              <a:ext uri="{FF2B5EF4-FFF2-40B4-BE49-F238E27FC236}">
                <a16:creationId xmlns="" xmlns:a16="http://schemas.microsoft.com/office/drawing/2014/main" id="{7B1DF9E5-4649-48ED-AA62-D3FEDE39FE8E}"/>
              </a:ext>
            </a:extLst>
          </p:cNvPr>
          <p:cNvSpPr>
            <a:spLocks noChangeArrowheads="1"/>
          </p:cNvSpPr>
          <p:nvPr/>
        </p:nvSpPr>
        <p:spPr bwMode="auto">
          <a:xfrm>
            <a:off x="582887" y="1850388"/>
            <a:ext cx="7978226" cy="3800475"/>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800" dirty="0">
                <a:solidFill>
                  <a:srgbClr val="BF5F3F"/>
                </a:solidFill>
                <a:highlight>
                  <a:srgbClr val="E8F2FE"/>
                </a:highlight>
                <a:latin typeface="Consolas" panose="020B0609020204030204" pitchFamily="49" charset="0"/>
              </a:rPr>
              <a:t>&lt;%</a:t>
            </a:r>
            <a:r>
              <a:rPr lang="en-US" altLang="zh-CN" sz="1800" dirty="0">
                <a:solidFill>
                  <a:srgbClr val="000000"/>
                </a:solidFill>
                <a:highlight>
                  <a:srgbClr val="E8F2FE"/>
                </a:highlight>
                <a:latin typeface="Consolas" panose="020B0609020204030204" pitchFamily="49" charset="0"/>
              </a:rPr>
              <a:t>  </a:t>
            </a:r>
          </a:p>
          <a:p>
            <a:r>
              <a:rPr lang="en-US" altLang="zh-CN" sz="1800" dirty="0">
                <a:solidFill>
                  <a:srgbClr val="000000"/>
                </a:solidFill>
                <a:highlight>
                  <a:srgbClr val="E8F2FE"/>
                </a:highlight>
                <a:latin typeface="Consolas" panose="020B0609020204030204" pitchFamily="49" charset="0"/>
              </a:rPr>
              <a:t>    String[] names = {</a:t>
            </a:r>
            <a:r>
              <a:rPr lang="en-US" altLang="zh-CN" sz="1800" dirty="0">
                <a:solidFill>
                  <a:srgbClr val="2A00FF"/>
                </a:solidFill>
                <a:highlight>
                  <a:srgbClr val="E8F2FE"/>
                </a:highlight>
                <a:latin typeface="Consolas" panose="020B0609020204030204" pitchFamily="49" charset="0"/>
              </a:rPr>
              <a:t>"</a:t>
            </a:r>
            <a:r>
              <a:rPr lang="en-US" altLang="zh-CN" sz="1800" dirty="0" err="1">
                <a:solidFill>
                  <a:srgbClr val="2A00FF"/>
                </a:solidFill>
                <a:highlight>
                  <a:srgbClr val="E8F2FE"/>
                </a:highlight>
                <a:latin typeface="Consolas" panose="020B0609020204030204" pitchFamily="49" charset="0"/>
              </a:rPr>
              <a:t>Jack"</a:t>
            </a:r>
            <a:r>
              <a:rPr lang="en-US" altLang="zh-CN" sz="1800" dirty="0" err="1">
                <a:solidFill>
                  <a:srgbClr val="000000"/>
                </a:solidFill>
                <a:highlight>
                  <a:srgbClr val="E8F2FE"/>
                </a:highlight>
                <a:latin typeface="Consolas" panose="020B0609020204030204" pitchFamily="49" charset="0"/>
              </a:rPr>
              <a:t>,</a:t>
            </a:r>
            <a:r>
              <a:rPr lang="en-US" altLang="zh-CN" sz="1800" dirty="0" err="1">
                <a:solidFill>
                  <a:srgbClr val="2A00FF"/>
                </a:solidFill>
                <a:highlight>
                  <a:srgbClr val="E8F2FE"/>
                </a:highlight>
                <a:latin typeface="Consolas" panose="020B0609020204030204" pitchFamily="49" charset="0"/>
              </a:rPr>
              <a:t>"Rose</a:t>
            </a:r>
            <a:r>
              <a:rPr lang="en-US" altLang="zh-CN" sz="1800" dirty="0">
                <a:solidFill>
                  <a:srgbClr val="2A00FF"/>
                </a:solidFill>
                <a:highlight>
                  <a:srgbClr val="E8F2FE"/>
                </a:highlight>
                <a:latin typeface="Consolas" panose="020B0609020204030204" pitchFamily="49" charset="0"/>
              </a:rPr>
              <a:t>"</a:t>
            </a:r>
            <a:r>
              <a:rPr lang="en-US" altLang="zh-CN" sz="1800" dirty="0">
                <a:solidFill>
                  <a:srgbClr val="000000"/>
                </a:solidFill>
                <a:highlight>
                  <a:srgbClr val="E8F2FE"/>
                </a:highlight>
                <a:latin typeface="Consolas" panose="020B0609020204030204" pitchFamily="49" charset="0"/>
              </a:rPr>
              <a:t>};</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pageContext.setAttribute</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"names"</a:t>
            </a:r>
            <a:r>
              <a:rPr lang="en-US" altLang="zh-CN" sz="1800" dirty="0">
                <a:solidFill>
                  <a:srgbClr val="000000"/>
                </a:solidFill>
                <a:highlight>
                  <a:srgbClr val="E8F2FE"/>
                </a:highlight>
                <a:latin typeface="Consolas" panose="020B0609020204030204" pitchFamily="49" charset="0"/>
              </a:rPr>
              <a:t>, names);</a:t>
            </a:r>
          </a:p>
          <a:p>
            <a:r>
              <a:rPr lang="en-US" altLang="zh-CN" sz="1800" dirty="0">
                <a:solidFill>
                  <a:srgbClr val="000000"/>
                </a:solidFill>
                <a:highlight>
                  <a:srgbClr val="E8F2FE"/>
                </a:highlight>
                <a:latin typeface="Consolas" panose="020B0609020204030204" pitchFamily="49" charset="0"/>
              </a:rPr>
              <a:t>    List&lt;String&gt; list = </a:t>
            </a:r>
            <a:r>
              <a:rPr lang="en-US" altLang="zh-CN" sz="1800" b="1" dirty="0">
                <a:solidFill>
                  <a:srgbClr val="7F0055"/>
                </a:solidFill>
                <a:highlight>
                  <a:srgbClr val="E8F2FE"/>
                </a:highlight>
                <a:latin typeface="Consolas" panose="020B0609020204030204" pitchFamily="49" charset="0"/>
              </a:rPr>
              <a:t>new</a:t>
            </a:r>
            <a:r>
              <a:rPr lang="en-US" altLang="zh-CN" sz="1800" b="1" dirty="0">
                <a:solidFill>
                  <a:srgbClr val="000000"/>
                </a:solidFill>
                <a:highlight>
                  <a:srgbClr val="E8F2FE"/>
                </a:highlight>
                <a:latin typeface="Consolas" panose="020B0609020204030204" pitchFamily="49" charset="0"/>
              </a:rPr>
              <a:t> </a:t>
            </a:r>
            <a:r>
              <a:rPr lang="en-US" altLang="zh-CN" sz="1800" b="1" dirty="0" err="1">
                <a:solidFill>
                  <a:srgbClr val="000000"/>
                </a:solidFill>
                <a:highlight>
                  <a:srgbClr val="E8F2FE"/>
                </a:highlight>
                <a:latin typeface="Consolas" panose="020B0609020204030204" pitchFamily="49" charset="0"/>
              </a:rPr>
              <a:t>ArrayList</a:t>
            </a:r>
            <a:r>
              <a:rPr lang="en-US" altLang="zh-CN" sz="1800" b="1" dirty="0">
                <a:solidFill>
                  <a:srgbClr val="000000"/>
                </a:solidFill>
                <a:highlight>
                  <a:srgbClr val="E8F2FE"/>
                </a:highlight>
                <a:latin typeface="Consolas" panose="020B0609020204030204" pitchFamily="49" charset="0"/>
              </a:rPr>
              <a:t>&lt;String&gt;();</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list.add</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a:t>
            </a:r>
            <a:r>
              <a:rPr lang="zh-CN" altLang="en-US" sz="1800" dirty="0">
                <a:solidFill>
                  <a:srgbClr val="2A00FF"/>
                </a:solidFill>
                <a:highlight>
                  <a:srgbClr val="E8F2FE"/>
                </a:highlight>
                <a:latin typeface="Consolas" panose="020B0609020204030204" pitchFamily="49" charset="0"/>
              </a:rPr>
              <a:t>张三</a:t>
            </a:r>
            <a:r>
              <a:rPr lang="en-US" altLang="zh-CN" sz="1800" dirty="0">
                <a:solidFill>
                  <a:srgbClr val="2A00FF"/>
                </a:solidFill>
                <a:highlight>
                  <a:srgbClr val="E8F2FE"/>
                </a:highlight>
                <a:latin typeface="Consolas" panose="020B0609020204030204" pitchFamily="49" charset="0"/>
              </a:rPr>
              <a:t>"</a:t>
            </a:r>
            <a:r>
              <a:rPr lang="en-US" altLang="zh-CN" sz="1800" dirty="0">
                <a:solidFill>
                  <a:srgbClr val="000000"/>
                </a:solidFill>
                <a:highlight>
                  <a:srgbClr val="E8F2FE"/>
                </a:highlight>
                <a:latin typeface="Consolas" panose="020B0609020204030204" pitchFamily="49" charset="0"/>
              </a:rPr>
              <a:t>);</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list.add</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a:t>
            </a:r>
            <a:r>
              <a:rPr lang="zh-CN" altLang="en-US" sz="1800" dirty="0">
                <a:solidFill>
                  <a:srgbClr val="2A00FF"/>
                </a:solidFill>
                <a:highlight>
                  <a:srgbClr val="E8F2FE"/>
                </a:highlight>
                <a:latin typeface="Consolas" panose="020B0609020204030204" pitchFamily="49" charset="0"/>
              </a:rPr>
              <a:t>李四</a:t>
            </a:r>
            <a:r>
              <a:rPr lang="en-US" altLang="zh-CN" sz="1800" dirty="0">
                <a:solidFill>
                  <a:srgbClr val="2A00FF"/>
                </a:solidFill>
                <a:highlight>
                  <a:srgbClr val="E8F2FE"/>
                </a:highlight>
                <a:latin typeface="Consolas" panose="020B0609020204030204" pitchFamily="49" charset="0"/>
              </a:rPr>
              <a:t>"</a:t>
            </a:r>
            <a:r>
              <a:rPr lang="en-US" altLang="zh-CN" sz="1800" dirty="0">
                <a:solidFill>
                  <a:srgbClr val="000000"/>
                </a:solidFill>
                <a:highlight>
                  <a:srgbClr val="E8F2FE"/>
                </a:highlight>
                <a:latin typeface="Consolas" panose="020B0609020204030204" pitchFamily="49" charset="0"/>
              </a:rPr>
              <a:t>);</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request.setAttribute</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a:t>
            </a:r>
            <a:r>
              <a:rPr lang="en-US" altLang="zh-CN" sz="1800" dirty="0" err="1">
                <a:solidFill>
                  <a:srgbClr val="2A00FF"/>
                </a:solidFill>
                <a:highlight>
                  <a:srgbClr val="E8F2FE"/>
                </a:highlight>
                <a:latin typeface="Consolas" panose="020B0609020204030204" pitchFamily="49" charset="0"/>
              </a:rPr>
              <a:t>list"</a:t>
            </a:r>
            <a:r>
              <a:rPr lang="en-US" altLang="zh-CN" sz="1800" dirty="0" err="1">
                <a:solidFill>
                  <a:srgbClr val="000000"/>
                </a:solidFill>
                <a:highlight>
                  <a:srgbClr val="E8F2FE"/>
                </a:highlight>
                <a:latin typeface="Consolas" panose="020B0609020204030204" pitchFamily="49" charset="0"/>
              </a:rPr>
              <a:t>,list</a:t>
            </a:r>
            <a:r>
              <a:rPr lang="en-US" altLang="zh-CN" sz="1800" dirty="0">
                <a:solidFill>
                  <a:srgbClr val="000000"/>
                </a:solidFill>
                <a:highlight>
                  <a:srgbClr val="E8F2FE"/>
                </a:highlight>
                <a:latin typeface="Consolas" panose="020B0609020204030204" pitchFamily="49" charset="0"/>
              </a:rPr>
              <a:t>);</a:t>
            </a:r>
          </a:p>
          <a:p>
            <a:r>
              <a:rPr lang="en-US" altLang="zh-CN" sz="1800" dirty="0">
                <a:solidFill>
                  <a:srgbClr val="BF5F3F"/>
                </a:solidFill>
                <a:highlight>
                  <a:srgbClr val="E8F2FE"/>
                </a:highlight>
                <a:latin typeface="Consolas" panose="020B0609020204030204" pitchFamily="49" charset="0"/>
              </a:rPr>
              <a:t>%&gt;</a:t>
            </a:r>
          </a:p>
          <a:p>
            <a:endParaRPr lang="en-US" altLang="zh-CN" sz="1800" dirty="0">
              <a:solidFill>
                <a:srgbClr val="BF5F3F"/>
              </a:solidFill>
              <a:highlight>
                <a:srgbClr val="E8F2FE"/>
              </a:highlight>
              <a:latin typeface="Consolas" panose="020B0609020204030204" pitchFamily="49" charset="0"/>
            </a:endParaRPr>
          </a:p>
          <a:p>
            <a:r>
              <a:rPr lang="en-US" altLang="zh-CN" sz="1800" dirty="0">
                <a:solidFill>
                  <a:srgbClr val="3F5FBF"/>
                </a:solidFill>
                <a:highlight>
                  <a:srgbClr val="E8F2FE"/>
                </a:highlight>
                <a:latin typeface="Consolas" panose="020B0609020204030204" pitchFamily="49" charset="0"/>
              </a:rPr>
              <a:t>&lt;!-- </a:t>
            </a:r>
            <a:r>
              <a:rPr lang="zh-CN" altLang="en-US" sz="1800" dirty="0">
                <a:solidFill>
                  <a:srgbClr val="3F5FBF"/>
                </a:solidFill>
                <a:highlight>
                  <a:srgbClr val="E8F2FE"/>
                </a:highlight>
                <a:latin typeface="Consolas" panose="020B0609020204030204" pitchFamily="49" charset="0"/>
              </a:rPr>
              <a:t>相当于 </a:t>
            </a:r>
            <a:r>
              <a:rPr lang="en-US" altLang="zh-CN" sz="1800" dirty="0" err="1">
                <a:solidFill>
                  <a:srgbClr val="3F5FBF"/>
                </a:solidFill>
                <a:highlight>
                  <a:srgbClr val="E8F2FE"/>
                </a:highlight>
                <a:latin typeface="Consolas" panose="020B0609020204030204" pitchFamily="49" charset="0"/>
              </a:rPr>
              <a:t>pageContext.findAttrbite</a:t>
            </a:r>
            <a:r>
              <a:rPr lang="en-US" altLang="zh-CN" sz="1800" dirty="0">
                <a:solidFill>
                  <a:srgbClr val="3F5FBF"/>
                </a:solidFill>
                <a:highlight>
                  <a:srgbClr val="E8F2FE"/>
                </a:highlight>
                <a:latin typeface="Consolas" panose="020B0609020204030204" pitchFamily="49" charset="0"/>
              </a:rPr>
              <a:t>("names")[0] --&gt;</a:t>
            </a:r>
          </a:p>
          <a:p>
            <a:r>
              <a:rPr lang="en-US" altLang="zh-CN" sz="1800" dirty="0">
                <a:solidFill>
                  <a:srgbClr val="3F5FBF"/>
                </a:solidFill>
                <a:highlight>
                  <a:srgbClr val="E8F2FE"/>
                </a:highlight>
                <a:latin typeface="Consolas" panose="020B0609020204030204" pitchFamily="49" charset="0"/>
              </a:rPr>
              <a:t>&lt;!-- </a:t>
            </a:r>
            <a:r>
              <a:rPr lang="zh-CN" altLang="en-US" sz="1800" dirty="0">
                <a:solidFill>
                  <a:srgbClr val="3F5FBF"/>
                </a:solidFill>
                <a:highlight>
                  <a:srgbClr val="E8F2FE"/>
                </a:highlight>
                <a:latin typeface="Consolas" panose="020B0609020204030204" pitchFamily="49" charset="0"/>
              </a:rPr>
              <a:t>缺点：只能指定数组下标取值，不能遍历 </a:t>
            </a:r>
            <a:r>
              <a:rPr lang="en-US" altLang="zh-CN" sz="1800" dirty="0">
                <a:solidFill>
                  <a:srgbClr val="3F5FBF"/>
                </a:solidFill>
                <a:highlight>
                  <a:srgbClr val="E8F2FE"/>
                </a:highlight>
                <a:latin typeface="Consolas" panose="020B0609020204030204" pitchFamily="49" charset="0"/>
              </a:rPr>
              <a:t>--&gt;</a:t>
            </a:r>
            <a:endParaRPr lang="zh-CN" altLang="en-US" sz="1800" dirty="0">
              <a:highlight>
                <a:srgbClr val="E8F2FE"/>
              </a:highlight>
            </a:endParaRPr>
          </a:p>
          <a:p>
            <a:r>
              <a:rPr lang="en-US" altLang="zh-CN" sz="1800" dirty="0">
                <a:solidFill>
                  <a:srgbClr val="000000"/>
                </a:solidFill>
                <a:highlight>
                  <a:srgbClr val="E8F2FE"/>
                </a:highlight>
                <a:latin typeface="Consolas" panose="020B0609020204030204" pitchFamily="49" charset="0"/>
              </a:rPr>
              <a:t>${names[0] }</a:t>
            </a:r>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hr</a:t>
            </a:r>
            <a:r>
              <a:rPr lang="en-US" altLang="zh-CN" sz="1800" dirty="0">
                <a:solidFill>
                  <a:srgbClr val="008080"/>
                </a:solidFill>
                <a:highlight>
                  <a:srgbClr val="E8F2FE"/>
                </a:highlight>
                <a:latin typeface="Consolas" panose="020B0609020204030204" pitchFamily="49" charset="0"/>
              </a:rPr>
              <a:t>&gt;</a:t>
            </a:r>
          </a:p>
          <a:p>
            <a:r>
              <a:rPr lang="en-US" altLang="zh-CN" sz="1800" dirty="0">
                <a:solidFill>
                  <a:srgbClr val="000000"/>
                </a:solidFill>
                <a:highlight>
                  <a:srgbClr val="E8F2FE"/>
                </a:highlight>
                <a:latin typeface="Consolas" panose="020B0609020204030204" pitchFamily="49" charset="0"/>
              </a:rPr>
              <a:t>${list[1] }</a:t>
            </a:r>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hr</a:t>
            </a:r>
            <a:r>
              <a:rPr lang="en-US" altLang="zh-CN" sz="1800" dirty="0">
                <a:solidFill>
                  <a:srgbClr val="008080"/>
                </a:solidFill>
                <a:highlight>
                  <a:srgbClr val="E8F2FE"/>
                </a:highlight>
                <a:latin typeface="Consolas" panose="020B0609020204030204" pitchFamily="49" charset="0"/>
              </a:rPr>
              <a:t>&gt;</a:t>
            </a:r>
            <a:endParaRPr lang="zh-CN" altLang="en-US" sz="1800" dirty="0">
              <a:highlight>
                <a:srgbClr val="E8F2FE"/>
              </a:highlight>
            </a:endParaRPr>
          </a:p>
        </p:txBody>
      </p:sp>
    </p:spTree>
    <p:extLst>
      <p:ext uri="{BB962C8B-B14F-4D97-AF65-F5344CB8AC3E}">
        <p14:creationId xmlns:p14="http://schemas.microsoft.com/office/powerpoint/2010/main" val="164576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EL</a:t>
            </a:r>
            <a:r>
              <a:rPr lang="zh-CN" altLang="en-US" b="1" dirty="0">
                <a:latin typeface="Arial Unicode MS" pitchFamily="34" charset="-122"/>
                <a:ea typeface="Arial Unicode MS" pitchFamily="34" charset="-122"/>
                <a:cs typeface="Arial Unicode MS" pitchFamily="34" charset="-122"/>
              </a:rPr>
              <a:t>表达式</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922101"/>
            <a:ext cx="8640960" cy="5609327"/>
          </a:xfrm>
          <a:noFill/>
        </p:spPr>
        <p:txBody>
          <a:bodyPr>
            <a:normAutofit/>
          </a:bodyPr>
          <a:lstStyle/>
          <a:p>
            <a:pPr>
              <a:lnSpc>
                <a:spcPct val="150000"/>
              </a:lnSpc>
              <a:spcAft>
                <a:spcPct val="20000"/>
              </a:spcAft>
              <a:buFont typeface="Wingdings" panose="05000000000000000000" pitchFamily="2" charset="2"/>
              <a:buChar char="Ø"/>
            </a:pPr>
            <a:r>
              <a:rPr lang="en-US" altLang="zh-CN" sz="2000" b="0" dirty="0"/>
              <a:t>3</a:t>
            </a:r>
            <a:r>
              <a:rPr lang="zh-CN" altLang="en-US" sz="2000" b="0" dirty="0"/>
              <a:t>、取值</a:t>
            </a:r>
            <a:r>
              <a:rPr lang="en-US" altLang="zh-CN" sz="2000" b="0" dirty="0"/>
              <a:t>map</a:t>
            </a:r>
            <a:r>
              <a:rPr lang="zh-CN" altLang="en-US" sz="2000" b="0" dirty="0"/>
              <a:t>，</a:t>
            </a:r>
            <a:r>
              <a:rPr lang="en-US" altLang="zh-CN" sz="2000" b="0" dirty="0"/>
              <a:t>bean</a:t>
            </a:r>
            <a:r>
              <a:rPr lang="zh-CN" altLang="en-US" sz="2000" b="0" dirty="0"/>
              <a:t>类型数据</a:t>
            </a:r>
            <a:endParaRPr lang="en-US" altLang="zh-CN" sz="2000" b="0" dirty="0"/>
          </a:p>
          <a:p>
            <a:pPr>
              <a:lnSpc>
                <a:spcPct val="150000"/>
              </a:lnSpc>
              <a:spcAft>
                <a:spcPct val="20000"/>
              </a:spcAft>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cs typeface="Arial Unicode MS" pitchFamily="34" charset="-122"/>
            </a:endParaRPr>
          </a:p>
        </p:txBody>
      </p:sp>
      <p:sp>
        <p:nvSpPr>
          <p:cNvPr id="9" name="AutoShape 4">
            <a:extLst>
              <a:ext uri="{FF2B5EF4-FFF2-40B4-BE49-F238E27FC236}">
                <a16:creationId xmlns="" xmlns:a16="http://schemas.microsoft.com/office/drawing/2014/main" id="{273823CD-0950-4353-80D9-0C3C39C4D51B}"/>
              </a:ext>
            </a:extLst>
          </p:cNvPr>
          <p:cNvSpPr>
            <a:spLocks noChangeArrowheads="1"/>
          </p:cNvSpPr>
          <p:nvPr/>
        </p:nvSpPr>
        <p:spPr bwMode="auto">
          <a:xfrm>
            <a:off x="510879" y="1506079"/>
            <a:ext cx="7978226" cy="4940618"/>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800" dirty="0">
                <a:solidFill>
                  <a:srgbClr val="BF5F3F"/>
                </a:solidFill>
                <a:highlight>
                  <a:srgbClr val="E8F2FE"/>
                </a:highlight>
                <a:latin typeface="Consolas" panose="020B0609020204030204" pitchFamily="49" charset="0"/>
              </a:rPr>
              <a:t>&lt;%</a:t>
            </a:r>
          </a:p>
          <a:p>
            <a:r>
              <a:rPr lang="en-US" altLang="zh-CN" sz="1800" dirty="0">
                <a:solidFill>
                  <a:srgbClr val="000000"/>
                </a:solidFill>
                <a:highlight>
                  <a:srgbClr val="E8F2FE"/>
                </a:highlight>
                <a:latin typeface="Consolas" panose="020B0609020204030204" pitchFamily="49" charset="0"/>
              </a:rPr>
              <a:t>    Person p = </a:t>
            </a:r>
            <a:r>
              <a:rPr lang="en-US" altLang="zh-CN" sz="1800" b="1" dirty="0">
                <a:solidFill>
                  <a:srgbClr val="7F0055"/>
                </a:solidFill>
                <a:highlight>
                  <a:srgbClr val="E8F2FE"/>
                </a:highlight>
                <a:latin typeface="Consolas" panose="020B0609020204030204" pitchFamily="49" charset="0"/>
              </a:rPr>
              <a:t>new</a:t>
            </a:r>
            <a:r>
              <a:rPr lang="en-US" altLang="zh-CN" sz="1800" b="1" dirty="0">
                <a:solidFill>
                  <a:srgbClr val="000000"/>
                </a:solidFill>
                <a:highlight>
                  <a:srgbClr val="E8F2FE"/>
                </a:highlight>
                <a:latin typeface="Consolas" panose="020B0609020204030204" pitchFamily="49" charset="0"/>
              </a:rPr>
              <a:t> Person();</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p.setId</a:t>
            </a:r>
            <a:r>
              <a:rPr lang="en-US" altLang="zh-CN" sz="1800" dirty="0">
                <a:solidFill>
                  <a:srgbClr val="000000"/>
                </a:solidFill>
                <a:highlight>
                  <a:srgbClr val="E8F2FE"/>
                </a:highlight>
                <a:latin typeface="Consolas" panose="020B0609020204030204" pitchFamily="49" charset="0"/>
              </a:rPr>
              <a:t>(90);</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p.setName</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a:t>
            </a:r>
            <a:r>
              <a:rPr lang="zh-CN" altLang="en-US" sz="1800" dirty="0">
                <a:solidFill>
                  <a:srgbClr val="2A00FF"/>
                </a:solidFill>
                <a:highlight>
                  <a:srgbClr val="E8F2FE"/>
                </a:highlight>
                <a:latin typeface="Consolas" panose="020B0609020204030204" pitchFamily="49" charset="0"/>
              </a:rPr>
              <a:t>赵七</a:t>
            </a:r>
            <a:r>
              <a:rPr lang="en-US" altLang="zh-CN" sz="1800" dirty="0">
                <a:solidFill>
                  <a:srgbClr val="2A00FF"/>
                </a:solidFill>
                <a:highlight>
                  <a:srgbClr val="E8F2FE"/>
                </a:highlight>
                <a:latin typeface="Consolas" panose="020B0609020204030204" pitchFamily="49" charset="0"/>
              </a:rPr>
              <a:t>"</a:t>
            </a:r>
            <a:r>
              <a:rPr lang="en-US" altLang="zh-CN" sz="1800" dirty="0">
                <a:solidFill>
                  <a:srgbClr val="000000"/>
                </a:solidFill>
                <a:highlight>
                  <a:srgbClr val="E8F2FE"/>
                </a:highlight>
                <a:latin typeface="Consolas" panose="020B0609020204030204" pitchFamily="49" charset="0"/>
              </a:rPr>
              <a:t>);</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pageContext.setAttribute</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a:t>
            </a:r>
            <a:r>
              <a:rPr lang="en-US" altLang="zh-CN" sz="1800" dirty="0" err="1">
                <a:solidFill>
                  <a:srgbClr val="2A00FF"/>
                </a:solidFill>
                <a:highlight>
                  <a:srgbClr val="E8F2FE"/>
                </a:highlight>
                <a:latin typeface="Consolas" panose="020B0609020204030204" pitchFamily="49" charset="0"/>
              </a:rPr>
              <a:t>pp"</a:t>
            </a:r>
            <a:r>
              <a:rPr lang="en-US" altLang="zh-CN" sz="1800" dirty="0" err="1">
                <a:solidFill>
                  <a:srgbClr val="000000"/>
                </a:solidFill>
                <a:highlight>
                  <a:srgbClr val="E8F2FE"/>
                </a:highlight>
                <a:latin typeface="Consolas" panose="020B0609020204030204" pitchFamily="49" charset="0"/>
              </a:rPr>
              <a:t>,p</a:t>
            </a:r>
            <a:r>
              <a:rPr lang="en-US" altLang="zh-CN" sz="1800" dirty="0">
                <a:solidFill>
                  <a:srgbClr val="000000"/>
                </a:solidFill>
                <a:highlight>
                  <a:srgbClr val="E8F2FE"/>
                </a:highlight>
                <a:latin typeface="Consolas" panose="020B0609020204030204" pitchFamily="49" charset="0"/>
              </a:rPr>
              <a:t>);</a:t>
            </a:r>
          </a:p>
          <a:p>
            <a:r>
              <a:rPr lang="en-US" altLang="zh-CN" sz="1800" dirty="0">
                <a:solidFill>
                  <a:srgbClr val="000000"/>
                </a:solidFill>
                <a:highlight>
                  <a:srgbClr val="E8F2FE"/>
                </a:highlight>
                <a:latin typeface="Consolas" panose="020B0609020204030204" pitchFamily="49" charset="0"/>
              </a:rPr>
              <a:t>    Map&lt;</a:t>
            </a:r>
            <a:r>
              <a:rPr lang="en-US" altLang="zh-CN" sz="1800" dirty="0" err="1">
                <a:solidFill>
                  <a:srgbClr val="000000"/>
                </a:solidFill>
                <a:highlight>
                  <a:srgbClr val="E8F2FE"/>
                </a:highlight>
                <a:latin typeface="Consolas" panose="020B0609020204030204" pitchFamily="49" charset="0"/>
              </a:rPr>
              <a:t>String,Object</a:t>
            </a:r>
            <a:r>
              <a:rPr lang="en-US" altLang="zh-CN" sz="1800" dirty="0">
                <a:solidFill>
                  <a:srgbClr val="000000"/>
                </a:solidFill>
                <a:highlight>
                  <a:srgbClr val="E8F2FE"/>
                </a:highlight>
                <a:latin typeface="Consolas" panose="020B0609020204030204" pitchFamily="49" charset="0"/>
              </a:rPr>
              <a:t>&gt; mm = </a:t>
            </a:r>
            <a:r>
              <a:rPr lang="en-US" altLang="zh-CN" sz="1800" b="1" dirty="0">
                <a:solidFill>
                  <a:srgbClr val="7F0055"/>
                </a:solidFill>
                <a:highlight>
                  <a:srgbClr val="E8F2FE"/>
                </a:highlight>
                <a:latin typeface="Consolas" panose="020B0609020204030204" pitchFamily="49" charset="0"/>
              </a:rPr>
              <a:t>new</a:t>
            </a:r>
            <a:r>
              <a:rPr lang="en-US" altLang="zh-CN" sz="1800" b="1" dirty="0">
                <a:solidFill>
                  <a:srgbClr val="000000"/>
                </a:solidFill>
                <a:highlight>
                  <a:srgbClr val="E8F2FE"/>
                </a:highlight>
                <a:latin typeface="Consolas" panose="020B0609020204030204" pitchFamily="49" charset="0"/>
              </a:rPr>
              <a:t> HashMap&lt;</a:t>
            </a:r>
            <a:r>
              <a:rPr lang="en-US" altLang="zh-CN" sz="1800" b="1" dirty="0" err="1">
                <a:solidFill>
                  <a:srgbClr val="000000"/>
                </a:solidFill>
                <a:highlight>
                  <a:srgbClr val="E8F2FE"/>
                </a:highlight>
                <a:latin typeface="Consolas" panose="020B0609020204030204" pitchFamily="49" charset="0"/>
              </a:rPr>
              <a:t>String,Object</a:t>
            </a:r>
            <a:r>
              <a:rPr lang="en-US" altLang="zh-CN" sz="1800" b="1" dirty="0">
                <a:solidFill>
                  <a:srgbClr val="000000"/>
                </a:solidFill>
                <a:highlight>
                  <a:srgbClr val="E8F2FE"/>
                </a:highlight>
                <a:latin typeface="Consolas" panose="020B0609020204030204" pitchFamily="49" charset="0"/>
              </a:rPr>
              <a:t>&gt;();</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mm.put</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"name"</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a:t>
            </a:r>
            <a:r>
              <a:rPr lang="zh-CN" altLang="en-US" sz="1800" dirty="0">
                <a:solidFill>
                  <a:srgbClr val="2A00FF"/>
                </a:solidFill>
                <a:highlight>
                  <a:srgbClr val="E8F2FE"/>
                </a:highlight>
                <a:latin typeface="Consolas" panose="020B0609020204030204" pitchFamily="49" charset="0"/>
              </a:rPr>
              <a:t>张三</a:t>
            </a:r>
            <a:r>
              <a:rPr lang="en-US" altLang="zh-CN" sz="1800" dirty="0">
                <a:solidFill>
                  <a:srgbClr val="2A00FF"/>
                </a:solidFill>
                <a:highlight>
                  <a:srgbClr val="E8F2FE"/>
                </a:highlight>
                <a:latin typeface="Consolas" panose="020B0609020204030204" pitchFamily="49" charset="0"/>
              </a:rPr>
              <a:t>"</a:t>
            </a:r>
            <a:r>
              <a:rPr lang="en-US" altLang="zh-CN" sz="1800" dirty="0">
                <a:solidFill>
                  <a:srgbClr val="000000"/>
                </a:solidFill>
                <a:highlight>
                  <a:srgbClr val="E8F2FE"/>
                </a:highlight>
                <a:latin typeface="Consolas" panose="020B0609020204030204" pitchFamily="49" charset="0"/>
              </a:rPr>
              <a:t>);</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mm.put</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a:t>
            </a:r>
            <a:r>
              <a:rPr lang="en-US" altLang="zh-CN" sz="1800" dirty="0" err="1">
                <a:solidFill>
                  <a:srgbClr val="2A00FF"/>
                </a:solidFill>
                <a:highlight>
                  <a:srgbClr val="E8F2FE"/>
                </a:highlight>
                <a:latin typeface="Consolas" panose="020B0609020204030204" pitchFamily="49" charset="0"/>
              </a:rPr>
              <a:t>person"</a:t>
            </a:r>
            <a:r>
              <a:rPr lang="en-US" altLang="zh-CN" sz="1800" dirty="0" err="1">
                <a:solidFill>
                  <a:srgbClr val="000000"/>
                </a:solidFill>
                <a:highlight>
                  <a:srgbClr val="E8F2FE"/>
                </a:highlight>
                <a:latin typeface="Consolas" panose="020B0609020204030204" pitchFamily="49" charset="0"/>
              </a:rPr>
              <a:t>,p</a:t>
            </a:r>
            <a:r>
              <a:rPr lang="en-US" altLang="zh-CN" sz="1800" dirty="0">
                <a:solidFill>
                  <a:srgbClr val="000000"/>
                </a:solidFill>
                <a:highlight>
                  <a:srgbClr val="E8F2FE"/>
                </a:highlight>
                <a:latin typeface="Consolas" panose="020B0609020204030204" pitchFamily="49" charset="0"/>
              </a:rPr>
              <a:t>);</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pageContext.setAttribute</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"mm"</a:t>
            </a:r>
            <a:r>
              <a:rPr lang="en-US" altLang="zh-CN" sz="1800" dirty="0">
                <a:solidFill>
                  <a:srgbClr val="000000"/>
                </a:solidFill>
                <a:highlight>
                  <a:srgbClr val="E8F2FE"/>
                </a:highlight>
                <a:latin typeface="Consolas" panose="020B0609020204030204" pitchFamily="49" charset="0"/>
              </a:rPr>
              <a:t>, mm);</a:t>
            </a:r>
          </a:p>
          <a:p>
            <a:r>
              <a:rPr lang="en-US" altLang="zh-CN" sz="1800" dirty="0">
                <a:solidFill>
                  <a:srgbClr val="BF5F3F"/>
                </a:solidFill>
                <a:highlight>
                  <a:srgbClr val="E8F2FE"/>
                </a:highlight>
                <a:latin typeface="Consolas" panose="020B0609020204030204" pitchFamily="49" charset="0"/>
              </a:rPr>
              <a:t>%&gt;</a:t>
            </a:r>
          </a:p>
          <a:p>
            <a:endParaRPr lang="en-US" altLang="zh-CN" sz="1800" dirty="0">
              <a:solidFill>
                <a:srgbClr val="BF5F3F"/>
              </a:solidFill>
              <a:highlight>
                <a:srgbClr val="E8F2FE"/>
              </a:highlight>
              <a:latin typeface="Consolas" panose="020B0609020204030204" pitchFamily="49" charset="0"/>
            </a:endParaRPr>
          </a:p>
          <a:p>
            <a:r>
              <a:rPr lang="en-US" altLang="zh-CN" sz="1800" dirty="0">
                <a:solidFill>
                  <a:srgbClr val="3F5FBF"/>
                </a:solidFill>
                <a:highlight>
                  <a:srgbClr val="E8F2FE"/>
                </a:highlight>
                <a:latin typeface="Consolas" panose="020B0609020204030204" pitchFamily="49" charset="0"/>
              </a:rPr>
              <a:t>&lt;!-- </a:t>
            </a:r>
            <a:r>
              <a:rPr lang="zh-CN" altLang="en-US" sz="1800" dirty="0">
                <a:solidFill>
                  <a:srgbClr val="3F5FBF"/>
                </a:solidFill>
                <a:highlight>
                  <a:srgbClr val="E8F2FE"/>
                </a:highlight>
                <a:latin typeface="Consolas" panose="020B0609020204030204" pitchFamily="49" charset="0"/>
              </a:rPr>
              <a:t>相当于调用</a:t>
            </a:r>
            <a:r>
              <a:rPr lang="en-US" altLang="zh-CN" sz="1800" dirty="0" err="1">
                <a:solidFill>
                  <a:srgbClr val="3F5FBF"/>
                </a:solidFill>
                <a:highlight>
                  <a:srgbClr val="E8F2FE"/>
                </a:highlight>
                <a:latin typeface="Consolas" panose="020B0609020204030204" pitchFamily="49" charset="0"/>
              </a:rPr>
              <a:t>pageContext.findAttribute</a:t>
            </a:r>
            <a:r>
              <a:rPr lang="en-US" altLang="zh-CN" sz="1800" dirty="0">
                <a:solidFill>
                  <a:srgbClr val="3F5FBF"/>
                </a:solidFill>
                <a:highlight>
                  <a:srgbClr val="E8F2FE"/>
                </a:highlight>
                <a:latin typeface="Consolas" panose="020B0609020204030204" pitchFamily="49" charset="0"/>
              </a:rPr>
              <a:t>("</a:t>
            </a:r>
            <a:r>
              <a:rPr lang="en-US" altLang="zh-CN" sz="1800" u="sng" dirty="0">
                <a:solidFill>
                  <a:srgbClr val="3F5FBF"/>
                </a:solidFill>
                <a:highlight>
                  <a:srgbClr val="E8F2FE"/>
                </a:highlight>
                <a:latin typeface="Consolas" panose="020B0609020204030204" pitchFamily="49" charset="0"/>
              </a:rPr>
              <a:t>pp").</a:t>
            </a:r>
            <a:r>
              <a:rPr lang="en-US" altLang="zh-CN" sz="1800" u="sng" dirty="0" err="1">
                <a:solidFill>
                  <a:srgbClr val="3F5FBF"/>
                </a:solidFill>
                <a:highlight>
                  <a:srgbClr val="E8F2FE"/>
                </a:highlight>
                <a:latin typeface="Consolas" panose="020B0609020204030204" pitchFamily="49" charset="0"/>
              </a:rPr>
              <a:t>getName</a:t>
            </a:r>
            <a:r>
              <a:rPr lang="en-US" altLang="zh-CN" sz="1800" u="sng" dirty="0">
                <a:solidFill>
                  <a:srgbClr val="3F5FBF"/>
                </a:solidFill>
                <a:highlight>
                  <a:srgbClr val="E8F2FE"/>
                </a:highlight>
                <a:latin typeface="Consolas" panose="020B0609020204030204" pitchFamily="49" charset="0"/>
              </a:rPr>
              <a:t>() --&gt;</a:t>
            </a:r>
          </a:p>
          <a:p>
            <a:r>
              <a:rPr lang="en-US" altLang="zh-CN" sz="1800" dirty="0">
                <a:solidFill>
                  <a:srgbClr val="000000"/>
                </a:solidFill>
                <a:highlight>
                  <a:srgbClr val="E8F2FE"/>
                </a:highlight>
                <a:latin typeface="Consolas" panose="020B0609020204030204" pitchFamily="49" charset="0"/>
              </a:rPr>
              <a:t>${pp.name}</a:t>
            </a:r>
          </a:p>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hr</a:t>
            </a:r>
            <a:r>
              <a:rPr lang="en-US" altLang="zh-CN" sz="1800" dirty="0">
                <a:solidFill>
                  <a:srgbClr val="008080"/>
                </a:solidFill>
                <a:highlight>
                  <a:srgbClr val="E8F2FE"/>
                </a:highlight>
                <a:latin typeface="Consolas" panose="020B0609020204030204" pitchFamily="49" charset="0"/>
              </a:rPr>
              <a:t>/&gt;</a:t>
            </a:r>
          </a:p>
          <a:p>
            <a:r>
              <a:rPr lang="en-US" altLang="zh-CN" sz="1800" dirty="0">
                <a:solidFill>
                  <a:srgbClr val="3F5FBF"/>
                </a:solidFill>
                <a:highlight>
                  <a:srgbClr val="E8F2FE"/>
                </a:highlight>
                <a:latin typeface="Consolas" panose="020B0609020204030204" pitchFamily="49" charset="0"/>
              </a:rPr>
              <a:t>&lt;!-- </a:t>
            </a:r>
            <a:r>
              <a:rPr lang="zh-CN" altLang="en-US" sz="1800" dirty="0">
                <a:solidFill>
                  <a:srgbClr val="3F5FBF"/>
                </a:solidFill>
                <a:highlight>
                  <a:srgbClr val="E8F2FE"/>
                </a:highlight>
                <a:latin typeface="Consolas" panose="020B0609020204030204" pitchFamily="49" charset="0"/>
              </a:rPr>
              <a:t>相当于调用</a:t>
            </a:r>
            <a:r>
              <a:rPr lang="en-US" altLang="zh-CN" sz="1800" dirty="0" err="1">
                <a:solidFill>
                  <a:srgbClr val="3F5FBF"/>
                </a:solidFill>
                <a:highlight>
                  <a:srgbClr val="E8F2FE"/>
                </a:highlight>
                <a:latin typeface="Consolas" panose="020B0609020204030204" pitchFamily="49" charset="0"/>
              </a:rPr>
              <a:t>pageContext.findAttribute</a:t>
            </a:r>
            <a:r>
              <a:rPr lang="en-US" altLang="zh-CN" sz="1800" dirty="0">
                <a:solidFill>
                  <a:srgbClr val="3F5FBF"/>
                </a:solidFill>
                <a:highlight>
                  <a:srgbClr val="E8F2FE"/>
                </a:highlight>
                <a:latin typeface="Consolas" panose="020B0609020204030204" pitchFamily="49" charset="0"/>
              </a:rPr>
              <a:t>("</a:t>
            </a:r>
            <a:r>
              <a:rPr lang="en-US" altLang="zh-CN" sz="1800" u="sng" dirty="0">
                <a:solidFill>
                  <a:srgbClr val="3F5FBF"/>
                </a:solidFill>
                <a:highlight>
                  <a:srgbClr val="E8F2FE"/>
                </a:highlight>
                <a:latin typeface="Consolas" panose="020B0609020204030204" pitchFamily="49" charset="0"/>
              </a:rPr>
              <a:t>mm").get("name") --&gt;</a:t>
            </a:r>
          </a:p>
          <a:p>
            <a:r>
              <a:rPr lang="en-US" altLang="zh-CN" sz="1800" dirty="0">
                <a:solidFill>
                  <a:srgbClr val="000000"/>
                </a:solidFill>
                <a:highlight>
                  <a:srgbClr val="E8F2FE"/>
                </a:highlight>
                <a:latin typeface="Consolas" panose="020B0609020204030204" pitchFamily="49" charset="0"/>
              </a:rPr>
              <a:t>${mm.name} </a:t>
            </a:r>
            <a:r>
              <a:rPr lang="zh-CN" altLang="en-US" sz="1800" dirty="0">
                <a:solidFill>
                  <a:srgbClr val="000000"/>
                </a:solidFill>
                <a:highlight>
                  <a:srgbClr val="E8F2FE"/>
                </a:highlight>
                <a:latin typeface="Consolas" panose="020B0609020204030204" pitchFamily="49" charset="0"/>
              </a:rPr>
              <a:t>，</a:t>
            </a:r>
            <a:r>
              <a:rPr lang="en-US" altLang="zh-CN" sz="1800" dirty="0">
                <a:solidFill>
                  <a:srgbClr val="000000"/>
                </a:solidFill>
                <a:highlight>
                  <a:srgbClr val="E8F2FE"/>
                </a:highlight>
                <a:latin typeface="Consolas" panose="020B0609020204030204" pitchFamily="49" charset="0"/>
              </a:rPr>
              <a:t>${mm.person.name}</a:t>
            </a:r>
            <a:endParaRPr lang="zh-CN" altLang="en-US" sz="1800" dirty="0">
              <a:highlight>
                <a:srgbClr val="E8F2FE"/>
              </a:highlight>
            </a:endParaRPr>
          </a:p>
        </p:txBody>
      </p:sp>
    </p:spTree>
    <p:extLst>
      <p:ext uri="{BB962C8B-B14F-4D97-AF65-F5344CB8AC3E}">
        <p14:creationId xmlns:p14="http://schemas.microsoft.com/office/powerpoint/2010/main" val="304727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EL</a:t>
            </a:r>
            <a:r>
              <a:rPr lang="zh-CN" altLang="en-US" b="1" dirty="0">
                <a:latin typeface="Arial Unicode MS" pitchFamily="34" charset="-122"/>
                <a:ea typeface="Arial Unicode MS" pitchFamily="34" charset="-122"/>
                <a:cs typeface="Arial Unicode MS" pitchFamily="34" charset="-122"/>
              </a:rPr>
              <a:t>表达式</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922101"/>
            <a:ext cx="8640960" cy="5609327"/>
          </a:xfrm>
          <a:noFill/>
        </p:spPr>
        <p:txBody>
          <a:bodyPr>
            <a:normAutofit/>
          </a:bodyPr>
          <a:lstStyle/>
          <a:p>
            <a:pPr marL="355600" indent="-355600">
              <a:lnSpc>
                <a:spcPct val="150000"/>
              </a:lnSpc>
              <a:spcAft>
                <a:spcPct val="20000"/>
              </a:spcAft>
            </a:pPr>
            <a:r>
              <a:rPr lang="zh-CN" altLang="en-US" sz="2400" dirty="0">
                <a:latin typeface="微软雅黑" panose="020B0503020204020204" pitchFamily="34" charset="-122"/>
                <a:ea typeface="微软雅黑" panose="020B0503020204020204" pitchFamily="34" charset="-122"/>
              </a:rPr>
              <a:t>支持运算符</a:t>
            </a:r>
            <a:endParaRPr lang="en-US" altLang="zh-CN" sz="2400" dirty="0">
              <a:latin typeface="微软雅黑" panose="020B0503020204020204" pitchFamily="34" charset="-122"/>
              <a:ea typeface="微软雅黑" panose="020B0503020204020204" pitchFamily="34" charset="-122"/>
            </a:endParaRPr>
          </a:p>
          <a:p>
            <a:pPr latinLnBrk="1">
              <a:buFont typeface="Wingdings" panose="05000000000000000000" pitchFamily="2" charset="2"/>
              <a:buChar char="Ø"/>
            </a:pPr>
            <a:r>
              <a:rPr lang="en-US" altLang="zh-CN" sz="2000" b="0" dirty="0"/>
              <a:t>1)</a:t>
            </a:r>
            <a:r>
              <a:rPr lang="zh-CN" altLang="en-US" sz="2000" b="0" dirty="0"/>
              <a:t>语法：</a:t>
            </a:r>
            <a:r>
              <a:rPr lang="en-US" altLang="zh-CN" sz="2000" b="0" dirty="0"/>
              <a:t>${</a:t>
            </a:r>
            <a:r>
              <a:rPr lang="zh-CN" altLang="en-US" sz="2000" b="0" dirty="0"/>
              <a:t>运算表达式</a:t>
            </a:r>
            <a:r>
              <a:rPr lang="en-US" altLang="zh-CN" sz="2000" b="0" dirty="0"/>
              <a:t>}</a:t>
            </a:r>
          </a:p>
          <a:p>
            <a:pPr latinLnBrk="1">
              <a:buFont typeface="Wingdings" panose="05000000000000000000" pitchFamily="2" charset="2"/>
              <a:buChar char="Ø"/>
            </a:pPr>
            <a:endParaRPr lang="en-US" altLang="zh-CN" sz="2000" b="0" dirty="0"/>
          </a:p>
          <a:p>
            <a:pPr latinLnBrk="1">
              <a:buFont typeface="Wingdings" panose="05000000000000000000" pitchFamily="2" charset="2"/>
              <a:buChar char="Ø"/>
            </a:pPr>
            <a:r>
              <a:rPr lang="en-US" altLang="zh-CN" sz="2000" b="0" dirty="0"/>
              <a:t>2)</a:t>
            </a:r>
            <a:r>
              <a:rPr lang="zh-CN" altLang="en-US" sz="2000" b="0" dirty="0"/>
              <a:t>常见运算符：</a:t>
            </a:r>
            <a:r>
              <a:rPr lang="en-US" altLang="zh-CN" sz="2000" b="0" dirty="0"/>
              <a:t>==(eq)   !=(ne)    &lt;(</a:t>
            </a:r>
            <a:r>
              <a:rPr lang="en-US" altLang="zh-CN" sz="2000" b="0" dirty="0" err="1"/>
              <a:t>lt</a:t>
            </a:r>
            <a:r>
              <a:rPr lang="en-US" altLang="zh-CN" sz="2000" b="0" dirty="0"/>
              <a:t>)    &gt;(</a:t>
            </a:r>
            <a:r>
              <a:rPr lang="en-US" altLang="zh-CN" sz="2000" b="0" dirty="0" err="1"/>
              <a:t>gt</a:t>
            </a:r>
            <a:r>
              <a:rPr lang="en-US" altLang="zh-CN" sz="2000" b="0" dirty="0"/>
              <a:t>)    &lt;=(le)    &gt;=(</a:t>
            </a:r>
            <a:r>
              <a:rPr lang="en-US" altLang="zh-CN" sz="2000" b="0" dirty="0" err="1"/>
              <a:t>ge</a:t>
            </a:r>
            <a:r>
              <a:rPr lang="en-US" altLang="zh-CN" sz="2000" b="0" dirty="0"/>
              <a:t>)    &amp;&amp;(and)   ||(or)   !(not)</a:t>
            </a:r>
          </a:p>
          <a:p>
            <a:pPr latinLnBrk="1">
              <a:buFont typeface="Wingdings" panose="05000000000000000000" pitchFamily="2" charset="2"/>
              <a:buChar char="Ø"/>
            </a:pPr>
            <a:endParaRPr lang="en-US" altLang="zh-CN" sz="2000" b="0" dirty="0"/>
          </a:p>
          <a:p>
            <a:pPr marL="0" indent="0">
              <a:buNone/>
            </a:pPr>
            <a:r>
              <a:rPr lang="en-US" altLang="zh-CN" sz="2000" dirty="0"/>
              <a:t/>
            </a:r>
            <a:br>
              <a:rPr lang="en-US" altLang="zh-CN" sz="2000" dirty="0"/>
            </a:br>
            <a:endParaRPr lang="en-US" altLang="zh-CN" sz="2000" b="0" dirty="0"/>
          </a:p>
          <a:p>
            <a:pPr marL="0" indent="0">
              <a:lnSpc>
                <a:spcPct val="150000"/>
              </a:lnSpc>
              <a:spcAft>
                <a:spcPct val="20000"/>
              </a:spcAft>
              <a:buNone/>
            </a:pPr>
            <a:endParaRPr lang="en-US" altLang="zh-CN" sz="1800" dirty="0">
              <a:latin typeface="微软雅黑" panose="020B0503020204020204" pitchFamily="34" charset="-122"/>
              <a:ea typeface="微软雅黑" panose="020B0503020204020204" pitchFamily="34" charset="-122"/>
              <a:cs typeface="Arial Unicode MS" pitchFamily="34" charset="-122"/>
            </a:endParaRPr>
          </a:p>
          <a:p>
            <a:pPr marL="0" indent="0">
              <a:lnSpc>
                <a:spcPct val="150000"/>
              </a:lnSpc>
              <a:spcAft>
                <a:spcPct val="20000"/>
              </a:spcAft>
              <a:buNone/>
            </a:pPr>
            <a:endParaRPr lang="en-US" altLang="zh-CN" sz="1800" dirty="0">
              <a:latin typeface="微软雅黑" panose="020B0503020204020204" pitchFamily="34" charset="-122"/>
              <a:ea typeface="微软雅黑" panose="020B0503020204020204" pitchFamily="34" charset="-122"/>
              <a:cs typeface="Arial Unicode MS" pitchFamily="34" charset="-122"/>
            </a:endParaRPr>
          </a:p>
        </p:txBody>
      </p:sp>
      <p:sp>
        <p:nvSpPr>
          <p:cNvPr id="5" name="AutoShape 4">
            <a:extLst>
              <a:ext uri="{FF2B5EF4-FFF2-40B4-BE49-F238E27FC236}">
                <a16:creationId xmlns="" xmlns:a16="http://schemas.microsoft.com/office/drawing/2014/main" id="{F9754FD8-19B8-4E68-A52E-D5A399244DF8}"/>
              </a:ext>
            </a:extLst>
          </p:cNvPr>
          <p:cNvSpPr>
            <a:spLocks noChangeArrowheads="1"/>
          </p:cNvSpPr>
          <p:nvPr/>
        </p:nvSpPr>
        <p:spPr bwMode="auto">
          <a:xfrm>
            <a:off x="510879" y="3226022"/>
            <a:ext cx="7978226" cy="2945368"/>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800" dirty="0">
                <a:solidFill>
                  <a:srgbClr val="3F5FBF"/>
                </a:solidFill>
                <a:highlight>
                  <a:srgbClr val="E8F2FE"/>
                </a:highlight>
                <a:latin typeface="Consolas" panose="020B0609020204030204" pitchFamily="49" charset="0"/>
              </a:rPr>
              <a:t>&lt;!-- </a:t>
            </a:r>
            <a:r>
              <a:rPr lang="zh-CN" altLang="en-US" sz="1800" dirty="0">
                <a:solidFill>
                  <a:srgbClr val="3F5FBF"/>
                </a:solidFill>
                <a:highlight>
                  <a:srgbClr val="E8F2FE"/>
                </a:highlight>
                <a:latin typeface="Consolas" panose="020B0609020204030204" pitchFamily="49" charset="0"/>
              </a:rPr>
              <a:t>运算符 </a:t>
            </a:r>
            <a:r>
              <a:rPr lang="en-US" altLang="zh-CN" sz="1800" dirty="0">
                <a:solidFill>
                  <a:srgbClr val="3F5FBF"/>
                </a:solidFill>
                <a:highlight>
                  <a:srgbClr val="E8F2FE"/>
                </a:highlight>
                <a:latin typeface="Consolas" panose="020B0609020204030204" pitchFamily="49" charset="0"/>
              </a:rPr>
              <a:t>--&gt;</a:t>
            </a:r>
          </a:p>
          <a:p>
            <a:r>
              <a:rPr lang="en-US" altLang="zh-CN" sz="1800" dirty="0">
                <a:solidFill>
                  <a:srgbClr val="BF5F3F"/>
                </a:solidFill>
                <a:highlight>
                  <a:srgbClr val="E8F2FE"/>
                </a:highlight>
                <a:latin typeface="Consolas" panose="020B0609020204030204" pitchFamily="49" charset="0"/>
              </a:rPr>
              <a:t>&lt;%</a:t>
            </a:r>
          </a:p>
          <a:p>
            <a:r>
              <a:rPr lang="en-US" altLang="zh-CN" sz="1800" b="1" dirty="0">
                <a:solidFill>
                  <a:srgbClr val="7F0055"/>
                </a:solidFill>
                <a:highlight>
                  <a:srgbClr val="E8F2FE"/>
                </a:highlight>
                <a:latin typeface="Consolas" panose="020B0609020204030204" pitchFamily="49" charset="0"/>
              </a:rPr>
              <a:t>    int</a:t>
            </a:r>
            <a:r>
              <a:rPr lang="en-US" altLang="zh-CN" sz="1800" b="1" dirty="0">
                <a:solidFill>
                  <a:srgbClr val="000000"/>
                </a:solidFill>
                <a:highlight>
                  <a:srgbClr val="E8F2FE"/>
                </a:highlight>
                <a:latin typeface="Consolas" panose="020B0609020204030204" pitchFamily="49" charset="0"/>
              </a:rPr>
              <a:t> </a:t>
            </a:r>
            <a:r>
              <a:rPr lang="en-US" altLang="zh-CN" sz="1800" b="1" dirty="0" err="1">
                <a:solidFill>
                  <a:srgbClr val="000000"/>
                </a:solidFill>
                <a:highlight>
                  <a:srgbClr val="E8F2FE"/>
                </a:highlight>
                <a:latin typeface="Consolas" panose="020B0609020204030204" pitchFamily="49" charset="0"/>
              </a:rPr>
              <a:t>aaaa</a:t>
            </a:r>
            <a:r>
              <a:rPr lang="en-US" altLang="zh-CN" sz="1800" b="1" dirty="0">
                <a:solidFill>
                  <a:srgbClr val="000000"/>
                </a:solidFill>
                <a:highlight>
                  <a:srgbClr val="E8F2FE"/>
                </a:highlight>
                <a:latin typeface="Consolas" panose="020B0609020204030204" pitchFamily="49" charset="0"/>
              </a:rPr>
              <a:t> = 5;</a:t>
            </a:r>
          </a:p>
          <a:p>
            <a:r>
              <a:rPr lang="en-US" altLang="zh-CN" sz="1800" b="1" dirty="0">
                <a:solidFill>
                  <a:srgbClr val="7F0055"/>
                </a:solidFill>
                <a:highlight>
                  <a:srgbClr val="E8F2FE"/>
                </a:highlight>
                <a:latin typeface="Consolas" panose="020B0609020204030204" pitchFamily="49" charset="0"/>
              </a:rPr>
              <a:t>    int</a:t>
            </a:r>
            <a:r>
              <a:rPr lang="en-US" altLang="zh-CN" sz="1800" b="1" dirty="0">
                <a:solidFill>
                  <a:srgbClr val="000000"/>
                </a:solidFill>
                <a:highlight>
                  <a:srgbClr val="E8F2FE"/>
                </a:highlight>
                <a:latin typeface="Consolas" panose="020B0609020204030204" pitchFamily="49" charset="0"/>
              </a:rPr>
              <a:t> </a:t>
            </a:r>
            <a:r>
              <a:rPr lang="en-US" altLang="zh-CN" sz="1800" b="1" dirty="0" err="1">
                <a:solidFill>
                  <a:srgbClr val="000000"/>
                </a:solidFill>
                <a:highlight>
                  <a:srgbClr val="E8F2FE"/>
                </a:highlight>
                <a:latin typeface="Consolas" panose="020B0609020204030204" pitchFamily="49" charset="0"/>
              </a:rPr>
              <a:t>bbbb</a:t>
            </a:r>
            <a:r>
              <a:rPr lang="en-US" altLang="zh-CN" sz="1800" b="1" dirty="0">
                <a:solidFill>
                  <a:srgbClr val="000000"/>
                </a:solidFill>
                <a:highlight>
                  <a:srgbClr val="E8F2FE"/>
                </a:highlight>
                <a:latin typeface="Consolas" panose="020B0609020204030204" pitchFamily="49" charset="0"/>
              </a:rPr>
              <a:t> = 6;</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pageContext.setAttribute</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a:t>
            </a:r>
            <a:r>
              <a:rPr lang="en-US" altLang="zh-CN" sz="1800" dirty="0" err="1">
                <a:solidFill>
                  <a:srgbClr val="2A00FF"/>
                </a:solidFill>
                <a:highlight>
                  <a:srgbClr val="E8F2FE"/>
                </a:highlight>
                <a:latin typeface="Consolas" panose="020B0609020204030204" pitchFamily="49" charset="0"/>
              </a:rPr>
              <a:t>aaaa</a:t>
            </a:r>
            <a:r>
              <a:rPr lang="en-US" altLang="zh-CN" sz="1800" dirty="0">
                <a:solidFill>
                  <a:srgbClr val="2A00FF"/>
                </a:solidFill>
                <a:highlight>
                  <a:srgbClr val="E8F2FE"/>
                </a:highlight>
                <a:latin typeface="Consolas" panose="020B0609020204030204" pitchFamily="49" charset="0"/>
              </a:rPr>
              <a:t>"</a:t>
            </a:r>
            <a:r>
              <a:rPr lang="en-US" altLang="zh-CN" sz="1800" dirty="0">
                <a:solidFill>
                  <a:srgbClr val="000000"/>
                </a:solidFill>
                <a:highlight>
                  <a:srgbClr val="E8F2FE"/>
                </a:highlight>
                <a:latin typeface="Consolas" panose="020B0609020204030204" pitchFamily="49" charset="0"/>
              </a:rPr>
              <a:t>,</a:t>
            </a:r>
            <a:r>
              <a:rPr lang="en-US" altLang="zh-CN" sz="1800" dirty="0" err="1">
                <a:solidFill>
                  <a:srgbClr val="000000"/>
                </a:solidFill>
                <a:highlight>
                  <a:srgbClr val="E8F2FE"/>
                </a:highlight>
                <a:latin typeface="Consolas" panose="020B0609020204030204" pitchFamily="49" charset="0"/>
              </a:rPr>
              <a:t>aaaa</a:t>
            </a:r>
            <a:r>
              <a:rPr lang="en-US" altLang="zh-CN" sz="1800" dirty="0">
                <a:solidFill>
                  <a:srgbClr val="000000"/>
                </a:solidFill>
                <a:highlight>
                  <a:srgbClr val="E8F2FE"/>
                </a:highlight>
                <a:latin typeface="Consolas" panose="020B0609020204030204" pitchFamily="49" charset="0"/>
              </a:rPr>
              <a:t>);</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pageContext.setAttribute</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a:t>
            </a:r>
            <a:r>
              <a:rPr lang="en-US" altLang="zh-CN" sz="1800" dirty="0" err="1">
                <a:solidFill>
                  <a:srgbClr val="2A00FF"/>
                </a:solidFill>
                <a:highlight>
                  <a:srgbClr val="E8F2FE"/>
                </a:highlight>
                <a:latin typeface="Consolas" panose="020B0609020204030204" pitchFamily="49" charset="0"/>
              </a:rPr>
              <a:t>bbbb</a:t>
            </a:r>
            <a:r>
              <a:rPr lang="en-US" altLang="zh-CN" sz="1800" dirty="0">
                <a:solidFill>
                  <a:srgbClr val="2A00FF"/>
                </a:solidFill>
                <a:highlight>
                  <a:srgbClr val="E8F2FE"/>
                </a:highlight>
                <a:latin typeface="Consolas" panose="020B0609020204030204" pitchFamily="49" charset="0"/>
              </a:rPr>
              <a:t>"</a:t>
            </a:r>
            <a:r>
              <a:rPr lang="en-US" altLang="zh-CN" sz="1800" dirty="0">
                <a:solidFill>
                  <a:srgbClr val="000000"/>
                </a:solidFill>
                <a:highlight>
                  <a:srgbClr val="E8F2FE"/>
                </a:highlight>
                <a:latin typeface="Consolas" panose="020B0609020204030204" pitchFamily="49" charset="0"/>
              </a:rPr>
              <a:t>,</a:t>
            </a:r>
            <a:r>
              <a:rPr lang="en-US" altLang="zh-CN" sz="1800" dirty="0" err="1">
                <a:solidFill>
                  <a:srgbClr val="000000"/>
                </a:solidFill>
                <a:highlight>
                  <a:srgbClr val="E8F2FE"/>
                </a:highlight>
                <a:latin typeface="Consolas" panose="020B0609020204030204" pitchFamily="49" charset="0"/>
              </a:rPr>
              <a:t>bbbb</a:t>
            </a:r>
            <a:r>
              <a:rPr lang="en-US" altLang="zh-CN" sz="1800" dirty="0">
                <a:solidFill>
                  <a:srgbClr val="000000"/>
                </a:solidFill>
                <a:highlight>
                  <a:srgbClr val="E8F2FE"/>
                </a:highlight>
                <a:latin typeface="Consolas" panose="020B0609020204030204" pitchFamily="49" charset="0"/>
              </a:rPr>
              <a:t>);</a:t>
            </a:r>
          </a:p>
          <a:p>
            <a:r>
              <a:rPr lang="en-US" altLang="zh-CN" sz="1800" dirty="0">
                <a:solidFill>
                  <a:srgbClr val="BF5F3F"/>
                </a:solidFill>
                <a:highlight>
                  <a:srgbClr val="E8F2FE"/>
                </a:highlight>
                <a:latin typeface="Consolas" panose="020B0609020204030204" pitchFamily="49" charset="0"/>
              </a:rPr>
              <a:t>%&gt;</a:t>
            </a:r>
          </a:p>
          <a:p>
            <a:endParaRPr lang="en-US" altLang="zh-CN" sz="1800" dirty="0">
              <a:solidFill>
                <a:srgbClr val="BF5F3F"/>
              </a:solidFill>
              <a:highlight>
                <a:srgbClr val="E8F2FE"/>
              </a:highlight>
              <a:latin typeface="Consolas" panose="020B0609020204030204" pitchFamily="49" charset="0"/>
            </a:endParaRPr>
          </a:p>
          <a:p>
            <a:r>
              <a:rPr lang="en-US" altLang="zh-CN" sz="1800" dirty="0">
                <a:solidFill>
                  <a:srgbClr val="000000"/>
                </a:solidFill>
                <a:highlight>
                  <a:srgbClr val="E8F2FE"/>
                </a:highlight>
                <a:latin typeface="Consolas" panose="020B0609020204030204" pitchFamily="49" charset="0"/>
              </a:rPr>
              <a:t>${1+1 }</a:t>
            </a:r>
          </a:p>
          <a:p>
            <a:r>
              <a:rPr lang="en-US" altLang="zh-CN" sz="1800" dirty="0">
                <a:solidFill>
                  <a:srgbClr val="000000"/>
                </a:solidFill>
                <a:highlight>
                  <a:srgbClr val="E8F2FE"/>
                </a:highlight>
                <a:latin typeface="Consolas" panose="020B0609020204030204" pitchFamily="49" charset="0"/>
              </a:rPr>
              <a:t>${</a:t>
            </a:r>
            <a:r>
              <a:rPr lang="en-US" altLang="zh-CN" sz="1800" dirty="0" err="1">
                <a:solidFill>
                  <a:srgbClr val="000000"/>
                </a:solidFill>
                <a:highlight>
                  <a:srgbClr val="E8F2FE"/>
                </a:highlight>
                <a:latin typeface="Consolas" panose="020B0609020204030204" pitchFamily="49" charset="0"/>
              </a:rPr>
              <a:t>aaaa</a:t>
            </a:r>
            <a:r>
              <a:rPr lang="en-US" altLang="zh-CN" sz="1800" dirty="0">
                <a:solidFill>
                  <a:srgbClr val="000000"/>
                </a:solidFill>
                <a:highlight>
                  <a:srgbClr val="E8F2FE"/>
                </a:highlight>
                <a:latin typeface="Consolas" panose="020B0609020204030204" pitchFamily="49" charset="0"/>
              </a:rPr>
              <a:t>==</a:t>
            </a:r>
            <a:r>
              <a:rPr lang="en-US" altLang="zh-CN" sz="1800" dirty="0" err="1">
                <a:solidFill>
                  <a:srgbClr val="000000"/>
                </a:solidFill>
                <a:highlight>
                  <a:srgbClr val="E8F2FE"/>
                </a:highlight>
                <a:latin typeface="Consolas" panose="020B0609020204030204" pitchFamily="49" charset="0"/>
              </a:rPr>
              <a:t>bbbb</a:t>
            </a:r>
            <a:r>
              <a:rPr lang="en-US" altLang="zh-CN" sz="1800" dirty="0">
                <a:solidFill>
                  <a:srgbClr val="000000"/>
                </a:solidFill>
                <a:highlight>
                  <a:srgbClr val="E8F2FE"/>
                </a:highlight>
                <a:latin typeface="Consolas" panose="020B0609020204030204" pitchFamily="49" charset="0"/>
              </a:rPr>
              <a:t> }</a:t>
            </a:r>
            <a:endParaRPr lang="zh-CN" altLang="en-US" sz="1800" dirty="0">
              <a:highlight>
                <a:srgbClr val="E8F2FE"/>
              </a:highlight>
            </a:endParaRPr>
          </a:p>
        </p:txBody>
      </p:sp>
    </p:spTree>
    <p:extLst>
      <p:ext uri="{BB962C8B-B14F-4D97-AF65-F5344CB8AC3E}">
        <p14:creationId xmlns:p14="http://schemas.microsoft.com/office/powerpoint/2010/main" val="79378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67331">
                                            <p:txEl>
                                              <p:pRg st="5" end="5"/>
                                            </p:txEl>
                                          </p:spTgt>
                                        </p:tgtEl>
                                        <p:attrNameLst>
                                          <p:attrName>style.visibility</p:attrName>
                                        </p:attrNameLst>
                                      </p:cBhvr>
                                      <p:to>
                                        <p:strVal val="visible"/>
                                      </p:to>
                                    </p:set>
                                    <p:anim calcmode="lin" valueType="num">
                                      <p:cBhvr additive="base">
                                        <p:cTn id="13" dur="500" fill="hold"/>
                                        <p:tgtEl>
                                          <p:spTgt spid="867331">
                                            <p:txEl>
                                              <p:pRg st="5" end="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73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67331">
                                            <p:txEl>
                                              <p:pRg st="1" end="1"/>
                                            </p:txEl>
                                          </p:spTgt>
                                        </p:tgtEl>
                                        <p:attrNameLst>
                                          <p:attrName>style.visibility</p:attrName>
                                        </p:attrNameLst>
                                      </p:cBhvr>
                                      <p:to>
                                        <p:strVal val="visible"/>
                                      </p:to>
                                    </p:set>
                                    <p:anim calcmode="lin" valueType="num">
                                      <p:cBhvr additive="base">
                                        <p:cTn id="19" dur="500" fill="hold"/>
                                        <p:tgtEl>
                                          <p:spTgt spid="86733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67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67331">
                                            <p:txEl>
                                              <p:pRg st="3" end="3"/>
                                            </p:txEl>
                                          </p:spTgt>
                                        </p:tgtEl>
                                        <p:attrNameLst>
                                          <p:attrName>style.visibility</p:attrName>
                                        </p:attrNameLst>
                                      </p:cBhvr>
                                      <p:to>
                                        <p:strVal val="visible"/>
                                      </p:to>
                                    </p:set>
                                    <p:anim calcmode="lin" valueType="num">
                                      <p:cBhvr additive="base">
                                        <p:cTn id="25" dur="500" fill="hold"/>
                                        <p:tgtEl>
                                          <p:spTgt spid="8673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6733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EL</a:t>
            </a:r>
            <a:r>
              <a:rPr lang="zh-CN" altLang="en-US" b="1" dirty="0">
                <a:latin typeface="Arial Unicode MS" pitchFamily="34" charset="-122"/>
                <a:ea typeface="Arial Unicode MS" pitchFamily="34" charset="-122"/>
                <a:cs typeface="Arial Unicode MS" pitchFamily="34" charset="-122"/>
              </a:rPr>
              <a:t>表达式</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922101"/>
            <a:ext cx="8640960" cy="5609327"/>
          </a:xfrm>
          <a:noFill/>
        </p:spPr>
        <p:txBody>
          <a:bodyPr>
            <a:normAutofit/>
          </a:bodyPr>
          <a:lstStyle/>
          <a:p>
            <a:pPr marL="355600" indent="-355600">
              <a:lnSpc>
                <a:spcPct val="150000"/>
              </a:lnSpc>
              <a:spcAft>
                <a:spcPct val="20000"/>
              </a:spcAft>
            </a:pPr>
            <a:r>
              <a:rPr lang="zh-CN" altLang="en-US" sz="2400" dirty="0">
                <a:latin typeface="微软雅黑" panose="020B0503020204020204" pitchFamily="34" charset="-122"/>
                <a:ea typeface="微软雅黑" panose="020B0503020204020204" pitchFamily="34" charset="-122"/>
              </a:rPr>
              <a:t>支持运算符</a:t>
            </a:r>
            <a:endParaRPr lang="en-US" altLang="zh-CN" sz="2000" b="0" dirty="0"/>
          </a:p>
          <a:p>
            <a:pPr latinLnBrk="1">
              <a:buFont typeface="Wingdings" panose="05000000000000000000" pitchFamily="2" charset="2"/>
              <a:buChar char="Ø"/>
            </a:pPr>
            <a:r>
              <a:rPr lang="en-US" altLang="zh-CN" sz="2000" b="0" dirty="0"/>
              <a:t>3)</a:t>
            </a:r>
            <a:r>
              <a:rPr lang="zh-CN" altLang="en-US" sz="2000" b="0" dirty="0"/>
              <a:t>判断是否为空：</a:t>
            </a:r>
            <a:r>
              <a:rPr lang="en-US" altLang="zh-CN" sz="2000" dirty="0"/>
              <a:t>${empty name }</a:t>
            </a:r>
          </a:p>
          <a:p>
            <a:pPr marL="0" indent="0">
              <a:buNone/>
            </a:pPr>
            <a:r>
              <a:rPr lang="en-US" altLang="zh-CN" sz="1800" b="0" dirty="0"/>
              <a:t>          Empty 1</a:t>
            </a:r>
            <a:r>
              <a:rPr lang="zh-CN" altLang="zh-CN" sz="1800" b="0" dirty="0"/>
              <a:t>：用于判断是否某个值是否存在。如果一个字符串为</a:t>
            </a:r>
            <a:r>
              <a:rPr lang="en-US" altLang="zh-CN" sz="1800" b="0" dirty="0"/>
              <a:t>””</a:t>
            </a:r>
            <a:r>
              <a:rPr lang="zh-CN" altLang="zh-CN" sz="1800" b="0" dirty="0"/>
              <a:t>则也是</a:t>
            </a:r>
            <a:r>
              <a:rPr lang="en-US" altLang="zh-CN" sz="1800" b="0" dirty="0"/>
              <a:t>true.</a:t>
            </a:r>
            <a:endParaRPr lang="zh-CN" altLang="zh-CN" sz="1800" b="0" dirty="0"/>
          </a:p>
          <a:p>
            <a:pPr marL="0" indent="0">
              <a:buNone/>
            </a:pPr>
            <a:r>
              <a:rPr lang="en-US" altLang="zh-CN" sz="1800" b="0" dirty="0"/>
              <a:t>	       2</a:t>
            </a:r>
            <a:r>
              <a:rPr lang="zh-CN" altLang="zh-CN" sz="1800" b="0" dirty="0"/>
              <a:t>：用于判断集合类是否里面没有数据。</a:t>
            </a:r>
            <a:endParaRPr lang="en-US" altLang="zh-CN" sz="1800" b="0" dirty="0"/>
          </a:p>
          <a:p>
            <a:pPr marL="0" indent="0">
              <a:buNone/>
            </a:pPr>
            <a:endParaRPr lang="en-US" altLang="zh-CN" sz="1800" b="0" dirty="0"/>
          </a:p>
          <a:p>
            <a:pPr marL="0" indent="0">
              <a:buNone/>
            </a:pPr>
            <a:endParaRPr lang="en-US" altLang="zh-CN" sz="1800" b="0" dirty="0"/>
          </a:p>
          <a:p>
            <a:pPr marL="0" indent="0">
              <a:buNone/>
            </a:pPr>
            <a:endParaRPr lang="en-US" altLang="zh-CN" sz="1800" b="0" dirty="0"/>
          </a:p>
          <a:p>
            <a:pPr marL="0" indent="0">
              <a:buNone/>
            </a:pPr>
            <a:endParaRPr lang="en-US" altLang="zh-CN" sz="1800" b="0" dirty="0"/>
          </a:p>
          <a:p>
            <a:pPr marL="0" indent="0">
              <a:buNone/>
            </a:pPr>
            <a:endParaRPr lang="en-US" altLang="zh-CN" sz="1800" b="0" dirty="0"/>
          </a:p>
          <a:p>
            <a:pPr marL="0" indent="0">
              <a:buNone/>
            </a:pPr>
            <a:endParaRPr lang="en-US" altLang="zh-CN" sz="2000" b="0" dirty="0"/>
          </a:p>
          <a:p>
            <a:pPr marL="0" indent="0">
              <a:buNone/>
            </a:pPr>
            <a:endParaRPr lang="en-US" altLang="zh-CN" sz="2000" b="0" dirty="0"/>
          </a:p>
          <a:p>
            <a:pPr latinLnBrk="1">
              <a:buFont typeface="Wingdings" panose="05000000000000000000" pitchFamily="2" charset="2"/>
              <a:buChar char="Ø"/>
            </a:pPr>
            <a:r>
              <a:rPr lang="en-US" altLang="zh-CN" sz="2000" b="0" dirty="0"/>
              <a:t>4)</a:t>
            </a:r>
            <a:r>
              <a:rPr lang="zh-CN" altLang="en-US" sz="2000" b="0" dirty="0"/>
              <a:t>三目运算符：</a:t>
            </a:r>
            <a:r>
              <a:rPr lang="en-US" altLang="zh-CN" sz="2000" b="0" dirty="0"/>
              <a:t>${name == </a:t>
            </a:r>
            <a:r>
              <a:rPr lang="en-US" altLang="zh-CN" sz="2000" b="0" dirty="0" err="1"/>
              <a:t>null?"null":name</a:t>
            </a:r>
            <a:r>
              <a:rPr lang="en-US" altLang="zh-CN" sz="2000" b="0" dirty="0"/>
              <a:t> }</a:t>
            </a:r>
          </a:p>
          <a:p>
            <a:pPr marL="0" indent="0">
              <a:buNone/>
            </a:pPr>
            <a:r>
              <a:rPr lang="en-US" altLang="zh-CN" sz="2000" dirty="0"/>
              <a:t/>
            </a:r>
            <a:br>
              <a:rPr lang="en-US" altLang="zh-CN" sz="2000" dirty="0"/>
            </a:br>
            <a:endParaRPr lang="en-US" altLang="zh-CN" sz="2000" b="0" dirty="0"/>
          </a:p>
          <a:p>
            <a:pPr marL="0" indent="0">
              <a:lnSpc>
                <a:spcPct val="150000"/>
              </a:lnSpc>
              <a:spcAft>
                <a:spcPct val="20000"/>
              </a:spcAft>
              <a:buNone/>
            </a:pPr>
            <a:endParaRPr lang="en-US" altLang="zh-CN" sz="1800" dirty="0">
              <a:latin typeface="微软雅黑" panose="020B0503020204020204" pitchFamily="34" charset="-122"/>
              <a:ea typeface="微软雅黑" panose="020B0503020204020204" pitchFamily="34" charset="-122"/>
              <a:cs typeface="Arial Unicode MS" pitchFamily="34" charset="-122"/>
            </a:endParaRPr>
          </a:p>
          <a:p>
            <a:pPr marL="0" indent="0">
              <a:lnSpc>
                <a:spcPct val="150000"/>
              </a:lnSpc>
              <a:spcAft>
                <a:spcPct val="20000"/>
              </a:spcAft>
              <a:buNone/>
            </a:pPr>
            <a:endParaRPr lang="en-US" altLang="zh-CN" sz="1800" dirty="0">
              <a:latin typeface="微软雅黑" panose="020B0503020204020204" pitchFamily="34" charset="-122"/>
              <a:ea typeface="微软雅黑" panose="020B0503020204020204" pitchFamily="34" charset="-122"/>
              <a:cs typeface="Arial Unicode MS" pitchFamily="34" charset="-122"/>
            </a:endParaRPr>
          </a:p>
        </p:txBody>
      </p:sp>
      <p:sp>
        <p:nvSpPr>
          <p:cNvPr id="6" name="AutoShape 4">
            <a:extLst>
              <a:ext uri="{FF2B5EF4-FFF2-40B4-BE49-F238E27FC236}">
                <a16:creationId xmlns="" xmlns:a16="http://schemas.microsoft.com/office/drawing/2014/main" id="{F7C40A72-96C3-4E5B-BDF5-A8777F2D48E3}"/>
              </a:ext>
            </a:extLst>
          </p:cNvPr>
          <p:cNvSpPr>
            <a:spLocks noChangeArrowheads="1"/>
          </p:cNvSpPr>
          <p:nvPr/>
        </p:nvSpPr>
        <p:spPr bwMode="auto">
          <a:xfrm>
            <a:off x="582887" y="5555851"/>
            <a:ext cx="7906218" cy="380048"/>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800" dirty="0">
                <a:solidFill>
                  <a:srgbClr val="000000"/>
                </a:solidFill>
                <a:highlight>
                  <a:srgbClr val="E8F2FE"/>
                </a:highlight>
                <a:latin typeface="Consolas" panose="020B0609020204030204" pitchFamily="49" charset="0"/>
              </a:rPr>
              <a:t>${</a:t>
            </a:r>
            <a:r>
              <a:rPr lang="en-US" altLang="zh-CN" sz="1800" dirty="0" err="1">
                <a:solidFill>
                  <a:srgbClr val="000000"/>
                </a:solidFill>
                <a:highlight>
                  <a:srgbClr val="E8F2FE"/>
                </a:highlight>
                <a:latin typeface="Consolas" panose="020B0609020204030204" pitchFamily="49" charset="0"/>
              </a:rPr>
              <a:t>aaaa</a:t>
            </a:r>
            <a:r>
              <a:rPr lang="en-US" altLang="zh-CN" sz="1800" dirty="0">
                <a:solidFill>
                  <a:srgbClr val="000000"/>
                </a:solidFill>
                <a:highlight>
                  <a:srgbClr val="E8F2FE"/>
                </a:highlight>
                <a:latin typeface="Consolas" panose="020B0609020204030204" pitchFamily="49" charset="0"/>
              </a:rPr>
              <a:t>==bbbb?1:0}</a:t>
            </a:r>
            <a:endParaRPr lang="zh-CN" altLang="en-US" sz="1800" dirty="0"/>
          </a:p>
        </p:txBody>
      </p:sp>
      <p:sp>
        <p:nvSpPr>
          <p:cNvPr id="7" name="AutoShape 4">
            <a:extLst>
              <a:ext uri="{FF2B5EF4-FFF2-40B4-BE49-F238E27FC236}">
                <a16:creationId xmlns="" xmlns:a16="http://schemas.microsoft.com/office/drawing/2014/main" id="{D32158B4-6B3F-4C7D-AA55-F8248470959E}"/>
              </a:ext>
            </a:extLst>
          </p:cNvPr>
          <p:cNvSpPr>
            <a:spLocks noChangeArrowheads="1"/>
          </p:cNvSpPr>
          <p:nvPr/>
        </p:nvSpPr>
        <p:spPr bwMode="auto">
          <a:xfrm>
            <a:off x="510879" y="2681633"/>
            <a:ext cx="7978226" cy="2090261"/>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800" dirty="0">
                <a:solidFill>
                  <a:srgbClr val="3F5FBF"/>
                </a:solidFill>
                <a:highlight>
                  <a:srgbClr val="E8F2FE"/>
                </a:highlight>
                <a:latin typeface="Consolas" panose="020B0609020204030204" pitchFamily="49" charset="0"/>
              </a:rPr>
              <a:t>&lt;!-- </a:t>
            </a:r>
            <a:r>
              <a:rPr lang="zh-CN" altLang="en-US" sz="1800" dirty="0">
                <a:solidFill>
                  <a:srgbClr val="3F5FBF"/>
                </a:solidFill>
                <a:highlight>
                  <a:srgbClr val="E8F2FE"/>
                </a:highlight>
                <a:latin typeface="Consolas" panose="020B0609020204030204" pitchFamily="49" charset="0"/>
              </a:rPr>
              <a:t>运算符 </a:t>
            </a:r>
            <a:r>
              <a:rPr lang="en-US" altLang="zh-CN" sz="1800" dirty="0">
                <a:solidFill>
                  <a:srgbClr val="3F5FBF"/>
                </a:solidFill>
                <a:highlight>
                  <a:srgbClr val="E8F2FE"/>
                </a:highlight>
                <a:latin typeface="Consolas" panose="020B0609020204030204" pitchFamily="49" charset="0"/>
              </a:rPr>
              <a:t>--&gt;</a:t>
            </a:r>
          </a:p>
          <a:p>
            <a:r>
              <a:rPr lang="en-US" altLang="zh-CN" sz="1800" dirty="0">
                <a:solidFill>
                  <a:srgbClr val="BF5F3F"/>
                </a:solidFill>
                <a:highlight>
                  <a:srgbClr val="E8F2FE"/>
                </a:highlight>
                <a:latin typeface="Consolas" panose="020B0609020204030204" pitchFamily="49" charset="0"/>
              </a:rPr>
              <a:t>&lt;%</a:t>
            </a:r>
          </a:p>
          <a:p>
            <a:r>
              <a:rPr lang="en-US" altLang="zh-CN" sz="1800" u="sng" dirty="0">
                <a:solidFill>
                  <a:srgbClr val="000000"/>
                </a:solidFill>
                <a:highlight>
                  <a:srgbClr val="E8F2FE"/>
                </a:highlight>
                <a:latin typeface="Consolas" panose="020B0609020204030204" pitchFamily="49" charset="0"/>
              </a:rPr>
              <a:t>    List list2 = </a:t>
            </a:r>
            <a:r>
              <a:rPr lang="en-US" altLang="zh-CN" sz="1800" b="1" u="sng" dirty="0">
                <a:solidFill>
                  <a:srgbClr val="7F0055"/>
                </a:solidFill>
                <a:highlight>
                  <a:srgbClr val="E8F2FE"/>
                </a:highlight>
                <a:latin typeface="Consolas" panose="020B0609020204030204" pitchFamily="49" charset="0"/>
              </a:rPr>
              <a:t>new</a:t>
            </a:r>
            <a:r>
              <a:rPr lang="en-US" altLang="zh-CN" sz="1800" b="1" u="sng" dirty="0">
                <a:solidFill>
                  <a:srgbClr val="000000"/>
                </a:solidFill>
                <a:highlight>
                  <a:srgbClr val="E8F2FE"/>
                </a:highlight>
                <a:latin typeface="Consolas" panose="020B0609020204030204" pitchFamily="49" charset="0"/>
              </a:rPr>
              <a:t> </a:t>
            </a:r>
            <a:r>
              <a:rPr lang="en-US" altLang="zh-CN" sz="1800" b="1" u="sng" dirty="0" err="1">
                <a:solidFill>
                  <a:srgbClr val="000000"/>
                </a:solidFill>
                <a:highlight>
                  <a:srgbClr val="E8F2FE"/>
                </a:highlight>
                <a:latin typeface="Consolas" panose="020B0609020204030204" pitchFamily="49" charset="0"/>
              </a:rPr>
              <a:t>ArrayList</a:t>
            </a:r>
            <a:r>
              <a:rPr lang="en-US" altLang="zh-CN" sz="1800" b="1" u="sng" dirty="0">
                <a:solidFill>
                  <a:srgbClr val="000000"/>
                </a:solidFill>
                <a:highlight>
                  <a:srgbClr val="E8F2FE"/>
                </a:highlight>
                <a:latin typeface="Consolas" panose="020B0609020204030204" pitchFamily="49" charset="0"/>
              </a:rPr>
              <a:t>();</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pageContext.setAttribute</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"aa"</a:t>
            </a:r>
            <a:r>
              <a:rPr lang="en-US" altLang="zh-CN" sz="1800" dirty="0">
                <a:solidFill>
                  <a:srgbClr val="000000"/>
                </a:solidFill>
                <a:highlight>
                  <a:srgbClr val="E8F2FE"/>
                </a:highlight>
                <a:latin typeface="Consolas" panose="020B0609020204030204" pitchFamily="49" charset="0"/>
              </a:rPr>
              <a:t>,list2);</a:t>
            </a:r>
          </a:p>
          <a:p>
            <a:r>
              <a:rPr lang="en-US" altLang="zh-CN" sz="1800" dirty="0">
                <a:solidFill>
                  <a:srgbClr val="BF5F3F"/>
                </a:solidFill>
                <a:highlight>
                  <a:srgbClr val="E8F2FE"/>
                </a:highlight>
                <a:latin typeface="Consolas" panose="020B0609020204030204" pitchFamily="49" charset="0"/>
              </a:rPr>
              <a:t>%&gt;</a:t>
            </a:r>
          </a:p>
          <a:p>
            <a:r>
              <a:rPr lang="en-US" altLang="zh-CN" sz="1800" dirty="0">
                <a:solidFill>
                  <a:srgbClr val="3F5FBF"/>
                </a:solidFill>
                <a:highlight>
                  <a:srgbClr val="E8F2FE"/>
                </a:highlight>
                <a:latin typeface="Consolas" panose="020B0609020204030204" pitchFamily="49" charset="0"/>
              </a:rPr>
              <a:t>&lt;!-- </a:t>
            </a:r>
            <a:r>
              <a:rPr lang="en-US" altLang="zh-CN" sz="1800" u="sng" dirty="0">
                <a:solidFill>
                  <a:srgbClr val="3F5FBF"/>
                </a:solidFill>
                <a:highlight>
                  <a:srgbClr val="E8F2FE"/>
                </a:highlight>
                <a:latin typeface="Consolas" panose="020B0609020204030204" pitchFamily="49" charset="0"/>
              </a:rPr>
              <a:t>aa==null || </a:t>
            </a:r>
            <a:r>
              <a:rPr lang="en-US" altLang="zh-CN" sz="1800" u="sng" dirty="0" err="1">
                <a:solidFill>
                  <a:srgbClr val="3F5FBF"/>
                </a:solidFill>
                <a:highlight>
                  <a:srgbClr val="E8F2FE"/>
                </a:highlight>
                <a:latin typeface="Consolas" panose="020B0609020204030204" pitchFamily="49" charset="0"/>
              </a:rPr>
              <a:t>aa.equls</a:t>
            </a:r>
            <a:r>
              <a:rPr lang="en-US" altLang="zh-CN" sz="1800" u="sng" dirty="0">
                <a:solidFill>
                  <a:srgbClr val="3F5FBF"/>
                </a:solidFill>
                <a:highlight>
                  <a:srgbClr val="E8F2FE"/>
                </a:highlight>
                <a:latin typeface="Consolas" panose="020B0609020204030204" pitchFamily="49" charset="0"/>
              </a:rPr>
              <a:t>("") || </a:t>
            </a:r>
            <a:r>
              <a:rPr lang="en-US" altLang="zh-CN" sz="1800" u="sng" dirty="0" err="1">
                <a:solidFill>
                  <a:srgbClr val="3F5FBF"/>
                </a:solidFill>
                <a:highlight>
                  <a:srgbClr val="E8F2FE"/>
                </a:highlight>
                <a:latin typeface="Consolas" panose="020B0609020204030204" pitchFamily="49" charset="0"/>
              </a:rPr>
              <a:t>aa.isEmpty</a:t>
            </a:r>
            <a:r>
              <a:rPr lang="en-US" altLang="zh-CN" sz="1800" u="sng" dirty="0">
                <a:solidFill>
                  <a:srgbClr val="3F5FBF"/>
                </a:solidFill>
                <a:highlight>
                  <a:srgbClr val="E8F2FE"/>
                </a:highlight>
                <a:latin typeface="Consolas" panose="020B0609020204030204" pitchFamily="49" charset="0"/>
              </a:rPr>
              <a:t>(); --&gt;</a:t>
            </a:r>
          </a:p>
          <a:p>
            <a:r>
              <a:rPr lang="en-US" altLang="zh-CN" sz="1800" dirty="0">
                <a:solidFill>
                  <a:srgbClr val="000000"/>
                </a:solidFill>
                <a:highlight>
                  <a:srgbClr val="E8F2FE"/>
                </a:highlight>
                <a:latin typeface="Consolas" panose="020B0609020204030204" pitchFamily="49" charset="0"/>
              </a:rPr>
              <a:t>${</a:t>
            </a:r>
            <a:r>
              <a:rPr lang="en-US" altLang="zh-CN" sz="1800" b="1" dirty="0">
                <a:solidFill>
                  <a:srgbClr val="7F0055"/>
                </a:solidFill>
                <a:highlight>
                  <a:srgbClr val="E8F2FE"/>
                </a:highlight>
                <a:latin typeface="Consolas" panose="020B0609020204030204" pitchFamily="49" charset="0"/>
              </a:rPr>
              <a:t>empty </a:t>
            </a:r>
            <a:r>
              <a:rPr lang="en-US" altLang="zh-CN" sz="1800" b="1" dirty="0">
                <a:solidFill>
                  <a:srgbClr val="000000"/>
                </a:solidFill>
                <a:highlight>
                  <a:srgbClr val="E8F2FE"/>
                </a:highlight>
                <a:latin typeface="Consolas" panose="020B0609020204030204" pitchFamily="49" charset="0"/>
              </a:rPr>
              <a:t>aa}</a:t>
            </a:r>
            <a:endParaRPr lang="zh-CN" altLang="en-US" sz="1800" dirty="0">
              <a:highlight>
                <a:srgbClr val="E8F2FE"/>
              </a:highlight>
            </a:endParaRPr>
          </a:p>
        </p:txBody>
      </p:sp>
    </p:spTree>
    <p:extLst>
      <p:ext uri="{BB962C8B-B14F-4D97-AF65-F5344CB8AC3E}">
        <p14:creationId xmlns:p14="http://schemas.microsoft.com/office/powerpoint/2010/main" val="209981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67331">
                                            <p:txEl>
                                              <p:pRg st="12" end="12"/>
                                            </p:txEl>
                                          </p:spTgt>
                                        </p:tgtEl>
                                        <p:attrNameLst>
                                          <p:attrName>style.visibility</p:attrName>
                                        </p:attrNameLst>
                                      </p:cBhvr>
                                      <p:to>
                                        <p:strVal val="visible"/>
                                      </p:to>
                                    </p:set>
                                    <p:anim calcmode="lin" valueType="num">
                                      <p:cBhvr additive="base">
                                        <p:cTn id="13" dur="500" fill="hold"/>
                                        <p:tgtEl>
                                          <p:spTgt spid="867331">
                                            <p:txEl>
                                              <p:pRg st="12" end="1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7331">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67331">
                                            <p:txEl>
                                              <p:pRg st="1" end="1"/>
                                            </p:txEl>
                                          </p:spTgt>
                                        </p:tgtEl>
                                        <p:attrNameLst>
                                          <p:attrName>style.visibility</p:attrName>
                                        </p:attrNameLst>
                                      </p:cBhvr>
                                      <p:to>
                                        <p:strVal val="visible"/>
                                      </p:to>
                                    </p:set>
                                    <p:anim calcmode="lin" valueType="num">
                                      <p:cBhvr additive="base">
                                        <p:cTn id="19" dur="500" fill="hold"/>
                                        <p:tgtEl>
                                          <p:spTgt spid="86733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67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67331">
                                            <p:txEl>
                                              <p:pRg st="2" end="2"/>
                                            </p:txEl>
                                          </p:spTgt>
                                        </p:tgtEl>
                                        <p:attrNameLst>
                                          <p:attrName>style.visibility</p:attrName>
                                        </p:attrNameLst>
                                      </p:cBhvr>
                                      <p:to>
                                        <p:strVal val="visible"/>
                                      </p:to>
                                    </p:set>
                                    <p:anim calcmode="lin" valueType="num">
                                      <p:cBhvr additive="base">
                                        <p:cTn id="25" dur="500" fill="hold"/>
                                        <p:tgtEl>
                                          <p:spTgt spid="867331">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67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67331">
                                            <p:txEl>
                                              <p:pRg st="3" end="3"/>
                                            </p:txEl>
                                          </p:spTgt>
                                        </p:tgtEl>
                                        <p:attrNameLst>
                                          <p:attrName>style.visibility</p:attrName>
                                        </p:attrNameLst>
                                      </p:cBhvr>
                                      <p:to>
                                        <p:strVal val="visible"/>
                                      </p:to>
                                    </p:set>
                                    <p:anim calcmode="lin" valueType="num">
                                      <p:cBhvr additive="base">
                                        <p:cTn id="31" dur="500" fill="hold"/>
                                        <p:tgtEl>
                                          <p:spTgt spid="867331">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67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867331">
                                            <p:txEl>
                                              <p:pRg st="11" end="11"/>
                                            </p:txEl>
                                          </p:spTgt>
                                        </p:tgtEl>
                                        <p:attrNameLst>
                                          <p:attrName>style.visibility</p:attrName>
                                        </p:attrNameLst>
                                      </p:cBhvr>
                                      <p:to>
                                        <p:strVal val="visible"/>
                                      </p:to>
                                    </p:set>
                                    <p:anim calcmode="lin" valueType="num">
                                      <p:cBhvr additive="base">
                                        <p:cTn id="37" dur="500" fill="hold"/>
                                        <p:tgtEl>
                                          <p:spTgt spid="867331">
                                            <p:txEl>
                                              <p:pRg st="11" end="1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6733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JSTL</a:t>
            </a:r>
            <a:r>
              <a:rPr lang="zh-CN" altLang="en-US" b="1" dirty="0">
                <a:latin typeface="Arial Unicode MS" pitchFamily="34" charset="-122"/>
                <a:ea typeface="Arial Unicode MS" pitchFamily="34" charset="-122"/>
                <a:cs typeface="Arial Unicode MS" pitchFamily="34" charset="-122"/>
              </a:rPr>
              <a:t>标签</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1084196"/>
            <a:ext cx="8640960" cy="5077118"/>
          </a:xfrm>
          <a:noFill/>
        </p:spPr>
        <p:txBody>
          <a:bodyPr>
            <a:normAutofit/>
          </a:bodyPr>
          <a:lstStyle/>
          <a:p>
            <a:pPr marL="355600" indent="-355600">
              <a:lnSpc>
                <a:spcPct val="150000"/>
              </a:lnSpc>
              <a:spcAft>
                <a:spcPct val="20000"/>
              </a:spcAft>
            </a:pPr>
            <a:r>
              <a:rPr lang="en-US" altLang="zh-CN" sz="2400" dirty="0">
                <a:latin typeface="微软雅黑" panose="020B0503020204020204" pitchFamily="34" charset="-122"/>
                <a:ea typeface="微软雅黑" panose="020B0503020204020204" pitchFamily="34" charset="-122"/>
              </a:rPr>
              <a:t>JSTL</a:t>
            </a:r>
            <a:r>
              <a:rPr lang="zh-CN" altLang="en-US" sz="2400" dirty="0">
                <a:latin typeface="微软雅黑" panose="020B0503020204020204" pitchFamily="34" charset="-122"/>
                <a:ea typeface="微软雅黑" panose="020B0503020204020204" pitchFamily="34" charset="-122"/>
              </a:rPr>
              <a:t>简介</a:t>
            </a:r>
            <a:endParaRPr lang="en-US" altLang="zh-CN" sz="2400" dirty="0">
              <a:latin typeface="微软雅黑" panose="020B0503020204020204" pitchFamily="34" charset="-122"/>
              <a:ea typeface="微软雅黑" panose="020B0503020204020204" pitchFamily="34" charset="-122"/>
            </a:endParaRPr>
          </a:p>
          <a:p>
            <a:pPr>
              <a:lnSpc>
                <a:spcPct val="150000"/>
              </a:lnSpc>
              <a:spcAft>
                <a:spcPct val="20000"/>
              </a:spcAft>
              <a:buFont typeface="Wingdings" panose="05000000000000000000" pitchFamily="2" charset="2"/>
              <a:buChar char="Ø"/>
            </a:pPr>
            <a:r>
              <a:rPr lang="en-US" altLang="zh-CN" sz="2000" dirty="0"/>
              <a:t>Java Standard Tag </a:t>
            </a:r>
            <a:r>
              <a:rPr lang="en-US" altLang="zh-CN" sz="2000" dirty="0" err="1"/>
              <a:t>Libraray</a:t>
            </a:r>
            <a:r>
              <a:rPr lang="zh-CN" altLang="en-US" sz="2000" dirty="0"/>
              <a:t>，</a:t>
            </a:r>
            <a:r>
              <a:rPr lang="zh-CN" altLang="en-US" sz="2000" dirty="0">
                <a:latin typeface="微软雅黑" panose="020B0503020204020204" pitchFamily="34" charset="-122"/>
                <a:ea typeface="微软雅黑" panose="020B0503020204020204" pitchFamily="34" charset="-122"/>
                <a:cs typeface="Arial Unicode MS" pitchFamily="34" charset="-122"/>
              </a:rPr>
              <a:t>是</a:t>
            </a:r>
            <a:r>
              <a:rPr lang="en-US" altLang="zh-CN" sz="2000" dirty="0">
                <a:latin typeface="微软雅黑" panose="020B0503020204020204" pitchFamily="34" charset="-122"/>
                <a:ea typeface="微软雅黑" panose="020B0503020204020204" pitchFamily="34" charset="-122"/>
                <a:cs typeface="Arial Unicode MS" pitchFamily="34" charset="-122"/>
              </a:rPr>
              <a:t>apache</a:t>
            </a:r>
            <a:r>
              <a:rPr lang="zh-CN" altLang="en-US" sz="2000" dirty="0">
                <a:latin typeface="微软雅黑" panose="020B0503020204020204" pitchFamily="34" charset="-122"/>
                <a:ea typeface="微软雅黑" panose="020B0503020204020204" pitchFamily="34" charset="-122"/>
                <a:cs typeface="Arial Unicode MS" pitchFamily="34" charset="-122"/>
              </a:rPr>
              <a:t>对</a:t>
            </a:r>
            <a:r>
              <a:rPr lang="en-US" altLang="zh-CN" sz="2000" dirty="0">
                <a:latin typeface="微软雅黑" panose="020B0503020204020204" pitchFamily="34" charset="-122"/>
                <a:ea typeface="微软雅黑" panose="020B0503020204020204" pitchFamily="34" charset="-122"/>
                <a:cs typeface="Arial Unicode MS" pitchFamily="34" charset="-122"/>
              </a:rPr>
              <a:t>EL</a:t>
            </a:r>
            <a:r>
              <a:rPr lang="zh-CN" altLang="en-US" sz="2000" dirty="0">
                <a:latin typeface="微软雅黑" panose="020B0503020204020204" pitchFamily="34" charset="-122"/>
                <a:ea typeface="微软雅黑" panose="020B0503020204020204" pitchFamily="34" charset="-122"/>
                <a:cs typeface="Arial Unicode MS" pitchFamily="34" charset="-122"/>
              </a:rPr>
              <a:t>表达式的扩展（也就是说</a:t>
            </a:r>
            <a:r>
              <a:rPr lang="en-US" altLang="zh-CN" sz="2000" dirty="0">
                <a:latin typeface="微软雅黑" panose="020B0503020204020204" pitchFamily="34" charset="-122"/>
                <a:ea typeface="微软雅黑" panose="020B0503020204020204" pitchFamily="34" charset="-122"/>
                <a:cs typeface="Arial Unicode MS" pitchFamily="34" charset="-122"/>
              </a:rPr>
              <a:t>JSTL</a:t>
            </a:r>
            <a:r>
              <a:rPr lang="zh-CN" altLang="en-US" sz="2000" dirty="0">
                <a:latin typeface="微软雅黑" panose="020B0503020204020204" pitchFamily="34" charset="-122"/>
                <a:ea typeface="微软雅黑" panose="020B0503020204020204" pitchFamily="34" charset="-122"/>
                <a:cs typeface="Arial Unicode MS" pitchFamily="34" charset="-122"/>
              </a:rPr>
              <a:t>依赖</a:t>
            </a:r>
            <a:r>
              <a:rPr lang="en-US" altLang="zh-CN" sz="2000" dirty="0">
                <a:latin typeface="微软雅黑" panose="020B0503020204020204" pitchFamily="34" charset="-122"/>
                <a:ea typeface="微软雅黑" panose="020B0503020204020204" pitchFamily="34" charset="-122"/>
                <a:cs typeface="Arial Unicode MS" pitchFamily="34" charset="-122"/>
              </a:rPr>
              <a:t>EL</a:t>
            </a:r>
            <a:r>
              <a:rPr lang="zh-CN" altLang="en-US" sz="2000" dirty="0">
                <a:latin typeface="微软雅黑" panose="020B0503020204020204" pitchFamily="34" charset="-122"/>
                <a:ea typeface="微软雅黑" panose="020B0503020204020204" pitchFamily="34" charset="-122"/>
                <a:cs typeface="Arial Unicode MS" pitchFamily="34" charset="-122"/>
              </a:rPr>
              <a:t>），</a:t>
            </a:r>
            <a:r>
              <a:rPr lang="en-US" altLang="zh-CN" sz="2000" dirty="0">
                <a:latin typeface="微软雅黑" panose="020B0503020204020204" pitchFamily="34" charset="-122"/>
                <a:ea typeface="微软雅黑" panose="020B0503020204020204" pitchFamily="34" charset="-122"/>
                <a:cs typeface="Arial Unicode MS" pitchFamily="34" charset="-122"/>
              </a:rPr>
              <a:t>JSTL</a:t>
            </a:r>
            <a:r>
              <a:rPr lang="zh-CN" altLang="en-US" sz="2000" dirty="0">
                <a:latin typeface="微软雅黑" panose="020B0503020204020204" pitchFamily="34" charset="-122"/>
                <a:ea typeface="微软雅黑" panose="020B0503020204020204" pitchFamily="34" charset="-122"/>
                <a:cs typeface="Arial Unicode MS" pitchFamily="34" charset="-122"/>
              </a:rPr>
              <a:t>是标签语言。</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Arial Unicode MS" pitchFamily="34" charset="-122"/>
              </a:rPr>
              <a:t>不是</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的内置标签，使用时需要导包（</a:t>
            </a:r>
            <a:r>
              <a:rPr lang="en-US" altLang="zh-CN" sz="2000" dirty="0">
                <a:latin typeface="微软雅黑" panose="020B0503020204020204" pitchFamily="34" charset="-122"/>
                <a:ea typeface="微软雅黑" panose="020B0503020204020204" pitchFamily="34" charset="-122"/>
                <a:cs typeface="Arial Unicode MS" pitchFamily="34" charset="-122"/>
              </a:rPr>
              <a:t>jstl-1.2.jar</a:t>
            </a:r>
            <a:r>
              <a:rPr lang="zh-CN" altLang="en-US" sz="2000" dirty="0">
                <a:latin typeface="微软雅黑" panose="020B0503020204020204" pitchFamily="34" charset="-122"/>
                <a:ea typeface="微软雅黑" panose="020B0503020204020204" pitchFamily="34" charset="-122"/>
                <a:cs typeface="Arial Unicode MS" pitchFamily="34" charset="-122"/>
              </a:rPr>
              <a:t>）</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marL="0" lvl="1" indent="0">
              <a:lnSpc>
                <a:spcPct val="150000"/>
              </a:lnSpc>
              <a:spcAft>
                <a:spcPct val="20000"/>
              </a:spcAft>
              <a:buNone/>
            </a:pPr>
            <a:r>
              <a:rPr lang="en-US" altLang="zh-CN" sz="2000" b="1" dirty="0">
                <a:latin typeface="微软雅黑" panose="020B0503020204020204" pitchFamily="34" charset="-122"/>
                <a:ea typeface="微软雅黑" panose="020B0503020204020204" pitchFamily="34" charset="-122"/>
                <a:cs typeface="Arial Unicode MS" pitchFamily="34" charset="-122"/>
              </a:rPr>
              <a:t>    </a:t>
            </a:r>
          </a:p>
          <a:p>
            <a:pPr marL="400050" lvl="1" indent="0">
              <a:lnSpc>
                <a:spcPct val="150000"/>
              </a:lnSpc>
              <a:spcBef>
                <a:spcPts val="0"/>
              </a:spcBef>
              <a:buNone/>
            </a:pPr>
            <a:endParaRPr lang="en-US" altLang="zh-CN" sz="2000" dirty="0">
              <a:latin typeface="微软雅黑" panose="020B0503020204020204" pitchFamily="34" charset="-122"/>
              <a:ea typeface="微软雅黑" panose="020B0503020204020204" pitchFamily="34" charset="-122"/>
              <a:cs typeface="Arial Unicode MS" pitchFamily="34" charset="-122"/>
            </a:endParaRPr>
          </a:p>
        </p:txBody>
      </p:sp>
      <p:pic>
        <p:nvPicPr>
          <p:cNvPr id="3" name="图片 2">
            <a:extLst>
              <a:ext uri="{FF2B5EF4-FFF2-40B4-BE49-F238E27FC236}">
                <a16:creationId xmlns="" xmlns:a16="http://schemas.microsoft.com/office/drawing/2014/main" id="{83863418-1441-4FD8-BAB9-5A0AD29E3B8F}"/>
              </a:ext>
            </a:extLst>
          </p:cNvPr>
          <p:cNvPicPr>
            <a:picLocks noChangeAspect="1"/>
          </p:cNvPicPr>
          <p:nvPr/>
        </p:nvPicPr>
        <p:blipFill>
          <a:blip r:embed="rId2"/>
          <a:stretch>
            <a:fillRect/>
          </a:stretch>
        </p:blipFill>
        <p:spPr>
          <a:xfrm>
            <a:off x="597780" y="3363686"/>
            <a:ext cx="1710287" cy="400510"/>
          </a:xfrm>
          <a:prstGeom prst="rect">
            <a:avLst/>
          </a:prstGeom>
        </p:spPr>
      </p:pic>
    </p:spTree>
    <p:extLst>
      <p:ext uri="{BB962C8B-B14F-4D97-AF65-F5344CB8AC3E}">
        <p14:creationId xmlns:p14="http://schemas.microsoft.com/office/powerpoint/2010/main" val="24275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67331">
                                            <p:txEl>
                                              <p:pRg st="1" end="1"/>
                                            </p:txEl>
                                          </p:spTgt>
                                        </p:tgtEl>
                                        <p:attrNameLst>
                                          <p:attrName>style.visibility</p:attrName>
                                        </p:attrNameLst>
                                      </p:cBhvr>
                                      <p:to>
                                        <p:strVal val="visible"/>
                                      </p:to>
                                    </p:set>
                                    <p:anim calcmode="lin" valueType="num">
                                      <p:cBhvr additive="base">
                                        <p:cTn id="13" dur="500" fill="hold"/>
                                        <p:tgtEl>
                                          <p:spTgt spid="8673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7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67331">
                                            <p:txEl>
                                              <p:pRg st="2" end="2"/>
                                            </p:txEl>
                                          </p:spTgt>
                                        </p:tgtEl>
                                        <p:attrNameLst>
                                          <p:attrName>style.visibility</p:attrName>
                                        </p:attrNameLst>
                                      </p:cBhvr>
                                      <p:to>
                                        <p:strVal val="visible"/>
                                      </p:to>
                                    </p:set>
                                    <p:anim calcmode="lin" valueType="num">
                                      <p:cBhvr additive="base">
                                        <p:cTn id="19" dur="500" fill="hold"/>
                                        <p:tgtEl>
                                          <p:spTgt spid="8673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67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67331">
                                            <p:txEl>
                                              <p:pRg st="3" end="3"/>
                                            </p:txEl>
                                          </p:spTgt>
                                        </p:tgtEl>
                                        <p:attrNameLst>
                                          <p:attrName>style.visibility</p:attrName>
                                        </p:attrNameLst>
                                      </p:cBhvr>
                                      <p:to>
                                        <p:strVal val="visible"/>
                                      </p:to>
                                    </p:set>
                                    <p:anim calcmode="lin" valueType="num">
                                      <p:cBhvr additive="base">
                                        <p:cTn id="25" dur="500" fill="hold"/>
                                        <p:tgtEl>
                                          <p:spTgt spid="8673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6733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JSTL</a:t>
            </a:r>
            <a:r>
              <a:rPr lang="zh-CN" altLang="en-US" b="1" dirty="0">
                <a:latin typeface="Arial Unicode MS" pitchFamily="34" charset="-122"/>
                <a:ea typeface="Arial Unicode MS" pitchFamily="34" charset="-122"/>
                <a:cs typeface="Arial Unicode MS" pitchFamily="34" charset="-122"/>
              </a:rPr>
              <a:t>标签</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1084196"/>
            <a:ext cx="8640960" cy="5077118"/>
          </a:xfrm>
          <a:noFill/>
        </p:spPr>
        <p:txBody>
          <a:bodyPr>
            <a:normAutofit/>
          </a:bodyPr>
          <a:lstStyle/>
          <a:p>
            <a:pPr marL="342900" lvl="1" indent="-342900">
              <a:lnSpc>
                <a:spcPct val="150000"/>
              </a:lnSpc>
              <a:spcAft>
                <a:spcPct val="20000"/>
              </a:spcAft>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cs typeface="Arial Unicode MS" pitchFamily="34" charset="-122"/>
              </a:rPr>
              <a:t>JSTL</a:t>
            </a:r>
            <a:r>
              <a:rPr lang="zh-CN" altLang="en-US" sz="2000" b="1" dirty="0">
                <a:latin typeface="微软雅黑" panose="020B0503020204020204" pitchFamily="34" charset="-122"/>
                <a:ea typeface="微软雅黑" panose="020B0503020204020204" pitchFamily="34" charset="-122"/>
                <a:cs typeface="Arial Unicode MS" pitchFamily="34" charset="-122"/>
              </a:rPr>
              <a:t>标签库包括五个</a:t>
            </a:r>
            <a:r>
              <a:rPr lang="en-US" altLang="zh-CN" sz="2000" b="1" dirty="0">
                <a:latin typeface="微软雅黑" panose="020B0503020204020204" pitchFamily="34" charset="-122"/>
                <a:ea typeface="微软雅黑" panose="020B0503020204020204" pitchFamily="34" charset="-122"/>
                <a:cs typeface="Arial Unicode MS" pitchFamily="34" charset="-122"/>
              </a:rPr>
              <a:t>,</a:t>
            </a:r>
            <a:r>
              <a:rPr lang="zh-CN" altLang="en-US" sz="2000" b="1" dirty="0">
                <a:latin typeface="微软雅黑" panose="020B0503020204020204" pitchFamily="34" charset="-122"/>
                <a:ea typeface="微软雅黑" panose="020B0503020204020204" pitchFamily="34" charset="-122"/>
                <a:cs typeface="Arial Unicode MS" pitchFamily="34" charset="-122"/>
              </a:rPr>
              <a:t>分别是</a:t>
            </a:r>
            <a:endParaRPr lang="en-US" altLang="zh-CN" sz="2000" b="1" dirty="0">
              <a:latin typeface="微软雅黑" panose="020B0503020204020204" pitchFamily="34" charset="-122"/>
              <a:ea typeface="微软雅黑" panose="020B0503020204020204" pitchFamily="34" charset="-122"/>
              <a:cs typeface="Arial Unicode MS" pitchFamily="34" charset="-122"/>
            </a:endParaRPr>
          </a:p>
          <a:p>
            <a:pPr marL="0" lvl="1" indent="0">
              <a:lnSpc>
                <a:spcPct val="150000"/>
              </a:lnSpc>
              <a:spcAft>
                <a:spcPct val="20000"/>
              </a:spcAft>
              <a:buNone/>
            </a:pPr>
            <a:r>
              <a:rPr lang="en-US" altLang="zh-CN" sz="1800" b="1" dirty="0">
                <a:latin typeface="微软雅黑" panose="020B0503020204020204" pitchFamily="34" charset="-122"/>
                <a:ea typeface="微软雅黑" panose="020B0503020204020204" pitchFamily="34" charset="-122"/>
                <a:cs typeface="Arial Unicode MS" pitchFamily="34" charset="-122"/>
              </a:rPr>
              <a:t>1</a:t>
            </a:r>
            <a:r>
              <a:rPr lang="zh-CN" altLang="en-US" sz="1800" b="1" dirty="0">
                <a:latin typeface="微软雅黑" panose="020B0503020204020204" pitchFamily="34" charset="-122"/>
                <a:ea typeface="微软雅黑" panose="020B0503020204020204" pitchFamily="34" charset="-122"/>
                <a:cs typeface="Arial Unicode MS" pitchFamily="34" charset="-122"/>
              </a:rPr>
              <a:t>、</a:t>
            </a:r>
            <a:r>
              <a:rPr lang="en-US" altLang="zh-CN" sz="1800" b="1" dirty="0">
                <a:latin typeface="微软雅黑" panose="020B0503020204020204" pitchFamily="34" charset="-122"/>
                <a:ea typeface="微软雅黑" panose="020B0503020204020204" pitchFamily="34" charset="-122"/>
                <a:cs typeface="Arial Unicode MS" pitchFamily="34" charset="-122"/>
              </a:rPr>
              <a:t>core</a:t>
            </a:r>
            <a:r>
              <a:rPr lang="zh-CN" altLang="en-US" sz="1800" b="1" dirty="0">
                <a:latin typeface="微软雅黑" panose="020B0503020204020204" pitchFamily="34" charset="-122"/>
                <a:ea typeface="微软雅黑" panose="020B0503020204020204" pitchFamily="34" charset="-122"/>
                <a:cs typeface="Arial Unicode MS" pitchFamily="34" charset="-122"/>
              </a:rPr>
              <a:t>：核心标签库      核心标签，执行一些输出，设置值，可遍历</a:t>
            </a:r>
            <a:endParaRPr lang="en-US" altLang="zh-CN" sz="1800" b="1" dirty="0">
              <a:latin typeface="微软雅黑" panose="020B0503020204020204" pitchFamily="34" charset="-122"/>
              <a:ea typeface="微软雅黑" panose="020B0503020204020204" pitchFamily="34" charset="-122"/>
              <a:cs typeface="Arial Unicode MS" pitchFamily="34" charset="-122"/>
            </a:endParaRPr>
          </a:p>
          <a:p>
            <a:pPr marL="0" lvl="1" indent="0">
              <a:lnSpc>
                <a:spcPct val="150000"/>
              </a:lnSpc>
              <a:spcAft>
                <a:spcPct val="20000"/>
              </a:spcAft>
              <a:buNone/>
            </a:pPr>
            <a:r>
              <a:rPr lang="en-US" altLang="zh-CN" sz="1800" dirty="0">
                <a:latin typeface="微软雅黑" panose="020B0503020204020204" pitchFamily="34" charset="-122"/>
                <a:ea typeface="微软雅黑" panose="020B0503020204020204" pitchFamily="34" charset="-122"/>
                <a:cs typeface="Arial Unicode MS" pitchFamily="34" charset="-122"/>
              </a:rPr>
              <a:t>2</a:t>
            </a:r>
            <a:r>
              <a:rPr lang="zh-CN" altLang="en-US" sz="1800" b="1" dirty="0">
                <a:latin typeface="微软雅黑" panose="020B0503020204020204" pitchFamily="34" charset="-122"/>
                <a:ea typeface="微软雅黑" panose="020B0503020204020204" pitchFamily="34" charset="-122"/>
                <a:cs typeface="Arial Unicode MS" pitchFamily="34" charset="-122"/>
              </a:rPr>
              <a:t>、</a:t>
            </a:r>
            <a:r>
              <a:rPr lang="en-US" altLang="zh-CN" sz="1800" dirty="0" err="1">
                <a:latin typeface="微软雅黑" panose="020B0503020204020204" pitchFamily="34" charset="-122"/>
                <a:ea typeface="微软雅黑" panose="020B0503020204020204" pitchFamily="34" charset="-122"/>
                <a:cs typeface="Arial Unicode MS" pitchFamily="34" charset="-122"/>
              </a:rPr>
              <a:t>fmt</a:t>
            </a:r>
            <a:r>
              <a:rPr lang="zh-CN" altLang="en-US" sz="1800" dirty="0">
                <a:latin typeface="微软雅黑" panose="020B0503020204020204" pitchFamily="34" charset="-122"/>
                <a:ea typeface="微软雅黑" panose="020B0503020204020204" pitchFamily="34" charset="-122"/>
                <a:cs typeface="Arial Unicode MS" pitchFamily="34" charset="-122"/>
              </a:rPr>
              <a:t>：格式化标签库    格式化标签，可格式化日期、数字等</a:t>
            </a:r>
            <a:endParaRPr lang="en-US" altLang="zh-CN" sz="1800" dirty="0">
              <a:latin typeface="微软雅黑" panose="020B0503020204020204" pitchFamily="34" charset="-122"/>
              <a:ea typeface="微软雅黑" panose="020B0503020204020204" pitchFamily="34" charset="-122"/>
              <a:cs typeface="Arial Unicode MS" pitchFamily="34" charset="-122"/>
            </a:endParaRPr>
          </a:p>
          <a:p>
            <a:pPr marL="0" lvl="1" indent="0">
              <a:lnSpc>
                <a:spcPct val="150000"/>
              </a:lnSpc>
              <a:spcAft>
                <a:spcPct val="20000"/>
              </a:spcAft>
              <a:buNone/>
            </a:pPr>
            <a:r>
              <a:rPr lang="en-US" altLang="zh-CN" sz="1800" dirty="0">
                <a:latin typeface="微软雅黑" panose="020B0503020204020204" pitchFamily="34" charset="-122"/>
                <a:ea typeface="微软雅黑" panose="020B0503020204020204" pitchFamily="34" charset="-122"/>
                <a:cs typeface="Arial Unicode MS" pitchFamily="34" charset="-122"/>
              </a:rPr>
              <a:t>3</a:t>
            </a:r>
            <a:r>
              <a:rPr lang="zh-CN" altLang="en-US" sz="1800" dirty="0">
                <a:latin typeface="微软雅黑" panose="020B0503020204020204" pitchFamily="34" charset="-122"/>
                <a:ea typeface="微软雅黑" panose="020B0503020204020204" pitchFamily="34" charset="-122"/>
                <a:cs typeface="Arial Unicode MS" pitchFamily="34" charset="-122"/>
              </a:rPr>
              <a:t>、</a:t>
            </a:r>
            <a:r>
              <a:rPr lang="en-US" altLang="zh-CN" sz="1800" dirty="0" err="1">
                <a:latin typeface="微软雅黑" panose="020B0503020204020204" pitchFamily="34" charset="-122"/>
                <a:ea typeface="微软雅黑" panose="020B0503020204020204" pitchFamily="34" charset="-122"/>
                <a:cs typeface="Arial Unicode MS" pitchFamily="34" charset="-122"/>
              </a:rPr>
              <a:t>sql</a:t>
            </a:r>
            <a:r>
              <a:rPr lang="zh-CN" altLang="en-US" sz="1800" dirty="0">
                <a:latin typeface="微软雅黑" panose="020B0503020204020204" pitchFamily="34" charset="-122"/>
                <a:ea typeface="微软雅黑" panose="020B0503020204020204" pitchFamily="34" charset="-122"/>
                <a:cs typeface="Arial Unicode MS" pitchFamily="34" charset="-122"/>
              </a:rPr>
              <a:t>：数据库标签库  </a:t>
            </a:r>
            <a:r>
              <a:rPr lang="en-US" altLang="zh-CN" sz="1800" dirty="0">
                <a:latin typeface="微软雅黑" panose="020B0503020204020204" pitchFamily="34" charset="-122"/>
                <a:ea typeface="微软雅黑" panose="020B0503020204020204" pitchFamily="34" charset="-122"/>
                <a:cs typeface="Arial Unicode MS" pitchFamily="34" charset="-122"/>
              </a:rPr>
              <a:t>   </a:t>
            </a:r>
            <a:r>
              <a:rPr lang="zh-CN" altLang="en-US" sz="1800" dirty="0">
                <a:latin typeface="微软雅黑" panose="020B0503020204020204" pitchFamily="34" charset="-122"/>
                <a:ea typeface="微软雅黑" panose="020B0503020204020204" pitchFamily="34" charset="-122"/>
                <a:cs typeface="Arial Unicode MS" pitchFamily="34" charset="-122"/>
              </a:rPr>
              <a:t>用于在页面执行</a:t>
            </a:r>
            <a:r>
              <a:rPr lang="en-US" altLang="zh-CN" sz="1800" dirty="0" err="1">
                <a:latin typeface="微软雅黑" panose="020B0503020204020204" pitchFamily="34" charset="-122"/>
                <a:ea typeface="微软雅黑" panose="020B0503020204020204" pitchFamily="34" charset="-122"/>
                <a:cs typeface="Arial Unicode MS" pitchFamily="34" charset="-122"/>
              </a:rPr>
              <a:t>sql</a:t>
            </a:r>
            <a:endParaRPr lang="en-US" altLang="zh-CN" sz="1800" dirty="0">
              <a:latin typeface="微软雅黑" panose="020B0503020204020204" pitchFamily="34" charset="-122"/>
              <a:ea typeface="微软雅黑" panose="020B0503020204020204" pitchFamily="34" charset="-122"/>
              <a:cs typeface="Arial Unicode MS" pitchFamily="34" charset="-122"/>
            </a:endParaRPr>
          </a:p>
          <a:p>
            <a:pPr marL="0" lvl="1" indent="0">
              <a:lnSpc>
                <a:spcPct val="150000"/>
              </a:lnSpc>
              <a:spcAft>
                <a:spcPct val="20000"/>
              </a:spcAft>
              <a:buNone/>
            </a:pPr>
            <a:r>
              <a:rPr lang="en-US" altLang="zh-CN" sz="1800" dirty="0">
                <a:latin typeface="微软雅黑" panose="020B0503020204020204" pitchFamily="34" charset="-122"/>
                <a:ea typeface="微软雅黑" panose="020B0503020204020204" pitchFamily="34" charset="-122"/>
                <a:cs typeface="Arial Unicode MS" pitchFamily="34" charset="-122"/>
              </a:rPr>
              <a:t>4</a:t>
            </a:r>
            <a:r>
              <a:rPr lang="zh-CN" altLang="en-US" sz="1800" dirty="0">
                <a:latin typeface="微软雅黑" panose="020B0503020204020204" pitchFamily="34" charset="-122"/>
                <a:ea typeface="微软雅黑" panose="020B0503020204020204" pitchFamily="34" charset="-122"/>
                <a:cs typeface="Arial Unicode MS" pitchFamily="34" charset="-122"/>
              </a:rPr>
              <a:t>、</a:t>
            </a:r>
            <a:r>
              <a:rPr lang="en-US" altLang="zh-CN" sz="1800" dirty="0">
                <a:latin typeface="微软雅黑" panose="020B0503020204020204" pitchFamily="34" charset="-122"/>
                <a:ea typeface="微软雅黑" panose="020B0503020204020204" pitchFamily="34" charset="-122"/>
                <a:cs typeface="Arial Unicode MS" pitchFamily="34" charset="-122"/>
              </a:rPr>
              <a:t>xml</a:t>
            </a:r>
            <a:r>
              <a:rPr lang="zh-CN" altLang="en-US" sz="1800" dirty="0">
                <a:latin typeface="微软雅黑" panose="020B0503020204020204" pitchFamily="34" charset="-122"/>
                <a:ea typeface="微软雅黑" panose="020B0503020204020204" pitchFamily="34" charset="-122"/>
                <a:cs typeface="Arial Unicode MS" pitchFamily="34" charset="-122"/>
              </a:rPr>
              <a:t>：</a:t>
            </a:r>
            <a:r>
              <a:rPr lang="en-US" altLang="zh-CN" sz="1800" dirty="0">
                <a:latin typeface="微软雅黑" panose="020B0503020204020204" pitchFamily="34" charset="-122"/>
                <a:ea typeface="微软雅黑" panose="020B0503020204020204" pitchFamily="34" charset="-122"/>
                <a:cs typeface="Arial Unicode MS" pitchFamily="34" charset="-122"/>
              </a:rPr>
              <a:t>xml</a:t>
            </a:r>
            <a:r>
              <a:rPr lang="zh-CN" altLang="en-US" sz="1800" dirty="0">
                <a:latin typeface="微软雅黑" panose="020B0503020204020204" pitchFamily="34" charset="-122"/>
                <a:ea typeface="微软雅黑" panose="020B0503020204020204" pitchFamily="34" charset="-122"/>
                <a:cs typeface="Arial Unicode MS" pitchFamily="34" charset="-122"/>
              </a:rPr>
              <a:t>标签库</a:t>
            </a:r>
            <a:r>
              <a:rPr lang="en-US" altLang="zh-CN" sz="1800" dirty="0">
                <a:latin typeface="微软雅黑" panose="020B0503020204020204" pitchFamily="34" charset="-122"/>
                <a:ea typeface="微软雅黑" panose="020B0503020204020204" pitchFamily="34" charset="-122"/>
                <a:cs typeface="Arial Unicode MS" pitchFamily="34" charset="-122"/>
              </a:rPr>
              <a:t>         </a:t>
            </a:r>
            <a:r>
              <a:rPr lang="zh-CN" altLang="en-US" sz="1800" dirty="0">
                <a:latin typeface="微软雅黑" panose="020B0503020204020204" pitchFamily="34" charset="-122"/>
                <a:ea typeface="微软雅黑" panose="020B0503020204020204" pitchFamily="34" charset="-122"/>
                <a:cs typeface="Arial Unicode MS" pitchFamily="34" charset="-122"/>
              </a:rPr>
              <a:t>操作</a:t>
            </a:r>
            <a:r>
              <a:rPr lang="en-US" altLang="zh-CN" sz="1800" dirty="0">
                <a:latin typeface="微软雅黑" panose="020B0503020204020204" pitchFamily="34" charset="-122"/>
                <a:ea typeface="微软雅黑" panose="020B0503020204020204" pitchFamily="34" charset="-122"/>
                <a:cs typeface="Arial Unicode MS" pitchFamily="34" charset="-122"/>
              </a:rPr>
              <a:t>XML</a:t>
            </a:r>
            <a:r>
              <a:rPr lang="zh-CN" altLang="en-US" sz="1800" dirty="0">
                <a:latin typeface="微软雅黑" panose="020B0503020204020204" pitchFamily="34" charset="-122"/>
                <a:ea typeface="微软雅黑" panose="020B0503020204020204" pitchFamily="34" charset="-122"/>
                <a:cs typeface="Arial Unicode MS" pitchFamily="34" charset="-122"/>
              </a:rPr>
              <a:t>的标签</a:t>
            </a:r>
            <a:endParaRPr lang="en-US" altLang="zh-CN" sz="1800" dirty="0">
              <a:latin typeface="微软雅黑" panose="020B0503020204020204" pitchFamily="34" charset="-122"/>
              <a:ea typeface="微软雅黑" panose="020B0503020204020204" pitchFamily="34" charset="-122"/>
              <a:cs typeface="Arial Unicode MS" pitchFamily="34" charset="-122"/>
            </a:endParaRPr>
          </a:p>
          <a:p>
            <a:pPr marL="0" lvl="1" indent="0">
              <a:lnSpc>
                <a:spcPct val="150000"/>
              </a:lnSpc>
              <a:spcAft>
                <a:spcPct val="20000"/>
              </a:spcAft>
              <a:buNone/>
            </a:pPr>
            <a:r>
              <a:rPr lang="en-US" altLang="zh-CN" sz="1800" dirty="0">
                <a:latin typeface="微软雅黑" panose="020B0503020204020204" pitchFamily="34" charset="-122"/>
                <a:ea typeface="微软雅黑" panose="020B0503020204020204" pitchFamily="34" charset="-122"/>
                <a:cs typeface="Arial Unicode MS" pitchFamily="34" charset="-122"/>
              </a:rPr>
              <a:t>5</a:t>
            </a:r>
            <a:r>
              <a:rPr lang="zh-CN" altLang="en-US" sz="1800" dirty="0">
                <a:latin typeface="微软雅黑" panose="020B0503020204020204" pitchFamily="34" charset="-122"/>
                <a:ea typeface="微软雅黑" panose="020B0503020204020204" pitchFamily="34" charset="-122"/>
                <a:cs typeface="Arial Unicode MS" pitchFamily="34" charset="-122"/>
              </a:rPr>
              <a:t>、</a:t>
            </a:r>
            <a:r>
              <a:rPr lang="en-US" altLang="zh-CN" sz="1800" dirty="0">
                <a:latin typeface="微软雅黑" panose="020B0503020204020204" pitchFamily="34" charset="-122"/>
                <a:ea typeface="微软雅黑" panose="020B0503020204020204" pitchFamily="34" charset="-122"/>
                <a:cs typeface="Arial Unicode MS" pitchFamily="34" charset="-122"/>
              </a:rPr>
              <a:t>JSTL</a:t>
            </a:r>
            <a:r>
              <a:rPr lang="zh-CN" altLang="en-US" sz="1800" dirty="0">
                <a:latin typeface="微软雅黑" panose="020B0503020204020204" pitchFamily="34" charset="-122"/>
                <a:ea typeface="微软雅黑" panose="020B0503020204020204" pitchFamily="34" charset="-122"/>
                <a:cs typeface="Arial Unicode MS" pitchFamily="34" charset="-122"/>
              </a:rPr>
              <a:t>函数</a:t>
            </a:r>
            <a:r>
              <a:rPr lang="en-US" altLang="zh-CN" sz="1800" dirty="0">
                <a:latin typeface="微软雅黑" panose="020B0503020204020204" pitchFamily="34" charset="-122"/>
                <a:ea typeface="微软雅黑" panose="020B0503020204020204" pitchFamily="34" charset="-122"/>
                <a:cs typeface="Arial Unicode MS" pitchFamily="34" charset="-122"/>
              </a:rPr>
              <a:t>                    </a:t>
            </a:r>
            <a:r>
              <a:rPr lang="zh-CN" altLang="en-US" sz="1800" dirty="0">
                <a:latin typeface="微软雅黑" panose="020B0503020204020204" pitchFamily="34" charset="-122"/>
                <a:ea typeface="微软雅黑" panose="020B0503020204020204" pitchFamily="34" charset="-122"/>
                <a:cs typeface="Arial Unicode MS" pitchFamily="34" charset="-122"/>
              </a:rPr>
              <a:t>字符串处理函数</a:t>
            </a:r>
            <a:endParaRPr lang="en-US" altLang="zh-CN" sz="1800" dirty="0">
              <a:latin typeface="微软雅黑" panose="020B0503020204020204" pitchFamily="34" charset="-122"/>
              <a:ea typeface="微软雅黑" panose="020B0503020204020204" pitchFamily="34" charset="-122"/>
              <a:cs typeface="Arial Unicode MS" pitchFamily="34" charset="-122"/>
            </a:endParaRPr>
          </a:p>
          <a:p>
            <a:pPr marL="400050" lvl="1" indent="0">
              <a:lnSpc>
                <a:spcPct val="150000"/>
              </a:lnSpc>
              <a:spcBef>
                <a:spcPts val="0"/>
              </a:spcBef>
              <a:buNone/>
            </a:pPr>
            <a:endParaRPr lang="en-US" altLang="zh-CN" sz="2000" dirty="0">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152760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67331">
                                            <p:txEl>
                                              <p:pRg st="1" end="1"/>
                                            </p:txEl>
                                          </p:spTgt>
                                        </p:tgtEl>
                                        <p:attrNameLst>
                                          <p:attrName>style.visibility</p:attrName>
                                        </p:attrNameLst>
                                      </p:cBhvr>
                                      <p:to>
                                        <p:strVal val="visible"/>
                                      </p:to>
                                    </p:set>
                                    <p:anim calcmode="lin" valueType="num">
                                      <p:cBhvr additive="base">
                                        <p:cTn id="13" dur="500" fill="hold"/>
                                        <p:tgtEl>
                                          <p:spTgt spid="8673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7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67331">
                                            <p:txEl>
                                              <p:pRg st="2" end="2"/>
                                            </p:txEl>
                                          </p:spTgt>
                                        </p:tgtEl>
                                        <p:attrNameLst>
                                          <p:attrName>style.visibility</p:attrName>
                                        </p:attrNameLst>
                                      </p:cBhvr>
                                      <p:to>
                                        <p:strVal val="visible"/>
                                      </p:to>
                                    </p:set>
                                    <p:anim calcmode="lin" valueType="num">
                                      <p:cBhvr additive="base">
                                        <p:cTn id="19" dur="500" fill="hold"/>
                                        <p:tgtEl>
                                          <p:spTgt spid="8673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67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67331">
                                            <p:txEl>
                                              <p:pRg st="3" end="3"/>
                                            </p:txEl>
                                          </p:spTgt>
                                        </p:tgtEl>
                                        <p:attrNameLst>
                                          <p:attrName>style.visibility</p:attrName>
                                        </p:attrNameLst>
                                      </p:cBhvr>
                                      <p:to>
                                        <p:strVal val="visible"/>
                                      </p:to>
                                    </p:set>
                                    <p:anim calcmode="lin" valueType="num">
                                      <p:cBhvr additive="base">
                                        <p:cTn id="25" dur="500" fill="hold"/>
                                        <p:tgtEl>
                                          <p:spTgt spid="8673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67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67331">
                                            <p:txEl>
                                              <p:pRg st="4" end="4"/>
                                            </p:txEl>
                                          </p:spTgt>
                                        </p:tgtEl>
                                        <p:attrNameLst>
                                          <p:attrName>style.visibility</p:attrName>
                                        </p:attrNameLst>
                                      </p:cBhvr>
                                      <p:to>
                                        <p:strVal val="visible"/>
                                      </p:to>
                                    </p:set>
                                    <p:anim calcmode="lin" valueType="num">
                                      <p:cBhvr additive="base">
                                        <p:cTn id="31" dur="500" fill="hold"/>
                                        <p:tgtEl>
                                          <p:spTgt spid="8673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673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867331">
                                            <p:txEl>
                                              <p:pRg st="5" end="5"/>
                                            </p:txEl>
                                          </p:spTgt>
                                        </p:tgtEl>
                                        <p:attrNameLst>
                                          <p:attrName>style.visibility</p:attrName>
                                        </p:attrNameLst>
                                      </p:cBhvr>
                                      <p:to>
                                        <p:strVal val="visible"/>
                                      </p:to>
                                    </p:set>
                                    <p:anim calcmode="lin" valueType="num">
                                      <p:cBhvr additive="base">
                                        <p:cTn id="37" dur="500" fill="hold"/>
                                        <p:tgtEl>
                                          <p:spTgt spid="86733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673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JSTL</a:t>
            </a:r>
            <a:r>
              <a:rPr lang="zh-CN" altLang="en-US" b="1" dirty="0">
                <a:latin typeface="Arial Unicode MS" pitchFamily="34" charset="-122"/>
                <a:ea typeface="Arial Unicode MS" pitchFamily="34" charset="-122"/>
                <a:cs typeface="Arial Unicode MS" pitchFamily="34" charset="-122"/>
              </a:rPr>
              <a:t>标签</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1084196"/>
            <a:ext cx="8640960" cy="766916"/>
          </a:xfrm>
          <a:noFill/>
        </p:spPr>
        <p:txBody>
          <a:bodyPr>
            <a:normAutofit/>
          </a:bodyPr>
          <a:lstStyle/>
          <a:p>
            <a:pPr marL="355600" indent="-355600">
              <a:lnSpc>
                <a:spcPct val="150000"/>
              </a:lnSpc>
              <a:spcAft>
                <a:spcPct val="20000"/>
              </a:spcAft>
            </a:pPr>
            <a:r>
              <a:rPr lang="en-US" altLang="zh-CN" sz="2400" dirty="0">
                <a:latin typeface="微软雅黑" panose="020B0503020204020204" pitchFamily="34" charset="-122"/>
                <a:ea typeface="微软雅黑" panose="020B0503020204020204" pitchFamily="34" charset="-122"/>
              </a:rPr>
              <a:t>JSP</a:t>
            </a:r>
            <a:r>
              <a:rPr lang="zh-CN" altLang="en-US" sz="2400" dirty="0">
                <a:latin typeface="微软雅黑" panose="020B0503020204020204" pitchFamily="34" charset="-122"/>
                <a:ea typeface="微软雅黑" panose="020B0503020204020204" pitchFamily="34" charset="-122"/>
              </a:rPr>
              <a:t>页面中使用</a:t>
            </a:r>
            <a:r>
              <a:rPr lang="en-US" altLang="zh-CN" sz="2400" dirty="0" err="1">
                <a:latin typeface="微软雅黑" panose="020B0503020204020204" pitchFamily="34" charset="-122"/>
                <a:ea typeface="微软雅黑" panose="020B0503020204020204" pitchFamily="34" charset="-122"/>
              </a:rPr>
              <a:t>taglib</a:t>
            </a:r>
            <a:r>
              <a:rPr lang="zh-CN" altLang="en-US" sz="2400" dirty="0">
                <a:latin typeface="微软雅黑" panose="020B0503020204020204" pitchFamily="34" charset="-122"/>
                <a:ea typeface="微软雅黑" panose="020B0503020204020204" pitchFamily="34" charset="-122"/>
              </a:rPr>
              <a:t>指令导入标签库</a:t>
            </a:r>
            <a:endParaRPr lang="en-US" altLang="zh-CN" sz="2000" b="1" dirty="0">
              <a:latin typeface="微软雅黑" panose="020B0503020204020204" pitchFamily="34" charset="-122"/>
              <a:ea typeface="微软雅黑" panose="020B0503020204020204" pitchFamily="34" charset="-122"/>
              <a:cs typeface="Arial Unicode MS" pitchFamily="34" charset="-122"/>
            </a:endParaRPr>
          </a:p>
          <a:p>
            <a:pPr marL="400050" lvl="1" indent="0">
              <a:lnSpc>
                <a:spcPct val="150000"/>
              </a:lnSpc>
              <a:spcBef>
                <a:spcPts val="0"/>
              </a:spcBef>
              <a:buNone/>
            </a:pPr>
            <a:endParaRPr lang="en-US" altLang="zh-CN" sz="2000" dirty="0">
              <a:latin typeface="微软雅黑" panose="020B0503020204020204" pitchFamily="34" charset="-122"/>
              <a:ea typeface="微软雅黑" panose="020B0503020204020204" pitchFamily="34" charset="-122"/>
              <a:cs typeface="Arial Unicode MS" pitchFamily="34" charset="-122"/>
            </a:endParaRPr>
          </a:p>
        </p:txBody>
      </p:sp>
      <p:sp>
        <p:nvSpPr>
          <p:cNvPr id="6" name="矩形 5">
            <a:extLst>
              <a:ext uri="{FF2B5EF4-FFF2-40B4-BE49-F238E27FC236}">
                <a16:creationId xmlns="" xmlns:a16="http://schemas.microsoft.com/office/drawing/2014/main" id="{9200DEEC-955C-4475-85D9-921791DD4EA0}"/>
              </a:ext>
            </a:extLst>
          </p:cNvPr>
          <p:cNvSpPr/>
          <p:nvPr/>
        </p:nvSpPr>
        <p:spPr>
          <a:xfrm>
            <a:off x="398206" y="4571520"/>
            <a:ext cx="8190623" cy="369332"/>
          </a:xfrm>
          <a:prstGeom prst="rect">
            <a:avLst/>
          </a:prstGeom>
        </p:spPr>
        <p:txBody>
          <a:bodyPr wrap="square">
            <a:spAutoFit/>
          </a:bodyPr>
          <a:lstStyle/>
          <a:p>
            <a:r>
              <a:rPr lang="it-IT" altLang="zh-CN" sz="1800" dirty="0">
                <a:solidFill>
                  <a:srgbClr val="BF5F3F"/>
                </a:solidFill>
                <a:highlight>
                  <a:srgbClr val="E8F2FE"/>
                </a:highlight>
                <a:latin typeface="Consolas" panose="020B0609020204030204" pitchFamily="49" charset="0"/>
              </a:rPr>
              <a:t>&lt;%@ </a:t>
            </a:r>
            <a:r>
              <a:rPr lang="it-IT" altLang="zh-CN" sz="1800" dirty="0">
                <a:solidFill>
                  <a:srgbClr val="3F7F7F"/>
                </a:solidFill>
                <a:highlight>
                  <a:srgbClr val="E8F2FE"/>
                </a:highlight>
                <a:latin typeface="Consolas" panose="020B0609020204030204" pitchFamily="49" charset="0"/>
              </a:rPr>
              <a:t>taglib </a:t>
            </a:r>
            <a:r>
              <a:rPr lang="it-IT" altLang="zh-CN" sz="1800" dirty="0">
                <a:solidFill>
                  <a:srgbClr val="7F007F"/>
                </a:solidFill>
                <a:highlight>
                  <a:srgbClr val="E8F2FE"/>
                </a:highlight>
                <a:latin typeface="Consolas" panose="020B0609020204030204" pitchFamily="49" charset="0"/>
              </a:rPr>
              <a:t>prefix</a:t>
            </a:r>
            <a:r>
              <a:rPr lang="it-IT" altLang="zh-CN" sz="1800" dirty="0">
                <a:solidFill>
                  <a:srgbClr val="000000"/>
                </a:solidFill>
                <a:highlight>
                  <a:srgbClr val="E8F2FE"/>
                </a:highlight>
                <a:latin typeface="Consolas" panose="020B0609020204030204" pitchFamily="49" charset="0"/>
              </a:rPr>
              <a:t>=</a:t>
            </a:r>
            <a:r>
              <a:rPr lang="it-IT" altLang="zh-CN" sz="1800" i="1" dirty="0">
                <a:solidFill>
                  <a:srgbClr val="2A00FF"/>
                </a:solidFill>
                <a:highlight>
                  <a:srgbClr val="E8F2FE"/>
                </a:highlight>
                <a:latin typeface="Consolas" panose="020B0609020204030204" pitchFamily="49" charset="0"/>
              </a:rPr>
              <a:t>"c" </a:t>
            </a:r>
            <a:r>
              <a:rPr lang="it-IT" altLang="zh-CN" sz="1800" i="1" dirty="0">
                <a:solidFill>
                  <a:srgbClr val="7F007F"/>
                </a:solidFill>
                <a:highlight>
                  <a:srgbClr val="E8F2FE"/>
                </a:highlight>
                <a:latin typeface="Consolas" panose="020B0609020204030204" pitchFamily="49" charset="0"/>
              </a:rPr>
              <a:t>uri</a:t>
            </a:r>
            <a:r>
              <a:rPr lang="it-IT" altLang="zh-CN" sz="1800" i="1" dirty="0">
                <a:solidFill>
                  <a:srgbClr val="000000"/>
                </a:solidFill>
                <a:highlight>
                  <a:srgbClr val="E8F2FE"/>
                </a:highlight>
                <a:latin typeface="Consolas" panose="020B0609020204030204" pitchFamily="49" charset="0"/>
              </a:rPr>
              <a:t>=</a:t>
            </a:r>
            <a:r>
              <a:rPr lang="it-IT" altLang="zh-CN" sz="1800" i="1" dirty="0">
                <a:solidFill>
                  <a:srgbClr val="2A00FF"/>
                </a:solidFill>
                <a:highlight>
                  <a:srgbClr val="E8F2FE"/>
                </a:highlight>
                <a:latin typeface="Consolas" panose="020B0609020204030204" pitchFamily="49" charset="0"/>
              </a:rPr>
              <a:t>"http://java.sun.com/jsp/jstl/core"</a:t>
            </a:r>
            <a:r>
              <a:rPr lang="it-IT" altLang="zh-CN" sz="1800" i="1" dirty="0">
                <a:solidFill>
                  <a:srgbClr val="BF5F3F"/>
                </a:solidFill>
                <a:highlight>
                  <a:srgbClr val="E8F2FE"/>
                </a:highlight>
                <a:latin typeface="Consolas" panose="020B0609020204030204" pitchFamily="49" charset="0"/>
              </a:rPr>
              <a:t>%&gt;</a:t>
            </a:r>
            <a:endParaRPr lang="zh-CN" altLang="en-US" sz="1800" dirty="0"/>
          </a:p>
        </p:txBody>
      </p:sp>
      <p:pic>
        <p:nvPicPr>
          <p:cNvPr id="7" name="图片 6">
            <a:extLst>
              <a:ext uri="{FF2B5EF4-FFF2-40B4-BE49-F238E27FC236}">
                <a16:creationId xmlns="" xmlns:a16="http://schemas.microsoft.com/office/drawing/2014/main" id="{A1756A1E-EA6F-4DE3-B299-D9B032CEFD1E}"/>
              </a:ext>
            </a:extLst>
          </p:cNvPr>
          <p:cNvPicPr>
            <a:picLocks noChangeAspect="1"/>
          </p:cNvPicPr>
          <p:nvPr/>
        </p:nvPicPr>
        <p:blipFill>
          <a:blip r:embed="rId2"/>
          <a:stretch>
            <a:fillRect/>
          </a:stretch>
        </p:blipFill>
        <p:spPr>
          <a:xfrm>
            <a:off x="598597" y="1851111"/>
            <a:ext cx="7331470" cy="2372545"/>
          </a:xfrm>
          <a:prstGeom prst="rect">
            <a:avLst/>
          </a:prstGeom>
        </p:spPr>
      </p:pic>
      <p:sp>
        <p:nvSpPr>
          <p:cNvPr id="8" name="矩形 7">
            <a:extLst>
              <a:ext uri="{FF2B5EF4-FFF2-40B4-BE49-F238E27FC236}">
                <a16:creationId xmlns="" xmlns:a16="http://schemas.microsoft.com/office/drawing/2014/main" id="{F3946077-38BB-4818-9AD8-8EA85E7F16D6}"/>
              </a:ext>
            </a:extLst>
          </p:cNvPr>
          <p:cNvSpPr/>
          <p:nvPr/>
        </p:nvSpPr>
        <p:spPr>
          <a:xfrm>
            <a:off x="398206" y="5026975"/>
            <a:ext cx="6907088" cy="707886"/>
          </a:xfrm>
          <a:prstGeom prst="rect">
            <a:avLst/>
          </a:prstGeom>
        </p:spPr>
        <p:txBody>
          <a:bodyPr wrap="square">
            <a:spAutoFit/>
          </a:bodyPr>
          <a:lstStyle/>
          <a:p>
            <a:r>
              <a:rPr lang="zh-CN" altLang="en-US" dirty="0">
                <a:solidFill>
                  <a:schemeClr val="tx1"/>
                </a:solidFill>
              </a:rPr>
              <a:t>prefix="c"：指定标签库的前缀</a:t>
            </a:r>
            <a:endParaRPr lang="en-US" altLang="zh-CN" dirty="0">
              <a:solidFill>
                <a:schemeClr val="tx1"/>
              </a:solidFill>
            </a:endParaRPr>
          </a:p>
          <a:p>
            <a:r>
              <a:rPr lang="en-US" altLang="zh-CN" dirty="0" err="1">
                <a:solidFill>
                  <a:schemeClr val="tx1"/>
                </a:solidFill>
              </a:rPr>
              <a:t>uri</a:t>
            </a:r>
            <a:r>
              <a:rPr lang="en-US" altLang="zh-CN" dirty="0">
                <a:solidFill>
                  <a:schemeClr val="tx1"/>
                </a:solidFill>
              </a:rPr>
              <a:t>="http://java.sun.com/</a:t>
            </a:r>
            <a:r>
              <a:rPr lang="en-US" altLang="zh-CN" dirty="0" err="1">
                <a:solidFill>
                  <a:schemeClr val="tx1"/>
                </a:solidFill>
              </a:rPr>
              <a:t>jstl</a:t>
            </a:r>
            <a:r>
              <a:rPr lang="en-US" altLang="zh-CN" dirty="0">
                <a:solidFill>
                  <a:schemeClr val="tx1"/>
                </a:solidFill>
              </a:rPr>
              <a:t>/core"</a:t>
            </a:r>
            <a:r>
              <a:rPr lang="zh-CN" altLang="en-US" dirty="0">
                <a:solidFill>
                  <a:schemeClr val="tx1"/>
                </a:solidFill>
              </a:rPr>
              <a:t>：指定标签库的</a:t>
            </a:r>
            <a:r>
              <a:rPr lang="en-US" altLang="zh-CN" dirty="0" err="1">
                <a:solidFill>
                  <a:schemeClr val="tx1"/>
                </a:solidFill>
              </a:rPr>
              <a:t>uri</a:t>
            </a:r>
            <a:endParaRPr lang="en-US" altLang="zh-CN" dirty="0">
              <a:solidFill>
                <a:schemeClr val="tx1"/>
              </a:solidFill>
            </a:endParaRPr>
          </a:p>
        </p:txBody>
      </p:sp>
    </p:spTree>
    <p:extLst>
      <p:ext uri="{BB962C8B-B14F-4D97-AF65-F5344CB8AC3E}">
        <p14:creationId xmlns:p14="http://schemas.microsoft.com/office/powerpoint/2010/main" val="111172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JSTL</a:t>
            </a:r>
            <a:r>
              <a:rPr lang="zh-CN" altLang="en-US" b="1" dirty="0">
                <a:latin typeface="Arial Unicode MS" pitchFamily="34" charset="-122"/>
                <a:ea typeface="Arial Unicode MS" pitchFamily="34" charset="-122"/>
                <a:cs typeface="Arial Unicode MS" pitchFamily="34" charset="-122"/>
              </a:rPr>
              <a:t>标签</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1084196"/>
            <a:ext cx="8640960" cy="5022690"/>
          </a:xfrm>
          <a:noFill/>
        </p:spPr>
        <p:txBody>
          <a:bodyPr>
            <a:normAutofit/>
          </a:bodyPr>
          <a:lstStyle/>
          <a:p>
            <a:pPr marL="355600" indent="-355600">
              <a:lnSpc>
                <a:spcPct val="150000"/>
              </a:lnSpc>
              <a:spcAft>
                <a:spcPct val="20000"/>
              </a:spcAft>
            </a:pPr>
            <a:r>
              <a:rPr lang="en-US" altLang="zh-CN" sz="2400" dirty="0">
                <a:latin typeface="微软雅黑" panose="020B0503020204020204" pitchFamily="34" charset="-122"/>
                <a:ea typeface="微软雅黑" panose="020B0503020204020204" pitchFamily="34" charset="-122"/>
              </a:rPr>
              <a:t>core</a:t>
            </a:r>
            <a:r>
              <a:rPr lang="zh-CN" altLang="en-US" sz="2400" dirty="0">
                <a:latin typeface="微软雅黑" panose="020B0503020204020204" pitchFamily="34" charset="-122"/>
                <a:ea typeface="微软雅黑" panose="020B0503020204020204" pitchFamily="34" charset="-122"/>
              </a:rPr>
              <a:t>标签</a:t>
            </a:r>
            <a:endParaRPr lang="en-US" altLang="zh-CN" sz="2400" dirty="0">
              <a:latin typeface="微软雅黑" panose="020B0503020204020204" pitchFamily="34" charset="-122"/>
              <a:ea typeface="微软雅黑" panose="020B0503020204020204" pitchFamily="34" charset="-122"/>
            </a:endParaRPr>
          </a:p>
          <a:p>
            <a:pPr>
              <a:lnSpc>
                <a:spcPct val="150000"/>
              </a:lnSpc>
              <a:spcAft>
                <a:spcPct val="20000"/>
              </a:spcAft>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Arial Unicode MS" pitchFamily="34" charset="-122"/>
              </a:rPr>
              <a:t>c:out  </a:t>
            </a:r>
            <a:r>
              <a:rPr lang="zh-CN" altLang="en-US" sz="2000" dirty="0">
                <a:latin typeface="微软雅黑" panose="020B0503020204020204" pitchFamily="34" charset="-122"/>
                <a:ea typeface="微软雅黑" panose="020B0503020204020204" pitchFamily="34" charset="-122"/>
                <a:cs typeface="Arial Unicode MS" pitchFamily="34" charset="-122"/>
              </a:rPr>
              <a:t>输出信息到页面，相当于</a:t>
            </a:r>
            <a:r>
              <a:rPr lang="en-US" altLang="zh-CN" sz="2000" dirty="0">
                <a:latin typeface="微软雅黑" panose="020B0503020204020204" pitchFamily="34" charset="-122"/>
                <a:ea typeface="微软雅黑" panose="020B0503020204020204" pitchFamily="34" charset="-122"/>
                <a:cs typeface="Arial Unicode MS" pitchFamily="34" charset="-122"/>
              </a:rPr>
              <a:t>${}</a:t>
            </a:r>
          </a:p>
        </p:txBody>
      </p:sp>
      <p:sp>
        <p:nvSpPr>
          <p:cNvPr id="9" name="AutoShape 4">
            <a:extLst>
              <a:ext uri="{FF2B5EF4-FFF2-40B4-BE49-F238E27FC236}">
                <a16:creationId xmlns="" xmlns:a16="http://schemas.microsoft.com/office/drawing/2014/main" id="{8574BAC9-F84A-4211-BF68-E17B02A2EFA8}"/>
              </a:ext>
            </a:extLst>
          </p:cNvPr>
          <p:cNvSpPr>
            <a:spLocks noChangeArrowheads="1"/>
          </p:cNvSpPr>
          <p:nvPr/>
        </p:nvSpPr>
        <p:spPr bwMode="auto">
          <a:xfrm>
            <a:off x="398206" y="2529233"/>
            <a:ext cx="7978226" cy="2660333"/>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c:out</a:t>
            </a:r>
            <a:r>
              <a:rPr lang="en-US" altLang="zh-CN" sz="1800" dirty="0">
                <a:solidFill>
                  <a:srgbClr val="3F7F7F"/>
                </a:solidFill>
                <a:highlight>
                  <a:srgbClr val="E8F2FE"/>
                </a:highlight>
                <a:latin typeface="Consolas" panose="020B0609020204030204" pitchFamily="49" charset="0"/>
              </a:rPr>
              <a:t> </a:t>
            </a:r>
            <a:r>
              <a:rPr lang="en-US" altLang="zh-CN" sz="1800" dirty="0">
                <a:solidFill>
                  <a:srgbClr val="7F007F"/>
                </a:solidFill>
                <a:highlight>
                  <a:srgbClr val="E8F2FE"/>
                </a:highlight>
                <a:latin typeface="Consolas" panose="020B0609020204030204" pitchFamily="49" charset="0"/>
              </a:rPr>
              <a:t>value</a:t>
            </a:r>
            <a:r>
              <a:rPr lang="en-US" altLang="zh-CN" sz="1800"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"jack"</a:t>
            </a:r>
            <a:r>
              <a:rPr lang="en-US" altLang="zh-CN" sz="1800" i="1" dirty="0">
                <a:solidFill>
                  <a:srgbClr val="008080"/>
                </a:solidFill>
                <a:highlight>
                  <a:srgbClr val="E8F2FE"/>
                </a:highlight>
                <a:latin typeface="Consolas" panose="020B0609020204030204" pitchFamily="49" charset="0"/>
              </a:rPr>
              <a:t>&gt;&lt;/</a:t>
            </a:r>
            <a:r>
              <a:rPr lang="en-US" altLang="zh-CN" sz="1800" i="1" dirty="0" err="1">
                <a:solidFill>
                  <a:srgbClr val="3F7F7F"/>
                </a:solidFill>
                <a:highlight>
                  <a:srgbClr val="E8F2FE"/>
                </a:highlight>
                <a:latin typeface="Consolas" panose="020B0609020204030204" pitchFamily="49" charset="0"/>
              </a:rPr>
              <a:t>c:out</a:t>
            </a:r>
            <a:r>
              <a:rPr lang="en-US" altLang="zh-CN" sz="1800" i="1" dirty="0">
                <a:solidFill>
                  <a:srgbClr val="008080"/>
                </a:solidFill>
                <a:highlight>
                  <a:srgbClr val="E8F2FE"/>
                </a:highlight>
                <a:latin typeface="Consolas" panose="020B0609020204030204" pitchFamily="49" charset="0"/>
              </a:rPr>
              <a:t>&gt;</a:t>
            </a:r>
          </a:p>
          <a:p>
            <a:r>
              <a:rPr lang="en-US" altLang="zh-CN" sz="1800" dirty="0">
                <a:solidFill>
                  <a:srgbClr val="BF5F3F"/>
                </a:solidFill>
                <a:highlight>
                  <a:srgbClr val="E8F2FE"/>
                </a:highlight>
                <a:latin typeface="Consolas" panose="020B0609020204030204" pitchFamily="49" charset="0"/>
              </a:rPr>
              <a:t>&lt;%</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request.setAttribute</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"name"</a:t>
            </a:r>
            <a:r>
              <a:rPr lang="en-US" altLang="zh-CN" sz="1800" dirty="0">
                <a:solidFill>
                  <a:srgbClr val="000000"/>
                </a:solidFill>
                <a:highlight>
                  <a:srgbClr val="E8F2FE"/>
                </a:highlight>
                <a:latin typeface="Consolas" panose="020B0609020204030204" pitchFamily="49" charset="0"/>
              </a:rPr>
              <a:t>, </a:t>
            </a:r>
            <a:r>
              <a:rPr lang="en-US" altLang="zh-CN" sz="1800" dirty="0">
                <a:solidFill>
                  <a:srgbClr val="2A00FF"/>
                </a:solidFill>
                <a:highlight>
                  <a:srgbClr val="E8F2FE"/>
                </a:highlight>
                <a:latin typeface="Consolas" panose="020B0609020204030204" pitchFamily="49" charset="0"/>
              </a:rPr>
              <a:t>"rose"</a:t>
            </a:r>
            <a:r>
              <a:rPr lang="en-US" altLang="zh-CN" sz="1800" dirty="0">
                <a:solidFill>
                  <a:srgbClr val="000000"/>
                </a:solidFill>
                <a:highlight>
                  <a:srgbClr val="E8F2FE"/>
                </a:highlight>
                <a:latin typeface="Consolas" panose="020B0609020204030204" pitchFamily="49" charset="0"/>
              </a:rPr>
              <a:t>);</a:t>
            </a:r>
          </a:p>
          <a:p>
            <a:r>
              <a:rPr lang="en-US" altLang="zh-CN" sz="1800" dirty="0">
                <a:solidFill>
                  <a:srgbClr val="BF5F3F"/>
                </a:solidFill>
                <a:highlight>
                  <a:srgbClr val="E8F2FE"/>
                </a:highlight>
                <a:latin typeface="Consolas" panose="020B0609020204030204" pitchFamily="49" charset="0"/>
              </a:rPr>
              <a:t>%&gt;</a:t>
            </a:r>
          </a:p>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br</a:t>
            </a:r>
            <a:r>
              <a:rPr lang="en-US" altLang="zh-CN" sz="1800" dirty="0">
                <a:solidFill>
                  <a:srgbClr val="008080"/>
                </a:solidFill>
                <a:highlight>
                  <a:srgbClr val="E8F2FE"/>
                </a:highlight>
                <a:latin typeface="Consolas" panose="020B0609020204030204" pitchFamily="49" charset="0"/>
              </a:rPr>
              <a:t>/&gt;</a:t>
            </a:r>
          </a:p>
          <a:p>
            <a:r>
              <a:rPr lang="en-US" altLang="zh-CN" sz="1800" dirty="0">
                <a:solidFill>
                  <a:srgbClr val="000000"/>
                </a:solidFill>
                <a:highlight>
                  <a:srgbClr val="E8F2FE"/>
                </a:highlight>
                <a:latin typeface="Consolas" panose="020B0609020204030204" pitchFamily="49" charset="0"/>
              </a:rPr>
              <a:t>${name}</a:t>
            </a:r>
          </a:p>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br</a:t>
            </a:r>
            <a:r>
              <a:rPr lang="en-US" altLang="zh-CN" sz="1800" dirty="0">
                <a:solidFill>
                  <a:srgbClr val="008080"/>
                </a:solidFill>
                <a:highlight>
                  <a:srgbClr val="E8F2FE"/>
                </a:highlight>
                <a:latin typeface="Consolas" panose="020B0609020204030204" pitchFamily="49" charset="0"/>
              </a:rPr>
              <a:t>/&gt;</a:t>
            </a:r>
          </a:p>
          <a:p>
            <a:r>
              <a:rPr lang="en-US" altLang="zh-CN" sz="1800" dirty="0">
                <a:solidFill>
                  <a:srgbClr val="3F5FBF"/>
                </a:solidFill>
                <a:highlight>
                  <a:srgbClr val="E8F2FE"/>
                </a:highlight>
                <a:latin typeface="Consolas" panose="020B0609020204030204" pitchFamily="49" charset="0"/>
              </a:rPr>
              <a:t>&lt;!--  default:</a:t>
            </a:r>
            <a:r>
              <a:rPr lang="zh-CN" altLang="en-US" sz="1800" dirty="0">
                <a:solidFill>
                  <a:srgbClr val="3F5FBF"/>
                </a:solidFill>
                <a:highlight>
                  <a:srgbClr val="E8F2FE"/>
                </a:highlight>
                <a:latin typeface="Consolas" panose="020B0609020204030204" pitchFamily="49" charset="0"/>
              </a:rPr>
              <a:t>默认值  </a:t>
            </a:r>
            <a:r>
              <a:rPr lang="en-US" altLang="zh-CN" sz="1800" dirty="0">
                <a:solidFill>
                  <a:srgbClr val="3F5FBF"/>
                </a:solidFill>
                <a:highlight>
                  <a:srgbClr val="E8F2FE"/>
                </a:highlight>
                <a:latin typeface="Consolas" panose="020B0609020204030204" pitchFamily="49" charset="0"/>
              </a:rPr>
              <a:t>--&gt;</a:t>
            </a:r>
          </a:p>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c:out</a:t>
            </a:r>
            <a:r>
              <a:rPr lang="en-US" altLang="zh-CN" sz="1800" dirty="0">
                <a:solidFill>
                  <a:srgbClr val="3F7F7F"/>
                </a:solidFill>
                <a:highlight>
                  <a:srgbClr val="E8F2FE"/>
                </a:highlight>
                <a:latin typeface="Consolas" panose="020B0609020204030204" pitchFamily="49" charset="0"/>
              </a:rPr>
              <a:t> </a:t>
            </a:r>
            <a:r>
              <a:rPr lang="en-US" altLang="zh-CN" sz="1800" dirty="0">
                <a:solidFill>
                  <a:srgbClr val="7F007F"/>
                </a:solidFill>
                <a:highlight>
                  <a:srgbClr val="E8F2FE"/>
                </a:highlight>
                <a:latin typeface="Consolas" panose="020B0609020204030204" pitchFamily="49" charset="0"/>
              </a:rPr>
              <a:t>value</a:t>
            </a:r>
            <a:r>
              <a:rPr lang="en-US" altLang="zh-CN" sz="1800"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a:t>
            </a:r>
            <a:r>
              <a:rPr lang="en-US" altLang="zh-CN" sz="1800" i="1" dirty="0">
                <a:solidFill>
                  <a:srgbClr val="000000"/>
                </a:solidFill>
                <a:highlight>
                  <a:srgbClr val="E8F2FE"/>
                </a:highlight>
                <a:latin typeface="Consolas" panose="020B0609020204030204" pitchFamily="49" charset="0"/>
              </a:rPr>
              <a:t>${name}</a:t>
            </a:r>
            <a:r>
              <a:rPr lang="en-US" altLang="zh-CN" sz="1800" i="1" dirty="0">
                <a:solidFill>
                  <a:srgbClr val="2A00FF"/>
                </a:solidFill>
                <a:highlight>
                  <a:srgbClr val="E8F2FE"/>
                </a:highlight>
                <a:latin typeface="Consolas" panose="020B0609020204030204" pitchFamily="49" charset="0"/>
              </a:rPr>
              <a:t>" </a:t>
            </a:r>
            <a:r>
              <a:rPr lang="en-US" altLang="zh-CN" sz="1800" i="1" dirty="0">
                <a:solidFill>
                  <a:srgbClr val="7F007F"/>
                </a:solidFill>
                <a:highlight>
                  <a:srgbClr val="E8F2FE"/>
                </a:highlight>
                <a:latin typeface="Consolas" panose="020B0609020204030204" pitchFamily="49" charset="0"/>
              </a:rPr>
              <a:t>default</a:t>
            </a:r>
            <a:r>
              <a:rPr lang="en-US" altLang="zh-CN" sz="1800" i="1"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a:t>
            </a:r>
            <a:r>
              <a:rPr lang="zh-CN" altLang="en-US" sz="1800" i="1" dirty="0">
                <a:solidFill>
                  <a:srgbClr val="2A00FF"/>
                </a:solidFill>
                <a:highlight>
                  <a:srgbClr val="E8F2FE"/>
                </a:highlight>
                <a:latin typeface="Consolas" panose="020B0609020204030204" pitchFamily="49" charset="0"/>
              </a:rPr>
              <a:t>没有值</a:t>
            </a:r>
            <a:r>
              <a:rPr lang="en-US" altLang="zh-CN" sz="1800" i="1" dirty="0">
                <a:solidFill>
                  <a:srgbClr val="2A00FF"/>
                </a:solidFill>
                <a:highlight>
                  <a:srgbClr val="E8F2FE"/>
                </a:highlight>
                <a:latin typeface="Consolas" panose="020B0609020204030204" pitchFamily="49" charset="0"/>
              </a:rPr>
              <a:t>"</a:t>
            </a:r>
            <a:r>
              <a:rPr lang="en-US" altLang="zh-CN" sz="1800" i="1" dirty="0">
                <a:solidFill>
                  <a:srgbClr val="008080"/>
                </a:solidFill>
                <a:highlight>
                  <a:srgbClr val="E8F2FE"/>
                </a:highlight>
                <a:latin typeface="Consolas" panose="020B0609020204030204" pitchFamily="49" charset="0"/>
              </a:rPr>
              <a:t>&gt;&lt;/</a:t>
            </a:r>
            <a:r>
              <a:rPr lang="en-US" altLang="zh-CN" sz="1800" i="1" dirty="0" err="1">
                <a:solidFill>
                  <a:srgbClr val="3F7F7F"/>
                </a:solidFill>
                <a:highlight>
                  <a:srgbClr val="E8F2FE"/>
                </a:highlight>
                <a:latin typeface="Consolas" panose="020B0609020204030204" pitchFamily="49" charset="0"/>
              </a:rPr>
              <a:t>c:out</a:t>
            </a:r>
            <a:r>
              <a:rPr lang="en-US" altLang="zh-CN" sz="1800" i="1" dirty="0">
                <a:solidFill>
                  <a:srgbClr val="008080"/>
                </a:solidFill>
                <a:highlight>
                  <a:srgbClr val="E8F2FE"/>
                </a:highlight>
                <a:latin typeface="Consolas" panose="020B0609020204030204" pitchFamily="49" charset="0"/>
              </a:rPr>
              <a:t>&gt;</a:t>
            </a:r>
            <a:endParaRPr lang="zh-CN" altLang="en-US" sz="1800" dirty="0">
              <a:highlight>
                <a:srgbClr val="E8F2FE"/>
              </a:highlight>
            </a:endParaRPr>
          </a:p>
        </p:txBody>
      </p:sp>
    </p:spTree>
    <p:extLst>
      <p:ext uri="{BB962C8B-B14F-4D97-AF65-F5344CB8AC3E}">
        <p14:creationId xmlns:p14="http://schemas.microsoft.com/office/powerpoint/2010/main" val="204083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67331">
                                            <p:txEl>
                                              <p:pRg st="1" end="1"/>
                                            </p:txEl>
                                          </p:spTgt>
                                        </p:tgtEl>
                                        <p:attrNameLst>
                                          <p:attrName>style.visibility</p:attrName>
                                        </p:attrNameLst>
                                      </p:cBhvr>
                                      <p:to>
                                        <p:strVal val="visible"/>
                                      </p:to>
                                    </p:set>
                                    <p:anim calcmode="lin" valueType="num">
                                      <p:cBhvr additive="base">
                                        <p:cTn id="13" dur="500" fill="hold"/>
                                        <p:tgtEl>
                                          <p:spTgt spid="8673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733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JSTL</a:t>
            </a:r>
            <a:r>
              <a:rPr lang="zh-CN" altLang="en-US" b="1" dirty="0">
                <a:latin typeface="Arial Unicode MS" pitchFamily="34" charset="-122"/>
                <a:ea typeface="Arial Unicode MS" pitchFamily="34" charset="-122"/>
                <a:cs typeface="Arial Unicode MS" pitchFamily="34" charset="-122"/>
              </a:rPr>
              <a:t>标签</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1084196"/>
            <a:ext cx="8640960" cy="635747"/>
          </a:xfrm>
          <a:noFill/>
        </p:spPr>
        <p:txBody>
          <a:bodyPr>
            <a:normAutofit/>
          </a:bodyPr>
          <a:lstStyle/>
          <a:p>
            <a:pPr>
              <a:lnSpc>
                <a:spcPct val="150000"/>
              </a:lnSpc>
              <a:spcAft>
                <a:spcPct val="20000"/>
              </a:spcAft>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Arial Unicode MS" pitchFamily="34" charset="-122"/>
              </a:rPr>
              <a:t>c:set </a:t>
            </a:r>
            <a:r>
              <a:rPr lang="zh-CN" altLang="en-US" sz="2000" dirty="0">
                <a:latin typeface="微软雅黑" panose="020B0503020204020204" pitchFamily="34" charset="-122"/>
                <a:ea typeface="微软雅黑" panose="020B0503020204020204" pitchFamily="34" charset="-122"/>
                <a:cs typeface="Arial Unicode MS" pitchFamily="34" charset="-122"/>
              </a:rPr>
              <a:t>设置值</a:t>
            </a:r>
            <a:endParaRPr lang="en-US" altLang="zh-CN" sz="2000" dirty="0">
              <a:latin typeface="微软雅黑" panose="020B0503020204020204" pitchFamily="34" charset="-122"/>
              <a:ea typeface="微软雅黑" panose="020B0503020204020204" pitchFamily="34" charset="-122"/>
              <a:cs typeface="Arial Unicode MS" pitchFamily="34" charset="-122"/>
            </a:endParaRPr>
          </a:p>
        </p:txBody>
      </p:sp>
      <p:sp>
        <p:nvSpPr>
          <p:cNvPr id="9" name="AutoShape 4">
            <a:extLst>
              <a:ext uri="{FF2B5EF4-FFF2-40B4-BE49-F238E27FC236}">
                <a16:creationId xmlns="" xmlns:a16="http://schemas.microsoft.com/office/drawing/2014/main" id="{8574BAC9-F84A-4211-BF68-E17B02A2EFA8}"/>
              </a:ext>
            </a:extLst>
          </p:cNvPr>
          <p:cNvSpPr>
            <a:spLocks noChangeArrowheads="1"/>
          </p:cNvSpPr>
          <p:nvPr/>
        </p:nvSpPr>
        <p:spPr bwMode="auto">
          <a:xfrm>
            <a:off x="323528" y="1864713"/>
            <a:ext cx="8287072" cy="950119"/>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800" dirty="0">
                <a:solidFill>
                  <a:srgbClr val="3F5FBF"/>
                </a:solidFill>
                <a:highlight>
                  <a:srgbClr val="E8F2FE"/>
                </a:highlight>
                <a:latin typeface="Consolas" panose="020B0609020204030204" pitchFamily="49" charset="0"/>
              </a:rPr>
              <a:t>&lt;!-- 2</a:t>
            </a:r>
            <a:r>
              <a:rPr lang="zh-CN" altLang="en-US" sz="1800" dirty="0">
                <a:solidFill>
                  <a:srgbClr val="3F5FBF"/>
                </a:solidFill>
                <a:highlight>
                  <a:srgbClr val="E8F2FE"/>
                </a:highlight>
                <a:latin typeface="Consolas" panose="020B0609020204030204" pitchFamily="49" charset="0"/>
              </a:rPr>
              <a:t>、</a:t>
            </a:r>
            <a:r>
              <a:rPr lang="en-US" altLang="zh-CN" sz="1800" dirty="0">
                <a:solidFill>
                  <a:srgbClr val="3F5FBF"/>
                </a:solidFill>
                <a:highlight>
                  <a:srgbClr val="E8F2FE"/>
                </a:highlight>
                <a:latin typeface="Consolas" panose="020B0609020204030204" pitchFamily="49" charset="0"/>
              </a:rPr>
              <a:t>c:set </a:t>
            </a:r>
            <a:r>
              <a:rPr lang="zh-CN" altLang="en-US" sz="1800" dirty="0">
                <a:solidFill>
                  <a:srgbClr val="3F5FBF"/>
                </a:solidFill>
                <a:highlight>
                  <a:srgbClr val="E8F2FE"/>
                </a:highlight>
                <a:latin typeface="Consolas" panose="020B0609020204030204" pitchFamily="49" charset="0"/>
              </a:rPr>
              <a:t>设置值 </a:t>
            </a:r>
            <a:r>
              <a:rPr lang="en-US" altLang="zh-CN" sz="1800" dirty="0">
                <a:solidFill>
                  <a:srgbClr val="3F5FBF"/>
                </a:solidFill>
                <a:highlight>
                  <a:srgbClr val="E8F2FE"/>
                </a:highlight>
                <a:latin typeface="Consolas" panose="020B0609020204030204" pitchFamily="49" charset="0"/>
              </a:rPr>
              <a:t>--&gt;</a:t>
            </a:r>
          </a:p>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c:set</a:t>
            </a:r>
            <a:r>
              <a:rPr lang="en-US" altLang="zh-CN" sz="1800" dirty="0">
                <a:solidFill>
                  <a:srgbClr val="3F7F7F"/>
                </a:solidFill>
                <a:highlight>
                  <a:srgbClr val="E8F2FE"/>
                </a:highlight>
                <a:latin typeface="Consolas" panose="020B0609020204030204" pitchFamily="49" charset="0"/>
              </a:rPr>
              <a:t> </a:t>
            </a:r>
            <a:r>
              <a:rPr lang="en-US" altLang="zh-CN" sz="1800" dirty="0">
                <a:solidFill>
                  <a:srgbClr val="7F007F"/>
                </a:solidFill>
                <a:highlight>
                  <a:srgbClr val="E8F2FE"/>
                </a:highlight>
                <a:latin typeface="Consolas" panose="020B0609020204030204" pitchFamily="49" charset="0"/>
              </a:rPr>
              <a:t>var</a:t>
            </a:r>
            <a:r>
              <a:rPr lang="en-US" altLang="zh-CN" sz="1800"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a:t>
            </a:r>
            <a:r>
              <a:rPr lang="en-US" altLang="zh-CN" sz="1800" i="1" dirty="0" err="1">
                <a:solidFill>
                  <a:srgbClr val="2A00FF"/>
                </a:solidFill>
                <a:highlight>
                  <a:srgbClr val="E8F2FE"/>
                </a:highlight>
                <a:latin typeface="Consolas" panose="020B0609020204030204" pitchFamily="49" charset="0"/>
              </a:rPr>
              <a:t>cset</a:t>
            </a:r>
            <a:r>
              <a:rPr lang="en-US" altLang="zh-CN" sz="1800" i="1" dirty="0">
                <a:solidFill>
                  <a:srgbClr val="2A00FF"/>
                </a:solidFill>
                <a:highlight>
                  <a:srgbClr val="E8F2FE"/>
                </a:highlight>
                <a:latin typeface="Consolas" panose="020B0609020204030204" pitchFamily="49" charset="0"/>
              </a:rPr>
              <a:t>" </a:t>
            </a:r>
            <a:r>
              <a:rPr lang="en-US" altLang="zh-CN" sz="1800" i="1" dirty="0">
                <a:solidFill>
                  <a:srgbClr val="7F007F"/>
                </a:solidFill>
                <a:highlight>
                  <a:srgbClr val="E8F2FE"/>
                </a:highlight>
                <a:latin typeface="Consolas" panose="020B0609020204030204" pitchFamily="49" charset="0"/>
              </a:rPr>
              <a:t>value</a:t>
            </a:r>
            <a:r>
              <a:rPr lang="en-US" altLang="zh-CN" sz="1800" i="1"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"hello c:set" </a:t>
            </a:r>
            <a:r>
              <a:rPr lang="en-US" altLang="zh-CN" sz="1800" i="1" dirty="0">
                <a:solidFill>
                  <a:srgbClr val="7F007F"/>
                </a:solidFill>
                <a:highlight>
                  <a:srgbClr val="E8F2FE"/>
                </a:highlight>
                <a:latin typeface="Consolas" panose="020B0609020204030204" pitchFamily="49" charset="0"/>
              </a:rPr>
              <a:t>scope</a:t>
            </a:r>
            <a:r>
              <a:rPr lang="en-US" altLang="zh-CN" sz="1800" i="1"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"request"</a:t>
            </a:r>
            <a:r>
              <a:rPr lang="en-US" altLang="zh-CN" sz="1800" i="1" dirty="0">
                <a:solidFill>
                  <a:srgbClr val="008080"/>
                </a:solidFill>
                <a:highlight>
                  <a:srgbClr val="E8F2FE"/>
                </a:highlight>
                <a:latin typeface="Consolas" panose="020B0609020204030204" pitchFamily="49" charset="0"/>
              </a:rPr>
              <a:t>&gt;&lt;/</a:t>
            </a:r>
            <a:r>
              <a:rPr lang="en-US" altLang="zh-CN" sz="1800" i="1" dirty="0" err="1">
                <a:solidFill>
                  <a:srgbClr val="3F7F7F"/>
                </a:solidFill>
                <a:highlight>
                  <a:srgbClr val="E8F2FE"/>
                </a:highlight>
                <a:latin typeface="Consolas" panose="020B0609020204030204" pitchFamily="49" charset="0"/>
              </a:rPr>
              <a:t>c:set</a:t>
            </a:r>
            <a:r>
              <a:rPr lang="en-US" altLang="zh-CN" sz="1800" i="1" dirty="0">
                <a:solidFill>
                  <a:srgbClr val="008080"/>
                </a:solidFill>
                <a:highlight>
                  <a:srgbClr val="E8F2FE"/>
                </a:highlight>
                <a:latin typeface="Consolas" panose="020B0609020204030204" pitchFamily="49" charset="0"/>
              </a:rPr>
              <a:t>&gt;</a:t>
            </a:r>
          </a:p>
          <a:p>
            <a:r>
              <a:rPr lang="en-US" altLang="zh-CN" sz="1800" dirty="0">
                <a:solidFill>
                  <a:srgbClr val="000000"/>
                </a:solidFill>
                <a:highlight>
                  <a:srgbClr val="E8F2FE"/>
                </a:highlight>
                <a:latin typeface="Consolas" panose="020B0609020204030204" pitchFamily="49" charset="0"/>
              </a:rPr>
              <a:t>${</a:t>
            </a:r>
            <a:r>
              <a:rPr lang="en-US" altLang="zh-CN" sz="1800" dirty="0" err="1">
                <a:solidFill>
                  <a:srgbClr val="000000"/>
                </a:solidFill>
                <a:highlight>
                  <a:srgbClr val="E8F2FE"/>
                </a:highlight>
                <a:latin typeface="Consolas" panose="020B0609020204030204" pitchFamily="49" charset="0"/>
              </a:rPr>
              <a:t>requestScope.cset</a:t>
            </a:r>
            <a:r>
              <a:rPr lang="en-US" altLang="zh-CN" sz="1800" dirty="0">
                <a:solidFill>
                  <a:srgbClr val="000000"/>
                </a:solidFill>
                <a:highlight>
                  <a:srgbClr val="E8F2FE"/>
                </a:highlight>
                <a:latin typeface="Consolas" panose="020B0609020204030204" pitchFamily="49" charset="0"/>
              </a:rPr>
              <a:t> }</a:t>
            </a:r>
            <a:endParaRPr lang="zh-CN" altLang="en-US" sz="1800" dirty="0">
              <a:highlight>
                <a:srgbClr val="E8F2FE"/>
              </a:highlight>
            </a:endParaRPr>
          </a:p>
        </p:txBody>
      </p:sp>
      <p:sp>
        <p:nvSpPr>
          <p:cNvPr id="7" name="Rectangle 3">
            <a:extLst>
              <a:ext uri="{FF2B5EF4-FFF2-40B4-BE49-F238E27FC236}">
                <a16:creationId xmlns="" xmlns:a16="http://schemas.microsoft.com/office/drawing/2014/main" id="{28C70248-3F5B-48BD-868E-F66DA27FBB2B}"/>
              </a:ext>
            </a:extLst>
          </p:cNvPr>
          <p:cNvSpPr txBox="1">
            <a:spLocks noChangeArrowheads="1"/>
          </p:cNvSpPr>
          <p:nvPr/>
        </p:nvSpPr>
        <p:spPr bwMode="auto">
          <a:xfrm>
            <a:off x="179512" y="3111126"/>
            <a:ext cx="8640960" cy="635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spcAft>
                <a:spcPct val="20000"/>
              </a:spcAft>
              <a:buFont typeface="Wingdings" pitchFamily="2" charset="2"/>
              <a:buChar char="Ø"/>
            </a:pPr>
            <a:r>
              <a:rPr lang="en-US" altLang="zh-CN" sz="2000" dirty="0">
                <a:latin typeface="微软雅黑" panose="020B0503020204020204" pitchFamily="34" charset="-122"/>
                <a:ea typeface="微软雅黑" panose="020B0503020204020204" pitchFamily="34" charset="-122"/>
                <a:cs typeface="Arial Unicode MS" pitchFamily="34" charset="-122"/>
              </a:rPr>
              <a:t>c:remove </a:t>
            </a:r>
            <a:r>
              <a:rPr lang="zh-CN" altLang="en-US" sz="2000" dirty="0">
                <a:latin typeface="微软雅黑" panose="020B0503020204020204" pitchFamily="34" charset="-122"/>
                <a:ea typeface="微软雅黑" panose="020B0503020204020204" pitchFamily="34" charset="-122"/>
                <a:cs typeface="Arial Unicode MS" pitchFamily="34" charset="-122"/>
              </a:rPr>
              <a:t>设置值</a:t>
            </a:r>
            <a:endParaRPr lang="en-US" altLang="zh-CN" sz="2000" dirty="0">
              <a:latin typeface="微软雅黑" panose="020B0503020204020204" pitchFamily="34" charset="-122"/>
              <a:ea typeface="微软雅黑" panose="020B0503020204020204" pitchFamily="34" charset="-122"/>
              <a:cs typeface="Arial Unicode MS" pitchFamily="34" charset="-122"/>
            </a:endParaRPr>
          </a:p>
        </p:txBody>
      </p:sp>
      <p:sp>
        <p:nvSpPr>
          <p:cNvPr id="10" name="AutoShape 4">
            <a:extLst>
              <a:ext uri="{FF2B5EF4-FFF2-40B4-BE49-F238E27FC236}">
                <a16:creationId xmlns="" xmlns:a16="http://schemas.microsoft.com/office/drawing/2014/main" id="{BB797F2F-96F0-4790-B168-C4141F2A0C89}"/>
              </a:ext>
            </a:extLst>
          </p:cNvPr>
          <p:cNvSpPr>
            <a:spLocks noChangeArrowheads="1"/>
          </p:cNvSpPr>
          <p:nvPr/>
        </p:nvSpPr>
        <p:spPr bwMode="auto">
          <a:xfrm>
            <a:off x="323528" y="3911954"/>
            <a:ext cx="8287072" cy="950119"/>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800" dirty="0">
                <a:solidFill>
                  <a:srgbClr val="3F5FBF"/>
                </a:solidFill>
                <a:highlight>
                  <a:srgbClr val="E8F2FE"/>
                </a:highlight>
                <a:latin typeface="Consolas" panose="020B0609020204030204" pitchFamily="49" charset="0"/>
              </a:rPr>
              <a:t>&lt;!-- 3</a:t>
            </a:r>
            <a:r>
              <a:rPr lang="zh-CN" altLang="en-US" sz="1800" dirty="0">
                <a:solidFill>
                  <a:srgbClr val="3F5FBF"/>
                </a:solidFill>
                <a:highlight>
                  <a:srgbClr val="E8F2FE"/>
                </a:highlight>
                <a:latin typeface="Consolas" panose="020B0609020204030204" pitchFamily="49" charset="0"/>
              </a:rPr>
              <a:t>、</a:t>
            </a:r>
            <a:r>
              <a:rPr lang="en-US" altLang="zh-CN" sz="1800" dirty="0">
                <a:solidFill>
                  <a:srgbClr val="3F5FBF"/>
                </a:solidFill>
                <a:highlight>
                  <a:srgbClr val="E8F2FE"/>
                </a:highlight>
                <a:latin typeface="Consolas" panose="020B0609020204030204" pitchFamily="49" charset="0"/>
              </a:rPr>
              <a:t>c:remove </a:t>
            </a:r>
            <a:r>
              <a:rPr lang="zh-CN" altLang="en-US" sz="1800" dirty="0">
                <a:solidFill>
                  <a:srgbClr val="3F5FBF"/>
                </a:solidFill>
                <a:highlight>
                  <a:srgbClr val="E8F2FE"/>
                </a:highlight>
                <a:latin typeface="Consolas" panose="020B0609020204030204" pitchFamily="49" charset="0"/>
              </a:rPr>
              <a:t>删除值 </a:t>
            </a:r>
            <a:r>
              <a:rPr lang="en-US" altLang="zh-CN" sz="1800" dirty="0">
                <a:solidFill>
                  <a:srgbClr val="3F5FBF"/>
                </a:solidFill>
                <a:highlight>
                  <a:srgbClr val="E8F2FE"/>
                </a:highlight>
                <a:latin typeface="Consolas" panose="020B0609020204030204" pitchFamily="49" charset="0"/>
              </a:rPr>
              <a:t>--&gt;</a:t>
            </a:r>
          </a:p>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c:remove</a:t>
            </a:r>
            <a:r>
              <a:rPr lang="en-US" altLang="zh-CN" sz="1800" dirty="0">
                <a:solidFill>
                  <a:srgbClr val="3F7F7F"/>
                </a:solidFill>
                <a:highlight>
                  <a:srgbClr val="E8F2FE"/>
                </a:highlight>
                <a:latin typeface="Consolas" panose="020B0609020204030204" pitchFamily="49" charset="0"/>
              </a:rPr>
              <a:t> </a:t>
            </a:r>
            <a:r>
              <a:rPr lang="en-US" altLang="zh-CN" sz="1800" dirty="0">
                <a:solidFill>
                  <a:srgbClr val="7F007F"/>
                </a:solidFill>
                <a:highlight>
                  <a:srgbClr val="E8F2FE"/>
                </a:highlight>
                <a:latin typeface="Consolas" panose="020B0609020204030204" pitchFamily="49" charset="0"/>
              </a:rPr>
              <a:t>var</a:t>
            </a:r>
            <a:r>
              <a:rPr lang="en-US" altLang="zh-CN" sz="1800"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a:t>
            </a:r>
            <a:r>
              <a:rPr lang="en-US" altLang="zh-CN" sz="1800" i="1" dirty="0" err="1">
                <a:solidFill>
                  <a:srgbClr val="2A00FF"/>
                </a:solidFill>
                <a:highlight>
                  <a:srgbClr val="E8F2FE"/>
                </a:highlight>
                <a:latin typeface="Consolas" panose="020B0609020204030204" pitchFamily="49" charset="0"/>
              </a:rPr>
              <a:t>cset</a:t>
            </a:r>
            <a:r>
              <a:rPr lang="en-US" altLang="zh-CN" sz="1800" i="1" dirty="0">
                <a:solidFill>
                  <a:srgbClr val="2A00FF"/>
                </a:solidFill>
                <a:highlight>
                  <a:srgbClr val="E8F2FE"/>
                </a:highlight>
                <a:latin typeface="Consolas" panose="020B0609020204030204" pitchFamily="49" charset="0"/>
              </a:rPr>
              <a:t>" </a:t>
            </a:r>
            <a:r>
              <a:rPr lang="en-US" altLang="zh-CN" sz="1800" i="1" dirty="0">
                <a:solidFill>
                  <a:srgbClr val="7F007F"/>
                </a:solidFill>
                <a:highlight>
                  <a:srgbClr val="E8F2FE"/>
                </a:highlight>
                <a:latin typeface="Consolas" panose="020B0609020204030204" pitchFamily="49" charset="0"/>
              </a:rPr>
              <a:t>scope</a:t>
            </a:r>
            <a:r>
              <a:rPr lang="en-US" altLang="zh-CN" sz="1800" i="1"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"request"</a:t>
            </a:r>
            <a:r>
              <a:rPr lang="en-US" altLang="zh-CN" sz="1800" i="1" dirty="0">
                <a:solidFill>
                  <a:srgbClr val="008080"/>
                </a:solidFill>
                <a:highlight>
                  <a:srgbClr val="E8F2FE"/>
                </a:highlight>
                <a:latin typeface="Consolas" panose="020B0609020204030204" pitchFamily="49" charset="0"/>
              </a:rPr>
              <a:t>/&gt;</a:t>
            </a:r>
          </a:p>
          <a:p>
            <a:r>
              <a:rPr lang="en-US" altLang="zh-CN" sz="1800" dirty="0">
                <a:solidFill>
                  <a:srgbClr val="000000"/>
                </a:solidFill>
                <a:highlight>
                  <a:srgbClr val="E8F2FE"/>
                </a:highlight>
                <a:latin typeface="Consolas" panose="020B0609020204030204" pitchFamily="49" charset="0"/>
              </a:rPr>
              <a:t>${</a:t>
            </a:r>
            <a:r>
              <a:rPr lang="en-US" altLang="zh-CN" sz="1800" dirty="0" err="1">
                <a:solidFill>
                  <a:srgbClr val="000000"/>
                </a:solidFill>
                <a:highlight>
                  <a:srgbClr val="E8F2FE"/>
                </a:highlight>
                <a:latin typeface="Consolas" panose="020B0609020204030204" pitchFamily="49" charset="0"/>
              </a:rPr>
              <a:t>cset</a:t>
            </a:r>
            <a:r>
              <a:rPr lang="en-US" altLang="zh-CN" sz="1800" dirty="0">
                <a:solidFill>
                  <a:srgbClr val="000000"/>
                </a:solidFill>
                <a:highlight>
                  <a:srgbClr val="E8F2FE"/>
                </a:highlight>
                <a:latin typeface="Consolas" panose="020B0609020204030204" pitchFamily="49" charset="0"/>
              </a:rPr>
              <a:t> }</a:t>
            </a:r>
            <a:endParaRPr lang="zh-CN" altLang="en-US" sz="1800" dirty="0">
              <a:highlight>
                <a:srgbClr val="E8F2FE"/>
              </a:highlight>
            </a:endParaRPr>
          </a:p>
        </p:txBody>
      </p:sp>
      <p:sp>
        <p:nvSpPr>
          <p:cNvPr id="5" name="矩形 4">
            <a:extLst>
              <a:ext uri="{FF2B5EF4-FFF2-40B4-BE49-F238E27FC236}">
                <a16:creationId xmlns="" xmlns:a16="http://schemas.microsoft.com/office/drawing/2014/main" id="{C1EC0AA0-D257-4E27-91F2-E3CB8B4D4E74}"/>
              </a:ext>
            </a:extLst>
          </p:cNvPr>
          <p:cNvSpPr/>
          <p:nvPr/>
        </p:nvSpPr>
        <p:spPr>
          <a:xfrm>
            <a:off x="162427" y="5573749"/>
            <a:ext cx="8819146" cy="400110"/>
          </a:xfrm>
          <a:prstGeom prst="rect">
            <a:avLst/>
          </a:prstGeom>
        </p:spPr>
        <p:txBody>
          <a:bodyPr wrap="none">
            <a:spAutoFit/>
          </a:bodyPr>
          <a:lstStyle/>
          <a:p>
            <a:r>
              <a:rPr lang="en-US" altLang="zh-CN" b="1" dirty="0">
                <a:solidFill>
                  <a:schemeClr val="tx1"/>
                </a:solidFill>
                <a:latin typeface="微软雅黑" panose="020B0503020204020204" pitchFamily="34" charset="-122"/>
                <a:ea typeface="微软雅黑" panose="020B0503020204020204" pitchFamily="34" charset="-122"/>
              </a:rPr>
              <a:t>Scope: </a:t>
            </a:r>
            <a:r>
              <a:rPr lang="zh-CN" altLang="en-US" b="1" dirty="0">
                <a:solidFill>
                  <a:schemeClr val="tx1"/>
                </a:solidFill>
                <a:latin typeface="微软雅黑" panose="020B0503020204020204" pitchFamily="34" charset="-122"/>
                <a:ea typeface="微软雅黑" panose="020B0503020204020204" pitchFamily="34" charset="-122"/>
              </a:rPr>
              <a:t>可选四大域对象</a:t>
            </a:r>
            <a:r>
              <a:rPr lang="en-US" altLang="zh-CN" b="1" dirty="0" err="1">
                <a:solidFill>
                  <a:schemeClr val="tx1"/>
                </a:solidFill>
                <a:latin typeface="微软雅黑" panose="020B0503020204020204" pitchFamily="34" charset="-122"/>
                <a:ea typeface="微软雅黑" panose="020B0503020204020204" pitchFamily="34" charset="-122"/>
              </a:rPr>
              <a:t>page|request|session|application</a:t>
            </a:r>
            <a:r>
              <a:rPr lang="zh-CN" altLang="en-US" b="1" dirty="0">
                <a:solidFill>
                  <a:schemeClr val="tx1"/>
                </a:solidFill>
                <a:latin typeface="微软雅黑" panose="020B0503020204020204" pitchFamily="34" charset="-122"/>
                <a:ea typeface="微软雅黑" panose="020B0503020204020204" pitchFamily="34" charset="-122"/>
              </a:rPr>
              <a:t>，默认为</a:t>
            </a:r>
            <a:r>
              <a:rPr lang="en-US" altLang="zh-CN" b="1" dirty="0">
                <a:solidFill>
                  <a:schemeClr val="tx1"/>
                </a:solidFill>
                <a:latin typeface="微软雅黑" panose="020B0503020204020204" pitchFamily="34" charset="-122"/>
                <a:ea typeface="微软雅黑" panose="020B0503020204020204" pitchFamily="34" charset="-122"/>
              </a:rPr>
              <a:t>page</a:t>
            </a:r>
            <a:endParaRPr lang="zh-CN" altLang="en-US"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233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JSTL</a:t>
            </a:r>
            <a:r>
              <a:rPr lang="zh-CN" altLang="en-US" b="1" dirty="0">
                <a:latin typeface="Arial Unicode MS" pitchFamily="34" charset="-122"/>
                <a:ea typeface="Arial Unicode MS" pitchFamily="34" charset="-122"/>
                <a:cs typeface="Arial Unicode MS" pitchFamily="34" charset="-122"/>
              </a:rPr>
              <a:t>标签</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1084196"/>
            <a:ext cx="8640960" cy="635747"/>
          </a:xfrm>
          <a:noFill/>
        </p:spPr>
        <p:txBody>
          <a:bodyPr>
            <a:normAutofit/>
          </a:bodyPr>
          <a:lstStyle/>
          <a:p>
            <a:pPr>
              <a:lnSpc>
                <a:spcPct val="150000"/>
              </a:lnSpc>
              <a:spcAft>
                <a:spcPct val="20000"/>
              </a:spcAft>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Arial Unicode MS" pitchFamily="34" charset="-122"/>
              </a:rPr>
              <a:t>c:url </a:t>
            </a:r>
            <a:r>
              <a:rPr lang="zh-CN" altLang="en-US" sz="2000" dirty="0">
                <a:latin typeface="微软雅黑" panose="020B0503020204020204" pitchFamily="34" charset="-122"/>
                <a:ea typeface="微软雅黑" panose="020B0503020204020204" pitchFamily="34" charset="-122"/>
                <a:cs typeface="Arial Unicode MS" pitchFamily="34" charset="-122"/>
              </a:rPr>
              <a:t>输出路径</a:t>
            </a:r>
            <a:endParaRPr lang="en-US" altLang="zh-CN" sz="2000" dirty="0">
              <a:latin typeface="微软雅黑" panose="020B0503020204020204" pitchFamily="34" charset="-122"/>
              <a:ea typeface="微软雅黑" panose="020B0503020204020204" pitchFamily="34" charset="-122"/>
              <a:cs typeface="Arial Unicode MS" pitchFamily="34" charset="-122"/>
            </a:endParaRPr>
          </a:p>
        </p:txBody>
      </p:sp>
      <p:sp>
        <p:nvSpPr>
          <p:cNvPr id="9" name="AutoShape 4">
            <a:extLst>
              <a:ext uri="{FF2B5EF4-FFF2-40B4-BE49-F238E27FC236}">
                <a16:creationId xmlns="" xmlns:a16="http://schemas.microsoft.com/office/drawing/2014/main" id="{8574BAC9-F84A-4211-BF68-E17B02A2EFA8}"/>
              </a:ext>
            </a:extLst>
          </p:cNvPr>
          <p:cNvSpPr>
            <a:spLocks noChangeArrowheads="1"/>
          </p:cNvSpPr>
          <p:nvPr/>
        </p:nvSpPr>
        <p:spPr bwMode="auto">
          <a:xfrm>
            <a:off x="323528" y="1866508"/>
            <a:ext cx="8287072" cy="950119"/>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c:url</a:t>
            </a:r>
            <a:r>
              <a:rPr lang="en-US" altLang="zh-CN" sz="1800" dirty="0">
                <a:solidFill>
                  <a:srgbClr val="3F7F7F"/>
                </a:solidFill>
                <a:highlight>
                  <a:srgbClr val="E8F2FE"/>
                </a:highlight>
                <a:latin typeface="Consolas" panose="020B0609020204030204" pitchFamily="49" charset="0"/>
              </a:rPr>
              <a:t> </a:t>
            </a:r>
            <a:r>
              <a:rPr lang="en-US" altLang="zh-CN" sz="1800" dirty="0">
                <a:solidFill>
                  <a:srgbClr val="7F007F"/>
                </a:solidFill>
                <a:highlight>
                  <a:srgbClr val="E8F2FE"/>
                </a:highlight>
                <a:latin typeface="Consolas" panose="020B0609020204030204" pitchFamily="49" charset="0"/>
              </a:rPr>
              <a:t>value</a:t>
            </a:r>
            <a:r>
              <a:rPr lang="en-US" altLang="zh-CN" sz="1800"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a:t>
            </a:r>
            <a:r>
              <a:rPr lang="en-US" altLang="zh-CN" sz="1800" i="1" dirty="0">
                <a:solidFill>
                  <a:srgbClr val="008080"/>
                </a:solidFill>
                <a:highlight>
                  <a:srgbClr val="E8F2FE"/>
                </a:highlight>
                <a:latin typeface="Consolas" panose="020B0609020204030204" pitchFamily="49" charset="0"/>
              </a:rPr>
              <a:t>&gt;&lt;/</a:t>
            </a:r>
            <a:r>
              <a:rPr lang="en-US" altLang="zh-CN" sz="1800" i="1" dirty="0" err="1">
                <a:solidFill>
                  <a:srgbClr val="3F7F7F"/>
                </a:solidFill>
                <a:highlight>
                  <a:srgbClr val="E8F2FE"/>
                </a:highlight>
                <a:latin typeface="Consolas" panose="020B0609020204030204" pitchFamily="49" charset="0"/>
              </a:rPr>
              <a:t>c:url</a:t>
            </a:r>
            <a:r>
              <a:rPr lang="en-US" altLang="zh-CN" sz="1800" i="1" dirty="0">
                <a:solidFill>
                  <a:srgbClr val="008080"/>
                </a:solidFill>
                <a:highlight>
                  <a:srgbClr val="E8F2FE"/>
                </a:highlight>
                <a:latin typeface="Consolas" panose="020B0609020204030204" pitchFamily="49" charset="0"/>
              </a:rPr>
              <a:t>&gt;&lt;</a:t>
            </a:r>
            <a:r>
              <a:rPr lang="en-US" altLang="zh-CN" sz="1800" i="1" dirty="0" err="1">
                <a:solidFill>
                  <a:srgbClr val="3F7F7F"/>
                </a:solidFill>
                <a:highlight>
                  <a:srgbClr val="E8F2FE"/>
                </a:highlight>
                <a:latin typeface="Consolas" panose="020B0609020204030204" pitchFamily="49" charset="0"/>
              </a:rPr>
              <a:t>br</a:t>
            </a:r>
            <a:r>
              <a:rPr lang="en-US" altLang="zh-CN" sz="1800" i="1" dirty="0">
                <a:solidFill>
                  <a:srgbClr val="008080"/>
                </a:solidFill>
                <a:highlight>
                  <a:srgbClr val="E8F2FE"/>
                </a:highlight>
                <a:latin typeface="Consolas" panose="020B0609020204030204" pitchFamily="49" charset="0"/>
              </a:rPr>
              <a:t>&gt;</a:t>
            </a:r>
          </a:p>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c:url</a:t>
            </a:r>
            <a:r>
              <a:rPr lang="en-US" altLang="zh-CN" sz="1800" dirty="0">
                <a:solidFill>
                  <a:srgbClr val="3F7F7F"/>
                </a:solidFill>
                <a:highlight>
                  <a:srgbClr val="E8F2FE"/>
                </a:highlight>
                <a:latin typeface="Consolas" panose="020B0609020204030204" pitchFamily="49" charset="0"/>
              </a:rPr>
              <a:t> </a:t>
            </a:r>
            <a:r>
              <a:rPr lang="en-US" altLang="zh-CN" sz="1800" dirty="0">
                <a:solidFill>
                  <a:srgbClr val="7F007F"/>
                </a:solidFill>
                <a:highlight>
                  <a:srgbClr val="E8F2FE"/>
                </a:highlight>
                <a:latin typeface="Consolas" panose="020B0609020204030204" pitchFamily="49" charset="0"/>
              </a:rPr>
              <a:t>var</a:t>
            </a:r>
            <a:r>
              <a:rPr lang="en-US" altLang="zh-CN" sz="1800"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"curl" </a:t>
            </a:r>
            <a:r>
              <a:rPr lang="en-US" altLang="zh-CN" sz="1800" i="1" dirty="0">
                <a:solidFill>
                  <a:srgbClr val="7F007F"/>
                </a:solidFill>
                <a:highlight>
                  <a:srgbClr val="E8F2FE"/>
                </a:highlight>
                <a:latin typeface="Consolas" panose="020B0609020204030204" pitchFamily="49" charset="0"/>
              </a:rPr>
              <a:t>value</a:t>
            </a:r>
            <a:r>
              <a:rPr lang="en-US" altLang="zh-CN" sz="1800" i="1"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a:t>
            </a:r>
            <a:r>
              <a:rPr lang="en-US" altLang="zh-CN" sz="1800" i="1" dirty="0" err="1">
                <a:solidFill>
                  <a:srgbClr val="2A00FF"/>
                </a:solidFill>
                <a:highlight>
                  <a:srgbClr val="E8F2FE"/>
                </a:highlight>
                <a:latin typeface="Consolas" panose="020B0609020204030204" pitchFamily="49" charset="0"/>
              </a:rPr>
              <a:t>index.jsp</a:t>
            </a:r>
            <a:r>
              <a:rPr lang="en-US" altLang="zh-CN" sz="1800" i="1" dirty="0">
                <a:solidFill>
                  <a:srgbClr val="2A00FF"/>
                </a:solidFill>
                <a:highlight>
                  <a:srgbClr val="E8F2FE"/>
                </a:highlight>
                <a:latin typeface="Consolas" panose="020B0609020204030204" pitchFamily="49" charset="0"/>
              </a:rPr>
              <a:t>"</a:t>
            </a:r>
            <a:r>
              <a:rPr lang="en-US" altLang="zh-CN" sz="1800" i="1" dirty="0">
                <a:solidFill>
                  <a:srgbClr val="008080"/>
                </a:solidFill>
                <a:highlight>
                  <a:srgbClr val="E8F2FE"/>
                </a:highlight>
                <a:latin typeface="Consolas" panose="020B0609020204030204" pitchFamily="49" charset="0"/>
              </a:rPr>
              <a:t>&gt;&lt;/</a:t>
            </a:r>
            <a:r>
              <a:rPr lang="en-US" altLang="zh-CN" sz="1800" i="1" dirty="0" err="1">
                <a:solidFill>
                  <a:srgbClr val="3F7F7F"/>
                </a:solidFill>
                <a:highlight>
                  <a:srgbClr val="E8F2FE"/>
                </a:highlight>
                <a:latin typeface="Consolas" panose="020B0609020204030204" pitchFamily="49" charset="0"/>
              </a:rPr>
              <a:t>c:url</a:t>
            </a:r>
            <a:r>
              <a:rPr lang="en-US" altLang="zh-CN" sz="1800" i="1" dirty="0">
                <a:solidFill>
                  <a:srgbClr val="008080"/>
                </a:solidFill>
                <a:highlight>
                  <a:srgbClr val="E8F2FE"/>
                </a:highlight>
                <a:latin typeface="Consolas" panose="020B0609020204030204" pitchFamily="49" charset="0"/>
              </a:rPr>
              <a:t>&gt;</a:t>
            </a:r>
          </a:p>
          <a:p>
            <a:r>
              <a:rPr lang="en-US" altLang="zh-CN" sz="1800" dirty="0">
                <a:solidFill>
                  <a:srgbClr val="008080"/>
                </a:solidFill>
                <a:highlight>
                  <a:srgbClr val="E8F2FE"/>
                </a:highlight>
                <a:latin typeface="Consolas" panose="020B0609020204030204" pitchFamily="49" charset="0"/>
              </a:rPr>
              <a:t>&lt;</a:t>
            </a:r>
            <a:r>
              <a:rPr lang="en-US" altLang="zh-CN" sz="1800" dirty="0">
                <a:solidFill>
                  <a:srgbClr val="3F7F7F"/>
                </a:solidFill>
                <a:highlight>
                  <a:srgbClr val="E8F2FE"/>
                </a:highlight>
                <a:latin typeface="Consolas" panose="020B0609020204030204" pitchFamily="49" charset="0"/>
              </a:rPr>
              <a:t>a </a:t>
            </a:r>
            <a:r>
              <a:rPr lang="en-US" altLang="zh-CN" sz="1800" dirty="0" err="1">
                <a:solidFill>
                  <a:srgbClr val="7F007F"/>
                </a:solidFill>
                <a:highlight>
                  <a:srgbClr val="E8F2FE"/>
                </a:highlight>
                <a:latin typeface="Consolas" panose="020B0609020204030204" pitchFamily="49" charset="0"/>
              </a:rPr>
              <a:t>href</a:t>
            </a:r>
            <a:r>
              <a:rPr lang="en-US" altLang="zh-CN" sz="1800"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a:t>
            </a:r>
            <a:r>
              <a:rPr lang="en-US" altLang="zh-CN" sz="1800" i="1" dirty="0">
                <a:solidFill>
                  <a:srgbClr val="000000"/>
                </a:solidFill>
                <a:highlight>
                  <a:srgbClr val="E8F2FE"/>
                </a:highlight>
                <a:latin typeface="Consolas" panose="020B0609020204030204" pitchFamily="49" charset="0"/>
              </a:rPr>
              <a:t>${curl}</a:t>
            </a:r>
            <a:r>
              <a:rPr lang="en-US" altLang="zh-CN" sz="1800" i="1" dirty="0">
                <a:solidFill>
                  <a:srgbClr val="2A00FF"/>
                </a:solidFill>
                <a:highlight>
                  <a:srgbClr val="E8F2FE"/>
                </a:highlight>
                <a:latin typeface="Consolas" panose="020B0609020204030204" pitchFamily="49" charset="0"/>
              </a:rPr>
              <a:t>"</a:t>
            </a:r>
            <a:r>
              <a:rPr lang="en-US" altLang="zh-CN" sz="1800" i="1" dirty="0">
                <a:solidFill>
                  <a:srgbClr val="008080"/>
                </a:solidFill>
                <a:highlight>
                  <a:srgbClr val="E8F2FE"/>
                </a:highlight>
                <a:latin typeface="Consolas" panose="020B0609020204030204" pitchFamily="49" charset="0"/>
              </a:rPr>
              <a:t>&gt;</a:t>
            </a:r>
            <a:r>
              <a:rPr lang="en-US" altLang="zh-CN" sz="1800" i="1" dirty="0">
                <a:solidFill>
                  <a:srgbClr val="000000"/>
                </a:solidFill>
                <a:highlight>
                  <a:srgbClr val="E8F2FE"/>
                </a:highlight>
                <a:latin typeface="Consolas" panose="020B0609020204030204" pitchFamily="49" charset="0"/>
              </a:rPr>
              <a:t>GO</a:t>
            </a:r>
            <a:r>
              <a:rPr lang="en-US" altLang="zh-CN" sz="1800" i="1" dirty="0">
                <a:solidFill>
                  <a:srgbClr val="008080"/>
                </a:solidFill>
                <a:highlight>
                  <a:srgbClr val="E8F2FE"/>
                </a:highlight>
                <a:latin typeface="Consolas" panose="020B0609020204030204" pitchFamily="49" charset="0"/>
              </a:rPr>
              <a:t>&lt;/</a:t>
            </a:r>
            <a:r>
              <a:rPr lang="en-US" altLang="zh-CN" sz="1800" i="1" dirty="0">
                <a:solidFill>
                  <a:srgbClr val="3F7F7F"/>
                </a:solidFill>
                <a:highlight>
                  <a:srgbClr val="E8F2FE"/>
                </a:highlight>
                <a:latin typeface="Consolas" panose="020B0609020204030204" pitchFamily="49" charset="0"/>
              </a:rPr>
              <a:t>a</a:t>
            </a:r>
            <a:r>
              <a:rPr lang="en-US" altLang="zh-CN" sz="1800" i="1" dirty="0">
                <a:solidFill>
                  <a:srgbClr val="008080"/>
                </a:solidFill>
                <a:highlight>
                  <a:srgbClr val="E8F2FE"/>
                </a:highlight>
                <a:latin typeface="Consolas" panose="020B0609020204030204" pitchFamily="49" charset="0"/>
              </a:rPr>
              <a:t>&gt;</a:t>
            </a:r>
            <a:endParaRPr lang="zh-CN" altLang="en-US" sz="1800" dirty="0">
              <a:highlight>
                <a:srgbClr val="E8F2FE"/>
              </a:highlight>
            </a:endParaRPr>
          </a:p>
        </p:txBody>
      </p:sp>
      <p:sp>
        <p:nvSpPr>
          <p:cNvPr id="7" name="Rectangle 3">
            <a:extLst>
              <a:ext uri="{FF2B5EF4-FFF2-40B4-BE49-F238E27FC236}">
                <a16:creationId xmlns="" xmlns:a16="http://schemas.microsoft.com/office/drawing/2014/main" id="{28C70248-3F5B-48BD-868E-F66DA27FBB2B}"/>
              </a:ext>
            </a:extLst>
          </p:cNvPr>
          <p:cNvSpPr txBox="1">
            <a:spLocks noChangeArrowheads="1"/>
          </p:cNvSpPr>
          <p:nvPr/>
        </p:nvSpPr>
        <p:spPr bwMode="auto">
          <a:xfrm>
            <a:off x="179512" y="3111126"/>
            <a:ext cx="8640960" cy="635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spcAft>
                <a:spcPct val="20000"/>
              </a:spcAft>
              <a:buFont typeface="Wingdings" pitchFamily="2" charset="2"/>
              <a:buChar char="Ø"/>
            </a:pPr>
            <a:r>
              <a:rPr lang="en-US" altLang="zh-CN" sz="2000" dirty="0">
                <a:latin typeface="微软雅黑" panose="020B0503020204020204" pitchFamily="34" charset="-122"/>
                <a:ea typeface="微软雅黑" panose="020B0503020204020204" pitchFamily="34" charset="-122"/>
                <a:cs typeface="Arial Unicode MS" pitchFamily="34" charset="-122"/>
              </a:rPr>
              <a:t>c:if </a:t>
            </a:r>
            <a:r>
              <a:rPr lang="zh-CN" altLang="en-US" sz="2000" dirty="0">
                <a:latin typeface="微软雅黑" panose="020B0503020204020204" pitchFamily="34" charset="-122"/>
                <a:ea typeface="微软雅黑" panose="020B0503020204020204" pitchFamily="34" charset="-122"/>
                <a:cs typeface="Arial Unicode MS" pitchFamily="34" charset="-122"/>
              </a:rPr>
              <a:t>判断</a:t>
            </a:r>
            <a:endParaRPr lang="en-US" altLang="zh-CN" sz="2000" dirty="0">
              <a:latin typeface="微软雅黑" panose="020B0503020204020204" pitchFamily="34" charset="-122"/>
              <a:ea typeface="微软雅黑" panose="020B0503020204020204" pitchFamily="34" charset="-122"/>
              <a:cs typeface="Arial Unicode MS" pitchFamily="34" charset="-122"/>
            </a:endParaRPr>
          </a:p>
        </p:txBody>
      </p:sp>
      <p:sp>
        <p:nvSpPr>
          <p:cNvPr id="10" name="AutoShape 4">
            <a:extLst>
              <a:ext uri="{FF2B5EF4-FFF2-40B4-BE49-F238E27FC236}">
                <a16:creationId xmlns="" xmlns:a16="http://schemas.microsoft.com/office/drawing/2014/main" id="{BB797F2F-96F0-4790-B168-C4141F2A0C89}"/>
              </a:ext>
            </a:extLst>
          </p:cNvPr>
          <p:cNvSpPr>
            <a:spLocks noChangeArrowheads="1"/>
          </p:cNvSpPr>
          <p:nvPr/>
        </p:nvSpPr>
        <p:spPr bwMode="auto">
          <a:xfrm>
            <a:off x="323528" y="3911954"/>
            <a:ext cx="8287072" cy="950119"/>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c:if</a:t>
            </a:r>
            <a:r>
              <a:rPr lang="en-US" altLang="zh-CN" sz="1800" dirty="0">
                <a:solidFill>
                  <a:srgbClr val="3F7F7F"/>
                </a:solidFill>
                <a:highlight>
                  <a:srgbClr val="E8F2FE"/>
                </a:highlight>
                <a:latin typeface="Consolas" panose="020B0609020204030204" pitchFamily="49" charset="0"/>
              </a:rPr>
              <a:t> </a:t>
            </a:r>
            <a:r>
              <a:rPr lang="en-US" altLang="zh-CN" sz="1800" dirty="0">
                <a:solidFill>
                  <a:srgbClr val="7F007F"/>
                </a:solidFill>
                <a:highlight>
                  <a:srgbClr val="E8F2FE"/>
                </a:highlight>
                <a:latin typeface="Consolas" panose="020B0609020204030204" pitchFamily="49" charset="0"/>
              </a:rPr>
              <a:t>test</a:t>
            </a:r>
            <a:r>
              <a:rPr lang="en-US" altLang="zh-CN" sz="1800"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a:t>
            </a:r>
            <a:r>
              <a:rPr lang="en-US" altLang="zh-CN" sz="1800" i="1" dirty="0">
                <a:solidFill>
                  <a:srgbClr val="000000"/>
                </a:solidFill>
                <a:highlight>
                  <a:srgbClr val="E8F2FE"/>
                </a:highlight>
                <a:latin typeface="Consolas" panose="020B0609020204030204" pitchFamily="49" charset="0"/>
              </a:rPr>
              <a:t>${</a:t>
            </a:r>
            <a:r>
              <a:rPr lang="en-US" altLang="zh-CN" sz="1800" i="1" dirty="0" err="1">
                <a:solidFill>
                  <a:srgbClr val="000000"/>
                </a:solidFill>
                <a:highlight>
                  <a:srgbClr val="E8F2FE"/>
                </a:highlight>
                <a:latin typeface="Consolas" panose="020B0609020204030204" pitchFamily="49" charset="0"/>
              </a:rPr>
              <a:t>param.age</a:t>
            </a:r>
            <a:r>
              <a:rPr lang="en-US" altLang="zh-CN" sz="1800" i="1" dirty="0">
                <a:solidFill>
                  <a:srgbClr val="000000"/>
                </a:solidFill>
                <a:highlight>
                  <a:srgbClr val="E8F2FE"/>
                </a:highlight>
                <a:latin typeface="Consolas" panose="020B0609020204030204" pitchFamily="49" charset="0"/>
              </a:rPr>
              <a:t>&lt;20 }</a:t>
            </a:r>
            <a:r>
              <a:rPr lang="en-US" altLang="zh-CN" sz="1800" i="1" dirty="0">
                <a:solidFill>
                  <a:srgbClr val="2A00FF"/>
                </a:solidFill>
                <a:highlight>
                  <a:srgbClr val="E8F2FE"/>
                </a:highlight>
                <a:latin typeface="Consolas" panose="020B0609020204030204" pitchFamily="49" charset="0"/>
              </a:rPr>
              <a:t>"</a:t>
            </a:r>
            <a:r>
              <a:rPr lang="en-US" altLang="zh-CN" sz="1800" i="1" dirty="0">
                <a:solidFill>
                  <a:srgbClr val="008080"/>
                </a:solidFill>
                <a:highlight>
                  <a:srgbClr val="E8F2FE"/>
                </a:highlight>
                <a:latin typeface="Consolas" panose="020B0609020204030204" pitchFamily="49" charset="0"/>
              </a:rPr>
              <a:t>&gt;</a:t>
            </a:r>
          </a:p>
          <a:p>
            <a:r>
              <a:rPr lang="en-US" altLang="zh-CN" sz="1800" dirty="0">
                <a:solidFill>
                  <a:srgbClr val="000000"/>
                </a:solidFill>
                <a:highlight>
                  <a:srgbClr val="E8F2FE"/>
                </a:highlight>
                <a:latin typeface="Consolas" panose="020B0609020204030204" pitchFamily="49" charset="0"/>
              </a:rPr>
              <a:t>  </a:t>
            </a:r>
            <a:r>
              <a:rPr lang="zh-CN" altLang="en-US" sz="1800" dirty="0">
                <a:solidFill>
                  <a:srgbClr val="000000"/>
                </a:solidFill>
                <a:highlight>
                  <a:srgbClr val="E8F2FE"/>
                </a:highlight>
                <a:latin typeface="Consolas" panose="020B0609020204030204" pitchFamily="49" charset="0"/>
              </a:rPr>
              <a:t>太小了，未到达法定结婚年龄！</a:t>
            </a:r>
          </a:p>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c:if</a:t>
            </a:r>
            <a:r>
              <a:rPr lang="en-US" altLang="zh-CN" sz="1800" dirty="0">
                <a:solidFill>
                  <a:srgbClr val="008080"/>
                </a:solidFill>
                <a:highlight>
                  <a:srgbClr val="E8F2FE"/>
                </a:highlight>
                <a:latin typeface="Consolas" panose="020B0609020204030204" pitchFamily="49" charset="0"/>
              </a:rPr>
              <a:t>&gt;</a:t>
            </a:r>
            <a:endParaRPr lang="zh-CN" altLang="en-US" sz="1800" dirty="0">
              <a:highlight>
                <a:srgbClr val="E8F2FE"/>
              </a:highlight>
            </a:endParaRPr>
          </a:p>
        </p:txBody>
      </p:sp>
    </p:spTree>
    <p:extLst>
      <p:ext uri="{BB962C8B-B14F-4D97-AF65-F5344CB8AC3E}">
        <p14:creationId xmlns:p14="http://schemas.microsoft.com/office/powerpoint/2010/main" val="16768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421196" y="16024"/>
            <a:ext cx="8229600" cy="721395"/>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的运行原理</a:t>
            </a:r>
            <a:r>
              <a:rPr lang="zh-CN" altLang="en-US" dirty="0">
                <a:latin typeface="Arial Unicode MS" pitchFamily="34" charset="-122"/>
                <a:ea typeface="Arial Unicode MS" pitchFamily="34" charset="-122"/>
                <a:cs typeface="Arial Unicode MS" pitchFamily="34" charset="-122"/>
              </a:rPr>
              <a:t> </a:t>
            </a:r>
          </a:p>
        </p:txBody>
      </p:sp>
      <p:sp>
        <p:nvSpPr>
          <p:cNvPr id="786435" name="Rectangle 3"/>
          <p:cNvSpPr>
            <a:spLocks noGrp="1" noChangeArrowheads="1"/>
          </p:cNvSpPr>
          <p:nvPr>
            <p:ph type="body" idx="1"/>
          </p:nvPr>
        </p:nvSpPr>
        <p:spPr>
          <a:xfrm>
            <a:off x="287524" y="1206078"/>
            <a:ext cx="8568952" cy="4650436"/>
          </a:xfrm>
        </p:spPr>
        <p:txBody>
          <a:bodyPr>
            <a:noAutofit/>
          </a:bodyPr>
          <a:lstStyle/>
          <a:p>
            <a:pPr>
              <a:lnSpc>
                <a:spcPct val="150000"/>
              </a:lnSpc>
              <a:spcAft>
                <a:spcPct val="20000"/>
              </a:spcAft>
            </a:pPr>
            <a:r>
              <a:rPr lang="en-US" altLang="zh-CN" sz="1800" dirty="0">
                <a:latin typeface="微软雅黑" panose="020B0503020204020204" pitchFamily="34" charset="-122"/>
                <a:ea typeface="微软雅黑" panose="020B0503020204020204" pitchFamily="34" charset="-122"/>
                <a:cs typeface="Arial Unicode MS" pitchFamily="34" charset="-122"/>
              </a:rPr>
              <a:t>WEB</a:t>
            </a:r>
            <a:r>
              <a:rPr lang="zh-CN" altLang="en-US" sz="1800" dirty="0">
                <a:latin typeface="微软雅黑" panose="020B0503020204020204" pitchFamily="34" charset="-122"/>
                <a:ea typeface="微软雅黑" panose="020B0503020204020204" pitchFamily="34" charset="-122"/>
                <a:cs typeface="Arial Unicode MS" pitchFamily="34" charset="-122"/>
              </a:rPr>
              <a:t>容器（</a:t>
            </a:r>
            <a:r>
              <a:rPr lang="en-US" altLang="zh-CN" sz="1800" dirty="0" err="1">
                <a:latin typeface="微软雅黑" panose="020B0503020204020204" pitchFamily="34" charset="-122"/>
                <a:ea typeface="微软雅黑" panose="020B0503020204020204" pitchFamily="34" charset="-122"/>
                <a:cs typeface="Arial Unicode MS" pitchFamily="34" charset="-122"/>
              </a:rPr>
              <a:t>Servlet</a:t>
            </a:r>
            <a:r>
              <a:rPr lang="zh-CN" altLang="en-US" sz="1800" dirty="0">
                <a:latin typeface="微软雅黑" panose="020B0503020204020204" pitchFamily="34" charset="-122"/>
                <a:ea typeface="微软雅黑" panose="020B0503020204020204" pitchFamily="34" charset="-122"/>
                <a:cs typeface="Arial Unicode MS" pitchFamily="34" charset="-122"/>
              </a:rPr>
              <a:t>引擎）接收到以</a:t>
            </a:r>
            <a:r>
              <a:rPr lang="en-US" altLang="zh-CN" sz="1800" dirty="0">
                <a:latin typeface="微软雅黑" panose="020B0503020204020204" pitchFamily="34" charset="-122"/>
                <a:ea typeface="微软雅黑" panose="020B0503020204020204" pitchFamily="34" charset="-122"/>
                <a:cs typeface="Arial Unicode MS" pitchFamily="34" charset="-122"/>
              </a:rPr>
              <a:t>.</a:t>
            </a:r>
            <a:r>
              <a:rPr lang="en-US" altLang="zh-CN" sz="1800" dirty="0" err="1">
                <a:latin typeface="微软雅黑" panose="020B0503020204020204" pitchFamily="34" charset="-122"/>
                <a:ea typeface="微软雅黑" panose="020B0503020204020204" pitchFamily="34" charset="-122"/>
                <a:cs typeface="Arial Unicode MS" pitchFamily="34" charset="-122"/>
              </a:rPr>
              <a:t>jsp</a:t>
            </a:r>
            <a:r>
              <a:rPr lang="zh-CN" altLang="en-US" sz="1800" dirty="0">
                <a:latin typeface="微软雅黑" panose="020B0503020204020204" pitchFamily="34" charset="-122"/>
                <a:ea typeface="微软雅黑" panose="020B0503020204020204" pitchFamily="34" charset="-122"/>
                <a:cs typeface="Arial Unicode MS" pitchFamily="34" charset="-122"/>
              </a:rPr>
              <a:t>为扩展名的</a:t>
            </a:r>
            <a:r>
              <a:rPr lang="en-US" altLang="zh-CN" sz="1800" dirty="0">
                <a:latin typeface="微软雅黑" panose="020B0503020204020204" pitchFamily="34" charset="-122"/>
                <a:ea typeface="微软雅黑" panose="020B0503020204020204" pitchFamily="34" charset="-122"/>
                <a:cs typeface="Arial Unicode MS" pitchFamily="34" charset="-122"/>
              </a:rPr>
              <a:t>URL</a:t>
            </a:r>
            <a:r>
              <a:rPr lang="zh-CN" altLang="en-US" sz="1800" dirty="0">
                <a:latin typeface="微软雅黑" panose="020B0503020204020204" pitchFamily="34" charset="-122"/>
                <a:ea typeface="微软雅黑" panose="020B0503020204020204" pitchFamily="34" charset="-122"/>
                <a:cs typeface="Arial Unicode MS" pitchFamily="34" charset="-122"/>
              </a:rPr>
              <a:t>的访问请求时，它将把该访问请求交给</a:t>
            </a:r>
            <a:r>
              <a:rPr lang="en-US" altLang="zh-CN" sz="1800" b="1" dirty="0">
                <a:latin typeface="微软雅黑" panose="020B0503020204020204" pitchFamily="34" charset="-122"/>
                <a:ea typeface="微软雅黑" panose="020B0503020204020204" pitchFamily="34" charset="-122"/>
                <a:cs typeface="Arial Unicode MS" pitchFamily="34" charset="-122"/>
              </a:rPr>
              <a:t>JSP</a:t>
            </a:r>
            <a:r>
              <a:rPr lang="zh-CN" altLang="en-US" sz="1800" b="1" dirty="0">
                <a:latin typeface="微软雅黑" panose="020B0503020204020204" pitchFamily="34" charset="-122"/>
                <a:ea typeface="微软雅黑" panose="020B0503020204020204" pitchFamily="34" charset="-122"/>
                <a:cs typeface="Arial Unicode MS" pitchFamily="34" charset="-122"/>
              </a:rPr>
              <a:t>引擎</a:t>
            </a:r>
            <a:r>
              <a:rPr lang="zh-CN" altLang="en-US" sz="1800" dirty="0">
                <a:latin typeface="微软雅黑" panose="020B0503020204020204" pitchFamily="34" charset="-122"/>
                <a:ea typeface="微软雅黑" panose="020B0503020204020204" pitchFamily="34" charset="-122"/>
                <a:cs typeface="Arial Unicode MS" pitchFamily="34" charset="-122"/>
              </a:rPr>
              <a:t>去处理。</a:t>
            </a:r>
          </a:p>
          <a:p>
            <a:pPr>
              <a:lnSpc>
                <a:spcPct val="150000"/>
              </a:lnSpc>
              <a:spcAft>
                <a:spcPct val="20000"/>
              </a:spcAft>
            </a:pPr>
            <a:r>
              <a:rPr lang="zh-CN" altLang="en-US" sz="1800" dirty="0">
                <a:latin typeface="微软雅黑" panose="020B0503020204020204" pitchFamily="34" charset="-122"/>
                <a:ea typeface="微软雅黑" panose="020B0503020204020204" pitchFamily="34" charset="-122"/>
                <a:cs typeface="Arial Unicode MS" pitchFamily="34" charset="-122"/>
              </a:rPr>
              <a:t>每个</a:t>
            </a:r>
            <a:r>
              <a:rPr lang="en-US" altLang="zh-CN" sz="1800" dirty="0">
                <a:latin typeface="微软雅黑" panose="020B0503020204020204" pitchFamily="34" charset="-122"/>
                <a:ea typeface="微软雅黑" panose="020B0503020204020204" pitchFamily="34" charset="-122"/>
                <a:cs typeface="Arial Unicode MS" pitchFamily="34" charset="-122"/>
              </a:rPr>
              <a:t>JSP </a:t>
            </a:r>
            <a:r>
              <a:rPr lang="zh-CN" altLang="en-US" sz="1800" dirty="0">
                <a:latin typeface="微软雅黑" panose="020B0503020204020204" pitchFamily="34" charset="-122"/>
                <a:ea typeface="微软雅黑" panose="020B0503020204020204" pitchFamily="34" charset="-122"/>
                <a:cs typeface="Arial Unicode MS" pitchFamily="34" charset="-122"/>
              </a:rPr>
              <a:t>页面在第一次被访问时，</a:t>
            </a:r>
            <a:r>
              <a:rPr lang="en-US" altLang="zh-CN" sz="1800" dirty="0">
                <a:latin typeface="微软雅黑" panose="020B0503020204020204" pitchFamily="34" charset="-122"/>
                <a:ea typeface="微软雅黑" panose="020B0503020204020204" pitchFamily="34" charset="-122"/>
                <a:cs typeface="Arial Unicode MS" pitchFamily="34" charset="-122"/>
              </a:rPr>
              <a:t>JSP</a:t>
            </a:r>
            <a:r>
              <a:rPr lang="zh-CN" altLang="en-US" sz="1800" dirty="0">
                <a:latin typeface="微软雅黑" panose="020B0503020204020204" pitchFamily="34" charset="-122"/>
                <a:ea typeface="微软雅黑" panose="020B0503020204020204" pitchFamily="34" charset="-122"/>
                <a:cs typeface="Arial Unicode MS" pitchFamily="34" charset="-122"/>
              </a:rPr>
              <a:t>引擎将它翻译成一个</a:t>
            </a:r>
            <a:r>
              <a:rPr lang="en-US" altLang="zh-CN" sz="1800" dirty="0" err="1">
                <a:latin typeface="微软雅黑" panose="020B0503020204020204" pitchFamily="34" charset="-122"/>
                <a:ea typeface="微软雅黑" panose="020B0503020204020204" pitchFamily="34" charset="-122"/>
                <a:cs typeface="Arial Unicode MS" pitchFamily="34" charset="-122"/>
              </a:rPr>
              <a:t>Servlet</a:t>
            </a:r>
            <a:r>
              <a:rPr lang="zh-CN" altLang="en-US" sz="1800" dirty="0">
                <a:latin typeface="微软雅黑" panose="020B0503020204020204" pitchFamily="34" charset="-122"/>
                <a:ea typeface="微软雅黑" panose="020B0503020204020204" pitchFamily="34" charset="-122"/>
                <a:cs typeface="Arial Unicode MS" pitchFamily="34" charset="-122"/>
              </a:rPr>
              <a:t>源程序，接着再把这个</a:t>
            </a:r>
            <a:r>
              <a:rPr lang="en-US" altLang="zh-CN" sz="1800" dirty="0" err="1">
                <a:latin typeface="微软雅黑" panose="020B0503020204020204" pitchFamily="34" charset="-122"/>
                <a:ea typeface="微软雅黑" panose="020B0503020204020204" pitchFamily="34" charset="-122"/>
                <a:cs typeface="Arial Unicode MS" pitchFamily="34" charset="-122"/>
              </a:rPr>
              <a:t>Servlet</a:t>
            </a:r>
            <a:r>
              <a:rPr lang="zh-CN" altLang="en-US" sz="1800" dirty="0">
                <a:latin typeface="微软雅黑" panose="020B0503020204020204" pitchFamily="34" charset="-122"/>
                <a:ea typeface="微软雅黑" panose="020B0503020204020204" pitchFamily="34" charset="-122"/>
                <a:cs typeface="Arial Unicode MS" pitchFamily="34" charset="-122"/>
              </a:rPr>
              <a:t>源程序编译成</a:t>
            </a:r>
            <a:r>
              <a:rPr lang="en-US" altLang="zh-CN" sz="1800" dirty="0" err="1">
                <a:latin typeface="微软雅黑" panose="020B0503020204020204" pitchFamily="34" charset="-122"/>
                <a:ea typeface="微软雅黑" panose="020B0503020204020204" pitchFamily="34" charset="-122"/>
                <a:cs typeface="Arial Unicode MS" pitchFamily="34" charset="-122"/>
              </a:rPr>
              <a:t>Servlet</a:t>
            </a:r>
            <a:r>
              <a:rPr lang="zh-CN" altLang="en-US" sz="1800" dirty="0">
                <a:latin typeface="微软雅黑" panose="020B0503020204020204" pitchFamily="34" charset="-122"/>
                <a:ea typeface="微软雅黑" panose="020B0503020204020204" pitchFamily="34" charset="-122"/>
                <a:cs typeface="Arial Unicode MS" pitchFamily="34" charset="-122"/>
              </a:rPr>
              <a:t>的</a:t>
            </a:r>
            <a:r>
              <a:rPr lang="en-US" altLang="zh-CN" sz="1800" dirty="0">
                <a:latin typeface="微软雅黑" panose="020B0503020204020204" pitchFamily="34" charset="-122"/>
                <a:ea typeface="微软雅黑" panose="020B0503020204020204" pitchFamily="34" charset="-122"/>
                <a:cs typeface="Arial Unicode MS" pitchFamily="34" charset="-122"/>
              </a:rPr>
              <a:t>class</a:t>
            </a:r>
            <a:r>
              <a:rPr lang="zh-CN" altLang="en-US" sz="1800" dirty="0">
                <a:latin typeface="微软雅黑" panose="020B0503020204020204" pitchFamily="34" charset="-122"/>
                <a:ea typeface="微软雅黑" panose="020B0503020204020204" pitchFamily="34" charset="-122"/>
                <a:cs typeface="Arial Unicode MS" pitchFamily="34" charset="-122"/>
              </a:rPr>
              <a:t>类文件，然后再由</a:t>
            </a:r>
            <a:r>
              <a:rPr lang="en-US" altLang="zh-CN" sz="1800" b="1" dirty="0">
                <a:latin typeface="微软雅黑" panose="020B0503020204020204" pitchFamily="34" charset="-122"/>
                <a:ea typeface="微软雅黑" panose="020B0503020204020204" pitchFamily="34" charset="-122"/>
                <a:cs typeface="Arial Unicode MS" pitchFamily="34" charset="-122"/>
              </a:rPr>
              <a:t>WEB</a:t>
            </a:r>
            <a:r>
              <a:rPr lang="zh-CN" altLang="en-US" sz="1800" b="1" dirty="0">
                <a:latin typeface="微软雅黑" panose="020B0503020204020204" pitchFamily="34" charset="-122"/>
                <a:ea typeface="微软雅黑" panose="020B0503020204020204" pitchFamily="34" charset="-122"/>
                <a:cs typeface="Arial Unicode MS" pitchFamily="34" charset="-122"/>
              </a:rPr>
              <a:t>容器（</a:t>
            </a:r>
            <a:r>
              <a:rPr lang="en-US" altLang="zh-CN" sz="1800" b="1" dirty="0" err="1">
                <a:latin typeface="微软雅黑" panose="020B0503020204020204" pitchFamily="34" charset="-122"/>
                <a:ea typeface="微软雅黑" panose="020B0503020204020204" pitchFamily="34" charset="-122"/>
                <a:cs typeface="Arial Unicode MS" pitchFamily="34" charset="-122"/>
              </a:rPr>
              <a:t>Servlet</a:t>
            </a:r>
            <a:r>
              <a:rPr lang="zh-CN" altLang="en-US" sz="1800" b="1" dirty="0">
                <a:latin typeface="微软雅黑" panose="020B0503020204020204" pitchFamily="34" charset="-122"/>
                <a:ea typeface="微软雅黑" panose="020B0503020204020204" pitchFamily="34" charset="-122"/>
                <a:cs typeface="Arial Unicode MS" pitchFamily="34" charset="-122"/>
              </a:rPr>
              <a:t>引擎）</a:t>
            </a:r>
            <a:r>
              <a:rPr lang="zh-CN" altLang="en-US" sz="1800" dirty="0">
                <a:latin typeface="微软雅黑" panose="020B0503020204020204" pitchFamily="34" charset="-122"/>
                <a:ea typeface="微软雅黑" panose="020B0503020204020204" pitchFamily="34" charset="-122"/>
                <a:cs typeface="Arial Unicode MS" pitchFamily="34" charset="-122"/>
              </a:rPr>
              <a:t>像调用普通</a:t>
            </a:r>
            <a:r>
              <a:rPr lang="en-US" altLang="zh-CN" sz="1800" dirty="0" err="1">
                <a:latin typeface="微软雅黑" panose="020B0503020204020204" pitchFamily="34" charset="-122"/>
                <a:ea typeface="微软雅黑" panose="020B0503020204020204" pitchFamily="34" charset="-122"/>
                <a:cs typeface="Arial Unicode MS" pitchFamily="34" charset="-122"/>
              </a:rPr>
              <a:t>Servlet</a:t>
            </a:r>
            <a:r>
              <a:rPr lang="zh-CN" altLang="en-US" sz="1800" dirty="0">
                <a:latin typeface="微软雅黑" panose="020B0503020204020204" pitchFamily="34" charset="-122"/>
                <a:ea typeface="微软雅黑" panose="020B0503020204020204" pitchFamily="34" charset="-122"/>
                <a:cs typeface="Arial Unicode MS" pitchFamily="34" charset="-122"/>
              </a:rPr>
              <a:t>程序一样的方式来装载和解释执行这个由</a:t>
            </a:r>
            <a:r>
              <a:rPr lang="en-US" altLang="zh-CN" sz="1800" dirty="0">
                <a:latin typeface="微软雅黑" panose="020B0503020204020204" pitchFamily="34" charset="-122"/>
                <a:ea typeface="微软雅黑" panose="020B0503020204020204" pitchFamily="34" charset="-122"/>
                <a:cs typeface="Arial Unicode MS" pitchFamily="34" charset="-122"/>
              </a:rPr>
              <a:t>JSP</a:t>
            </a:r>
            <a:r>
              <a:rPr lang="zh-CN" altLang="en-US" sz="1800" dirty="0">
                <a:latin typeface="微软雅黑" panose="020B0503020204020204" pitchFamily="34" charset="-122"/>
                <a:ea typeface="微软雅黑" panose="020B0503020204020204" pitchFamily="34" charset="-122"/>
                <a:cs typeface="Arial Unicode MS" pitchFamily="34" charset="-122"/>
              </a:rPr>
              <a:t>页面翻译成的</a:t>
            </a:r>
            <a:r>
              <a:rPr lang="en-US" altLang="zh-CN" sz="1800" dirty="0" err="1">
                <a:latin typeface="微软雅黑" panose="020B0503020204020204" pitchFamily="34" charset="-122"/>
                <a:ea typeface="微软雅黑" panose="020B0503020204020204" pitchFamily="34" charset="-122"/>
                <a:cs typeface="Arial Unicode MS" pitchFamily="34" charset="-122"/>
              </a:rPr>
              <a:t>Servlet</a:t>
            </a:r>
            <a:r>
              <a:rPr lang="zh-CN" altLang="en-US" sz="1800" dirty="0">
                <a:latin typeface="微软雅黑" panose="020B0503020204020204" pitchFamily="34" charset="-122"/>
                <a:ea typeface="微软雅黑" panose="020B0503020204020204" pitchFamily="34" charset="-122"/>
                <a:cs typeface="Arial Unicode MS" pitchFamily="34" charset="-122"/>
              </a:rPr>
              <a:t>程序。</a:t>
            </a:r>
            <a:endParaRPr lang="en-US" altLang="zh-CN" sz="180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pPr>
            <a:r>
              <a:rPr lang="zh-CN" altLang="en-US" sz="1800" dirty="0">
                <a:latin typeface="微软雅黑" panose="020B0503020204020204" pitchFamily="34" charset="-122"/>
                <a:ea typeface="微软雅黑" panose="020B0503020204020204" pitchFamily="34" charset="-122"/>
                <a:cs typeface="Arial Unicode MS" pitchFamily="34" charset="-122"/>
              </a:rPr>
              <a:t>在</a:t>
            </a:r>
            <a:r>
              <a:rPr lang="en-US" altLang="zh-CN" sz="1800" dirty="0">
                <a:latin typeface="微软雅黑" panose="020B0503020204020204" pitchFamily="34" charset="-122"/>
                <a:ea typeface="微软雅黑" panose="020B0503020204020204" pitchFamily="34" charset="-122"/>
                <a:cs typeface="Arial Unicode MS" pitchFamily="34" charset="-122"/>
              </a:rPr>
              <a:t>WEB</a:t>
            </a:r>
            <a:r>
              <a:rPr lang="zh-CN" altLang="en-US" sz="1800" dirty="0">
                <a:latin typeface="微软雅黑" panose="020B0503020204020204" pitchFamily="34" charset="-122"/>
                <a:ea typeface="微软雅黑" panose="020B0503020204020204" pitchFamily="34" charset="-122"/>
                <a:cs typeface="Arial Unicode MS" pitchFamily="34" charset="-122"/>
              </a:rPr>
              <a:t>应用程序正式发布之前，将其中的所有</a:t>
            </a:r>
            <a:r>
              <a:rPr lang="en-US" altLang="zh-CN" sz="1800" dirty="0">
                <a:latin typeface="微软雅黑" panose="020B0503020204020204" pitchFamily="34" charset="-122"/>
                <a:ea typeface="微软雅黑" panose="020B0503020204020204" pitchFamily="34" charset="-122"/>
                <a:cs typeface="Arial Unicode MS" pitchFamily="34" charset="-122"/>
              </a:rPr>
              <a:t>JSP</a:t>
            </a:r>
            <a:r>
              <a:rPr lang="zh-CN" altLang="en-US" sz="1800" dirty="0">
                <a:latin typeface="微软雅黑" panose="020B0503020204020204" pitchFamily="34" charset="-122"/>
                <a:ea typeface="微软雅黑" panose="020B0503020204020204" pitchFamily="34" charset="-122"/>
                <a:cs typeface="Arial Unicode MS" pitchFamily="34" charset="-122"/>
              </a:rPr>
              <a:t>页面预先编译成</a:t>
            </a:r>
            <a:r>
              <a:rPr lang="en-US" altLang="zh-CN" sz="1800" dirty="0">
                <a:latin typeface="微软雅黑" panose="020B0503020204020204" pitchFamily="34" charset="-122"/>
                <a:ea typeface="微软雅黑" panose="020B0503020204020204" pitchFamily="34" charset="-122"/>
                <a:cs typeface="Arial Unicode MS" pitchFamily="34" charset="-122"/>
              </a:rPr>
              <a:t>Servlet</a:t>
            </a:r>
            <a:r>
              <a:rPr lang="zh-CN" altLang="en-US" sz="1800" dirty="0">
                <a:latin typeface="微软雅黑" panose="020B0503020204020204" pitchFamily="34" charset="-122"/>
                <a:ea typeface="微软雅黑" panose="020B0503020204020204" pitchFamily="34" charset="-122"/>
                <a:cs typeface="Arial Unicode MS" pitchFamily="34" charset="-122"/>
              </a:rPr>
              <a:t>程序。</a:t>
            </a:r>
            <a:endParaRPr lang="en-US" altLang="zh-CN" sz="180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pPr>
            <a:r>
              <a:rPr lang="en-US" altLang="zh-CN" sz="1800" dirty="0"/>
              <a:t>*.</a:t>
            </a:r>
            <a:r>
              <a:rPr lang="en-US" altLang="zh-CN" sz="1800" dirty="0" err="1"/>
              <a:t>jsp</a:t>
            </a:r>
            <a:r>
              <a:rPr lang="en-US" altLang="zh-CN" sz="1800" dirty="0"/>
              <a:t>  _--- tomcat -- &gt; </a:t>
            </a:r>
            <a:r>
              <a:rPr lang="zh-CN" altLang="en-US" sz="1800" dirty="0"/>
              <a:t>翻译</a:t>
            </a:r>
            <a:r>
              <a:rPr lang="zh-CN" altLang="zh-CN" sz="1800" dirty="0" smtClean="0"/>
              <a:t>成</a:t>
            </a:r>
            <a:r>
              <a:rPr lang="en-US" altLang="zh-CN" sz="1800" dirty="0" smtClean="0"/>
              <a:t>  </a:t>
            </a:r>
            <a:r>
              <a:rPr lang="en-US" altLang="zh-CN" sz="1800" dirty="0"/>
              <a:t>-- &gt; *.java   ----- &gt; *.class </a:t>
            </a:r>
            <a:r>
              <a:rPr lang="zh-CN" altLang="zh-CN" sz="1800" dirty="0"/>
              <a:t>最后运行的是</a:t>
            </a:r>
            <a:r>
              <a:rPr lang="en-US" altLang="zh-CN" sz="1800" dirty="0"/>
              <a:t>*.</a:t>
            </a:r>
            <a:r>
              <a:rPr lang="en-US" altLang="zh-CN" sz="1800" dirty="0" smtClean="0"/>
              <a:t>class</a:t>
            </a:r>
            <a:endParaRPr lang="zh-CN" altLang="zh-CN" dirty="0"/>
          </a:p>
          <a:p>
            <a:pPr marL="0" indent="0">
              <a:lnSpc>
                <a:spcPct val="150000"/>
              </a:lnSpc>
              <a:spcAft>
                <a:spcPct val="20000"/>
              </a:spcAft>
              <a:buNone/>
            </a:pPr>
            <a:endParaRPr lang="zh-CN" altLang="en-US" sz="2000" dirty="0">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758476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86435">
                                            <p:txEl>
                                              <p:pRg st="0" end="0"/>
                                            </p:txEl>
                                          </p:spTgt>
                                        </p:tgtEl>
                                        <p:attrNameLst>
                                          <p:attrName>style.visibility</p:attrName>
                                        </p:attrNameLst>
                                      </p:cBhvr>
                                      <p:to>
                                        <p:strVal val="visible"/>
                                      </p:to>
                                    </p:set>
                                    <p:anim calcmode="lin" valueType="num">
                                      <p:cBhvr additive="base">
                                        <p:cTn id="7" dur="500" fill="hold"/>
                                        <p:tgtEl>
                                          <p:spTgt spid="7864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6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86435">
                                            <p:txEl>
                                              <p:pRg st="1" end="1"/>
                                            </p:txEl>
                                          </p:spTgt>
                                        </p:tgtEl>
                                        <p:attrNameLst>
                                          <p:attrName>style.visibility</p:attrName>
                                        </p:attrNameLst>
                                      </p:cBhvr>
                                      <p:to>
                                        <p:strVal val="visible"/>
                                      </p:to>
                                    </p:set>
                                    <p:anim calcmode="lin" valueType="num">
                                      <p:cBhvr additive="base">
                                        <p:cTn id="13" dur="500" fill="hold"/>
                                        <p:tgtEl>
                                          <p:spTgt spid="78643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64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86435">
                                            <p:txEl>
                                              <p:pRg st="2" end="2"/>
                                            </p:txEl>
                                          </p:spTgt>
                                        </p:tgtEl>
                                        <p:attrNameLst>
                                          <p:attrName>style.visibility</p:attrName>
                                        </p:attrNameLst>
                                      </p:cBhvr>
                                      <p:to>
                                        <p:strVal val="visible"/>
                                      </p:to>
                                    </p:set>
                                    <p:anim calcmode="lin" valueType="num">
                                      <p:cBhvr additive="base">
                                        <p:cTn id="19" dur="500" fill="hold"/>
                                        <p:tgtEl>
                                          <p:spTgt spid="78643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6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86435">
                                            <p:txEl>
                                              <p:pRg st="3" end="3"/>
                                            </p:txEl>
                                          </p:spTgt>
                                        </p:tgtEl>
                                        <p:attrNameLst>
                                          <p:attrName>style.visibility</p:attrName>
                                        </p:attrNameLst>
                                      </p:cBhvr>
                                      <p:to>
                                        <p:strVal val="visible"/>
                                      </p:to>
                                    </p:set>
                                    <p:anim calcmode="lin" valueType="num">
                                      <p:cBhvr additive="base">
                                        <p:cTn id="25" dur="500" fill="hold"/>
                                        <p:tgtEl>
                                          <p:spTgt spid="78643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64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JSTL</a:t>
            </a:r>
            <a:r>
              <a:rPr lang="zh-CN" altLang="en-US" b="1" dirty="0">
                <a:latin typeface="Arial Unicode MS" pitchFamily="34" charset="-122"/>
                <a:ea typeface="Arial Unicode MS" pitchFamily="34" charset="-122"/>
                <a:cs typeface="Arial Unicode MS" pitchFamily="34" charset="-122"/>
              </a:rPr>
              <a:t>标签</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1084196"/>
            <a:ext cx="8640960" cy="635747"/>
          </a:xfrm>
          <a:noFill/>
        </p:spPr>
        <p:txBody>
          <a:bodyPr>
            <a:normAutofit fontScale="92500" lnSpcReduction="20000"/>
          </a:bodyPr>
          <a:lstStyle/>
          <a:p>
            <a:pPr>
              <a:lnSpc>
                <a:spcPct val="150000"/>
              </a:lnSpc>
              <a:spcAft>
                <a:spcPct val="20000"/>
              </a:spcAft>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Arial Unicode MS" pitchFamily="34" charset="-122"/>
              </a:rPr>
              <a:t>c:choose </a:t>
            </a:r>
            <a:r>
              <a:rPr lang="zh-CN" altLang="en-US" sz="2000" dirty="0">
                <a:latin typeface="微软雅黑" panose="020B0503020204020204" pitchFamily="34" charset="-122"/>
                <a:ea typeface="微软雅黑" panose="020B0503020204020204" pitchFamily="34" charset="-122"/>
                <a:cs typeface="Arial Unicode MS" pitchFamily="34" charset="-122"/>
              </a:rPr>
              <a:t> 判断</a:t>
            </a:r>
            <a:r>
              <a:rPr lang="zh-CN" altLang="en-US" dirty="0"/>
              <a:t> </a:t>
            </a:r>
            <a:r>
              <a:rPr lang="zh-CN" altLang="en-US" sz="2000" dirty="0">
                <a:latin typeface="微软雅黑" panose="020B0503020204020204" pitchFamily="34" charset="-122"/>
                <a:ea typeface="微软雅黑" panose="020B0503020204020204" pitchFamily="34" charset="-122"/>
                <a:cs typeface="Arial Unicode MS" pitchFamily="34" charset="-122"/>
              </a:rPr>
              <a:t>相当于</a:t>
            </a:r>
            <a:r>
              <a:rPr lang="en-US" altLang="zh-CN" sz="2000" dirty="0">
                <a:latin typeface="微软雅黑" panose="020B0503020204020204" pitchFamily="34" charset="-122"/>
                <a:ea typeface="微软雅黑" panose="020B0503020204020204" pitchFamily="34" charset="-122"/>
                <a:cs typeface="Arial Unicode MS" pitchFamily="34" charset="-122"/>
              </a:rPr>
              <a:t>if elseif else</a:t>
            </a:r>
          </a:p>
        </p:txBody>
      </p:sp>
      <p:sp>
        <p:nvSpPr>
          <p:cNvPr id="9" name="AutoShape 4">
            <a:extLst>
              <a:ext uri="{FF2B5EF4-FFF2-40B4-BE49-F238E27FC236}">
                <a16:creationId xmlns="" xmlns:a16="http://schemas.microsoft.com/office/drawing/2014/main" id="{8574BAC9-F84A-4211-BF68-E17B02A2EFA8}"/>
              </a:ext>
            </a:extLst>
          </p:cNvPr>
          <p:cNvSpPr>
            <a:spLocks noChangeArrowheads="1"/>
          </p:cNvSpPr>
          <p:nvPr/>
        </p:nvSpPr>
        <p:spPr bwMode="auto">
          <a:xfrm>
            <a:off x="323528" y="1866508"/>
            <a:ext cx="8287072" cy="3230404"/>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c:choose</a:t>
            </a:r>
            <a:r>
              <a:rPr lang="en-US" altLang="zh-CN" sz="1800" dirty="0">
                <a:solidFill>
                  <a:srgbClr val="008080"/>
                </a:solidFill>
                <a:highlight>
                  <a:srgbClr val="E8F2FE"/>
                </a:highlight>
                <a:latin typeface="Consolas" panose="020B0609020204030204" pitchFamily="49" charset="0"/>
              </a:rPr>
              <a:t>&gt;</a:t>
            </a:r>
          </a:p>
          <a:p>
            <a:r>
              <a:rPr lang="en-US" altLang="zh-CN" sz="1800" dirty="0">
                <a:solidFill>
                  <a:srgbClr val="008080"/>
                </a:solidFill>
                <a:highlight>
                  <a:srgbClr val="E8F2FE"/>
                </a:highlight>
                <a:latin typeface="Consolas" panose="020B0609020204030204" pitchFamily="49" charset="0"/>
              </a:rPr>
              <a:t>  &lt;</a:t>
            </a:r>
            <a:r>
              <a:rPr lang="en-US" altLang="zh-CN" sz="1800" dirty="0" err="1">
                <a:solidFill>
                  <a:srgbClr val="3F7F7F"/>
                </a:solidFill>
                <a:highlight>
                  <a:srgbClr val="E8F2FE"/>
                </a:highlight>
                <a:latin typeface="Consolas" panose="020B0609020204030204" pitchFamily="49" charset="0"/>
              </a:rPr>
              <a:t>c:when</a:t>
            </a:r>
            <a:r>
              <a:rPr lang="en-US" altLang="zh-CN" sz="1800" dirty="0">
                <a:solidFill>
                  <a:srgbClr val="3F7F7F"/>
                </a:solidFill>
                <a:highlight>
                  <a:srgbClr val="E8F2FE"/>
                </a:highlight>
                <a:latin typeface="Consolas" panose="020B0609020204030204" pitchFamily="49" charset="0"/>
              </a:rPr>
              <a:t> </a:t>
            </a:r>
            <a:r>
              <a:rPr lang="en-US" altLang="zh-CN" sz="1800" dirty="0">
                <a:solidFill>
                  <a:srgbClr val="7F007F"/>
                </a:solidFill>
                <a:highlight>
                  <a:srgbClr val="E8F2FE"/>
                </a:highlight>
                <a:latin typeface="Consolas" panose="020B0609020204030204" pitchFamily="49" charset="0"/>
              </a:rPr>
              <a:t>test</a:t>
            </a:r>
            <a:r>
              <a:rPr lang="en-US" altLang="zh-CN" sz="1800"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a:t>
            </a:r>
            <a:r>
              <a:rPr lang="en-US" altLang="zh-CN" sz="1800" i="1" dirty="0">
                <a:solidFill>
                  <a:srgbClr val="000000"/>
                </a:solidFill>
                <a:highlight>
                  <a:srgbClr val="E8F2FE"/>
                </a:highlight>
                <a:latin typeface="Consolas" panose="020B0609020204030204" pitchFamily="49" charset="0"/>
              </a:rPr>
              <a:t>${</a:t>
            </a:r>
            <a:r>
              <a:rPr lang="en-US" altLang="zh-CN" sz="1800" i="1" dirty="0" err="1">
                <a:solidFill>
                  <a:srgbClr val="000000"/>
                </a:solidFill>
                <a:highlight>
                  <a:srgbClr val="E8F2FE"/>
                </a:highlight>
                <a:latin typeface="Consolas" panose="020B0609020204030204" pitchFamily="49" charset="0"/>
              </a:rPr>
              <a:t>param.age</a:t>
            </a:r>
            <a:r>
              <a:rPr lang="en-US" altLang="zh-CN" sz="1800" i="1" dirty="0">
                <a:solidFill>
                  <a:srgbClr val="000000"/>
                </a:solidFill>
                <a:highlight>
                  <a:srgbClr val="E8F2FE"/>
                </a:highlight>
                <a:latin typeface="Consolas" panose="020B0609020204030204" pitchFamily="49" charset="0"/>
              </a:rPr>
              <a:t>&lt;20}</a:t>
            </a:r>
            <a:r>
              <a:rPr lang="en-US" altLang="zh-CN" sz="1800" i="1" dirty="0">
                <a:solidFill>
                  <a:srgbClr val="2A00FF"/>
                </a:solidFill>
                <a:highlight>
                  <a:srgbClr val="E8F2FE"/>
                </a:highlight>
                <a:latin typeface="Consolas" panose="020B0609020204030204" pitchFamily="49" charset="0"/>
              </a:rPr>
              <a:t>"</a:t>
            </a:r>
            <a:r>
              <a:rPr lang="en-US" altLang="zh-CN" sz="1800" i="1" dirty="0">
                <a:solidFill>
                  <a:srgbClr val="008080"/>
                </a:solidFill>
                <a:highlight>
                  <a:srgbClr val="E8F2FE"/>
                </a:highlight>
                <a:latin typeface="Consolas" panose="020B0609020204030204" pitchFamily="49" charset="0"/>
              </a:rPr>
              <a:t>&gt; </a:t>
            </a:r>
          </a:p>
          <a:p>
            <a:r>
              <a:rPr lang="zh-CN" altLang="en-US" sz="1800" dirty="0">
                <a:solidFill>
                  <a:srgbClr val="000000"/>
                </a:solidFill>
                <a:highlight>
                  <a:srgbClr val="E8F2FE"/>
                </a:highlight>
                <a:latin typeface="Consolas" panose="020B0609020204030204" pitchFamily="49" charset="0"/>
              </a:rPr>
              <a:t>    小于</a:t>
            </a:r>
            <a:r>
              <a:rPr lang="en-US" altLang="zh-CN" sz="1800" dirty="0">
                <a:solidFill>
                  <a:srgbClr val="000000"/>
                </a:solidFill>
                <a:highlight>
                  <a:srgbClr val="E8F2FE"/>
                </a:highlight>
                <a:latin typeface="Consolas" panose="020B0609020204030204" pitchFamily="49" charset="0"/>
              </a:rPr>
              <a:t>20...</a:t>
            </a:r>
          </a:p>
          <a:p>
            <a:r>
              <a:rPr lang="en-US" altLang="zh-CN" sz="1800" dirty="0">
                <a:solidFill>
                  <a:srgbClr val="008080"/>
                </a:solidFill>
                <a:highlight>
                  <a:srgbClr val="E8F2FE"/>
                </a:highlight>
                <a:latin typeface="Consolas" panose="020B0609020204030204" pitchFamily="49" charset="0"/>
              </a:rPr>
              <a:t>  &lt;/</a:t>
            </a:r>
            <a:r>
              <a:rPr lang="en-US" altLang="zh-CN" sz="1800" dirty="0" err="1">
                <a:solidFill>
                  <a:srgbClr val="3F7F7F"/>
                </a:solidFill>
                <a:highlight>
                  <a:srgbClr val="E8F2FE"/>
                </a:highlight>
                <a:latin typeface="Consolas" panose="020B0609020204030204" pitchFamily="49" charset="0"/>
              </a:rPr>
              <a:t>c:when</a:t>
            </a:r>
            <a:r>
              <a:rPr lang="en-US" altLang="zh-CN" sz="1800" dirty="0">
                <a:solidFill>
                  <a:srgbClr val="008080"/>
                </a:solidFill>
                <a:highlight>
                  <a:srgbClr val="E8F2FE"/>
                </a:highlight>
                <a:latin typeface="Consolas" panose="020B0609020204030204" pitchFamily="49" charset="0"/>
              </a:rPr>
              <a:t>&gt;</a:t>
            </a:r>
          </a:p>
          <a:p>
            <a:r>
              <a:rPr lang="en-US" altLang="zh-CN" sz="1800" dirty="0">
                <a:solidFill>
                  <a:srgbClr val="008080"/>
                </a:solidFill>
                <a:highlight>
                  <a:srgbClr val="E8F2FE"/>
                </a:highlight>
                <a:latin typeface="Consolas" panose="020B0609020204030204" pitchFamily="49" charset="0"/>
              </a:rPr>
              <a:t>  &lt;</a:t>
            </a:r>
            <a:r>
              <a:rPr lang="en-US" altLang="zh-CN" sz="1800" dirty="0" err="1">
                <a:solidFill>
                  <a:srgbClr val="3F7F7F"/>
                </a:solidFill>
                <a:highlight>
                  <a:srgbClr val="E8F2FE"/>
                </a:highlight>
                <a:latin typeface="Consolas" panose="020B0609020204030204" pitchFamily="49" charset="0"/>
              </a:rPr>
              <a:t>c:when</a:t>
            </a:r>
            <a:r>
              <a:rPr lang="en-US" altLang="zh-CN" sz="1800" dirty="0">
                <a:solidFill>
                  <a:srgbClr val="3F7F7F"/>
                </a:solidFill>
                <a:highlight>
                  <a:srgbClr val="E8F2FE"/>
                </a:highlight>
                <a:latin typeface="Consolas" panose="020B0609020204030204" pitchFamily="49" charset="0"/>
              </a:rPr>
              <a:t> </a:t>
            </a:r>
            <a:r>
              <a:rPr lang="en-US" altLang="zh-CN" sz="1800" dirty="0">
                <a:solidFill>
                  <a:srgbClr val="7F007F"/>
                </a:solidFill>
                <a:highlight>
                  <a:srgbClr val="E8F2FE"/>
                </a:highlight>
                <a:latin typeface="Consolas" panose="020B0609020204030204" pitchFamily="49" charset="0"/>
              </a:rPr>
              <a:t>test</a:t>
            </a:r>
            <a:r>
              <a:rPr lang="en-US" altLang="zh-CN" sz="1800"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a:t>
            </a:r>
            <a:r>
              <a:rPr lang="en-US" altLang="zh-CN" sz="1800" i="1" dirty="0">
                <a:solidFill>
                  <a:srgbClr val="000000"/>
                </a:solidFill>
                <a:highlight>
                  <a:srgbClr val="E8F2FE"/>
                </a:highlight>
                <a:latin typeface="Consolas" panose="020B0609020204030204" pitchFamily="49" charset="0"/>
              </a:rPr>
              <a:t>${</a:t>
            </a:r>
            <a:r>
              <a:rPr lang="en-US" altLang="zh-CN" sz="1800" i="1" dirty="0" err="1">
                <a:solidFill>
                  <a:srgbClr val="000000"/>
                </a:solidFill>
                <a:highlight>
                  <a:srgbClr val="E8F2FE"/>
                </a:highlight>
                <a:latin typeface="Consolas" panose="020B0609020204030204" pitchFamily="49" charset="0"/>
              </a:rPr>
              <a:t>param.age</a:t>
            </a:r>
            <a:r>
              <a:rPr lang="en-US" altLang="zh-CN" sz="1800" i="1" dirty="0">
                <a:solidFill>
                  <a:srgbClr val="000000"/>
                </a:solidFill>
                <a:highlight>
                  <a:srgbClr val="E8F2FE"/>
                </a:highlight>
                <a:latin typeface="Consolas" panose="020B0609020204030204" pitchFamily="49" charset="0"/>
              </a:rPr>
              <a:t>&gt;=20 &amp;&amp; </a:t>
            </a:r>
            <a:r>
              <a:rPr lang="en-US" altLang="zh-CN" sz="1800" i="1" dirty="0" err="1">
                <a:solidFill>
                  <a:srgbClr val="000000"/>
                </a:solidFill>
                <a:highlight>
                  <a:srgbClr val="E8F2FE"/>
                </a:highlight>
                <a:latin typeface="Consolas" panose="020B0609020204030204" pitchFamily="49" charset="0"/>
              </a:rPr>
              <a:t>param.age</a:t>
            </a:r>
            <a:r>
              <a:rPr lang="en-US" altLang="zh-CN" sz="1800" i="1" dirty="0">
                <a:solidFill>
                  <a:srgbClr val="000000"/>
                </a:solidFill>
                <a:highlight>
                  <a:srgbClr val="E8F2FE"/>
                </a:highlight>
                <a:latin typeface="Consolas" panose="020B0609020204030204" pitchFamily="49" charset="0"/>
              </a:rPr>
              <a:t>&lt;=100}</a:t>
            </a:r>
            <a:r>
              <a:rPr lang="en-US" altLang="zh-CN" sz="1800" i="1" dirty="0">
                <a:solidFill>
                  <a:srgbClr val="2A00FF"/>
                </a:solidFill>
                <a:highlight>
                  <a:srgbClr val="E8F2FE"/>
                </a:highlight>
                <a:latin typeface="Consolas" panose="020B0609020204030204" pitchFamily="49" charset="0"/>
              </a:rPr>
              <a:t>"</a:t>
            </a:r>
            <a:r>
              <a:rPr lang="en-US" altLang="zh-CN" sz="1800" i="1" dirty="0">
                <a:solidFill>
                  <a:srgbClr val="008080"/>
                </a:solidFill>
                <a:highlight>
                  <a:srgbClr val="E8F2FE"/>
                </a:highlight>
                <a:latin typeface="Consolas" panose="020B0609020204030204" pitchFamily="49" charset="0"/>
              </a:rPr>
              <a:t>&gt;</a:t>
            </a:r>
          </a:p>
          <a:p>
            <a:r>
              <a:rPr lang="en-US" altLang="zh-CN" sz="1800" dirty="0">
                <a:solidFill>
                  <a:srgbClr val="000000"/>
                </a:solidFill>
                <a:highlight>
                  <a:srgbClr val="E8F2FE"/>
                </a:highlight>
                <a:latin typeface="Consolas" panose="020B0609020204030204" pitchFamily="49" charset="0"/>
              </a:rPr>
              <a:t>    20~100...</a:t>
            </a:r>
          </a:p>
          <a:p>
            <a:r>
              <a:rPr lang="en-US" altLang="zh-CN" sz="1800" dirty="0">
                <a:solidFill>
                  <a:srgbClr val="008080"/>
                </a:solidFill>
                <a:highlight>
                  <a:srgbClr val="E8F2FE"/>
                </a:highlight>
                <a:latin typeface="Consolas" panose="020B0609020204030204" pitchFamily="49" charset="0"/>
              </a:rPr>
              <a:t>  &lt;/</a:t>
            </a:r>
            <a:r>
              <a:rPr lang="en-US" altLang="zh-CN" sz="1800" dirty="0" err="1">
                <a:solidFill>
                  <a:srgbClr val="3F7F7F"/>
                </a:solidFill>
                <a:highlight>
                  <a:srgbClr val="E8F2FE"/>
                </a:highlight>
                <a:latin typeface="Consolas" panose="020B0609020204030204" pitchFamily="49" charset="0"/>
              </a:rPr>
              <a:t>c:when</a:t>
            </a:r>
            <a:r>
              <a:rPr lang="en-US" altLang="zh-CN" sz="1800" dirty="0">
                <a:solidFill>
                  <a:srgbClr val="008080"/>
                </a:solidFill>
                <a:highlight>
                  <a:srgbClr val="E8F2FE"/>
                </a:highlight>
                <a:latin typeface="Consolas" panose="020B0609020204030204" pitchFamily="49" charset="0"/>
              </a:rPr>
              <a:t>&gt;</a:t>
            </a:r>
          </a:p>
          <a:p>
            <a:r>
              <a:rPr lang="en-US" altLang="zh-CN" sz="1800" dirty="0">
                <a:solidFill>
                  <a:srgbClr val="008080"/>
                </a:solidFill>
                <a:highlight>
                  <a:srgbClr val="E8F2FE"/>
                </a:highlight>
                <a:latin typeface="Consolas" panose="020B0609020204030204" pitchFamily="49" charset="0"/>
              </a:rPr>
              <a:t>  &lt;</a:t>
            </a:r>
            <a:r>
              <a:rPr lang="en-US" altLang="zh-CN" sz="1800" dirty="0" err="1">
                <a:solidFill>
                  <a:srgbClr val="3F7F7F"/>
                </a:solidFill>
                <a:highlight>
                  <a:srgbClr val="E8F2FE"/>
                </a:highlight>
                <a:latin typeface="Consolas" panose="020B0609020204030204" pitchFamily="49" charset="0"/>
              </a:rPr>
              <a:t>c:otherwise</a:t>
            </a:r>
            <a:r>
              <a:rPr lang="en-US" altLang="zh-CN" sz="1800" dirty="0">
                <a:solidFill>
                  <a:srgbClr val="008080"/>
                </a:solidFill>
                <a:highlight>
                  <a:srgbClr val="E8F2FE"/>
                </a:highlight>
                <a:latin typeface="Consolas" panose="020B0609020204030204" pitchFamily="49" charset="0"/>
              </a:rPr>
              <a:t>&gt;</a:t>
            </a:r>
          </a:p>
          <a:p>
            <a:r>
              <a:rPr lang="zh-CN" altLang="en-US" sz="1800" dirty="0">
                <a:solidFill>
                  <a:srgbClr val="000000"/>
                </a:solidFill>
                <a:highlight>
                  <a:srgbClr val="E8F2FE"/>
                </a:highlight>
                <a:latin typeface="Consolas" panose="020B0609020204030204" pitchFamily="49" charset="0"/>
              </a:rPr>
              <a:t>    大于</a:t>
            </a:r>
            <a:r>
              <a:rPr lang="en-US" altLang="zh-CN" sz="1800" dirty="0">
                <a:solidFill>
                  <a:srgbClr val="000000"/>
                </a:solidFill>
                <a:highlight>
                  <a:srgbClr val="E8F2FE"/>
                </a:highlight>
                <a:latin typeface="Consolas" panose="020B0609020204030204" pitchFamily="49" charset="0"/>
              </a:rPr>
              <a:t>100...</a:t>
            </a:r>
          </a:p>
          <a:p>
            <a:r>
              <a:rPr lang="en-US" altLang="zh-CN" sz="1800" dirty="0">
                <a:solidFill>
                  <a:srgbClr val="008080"/>
                </a:solidFill>
                <a:highlight>
                  <a:srgbClr val="E8F2FE"/>
                </a:highlight>
                <a:latin typeface="Consolas" panose="020B0609020204030204" pitchFamily="49" charset="0"/>
              </a:rPr>
              <a:t>  &lt;/</a:t>
            </a:r>
            <a:r>
              <a:rPr lang="en-US" altLang="zh-CN" sz="1800" dirty="0" err="1">
                <a:solidFill>
                  <a:srgbClr val="3F7F7F"/>
                </a:solidFill>
                <a:highlight>
                  <a:srgbClr val="E8F2FE"/>
                </a:highlight>
                <a:latin typeface="Consolas" panose="020B0609020204030204" pitchFamily="49" charset="0"/>
              </a:rPr>
              <a:t>c:otherwise</a:t>
            </a:r>
            <a:r>
              <a:rPr lang="en-US" altLang="zh-CN" sz="1800" dirty="0">
                <a:solidFill>
                  <a:srgbClr val="008080"/>
                </a:solidFill>
                <a:highlight>
                  <a:srgbClr val="E8F2FE"/>
                </a:highlight>
                <a:latin typeface="Consolas" panose="020B0609020204030204" pitchFamily="49" charset="0"/>
              </a:rPr>
              <a:t>&gt;</a:t>
            </a:r>
          </a:p>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c:choose</a:t>
            </a:r>
            <a:r>
              <a:rPr lang="en-US" altLang="zh-CN" sz="1800" dirty="0">
                <a:solidFill>
                  <a:srgbClr val="008080"/>
                </a:solidFill>
                <a:highlight>
                  <a:srgbClr val="E8F2FE"/>
                </a:highlight>
                <a:latin typeface="Consolas" panose="020B0609020204030204" pitchFamily="49" charset="0"/>
              </a:rPr>
              <a:t>&gt;</a:t>
            </a:r>
            <a:endParaRPr lang="zh-CN" altLang="en-US" sz="1800" dirty="0">
              <a:highlight>
                <a:srgbClr val="E8F2FE"/>
              </a:highlight>
            </a:endParaRPr>
          </a:p>
        </p:txBody>
      </p:sp>
    </p:spTree>
    <p:extLst>
      <p:ext uri="{BB962C8B-B14F-4D97-AF65-F5344CB8AC3E}">
        <p14:creationId xmlns:p14="http://schemas.microsoft.com/office/powerpoint/2010/main" val="292587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JSTL</a:t>
            </a:r>
            <a:r>
              <a:rPr lang="zh-CN" altLang="en-US" b="1" dirty="0">
                <a:latin typeface="Arial Unicode MS" pitchFamily="34" charset="-122"/>
                <a:ea typeface="Arial Unicode MS" pitchFamily="34" charset="-122"/>
                <a:cs typeface="Arial Unicode MS" pitchFamily="34" charset="-122"/>
              </a:rPr>
              <a:t>标签</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1084196"/>
            <a:ext cx="8640960" cy="635747"/>
          </a:xfrm>
          <a:noFill/>
        </p:spPr>
        <p:txBody>
          <a:bodyPr>
            <a:normAutofit/>
          </a:bodyPr>
          <a:lstStyle/>
          <a:p>
            <a:pPr>
              <a:lnSpc>
                <a:spcPct val="150000"/>
              </a:lnSpc>
              <a:spcAft>
                <a:spcPct val="20000"/>
              </a:spcAft>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Arial Unicode MS" pitchFamily="34" charset="-122"/>
              </a:rPr>
              <a:t>c:forEach </a:t>
            </a:r>
            <a:r>
              <a:rPr lang="zh-CN" altLang="en-US" sz="2000" dirty="0">
                <a:latin typeface="微软雅黑" panose="020B0503020204020204" pitchFamily="34" charset="-122"/>
                <a:ea typeface="微软雅黑" panose="020B0503020204020204" pitchFamily="34" charset="-122"/>
                <a:cs typeface="Arial Unicode MS" pitchFamily="34" charset="-122"/>
              </a:rPr>
              <a:t> 遍历</a:t>
            </a:r>
            <a:endParaRPr lang="en-US" altLang="zh-CN" sz="2000" dirty="0">
              <a:latin typeface="微软雅黑" panose="020B0503020204020204" pitchFamily="34" charset="-122"/>
              <a:ea typeface="微软雅黑" panose="020B0503020204020204" pitchFamily="34" charset="-122"/>
              <a:cs typeface="Arial Unicode MS" pitchFamily="34" charset="-122"/>
            </a:endParaRPr>
          </a:p>
        </p:txBody>
      </p:sp>
      <p:graphicFrame>
        <p:nvGraphicFramePr>
          <p:cNvPr id="2" name="表格 1">
            <a:extLst>
              <a:ext uri="{FF2B5EF4-FFF2-40B4-BE49-F238E27FC236}">
                <a16:creationId xmlns="" xmlns:a16="http://schemas.microsoft.com/office/drawing/2014/main" id="{23C45A8F-B704-4951-A048-3D28125A9CE5}"/>
              </a:ext>
            </a:extLst>
          </p:cNvPr>
          <p:cNvGraphicFramePr>
            <a:graphicFrameLocks noGrp="1"/>
          </p:cNvGraphicFramePr>
          <p:nvPr>
            <p:extLst>
              <p:ext uri="{D42A27DB-BD31-4B8C-83A1-F6EECF244321}">
                <p14:modId xmlns:p14="http://schemas.microsoft.com/office/powerpoint/2010/main" val="2194844834"/>
              </p:ext>
            </p:extLst>
          </p:nvPr>
        </p:nvGraphicFramePr>
        <p:xfrm>
          <a:off x="685797" y="1993680"/>
          <a:ext cx="6346374" cy="3405538"/>
        </p:xfrm>
        <a:graphic>
          <a:graphicData uri="http://schemas.openxmlformats.org/drawingml/2006/table">
            <a:tbl>
              <a:tblPr/>
              <a:tblGrid>
                <a:gridCol w="1359656">
                  <a:extLst>
                    <a:ext uri="{9D8B030D-6E8A-4147-A177-3AD203B41FA5}">
                      <a16:colId xmlns="" xmlns:a16="http://schemas.microsoft.com/office/drawing/2014/main" val="873462911"/>
                    </a:ext>
                  </a:extLst>
                </a:gridCol>
                <a:gridCol w="4986718">
                  <a:extLst>
                    <a:ext uri="{9D8B030D-6E8A-4147-A177-3AD203B41FA5}">
                      <a16:colId xmlns="" xmlns:a16="http://schemas.microsoft.com/office/drawing/2014/main" val="1543795372"/>
                    </a:ext>
                  </a:extLst>
                </a:gridCol>
              </a:tblGrid>
              <a:tr h="487098">
                <a:tc>
                  <a:txBody>
                    <a:bodyPr/>
                    <a:lstStyle/>
                    <a:p>
                      <a:pPr fontAlgn="t"/>
                      <a:r>
                        <a:rPr lang="en-US" sz="1800" dirty="0">
                          <a:effectLst/>
                        </a:rPr>
                        <a:t>items</a:t>
                      </a:r>
                    </a:p>
                  </a:txBody>
                  <a:tcPr marL="25694" marR="25694" marT="35971" marB="35971">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800" dirty="0">
                          <a:effectLst/>
                        </a:rPr>
                        <a:t>要被循环的信息</a:t>
                      </a:r>
                    </a:p>
                  </a:txBody>
                  <a:tcPr marL="25694" marR="25694" marT="35971" marB="35971">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extLst>
                  <a:ext uri="{0D108BD9-81ED-4DB2-BD59-A6C34878D82A}">
                    <a16:rowId xmlns="" xmlns:a16="http://schemas.microsoft.com/office/drawing/2014/main" val="568792531"/>
                  </a:ext>
                </a:extLst>
              </a:tr>
              <a:tr h="645016">
                <a:tc>
                  <a:txBody>
                    <a:bodyPr/>
                    <a:lstStyle/>
                    <a:p>
                      <a:pPr fontAlgn="t"/>
                      <a:r>
                        <a:rPr lang="en-US" sz="1800">
                          <a:effectLst/>
                        </a:rPr>
                        <a:t>begin</a:t>
                      </a:r>
                    </a:p>
                  </a:txBody>
                  <a:tcPr marL="25694" marR="25694" marT="35971" marB="35971">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800">
                          <a:effectLst/>
                        </a:rPr>
                        <a:t>开始的元素（</a:t>
                      </a:r>
                      <a:r>
                        <a:rPr lang="en-US" altLang="zh-CN" sz="1800">
                          <a:effectLst/>
                        </a:rPr>
                        <a:t>0=</a:t>
                      </a:r>
                      <a:r>
                        <a:rPr lang="zh-CN" altLang="en-US" sz="1800">
                          <a:effectLst/>
                        </a:rPr>
                        <a:t>第一个元素，</a:t>
                      </a:r>
                      <a:r>
                        <a:rPr lang="en-US" altLang="zh-CN" sz="1800">
                          <a:effectLst/>
                        </a:rPr>
                        <a:t>1=</a:t>
                      </a:r>
                      <a:r>
                        <a:rPr lang="zh-CN" altLang="en-US" sz="1800">
                          <a:effectLst/>
                        </a:rPr>
                        <a:t>第二个元素）</a:t>
                      </a:r>
                    </a:p>
                  </a:txBody>
                  <a:tcPr marL="25694" marR="25694" marT="35971" marB="35971">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extLst>
                  <a:ext uri="{0D108BD9-81ED-4DB2-BD59-A6C34878D82A}">
                    <a16:rowId xmlns="" xmlns:a16="http://schemas.microsoft.com/office/drawing/2014/main" val="3000643611"/>
                  </a:ext>
                </a:extLst>
              </a:tr>
              <a:tr h="576943">
                <a:tc>
                  <a:txBody>
                    <a:bodyPr/>
                    <a:lstStyle/>
                    <a:p>
                      <a:pPr fontAlgn="t"/>
                      <a:r>
                        <a:rPr lang="en-US" sz="1800">
                          <a:effectLst/>
                        </a:rPr>
                        <a:t>end</a:t>
                      </a:r>
                    </a:p>
                  </a:txBody>
                  <a:tcPr marL="25694" marR="25694" marT="35971" marB="35971">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800" dirty="0">
                          <a:effectLst/>
                        </a:rPr>
                        <a:t>最后一个元素（</a:t>
                      </a:r>
                      <a:r>
                        <a:rPr lang="en-US" altLang="zh-CN" sz="1800" dirty="0">
                          <a:effectLst/>
                        </a:rPr>
                        <a:t>0=</a:t>
                      </a:r>
                      <a:r>
                        <a:rPr lang="zh-CN" altLang="en-US" sz="1800" dirty="0">
                          <a:effectLst/>
                        </a:rPr>
                        <a:t>第一个元素，</a:t>
                      </a:r>
                      <a:r>
                        <a:rPr lang="en-US" altLang="zh-CN" sz="1800" dirty="0">
                          <a:effectLst/>
                        </a:rPr>
                        <a:t>1=</a:t>
                      </a:r>
                      <a:r>
                        <a:rPr lang="zh-CN" altLang="en-US" sz="1800" dirty="0">
                          <a:effectLst/>
                        </a:rPr>
                        <a:t>第二个元素）</a:t>
                      </a:r>
                    </a:p>
                  </a:txBody>
                  <a:tcPr marL="25694" marR="25694" marT="35971" marB="35971">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extLst>
                  <a:ext uri="{0D108BD9-81ED-4DB2-BD59-A6C34878D82A}">
                    <a16:rowId xmlns="" xmlns:a16="http://schemas.microsoft.com/office/drawing/2014/main" val="2492385395"/>
                  </a:ext>
                </a:extLst>
              </a:tr>
              <a:tr h="487098">
                <a:tc>
                  <a:txBody>
                    <a:bodyPr/>
                    <a:lstStyle/>
                    <a:p>
                      <a:pPr fontAlgn="t"/>
                      <a:r>
                        <a:rPr lang="en-US" sz="1800">
                          <a:effectLst/>
                        </a:rPr>
                        <a:t>step</a:t>
                      </a:r>
                    </a:p>
                  </a:txBody>
                  <a:tcPr marL="25694" marR="25694" marT="35971" marB="35971">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800">
                          <a:effectLst/>
                        </a:rPr>
                        <a:t>每一次迭代的步长</a:t>
                      </a:r>
                    </a:p>
                  </a:txBody>
                  <a:tcPr marL="25694" marR="25694" marT="35971" marB="35971">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extLst>
                  <a:ext uri="{0D108BD9-81ED-4DB2-BD59-A6C34878D82A}">
                    <a16:rowId xmlns="" xmlns:a16="http://schemas.microsoft.com/office/drawing/2014/main" val="4163980156"/>
                  </a:ext>
                </a:extLst>
              </a:tr>
              <a:tr h="512697">
                <a:tc>
                  <a:txBody>
                    <a:bodyPr/>
                    <a:lstStyle/>
                    <a:p>
                      <a:pPr fontAlgn="t"/>
                      <a:r>
                        <a:rPr lang="en-US" sz="1800" dirty="0" err="1">
                          <a:effectLst/>
                        </a:rPr>
                        <a:t>var</a:t>
                      </a:r>
                      <a:endParaRPr lang="en-US" sz="1800" dirty="0">
                        <a:effectLst/>
                      </a:endParaRPr>
                    </a:p>
                  </a:txBody>
                  <a:tcPr marL="25694" marR="25694" marT="35971" marB="35971">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800">
                          <a:effectLst/>
                        </a:rPr>
                        <a:t>代表当前条目的变量名称</a:t>
                      </a:r>
                    </a:p>
                  </a:txBody>
                  <a:tcPr marL="25694" marR="25694" marT="35971" marB="35971">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extLst>
                  <a:ext uri="{0D108BD9-81ED-4DB2-BD59-A6C34878D82A}">
                    <a16:rowId xmlns="" xmlns:a16="http://schemas.microsoft.com/office/drawing/2014/main" val="3912809633"/>
                  </a:ext>
                </a:extLst>
              </a:tr>
              <a:tr h="696686">
                <a:tc>
                  <a:txBody>
                    <a:bodyPr/>
                    <a:lstStyle/>
                    <a:p>
                      <a:pPr fontAlgn="t"/>
                      <a:r>
                        <a:rPr lang="en-US" sz="1800">
                          <a:effectLst/>
                        </a:rPr>
                        <a:t>varStatus</a:t>
                      </a:r>
                    </a:p>
                  </a:txBody>
                  <a:tcPr marL="25694" marR="25694" marT="35971" marB="35971">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800" dirty="0">
                          <a:effectLst/>
                        </a:rPr>
                        <a:t>代表循环状态的变量名称</a:t>
                      </a:r>
                      <a:endParaRPr lang="en-US" altLang="zh-CN" sz="1800" dirty="0">
                        <a:effectLst/>
                      </a:endParaRPr>
                    </a:p>
                    <a:p>
                      <a:pPr fontAlgn="t"/>
                      <a:r>
                        <a:rPr lang="en-US" altLang="zh-CN" sz="1800" b="0" i="0" kern="1200" dirty="0">
                          <a:solidFill>
                            <a:schemeClr val="tx1"/>
                          </a:solidFill>
                          <a:effectLst/>
                          <a:latin typeface="+mn-lt"/>
                          <a:ea typeface="+mn-ea"/>
                          <a:cs typeface="+mn-cs"/>
                        </a:rPr>
                        <a:t>.count</a:t>
                      </a:r>
                      <a:r>
                        <a:rPr lang="zh-CN" altLang="en-US" sz="1800" b="0" i="0" kern="1200" dirty="0">
                          <a:solidFill>
                            <a:schemeClr val="tx1"/>
                          </a:solidFill>
                          <a:effectLst/>
                          <a:latin typeface="+mn-lt"/>
                          <a:ea typeface="+mn-ea"/>
                          <a:cs typeface="+mn-cs"/>
                        </a:rPr>
                        <a:t> 表示迭代计数</a:t>
                      </a:r>
                      <a:endParaRPr lang="zh-CN" altLang="en-US" sz="1800" dirty="0">
                        <a:effectLst/>
                      </a:endParaRPr>
                    </a:p>
                  </a:txBody>
                  <a:tcPr marL="25694" marR="25694" marT="35971" marB="35971">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extLst>
                  <a:ext uri="{0D108BD9-81ED-4DB2-BD59-A6C34878D82A}">
                    <a16:rowId xmlns="" xmlns:a16="http://schemas.microsoft.com/office/drawing/2014/main" val="516630719"/>
                  </a:ext>
                </a:extLst>
              </a:tr>
            </a:tbl>
          </a:graphicData>
        </a:graphic>
      </p:graphicFrame>
    </p:spTree>
    <p:extLst>
      <p:ext uri="{BB962C8B-B14F-4D97-AF65-F5344CB8AC3E}">
        <p14:creationId xmlns:p14="http://schemas.microsoft.com/office/powerpoint/2010/main" val="352113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JSTL</a:t>
            </a:r>
            <a:r>
              <a:rPr lang="zh-CN" altLang="en-US" b="1" dirty="0">
                <a:latin typeface="Arial Unicode MS" pitchFamily="34" charset="-122"/>
                <a:ea typeface="Arial Unicode MS" pitchFamily="34" charset="-122"/>
                <a:cs typeface="Arial Unicode MS" pitchFamily="34" charset="-122"/>
              </a:rPr>
              <a:t>标签</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970426"/>
            <a:ext cx="8640960" cy="635747"/>
          </a:xfrm>
          <a:noFill/>
        </p:spPr>
        <p:txBody>
          <a:bodyPr>
            <a:normAutofit/>
          </a:bodyPr>
          <a:lstStyle/>
          <a:p>
            <a:pPr>
              <a:lnSpc>
                <a:spcPct val="150000"/>
              </a:lnSpc>
              <a:spcAft>
                <a:spcPct val="20000"/>
              </a:spcAft>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Arial Unicode MS" pitchFamily="34" charset="-122"/>
              </a:rPr>
              <a:t>c:forEach </a:t>
            </a:r>
            <a:r>
              <a:rPr lang="zh-CN" altLang="en-US" sz="2000" dirty="0">
                <a:latin typeface="微软雅黑" panose="020B0503020204020204" pitchFamily="34" charset="-122"/>
                <a:ea typeface="微软雅黑" panose="020B0503020204020204" pitchFamily="34" charset="-122"/>
                <a:cs typeface="Arial Unicode MS" pitchFamily="34" charset="-122"/>
              </a:rPr>
              <a:t> 遍历</a:t>
            </a:r>
            <a:endParaRPr lang="en-US" altLang="zh-CN" sz="2000" dirty="0">
              <a:latin typeface="微软雅黑" panose="020B0503020204020204" pitchFamily="34" charset="-122"/>
              <a:ea typeface="微软雅黑" panose="020B0503020204020204" pitchFamily="34" charset="-122"/>
              <a:cs typeface="Arial Unicode MS" pitchFamily="34" charset="-122"/>
            </a:endParaRPr>
          </a:p>
        </p:txBody>
      </p:sp>
      <p:sp>
        <p:nvSpPr>
          <p:cNvPr id="9" name="AutoShape 4">
            <a:extLst>
              <a:ext uri="{FF2B5EF4-FFF2-40B4-BE49-F238E27FC236}">
                <a16:creationId xmlns="" xmlns:a16="http://schemas.microsoft.com/office/drawing/2014/main" id="{8574BAC9-F84A-4211-BF68-E17B02A2EFA8}"/>
              </a:ext>
            </a:extLst>
          </p:cNvPr>
          <p:cNvSpPr>
            <a:spLocks noChangeArrowheads="1"/>
          </p:cNvSpPr>
          <p:nvPr/>
        </p:nvSpPr>
        <p:spPr bwMode="auto">
          <a:xfrm>
            <a:off x="356456" y="1504331"/>
            <a:ext cx="8287072" cy="2090261"/>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800" dirty="0">
                <a:solidFill>
                  <a:srgbClr val="3F5FBF"/>
                </a:solidFill>
                <a:highlight>
                  <a:srgbClr val="E8F2FE"/>
                </a:highlight>
                <a:latin typeface="Consolas" panose="020B0609020204030204" pitchFamily="49" charset="0"/>
              </a:rPr>
              <a:t>&lt;!-- 7.1</a:t>
            </a:r>
            <a:r>
              <a:rPr lang="zh-CN" altLang="en-US" sz="1800" dirty="0">
                <a:solidFill>
                  <a:srgbClr val="3F5FBF"/>
                </a:solidFill>
                <a:highlight>
                  <a:srgbClr val="E8F2FE"/>
                </a:highlight>
                <a:latin typeface="Consolas" panose="020B0609020204030204" pitchFamily="49" charset="0"/>
              </a:rPr>
              <a:t>、</a:t>
            </a:r>
            <a:r>
              <a:rPr lang="en-US" altLang="zh-CN" sz="1800" dirty="0">
                <a:solidFill>
                  <a:srgbClr val="3F5FBF"/>
                </a:solidFill>
                <a:highlight>
                  <a:srgbClr val="E8F2FE"/>
                </a:highlight>
                <a:latin typeface="Consolas" panose="020B0609020204030204" pitchFamily="49" charset="0"/>
              </a:rPr>
              <a:t>c:forEach </a:t>
            </a:r>
            <a:r>
              <a:rPr lang="zh-CN" altLang="en-US" sz="1800" dirty="0">
                <a:solidFill>
                  <a:srgbClr val="3F5FBF"/>
                </a:solidFill>
                <a:highlight>
                  <a:srgbClr val="E8F2FE"/>
                </a:highlight>
                <a:latin typeface="Consolas" panose="020B0609020204030204" pitchFamily="49" charset="0"/>
              </a:rPr>
              <a:t>遍历数组</a:t>
            </a:r>
            <a:r>
              <a:rPr lang="en-US" altLang="zh-CN" sz="1800" dirty="0">
                <a:solidFill>
                  <a:srgbClr val="3F5FBF"/>
                </a:solidFill>
                <a:highlight>
                  <a:srgbClr val="E8F2FE"/>
                </a:highlight>
                <a:latin typeface="Consolas" panose="020B0609020204030204" pitchFamily="49" charset="0"/>
              </a:rPr>
              <a:t>--&gt;</a:t>
            </a:r>
          </a:p>
          <a:p>
            <a:r>
              <a:rPr lang="en-US" altLang="zh-CN" sz="1800" dirty="0">
                <a:solidFill>
                  <a:srgbClr val="BF5F3F"/>
                </a:solidFill>
                <a:highlight>
                  <a:srgbClr val="E8F2FE"/>
                </a:highlight>
                <a:latin typeface="Consolas" panose="020B0609020204030204" pitchFamily="49" charset="0"/>
              </a:rPr>
              <a:t>&lt;%  </a:t>
            </a:r>
            <a:r>
              <a:rPr lang="en-US" altLang="zh-CN" sz="1800" dirty="0">
                <a:solidFill>
                  <a:srgbClr val="000000"/>
                </a:solidFill>
                <a:highlight>
                  <a:srgbClr val="E8F2FE"/>
                </a:highlight>
                <a:latin typeface="Consolas" panose="020B0609020204030204" pitchFamily="49" charset="0"/>
              </a:rPr>
              <a:t>String[] aa = {</a:t>
            </a:r>
            <a:r>
              <a:rPr lang="en-US" altLang="zh-CN" sz="1800" dirty="0">
                <a:solidFill>
                  <a:srgbClr val="2A00FF"/>
                </a:solidFill>
                <a:highlight>
                  <a:srgbClr val="E8F2FE"/>
                </a:highlight>
                <a:latin typeface="Consolas" panose="020B0609020204030204" pitchFamily="49" charset="0"/>
              </a:rPr>
              <a:t>"1A"</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"2A"</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"3A"</a:t>
            </a:r>
            <a:r>
              <a:rPr lang="en-US" altLang="zh-CN" sz="1800" dirty="0">
                <a:solidFill>
                  <a:srgbClr val="000000"/>
                </a:solidFill>
                <a:highlight>
                  <a:srgbClr val="E8F2FE"/>
                </a:highlight>
                <a:latin typeface="Consolas" panose="020B0609020204030204" pitchFamily="49" charset="0"/>
              </a:rPr>
              <a:t>};</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pageContext.setAttribute</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"aa"</a:t>
            </a:r>
            <a:r>
              <a:rPr lang="en-US" altLang="zh-CN" sz="1800" dirty="0">
                <a:solidFill>
                  <a:srgbClr val="000000"/>
                </a:solidFill>
                <a:highlight>
                  <a:srgbClr val="E8F2FE"/>
                </a:highlight>
                <a:latin typeface="Consolas" panose="020B0609020204030204" pitchFamily="49" charset="0"/>
              </a:rPr>
              <a:t>, aa);  </a:t>
            </a:r>
          </a:p>
          <a:p>
            <a:r>
              <a:rPr lang="en-US" altLang="zh-CN" sz="1800" dirty="0">
                <a:solidFill>
                  <a:srgbClr val="BF5F3F"/>
                </a:solidFill>
                <a:highlight>
                  <a:srgbClr val="E8F2FE"/>
                </a:highlight>
                <a:latin typeface="Consolas" panose="020B0609020204030204" pitchFamily="49" charset="0"/>
              </a:rPr>
              <a:t>%&gt;</a:t>
            </a:r>
          </a:p>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c:forEach</a:t>
            </a:r>
            <a:r>
              <a:rPr lang="en-US" altLang="zh-CN" sz="1800" dirty="0">
                <a:solidFill>
                  <a:srgbClr val="3F7F7F"/>
                </a:solidFill>
                <a:highlight>
                  <a:srgbClr val="E8F2FE"/>
                </a:highlight>
                <a:latin typeface="Consolas" panose="020B0609020204030204" pitchFamily="49" charset="0"/>
              </a:rPr>
              <a:t> </a:t>
            </a:r>
            <a:r>
              <a:rPr lang="en-US" altLang="zh-CN" sz="1800" dirty="0">
                <a:solidFill>
                  <a:srgbClr val="7F007F"/>
                </a:solidFill>
                <a:highlight>
                  <a:srgbClr val="E8F2FE"/>
                </a:highlight>
                <a:latin typeface="Consolas" panose="020B0609020204030204" pitchFamily="49" charset="0"/>
              </a:rPr>
              <a:t>var</a:t>
            </a:r>
            <a:r>
              <a:rPr lang="en-US" altLang="zh-CN" sz="1800"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"a" </a:t>
            </a:r>
            <a:r>
              <a:rPr lang="en-US" altLang="zh-CN" sz="1800" i="1" dirty="0">
                <a:solidFill>
                  <a:srgbClr val="7F007F"/>
                </a:solidFill>
                <a:highlight>
                  <a:srgbClr val="E8F2FE"/>
                </a:highlight>
                <a:latin typeface="Consolas" panose="020B0609020204030204" pitchFamily="49" charset="0"/>
              </a:rPr>
              <a:t>items</a:t>
            </a:r>
            <a:r>
              <a:rPr lang="en-US" altLang="zh-CN" sz="1800" i="1"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a:t>
            </a:r>
            <a:r>
              <a:rPr lang="en-US" altLang="zh-CN" sz="1800" i="1" dirty="0">
                <a:solidFill>
                  <a:srgbClr val="000000"/>
                </a:solidFill>
                <a:highlight>
                  <a:srgbClr val="E8F2FE"/>
                </a:highlight>
                <a:latin typeface="Consolas" panose="020B0609020204030204" pitchFamily="49" charset="0"/>
              </a:rPr>
              <a:t>${aa}</a:t>
            </a:r>
            <a:r>
              <a:rPr lang="en-US" altLang="zh-CN" sz="1800" i="1" dirty="0">
                <a:solidFill>
                  <a:srgbClr val="2A00FF"/>
                </a:solidFill>
                <a:highlight>
                  <a:srgbClr val="E8F2FE"/>
                </a:highlight>
                <a:latin typeface="Consolas" panose="020B0609020204030204" pitchFamily="49" charset="0"/>
              </a:rPr>
              <a:t>"</a:t>
            </a:r>
            <a:r>
              <a:rPr lang="en-US" altLang="zh-CN" sz="1800" i="1" dirty="0">
                <a:solidFill>
                  <a:srgbClr val="008080"/>
                </a:solidFill>
                <a:highlight>
                  <a:srgbClr val="E8F2FE"/>
                </a:highlight>
                <a:latin typeface="Consolas" panose="020B0609020204030204" pitchFamily="49" charset="0"/>
              </a:rPr>
              <a:t>&gt;</a:t>
            </a:r>
          </a:p>
          <a:p>
            <a:r>
              <a:rPr lang="en-US" altLang="zh-CN" sz="1800" dirty="0">
                <a:solidFill>
                  <a:srgbClr val="000000"/>
                </a:solidFill>
                <a:highlight>
                  <a:srgbClr val="E8F2FE"/>
                </a:highlight>
                <a:latin typeface="Consolas" panose="020B0609020204030204" pitchFamily="49" charset="0"/>
              </a:rPr>
              <a:t>  ${a} </a:t>
            </a:r>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br</a:t>
            </a:r>
            <a:r>
              <a:rPr lang="en-US" altLang="zh-CN" sz="1800" dirty="0">
                <a:solidFill>
                  <a:srgbClr val="008080"/>
                </a:solidFill>
                <a:highlight>
                  <a:srgbClr val="E8F2FE"/>
                </a:highlight>
                <a:latin typeface="Consolas" panose="020B0609020204030204" pitchFamily="49" charset="0"/>
              </a:rPr>
              <a:t>/&gt;</a:t>
            </a:r>
          </a:p>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c:forEach</a:t>
            </a:r>
            <a:r>
              <a:rPr lang="en-US" altLang="zh-CN" sz="1800" dirty="0">
                <a:solidFill>
                  <a:srgbClr val="008080"/>
                </a:solidFill>
                <a:highlight>
                  <a:srgbClr val="E8F2FE"/>
                </a:highlight>
                <a:latin typeface="Consolas" panose="020B0609020204030204" pitchFamily="49" charset="0"/>
              </a:rPr>
              <a:t>&gt;</a:t>
            </a:r>
          </a:p>
        </p:txBody>
      </p:sp>
      <p:sp>
        <p:nvSpPr>
          <p:cNvPr id="6" name="AutoShape 4">
            <a:extLst>
              <a:ext uri="{FF2B5EF4-FFF2-40B4-BE49-F238E27FC236}">
                <a16:creationId xmlns="" xmlns:a16="http://schemas.microsoft.com/office/drawing/2014/main" id="{E3846081-AD85-4909-AA2E-4461E3E47BD5}"/>
              </a:ext>
            </a:extLst>
          </p:cNvPr>
          <p:cNvSpPr>
            <a:spLocks noChangeArrowheads="1"/>
          </p:cNvSpPr>
          <p:nvPr/>
        </p:nvSpPr>
        <p:spPr bwMode="auto">
          <a:xfrm>
            <a:off x="356456" y="3694869"/>
            <a:ext cx="8287072" cy="2660333"/>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800" dirty="0">
                <a:solidFill>
                  <a:srgbClr val="3F5FBF"/>
                </a:solidFill>
                <a:highlight>
                  <a:srgbClr val="E8F2FE"/>
                </a:highlight>
                <a:latin typeface="Consolas" panose="020B0609020204030204" pitchFamily="49" charset="0"/>
              </a:rPr>
              <a:t>&lt;!-- 7.2</a:t>
            </a:r>
            <a:r>
              <a:rPr lang="zh-CN" altLang="en-US" sz="1800" dirty="0">
                <a:solidFill>
                  <a:srgbClr val="3F5FBF"/>
                </a:solidFill>
                <a:highlight>
                  <a:srgbClr val="E8F2FE"/>
                </a:highlight>
                <a:latin typeface="Consolas" panose="020B0609020204030204" pitchFamily="49" charset="0"/>
              </a:rPr>
              <a:t>、</a:t>
            </a:r>
            <a:r>
              <a:rPr lang="en-US" altLang="zh-CN" sz="1800" dirty="0">
                <a:solidFill>
                  <a:srgbClr val="3F5FBF"/>
                </a:solidFill>
                <a:highlight>
                  <a:srgbClr val="E8F2FE"/>
                </a:highlight>
                <a:latin typeface="Consolas" panose="020B0609020204030204" pitchFamily="49" charset="0"/>
              </a:rPr>
              <a:t>c:forEach </a:t>
            </a:r>
            <a:r>
              <a:rPr lang="zh-CN" altLang="en-US" sz="1800" dirty="0">
                <a:solidFill>
                  <a:srgbClr val="3F5FBF"/>
                </a:solidFill>
                <a:highlight>
                  <a:srgbClr val="E8F2FE"/>
                </a:highlight>
                <a:latin typeface="Consolas" panose="020B0609020204030204" pitchFamily="49" charset="0"/>
              </a:rPr>
              <a:t>遍历</a:t>
            </a:r>
            <a:r>
              <a:rPr lang="en-US" altLang="zh-CN" sz="1800" dirty="0">
                <a:solidFill>
                  <a:srgbClr val="3F5FBF"/>
                </a:solidFill>
                <a:highlight>
                  <a:srgbClr val="E8F2FE"/>
                </a:highlight>
                <a:latin typeface="Consolas" panose="020B0609020204030204" pitchFamily="49" charset="0"/>
              </a:rPr>
              <a:t>list--&gt;</a:t>
            </a:r>
          </a:p>
          <a:p>
            <a:r>
              <a:rPr lang="en-US" altLang="zh-CN" sz="1800" dirty="0">
                <a:solidFill>
                  <a:srgbClr val="BF5F3F"/>
                </a:solidFill>
                <a:highlight>
                  <a:srgbClr val="E8F2FE"/>
                </a:highlight>
                <a:latin typeface="Consolas" panose="020B0609020204030204" pitchFamily="49" charset="0"/>
              </a:rPr>
              <a:t>&lt;%  </a:t>
            </a:r>
            <a:r>
              <a:rPr lang="en-US" altLang="zh-CN" sz="1800" dirty="0">
                <a:solidFill>
                  <a:srgbClr val="000000"/>
                </a:solidFill>
                <a:highlight>
                  <a:srgbClr val="E8F2FE"/>
                </a:highlight>
                <a:latin typeface="Consolas" panose="020B0609020204030204" pitchFamily="49" charset="0"/>
              </a:rPr>
              <a:t>List&lt;String&gt; list = </a:t>
            </a:r>
            <a:r>
              <a:rPr lang="en-US" altLang="zh-CN" sz="1800" b="1" dirty="0">
                <a:solidFill>
                  <a:srgbClr val="7F0055"/>
                </a:solidFill>
                <a:highlight>
                  <a:srgbClr val="E8F2FE"/>
                </a:highlight>
                <a:latin typeface="Consolas" panose="020B0609020204030204" pitchFamily="49" charset="0"/>
              </a:rPr>
              <a:t>new</a:t>
            </a:r>
            <a:r>
              <a:rPr lang="en-US" altLang="zh-CN" sz="1800" b="1" dirty="0">
                <a:solidFill>
                  <a:srgbClr val="000000"/>
                </a:solidFill>
                <a:highlight>
                  <a:srgbClr val="E8F2FE"/>
                </a:highlight>
                <a:latin typeface="Consolas" panose="020B0609020204030204" pitchFamily="49" charset="0"/>
              </a:rPr>
              <a:t> </a:t>
            </a:r>
            <a:r>
              <a:rPr lang="en-US" altLang="zh-CN" sz="1800" b="1" dirty="0" err="1">
                <a:solidFill>
                  <a:srgbClr val="000000"/>
                </a:solidFill>
                <a:highlight>
                  <a:srgbClr val="E8F2FE"/>
                </a:highlight>
                <a:latin typeface="Consolas" panose="020B0609020204030204" pitchFamily="49" charset="0"/>
              </a:rPr>
              <a:t>ArrayList</a:t>
            </a:r>
            <a:r>
              <a:rPr lang="en-US" altLang="zh-CN" sz="1800" b="1" dirty="0">
                <a:solidFill>
                  <a:srgbClr val="000000"/>
                </a:solidFill>
                <a:highlight>
                  <a:srgbClr val="E8F2FE"/>
                </a:highlight>
                <a:latin typeface="Consolas" panose="020B0609020204030204" pitchFamily="49" charset="0"/>
              </a:rPr>
              <a:t>&lt;String&gt;();</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list.add</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a:t>
            </a:r>
            <a:r>
              <a:rPr lang="en-US" altLang="zh-CN" sz="1800" dirty="0" err="1">
                <a:solidFill>
                  <a:srgbClr val="2A00FF"/>
                </a:solidFill>
                <a:highlight>
                  <a:srgbClr val="E8F2FE"/>
                </a:highlight>
                <a:latin typeface="Consolas" panose="020B0609020204030204" pitchFamily="49" charset="0"/>
              </a:rPr>
              <a:t>aaa</a:t>
            </a:r>
            <a:r>
              <a:rPr lang="en-US" altLang="zh-CN" sz="1800" dirty="0">
                <a:solidFill>
                  <a:srgbClr val="2A00FF"/>
                </a:solidFill>
                <a:highlight>
                  <a:srgbClr val="E8F2FE"/>
                </a:highlight>
                <a:latin typeface="Consolas" panose="020B0609020204030204" pitchFamily="49" charset="0"/>
              </a:rPr>
              <a:t>"</a:t>
            </a:r>
            <a:r>
              <a:rPr lang="en-US" altLang="zh-CN" sz="1800" dirty="0">
                <a:solidFill>
                  <a:srgbClr val="000000"/>
                </a:solidFill>
                <a:highlight>
                  <a:srgbClr val="E8F2FE"/>
                </a:highlight>
                <a:latin typeface="Consolas" panose="020B0609020204030204" pitchFamily="49" charset="0"/>
              </a:rPr>
              <a:t>);</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list.add</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a:t>
            </a:r>
            <a:r>
              <a:rPr lang="en-US" altLang="zh-CN" sz="1800" dirty="0" err="1">
                <a:solidFill>
                  <a:srgbClr val="2A00FF"/>
                </a:solidFill>
                <a:highlight>
                  <a:srgbClr val="E8F2FE"/>
                </a:highlight>
                <a:latin typeface="Consolas" panose="020B0609020204030204" pitchFamily="49" charset="0"/>
              </a:rPr>
              <a:t>bbb</a:t>
            </a:r>
            <a:r>
              <a:rPr lang="en-US" altLang="zh-CN" sz="1800" dirty="0">
                <a:solidFill>
                  <a:srgbClr val="2A00FF"/>
                </a:solidFill>
                <a:highlight>
                  <a:srgbClr val="E8F2FE"/>
                </a:highlight>
                <a:latin typeface="Consolas" panose="020B0609020204030204" pitchFamily="49" charset="0"/>
              </a:rPr>
              <a:t>"</a:t>
            </a:r>
            <a:r>
              <a:rPr lang="en-US" altLang="zh-CN" sz="1800" dirty="0">
                <a:solidFill>
                  <a:srgbClr val="000000"/>
                </a:solidFill>
                <a:highlight>
                  <a:srgbClr val="E8F2FE"/>
                </a:highlight>
                <a:latin typeface="Consolas" panose="020B0609020204030204" pitchFamily="49" charset="0"/>
              </a:rPr>
              <a:t>);</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pageContext.setAttribute</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"list"</a:t>
            </a:r>
            <a:r>
              <a:rPr lang="en-US" altLang="zh-CN" sz="1800" dirty="0">
                <a:solidFill>
                  <a:srgbClr val="000000"/>
                </a:solidFill>
                <a:highlight>
                  <a:srgbClr val="E8F2FE"/>
                </a:highlight>
                <a:latin typeface="Consolas" panose="020B0609020204030204" pitchFamily="49" charset="0"/>
              </a:rPr>
              <a:t>, list);</a:t>
            </a:r>
          </a:p>
          <a:p>
            <a:r>
              <a:rPr lang="en-US" altLang="zh-CN" sz="1800" dirty="0">
                <a:solidFill>
                  <a:srgbClr val="BF5F3F"/>
                </a:solidFill>
                <a:highlight>
                  <a:srgbClr val="E8F2FE"/>
                </a:highlight>
                <a:latin typeface="Consolas" panose="020B0609020204030204" pitchFamily="49" charset="0"/>
              </a:rPr>
              <a:t>%&gt;</a:t>
            </a:r>
          </a:p>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c:forEach</a:t>
            </a:r>
            <a:r>
              <a:rPr lang="en-US" altLang="zh-CN" sz="1800" dirty="0">
                <a:solidFill>
                  <a:srgbClr val="3F7F7F"/>
                </a:solidFill>
                <a:highlight>
                  <a:srgbClr val="E8F2FE"/>
                </a:highlight>
                <a:latin typeface="Consolas" panose="020B0609020204030204" pitchFamily="49" charset="0"/>
              </a:rPr>
              <a:t> </a:t>
            </a:r>
            <a:r>
              <a:rPr lang="en-US" altLang="zh-CN" sz="1800" dirty="0">
                <a:solidFill>
                  <a:srgbClr val="7F007F"/>
                </a:solidFill>
                <a:highlight>
                  <a:srgbClr val="E8F2FE"/>
                </a:highlight>
                <a:latin typeface="Consolas" panose="020B0609020204030204" pitchFamily="49" charset="0"/>
              </a:rPr>
              <a:t>items</a:t>
            </a:r>
            <a:r>
              <a:rPr lang="en-US" altLang="zh-CN" sz="1800"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a:t>
            </a:r>
            <a:r>
              <a:rPr lang="en-US" altLang="zh-CN" sz="1800" i="1" dirty="0">
                <a:solidFill>
                  <a:srgbClr val="000000"/>
                </a:solidFill>
                <a:highlight>
                  <a:srgbClr val="E8F2FE"/>
                </a:highlight>
                <a:latin typeface="Consolas" panose="020B0609020204030204" pitchFamily="49" charset="0"/>
              </a:rPr>
              <a:t>${list}</a:t>
            </a:r>
            <a:r>
              <a:rPr lang="en-US" altLang="zh-CN" sz="1800" i="1" dirty="0">
                <a:solidFill>
                  <a:srgbClr val="2A00FF"/>
                </a:solidFill>
                <a:highlight>
                  <a:srgbClr val="E8F2FE"/>
                </a:highlight>
                <a:latin typeface="Consolas" panose="020B0609020204030204" pitchFamily="49" charset="0"/>
              </a:rPr>
              <a:t>" </a:t>
            </a:r>
            <a:r>
              <a:rPr lang="en-US" altLang="zh-CN" sz="1800" i="1" dirty="0">
                <a:solidFill>
                  <a:srgbClr val="7F007F"/>
                </a:solidFill>
                <a:highlight>
                  <a:srgbClr val="E8F2FE"/>
                </a:highlight>
                <a:latin typeface="Consolas" panose="020B0609020204030204" pitchFamily="49" charset="0"/>
              </a:rPr>
              <a:t>var</a:t>
            </a:r>
            <a:r>
              <a:rPr lang="en-US" altLang="zh-CN" sz="1800" i="1"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"s"</a:t>
            </a:r>
            <a:r>
              <a:rPr lang="en-US" altLang="zh-CN" sz="1800" i="1" dirty="0">
                <a:solidFill>
                  <a:srgbClr val="008080"/>
                </a:solidFill>
                <a:highlight>
                  <a:srgbClr val="E8F2FE"/>
                </a:highlight>
                <a:latin typeface="Consolas" panose="020B0609020204030204" pitchFamily="49" charset="0"/>
              </a:rPr>
              <a:t>&gt;</a:t>
            </a:r>
          </a:p>
          <a:p>
            <a:r>
              <a:rPr lang="en-US" altLang="zh-CN" sz="1800" dirty="0">
                <a:solidFill>
                  <a:srgbClr val="000000"/>
                </a:solidFill>
                <a:highlight>
                  <a:srgbClr val="E8F2FE"/>
                </a:highlight>
                <a:latin typeface="Consolas" panose="020B0609020204030204" pitchFamily="49" charset="0"/>
              </a:rPr>
              <a:t>  ${s}</a:t>
            </a:r>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br</a:t>
            </a:r>
            <a:r>
              <a:rPr lang="en-US" altLang="zh-CN" sz="1800" dirty="0">
                <a:solidFill>
                  <a:srgbClr val="008080"/>
                </a:solidFill>
                <a:highlight>
                  <a:srgbClr val="E8F2FE"/>
                </a:highlight>
                <a:latin typeface="Consolas" panose="020B0609020204030204" pitchFamily="49" charset="0"/>
              </a:rPr>
              <a:t>/&gt;</a:t>
            </a:r>
          </a:p>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c:forEach</a:t>
            </a:r>
            <a:r>
              <a:rPr lang="en-US" altLang="zh-CN" sz="1800" dirty="0">
                <a:solidFill>
                  <a:srgbClr val="008080"/>
                </a:solidFill>
                <a:highlight>
                  <a:srgbClr val="E8F2FE"/>
                </a:highlight>
                <a:latin typeface="Consolas" panose="020B0609020204030204" pitchFamily="49" charset="0"/>
              </a:rPr>
              <a:t>&gt;</a:t>
            </a:r>
            <a:endParaRPr lang="zh-CN" altLang="en-US" sz="1800" dirty="0">
              <a:highlight>
                <a:srgbClr val="E8F2FE"/>
              </a:highlight>
            </a:endParaRPr>
          </a:p>
        </p:txBody>
      </p:sp>
    </p:spTree>
    <p:extLst>
      <p:ext uri="{BB962C8B-B14F-4D97-AF65-F5344CB8AC3E}">
        <p14:creationId xmlns:p14="http://schemas.microsoft.com/office/powerpoint/2010/main" val="213522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JSTL</a:t>
            </a:r>
            <a:r>
              <a:rPr lang="zh-CN" altLang="en-US" b="1" dirty="0">
                <a:latin typeface="Arial Unicode MS" pitchFamily="34" charset="-122"/>
                <a:ea typeface="Arial Unicode MS" pitchFamily="34" charset="-122"/>
                <a:cs typeface="Arial Unicode MS" pitchFamily="34" charset="-122"/>
              </a:rPr>
              <a:t>标签</a:t>
            </a:r>
            <a:endParaRPr lang="zh-CN" altLang="en-US" dirty="0">
              <a:latin typeface="Arial Unicode MS" pitchFamily="34" charset="-122"/>
              <a:ea typeface="Arial Unicode MS" pitchFamily="34" charset="-122"/>
              <a:cs typeface="Arial Unicode MS" pitchFamily="34" charset="-122"/>
            </a:endParaRPr>
          </a:p>
        </p:txBody>
      </p:sp>
      <p:sp>
        <p:nvSpPr>
          <p:cNvPr id="867331" name="Rectangle 3"/>
          <p:cNvSpPr>
            <a:spLocks noGrp="1" noChangeArrowheads="1"/>
          </p:cNvSpPr>
          <p:nvPr>
            <p:ph type="body" idx="1"/>
          </p:nvPr>
        </p:nvSpPr>
        <p:spPr>
          <a:xfrm>
            <a:off x="179512" y="970426"/>
            <a:ext cx="8640960" cy="635747"/>
          </a:xfrm>
          <a:noFill/>
        </p:spPr>
        <p:txBody>
          <a:bodyPr>
            <a:normAutofit/>
          </a:bodyPr>
          <a:lstStyle/>
          <a:p>
            <a:pPr>
              <a:lnSpc>
                <a:spcPct val="150000"/>
              </a:lnSpc>
              <a:spcAft>
                <a:spcPct val="20000"/>
              </a:spcAft>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Arial Unicode MS" pitchFamily="34" charset="-122"/>
              </a:rPr>
              <a:t>c:forEach </a:t>
            </a:r>
            <a:r>
              <a:rPr lang="zh-CN" altLang="en-US" sz="2000" dirty="0">
                <a:latin typeface="微软雅黑" panose="020B0503020204020204" pitchFamily="34" charset="-122"/>
                <a:ea typeface="微软雅黑" panose="020B0503020204020204" pitchFamily="34" charset="-122"/>
                <a:cs typeface="Arial Unicode MS" pitchFamily="34" charset="-122"/>
              </a:rPr>
              <a:t> 遍历</a:t>
            </a:r>
            <a:endParaRPr lang="en-US" altLang="zh-CN" sz="2000" dirty="0">
              <a:latin typeface="微软雅黑" panose="020B0503020204020204" pitchFamily="34" charset="-122"/>
              <a:ea typeface="微软雅黑" panose="020B0503020204020204" pitchFamily="34" charset="-122"/>
              <a:cs typeface="Arial Unicode MS" pitchFamily="34" charset="-122"/>
            </a:endParaRPr>
          </a:p>
        </p:txBody>
      </p:sp>
      <p:sp>
        <p:nvSpPr>
          <p:cNvPr id="9" name="AutoShape 4">
            <a:extLst>
              <a:ext uri="{FF2B5EF4-FFF2-40B4-BE49-F238E27FC236}">
                <a16:creationId xmlns="" xmlns:a16="http://schemas.microsoft.com/office/drawing/2014/main" id="{8574BAC9-F84A-4211-BF68-E17B02A2EFA8}"/>
              </a:ext>
            </a:extLst>
          </p:cNvPr>
          <p:cNvSpPr>
            <a:spLocks noChangeArrowheads="1"/>
          </p:cNvSpPr>
          <p:nvPr/>
        </p:nvSpPr>
        <p:spPr bwMode="auto">
          <a:xfrm>
            <a:off x="356456" y="1504331"/>
            <a:ext cx="8287072" cy="2945368"/>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800" dirty="0">
                <a:solidFill>
                  <a:srgbClr val="3F5FBF"/>
                </a:solidFill>
                <a:highlight>
                  <a:srgbClr val="E8F2FE"/>
                </a:highlight>
                <a:latin typeface="Consolas" panose="020B0609020204030204" pitchFamily="49" charset="0"/>
              </a:rPr>
              <a:t>&lt;!-- 7.3</a:t>
            </a:r>
            <a:r>
              <a:rPr lang="zh-CN" altLang="en-US" sz="1800" dirty="0">
                <a:solidFill>
                  <a:srgbClr val="3F5FBF"/>
                </a:solidFill>
                <a:highlight>
                  <a:srgbClr val="E8F2FE"/>
                </a:highlight>
                <a:latin typeface="Consolas" panose="020B0609020204030204" pitchFamily="49" charset="0"/>
              </a:rPr>
              <a:t>、</a:t>
            </a:r>
            <a:r>
              <a:rPr lang="en-US" altLang="zh-CN" sz="1800" dirty="0">
                <a:solidFill>
                  <a:srgbClr val="3F5FBF"/>
                </a:solidFill>
                <a:highlight>
                  <a:srgbClr val="E8F2FE"/>
                </a:highlight>
                <a:latin typeface="Consolas" panose="020B0609020204030204" pitchFamily="49" charset="0"/>
              </a:rPr>
              <a:t>c:forEach </a:t>
            </a:r>
            <a:r>
              <a:rPr lang="zh-CN" altLang="en-US" sz="1800" dirty="0">
                <a:solidFill>
                  <a:srgbClr val="3F5FBF"/>
                </a:solidFill>
                <a:highlight>
                  <a:srgbClr val="E8F2FE"/>
                </a:highlight>
                <a:latin typeface="Consolas" panose="020B0609020204030204" pitchFamily="49" charset="0"/>
              </a:rPr>
              <a:t>遍历</a:t>
            </a:r>
            <a:r>
              <a:rPr lang="en-US" altLang="zh-CN" sz="1800" dirty="0">
                <a:solidFill>
                  <a:srgbClr val="3F5FBF"/>
                </a:solidFill>
                <a:highlight>
                  <a:srgbClr val="E8F2FE"/>
                </a:highlight>
                <a:latin typeface="Consolas" panose="020B0609020204030204" pitchFamily="49" charset="0"/>
              </a:rPr>
              <a:t>map--&gt;</a:t>
            </a:r>
          </a:p>
          <a:p>
            <a:r>
              <a:rPr lang="en-US" altLang="zh-CN" sz="1800" dirty="0">
                <a:solidFill>
                  <a:srgbClr val="BF5F3F"/>
                </a:solidFill>
                <a:highlight>
                  <a:srgbClr val="E8F2FE"/>
                </a:highlight>
                <a:latin typeface="Consolas" panose="020B0609020204030204" pitchFamily="49" charset="0"/>
              </a:rPr>
              <a:t>&lt;%  </a:t>
            </a:r>
            <a:r>
              <a:rPr lang="en-US" altLang="zh-CN" sz="1800" dirty="0">
                <a:solidFill>
                  <a:srgbClr val="000000"/>
                </a:solidFill>
                <a:highlight>
                  <a:srgbClr val="E8F2FE"/>
                </a:highlight>
                <a:latin typeface="Consolas" panose="020B0609020204030204" pitchFamily="49" charset="0"/>
              </a:rPr>
              <a:t>Map&lt;</a:t>
            </a:r>
            <a:r>
              <a:rPr lang="en-US" altLang="zh-CN" sz="1800" dirty="0" err="1">
                <a:solidFill>
                  <a:srgbClr val="000000"/>
                </a:solidFill>
                <a:highlight>
                  <a:srgbClr val="E8F2FE"/>
                </a:highlight>
                <a:latin typeface="Consolas" panose="020B0609020204030204" pitchFamily="49" charset="0"/>
              </a:rPr>
              <a:t>String,Object</a:t>
            </a:r>
            <a:r>
              <a:rPr lang="en-US" altLang="zh-CN" sz="1800" dirty="0">
                <a:solidFill>
                  <a:srgbClr val="000000"/>
                </a:solidFill>
                <a:highlight>
                  <a:srgbClr val="E8F2FE"/>
                </a:highlight>
                <a:latin typeface="Consolas" panose="020B0609020204030204" pitchFamily="49" charset="0"/>
              </a:rPr>
              <a:t>&gt; map = </a:t>
            </a:r>
            <a:r>
              <a:rPr lang="en-US" altLang="zh-CN" sz="1800" b="1" u="sng" dirty="0">
                <a:solidFill>
                  <a:srgbClr val="7F0055"/>
                </a:solidFill>
                <a:highlight>
                  <a:srgbClr val="E8F2FE"/>
                </a:highlight>
                <a:latin typeface="Consolas" panose="020B0609020204030204" pitchFamily="49" charset="0"/>
              </a:rPr>
              <a:t>new</a:t>
            </a:r>
            <a:r>
              <a:rPr lang="en-US" altLang="zh-CN" sz="1800" b="1" u="sng" dirty="0">
                <a:solidFill>
                  <a:srgbClr val="000000"/>
                </a:solidFill>
                <a:highlight>
                  <a:srgbClr val="E8F2FE"/>
                </a:highlight>
                <a:latin typeface="Consolas" panose="020B0609020204030204" pitchFamily="49" charset="0"/>
              </a:rPr>
              <a:t> HashMap();</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map.put</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"name"</a:t>
            </a:r>
            <a:r>
              <a:rPr lang="en-US" altLang="zh-CN" sz="1800" dirty="0">
                <a:solidFill>
                  <a:srgbClr val="000000"/>
                </a:solidFill>
                <a:highlight>
                  <a:srgbClr val="E8F2FE"/>
                </a:highlight>
                <a:latin typeface="Consolas" panose="020B0609020204030204" pitchFamily="49" charset="0"/>
              </a:rPr>
              <a:t>, </a:t>
            </a:r>
            <a:r>
              <a:rPr lang="en-US" altLang="zh-CN" sz="1800" dirty="0">
                <a:solidFill>
                  <a:srgbClr val="2A00FF"/>
                </a:solidFill>
                <a:highlight>
                  <a:srgbClr val="E8F2FE"/>
                </a:highlight>
                <a:latin typeface="Consolas" panose="020B0609020204030204" pitchFamily="49" charset="0"/>
              </a:rPr>
              <a:t>"Jack"</a:t>
            </a:r>
            <a:r>
              <a:rPr lang="en-US" altLang="zh-CN" sz="1800" dirty="0">
                <a:solidFill>
                  <a:srgbClr val="000000"/>
                </a:solidFill>
                <a:highlight>
                  <a:srgbClr val="E8F2FE"/>
                </a:highlight>
                <a:latin typeface="Consolas" panose="020B0609020204030204" pitchFamily="49" charset="0"/>
              </a:rPr>
              <a:t>);</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map.put</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"age"</a:t>
            </a:r>
            <a:r>
              <a:rPr lang="en-US" altLang="zh-CN" sz="1800" dirty="0">
                <a:solidFill>
                  <a:srgbClr val="000000"/>
                </a:solidFill>
                <a:highlight>
                  <a:srgbClr val="E8F2FE"/>
                </a:highlight>
                <a:latin typeface="Consolas" panose="020B0609020204030204" pitchFamily="49" charset="0"/>
              </a:rPr>
              <a:t>, 55);</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pageContext.setAttribute</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2A00FF"/>
                </a:solidFill>
                <a:highlight>
                  <a:srgbClr val="E8F2FE"/>
                </a:highlight>
                <a:latin typeface="Consolas" panose="020B0609020204030204" pitchFamily="49" charset="0"/>
              </a:rPr>
              <a:t>"mm"</a:t>
            </a:r>
            <a:r>
              <a:rPr lang="en-US" altLang="zh-CN" sz="1800" dirty="0">
                <a:solidFill>
                  <a:srgbClr val="000000"/>
                </a:solidFill>
                <a:highlight>
                  <a:srgbClr val="E8F2FE"/>
                </a:highlight>
                <a:latin typeface="Consolas" panose="020B0609020204030204" pitchFamily="49" charset="0"/>
              </a:rPr>
              <a:t>, map);</a:t>
            </a:r>
          </a:p>
          <a:p>
            <a:r>
              <a:rPr lang="en-US" altLang="zh-CN" sz="1800" dirty="0">
                <a:solidFill>
                  <a:srgbClr val="BF5F3F"/>
                </a:solidFill>
                <a:highlight>
                  <a:srgbClr val="E8F2FE"/>
                </a:highlight>
                <a:latin typeface="Consolas" panose="020B0609020204030204" pitchFamily="49" charset="0"/>
              </a:rPr>
              <a:t>%&gt;</a:t>
            </a:r>
          </a:p>
          <a:p>
            <a:r>
              <a:rPr lang="nb-NO" altLang="zh-CN" sz="1800" dirty="0">
                <a:solidFill>
                  <a:srgbClr val="3F5FBF"/>
                </a:solidFill>
                <a:highlight>
                  <a:srgbClr val="E8F2FE"/>
                </a:highlight>
                <a:latin typeface="Consolas" panose="020B0609020204030204" pitchFamily="49" charset="0"/>
              </a:rPr>
              <a:t>&lt;!-- for(Entry en:map.entrySet()) --&gt;</a:t>
            </a:r>
          </a:p>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c:forEach</a:t>
            </a:r>
            <a:r>
              <a:rPr lang="en-US" altLang="zh-CN" sz="1800" dirty="0">
                <a:solidFill>
                  <a:srgbClr val="3F7F7F"/>
                </a:solidFill>
                <a:highlight>
                  <a:srgbClr val="E8F2FE"/>
                </a:highlight>
                <a:latin typeface="Consolas" panose="020B0609020204030204" pitchFamily="49" charset="0"/>
              </a:rPr>
              <a:t> </a:t>
            </a:r>
            <a:r>
              <a:rPr lang="en-US" altLang="zh-CN" sz="1800" dirty="0">
                <a:solidFill>
                  <a:srgbClr val="7F007F"/>
                </a:solidFill>
                <a:highlight>
                  <a:srgbClr val="E8F2FE"/>
                </a:highlight>
                <a:latin typeface="Consolas" panose="020B0609020204030204" pitchFamily="49" charset="0"/>
              </a:rPr>
              <a:t>items</a:t>
            </a:r>
            <a:r>
              <a:rPr lang="en-US" altLang="zh-CN" sz="1800"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a:t>
            </a:r>
            <a:r>
              <a:rPr lang="en-US" altLang="zh-CN" sz="1800" i="1" dirty="0">
                <a:solidFill>
                  <a:srgbClr val="000000"/>
                </a:solidFill>
                <a:highlight>
                  <a:srgbClr val="E8F2FE"/>
                </a:highlight>
                <a:latin typeface="Consolas" panose="020B0609020204030204" pitchFamily="49" charset="0"/>
              </a:rPr>
              <a:t>${mm}</a:t>
            </a:r>
            <a:r>
              <a:rPr lang="en-US" altLang="zh-CN" sz="1800" i="1" dirty="0">
                <a:solidFill>
                  <a:srgbClr val="2A00FF"/>
                </a:solidFill>
                <a:highlight>
                  <a:srgbClr val="E8F2FE"/>
                </a:highlight>
                <a:latin typeface="Consolas" panose="020B0609020204030204" pitchFamily="49" charset="0"/>
              </a:rPr>
              <a:t>" </a:t>
            </a:r>
            <a:r>
              <a:rPr lang="en-US" altLang="zh-CN" sz="1800" i="1" dirty="0">
                <a:solidFill>
                  <a:srgbClr val="7F007F"/>
                </a:solidFill>
                <a:highlight>
                  <a:srgbClr val="E8F2FE"/>
                </a:highlight>
                <a:latin typeface="Consolas" panose="020B0609020204030204" pitchFamily="49" charset="0"/>
              </a:rPr>
              <a:t>var</a:t>
            </a:r>
            <a:r>
              <a:rPr lang="en-US" altLang="zh-CN" sz="1800" i="1"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a:t>
            </a:r>
            <a:r>
              <a:rPr lang="en-US" altLang="zh-CN" sz="1800" i="1" dirty="0" err="1">
                <a:solidFill>
                  <a:srgbClr val="2A00FF"/>
                </a:solidFill>
                <a:highlight>
                  <a:srgbClr val="E8F2FE"/>
                </a:highlight>
                <a:latin typeface="Consolas" panose="020B0609020204030204" pitchFamily="49" charset="0"/>
              </a:rPr>
              <a:t>en</a:t>
            </a:r>
            <a:r>
              <a:rPr lang="en-US" altLang="zh-CN" sz="1800" i="1" dirty="0">
                <a:solidFill>
                  <a:srgbClr val="2A00FF"/>
                </a:solidFill>
                <a:highlight>
                  <a:srgbClr val="E8F2FE"/>
                </a:highlight>
                <a:latin typeface="Consolas" panose="020B0609020204030204" pitchFamily="49" charset="0"/>
              </a:rPr>
              <a:t>"</a:t>
            </a:r>
            <a:r>
              <a:rPr lang="en-US" altLang="zh-CN" sz="1800" i="1" dirty="0">
                <a:solidFill>
                  <a:srgbClr val="008080"/>
                </a:solidFill>
                <a:highlight>
                  <a:srgbClr val="E8F2FE"/>
                </a:highlight>
                <a:latin typeface="Consolas" panose="020B0609020204030204" pitchFamily="49" charset="0"/>
              </a:rPr>
              <a:t>&gt;</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en.key</a:t>
            </a:r>
            <a:r>
              <a:rPr lang="en-US" altLang="zh-CN" sz="1800" dirty="0">
                <a:solidFill>
                  <a:srgbClr val="000000"/>
                </a:solidFill>
                <a:highlight>
                  <a:srgbClr val="E8F2FE"/>
                </a:highlight>
                <a:latin typeface="Consolas" panose="020B0609020204030204" pitchFamily="49" charset="0"/>
              </a:rPr>
              <a:t>}=${</a:t>
            </a:r>
            <a:r>
              <a:rPr lang="en-US" altLang="zh-CN" sz="1800" dirty="0" err="1">
                <a:solidFill>
                  <a:srgbClr val="000000"/>
                </a:solidFill>
                <a:highlight>
                  <a:srgbClr val="E8F2FE"/>
                </a:highlight>
                <a:latin typeface="Consolas" panose="020B0609020204030204" pitchFamily="49" charset="0"/>
              </a:rPr>
              <a:t>en.value</a:t>
            </a:r>
            <a:r>
              <a:rPr lang="en-US" altLang="zh-CN" sz="1800" dirty="0">
                <a:solidFill>
                  <a:srgbClr val="000000"/>
                </a:solidFill>
                <a:highlight>
                  <a:srgbClr val="E8F2FE"/>
                </a:highlight>
                <a:latin typeface="Consolas" panose="020B0609020204030204" pitchFamily="49" charset="0"/>
              </a:rPr>
              <a:t>}</a:t>
            </a:r>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br</a:t>
            </a:r>
            <a:r>
              <a:rPr lang="en-US" altLang="zh-CN" sz="1800" dirty="0">
                <a:solidFill>
                  <a:srgbClr val="3F7F7F"/>
                </a:solidFill>
                <a:highlight>
                  <a:srgbClr val="E8F2FE"/>
                </a:highlight>
                <a:latin typeface="Consolas" panose="020B0609020204030204" pitchFamily="49" charset="0"/>
              </a:rPr>
              <a:t> </a:t>
            </a:r>
            <a:r>
              <a:rPr lang="en-US" altLang="zh-CN" sz="1800" dirty="0">
                <a:solidFill>
                  <a:srgbClr val="008080"/>
                </a:solidFill>
                <a:highlight>
                  <a:srgbClr val="E8F2FE"/>
                </a:highlight>
                <a:latin typeface="Consolas" panose="020B0609020204030204" pitchFamily="49" charset="0"/>
              </a:rPr>
              <a:t>/&gt;</a:t>
            </a:r>
          </a:p>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c:forEach</a:t>
            </a:r>
            <a:r>
              <a:rPr lang="en-US" altLang="zh-CN" sz="1800" dirty="0">
                <a:solidFill>
                  <a:srgbClr val="008080"/>
                </a:solidFill>
                <a:highlight>
                  <a:srgbClr val="E8F2FE"/>
                </a:highlight>
                <a:latin typeface="Consolas" panose="020B0609020204030204" pitchFamily="49" charset="0"/>
              </a:rPr>
              <a:t>&gt;</a:t>
            </a:r>
            <a:endParaRPr lang="zh-CN" altLang="en-US" sz="1800" dirty="0">
              <a:highlight>
                <a:srgbClr val="E8F2FE"/>
              </a:highlight>
            </a:endParaRPr>
          </a:p>
        </p:txBody>
      </p:sp>
      <p:sp>
        <p:nvSpPr>
          <p:cNvPr id="7" name="AutoShape 4">
            <a:extLst>
              <a:ext uri="{FF2B5EF4-FFF2-40B4-BE49-F238E27FC236}">
                <a16:creationId xmlns="" xmlns:a16="http://schemas.microsoft.com/office/drawing/2014/main" id="{1FD67AEE-4C55-4F95-912B-A31418B20D57}"/>
              </a:ext>
            </a:extLst>
          </p:cNvPr>
          <p:cNvSpPr>
            <a:spLocks noChangeArrowheads="1"/>
          </p:cNvSpPr>
          <p:nvPr/>
        </p:nvSpPr>
        <p:spPr bwMode="auto">
          <a:xfrm>
            <a:off x="356456" y="4707063"/>
            <a:ext cx="8287072" cy="1520190"/>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800" dirty="0">
                <a:solidFill>
                  <a:srgbClr val="3F5FBF"/>
                </a:solidFill>
                <a:highlight>
                  <a:srgbClr val="E8F2FE"/>
                </a:highlight>
                <a:latin typeface="Consolas" panose="020B0609020204030204" pitchFamily="49" charset="0"/>
              </a:rPr>
              <a:t>&lt;!-- 7.4</a:t>
            </a:r>
            <a:r>
              <a:rPr lang="zh-CN" altLang="en-US" sz="1800" dirty="0">
                <a:solidFill>
                  <a:srgbClr val="3F5FBF"/>
                </a:solidFill>
                <a:highlight>
                  <a:srgbClr val="E8F2FE"/>
                </a:highlight>
                <a:latin typeface="Consolas" panose="020B0609020204030204" pitchFamily="49" charset="0"/>
              </a:rPr>
              <a:t>、</a:t>
            </a:r>
            <a:r>
              <a:rPr lang="en-US" altLang="zh-CN" sz="1800" dirty="0">
                <a:solidFill>
                  <a:srgbClr val="3F5FBF"/>
                </a:solidFill>
                <a:highlight>
                  <a:srgbClr val="E8F2FE"/>
                </a:highlight>
                <a:latin typeface="Consolas" panose="020B0609020204030204" pitchFamily="49" charset="0"/>
              </a:rPr>
              <a:t>c:forEach </a:t>
            </a:r>
            <a:r>
              <a:rPr lang="zh-CN" altLang="en-US" sz="1800" dirty="0">
                <a:solidFill>
                  <a:srgbClr val="3F5FBF"/>
                </a:solidFill>
                <a:highlight>
                  <a:srgbClr val="E8F2FE"/>
                </a:highlight>
                <a:latin typeface="Consolas" panose="020B0609020204030204" pitchFamily="49" charset="0"/>
              </a:rPr>
              <a:t>计数</a:t>
            </a:r>
            <a:r>
              <a:rPr lang="en-US" altLang="zh-CN" sz="1800" dirty="0">
                <a:solidFill>
                  <a:srgbClr val="3F5FBF"/>
                </a:solidFill>
                <a:highlight>
                  <a:srgbClr val="E8F2FE"/>
                </a:highlight>
                <a:latin typeface="Consolas" panose="020B0609020204030204" pitchFamily="49" charset="0"/>
              </a:rPr>
              <a:t>--&gt;</a:t>
            </a:r>
          </a:p>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c:forEach</a:t>
            </a:r>
            <a:r>
              <a:rPr lang="en-US" altLang="zh-CN" sz="1800" dirty="0">
                <a:solidFill>
                  <a:srgbClr val="3F7F7F"/>
                </a:solidFill>
                <a:highlight>
                  <a:srgbClr val="E8F2FE"/>
                </a:highlight>
                <a:latin typeface="Consolas" panose="020B0609020204030204" pitchFamily="49" charset="0"/>
              </a:rPr>
              <a:t> </a:t>
            </a:r>
            <a:r>
              <a:rPr lang="en-US" altLang="zh-CN" sz="1800" dirty="0">
                <a:solidFill>
                  <a:srgbClr val="7F007F"/>
                </a:solidFill>
                <a:highlight>
                  <a:srgbClr val="E8F2FE"/>
                </a:highlight>
                <a:latin typeface="Consolas" panose="020B0609020204030204" pitchFamily="49" charset="0"/>
              </a:rPr>
              <a:t>var</a:t>
            </a:r>
            <a:r>
              <a:rPr lang="en-US" altLang="zh-CN" sz="1800"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a:t>
            </a:r>
            <a:r>
              <a:rPr lang="en-US" altLang="zh-CN" sz="1800" i="1" dirty="0" err="1">
                <a:solidFill>
                  <a:srgbClr val="2A00FF"/>
                </a:solidFill>
                <a:highlight>
                  <a:srgbClr val="E8F2FE"/>
                </a:highlight>
                <a:latin typeface="Consolas" panose="020B0609020204030204" pitchFamily="49" charset="0"/>
              </a:rPr>
              <a:t>i</a:t>
            </a:r>
            <a:r>
              <a:rPr lang="en-US" altLang="zh-CN" sz="1800" i="1" dirty="0">
                <a:solidFill>
                  <a:srgbClr val="2A00FF"/>
                </a:solidFill>
                <a:highlight>
                  <a:srgbClr val="E8F2FE"/>
                </a:highlight>
                <a:latin typeface="Consolas" panose="020B0609020204030204" pitchFamily="49" charset="0"/>
              </a:rPr>
              <a:t>" </a:t>
            </a:r>
            <a:r>
              <a:rPr lang="en-US" altLang="zh-CN" sz="1800" i="1" dirty="0">
                <a:solidFill>
                  <a:srgbClr val="7F007F"/>
                </a:solidFill>
                <a:highlight>
                  <a:srgbClr val="E8F2FE"/>
                </a:highlight>
                <a:latin typeface="Consolas" panose="020B0609020204030204" pitchFamily="49" charset="0"/>
              </a:rPr>
              <a:t>begin</a:t>
            </a:r>
            <a:r>
              <a:rPr lang="en-US" altLang="zh-CN" sz="1800" i="1"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"10" </a:t>
            </a:r>
            <a:r>
              <a:rPr lang="en-US" altLang="zh-CN" sz="1800" i="1" dirty="0">
                <a:solidFill>
                  <a:srgbClr val="7F007F"/>
                </a:solidFill>
                <a:highlight>
                  <a:srgbClr val="E8F2FE"/>
                </a:highlight>
                <a:latin typeface="Consolas" panose="020B0609020204030204" pitchFamily="49" charset="0"/>
              </a:rPr>
              <a:t>end</a:t>
            </a:r>
            <a:r>
              <a:rPr lang="en-US" altLang="zh-CN" sz="1800" i="1"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"30" </a:t>
            </a:r>
            <a:r>
              <a:rPr lang="en-US" altLang="zh-CN" sz="1800" i="1" dirty="0">
                <a:solidFill>
                  <a:srgbClr val="7F007F"/>
                </a:solidFill>
                <a:highlight>
                  <a:srgbClr val="E8F2FE"/>
                </a:highlight>
                <a:latin typeface="Consolas" panose="020B0609020204030204" pitchFamily="49" charset="0"/>
              </a:rPr>
              <a:t>step</a:t>
            </a:r>
            <a:r>
              <a:rPr lang="en-US" altLang="zh-CN" sz="1800" i="1"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"5" </a:t>
            </a:r>
            <a:r>
              <a:rPr lang="en-US" altLang="zh-CN" sz="1800" i="1" dirty="0" err="1">
                <a:solidFill>
                  <a:srgbClr val="7F007F"/>
                </a:solidFill>
                <a:highlight>
                  <a:srgbClr val="E8F2FE"/>
                </a:highlight>
                <a:latin typeface="Consolas" panose="020B0609020204030204" pitchFamily="49" charset="0"/>
              </a:rPr>
              <a:t>varStatus</a:t>
            </a:r>
            <a:r>
              <a:rPr lang="en-US" altLang="zh-CN" sz="1800" i="1" dirty="0">
                <a:solidFill>
                  <a:srgbClr val="000000"/>
                </a:solidFill>
                <a:highlight>
                  <a:srgbClr val="E8F2FE"/>
                </a:highlight>
                <a:latin typeface="Consolas" panose="020B0609020204030204" pitchFamily="49" charset="0"/>
              </a:rPr>
              <a:t>=</a:t>
            </a:r>
            <a:r>
              <a:rPr lang="en-US" altLang="zh-CN" sz="1800" i="1" dirty="0">
                <a:solidFill>
                  <a:srgbClr val="2A00FF"/>
                </a:solidFill>
                <a:highlight>
                  <a:srgbClr val="E8F2FE"/>
                </a:highlight>
                <a:latin typeface="Consolas" panose="020B0609020204030204" pitchFamily="49" charset="0"/>
              </a:rPr>
              <a:t>"status"</a:t>
            </a:r>
            <a:r>
              <a:rPr lang="en-US" altLang="zh-CN" sz="1800" i="1" dirty="0">
                <a:solidFill>
                  <a:srgbClr val="008080"/>
                </a:solidFill>
                <a:highlight>
                  <a:srgbClr val="E8F2FE"/>
                </a:highlight>
                <a:latin typeface="Consolas" panose="020B0609020204030204" pitchFamily="49" charset="0"/>
              </a:rPr>
              <a:t>&gt;</a:t>
            </a:r>
          </a:p>
          <a:p>
            <a:r>
              <a:rPr lang="en-US" altLang="zh-CN" sz="1800" dirty="0">
                <a:solidFill>
                  <a:srgbClr val="000000"/>
                </a:solidFill>
                <a:highlight>
                  <a:srgbClr val="E8F2FE"/>
                </a:highlight>
                <a:latin typeface="Consolas" panose="020B0609020204030204" pitchFamily="49" charset="0"/>
              </a:rPr>
              <a:t>  ${</a:t>
            </a:r>
            <a:r>
              <a:rPr lang="en-US" altLang="zh-CN" sz="1800" dirty="0" err="1">
                <a:solidFill>
                  <a:srgbClr val="000000"/>
                </a:solidFill>
                <a:highlight>
                  <a:srgbClr val="E8F2FE"/>
                </a:highlight>
                <a:latin typeface="Consolas" panose="020B0609020204030204" pitchFamily="49" charset="0"/>
              </a:rPr>
              <a:t>i</a:t>
            </a:r>
            <a:r>
              <a:rPr lang="en-US" altLang="zh-CN" sz="1800" dirty="0">
                <a:solidFill>
                  <a:srgbClr val="000000"/>
                </a:solidFill>
                <a:highlight>
                  <a:srgbClr val="E8F2FE"/>
                </a:highlight>
                <a:latin typeface="Consolas" panose="020B0609020204030204" pitchFamily="49" charset="0"/>
              </a:rPr>
              <a:t>}, </a:t>
            </a:r>
            <a:r>
              <a:rPr lang="zh-CN" altLang="en-US" sz="1800" dirty="0">
                <a:solidFill>
                  <a:srgbClr val="000000"/>
                </a:solidFill>
                <a:highlight>
                  <a:srgbClr val="E8F2FE"/>
                </a:highlight>
                <a:latin typeface="Consolas" panose="020B0609020204030204" pitchFamily="49" charset="0"/>
              </a:rPr>
              <a:t>第</a:t>
            </a:r>
            <a:r>
              <a:rPr lang="en-US" altLang="zh-CN" sz="1800" dirty="0">
                <a:solidFill>
                  <a:srgbClr val="000000"/>
                </a:solidFill>
                <a:highlight>
                  <a:srgbClr val="E8F2FE"/>
                </a:highlight>
                <a:latin typeface="Consolas" panose="020B0609020204030204" pitchFamily="49" charset="0"/>
              </a:rPr>
              <a:t>${</a:t>
            </a:r>
            <a:r>
              <a:rPr lang="en-US" altLang="zh-CN" sz="1800" dirty="0" err="1">
                <a:solidFill>
                  <a:srgbClr val="000000"/>
                </a:solidFill>
                <a:highlight>
                  <a:srgbClr val="E8F2FE"/>
                </a:highlight>
                <a:latin typeface="Consolas" panose="020B0609020204030204" pitchFamily="49" charset="0"/>
              </a:rPr>
              <a:t>status.count</a:t>
            </a:r>
            <a:r>
              <a:rPr lang="en-US" altLang="zh-CN" sz="1800" dirty="0">
                <a:solidFill>
                  <a:srgbClr val="000000"/>
                </a:solidFill>
                <a:highlight>
                  <a:srgbClr val="E8F2FE"/>
                </a:highlight>
                <a:latin typeface="Consolas" panose="020B0609020204030204" pitchFamily="49" charset="0"/>
              </a:rPr>
              <a:t> }</a:t>
            </a:r>
            <a:r>
              <a:rPr lang="zh-CN" altLang="en-US" sz="1800" dirty="0">
                <a:solidFill>
                  <a:srgbClr val="000000"/>
                </a:solidFill>
                <a:highlight>
                  <a:srgbClr val="E8F2FE"/>
                </a:highlight>
                <a:latin typeface="Consolas" panose="020B0609020204030204" pitchFamily="49" charset="0"/>
              </a:rPr>
              <a:t>个</a:t>
            </a:r>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br</a:t>
            </a:r>
            <a:r>
              <a:rPr lang="en-US" altLang="zh-CN" sz="1800" dirty="0">
                <a:solidFill>
                  <a:srgbClr val="3F7F7F"/>
                </a:solidFill>
                <a:highlight>
                  <a:srgbClr val="E8F2FE"/>
                </a:highlight>
                <a:latin typeface="Consolas" panose="020B0609020204030204" pitchFamily="49" charset="0"/>
              </a:rPr>
              <a:t> </a:t>
            </a:r>
            <a:r>
              <a:rPr lang="en-US" altLang="zh-CN" sz="1800" dirty="0">
                <a:solidFill>
                  <a:srgbClr val="008080"/>
                </a:solidFill>
                <a:highlight>
                  <a:srgbClr val="E8F2FE"/>
                </a:highlight>
                <a:latin typeface="Consolas" panose="020B0609020204030204" pitchFamily="49" charset="0"/>
              </a:rPr>
              <a:t>/&gt;</a:t>
            </a:r>
          </a:p>
          <a:p>
            <a:r>
              <a:rPr lang="en-US" altLang="zh-CN" sz="1800" dirty="0">
                <a:solidFill>
                  <a:srgbClr val="008080"/>
                </a:solidFill>
                <a:highlight>
                  <a:srgbClr val="E8F2FE"/>
                </a:highlight>
                <a:latin typeface="Consolas" panose="020B0609020204030204" pitchFamily="49" charset="0"/>
              </a:rPr>
              <a:t>&lt;/</a:t>
            </a:r>
            <a:r>
              <a:rPr lang="en-US" altLang="zh-CN" sz="1800" dirty="0" err="1">
                <a:solidFill>
                  <a:srgbClr val="3F7F7F"/>
                </a:solidFill>
                <a:highlight>
                  <a:srgbClr val="E8F2FE"/>
                </a:highlight>
                <a:latin typeface="Consolas" panose="020B0609020204030204" pitchFamily="49" charset="0"/>
              </a:rPr>
              <a:t>c:forEach</a:t>
            </a:r>
            <a:r>
              <a:rPr lang="en-US" altLang="zh-CN" sz="1800" dirty="0">
                <a:solidFill>
                  <a:srgbClr val="008080"/>
                </a:solidFill>
                <a:highlight>
                  <a:srgbClr val="E8F2FE"/>
                </a:highlight>
                <a:latin typeface="Consolas" panose="020B0609020204030204" pitchFamily="49" charset="0"/>
              </a:rPr>
              <a:t>&gt;</a:t>
            </a:r>
            <a:endParaRPr lang="zh-CN" altLang="en-US" sz="1800" dirty="0">
              <a:highlight>
                <a:srgbClr val="E8F2FE"/>
              </a:highlight>
            </a:endParaRPr>
          </a:p>
        </p:txBody>
      </p:sp>
    </p:spTree>
    <p:extLst>
      <p:ext uri="{BB962C8B-B14F-4D97-AF65-F5344CB8AC3E}">
        <p14:creationId xmlns:p14="http://schemas.microsoft.com/office/powerpoint/2010/main" val="304644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MVC</a:t>
            </a:r>
            <a:r>
              <a:rPr lang="zh-CN" altLang="en-US" dirty="0">
                <a:latin typeface="Arial Unicode MS" pitchFamily="34" charset="-122"/>
                <a:ea typeface="Arial Unicode MS" pitchFamily="34" charset="-122"/>
                <a:cs typeface="Arial Unicode MS" pitchFamily="34" charset="-122"/>
              </a:rPr>
              <a:t>设计模式</a:t>
            </a:r>
          </a:p>
        </p:txBody>
      </p:sp>
      <p:sp>
        <p:nvSpPr>
          <p:cNvPr id="867331" name="Rectangle 3"/>
          <p:cNvSpPr>
            <a:spLocks noGrp="1" noChangeArrowheads="1"/>
          </p:cNvSpPr>
          <p:nvPr>
            <p:ph type="body" idx="1"/>
          </p:nvPr>
        </p:nvSpPr>
        <p:spPr>
          <a:xfrm>
            <a:off x="179512" y="1084196"/>
            <a:ext cx="8640960" cy="5077118"/>
          </a:xfrm>
          <a:noFill/>
        </p:spPr>
        <p:txBody>
          <a:bodyPr>
            <a:normAutofit/>
          </a:bodyPr>
          <a:lstStyle/>
          <a:p>
            <a:pPr marL="355600" indent="-355600">
              <a:lnSpc>
                <a:spcPct val="150000"/>
              </a:lnSpc>
              <a:spcAft>
                <a:spcPct val="20000"/>
              </a:spcAft>
            </a:pPr>
            <a:r>
              <a:rPr lang="en-US" altLang="zh-CN" sz="2400" dirty="0">
                <a:latin typeface="微软雅黑" panose="020B0503020204020204" pitchFamily="34" charset="-122"/>
                <a:ea typeface="微软雅黑" panose="020B0503020204020204" pitchFamily="34" charset="-122"/>
              </a:rPr>
              <a:t>MVC</a:t>
            </a:r>
            <a:r>
              <a:rPr lang="zh-CN" altLang="en-US" sz="2400" dirty="0">
                <a:latin typeface="微软雅黑" panose="020B0503020204020204" pitchFamily="34" charset="-122"/>
                <a:ea typeface="微软雅黑" panose="020B0503020204020204" pitchFamily="34" charset="-122"/>
              </a:rPr>
              <a:t>模式简介</a:t>
            </a:r>
            <a:endParaRPr lang="en-US" altLang="zh-CN" sz="2400" dirty="0">
              <a:latin typeface="微软雅黑" panose="020B0503020204020204" pitchFamily="34" charset="-122"/>
              <a:ea typeface="微软雅黑" panose="020B0503020204020204" pitchFamily="34" charset="-122"/>
            </a:endParaRPr>
          </a:p>
          <a:p>
            <a:pPr>
              <a:lnSpc>
                <a:spcPct val="150000"/>
              </a:lnSpc>
              <a:spcAft>
                <a:spcPct val="20000"/>
              </a:spcAft>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Arial Unicode MS" pitchFamily="34" charset="-122"/>
              </a:rPr>
              <a:t>MVC</a:t>
            </a:r>
            <a:r>
              <a:rPr lang="zh-CN" altLang="en-US" sz="2000" dirty="0">
                <a:latin typeface="微软雅黑" panose="020B0503020204020204" pitchFamily="34" charset="-122"/>
                <a:ea typeface="微软雅黑" panose="020B0503020204020204" pitchFamily="34" charset="-122"/>
                <a:cs typeface="Arial Unicode MS" pitchFamily="34" charset="-122"/>
              </a:rPr>
              <a:t>模式（</a:t>
            </a:r>
            <a:r>
              <a:rPr lang="en-US" altLang="zh-CN" sz="2000" dirty="0">
                <a:latin typeface="微软雅黑" panose="020B0503020204020204" pitchFamily="34" charset="-122"/>
                <a:ea typeface="微软雅黑" panose="020B0503020204020204" pitchFamily="34" charset="-122"/>
                <a:cs typeface="Arial Unicode MS" pitchFamily="34" charset="-122"/>
              </a:rPr>
              <a:t>Model-View-Controller</a:t>
            </a:r>
            <a:r>
              <a:rPr lang="zh-CN" altLang="en-US" sz="2000" dirty="0">
                <a:latin typeface="微软雅黑" panose="020B0503020204020204" pitchFamily="34" charset="-122"/>
                <a:ea typeface="微软雅黑" panose="020B0503020204020204" pitchFamily="34" charset="-122"/>
                <a:cs typeface="Arial Unicode MS" pitchFamily="34" charset="-122"/>
              </a:rPr>
              <a:t>）</a:t>
            </a:r>
            <a:r>
              <a:rPr lang="zh-CN" altLang="en-US" sz="1800" b="0" dirty="0">
                <a:latin typeface="微软雅黑" panose="020B0503020204020204" pitchFamily="34" charset="-122"/>
                <a:ea typeface="微软雅黑" panose="020B0503020204020204" pitchFamily="34" charset="-122"/>
                <a:cs typeface="Arial Unicode MS" pitchFamily="34" charset="-122"/>
              </a:rPr>
              <a:t>是模型</a:t>
            </a:r>
            <a:r>
              <a:rPr lang="en-US" altLang="zh-CN" sz="1800" b="0" dirty="0">
                <a:latin typeface="微软雅黑" panose="020B0503020204020204" pitchFamily="34" charset="-122"/>
                <a:ea typeface="微软雅黑" panose="020B0503020204020204" pitchFamily="34" charset="-122"/>
                <a:cs typeface="Arial Unicode MS" pitchFamily="34" charset="-122"/>
              </a:rPr>
              <a:t>(model)</a:t>
            </a:r>
            <a:r>
              <a:rPr lang="zh-CN" altLang="en-US" sz="1800" b="0" dirty="0">
                <a:latin typeface="微软雅黑" panose="020B0503020204020204" pitchFamily="34" charset="-122"/>
                <a:ea typeface="微软雅黑" panose="020B0503020204020204" pitchFamily="34" charset="-122"/>
                <a:cs typeface="Arial Unicode MS" pitchFamily="34" charset="-122"/>
              </a:rPr>
              <a:t>－视图</a:t>
            </a:r>
            <a:r>
              <a:rPr lang="en-US" altLang="zh-CN" sz="1800" b="0" dirty="0">
                <a:latin typeface="微软雅黑" panose="020B0503020204020204" pitchFamily="34" charset="-122"/>
                <a:ea typeface="微软雅黑" panose="020B0503020204020204" pitchFamily="34" charset="-122"/>
                <a:cs typeface="Arial Unicode MS" pitchFamily="34" charset="-122"/>
              </a:rPr>
              <a:t>(view)</a:t>
            </a:r>
            <a:r>
              <a:rPr lang="zh-CN" altLang="en-US" sz="1800" b="0" dirty="0">
                <a:latin typeface="微软雅黑" panose="020B0503020204020204" pitchFamily="34" charset="-122"/>
                <a:ea typeface="微软雅黑" panose="020B0503020204020204" pitchFamily="34" charset="-122"/>
                <a:cs typeface="Arial Unicode MS" pitchFamily="34" charset="-122"/>
              </a:rPr>
              <a:t>－控制器</a:t>
            </a:r>
            <a:r>
              <a:rPr lang="en-US" altLang="zh-CN" sz="1800" b="0" dirty="0">
                <a:latin typeface="微软雅黑" panose="020B0503020204020204" pitchFamily="34" charset="-122"/>
                <a:ea typeface="微软雅黑" panose="020B0503020204020204" pitchFamily="34" charset="-122"/>
                <a:cs typeface="Arial Unicode MS" pitchFamily="34" charset="-122"/>
              </a:rPr>
              <a:t>(controller)</a:t>
            </a:r>
            <a:r>
              <a:rPr lang="zh-CN" altLang="en-US" sz="1800" b="0" dirty="0">
                <a:latin typeface="微软雅黑" panose="020B0503020204020204" pitchFamily="34" charset="-122"/>
                <a:ea typeface="微软雅黑" panose="020B0503020204020204" pitchFamily="34" charset="-122"/>
                <a:cs typeface="Arial Unicode MS" pitchFamily="34" charset="-122"/>
              </a:rPr>
              <a:t>的缩写，一种软件设计典范，用一种业务逻辑、数据、界面显示分离的方法组织代码，将业务逻辑聚集到一个部件里面，在改进和个性化定制界面及用户交互的同时，不需要重新编写业务逻辑</a:t>
            </a:r>
            <a:endParaRPr lang="en-US" altLang="zh-CN" sz="1800" b="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cs typeface="Arial Unicode MS" pitchFamily="34" charset="-122"/>
              </a:rPr>
              <a:t>Model(</a:t>
            </a:r>
            <a:r>
              <a:rPr lang="zh-CN" altLang="en-US" sz="1800" dirty="0">
                <a:latin typeface="微软雅黑" panose="020B0503020204020204" pitchFamily="34" charset="-122"/>
                <a:ea typeface="微软雅黑" panose="020B0503020204020204" pitchFamily="34" charset="-122"/>
                <a:cs typeface="Arial Unicode MS" pitchFamily="34" charset="-122"/>
              </a:rPr>
              <a:t>模型</a:t>
            </a:r>
            <a:r>
              <a:rPr lang="en-US" altLang="zh-CN" sz="1800" dirty="0">
                <a:latin typeface="微软雅黑" panose="020B0503020204020204" pitchFamily="34" charset="-122"/>
                <a:ea typeface="微软雅黑" panose="020B0503020204020204" pitchFamily="34" charset="-122"/>
                <a:cs typeface="Arial Unicode MS" pitchFamily="34" charset="-122"/>
              </a:rPr>
              <a:t>)</a:t>
            </a:r>
            <a:r>
              <a:rPr lang="zh-CN" altLang="en-US" sz="2000" dirty="0">
                <a:latin typeface="微软雅黑" panose="020B0503020204020204" pitchFamily="34" charset="-122"/>
                <a:ea typeface="微软雅黑" panose="020B0503020204020204" pitchFamily="34" charset="-122"/>
                <a:cs typeface="Arial Unicode MS" pitchFamily="34" charset="-122"/>
              </a:rPr>
              <a:t>：</a:t>
            </a:r>
            <a:r>
              <a:rPr lang="zh-CN" altLang="en-US" sz="1800" b="0" dirty="0">
                <a:latin typeface="微软雅黑" panose="020B0503020204020204" pitchFamily="34" charset="-122"/>
                <a:ea typeface="微软雅黑" panose="020B0503020204020204" pitchFamily="34" charset="-122"/>
                <a:cs typeface="Arial Unicode MS" pitchFamily="34" charset="-122"/>
              </a:rPr>
              <a:t>表示应用程序核心</a:t>
            </a:r>
            <a:r>
              <a:rPr lang="en-US" altLang="zh-CN" sz="1800" b="0" dirty="0">
                <a:latin typeface="微软雅黑" panose="020B0503020204020204" pitchFamily="34" charset="-122"/>
                <a:ea typeface="微软雅黑" panose="020B0503020204020204" pitchFamily="34" charset="-122"/>
                <a:cs typeface="Arial Unicode MS" pitchFamily="34" charset="-122"/>
              </a:rPr>
              <a:t>,</a:t>
            </a:r>
            <a:r>
              <a:rPr lang="zh-CN" altLang="en-US" sz="1800" b="0" dirty="0">
                <a:latin typeface="微软雅黑" panose="020B0503020204020204" pitchFamily="34" charset="-122"/>
                <a:ea typeface="微软雅黑" panose="020B0503020204020204" pitchFamily="34" charset="-122"/>
                <a:cs typeface="Arial Unicode MS" pitchFamily="34" charset="-122"/>
              </a:rPr>
              <a:t>（比如数据库记录列表）</a:t>
            </a:r>
            <a:r>
              <a:rPr lang="en-US" altLang="zh-CN" sz="1800" b="0" dirty="0">
                <a:latin typeface="微软雅黑" panose="020B0503020204020204" pitchFamily="34" charset="-122"/>
                <a:ea typeface="微软雅黑" panose="020B0503020204020204" pitchFamily="34" charset="-122"/>
                <a:cs typeface="Arial Unicode MS" pitchFamily="34" charset="-122"/>
              </a:rPr>
              <a:t>--Bean</a:t>
            </a:r>
            <a:r>
              <a:rPr lang="zh-CN" altLang="en-US" sz="1800" b="0" dirty="0">
                <a:latin typeface="微软雅黑" panose="020B0503020204020204" pitchFamily="34" charset="-122"/>
                <a:ea typeface="微软雅黑" panose="020B0503020204020204" pitchFamily="34" charset="-122"/>
                <a:cs typeface="Arial Unicode MS" pitchFamily="34" charset="-122"/>
              </a:rPr>
              <a:t>，封装数据</a:t>
            </a:r>
            <a:endParaRPr lang="en-US" altLang="zh-CN" sz="1800" b="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cs typeface="Arial Unicode MS" pitchFamily="34" charset="-122"/>
              </a:rPr>
              <a:t>View(</a:t>
            </a:r>
            <a:r>
              <a:rPr lang="zh-CN" altLang="en-US" sz="1800" dirty="0">
                <a:latin typeface="微软雅黑" panose="020B0503020204020204" pitchFamily="34" charset="-122"/>
                <a:ea typeface="微软雅黑" panose="020B0503020204020204" pitchFamily="34" charset="-122"/>
                <a:cs typeface="Arial Unicode MS" pitchFamily="34" charset="-122"/>
              </a:rPr>
              <a:t>视图</a:t>
            </a:r>
            <a:r>
              <a:rPr lang="en-US" altLang="zh-CN" sz="1800" dirty="0">
                <a:latin typeface="微软雅黑" panose="020B0503020204020204" pitchFamily="34" charset="-122"/>
                <a:ea typeface="微软雅黑" panose="020B0503020204020204" pitchFamily="34" charset="-122"/>
                <a:cs typeface="Arial Unicode MS" pitchFamily="34" charset="-122"/>
              </a:rPr>
              <a:t>)</a:t>
            </a:r>
            <a:r>
              <a:rPr lang="zh-CN" altLang="en-US" sz="1800" b="0" dirty="0">
                <a:latin typeface="微软雅黑" panose="020B0503020204020204" pitchFamily="34" charset="-122"/>
                <a:ea typeface="微软雅黑" panose="020B0503020204020204" pitchFamily="34" charset="-122"/>
                <a:cs typeface="Arial Unicode MS" pitchFamily="34" charset="-122"/>
              </a:rPr>
              <a:t>：显示数据，如</a:t>
            </a:r>
            <a:r>
              <a:rPr lang="en-US" altLang="zh-CN" sz="1800" b="0" dirty="0" err="1">
                <a:latin typeface="微软雅黑" panose="020B0503020204020204" pitchFamily="34" charset="-122"/>
                <a:ea typeface="微软雅黑" panose="020B0503020204020204" pitchFamily="34" charset="-122"/>
                <a:cs typeface="Arial Unicode MS" pitchFamily="34" charset="-122"/>
              </a:rPr>
              <a:t>jsp</a:t>
            </a:r>
            <a:r>
              <a:rPr lang="en-US" altLang="zh-CN" sz="1800" b="0" dirty="0">
                <a:latin typeface="微软雅黑" panose="020B0503020204020204" pitchFamily="34" charset="-122"/>
                <a:ea typeface="微软雅黑" panose="020B0503020204020204" pitchFamily="34" charset="-122"/>
                <a:cs typeface="Arial Unicode MS" pitchFamily="34" charset="-122"/>
              </a:rPr>
              <a:t>/html</a:t>
            </a:r>
            <a:r>
              <a:rPr lang="zh-CN" altLang="en-US" sz="1800" b="0" dirty="0">
                <a:latin typeface="微软雅黑" panose="020B0503020204020204" pitchFamily="34" charset="-122"/>
                <a:ea typeface="微软雅黑" panose="020B0503020204020204" pitchFamily="34" charset="-122"/>
                <a:cs typeface="Arial Unicode MS" pitchFamily="34" charset="-122"/>
              </a:rPr>
              <a:t>页面</a:t>
            </a:r>
            <a:endParaRPr lang="en-US" altLang="zh-CN" sz="1800" b="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cs typeface="Arial Unicode MS" pitchFamily="34" charset="-122"/>
              </a:rPr>
              <a:t>Controller(</a:t>
            </a:r>
            <a:r>
              <a:rPr lang="zh-CN" altLang="en-US" sz="1800" dirty="0">
                <a:latin typeface="微软雅黑" panose="020B0503020204020204" pitchFamily="34" charset="-122"/>
                <a:ea typeface="微软雅黑" panose="020B0503020204020204" pitchFamily="34" charset="-122"/>
                <a:cs typeface="Arial Unicode MS" pitchFamily="34" charset="-122"/>
              </a:rPr>
              <a:t>控制器</a:t>
            </a:r>
            <a:r>
              <a:rPr lang="en-US" altLang="zh-CN" sz="1800" dirty="0">
                <a:latin typeface="微软雅黑" panose="020B0503020204020204" pitchFamily="34" charset="-122"/>
                <a:ea typeface="微软雅黑" panose="020B0503020204020204" pitchFamily="34" charset="-122"/>
                <a:cs typeface="Arial Unicode MS" pitchFamily="34" charset="-122"/>
              </a:rPr>
              <a:t>)</a:t>
            </a:r>
            <a:r>
              <a:rPr lang="zh-CN" altLang="en-US" sz="1800" b="0" dirty="0">
                <a:latin typeface="微软雅黑" panose="020B0503020204020204" pitchFamily="34" charset="-122"/>
                <a:ea typeface="微软雅黑" panose="020B0503020204020204" pitchFamily="34" charset="-122"/>
                <a:cs typeface="Arial Unicode MS" pitchFamily="34" charset="-122"/>
              </a:rPr>
              <a:t>：控制页面流转的， 如</a:t>
            </a:r>
            <a:r>
              <a:rPr lang="en-US" altLang="zh-CN" sz="1800" b="0" dirty="0">
                <a:latin typeface="微软雅黑" panose="020B0503020204020204" pitchFamily="34" charset="-122"/>
                <a:ea typeface="微软雅黑" panose="020B0503020204020204" pitchFamily="34" charset="-122"/>
                <a:cs typeface="Arial Unicode MS" pitchFamily="34" charset="-122"/>
              </a:rPr>
              <a:t>servlet</a:t>
            </a:r>
            <a:r>
              <a:rPr lang="zh-CN" altLang="en-US" sz="1800" b="0" dirty="0">
                <a:latin typeface="微软雅黑" panose="020B0503020204020204" pitchFamily="34" charset="-122"/>
                <a:ea typeface="微软雅黑" panose="020B0503020204020204" pitchFamily="34" charset="-122"/>
                <a:cs typeface="Arial Unicode MS" pitchFamily="34" charset="-122"/>
              </a:rPr>
              <a:t>负责转发</a:t>
            </a:r>
            <a:endParaRPr lang="en-US" altLang="zh-CN" sz="1800" b="0" dirty="0">
              <a:latin typeface="微软雅黑" panose="020B0503020204020204" pitchFamily="34" charset="-122"/>
              <a:ea typeface="微软雅黑" panose="020B0503020204020204" pitchFamily="34" charset="-122"/>
              <a:cs typeface="Arial Unicode MS" pitchFamily="34" charset="-122"/>
            </a:endParaRPr>
          </a:p>
          <a:p>
            <a:pPr marL="400050" lvl="1" indent="0">
              <a:lnSpc>
                <a:spcPct val="150000"/>
              </a:lnSpc>
              <a:spcBef>
                <a:spcPts val="0"/>
              </a:spcBef>
              <a:buNone/>
            </a:pPr>
            <a:endParaRPr lang="en-US" altLang="zh-CN" sz="2000" dirty="0">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143573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1" end="1"/>
                                            </p:txEl>
                                          </p:spTgt>
                                        </p:tgtEl>
                                        <p:attrNameLst>
                                          <p:attrName>style.visibility</p:attrName>
                                        </p:attrNameLst>
                                      </p:cBhvr>
                                      <p:to>
                                        <p:strVal val="visible"/>
                                      </p:to>
                                    </p:set>
                                    <p:anim calcmode="lin" valueType="num">
                                      <p:cBhvr additive="base">
                                        <p:cTn id="7" dur="500" fill="hold"/>
                                        <p:tgtEl>
                                          <p:spTgt spid="867331">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67331">
                                            <p:txEl>
                                              <p:pRg st="2" end="2"/>
                                            </p:txEl>
                                          </p:spTgt>
                                        </p:tgtEl>
                                        <p:attrNameLst>
                                          <p:attrName>style.visibility</p:attrName>
                                        </p:attrNameLst>
                                      </p:cBhvr>
                                      <p:to>
                                        <p:strVal val="visible"/>
                                      </p:to>
                                    </p:set>
                                    <p:anim calcmode="lin" valueType="num">
                                      <p:cBhvr additive="base">
                                        <p:cTn id="13" dur="500" fill="hold"/>
                                        <p:tgtEl>
                                          <p:spTgt spid="86733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7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67331">
                                            <p:txEl>
                                              <p:pRg st="3" end="3"/>
                                            </p:txEl>
                                          </p:spTgt>
                                        </p:tgtEl>
                                        <p:attrNameLst>
                                          <p:attrName>style.visibility</p:attrName>
                                        </p:attrNameLst>
                                      </p:cBhvr>
                                      <p:to>
                                        <p:strVal val="visible"/>
                                      </p:to>
                                    </p:set>
                                    <p:anim calcmode="lin" valueType="num">
                                      <p:cBhvr additive="base">
                                        <p:cTn id="19" dur="500" fill="hold"/>
                                        <p:tgtEl>
                                          <p:spTgt spid="86733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67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67331">
                                            <p:txEl>
                                              <p:pRg st="4" end="4"/>
                                            </p:txEl>
                                          </p:spTgt>
                                        </p:tgtEl>
                                        <p:attrNameLst>
                                          <p:attrName>style.visibility</p:attrName>
                                        </p:attrNameLst>
                                      </p:cBhvr>
                                      <p:to>
                                        <p:strVal val="visible"/>
                                      </p:to>
                                    </p:set>
                                    <p:anim calcmode="lin" valueType="num">
                                      <p:cBhvr additive="base">
                                        <p:cTn id="25" dur="500" fill="hold"/>
                                        <p:tgtEl>
                                          <p:spTgt spid="86733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673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67331">
                                            <p:txEl>
                                              <p:pRg st="0" end="0"/>
                                            </p:txEl>
                                          </p:spTgt>
                                        </p:tgtEl>
                                        <p:attrNameLst>
                                          <p:attrName>style.visibility</p:attrName>
                                        </p:attrNameLst>
                                      </p:cBhvr>
                                      <p:to>
                                        <p:strVal val="visible"/>
                                      </p:to>
                                    </p:set>
                                    <p:anim calcmode="lin" valueType="num">
                                      <p:cBhvr additive="base">
                                        <p:cTn id="31"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98206" y="0"/>
            <a:ext cx="8422266" cy="766916"/>
          </a:xfrm>
        </p:spPr>
        <p:txBody>
          <a:bodyPr>
            <a:normAutofit/>
          </a:bodyPr>
          <a:lstStyle/>
          <a:p>
            <a:r>
              <a:rPr lang="en-US" altLang="zh-CN" b="1" dirty="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MVC</a:t>
            </a:r>
            <a:r>
              <a:rPr lang="zh-CN" altLang="en-US" dirty="0">
                <a:latin typeface="Arial Unicode MS" pitchFamily="34" charset="-122"/>
                <a:ea typeface="Arial Unicode MS" pitchFamily="34" charset="-122"/>
                <a:cs typeface="Arial Unicode MS" pitchFamily="34" charset="-122"/>
              </a:rPr>
              <a:t>设计模式</a:t>
            </a:r>
          </a:p>
        </p:txBody>
      </p:sp>
      <p:pic>
        <p:nvPicPr>
          <p:cNvPr id="5" name="图片 4">
            <a:extLst>
              <a:ext uri="{FF2B5EF4-FFF2-40B4-BE49-F238E27FC236}">
                <a16:creationId xmlns="" xmlns:a16="http://schemas.microsoft.com/office/drawing/2014/main" id="{16F5CE9D-F5B1-45A2-8D40-4E4ADB80001A}"/>
              </a:ext>
            </a:extLst>
          </p:cNvPr>
          <p:cNvPicPr>
            <a:picLocks noChangeAspect="1"/>
          </p:cNvPicPr>
          <p:nvPr/>
        </p:nvPicPr>
        <p:blipFill>
          <a:blip r:embed="rId3"/>
          <a:stretch>
            <a:fillRect/>
          </a:stretch>
        </p:blipFill>
        <p:spPr>
          <a:xfrm>
            <a:off x="398206" y="1088027"/>
            <a:ext cx="8227802" cy="5070938"/>
          </a:xfrm>
          <a:prstGeom prst="rect">
            <a:avLst/>
          </a:prstGeom>
        </p:spPr>
      </p:pic>
    </p:spTree>
    <p:extLst>
      <p:ext uri="{BB962C8B-B14F-4D97-AF65-F5344CB8AC3E}">
        <p14:creationId xmlns:p14="http://schemas.microsoft.com/office/powerpoint/2010/main" val="42412833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8755" y="1918776"/>
            <a:ext cx="6858000" cy="2387600"/>
          </a:xfrm>
        </p:spPr>
        <p:txBody>
          <a:bodyPr/>
          <a:lstStyle/>
          <a:p>
            <a:pPr>
              <a:lnSpc>
                <a:spcPct val="150000"/>
              </a:lnSpc>
            </a:pPr>
            <a:r>
              <a:rPr lang="en-US" altLang="zh-CN" dirty="0" err="1"/>
              <a:t>Codeasier</a:t>
            </a:r>
            <a:r>
              <a:rPr lang="en-US" altLang="zh-CN" dirty="0"/>
              <a:t/>
            </a:r>
            <a:br>
              <a:rPr lang="en-US" altLang="zh-CN" dirty="0"/>
            </a:br>
            <a:r>
              <a:rPr lang="en-US" altLang="zh-CN" dirty="0"/>
              <a:t>  </a:t>
            </a:r>
            <a:r>
              <a:rPr lang="zh-CN" altLang="en-US" dirty="0"/>
              <a:t>让编码更容易！</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421196" y="16024"/>
            <a:ext cx="8229600" cy="721395"/>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的继承关系</a:t>
            </a:r>
            <a:endParaRPr lang="zh-CN" altLang="en-US" dirty="0">
              <a:latin typeface="Arial Unicode MS" pitchFamily="34" charset="-122"/>
              <a:ea typeface="Arial Unicode MS" pitchFamily="34" charset="-122"/>
              <a:cs typeface="Arial Unicode MS" pitchFamily="34" charset="-122"/>
            </a:endParaRPr>
          </a:p>
        </p:txBody>
      </p:sp>
      <p:pic>
        <p:nvPicPr>
          <p:cNvPr id="5" name="图片 4">
            <a:extLst>
              <a:ext uri="{FF2B5EF4-FFF2-40B4-BE49-F238E27FC236}">
                <a16:creationId xmlns="" xmlns:a16="http://schemas.microsoft.com/office/drawing/2014/main" id="{1373E99D-A3BC-4F04-88C3-9DA011FDABFA}"/>
              </a:ext>
            </a:extLst>
          </p:cNvPr>
          <p:cNvPicPr>
            <a:picLocks noChangeAspect="1"/>
          </p:cNvPicPr>
          <p:nvPr/>
        </p:nvPicPr>
        <p:blipFill>
          <a:blip r:embed="rId3"/>
          <a:stretch>
            <a:fillRect/>
          </a:stretch>
        </p:blipFill>
        <p:spPr>
          <a:xfrm>
            <a:off x="710883" y="1787510"/>
            <a:ext cx="2376358" cy="721395"/>
          </a:xfrm>
          <a:prstGeom prst="rect">
            <a:avLst/>
          </a:prstGeom>
        </p:spPr>
      </p:pic>
      <p:sp>
        <p:nvSpPr>
          <p:cNvPr id="8" name="Rectangle 3">
            <a:extLst>
              <a:ext uri="{FF2B5EF4-FFF2-40B4-BE49-F238E27FC236}">
                <a16:creationId xmlns="" xmlns:a16="http://schemas.microsoft.com/office/drawing/2014/main" id="{93D92383-E5E2-4503-BD68-742C662F2A98}"/>
              </a:ext>
            </a:extLst>
          </p:cNvPr>
          <p:cNvSpPr txBox="1">
            <a:spLocks noChangeArrowheads="1"/>
          </p:cNvSpPr>
          <p:nvPr/>
        </p:nvSpPr>
        <p:spPr bwMode="auto">
          <a:xfrm>
            <a:off x="390924" y="1087111"/>
            <a:ext cx="3016276" cy="569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spcAft>
                <a:spcPct val="2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index.jsp</a:t>
            </a:r>
            <a:r>
              <a:rPr lang="zh-CN" altLang="en-US" sz="2000" dirty="0">
                <a:latin typeface="微软雅黑" panose="020B0503020204020204" pitchFamily="34" charset="-122"/>
                <a:ea typeface="微软雅黑" panose="020B0503020204020204" pitchFamily="34" charset="-122"/>
                <a:cs typeface="Arial Unicode MS" pitchFamily="34" charset="-122"/>
              </a:rPr>
              <a:t>代码片段</a:t>
            </a:r>
          </a:p>
        </p:txBody>
      </p:sp>
      <p:pic>
        <p:nvPicPr>
          <p:cNvPr id="6" name="图片 5">
            <a:extLst>
              <a:ext uri="{FF2B5EF4-FFF2-40B4-BE49-F238E27FC236}">
                <a16:creationId xmlns="" xmlns:a16="http://schemas.microsoft.com/office/drawing/2014/main" id="{FA57EFA0-57BD-47C1-9BD2-6E1225E5E419}"/>
              </a:ext>
            </a:extLst>
          </p:cNvPr>
          <p:cNvPicPr>
            <a:picLocks noChangeAspect="1"/>
          </p:cNvPicPr>
          <p:nvPr/>
        </p:nvPicPr>
        <p:blipFill>
          <a:blip r:embed="rId4"/>
          <a:stretch>
            <a:fillRect/>
          </a:stretch>
        </p:blipFill>
        <p:spPr>
          <a:xfrm>
            <a:off x="421196" y="3468829"/>
            <a:ext cx="8374461" cy="515819"/>
          </a:xfrm>
          <a:prstGeom prst="rect">
            <a:avLst/>
          </a:prstGeom>
        </p:spPr>
      </p:pic>
      <p:sp>
        <p:nvSpPr>
          <p:cNvPr id="10" name="Rectangle 3">
            <a:extLst>
              <a:ext uri="{FF2B5EF4-FFF2-40B4-BE49-F238E27FC236}">
                <a16:creationId xmlns="" xmlns:a16="http://schemas.microsoft.com/office/drawing/2014/main" id="{EF1CF1AA-00BA-4277-B165-FFB7EB5DC659}"/>
              </a:ext>
            </a:extLst>
          </p:cNvPr>
          <p:cNvSpPr txBox="1">
            <a:spLocks noChangeArrowheads="1"/>
          </p:cNvSpPr>
          <p:nvPr/>
        </p:nvSpPr>
        <p:spPr bwMode="auto">
          <a:xfrm>
            <a:off x="390924" y="2819400"/>
            <a:ext cx="3963362" cy="569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编译后的</a:t>
            </a:r>
            <a:r>
              <a:rPr lang="en-US" altLang="zh-CN" sz="2000" dirty="0" err="1">
                <a:latin typeface="微软雅黑" panose="020B0503020204020204" pitchFamily="34" charset="-122"/>
                <a:ea typeface="微软雅黑" panose="020B0503020204020204" pitchFamily="34" charset="-122"/>
                <a:cs typeface="Arial Unicode MS" pitchFamily="34" charset="-122"/>
              </a:rPr>
              <a:t>index_jsp</a:t>
            </a:r>
            <a:r>
              <a:rPr lang="zh-CN" altLang="en-US" sz="2000" dirty="0">
                <a:latin typeface="微软雅黑" panose="020B0503020204020204" pitchFamily="34" charset="-122"/>
                <a:ea typeface="微软雅黑" panose="020B0503020204020204" pitchFamily="34" charset="-122"/>
                <a:cs typeface="Arial Unicode MS" pitchFamily="34" charset="-122"/>
              </a:rPr>
              <a:t>代码片段</a:t>
            </a:r>
          </a:p>
        </p:txBody>
      </p:sp>
      <p:pic>
        <p:nvPicPr>
          <p:cNvPr id="7" name="图片 6">
            <a:extLst>
              <a:ext uri="{FF2B5EF4-FFF2-40B4-BE49-F238E27FC236}">
                <a16:creationId xmlns="" xmlns:a16="http://schemas.microsoft.com/office/drawing/2014/main" id="{EE3CA74A-9F61-42CB-83A2-23E47E5AC5D4}"/>
              </a:ext>
            </a:extLst>
          </p:cNvPr>
          <p:cNvPicPr>
            <a:picLocks noChangeAspect="1"/>
          </p:cNvPicPr>
          <p:nvPr/>
        </p:nvPicPr>
        <p:blipFill>
          <a:blip r:embed="rId5"/>
          <a:stretch>
            <a:fillRect/>
          </a:stretch>
        </p:blipFill>
        <p:spPr>
          <a:xfrm>
            <a:off x="710883" y="4231235"/>
            <a:ext cx="4096234" cy="640908"/>
          </a:xfrm>
          <a:prstGeom prst="rect">
            <a:avLst/>
          </a:prstGeom>
        </p:spPr>
      </p:pic>
    </p:spTree>
    <p:extLst>
      <p:ext uri="{BB962C8B-B14F-4D97-AF65-F5344CB8AC3E}">
        <p14:creationId xmlns:p14="http://schemas.microsoft.com/office/powerpoint/2010/main" val="3549934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421196" y="16024"/>
            <a:ext cx="8229600" cy="721395"/>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的运行原理</a:t>
            </a:r>
            <a:endParaRPr lang="zh-CN" altLang="en-US" dirty="0">
              <a:latin typeface="Arial Unicode MS" pitchFamily="34" charset="-122"/>
              <a:ea typeface="Arial Unicode MS" pitchFamily="34" charset="-122"/>
              <a:cs typeface="Arial Unicode MS" pitchFamily="34" charset="-122"/>
            </a:endParaRPr>
          </a:p>
        </p:txBody>
      </p:sp>
      <p:pic>
        <p:nvPicPr>
          <p:cNvPr id="2" name="图片 1">
            <a:extLst>
              <a:ext uri="{FF2B5EF4-FFF2-40B4-BE49-F238E27FC236}">
                <a16:creationId xmlns="" xmlns:a16="http://schemas.microsoft.com/office/drawing/2014/main" id="{891A08B5-51D3-434A-B921-E8B0971080FF}"/>
              </a:ext>
            </a:extLst>
          </p:cNvPr>
          <p:cNvPicPr>
            <a:picLocks noChangeAspect="1"/>
          </p:cNvPicPr>
          <p:nvPr/>
        </p:nvPicPr>
        <p:blipFill>
          <a:blip r:embed="rId3"/>
          <a:stretch>
            <a:fillRect/>
          </a:stretch>
        </p:blipFill>
        <p:spPr>
          <a:xfrm>
            <a:off x="1672090" y="1018160"/>
            <a:ext cx="5727811" cy="5532929"/>
          </a:xfrm>
          <a:prstGeom prst="rect">
            <a:avLst/>
          </a:prstGeom>
        </p:spPr>
      </p:pic>
    </p:spTree>
    <p:extLst>
      <p:ext uri="{BB962C8B-B14F-4D97-AF65-F5344CB8AC3E}">
        <p14:creationId xmlns:p14="http://schemas.microsoft.com/office/powerpoint/2010/main" val="201762733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717413" y="1"/>
            <a:ext cx="7696200" cy="752168"/>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脚本片断</a:t>
            </a:r>
            <a:r>
              <a:rPr lang="zh-CN" altLang="en-US" dirty="0">
                <a:latin typeface="Arial Unicode MS" pitchFamily="34" charset="-122"/>
                <a:ea typeface="Arial Unicode MS" pitchFamily="34" charset="-122"/>
                <a:cs typeface="Arial Unicode MS" pitchFamily="34" charset="-122"/>
              </a:rPr>
              <a:t> </a:t>
            </a:r>
          </a:p>
        </p:txBody>
      </p:sp>
      <p:sp>
        <p:nvSpPr>
          <p:cNvPr id="813059" name="Rectangle 3"/>
          <p:cNvSpPr>
            <a:spLocks noGrp="1" noChangeArrowheads="1"/>
          </p:cNvSpPr>
          <p:nvPr>
            <p:ph type="body" sz="half" idx="1"/>
          </p:nvPr>
        </p:nvSpPr>
        <p:spPr>
          <a:xfrm>
            <a:off x="353045" y="1314739"/>
            <a:ext cx="8599226" cy="5000660"/>
          </a:xfrm>
        </p:spPr>
        <p:txBody>
          <a:bodyPr>
            <a:noAutofit/>
          </a:bodyPr>
          <a:lstStyle/>
          <a:p>
            <a:pPr marL="355600" indent="-355600">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脚本片断（</a:t>
            </a:r>
            <a:r>
              <a:rPr lang="en-US" altLang="zh-CN" sz="2000" dirty="0" err="1">
                <a:latin typeface="微软雅黑" panose="020B0503020204020204" pitchFamily="34" charset="-122"/>
                <a:ea typeface="微软雅黑" panose="020B0503020204020204" pitchFamily="34" charset="-122"/>
                <a:cs typeface="Arial Unicode MS" pitchFamily="34" charset="-122"/>
              </a:rPr>
              <a:t>scriptlet</a:t>
            </a:r>
            <a:r>
              <a:rPr lang="zh-CN" altLang="en-US" sz="2000" dirty="0">
                <a:latin typeface="微软雅黑" panose="020B0503020204020204" pitchFamily="34" charset="-122"/>
                <a:ea typeface="微软雅黑" panose="020B0503020204020204" pitchFamily="34" charset="-122"/>
                <a:cs typeface="Arial Unicode MS" pitchFamily="34" charset="-122"/>
              </a:rPr>
              <a:t>）是指嵌套在</a:t>
            </a:r>
            <a:r>
              <a:rPr lang="en-US" altLang="zh-CN" sz="2000" dirty="0">
                <a:latin typeface="微软雅黑" panose="020B0503020204020204" pitchFamily="34" charset="-122"/>
                <a:ea typeface="微软雅黑" panose="020B0503020204020204" pitchFamily="34" charset="-122"/>
                <a:cs typeface="Arial Unicode MS" pitchFamily="34" charset="-122"/>
              </a:rPr>
              <a:t>&lt;% </a:t>
            </a:r>
            <a:r>
              <a:rPr lang="zh-CN" altLang="en-US" sz="2000" dirty="0">
                <a:latin typeface="微软雅黑" panose="020B0503020204020204" pitchFamily="34" charset="-122"/>
                <a:ea typeface="微软雅黑" panose="020B0503020204020204" pitchFamily="34" charset="-122"/>
                <a:cs typeface="Arial Unicode MS" pitchFamily="34" charset="-122"/>
              </a:rPr>
              <a:t>和 </a:t>
            </a:r>
            <a:r>
              <a:rPr lang="en-US" altLang="zh-CN" sz="2000" dirty="0">
                <a:latin typeface="微软雅黑" panose="020B0503020204020204" pitchFamily="34" charset="-122"/>
                <a:ea typeface="微软雅黑" panose="020B0503020204020204" pitchFamily="34" charset="-122"/>
                <a:cs typeface="Arial Unicode MS" pitchFamily="34" charset="-122"/>
              </a:rPr>
              <a:t>%&gt;</a:t>
            </a:r>
            <a:r>
              <a:rPr lang="zh-CN" altLang="en-US" sz="2000" dirty="0">
                <a:latin typeface="微软雅黑" panose="020B0503020204020204" pitchFamily="34" charset="-122"/>
                <a:ea typeface="微软雅黑" panose="020B0503020204020204" pitchFamily="34" charset="-122"/>
                <a:cs typeface="Arial Unicode MS" pitchFamily="34" charset="-122"/>
              </a:rPr>
              <a:t>之中的一条或多条</a:t>
            </a:r>
            <a:r>
              <a:rPr lang="en-US" altLang="zh-CN" sz="2000" dirty="0">
                <a:latin typeface="微软雅黑" panose="020B0503020204020204" pitchFamily="34" charset="-122"/>
                <a:ea typeface="微软雅黑" panose="020B0503020204020204" pitchFamily="34" charset="-122"/>
                <a:cs typeface="Arial Unicode MS" pitchFamily="34" charset="-122"/>
              </a:rPr>
              <a:t>Java</a:t>
            </a:r>
            <a:r>
              <a:rPr lang="zh-CN" altLang="en-US" sz="2000" dirty="0">
                <a:latin typeface="微软雅黑" panose="020B0503020204020204" pitchFamily="34" charset="-122"/>
                <a:ea typeface="微软雅黑" panose="020B0503020204020204" pitchFamily="34" charset="-122"/>
                <a:cs typeface="Arial Unicode MS" pitchFamily="34" charset="-122"/>
              </a:rPr>
              <a:t>程序代码。 </a:t>
            </a:r>
          </a:p>
          <a:p>
            <a:pPr marL="355600" indent="-355600">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在</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脚本片断中，可以定义变量、执行基本的程序运算、调用其他</a:t>
            </a:r>
            <a:r>
              <a:rPr lang="en-US" altLang="zh-CN" sz="2000" dirty="0">
                <a:latin typeface="微软雅黑" panose="020B0503020204020204" pitchFamily="34" charset="-122"/>
                <a:ea typeface="微软雅黑" panose="020B0503020204020204" pitchFamily="34" charset="-122"/>
                <a:cs typeface="Arial Unicode MS" pitchFamily="34" charset="-122"/>
              </a:rPr>
              <a:t>Java</a:t>
            </a:r>
            <a:r>
              <a:rPr lang="zh-CN" altLang="en-US" sz="2000" dirty="0">
                <a:latin typeface="微软雅黑" panose="020B0503020204020204" pitchFamily="34" charset="-122"/>
                <a:ea typeface="微软雅黑" panose="020B0503020204020204" pitchFamily="34" charset="-122"/>
                <a:cs typeface="Arial Unicode MS" pitchFamily="34" charset="-122"/>
              </a:rPr>
              <a:t>类、访问数据库、访问文件系统等普通</a:t>
            </a:r>
            <a:r>
              <a:rPr lang="en-US" altLang="zh-CN" sz="2000" dirty="0">
                <a:latin typeface="微软雅黑" panose="020B0503020204020204" pitchFamily="34" charset="-122"/>
                <a:ea typeface="微软雅黑" panose="020B0503020204020204" pitchFamily="34" charset="-122"/>
                <a:cs typeface="Arial Unicode MS" pitchFamily="34" charset="-122"/>
              </a:rPr>
              <a:t>Java</a:t>
            </a:r>
            <a:r>
              <a:rPr lang="zh-CN" altLang="en-US" sz="2000" dirty="0">
                <a:latin typeface="微软雅黑" panose="020B0503020204020204" pitchFamily="34" charset="-122"/>
                <a:ea typeface="微软雅黑" panose="020B0503020204020204" pitchFamily="34" charset="-122"/>
                <a:cs typeface="Arial Unicode MS" pitchFamily="34" charset="-122"/>
              </a:rPr>
              <a:t>程序所能实现的功能。 </a:t>
            </a:r>
          </a:p>
          <a:p>
            <a:pPr marL="355600" indent="-355600">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在</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脚本片断可以直接使用</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提供的隐式对象来完成</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应用程序特有的功能。</a:t>
            </a:r>
          </a:p>
        </p:txBody>
      </p:sp>
    </p:spTree>
    <p:extLst>
      <p:ext uri="{BB962C8B-B14F-4D97-AF65-F5344CB8AC3E}">
        <p14:creationId xmlns:p14="http://schemas.microsoft.com/office/powerpoint/2010/main" val="71212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13059">
                                            <p:txEl>
                                              <p:pRg st="0" end="0"/>
                                            </p:txEl>
                                          </p:spTgt>
                                        </p:tgtEl>
                                        <p:attrNameLst>
                                          <p:attrName>style.visibility</p:attrName>
                                        </p:attrNameLst>
                                      </p:cBhvr>
                                      <p:to>
                                        <p:strVal val="visible"/>
                                      </p:to>
                                    </p:set>
                                    <p:anim calcmode="lin" valueType="num">
                                      <p:cBhvr additive="base">
                                        <p:cTn id="7" dur="500" fill="hold"/>
                                        <p:tgtEl>
                                          <p:spTgt spid="8130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3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13059">
                                            <p:txEl>
                                              <p:pRg st="1" end="1"/>
                                            </p:txEl>
                                          </p:spTgt>
                                        </p:tgtEl>
                                        <p:attrNameLst>
                                          <p:attrName>style.visibility</p:attrName>
                                        </p:attrNameLst>
                                      </p:cBhvr>
                                      <p:to>
                                        <p:strVal val="visible"/>
                                      </p:to>
                                    </p:set>
                                    <p:anim calcmode="lin" valueType="num">
                                      <p:cBhvr additive="base">
                                        <p:cTn id="13" dur="500" fill="hold"/>
                                        <p:tgtEl>
                                          <p:spTgt spid="8130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3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13059">
                                            <p:txEl>
                                              <p:pRg st="2" end="2"/>
                                            </p:txEl>
                                          </p:spTgt>
                                        </p:tgtEl>
                                        <p:attrNameLst>
                                          <p:attrName>style.visibility</p:attrName>
                                        </p:attrNameLst>
                                      </p:cBhvr>
                                      <p:to>
                                        <p:strVal val="visible"/>
                                      </p:to>
                                    </p:set>
                                    <p:anim calcmode="lin" valueType="num">
                                      <p:cBhvr additive="base">
                                        <p:cTn id="19" dur="500" fill="hold"/>
                                        <p:tgtEl>
                                          <p:spTgt spid="81305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30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717413" y="1"/>
            <a:ext cx="7696200" cy="752168"/>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脚本片断</a:t>
            </a:r>
            <a:r>
              <a:rPr lang="zh-CN" altLang="en-US" dirty="0">
                <a:latin typeface="Arial Unicode MS" pitchFamily="34" charset="-122"/>
                <a:ea typeface="Arial Unicode MS" pitchFamily="34" charset="-122"/>
                <a:cs typeface="Arial Unicode MS" pitchFamily="34" charset="-122"/>
              </a:rPr>
              <a:t> </a:t>
            </a:r>
          </a:p>
        </p:txBody>
      </p:sp>
      <p:sp>
        <p:nvSpPr>
          <p:cNvPr id="813059" name="Rectangle 3"/>
          <p:cNvSpPr>
            <a:spLocks noGrp="1" noChangeArrowheads="1"/>
          </p:cNvSpPr>
          <p:nvPr>
            <p:ph type="body" sz="half" idx="1"/>
          </p:nvPr>
        </p:nvSpPr>
        <p:spPr>
          <a:xfrm>
            <a:off x="353045" y="1755057"/>
            <a:ext cx="8424936" cy="4560341"/>
          </a:xfrm>
        </p:spPr>
        <p:txBody>
          <a:bodyPr>
            <a:noAutofit/>
          </a:bodyPr>
          <a:lstStyle/>
          <a:p>
            <a:pPr marL="355600" indent="-355600">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脚本片断中的</a:t>
            </a:r>
            <a:r>
              <a:rPr lang="en-US" altLang="zh-CN" sz="2000" dirty="0">
                <a:latin typeface="微软雅黑" panose="020B0503020204020204" pitchFamily="34" charset="-122"/>
                <a:ea typeface="微软雅黑" panose="020B0503020204020204" pitchFamily="34" charset="-122"/>
                <a:cs typeface="Arial Unicode MS" pitchFamily="34" charset="-122"/>
              </a:rPr>
              <a:t>Java</a:t>
            </a:r>
            <a:r>
              <a:rPr lang="zh-CN" altLang="en-US" sz="2000" dirty="0">
                <a:latin typeface="微软雅黑" panose="020B0503020204020204" pitchFamily="34" charset="-122"/>
                <a:ea typeface="微软雅黑" panose="020B0503020204020204" pitchFamily="34" charset="-122"/>
                <a:cs typeface="Arial Unicode MS" pitchFamily="34" charset="-122"/>
              </a:rPr>
              <a:t>代码</a:t>
            </a:r>
            <a:r>
              <a:rPr lang="zh-CN" altLang="en-US" sz="2000" b="1" dirty="0">
                <a:latin typeface="微软雅黑" panose="020B0503020204020204" pitchFamily="34" charset="-122"/>
                <a:ea typeface="微软雅黑" panose="020B0503020204020204" pitchFamily="34" charset="-122"/>
                <a:cs typeface="Arial Unicode MS" pitchFamily="34" charset="-122"/>
              </a:rPr>
              <a:t>将被原封不动地搬移进由</a:t>
            </a:r>
            <a:r>
              <a:rPr lang="en-US" altLang="zh-CN" sz="2000" b="1" dirty="0">
                <a:latin typeface="微软雅黑" panose="020B0503020204020204" pitchFamily="34" charset="-122"/>
                <a:ea typeface="微软雅黑" panose="020B0503020204020204" pitchFamily="34" charset="-122"/>
                <a:cs typeface="Arial Unicode MS" pitchFamily="34" charset="-122"/>
              </a:rPr>
              <a:t>JSP</a:t>
            </a:r>
            <a:r>
              <a:rPr lang="zh-CN" altLang="en-US" sz="2000" b="1" dirty="0">
                <a:latin typeface="微软雅黑" panose="020B0503020204020204" pitchFamily="34" charset="-122"/>
                <a:ea typeface="微软雅黑" panose="020B0503020204020204" pitchFamily="34" charset="-122"/>
                <a:cs typeface="Arial Unicode MS" pitchFamily="34" charset="-122"/>
              </a:rPr>
              <a:t>页面所翻译成的</a:t>
            </a:r>
            <a:r>
              <a:rPr lang="en-US" altLang="zh-CN" sz="2000" b="1" dirty="0" err="1">
                <a:latin typeface="微软雅黑" panose="020B0503020204020204" pitchFamily="34" charset="-122"/>
                <a:ea typeface="微软雅黑" panose="020B0503020204020204" pitchFamily="34" charset="-122"/>
                <a:cs typeface="Arial Unicode MS" pitchFamily="34" charset="-122"/>
              </a:rPr>
              <a:t>Servlet</a:t>
            </a:r>
            <a:r>
              <a:rPr lang="zh-CN" altLang="en-US" sz="2000" b="1" dirty="0">
                <a:latin typeface="微软雅黑" panose="020B0503020204020204" pitchFamily="34" charset="-122"/>
                <a:ea typeface="微软雅黑" panose="020B0503020204020204" pitchFamily="34" charset="-122"/>
                <a:cs typeface="Arial Unicode MS" pitchFamily="34" charset="-122"/>
              </a:rPr>
              <a:t>的</a:t>
            </a:r>
            <a:r>
              <a:rPr lang="en-US" altLang="zh-CN" sz="2000" b="1" dirty="0">
                <a:latin typeface="微软雅黑" panose="020B0503020204020204" pitchFamily="34" charset="-122"/>
                <a:ea typeface="微软雅黑" panose="020B0503020204020204" pitchFamily="34" charset="-122"/>
                <a:cs typeface="Arial Unicode MS" pitchFamily="34" charset="-122"/>
              </a:rPr>
              <a:t>_</a:t>
            </a:r>
            <a:r>
              <a:rPr lang="en-US" altLang="zh-CN" sz="2000" b="1" dirty="0" err="1">
                <a:latin typeface="微软雅黑" panose="020B0503020204020204" pitchFamily="34" charset="-122"/>
                <a:ea typeface="微软雅黑" panose="020B0503020204020204" pitchFamily="34" charset="-122"/>
                <a:cs typeface="Arial Unicode MS" pitchFamily="34" charset="-122"/>
              </a:rPr>
              <a:t>jspService</a:t>
            </a:r>
            <a:r>
              <a:rPr lang="zh-CN" altLang="en-US" sz="2000" b="1" dirty="0">
                <a:latin typeface="微软雅黑" panose="020B0503020204020204" pitchFamily="34" charset="-122"/>
                <a:ea typeface="微软雅黑" panose="020B0503020204020204" pitchFamily="34" charset="-122"/>
                <a:cs typeface="Arial Unicode MS" pitchFamily="34" charset="-122"/>
              </a:rPr>
              <a:t>方法中</a:t>
            </a:r>
            <a:r>
              <a:rPr lang="zh-CN" altLang="en-US" sz="2000" dirty="0">
                <a:latin typeface="微软雅黑" panose="020B0503020204020204" pitchFamily="34" charset="-122"/>
                <a:ea typeface="微软雅黑" panose="020B0503020204020204" pitchFamily="34" charset="-122"/>
                <a:cs typeface="Arial Unicode MS" pitchFamily="34" charset="-122"/>
              </a:rPr>
              <a:t>，所以，</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脚本片断之中只能是符合</a:t>
            </a:r>
            <a:r>
              <a:rPr lang="en-US" altLang="zh-CN" sz="2000" dirty="0">
                <a:latin typeface="微软雅黑" panose="020B0503020204020204" pitchFamily="34" charset="-122"/>
                <a:ea typeface="微软雅黑" panose="020B0503020204020204" pitchFamily="34" charset="-122"/>
                <a:cs typeface="Arial Unicode MS" pitchFamily="34" charset="-122"/>
              </a:rPr>
              <a:t>Java</a:t>
            </a:r>
            <a:r>
              <a:rPr lang="zh-CN" altLang="en-US" sz="2000" dirty="0">
                <a:latin typeface="微软雅黑" panose="020B0503020204020204" pitchFamily="34" charset="-122"/>
                <a:ea typeface="微软雅黑" panose="020B0503020204020204" pitchFamily="34" charset="-122"/>
                <a:cs typeface="Arial Unicode MS" pitchFamily="34" charset="-122"/>
              </a:rPr>
              <a:t>语法要求的程序代码，除此之外的任何文本、</a:t>
            </a:r>
            <a:r>
              <a:rPr lang="en-US" altLang="zh-CN" sz="2000" dirty="0">
                <a:latin typeface="微软雅黑" panose="020B0503020204020204" pitchFamily="34" charset="-122"/>
                <a:ea typeface="微软雅黑" panose="020B0503020204020204" pitchFamily="34" charset="-122"/>
                <a:cs typeface="Arial Unicode MS" pitchFamily="34" charset="-122"/>
              </a:rPr>
              <a:t>HTML</a:t>
            </a:r>
            <a:r>
              <a:rPr lang="zh-CN" altLang="en-US" sz="2000" dirty="0">
                <a:latin typeface="微软雅黑" panose="020B0503020204020204" pitchFamily="34" charset="-122"/>
                <a:ea typeface="微软雅黑" panose="020B0503020204020204" pitchFamily="34" charset="-122"/>
                <a:cs typeface="Arial Unicode MS" pitchFamily="34" charset="-122"/>
              </a:rPr>
              <a:t>标记、其他</a:t>
            </a: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元素都必须在脚本片断之外编写。 </a:t>
            </a:r>
          </a:p>
          <a:p>
            <a:pPr marL="355600" indent="-355600">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JSP</a:t>
            </a:r>
            <a:r>
              <a:rPr lang="zh-CN" altLang="en-US" sz="2000" dirty="0">
                <a:latin typeface="微软雅黑" panose="020B0503020204020204" pitchFamily="34" charset="-122"/>
                <a:ea typeface="微软雅黑" panose="020B0503020204020204" pitchFamily="34" charset="-122"/>
                <a:cs typeface="Arial Unicode MS" pitchFamily="34" charset="-122"/>
              </a:rPr>
              <a:t>脚本片断中的</a:t>
            </a:r>
            <a:r>
              <a:rPr lang="en-US" altLang="zh-CN" sz="2000" dirty="0">
                <a:latin typeface="微软雅黑" panose="020B0503020204020204" pitchFamily="34" charset="-122"/>
                <a:ea typeface="微软雅黑" panose="020B0503020204020204" pitchFamily="34" charset="-122"/>
                <a:cs typeface="Arial Unicode MS" pitchFamily="34" charset="-122"/>
              </a:rPr>
              <a:t>Java</a:t>
            </a:r>
            <a:r>
              <a:rPr lang="zh-CN" altLang="en-US" sz="2000" dirty="0">
                <a:latin typeface="微软雅黑" panose="020B0503020204020204" pitchFamily="34" charset="-122"/>
                <a:ea typeface="微软雅黑" panose="020B0503020204020204" pitchFamily="34" charset="-122"/>
                <a:cs typeface="Arial Unicode MS" pitchFamily="34" charset="-122"/>
              </a:rPr>
              <a:t>代码必须严格遵循</a:t>
            </a:r>
            <a:r>
              <a:rPr lang="en-US" altLang="zh-CN" sz="2000" dirty="0">
                <a:latin typeface="微软雅黑" panose="020B0503020204020204" pitchFamily="34" charset="-122"/>
                <a:ea typeface="微软雅黑" panose="020B0503020204020204" pitchFamily="34" charset="-122"/>
                <a:cs typeface="Arial Unicode MS" pitchFamily="34" charset="-122"/>
              </a:rPr>
              <a:t>Java</a:t>
            </a:r>
            <a:r>
              <a:rPr lang="zh-CN" altLang="en-US" sz="2000" dirty="0">
                <a:latin typeface="微软雅黑" panose="020B0503020204020204" pitchFamily="34" charset="-122"/>
                <a:ea typeface="微软雅黑" panose="020B0503020204020204" pitchFamily="34" charset="-122"/>
                <a:cs typeface="Arial Unicode MS" pitchFamily="34" charset="-122"/>
              </a:rPr>
              <a:t>语法。 </a:t>
            </a:r>
          </a:p>
        </p:txBody>
      </p:sp>
    </p:spTree>
    <p:extLst>
      <p:ext uri="{BB962C8B-B14F-4D97-AF65-F5344CB8AC3E}">
        <p14:creationId xmlns:p14="http://schemas.microsoft.com/office/powerpoint/2010/main" val="317347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13059">
                                            <p:txEl>
                                              <p:pRg st="0" end="0"/>
                                            </p:txEl>
                                          </p:spTgt>
                                        </p:tgtEl>
                                        <p:attrNameLst>
                                          <p:attrName>style.visibility</p:attrName>
                                        </p:attrNameLst>
                                      </p:cBhvr>
                                      <p:to>
                                        <p:strVal val="visible"/>
                                      </p:to>
                                    </p:set>
                                    <p:anim calcmode="lin" valueType="num">
                                      <p:cBhvr additive="base">
                                        <p:cTn id="7" dur="500" fill="hold"/>
                                        <p:tgtEl>
                                          <p:spTgt spid="8130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3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13059">
                                            <p:txEl>
                                              <p:pRg st="1" end="1"/>
                                            </p:txEl>
                                          </p:spTgt>
                                        </p:tgtEl>
                                        <p:attrNameLst>
                                          <p:attrName>style.visibility</p:attrName>
                                        </p:attrNameLst>
                                      </p:cBhvr>
                                      <p:to>
                                        <p:strVal val="visible"/>
                                      </p:to>
                                    </p:set>
                                    <p:anim calcmode="lin" valueType="num">
                                      <p:cBhvr additive="base">
                                        <p:cTn id="13" dur="500" fill="hold"/>
                                        <p:tgtEl>
                                          <p:spTgt spid="8130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30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ppt主题_希望是最后一版</Template>
  <TotalTime>4355</TotalTime>
  <Words>4149</Words>
  <Application>Microsoft Office PowerPoint</Application>
  <PresentationFormat>全屏显示(4:3)</PresentationFormat>
  <Paragraphs>523</Paragraphs>
  <Slides>56</Slides>
  <Notes>23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56</vt:i4>
      </vt:variant>
    </vt:vector>
  </HeadingPairs>
  <TitlesOfParts>
    <vt:vector size="66" baseType="lpstr">
      <vt:lpstr>Arial Unicode MS</vt:lpstr>
      <vt:lpstr>华文细黑</vt:lpstr>
      <vt:lpstr>宋体</vt:lpstr>
      <vt:lpstr>微软雅黑</vt:lpstr>
      <vt:lpstr>Arial</vt:lpstr>
      <vt:lpstr>Calibri</vt:lpstr>
      <vt:lpstr>Consolas</vt:lpstr>
      <vt:lpstr>Wingdings</vt:lpstr>
      <vt:lpstr>ppt主题</vt:lpstr>
      <vt:lpstr>6_自定义设计方案</vt:lpstr>
      <vt:lpstr>第五章 JSP</vt:lpstr>
      <vt:lpstr>内容概要</vt:lpstr>
      <vt:lpstr>JSP起源 </vt:lpstr>
      <vt:lpstr>JSP技术</vt:lpstr>
      <vt:lpstr>JSP的运行原理 </vt:lpstr>
      <vt:lpstr>JSP的继承关系</vt:lpstr>
      <vt:lpstr>JSP的运行原理</vt:lpstr>
      <vt:lpstr>JSP脚本片断 </vt:lpstr>
      <vt:lpstr>JSP脚本片断 </vt:lpstr>
      <vt:lpstr>JSP脚本片断 </vt:lpstr>
      <vt:lpstr>JSP脚本片断 </vt:lpstr>
      <vt:lpstr>JSP声明 </vt:lpstr>
      <vt:lpstr>JSP注释</vt:lpstr>
      <vt:lpstr>JSP表达式 </vt:lpstr>
      <vt:lpstr>如何查找JSP页面中的错误 </vt:lpstr>
      <vt:lpstr>JSP指令简介 </vt:lpstr>
      <vt:lpstr>Page指令 </vt:lpstr>
      <vt:lpstr>include指令 </vt:lpstr>
      <vt:lpstr>JSP标签</vt:lpstr>
      <vt:lpstr>&lt;jsp:forward&gt;标签</vt:lpstr>
      <vt:lpstr>JSP九大内置对象 </vt:lpstr>
      <vt:lpstr>out隐式对象</vt:lpstr>
      <vt:lpstr>pageContext对象 </vt:lpstr>
      <vt:lpstr>pageContext对象简介 </vt:lpstr>
      <vt:lpstr>获得其他隐式对象 </vt:lpstr>
      <vt:lpstr>具有与属性相关方法的对象</vt:lpstr>
      <vt:lpstr>具有与属性相关方法的对象</vt:lpstr>
      <vt:lpstr>与属性(Attribute)相关的方法</vt:lpstr>
      <vt:lpstr>访问各个域范围中的属性</vt:lpstr>
      <vt:lpstr>引入和跳转到其他资源</vt:lpstr>
      <vt:lpstr> JSP中文乱码</vt:lpstr>
      <vt:lpstr>base</vt:lpstr>
      <vt:lpstr>JSP与Servlet的应用比较 </vt:lpstr>
      <vt:lpstr>JSP与Servlet的应用比较 </vt:lpstr>
      <vt:lpstr> EL表达式</vt:lpstr>
      <vt:lpstr> EL表达式</vt:lpstr>
      <vt:lpstr> EL表达式</vt:lpstr>
      <vt:lpstr> EL表达式</vt:lpstr>
      <vt:lpstr> EL表达式</vt:lpstr>
      <vt:lpstr> EL表达式</vt:lpstr>
      <vt:lpstr> EL表达式</vt:lpstr>
      <vt:lpstr> EL表达式</vt:lpstr>
      <vt:lpstr> EL表达式</vt:lpstr>
      <vt:lpstr> JSTL标签</vt:lpstr>
      <vt:lpstr> JSTL标签</vt:lpstr>
      <vt:lpstr> JSTL标签</vt:lpstr>
      <vt:lpstr> JSTL标签</vt:lpstr>
      <vt:lpstr> JSTL标签</vt:lpstr>
      <vt:lpstr> JSTL标签</vt:lpstr>
      <vt:lpstr> JSTL标签</vt:lpstr>
      <vt:lpstr> JSTL标签</vt:lpstr>
      <vt:lpstr> JSTL标签</vt:lpstr>
      <vt:lpstr> JSTL标签</vt:lpstr>
      <vt:lpstr> MVC设计模式</vt:lpstr>
      <vt:lpstr> MVC设计模式</vt:lpstr>
      <vt:lpstr>Codeasier   让编码更容易！</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Java常用类-String</dc:title>
  <dc:creator>yl</dc:creator>
  <cp:lastModifiedBy>yhj</cp:lastModifiedBy>
  <cp:revision>552</cp:revision>
  <dcterms:created xsi:type="dcterms:W3CDTF">2016-02-04T08:27:00Z</dcterms:created>
  <dcterms:modified xsi:type="dcterms:W3CDTF">2018-08-20T09:30:09Z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