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94" r:id="rId4"/>
    <p:sldId id="295" r:id="rId5"/>
    <p:sldId id="296" r:id="rId6"/>
    <p:sldId id="309" r:id="rId7"/>
    <p:sldId id="297" r:id="rId8"/>
    <p:sldId id="300" r:id="rId9"/>
    <p:sldId id="310" r:id="rId10"/>
    <p:sldId id="299" r:id="rId11"/>
    <p:sldId id="311" r:id="rId12"/>
    <p:sldId id="298" r:id="rId13"/>
    <p:sldId id="301" r:id="rId14"/>
    <p:sldId id="302" r:id="rId15"/>
    <p:sldId id="303" r:id="rId16"/>
    <p:sldId id="304" r:id="rId17"/>
    <p:sldId id="312" r:id="rId18"/>
    <p:sldId id="305" r:id="rId19"/>
    <p:sldId id="306" r:id="rId20"/>
    <p:sldId id="313" r:id="rId21"/>
    <p:sldId id="308" r:id="rId22"/>
    <p:sldId id="259" r:id="rId23"/>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76" autoAdjust="0"/>
    <p:restoredTop sz="87590" autoAdjust="0"/>
  </p:normalViewPr>
  <p:slideViewPr>
    <p:cSldViewPr snapToGrid="0">
      <p:cViewPr varScale="1">
        <p:scale>
          <a:sx n="75" d="100"/>
          <a:sy n="75" d="100"/>
        </p:scale>
        <p:origin x="252" y="72"/>
      </p:cViewPr>
      <p:guideLst>
        <p:guide orient="horz" pos="2160"/>
        <p:guide pos="2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2018/8/24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84010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Javaweb</a:t>
            </a:r>
            <a:r>
              <a:rPr lang="zh-CN" altLang="zh-CN" sz="1200" kern="1200" dirty="0">
                <a:solidFill>
                  <a:schemeClr val="tx1"/>
                </a:solidFill>
                <a:effectLst/>
                <a:latin typeface="+mn-lt"/>
                <a:ea typeface="+mn-ea"/>
                <a:cs typeface="+mn-cs"/>
              </a:rPr>
              <a:t>中三大组件：全部单例，被容器给维护</a:t>
            </a:r>
          </a:p>
          <a:p>
            <a:r>
              <a:rPr lang="en-US" altLang="zh-CN" sz="1200" kern="1200" dirty="0">
                <a:solidFill>
                  <a:schemeClr val="tx1"/>
                </a:solidFill>
                <a:effectLst/>
                <a:latin typeface="+mn-lt"/>
                <a:ea typeface="+mn-ea"/>
                <a:cs typeface="+mn-cs"/>
              </a:rPr>
              <a:t>Filter  - </a:t>
            </a:r>
            <a:r>
              <a:rPr lang="zh-CN" altLang="zh-CN" sz="1200" kern="1200" dirty="0">
                <a:solidFill>
                  <a:schemeClr val="tx1"/>
                </a:solidFill>
                <a:effectLst/>
                <a:latin typeface="+mn-lt"/>
                <a:ea typeface="+mn-ea"/>
                <a:cs typeface="+mn-cs"/>
              </a:rPr>
              <a:t>级别</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tomcat</a:t>
            </a:r>
            <a:r>
              <a:rPr lang="zh-CN" altLang="zh-CN" sz="1200" kern="1200" dirty="0">
                <a:solidFill>
                  <a:schemeClr val="tx1"/>
                </a:solidFill>
                <a:effectLst/>
                <a:latin typeface="+mn-lt"/>
                <a:ea typeface="+mn-ea"/>
                <a:cs typeface="+mn-cs"/>
              </a:rPr>
              <a:t>启动时</a:t>
            </a:r>
          </a:p>
          <a:p>
            <a:r>
              <a:rPr lang="en-US" altLang="zh-CN" sz="1200" kern="1200" dirty="0">
                <a:solidFill>
                  <a:schemeClr val="tx1"/>
                </a:solidFill>
                <a:effectLst/>
                <a:latin typeface="+mn-lt"/>
                <a:ea typeface="+mn-ea"/>
                <a:cs typeface="+mn-cs"/>
              </a:rPr>
              <a:t>Listener – </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tomcat</a:t>
            </a:r>
            <a:r>
              <a:rPr lang="zh-CN" altLang="zh-CN" sz="1200" kern="1200" dirty="0">
                <a:solidFill>
                  <a:schemeClr val="tx1"/>
                </a:solidFill>
                <a:effectLst/>
                <a:latin typeface="+mn-lt"/>
                <a:ea typeface="+mn-ea"/>
                <a:cs typeface="+mn-cs"/>
              </a:rPr>
              <a:t>启动时，就实例化</a:t>
            </a:r>
          </a:p>
          <a:p>
            <a:r>
              <a:rPr lang="en-US" altLang="zh-CN" sz="1200" kern="1200" dirty="0">
                <a:solidFill>
                  <a:schemeClr val="tx1"/>
                </a:solidFill>
                <a:effectLst/>
                <a:latin typeface="+mn-lt"/>
                <a:ea typeface="+mn-ea"/>
                <a:cs typeface="+mn-cs"/>
              </a:rPr>
              <a:t>Servlet – </a:t>
            </a:r>
            <a:r>
              <a:rPr lang="zh-CN" altLang="zh-CN" sz="1200" kern="1200" dirty="0">
                <a:solidFill>
                  <a:schemeClr val="tx1"/>
                </a:solidFill>
                <a:effectLst/>
                <a:latin typeface="+mn-lt"/>
                <a:ea typeface="+mn-ea"/>
                <a:cs typeface="+mn-cs"/>
              </a:rPr>
              <a:t>最低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当用户第一次访问时，用户配置了</a:t>
            </a:r>
            <a:r>
              <a:rPr lang="en-US" altLang="zh-CN" sz="1200" kern="1200" dirty="0">
                <a:solidFill>
                  <a:schemeClr val="tx1"/>
                </a:solidFill>
                <a:effectLst/>
                <a:latin typeface="+mn-lt"/>
                <a:ea typeface="+mn-ea"/>
                <a:cs typeface="+mn-cs"/>
              </a:rPr>
              <a:t>load-on-startup</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2</a:t>
            </a:fld>
            <a:endParaRPr lang="zh-CN" altLang="en-US"/>
          </a:p>
        </p:txBody>
      </p:sp>
    </p:spTree>
    <p:extLst>
      <p:ext uri="{BB962C8B-B14F-4D97-AF65-F5344CB8AC3E}">
        <p14:creationId xmlns:p14="http://schemas.microsoft.com/office/powerpoint/2010/main" val="104900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7</a:t>
            </a:fld>
            <a:endParaRPr lang="zh-CN" altLang="en-US"/>
          </a:p>
        </p:txBody>
      </p:sp>
    </p:spTree>
    <p:extLst>
      <p:ext uri="{BB962C8B-B14F-4D97-AF65-F5344CB8AC3E}">
        <p14:creationId xmlns:p14="http://schemas.microsoft.com/office/powerpoint/2010/main" val="126089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8</a:t>
            </a:fld>
            <a:endParaRPr lang="zh-CN" altLang="en-US"/>
          </a:p>
        </p:txBody>
      </p:sp>
    </p:spTree>
    <p:extLst>
      <p:ext uri="{BB962C8B-B14F-4D97-AF65-F5344CB8AC3E}">
        <p14:creationId xmlns:p14="http://schemas.microsoft.com/office/powerpoint/2010/main" val="429297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10</a:t>
            </a:fld>
            <a:endParaRPr lang="zh-CN" altLang="en-US"/>
          </a:p>
        </p:txBody>
      </p:sp>
    </p:spTree>
    <p:extLst>
      <p:ext uri="{BB962C8B-B14F-4D97-AF65-F5344CB8AC3E}">
        <p14:creationId xmlns:p14="http://schemas.microsoft.com/office/powerpoint/2010/main" val="201886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Jsp</a:t>
            </a:r>
            <a:r>
              <a:rPr lang="en-US" altLang="zh-CN" dirty="0"/>
              <a:t>:</a:t>
            </a:r>
          </a:p>
          <a:p>
            <a:r>
              <a:rPr lang="en-US" altLang="zh-CN" sz="1200" kern="1200" dirty="0">
                <a:solidFill>
                  <a:schemeClr val="tx1"/>
                </a:solidFill>
                <a:latin typeface="+mn-lt"/>
                <a:ea typeface="+mn-ea"/>
                <a:cs typeface="+mn-cs"/>
              </a:rPr>
              <a:t>&lt;%</a:t>
            </a:r>
            <a:r>
              <a:rPr lang="zh-CN" altLang="en-US" sz="1200" kern="1200" dirty="0">
                <a:solidFill>
                  <a:schemeClr val="tx1"/>
                </a:solidFill>
                <a:latin typeface="+mn-lt"/>
                <a:ea typeface="+mn-ea"/>
                <a:cs typeface="+mn-cs"/>
              </a:rPr>
              <a:t> </a:t>
            </a:r>
          </a:p>
          <a:p>
            <a:r>
              <a:rPr lang="en-US" altLang="zh-CN" sz="1200" kern="1200" dirty="0" err="1">
                <a:solidFill>
                  <a:schemeClr val="tx1"/>
                </a:solidFill>
                <a:latin typeface="+mn-lt"/>
                <a:ea typeface="+mn-ea"/>
                <a:cs typeface="+mn-cs"/>
              </a:rPr>
              <a:t>session.setAttribute</a:t>
            </a:r>
            <a:r>
              <a:rPr lang="en-US" altLang="zh-CN" sz="1200" kern="1200" dirty="0">
                <a:solidFill>
                  <a:schemeClr val="tx1"/>
                </a:solidFill>
                <a:latin typeface="+mn-lt"/>
                <a:ea typeface="+mn-ea"/>
                <a:cs typeface="+mn-cs"/>
              </a:rPr>
              <a:t>("name", "jack");</a:t>
            </a:r>
          </a:p>
          <a:p>
            <a:r>
              <a:rPr lang="en-US" altLang="zh-CN" sz="1200" kern="1200" dirty="0" err="1">
                <a:solidFill>
                  <a:schemeClr val="tx1"/>
                </a:solidFill>
                <a:latin typeface="+mn-lt"/>
                <a:ea typeface="+mn-ea"/>
                <a:cs typeface="+mn-cs"/>
              </a:rPr>
              <a:t>session.setAttribute</a:t>
            </a:r>
            <a:r>
              <a:rPr lang="en-US" altLang="zh-CN" sz="1200" kern="1200" dirty="0">
                <a:solidFill>
                  <a:schemeClr val="tx1"/>
                </a:solidFill>
                <a:latin typeface="+mn-lt"/>
                <a:ea typeface="+mn-ea"/>
                <a:cs typeface="+mn-cs"/>
              </a:rPr>
              <a:t>("name", "rose");</a:t>
            </a:r>
          </a:p>
          <a:p>
            <a:r>
              <a:rPr lang="en-US" altLang="zh-CN" sz="1200" kern="1200" dirty="0" err="1">
                <a:solidFill>
                  <a:schemeClr val="tx1"/>
                </a:solidFill>
                <a:latin typeface="+mn-lt"/>
                <a:ea typeface="+mn-ea"/>
                <a:cs typeface="+mn-cs"/>
              </a:rPr>
              <a:t>session.removeAttribute</a:t>
            </a:r>
            <a:r>
              <a:rPr lang="en-US" altLang="zh-CN" sz="1200" kern="1200" dirty="0">
                <a:solidFill>
                  <a:schemeClr val="tx1"/>
                </a:solidFill>
                <a:latin typeface="+mn-lt"/>
                <a:ea typeface="+mn-ea"/>
                <a:cs typeface="+mn-cs"/>
              </a:rPr>
              <a:t>("name"); </a:t>
            </a:r>
          </a:p>
          <a:p>
            <a:r>
              <a:rPr lang="en-US" altLang="zh-CN" sz="1200" kern="1200" dirty="0">
                <a:solidFill>
                  <a:schemeClr val="tx1"/>
                </a:solidFill>
                <a:latin typeface="+mn-lt"/>
                <a:ea typeface="+mn-ea"/>
                <a:cs typeface="+mn-cs"/>
              </a:rPr>
              <a:t>%&gt;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16</a:t>
            </a:fld>
            <a:endParaRPr lang="zh-CN" altLang="en-US"/>
          </a:p>
        </p:txBody>
      </p:sp>
    </p:spTree>
    <p:extLst>
      <p:ext uri="{BB962C8B-B14F-4D97-AF65-F5344CB8AC3E}">
        <p14:creationId xmlns:p14="http://schemas.microsoft.com/office/powerpoint/2010/main" val="19684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a:latin typeface="+mj-ea"/>
              </a:rPr>
              <a:t>第七章 </a:t>
            </a:r>
            <a:r>
              <a:rPr lang="zh-CN" altLang="en-US" dirty="0">
                <a:latin typeface="+mj-ea"/>
              </a:rPr>
              <a:t>监听器</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8864"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HttpSessionListener</a:t>
            </a:r>
            <a:r>
              <a:rPr lang="zh-CN" altLang="en-US" dirty="0">
                <a:latin typeface="Arial Unicode MS" pitchFamily="34" charset="-122"/>
                <a:ea typeface="Arial Unicode MS" pitchFamily="34" charset="-122"/>
                <a:cs typeface="Arial Unicode MS" pitchFamily="34" charset="-122"/>
              </a:rPr>
              <a:t>接口 </a:t>
            </a:r>
          </a:p>
        </p:txBody>
      </p:sp>
      <p:sp>
        <p:nvSpPr>
          <p:cNvPr id="6" name="AutoShape 4">
            <a:extLst>
              <a:ext uri="{FF2B5EF4-FFF2-40B4-BE49-F238E27FC236}">
                <a16:creationId xmlns="" xmlns:a16="http://schemas.microsoft.com/office/drawing/2014/main" id="{33CFDA81-08A1-4E3B-BA2C-623335666363}"/>
              </a:ext>
            </a:extLst>
          </p:cNvPr>
          <p:cNvSpPr>
            <a:spLocks noChangeArrowheads="1"/>
          </p:cNvSpPr>
          <p:nvPr/>
        </p:nvSpPr>
        <p:spPr bwMode="auto">
          <a:xfrm>
            <a:off x="419540" y="949777"/>
            <a:ext cx="8304920" cy="313539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MySessionListener</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HttpSessionListener</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highlight>
                  <a:srgbClr val="D4D4D4"/>
                </a:highlight>
                <a:latin typeface="Consolas" panose="020B0609020204030204" pitchFamily="49" charset="0"/>
              </a:rPr>
              <a:t>sessionCreated</a:t>
            </a:r>
            <a:r>
              <a:rPr lang="en-US" altLang="zh-CN" sz="1600" b="1" dirty="0">
                <a:solidFill>
                  <a:srgbClr val="000000"/>
                </a:solidFill>
                <a:highlight>
                  <a:srgbClr val="D4D4D4"/>
                </a:highlight>
                <a:latin typeface="Consolas" panose="020B0609020204030204" pitchFamily="49" charset="0"/>
              </a:rPr>
              <a:t>(</a:t>
            </a:r>
            <a:r>
              <a:rPr lang="en-US" altLang="zh-CN" sz="1600" b="1" dirty="0" err="1">
                <a:solidFill>
                  <a:srgbClr val="000000"/>
                </a:solidFill>
                <a:highlight>
                  <a:srgbClr val="D4D4D4"/>
                </a:highlight>
                <a:latin typeface="Consolas" panose="020B0609020204030204" pitchFamily="49" charset="0"/>
              </a:rPr>
              <a:t>HttpSessionEvent</a:t>
            </a:r>
            <a:r>
              <a:rPr lang="en-US" altLang="zh-CN" sz="1600" b="1" dirty="0">
                <a:solidFill>
                  <a:srgbClr val="000000"/>
                </a:solidFill>
                <a:highlight>
                  <a:srgbClr val="D4D4D4"/>
                </a:highlight>
                <a:latin typeface="Consolas" panose="020B0609020204030204" pitchFamily="49" charset="0"/>
              </a:rPr>
              <a:t> </a:t>
            </a:r>
            <a:r>
              <a:rPr lang="en-US" altLang="zh-CN" sz="1600" b="1" dirty="0">
                <a:solidFill>
                  <a:srgbClr val="6A3E3E"/>
                </a:solidFill>
                <a:highlight>
                  <a:srgbClr val="D4D4D4"/>
                </a:highlight>
                <a:latin typeface="Consolas" panose="020B0609020204030204" pitchFamily="49" charset="0"/>
              </a:rPr>
              <a:t>se</a:t>
            </a:r>
            <a:r>
              <a:rPr lang="en-US" altLang="zh-CN" sz="1600" b="1" dirty="0">
                <a:solidFill>
                  <a:srgbClr val="000000"/>
                </a:solidFill>
                <a:highlight>
                  <a:srgbClr val="D4D4D4"/>
                </a:highlight>
                <a:latin typeface="Consolas" panose="020B0609020204030204" pitchFamily="49" charset="0"/>
              </a:rPr>
              <a:t>) {</a:t>
            </a:r>
          </a:p>
          <a:p>
            <a:r>
              <a:rPr lang="en-US" altLang="zh-CN" sz="1600" u="sng" dirty="0">
                <a:solidFill>
                  <a:srgbClr val="000000"/>
                </a:solidFill>
                <a:latin typeface="Consolas" panose="020B0609020204030204" pitchFamily="49" charset="0"/>
              </a:rPr>
              <a:t>    </a:t>
            </a:r>
            <a:r>
              <a:rPr lang="en-US" altLang="zh-CN" sz="1600" u="sng" dirty="0" err="1">
                <a:solidFill>
                  <a:srgbClr val="000000"/>
                </a:solidFill>
                <a:latin typeface="Consolas" panose="020B0609020204030204" pitchFamily="49" charset="0"/>
              </a:rPr>
              <a:t>System.</a:t>
            </a:r>
            <a:r>
              <a:rPr lang="en-US" altLang="zh-CN" sz="1600" b="1" i="1" u="sng" dirty="0" err="1">
                <a:solidFill>
                  <a:srgbClr val="0000C0"/>
                </a:solidFill>
                <a:latin typeface="Consolas" panose="020B0609020204030204" pitchFamily="49" charset="0"/>
              </a:rPr>
              <a:t>err</a:t>
            </a:r>
            <a:r>
              <a:rPr lang="en-US" altLang="zh-CN" sz="1600" b="1" i="1" u="sng" dirty="0" err="1">
                <a:solidFill>
                  <a:srgbClr val="000000"/>
                </a:solidFill>
                <a:latin typeface="Consolas" panose="020B0609020204030204" pitchFamily="49" charset="0"/>
              </a:rPr>
              <a:t>.println</a:t>
            </a:r>
            <a:r>
              <a:rPr lang="en-US" altLang="zh-CN" sz="1600" b="1" i="1" u="sng" dirty="0">
                <a:solidFill>
                  <a:srgbClr val="000000"/>
                </a:solidFill>
                <a:latin typeface="Consolas" panose="020B0609020204030204" pitchFamily="49" charset="0"/>
              </a:rPr>
              <a:t>(</a:t>
            </a:r>
            <a:r>
              <a:rPr lang="en-US" altLang="zh-CN" sz="1600" b="1" i="1" u="sng" dirty="0">
                <a:solidFill>
                  <a:srgbClr val="2A00FF"/>
                </a:solidFill>
                <a:latin typeface="Consolas" panose="020B0609020204030204" pitchFamily="49" charset="0"/>
              </a:rPr>
              <a:t>"</a:t>
            </a:r>
            <a:r>
              <a:rPr lang="zh-CN" altLang="en-US" sz="1600" b="1" i="1" u="sng" dirty="0">
                <a:solidFill>
                  <a:srgbClr val="2A00FF"/>
                </a:solidFill>
                <a:latin typeface="Consolas" panose="020B0609020204030204" pitchFamily="49" charset="0"/>
              </a:rPr>
              <a:t>有人访问了我们的页面</a:t>
            </a:r>
            <a:r>
              <a:rPr lang="en-US" altLang="zh-CN" sz="1600" b="1" i="1" u="sng" dirty="0">
                <a:solidFill>
                  <a:srgbClr val="2A00FF"/>
                </a:solidFill>
                <a:latin typeface="Consolas" panose="020B0609020204030204" pitchFamily="49" charset="0"/>
              </a:rPr>
              <a:t>:"</a:t>
            </a:r>
            <a:r>
              <a:rPr lang="en-US" altLang="zh-CN" sz="1600" b="1" i="1" u="sng" dirty="0">
                <a:solidFill>
                  <a:srgbClr val="000000"/>
                </a:solidFill>
                <a:latin typeface="Consolas" panose="020B0609020204030204" pitchFamily="49" charset="0"/>
              </a:rPr>
              <a:t>+</a:t>
            </a:r>
            <a:r>
              <a:rPr lang="en-US" altLang="zh-CN" sz="1600" b="1" i="1" u="sng" dirty="0" err="1">
                <a:solidFill>
                  <a:srgbClr val="6A3E3E"/>
                </a:solidFill>
                <a:latin typeface="Consolas" panose="020B0609020204030204" pitchFamily="49" charset="0"/>
              </a:rPr>
              <a:t>se</a:t>
            </a:r>
            <a:r>
              <a:rPr lang="en-US" altLang="zh-CN" sz="1600" b="1" i="1" u="sng" dirty="0" err="1">
                <a:solidFill>
                  <a:srgbClr val="000000"/>
                </a:solidFill>
                <a:latin typeface="Consolas" panose="020B0609020204030204" pitchFamily="49" charset="0"/>
              </a:rPr>
              <a:t>.getSource</a:t>
            </a:r>
            <a:r>
              <a:rPr lang="en-US" altLang="zh-CN" sz="1600" b="1" i="1" u="sng"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 is:"</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.getSession</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a:t>
            </a:r>
            <a:r>
              <a:rPr lang="en-US" altLang="zh-CN" sz="1600" b="1" i="1" dirty="0" err="1">
                <a:solidFill>
                  <a:srgbClr val="2A00FF"/>
                </a:solidFill>
                <a:latin typeface="Consolas" panose="020B0609020204030204" pitchFamily="49" charset="0"/>
              </a:rPr>
              <a:t>sid</a:t>
            </a:r>
            <a:r>
              <a:rPr lang="en-US" altLang="zh-CN" sz="1600" b="1" i="1" dirty="0">
                <a:solidFill>
                  <a:srgbClr val="2A00FF"/>
                </a:solidFill>
                <a:latin typeface="Consolas" panose="020B0609020204030204" pitchFamily="49" charset="0"/>
              </a:rPr>
              <a:t> is:"</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.getSession</a:t>
            </a:r>
            <a:r>
              <a:rPr lang="en-US" altLang="zh-CN" sz="1600" b="1" i="1" dirty="0">
                <a:solidFill>
                  <a:srgbClr val="000000"/>
                </a:solidFill>
                <a:latin typeface="Consolas" panose="020B0609020204030204" pitchFamily="49" charset="0"/>
              </a:rPr>
              <a:t>().</a:t>
            </a:r>
            <a:r>
              <a:rPr lang="en-US" altLang="zh-CN" sz="1600" b="1" i="1" dirty="0" err="1">
                <a:solidFill>
                  <a:srgbClr val="000000"/>
                </a:solidFill>
                <a:latin typeface="Consolas" panose="020B0609020204030204" pitchFamily="49" charset="0"/>
              </a:rPr>
              <a:t>getId</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sessionDestroyed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HttpSessionEvent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se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a:t>
            </a:r>
            <a:r>
              <a:rPr lang="zh-CN" altLang="en-US" sz="1600" b="1" i="1" dirty="0">
                <a:solidFill>
                  <a:srgbClr val="2A00FF"/>
                </a:solidFill>
                <a:latin typeface="Consolas" panose="020B0609020204030204" pitchFamily="49" charset="0"/>
              </a:rPr>
              <a:t>有人退出了 </a:t>
            </a:r>
            <a:r>
              <a:rPr lang="en-US" altLang="zh-CN" sz="1600" b="1" i="1" dirty="0">
                <a:solidFill>
                  <a:srgbClr val="2A00FF"/>
                </a:solidFill>
                <a:latin typeface="Consolas" panose="020B0609020204030204" pitchFamily="49" charset="0"/>
              </a:rPr>
              <a:t>id is:"</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.getSession</a:t>
            </a:r>
            <a:r>
              <a:rPr lang="en-US" altLang="zh-CN" sz="1600" b="1" i="1" dirty="0">
                <a:solidFill>
                  <a:srgbClr val="000000"/>
                </a:solidFill>
                <a:latin typeface="Consolas" panose="020B0609020204030204" pitchFamily="49" charset="0"/>
              </a:rPr>
              <a:t>().</a:t>
            </a:r>
            <a:r>
              <a:rPr lang="en-US" altLang="zh-CN" sz="1600" b="1" i="1" dirty="0" err="1">
                <a:solidFill>
                  <a:srgbClr val="000000"/>
                </a:solidFill>
                <a:latin typeface="Consolas" panose="020B0609020204030204" pitchFamily="49" charset="0"/>
              </a:rPr>
              <a:t>getId</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zh-CN" altLang="en-US" sz="1600" dirty="0"/>
          </a:p>
        </p:txBody>
      </p:sp>
      <p:sp>
        <p:nvSpPr>
          <p:cNvPr id="8" name="AutoShape 4">
            <a:extLst>
              <a:ext uri="{FF2B5EF4-FFF2-40B4-BE49-F238E27FC236}">
                <a16:creationId xmlns="" xmlns:a16="http://schemas.microsoft.com/office/drawing/2014/main" id="{F2E8F713-9955-4004-8DAB-02FD5771BA13}"/>
              </a:ext>
            </a:extLst>
          </p:cNvPr>
          <p:cNvSpPr>
            <a:spLocks noChangeArrowheads="1"/>
          </p:cNvSpPr>
          <p:nvPr/>
        </p:nvSpPr>
        <p:spPr bwMode="auto">
          <a:xfrm>
            <a:off x="419540" y="4424754"/>
            <a:ext cx="8304920" cy="186856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008080"/>
                </a:solidFill>
                <a:latin typeface="Consolas" panose="020B0609020204030204" pitchFamily="49" charset="0"/>
              </a:rPr>
              <a:t>&lt;</a:t>
            </a:r>
            <a:r>
              <a:rPr lang="en-US" altLang="zh-CN" sz="1600" dirty="0">
                <a:solidFill>
                  <a:srgbClr val="3F7F7F"/>
                </a:solidFill>
                <a:highlight>
                  <a:srgbClr val="D4D4D4"/>
                </a:highlight>
                <a:latin typeface="Consolas" panose="020B0609020204030204" pitchFamily="49" charset="0"/>
              </a:rPr>
              <a:t>listener</a:t>
            </a:r>
            <a:r>
              <a:rPr lang="en-US" altLang="zh-CN" sz="1600" dirty="0">
                <a:solidFill>
                  <a:srgbClr val="008080"/>
                </a:solidFill>
                <a:highlight>
                  <a:srgbClr val="D4D4D4"/>
                </a:highlight>
                <a:latin typeface="Consolas" panose="020B0609020204030204" pitchFamily="49" charset="0"/>
              </a:rPr>
              <a:t>&gt;</a:t>
            </a:r>
          </a:p>
          <a:p>
            <a:r>
              <a:rPr lang="en-US" altLang="zh-CN" sz="1600" dirty="0">
                <a:solidFill>
                  <a:srgbClr val="000000"/>
                </a:solidFill>
                <a:latin typeface="Consolas" panose="020B0609020204030204" pitchFamily="49" charset="0"/>
              </a:rPr>
              <a:t>  </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listener-class</a:t>
            </a:r>
            <a:r>
              <a:rPr lang="en-US" altLang="zh-CN" sz="1600" dirty="0">
                <a:solidFill>
                  <a:srgbClr val="008080"/>
                </a:solidFill>
                <a:latin typeface="Consolas" panose="020B0609020204030204" pitchFamily="49" charset="0"/>
              </a:rPr>
              <a:t>&gt;</a:t>
            </a:r>
            <a:r>
              <a:rPr lang="en-US" altLang="zh-CN" sz="1600" dirty="0" err="1">
                <a:solidFill>
                  <a:srgbClr val="000000"/>
                </a:solidFill>
                <a:latin typeface="Consolas" panose="020B0609020204030204" pitchFamily="49" charset="0"/>
              </a:rPr>
              <a:t>cn.listener.MySessionListener</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listener-class</a:t>
            </a:r>
            <a:r>
              <a:rPr lang="en-US" altLang="zh-CN" sz="1600" dirty="0">
                <a:solidFill>
                  <a:srgbClr val="008080"/>
                </a:solidFill>
                <a:latin typeface="Consolas" panose="020B0609020204030204" pitchFamily="49" charset="0"/>
              </a:rPr>
              <a:t>&gt;</a:t>
            </a:r>
          </a:p>
          <a:p>
            <a:r>
              <a:rPr lang="en-US" altLang="zh-CN" sz="1600" dirty="0">
                <a:solidFill>
                  <a:srgbClr val="008080"/>
                </a:solidFill>
                <a:latin typeface="Consolas" panose="020B0609020204030204" pitchFamily="49" charset="0"/>
              </a:rPr>
              <a:t>&lt;/</a:t>
            </a:r>
            <a:r>
              <a:rPr lang="en-US" altLang="zh-CN" sz="1600" dirty="0">
                <a:solidFill>
                  <a:srgbClr val="3F7F7F"/>
                </a:solidFill>
                <a:highlight>
                  <a:srgbClr val="D4D4D4"/>
                </a:highlight>
                <a:latin typeface="Consolas" panose="020B0609020204030204" pitchFamily="49" charset="0"/>
              </a:rPr>
              <a:t>listener</a:t>
            </a:r>
            <a:r>
              <a:rPr lang="en-US" altLang="zh-CN" sz="1600" dirty="0">
                <a:solidFill>
                  <a:srgbClr val="008080"/>
                </a:solidFill>
                <a:highlight>
                  <a:srgbClr val="D4D4D4"/>
                </a:highlight>
                <a:latin typeface="Consolas" panose="020B0609020204030204" pitchFamily="49" charset="0"/>
              </a:rPr>
              <a:t>&gt;</a:t>
            </a:r>
            <a:endParaRPr lang="zh-CN" altLang="en-US" sz="1600" dirty="0">
              <a:solidFill>
                <a:srgbClr val="000000"/>
              </a:solidFill>
              <a:latin typeface="Consolas" panose="020B0609020204030204" pitchFamily="49" charset="0"/>
            </a:endParaRPr>
          </a:p>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session-config</a:t>
            </a:r>
            <a:r>
              <a:rPr lang="en-US" altLang="zh-CN" sz="1600" dirty="0">
                <a:solidFill>
                  <a:srgbClr val="008080"/>
                </a:solidFill>
                <a:latin typeface="Consolas" panose="020B0609020204030204" pitchFamily="49" charset="0"/>
              </a:rPr>
              <a:t>&gt;</a:t>
            </a:r>
          </a:p>
          <a:p>
            <a:r>
              <a:rPr lang="en-US" altLang="zh-CN" sz="1600" dirty="0">
                <a:solidFill>
                  <a:srgbClr val="000000"/>
                </a:solidFill>
                <a:latin typeface="Consolas" panose="020B0609020204030204" pitchFamily="49" charset="0"/>
              </a:rPr>
              <a:t>  </a:t>
            </a:r>
            <a:r>
              <a:rPr lang="en-US" altLang="zh-CN" sz="1600" dirty="0">
                <a:solidFill>
                  <a:srgbClr val="3F5FBF"/>
                </a:solidFill>
                <a:latin typeface="Consolas" panose="020B0609020204030204" pitchFamily="49" charset="0"/>
              </a:rPr>
              <a:t>&lt;!-- session</a:t>
            </a:r>
            <a:r>
              <a:rPr lang="zh-CN" altLang="en-US" sz="1600" dirty="0">
                <a:solidFill>
                  <a:srgbClr val="3F5FBF"/>
                </a:solidFill>
                <a:latin typeface="Consolas" panose="020B0609020204030204" pitchFamily="49" charset="0"/>
              </a:rPr>
              <a:t>过期时间 </a:t>
            </a:r>
            <a:r>
              <a:rPr lang="en-US" altLang="zh-CN" sz="1600" dirty="0">
                <a:solidFill>
                  <a:srgbClr val="3F5FBF"/>
                </a:solidFill>
                <a:latin typeface="Consolas" panose="020B0609020204030204" pitchFamily="49" charset="0"/>
              </a:rPr>
              <a:t>--&gt;</a:t>
            </a:r>
          </a:p>
          <a:p>
            <a:r>
              <a:rPr lang="en-US" altLang="zh-CN" sz="1600" dirty="0">
                <a:solidFill>
                  <a:srgbClr val="000000"/>
                </a:solidFill>
                <a:latin typeface="Consolas" panose="020B0609020204030204" pitchFamily="49" charset="0"/>
              </a:rPr>
              <a:t>  </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session-timeout</a:t>
            </a:r>
            <a:r>
              <a:rPr lang="en-US" altLang="zh-CN" sz="1600" dirty="0">
                <a:solidFill>
                  <a:srgbClr val="008080"/>
                </a:solidFill>
                <a:latin typeface="Consolas" panose="020B0609020204030204" pitchFamily="49" charset="0"/>
              </a:rPr>
              <a:t>&gt;</a:t>
            </a:r>
            <a:r>
              <a:rPr lang="en-US" altLang="zh-CN" sz="1600" dirty="0">
                <a:solidFill>
                  <a:srgbClr val="000000"/>
                </a:solidFill>
                <a:latin typeface="Consolas" panose="020B0609020204030204" pitchFamily="49" charset="0"/>
              </a:rPr>
              <a:t>1</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session-timeout</a:t>
            </a:r>
            <a:r>
              <a:rPr lang="en-US" altLang="zh-CN" sz="1600" dirty="0">
                <a:solidFill>
                  <a:srgbClr val="008080"/>
                </a:solidFill>
                <a:latin typeface="Consolas" panose="020B0609020204030204" pitchFamily="49" charset="0"/>
              </a:rPr>
              <a:t>&gt;</a:t>
            </a:r>
          </a:p>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session-config</a:t>
            </a:r>
            <a:r>
              <a:rPr lang="en-US" altLang="zh-CN" sz="1600" dirty="0">
                <a:solidFill>
                  <a:srgbClr val="008080"/>
                </a:solidFill>
                <a:latin typeface="Consolas" panose="020B0609020204030204" pitchFamily="49" charset="0"/>
              </a:rPr>
              <a:t>&gt;</a:t>
            </a:r>
            <a:endParaRPr lang="zh-CN" altLang="en-US" sz="1600" dirty="0"/>
          </a:p>
        </p:txBody>
      </p:sp>
    </p:spTree>
    <p:extLst>
      <p:ext uri="{BB962C8B-B14F-4D97-AF65-F5344CB8AC3E}">
        <p14:creationId xmlns:p14="http://schemas.microsoft.com/office/powerpoint/2010/main" val="9974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ServletContextListener</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接口</a:t>
            </a:r>
          </a:p>
        </p:txBody>
      </p:sp>
      <p:sp>
        <p:nvSpPr>
          <p:cNvPr id="8195" name="Rectangle 3"/>
          <p:cNvSpPr>
            <a:spLocks noGrp="1" noChangeArrowheads="1"/>
          </p:cNvSpPr>
          <p:nvPr>
            <p:ph type="body" idx="1"/>
          </p:nvPr>
        </p:nvSpPr>
        <p:spPr>
          <a:xfrm>
            <a:off x="442144" y="1477848"/>
            <a:ext cx="8280400" cy="4098925"/>
          </a:xfrm>
        </p:spPr>
        <p:txBody>
          <a:bodyPr/>
          <a:lstStyle/>
          <a:p>
            <a:pPr eaLnBrk="1" hangingPunct="1">
              <a:lnSpc>
                <a:spcPct val="150000"/>
              </a:lnSpc>
            </a:pP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ServletContextListener</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接口用于监听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对象的创建和销毁事件。</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对象被创建时，激发</a:t>
            </a:r>
            <a:r>
              <a:rPr lang="en-US" altLang="zh-CN" sz="2000" dirty="0" err="1">
                <a:latin typeface="微软雅黑" panose="020B0503020204020204" pitchFamily="34" charset="-122"/>
                <a:ea typeface="微软雅黑" panose="020B0503020204020204" pitchFamily="34" charset="-122"/>
                <a:cs typeface="Arial Unicode MS" pitchFamily="34" charset="-122"/>
              </a:rPr>
              <a:t>contextInitialized</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ServletContextEvent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sce</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对象被销毁时，激发</a:t>
            </a:r>
            <a:r>
              <a:rPr lang="en-US" altLang="zh-CN" sz="2000" dirty="0" err="1">
                <a:latin typeface="微软雅黑" panose="020B0503020204020204" pitchFamily="34" charset="-122"/>
                <a:ea typeface="微软雅黑" panose="020B0503020204020204" pitchFamily="34" charset="-122"/>
                <a:cs typeface="Arial Unicode MS" pitchFamily="34" charset="-122"/>
              </a:rPr>
              <a:t>contextDestroyed</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ServletContextEvent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sce</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p:txBody>
      </p:sp>
    </p:spTree>
    <p:extLst>
      <p:ext uri="{BB962C8B-B14F-4D97-AF65-F5344CB8AC3E}">
        <p14:creationId xmlns:p14="http://schemas.microsoft.com/office/powerpoint/2010/main" val="191130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5594" y="0"/>
            <a:ext cx="8229600" cy="752168"/>
          </a:xfrm>
        </p:spPr>
        <p:txBody>
          <a:bodyPr>
            <a:normAutofit/>
          </a:bodyPr>
          <a:lstStyle/>
          <a:p>
            <a:pPr eaLnBrk="1" hangingPunct="1"/>
            <a:r>
              <a:rPr lang="zh-CN" altLang="en-US" dirty="0">
                <a:latin typeface="Arial Unicode MS" pitchFamily="34" charset="-122"/>
                <a:ea typeface="Arial Unicode MS" pitchFamily="34" charset="-122"/>
                <a:cs typeface="Arial Unicode MS" pitchFamily="34" charset="-122"/>
              </a:rPr>
              <a:t>域对象中属性的变更的事件监听器</a:t>
            </a:r>
          </a:p>
        </p:txBody>
      </p:sp>
      <p:sp>
        <p:nvSpPr>
          <p:cNvPr id="11267" name="Rectangle 3"/>
          <p:cNvSpPr>
            <a:spLocks noGrp="1" noChangeArrowheads="1"/>
          </p:cNvSpPr>
          <p:nvPr>
            <p:ph type="body" idx="1"/>
          </p:nvPr>
        </p:nvSpPr>
        <p:spPr>
          <a:xfrm>
            <a:off x="140207" y="1066628"/>
            <a:ext cx="8860373" cy="5039204"/>
          </a:xfrm>
        </p:spPr>
        <p:txBody>
          <a:bodyPr/>
          <a:lstStyle/>
          <a:p>
            <a:pPr eaLnBrk="1" hangingPunct="1">
              <a:lnSpc>
                <a:spcPct val="200000"/>
              </a:lnSpc>
            </a:pPr>
            <a:r>
              <a:rPr lang="zh-CN" altLang="en-US" sz="2000" dirty="0">
                <a:latin typeface="微软雅黑" panose="020B0503020204020204" pitchFamily="34" charset="-122"/>
                <a:ea typeface="微软雅黑" panose="020B0503020204020204" pitchFamily="34" charset="-122"/>
                <a:cs typeface="Arial Unicode MS" pitchFamily="34" charset="-122"/>
              </a:rPr>
              <a:t>域对象中属性变更的事件监听器就是用来监听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ServletRequest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这三个对象中的属性变更信息事件的监听器。</a:t>
            </a:r>
          </a:p>
          <a:p>
            <a:pPr eaLnBrk="1" hangingPunct="1">
              <a:lnSpc>
                <a:spcPct val="200000"/>
              </a:lnSpc>
            </a:pPr>
            <a:r>
              <a:rPr lang="zh-CN" altLang="en-US" sz="2000" dirty="0">
                <a:latin typeface="微软雅黑" panose="020B0503020204020204" pitchFamily="34" charset="-122"/>
                <a:ea typeface="微软雅黑" panose="020B0503020204020204" pitchFamily="34" charset="-122"/>
                <a:cs typeface="Arial Unicode MS" pitchFamily="34" charset="-122"/>
              </a:rPr>
              <a:t>这三个监听器接口分别是</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ServletContextAttributeListener</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HttpSessionAttributeListener</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和</a:t>
            </a:r>
            <a:r>
              <a:rPr lang="en-US" altLang="zh-CN" sz="2000" dirty="0" err="1">
                <a:latin typeface="微软雅黑" panose="020B0503020204020204" pitchFamily="34" charset="-122"/>
                <a:ea typeface="微软雅黑" panose="020B0503020204020204" pitchFamily="34" charset="-122"/>
                <a:cs typeface="Arial Unicode MS" pitchFamily="34" charset="-122"/>
              </a:rPr>
              <a:t>ServletRequestAttributeListener</a:t>
            </a:r>
            <a:r>
              <a:rPr lang="zh-CN" altLang="en-US" sz="2000" dirty="0">
                <a:latin typeface="微软雅黑" panose="020B0503020204020204" pitchFamily="34" charset="-122"/>
                <a:ea typeface="微软雅黑" panose="020B0503020204020204" pitchFamily="34" charset="-122"/>
                <a:cs typeface="Arial Unicode MS" pitchFamily="34" charset="-122"/>
              </a:rPr>
              <a:t>，这三个接口中都定义了三个方法来处理被监听对象中的属性的增加，删除和替换的事件，同一个事件在这三个接口中对应的方法名称完全相同，只是接受的参数类型不同 。</a:t>
            </a:r>
          </a:p>
        </p:txBody>
      </p:sp>
    </p:spTree>
    <p:extLst>
      <p:ext uri="{BB962C8B-B14F-4D97-AF65-F5344CB8AC3E}">
        <p14:creationId xmlns:p14="http://schemas.microsoft.com/office/powerpoint/2010/main" val="195527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552"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attributeAdded</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方法</a:t>
            </a:r>
          </a:p>
        </p:txBody>
      </p:sp>
      <p:sp>
        <p:nvSpPr>
          <p:cNvPr id="12291" name="Rectangle 3"/>
          <p:cNvSpPr>
            <a:spLocks noGrp="1" noChangeArrowheads="1"/>
          </p:cNvSpPr>
          <p:nvPr>
            <p:ph type="body" idx="1"/>
          </p:nvPr>
        </p:nvSpPr>
        <p:spPr>
          <a:xfrm>
            <a:off x="0" y="1317350"/>
            <a:ext cx="9144000" cy="4098925"/>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当向被监听对象中增加一个属性时，</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容器就调用事件监听器的 </a:t>
            </a:r>
            <a:r>
              <a:rPr lang="en-US" altLang="zh-CN" sz="2000" dirty="0" err="1">
                <a:latin typeface="微软雅黑" panose="020B0503020204020204" pitchFamily="34" charset="-122"/>
                <a:ea typeface="微软雅黑" panose="020B0503020204020204" pitchFamily="34" charset="-122"/>
                <a:cs typeface="Arial Unicode MS" pitchFamily="34" charset="-122"/>
              </a:rPr>
              <a:t>attributeAdded</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方法进行响应，这个方法接受一个事件类型的参数，监听器可以通过这个参数来获得正在增加属性的域对象和被保存到域中的属性对象。</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各个域属性监听器中的完整语法定义为：</a:t>
            </a:r>
          </a:p>
          <a:p>
            <a:pPr lvl="1" eaLnBrk="1" hangingPunct="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2000" b="1" dirty="0" err="1">
                <a:latin typeface="微软雅黑" panose="020B0503020204020204" pitchFamily="34" charset="-122"/>
                <a:ea typeface="微软雅黑" panose="020B0503020204020204" pitchFamily="34" charset="-122"/>
                <a:cs typeface="Arial Unicode MS" pitchFamily="34" charset="-122"/>
              </a:rPr>
              <a:t>attributeAdded</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err="1">
                <a:latin typeface="微软雅黑" panose="020B0503020204020204" pitchFamily="34" charset="-122"/>
                <a:ea typeface="微软雅黑" panose="020B0503020204020204" pitchFamily="34" charset="-122"/>
                <a:cs typeface="Arial Unicode MS" pitchFamily="34" charset="-122"/>
              </a:rPr>
              <a:t>ServletContextAttributeEvent</a:t>
            </a:r>
            <a:r>
              <a:rPr lang="en-US" altLang="zh-CN" sz="2000" b="1" dirty="0">
                <a:latin typeface="微软雅黑" panose="020B0503020204020204" pitchFamily="34" charset="-122"/>
                <a:ea typeface="微软雅黑" panose="020B0503020204020204" pitchFamily="34" charset="-122"/>
                <a:cs typeface="Arial Unicode MS" pitchFamily="34" charset="-122"/>
              </a:rPr>
              <a:t> </a:t>
            </a:r>
            <a:r>
              <a:rPr lang="en-US" altLang="zh-CN" sz="2000" b="1" dirty="0" err="1">
                <a:latin typeface="微软雅黑" panose="020B0503020204020204" pitchFamily="34" charset="-122"/>
                <a:ea typeface="微软雅黑" panose="020B0503020204020204" pitchFamily="34" charset="-122"/>
                <a:cs typeface="Arial Unicode MS" pitchFamily="34" charset="-122"/>
              </a:rPr>
              <a:t>scae</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2000" b="1" smtClean="0">
                <a:latin typeface="微软雅黑" panose="020B0503020204020204" pitchFamily="34" charset="-122"/>
                <a:ea typeface="微软雅黑" panose="020B0503020204020204" pitchFamily="34" charset="-122"/>
                <a:cs typeface="Arial Unicode MS" pitchFamily="34" charset="-122"/>
              </a:rPr>
              <a:t>attributeAdded(</a:t>
            </a:r>
            <a:r>
              <a:rPr lang="en-US" altLang="zh-CN" sz="2000" b="1" dirty="0" err="1" smtClean="0">
                <a:latin typeface="微软雅黑" panose="020B0503020204020204" pitchFamily="34" charset="-122"/>
                <a:ea typeface="微软雅黑" panose="020B0503020204020204" pitchFamily="34" charset="-122"/>
                <a:cs typeface="Arial Unicode MS" pitchFamily="34" charset="-122"/>
              </a:rPr>
              <a:t>HttpSessionAttributeEvent</a:t>
            </a:r>
            <a:r>
              <a:rPr lang="en-US" altLang="zh-CN" sz="2000" dirty="0" smtClean="0">
                <a:latin typeface="微软雅黑" panose="020B0503020204020204" pitchFamily="34" charset="-122"/>
                <a:ea typeface="微软雅黑" panose="020B0503020204020204" pitchFamily="34" charset="-122"/>
                <a:cs typeface="Arial Unicode MS" pitchFamily="34" charset="-122"/>
              </a:rPr>
              <a:t> </a:t>
            </a:r>
            <a:r>
              <a:rPr lang="en-US" altLang="zh-CN" sz="2000" b="1" dirty="0" smtClean="0">
                <a:latin typeface="微软雅黑" panose="020B0503020204020204" pitchFamily="34" charset="-122"/>
                <a:ea typeface="微软雅黑" panose="020B0503020204020204" pitchFamily="34" charset="-122"/>
                <a:cs typeface="Arial Unicode MS" pitchFamily="34" charset="-122"/>
              </a:rPr>
              <a:t> </a:t>
            </a:r>
            <a:r>
              <a:rPr lang="en-US" altLang="zh-CN" sz="2000" b="1" dirty="0" err="1">
                <a:latin typeface="微软雅黑" panose="020B0503020204020204" pitchFamily="34" charset="-122"/>
                <a:ea typeface="微软雅黑" panose="020B0503020204020204" pitchFamily="34" charset="-122"/>
                <a:cs typeface="Arial Unicode MS" pitchFamily="34" charset="-122"/>
              </a:rPr>
              <a:t>hsbe</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2000" b="1" dirty="0" err="1" smtClean="0">
                <a:latin typeface="微软雅黑" panose="020B0503020204020204" pitchFamily="34" charset="-122"/>
                <a:ea typeface="微软雅黑" panose="020B0503020204020204" pitchFamily="34" charset="-122"/>
                <a:cs typeface="Arial Unicode MS" pitchFamily="34" charset="-122"/>
              </a:rPr>
              <a:t>attributeAdded</a:t>
            </a:r>
            <a:r>
              <a:rPr lang="en-US" altLang="zh-CN" sz="2000" b="1" dirty="0" smtClean="0">
                <a:latin typeface="微软雅黑" panose="020B0503020204020204" pitchFamily="34" charset="-122"/>
                <a:ea typeface="微软雅黑" panose="020B0503020204020204" pitchFamily="34" charset="-122"/>
                <a:cs typeface="Arial Unicode MS" pitchFamily="34" charset="-122"/>
              </a:rPr>
              <a:t>(</a:t>
            </a:r>
            <a:r>
              <a:rPr lang="en-US" altLang="zh-CN" sz="2000" b="1" dirty="0" err="1" smtClean="0">
                <a:latin typeface="微软雅黑" panose="020B0503020204020204" pitchFamily="34" charset="-122"/>
                <a:ea typeface="微软雅黑" panose="020B0503020204020204" pitchFamily="34" charset="-122"/>
                <a:cs typeface="Arial Unicode MS" pitchFamily="34" charset="-122"/>
              </a:rPr>
              <a:t>ServletRequestAttributeEvent</a:t>
            </a:r>
            <a:r>
              <a:rPr lang="en-US" altLang="zh-CN" sz="2000" b="1" dirty="0" smtClean="0">
                <a:latin typeface="微软雅黑" panose="020B0503020204020204" pitchFamily="34" charset="-122"/>
                <a:ea typeface="微软雅黑" panose="020B0503020204020204" pitchFamily="34" charset="-122"/>
                <a:cs typeface="Arial Unicode MS" pitchFamily="34" charset="-122"/>
              </a:rPr>
              <a:t> </a:t>
            </a:r>
            <a:r>
              <a:rPr lang="en-US" altLang="zh-CN" sz="2000" b="1" dirty="0" err="1">
                <a:latin typeface="微软雅黑" panose="020B0503020204020204" pitchFamily="34" charset="-122"/>
                <a:ea typeface="微软雅黑" panose="020B0503020204020204" pitchFamily="34" charset="-122"/>
                <a:cs typeface="Arial Unicode MS" pitchFamily="34" charset="-122"/>
              </a:rPr>
              <a:t>srae</a:t>
            </a:r>
            <a:r>
              <a:rPr lang="en-US" altLang="zh-CN" sz="2000" b="1"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170995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76389" y="0"/>
            <a:ext cx="8229600" cy="766916"/>
          </a:xfrm>
          <a:noFill/>
        </p:spPr>
        <p:txBody>
          <a:bodyPr/>
          <a:lstStyle/>
          <a:p>
            <a:pPr eaLnBrk="1" hangingPunct="1"/>
            <a:r>
              <a:rPr lang="en-US" altLang="zh-CN" dirty="0" err="1"/>
              <a:t>attributeRemoved</a:t>
            </a:r>
            <a:r>
              <a:rPr lang="en-US" altLang="zh-CN" dirty="0"/>
              <a:t> </a:t>
            </a:r>
            <a:r>
              <a:rPr lang="zh-CN" altLang="en-US" dirty="0"/>
              <a:t>方法</a:t>
            </a:r>
          </a:p>
        </p:txBody>
      </p:sp>
      <p:sp>
        <p:nvSpPr>
          <p:cNvPr id="13315" name="Rectangle 5"/>
          <p:cNvSpPr>
            <a:spLocks noGrp="1" noChangeArrowheads="1"/>
          </p:cNvSpPr>
          <p:nvPr>
            <p:ph type="body" idx="1"/>
          </p:nvPr>
        </p:nvSpPr>
        <p:spPr>
          <a:xfrm>
            <a:off x="0" y="1360527"/>
            <a:ext cx="9363456" cy="4098925"/>
          </a:xfrm>
          <a:noFill/>
        </p:spPr>
        <p:txBody>
          <a:bodyPr>
            <a:normAutofit/>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当删除被监听对象中的一个属性时，</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容器调用事件监听器的这个方法进行响应。</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各个域属性监听器中的完整语法定义为：</a:t>
            </a:r>
          </a:p>
          <a:p>
            <a:pPr lvl="1" eaLnBrk="1" hangingPunct="1">
              <a:lnSpc>
                <a:spcPct val="150000"/>
              </a:lnSpc>
            </a:pPr>
            <a:r>
              <a:rPr lang="en-US" altLang="zh-CN" sz="19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900" b="1" dirty="0" err="1">
                <a:latin typeface="微软雅黑" panose="020B0503020204020204" pitchFamily="34" charset="-122"/>
                <a:ea typeface="微软雅黑" panose="020B0503020204020204" pitchFamily="34" charset="-122"/>
                <a:cs typeface="Arial Unicode MS" pitchFamily="34" charset="-122"/>
              </a:rPr>
              <a:t>attributeRemoved</a:t>
            </a:r>
            <a:r>
              <a:rPr lang="en-US" altLang="zh-CN" sz="1900" b="1" dirty="0">
                <a:latin typeface="微软雅黑" panose="020B0503020204020204" pitchFamily="34" charset="-122"/>
                <a:ea typeface="微软雅黑" panose="020B0503020204020204" pitchFamily="34" charset="-122"/>
                <a:cs typeface="Arial Unicode MS" pitchFamily="34" charset="-122"/>
              </a:rPr>
              <a:t>(</a:t>
            </a:r>
            <a:r>
              <a:rPr lang="en-US" altLang="zh-CN" sz="1900" b="1" dirty="0" err="1">
                <a:latin typeface="微软雅黑" panose="020B0503020204020204" pitchFamily="34" charset="-122"/>
                <a:ea typeface="微软雅黑" panose="020B0503020204020204" pitchFamily="34" charset="-122"/>
                <a:cs typeface="Arial Unicode MS" pitchFamily="34" charset="-122"/>
              </a:rPr>
              <a:t>ServletContextAttributeEvent</a:t>
            </a:r>
            <a:r>
              <a:rPr lang="en-US" altLang="zh-CN" sz="1900" b="1" dirty="0">
                <a:latin typeface="微软雅黑" panose="020B0503020204020204" pitchFamily="34" charset="-122"/>
                <a:ea typeface="微软雅黑" panose="020B0503020204020204" pitchFamily="34" charset="-122"/>
                <a:cs typeface="Arial Unicode MS" pitchFamily="34" charset="-122"/>
              </a:rPr>
              <a:t> </a:t>
            </a:r>
            <a:r>
              <a:rPr lang="en-US" altLang="zh-CN" sz="1900" b="1" dirty="0" err="1">
                <a:latin typeface="微软雅黑" panose="020B0503020204020204" pitchFamily="34" charset="-122"/>
                <a:ea typeface="微软雅黑" panose="020B0503020204020204" pitchFamily="34" charset="-122"/>
                <a:cs typeface="Arial Unicode MS" pitchFamily="34" charset="-122"/>
              </a:rPr>
              <a:t>scae</a:t>
            </a:r>
            <a:r>
              <a:rPr lang="en-US" altLang="zh-CN" sz="1900" b="1" dirty="0">
                <a:latin typeface="微软雅黑" panose="020B0503020204020204" pitchFamily="34" charset="-122"/>
                <a:ea typeface="微软雅黑" panose="020B0503020204020204" pitchFamily="34" charset="-122"/>
                <a:cs typeface="Arial Unicode MS" pitchFamily="34" charset="-122"/>
              </a:rPr>
              <a:t>)</a:t>
            </a:r>
            <a:r>
              <a:rPr lang="en-US" altLang="zh-CN" sz="19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19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900" b="1" dirty="0" err="1">
                <a:latin typeface="微软雅黑" panose="020B0503020204020204" pitchFamily="34" charset="-122"/>
                <a:ea typeface="微软雅黑" panose="020B0503020204020204" pitchFamily="34" charset="-122"/>
                <a:cs typeface="Arial Unicode MS" pitchFamily="34" charset="-122"/>
              </a:rPr>
              <a:t>attributeRemoved</a:t>
            </a:r>
            <a:r>
              <a:rPr lang="en-US" altLang="zh-CN" sz="1900" b="1" dirty="0">
                <a:latin typeface="微软雅黑" panose="020B0503020204020204" pitchFamily="34" charset="-122"/>
                <a:ea typeface="微软雅黑" panose="020B0503020204020204" pitchFamily="34" charset="-122"/>
                <a:cs typeface="Arial Unicode MS" pitchFamily="34" charset="-122"/>
              </a:rPr>
              <a:t> (</a:t>
            </a:r>
            <a:r>
              <a:rPr lang="en-US" altLang="zh-CN" sz="1900" b="1"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b="1" dirty="0" err="1">
                <a:latin typeface="微软雅黑" panose="020B0503020204020204" pitchFamily="34" charset="-122"/>
                <a:ea typeface="微软雅黑" panose="020B0503020204020204" pitchFamily="34" charset="-122"/>
                <a:cs typeface="Arial Unicode MS" pitchFamily="34" charset="-122"/>
              </a:rPr>
              <a:t>Attribute</a:t>
            </a:r>
            <a:r>
              <a:rPr lang="en-US" altLang="zh-CN" sz="1900" b="1" dirty="0" err="1">
                <a:latin typeface="微软雅黑" panose="020B0503020204020204" pitchFamily="34" charset="-122"/>
                <a:ea typeface="微软雅黑" panose="020B0503020204020204" pitchFamily="34" charset="-122"/>
                <a:cs typeface="Arial Unicode MS" pitchFamily="34" charset="-122"/>
              </a:rPr>
              <a:t>Event</a:t>
            </a:r>
            <a:r>
              <a:rPr lang="en-US" altLang="zh-CN" sz="1900" dirty="0">
                <a:latin typeface="微软雅黑" panose="020B0503020204020204" pitchFamily="34" charset="-122"/>
                <a:ea typeface="微软雅黑" panose="020B0503020204020204" pitchFamily="34" charset="-122"/>
                <a:cs typeface="Arial Unicode MS" pitchFamily="34" charset="-122"/>
              </a:rPr>
              <a:t> </a:t>
            </a:r>
            <a:r>
              <a:rPr lang="en-US" altLang="zh-CN" sz="1900" b="1" dirty="0">
                <a:latin typeface="微软雅黑" panose="020B0503020204020204" pitchFamily="34" charset="-122"/>
                <a:ea typeface="微软雅黑" panose="020B0503020204020204" pitchFamily="34" charset="-122"/>
                <a:cs typeface="Arial Unicode MS" pitchFamily="34" charset="-122"/>
              </a:rPr>
              <a:t> </a:t>
            </a:r>
            <a:r>
              <a:rPr lang="en-US" altLang="zh-CN" sz="1900" b="1" dirty="0" err="1">
                <a:latin typeface="微软雅黑" panose="020B0503020204020204" pitchFamily="34" charset="-122"/>
                <a:ea typeface="微软雅黑" panose="020B0503020204020204" pitchFamily="34" charset="-122"/>
                <a:cs typeface="Arial Unicode MS" pitchFamily="34" charset="-122"/>
              </a:rPr>
              <a:t>hsbe</a:t>
            </a:r>
            <a:r>
              <a:rPr lang="en-US" altLang="zh-CN" sz="1900" b="1" dirty="0">
                <a:latin typeface="微软雅黑" panose="020B0503020204020204" pitchFamily="34" charset="-122"/>
                <a:ea typeface="微软雅黑" panose="020B0503020204020204" pitchFamily="34" charset="-122"/>
                <a:cs typeface="Arial Unicode MS" pitchFamily="34" charset="-122"/>
              </a:rPr>
              <a:t>)</a:t>
            </a:r>
            <a:r>
              <a:rPr lang="en-US" altLang="zh-CN" sz="19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19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900" b="1" dirty="0" err="1">
                <a:latin typeface="微软雅黑" panose="020B0503020204020204" pitchFamily="34" charset="-122"/>
                <a:ea typeface="微软雅黑" panose="020B0503020204020204" pitchFamily="34" charset="-122"/>
                <a:cs typeface="Arial Unicode MS" pitchFamily="34" charset="-122"/>
              </a:rPr>
              <a:t>attributeRemoved</a:t>
            </a:r>
            <a:r>
              <a:rPr lang="en-US" altLang="zh-CN" sz="1900" b="1" dirty="0">
                <a:latin typeface="微软雅黑" panose="020B0503020204020204" pitchFamily="34" charset="-122"/>
                <a:ea typeface="微软雅黑" panose="020B0503020204020204" pitchFamily="34" charset="-122"/>
                <a:cs typeface="Arial Unicode MS" pitchFamily="34" charset="-122"/>
              </a:rPr>
              <a:t> (</a:t>
            </a:r>
            <a:r>
              <a:rPr lang="en-US" altLang="zh-CN" sz="1900" b="1" dirty="0" err="1">
                <a:latin typeface="微软雅黑" panose="020B0503020204020204" pitchFamily="34" charset="-122"/>
                <a:ea typeface="微软雅黑" panose="020B0503020204020204" pitchFamily="34" charset="-122"/>
                <a:cs typeface="Arial Unicode MS" pitchFamily="34" charset="-122"/>
              </a:rPr>
              <a:t>ServletRequestAttributeEvent</a:t>
            </a:r>
            <a:r>
              <a:rPr lang="en-US" altLang="zh-CN" sz="1900" b="1" dirty="0">
                <a:latin typeface="微软雅黑" panose="020B0503020204020204" pitchFamily="34" charset="-122"/>
                <a:ea typeface="微软雅黑" panose="020B0503020204020204" pitchFamily="34" charset="-122"/>
                <a:cs typeface="Arial Unicode MS" pitchFamily="34" charset="-122"/>
              </a:rPr>
              <a:t> </a:t>
            </a:r>
            <a:r>
              <a:rPr lang="en-US" altLang="zh-CN" sz="1900" b="1" dirty="0" err="1">
                <a:latin typeface="微软雅黑" panose="020B0503020204020204" pitchFamily="34" charset="-122"/>
                <a:ea typeface="微软雅黑" panose="020B0503020204020204" pitchFamily="34" charset="-122"/>
                <a:cs typeface="Arial Unicode MS" pitchFamily="34" charset="-122"/>
              </a:rPr>
              <a:t>srae</a:t>
            </a:r>
            <a:r>
              <a:rPr lang="en-US" altLang="zh-CN" sz="1900" b="1"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101824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496123" y="0"/>
            <a:ext cx="8229600" cy="752168"/>
          </a:xfrm>
          <a:noFill/>
        </p:spPr>
        <p:txBody>
          <a:bodyPr/>
          <a:lstStyle/>
          <a:p>
            <a:pPr eaLnBrk="1" hangingPunct="1"/>
            <a:r>
              <a:rPr lang="en-US" altLang="zh-CN" dirty="0" err="1">
                <a:latin typeface="Arial Unicode MS" pitchFamily="34" charset="-122"/>
                <a:ea typeface="Arial Unicode MS" pitchFamily="34" charset="-122"/>
                <a:cs typeface="Arial Unicode MS" pitchFamily="34" charset="-122"/>
              </a:rPr>
              <a:t>attributeReplaced</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方法</a:t>
            </a:r>
          </a:p>
        </p:txBody>
      </p:sp>
      <p:sp>
        <p:nvSpPr>
          <p:cNvPr id="14339" name="Rectangle 5"/>
          <p:cNvSpPr>
            <a:spLocks noGrp="1" noChangeArrowheads="1"/>
          </p:cNvSpPr>
          <p:nvPr>
            <p:ph type="body" idx="1"/>
          </p:nvPr>
        </p:nvSpPr>
        <p:spPr>
          <a:xfrm>
            <a:off x="153186" y="1520454"/>
            <a:ext cx="8915474" cy="4098925"/>
          </a:xfrm>
          <a:noFill/>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当监听器的域对象中的某个属性被替换时，</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容器调用事件监听器的这个方法进行相应。</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各个域属性监听器中的完整语法定义为：</a:t>
            </a:r>
          </a:p>
          <a:p>
            <a:pPr lvl="1" eaLnBrk="1" hangingPunct="1">
              <a:lnSpc>
                <a:spcPct val="150000"/>
              </a:lnSpc>
            </a:pPr>
            <a:r>
              <a:rPr lang="en-US" altLang="zh-CN" sz="18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800" b="1" dirty="0" err="1">
                <a:latin typeface="微软雅黑" panose="020B0503020204020204" pitchFamily="34" charset="-122"/>
                <a:ea typeface="微软雅黑" panose="020B0503020204020204" pitchFamily="34" charset="-122"/>
                <a:cs typeface="Arial Unicode MS" pitchFamily="34" charset="-122"/>
              </a:rPr>
              <a:t>attributeReplaced</a:t>
            </a:r>
            <a:r>
              <a:rPr lang="en-US" altLang="zh-CN" sz="1800" b="1" dirty="0">
                <a:latin typeface="微软雅黑" panose="020B0503020204020204" pitchFamily="34" charset="-122"/>
                <a:ea typeface="微软雅黑" panose="020B0503020204020204" pitchFamily="34" charset="-122"/>
                <a:cs typeface="Arial Unicode MS" pitchFamily="34" charset="-122"/>
              </a:rPr>
              <a:t>(</a:t>
            </a:r>
            <a:r>
              <a:rPr lang="en-US" altLang="zh-CN" sz="1800" b="1" dirty="0" err="1">
                <a:latin typeface="微软雅黑" panose="020B0503020204020204" pitchFamily="34" charset="-122"/>
                <a:ea typeface="微软雅黑" panose="020B0503020204020204" pitchFamily="34" charset="-122"/>
                <a:cs typeface="Arial Unicode MS" pitchFamily="34" charset="-122"/>
              </a:rPr>
              <a:t>ServletContextAttributeEvent</a:t>
            </a: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scae</a:t>
            </a:r>
            <a:r>
              <a:rPr lang="en-US" altLang="zh-CN" sz="1800" b="1" dirty="0">
                <a:latin typeface="微软雅黑" panose="020B0503020204020204" pitchFamily="34" charset="-122"/>
                <a:ea typeface="微软雅黑" panose="020B0503020204020204" pitchFamily="34" charset="-122"/>
                <a:cs typeface="Arial Unicode MS" pitchFamily="34" charset="-122"/>
              </a:rPr>
              <a:t>)</a:t>
            </a:r>
            <a:r>
              <a:rPr lang="en-US" altLang="zh-CN" sz="18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18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800" b="1" dirty="0" err="1">
                <a:latin typeface="微软雅黑" panose="020B0503020204020204" pitchFamily="34" charset="-122"/>
                <a:ea typeface="微软雅黑" panose="020B0503020204020204" pitchFamily="34" charset="-122"/>
                <a:cs typeface="Arial Unicode MS" pitchFamily="34" charset="-122"/>
              </a:rPr>
              <a:t>attributeReplaced</a:t>
            </a: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HttpSessionAttributeEvent</a:t>
            </a:r>
            <a:r>
              <a:rPr lang="en-US" altLang="zh-CN" sz="1800" dirty="0">
                <a:latin typeface="微软雅黑" panose="020B0503020204020204" pitchFamily="34" charset="-122"/>
                <a:ea typeface="微软雅黑" panose="020B0503020204020204" pitchFamily="34" charset="-122"/>
                <a:cs typeface="Arial Unicode MS" pitchFamily="34" charset="-122"/>
              </a:rPr>
              <a:t> </a:t>
            </a: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hsbe</a:t>
            </a:r>
            <a:r>
              <a:rPr lang="en-US" altLang="zh-CN" sz="1800" b="1" dirty="0">
                <a:latin typeface="微软雅黑" panose="020B0503020204020204" pitchFamily="34" charset="-122"/>
                <a:ea typeface="微软雅黑" panose="020B0503020204020204" pitchFamily="34" charset="-122"/>
                <a:cs typeface="Arial Unicode MS" pitchFamily="34" charset="-122"/>
              </a:rPr>
              <a:t>)</a:t>
            </a:r>
            <a:r>
              <a:rPr lang="en-US" altLang="zh-CN" sz="1800" dirty="0">
                <a:latin typeface="微软雅黑" panose="020B0503020204020204" pitchFamily="34" charset="-122"/>
                <a:ea typeface="微软雅黑" panose="020B0503020204020204" pitchFamily="34" charset="-122"/>
                <a:cs typeface="Arial Unicode MS" pitchFamily="34" charset="-122"/>
              </a:rPr>
              <a:t> </a:t>
            </a:r>
          </a:p>
          <a:p>
            <a:pPr lvl="1" eaLnBrk="1" hangingPunct="1">
              <a:lnSpc>
                <a:spcPct val="150000"/>
              </a:lnSpc>
            </a:pPr>
            <a:r>
              <a:rPr lang="en-US" altLang="zh-CN" sz="1800" b="1" dirty="0">
                <a:latin typeface="微软雅黑" panose="020B0503020204020204" pitchFamily="34" charset="-122"/>
                <a:ea typeface="微软雅黑" panose="020B0503020204020204" pitchFamily="34" charset="-122"/>
                <a:cs typeface="Arial Unicode MS" pitchFamily="34" charset="-122"/>
              </a:rPr>
              <a:t>public void </a:t>
            </a:r>
            <a:r>
              <a:rPr lang="en-US" altLang="zh-CN" sz="1800" b="1" dirty="0" err="1">
                <a:latin typeface="微软雅黑" panose="020B0503020204020204" pitchFamily="34" charset="-122"/>
                <a:ea typeface="微软雅黑" panose="020B0503020204020204" pitchFamily="34" charset="-122"/>
                <a:cs typeface="Arial Unicode MS" pitchFamily="34" charset="-122"/>
              </a:rPr>
              <a:t>attributeReplaced</a:t>
            </a: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ServletRequestAttributeEvent</a:t>
            </a:r>
            <a:r>
              <a:rPr lang="en-US" altLang="zh-CN" sz="1800" b="1" dirty="0">
                <a:latin typeface="微软雅黑" panose="020B0503020204020204" pitchFamily="34" charset="-122"/>
                <a:ea typeface="微软雅黑" panose="020B0503020204020204" pitchFamily="34" charset="-122"/>
                <a:cs typeface="Arial Unicode MS" pitchFamily="34" charset="-122"/>
              </a:rPr>
              <a:t> </a:t>
            </a:r>
            <a:r>
              <a:rPr lang="en-US" altLang="zh-CN" sz="1800" b="1" dirty="0" err="1">
                <a:latin typeface="微软雅黑" panose="020B0503020204020204" pitchFamily="34" charset="-122"/>
                <a:ea typeface="微软雅黑" panose="020B0503020204020204" pitchFamily="34" charset="-122"/>
                <a:cs typeface="Arial Unicode MS" pitchFamily="34" charset="-122"/>
              </a:rPr>
              <a:t>srae</a:t>
            </a:r>
            <a:r>
              <a:rPr lang="en-US" altLang="zh-CN" sz="1800" b="1"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347859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8864"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HttpSessionAttributeListener</a:t>
            </a:r>
            <a:r>
              <a:rPr lang="zh-CN" altLang="en-US" dirty="0">
                <a:latin typeface="Arial Unicode MS" pitchFamily="34" charset="-122"/>
                <a:ea typeface="Arial Unicode MS" pitchFamily="34" charset="-122"/>
                <a:cs typeface="Arial Unicode MS" pitchFamily="34" charset="-122"/>
              </a:rPr>
              <a:t>接口 </a:t>
            </a:r>
          </a:p>
        </p:txBody>
      </p:sp>
      <p:sp>
        <p:nvSpPr>
          <p:cNvPr id="6" name="AutoShape 4">
            <a:extLst>
              <a:ext uri="{FF2B5EF4-FFF2-40B4-BE49-F238E27FC236}">
                <a16:creationId xmlns="" xmlns:a16="http://schemas.microsoft.com/office/drawing/2014/main" id="{33CFDA81-08A1-4E3B-BA2C-623335666363}"/>
              </a:ext>
            </a:extLst>
          </p:cNvPr>
          <p:cNvSpPr>
            <a:spLocks noChangeArrowheads="1"/>
          </p:cNvSpPr>
          <p:nvPr/>
        </p:nvSpPr>
        <p:spPr bwMode="auto">
          <a:xfrm>
            <a:off x="419540" y="949777"/>
            <a:ext cx="8304920" cy="516231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MySessionAttributeListener</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HttpSessionAttributeListener</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attributeAdded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HttpSessionBindingEvent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se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 is "</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.getSource</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a:t>
            </a:r>
            <a:r>
              <a:rPr lang="zh-CN" altLang="en-US" sz="1600" b="1" i="1" dirty="0">
                <a:solidFill>
                  <a:srgbClr val="2A00FF"/>
                </a:solidFill>
                <a:latin typeface="Consolas" panose="020B0609020204030204" pitchFamily="49" charset="0"/>
              </a:rPr>
              <a:t>中添加的属性值：</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.getName</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.getValue</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attributeRemoved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HttpSessionBindingEvent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se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a:t>
            </a:r>
            <a:r>
              <a:rPr lang="zh-CN" altLang="en-US" sz="1600" b="1" i="1" dirty="0">
                <a:solidFill>
                  <a:srgbClr val="2A00FF"/>
                </a:solidFill>
                <a:latin typeface="Consolas" panose="020B0609020204030204" pitchFamily="49" charset="0"/>
              </a:rPr>
              <a:t>中删除了属性值：</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.getName</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 is "</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.getSource</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attributeReplaced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HttpSessionBindingEvent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se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 is "</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.getSource</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"session</a:t>
            </a:r>
            <a:r>
              <a:rPr lang="zh-CN" altLang="en-US" sz="1600" b="1" i="1" dirty="0">
                <a:solidFill>
                  <a:srgbClr val="2A00FF"/>
                </a:solidFill>
                <a:latin typeface="Consolas" panose="020B0609020204030204" pitchFamily="49" charset="0"/>
              </a:rPr>
              <a:t>中修改的属性值：</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.getName</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se</a:t>
            </a:r>
            <a:r>
              <a:rPr lang="en-US" altLang="zh-CN" sz="1600" b="1" i="1" dirty="0" err="1">
                <a:solidFill>
                  <a:srgbClr val="000000"/>
                </a:solidFill>
                <a:latin typeface="Consolas" panose="020B0609020204030204" pitchFamily="49" charset="0"/>
              </a:rPr>
              <a:t>.getValue</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zh-CN" altLang="en-US" sz="1600" dirty="0"/>
          </a:p>
        </p:txBody>
      </p:sp>
    </p:spTree>
    <p:extLst>
      <p:ext uri="{BB962C8B-B14F-4D97-AF65-F5344CB8AC3E}">
        <p14:creationId xmlns:p14="http://schemas.microsoft.com/office/powerpoint/2010/main" val="338607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46856" y="0"/>
            <a:ext cx="8229600" cy="766916"/>
          </a:xfrm>
        </p:spPr>
        <p:txBody>
          <a:bodyPr/>
          <a:lstStyle/>
          <a:p>
            <a:pPr eaLnBrk="1" hangingPunct="1"/>
            <a:r>
              <a:rPr lang="zh-CN" altLang="en-US" dirty="0">
                <a:latin typeface="Arial Unicode MS" pitchFamily="34" charset="-122"/>
                <a:ea typeface="Arial Unicode MS" pitchFamily="34" charset="-122"/>
                <a:cs typeface="Arial Unicode MS" pitchFamily="34" charset="-122"/>
              </a:rPr>
              <a:t>感知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绑定的事件监听器</a:t>
            </a:r>
          </a:p>
        </p:txBody>
      </p:sp>
      <p:sp>
        <p:nvSpPr>
          <p:cNvPr id="15363" name="Rectangle 3"/>
          <p:cNvSpPr>
            <a:spLocks noGrp="1" noChangeArrowheads="1"/>
          </p:cNvSpPr>
          <p:nvPr>
            <p:ph type="body" idx="1"/>
          </p:nvPr>
        </p:nvSpPr>
        <p:spPr>
          <a:xfrm>
            <a:off x="539552" y="1435337"/>
            <a:ext cx="8136904" cy="4214812"/>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保存在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域中的对象可以有多种状态：绑定到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中；从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域中解除绑定；随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对象</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持久化</a:t>
            </a:r>
            <a:r>
              <a:rPr lang="zh-CN" altLang="en-US" sz="2000" dirty="0">
                <a:latin typeface="微软雅黑" panose="020B0503020204020204" pitchFamily="34" charset="-122"/>
                <a:ea typeface="微软雅黑" panose="020B0503020204020204" pitchFamily="34" charset="-122"/>
                <a:cs typeface="Arial Unicode MS" pitchFamily="34" charset="-122"/>
              </a:rPr>
              <a:t>到一个存储设备中；随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对象从一个存储设备中</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恢复。</a:t>
            </a:r>
          </a:p>
          <a:p>
            <a:pPr eaLnBrk="1" hangingPunct="1">
              <a:lnSpc>
                <a:spcPct val="150000"/>
              </a:lnSpc>
            </a:pP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规范中定义了两个特殊的监听器接口来</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帮助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JavaBean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对象了解自己在 </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Session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域中的这些状态</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HttpSessionBindingListener</a:t>
            </a:r>
            <a:r>
              <a:rPr lang="zh-CN" altLang="en-US" sz="2000" dirty="0">
                <a:latin typeface="微软雅黑" panose="020B0503020204020204" pitchFamily="34" charset="-122"/>
                <a:ea typeface="微软雅黑" panose="020B0503020204020204" pitchFamily="34" charset="-122"/>
                <a:cs typeface="Arial Unicode MS" pitchFamily="34" charset="-122"/>
              </a:rPr>
              <a:t>接口和</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HttpSessionActivationListener</a:t>
            </a:r>
            <a:r>
              <a:rPr lang="zh-CN" altLang="en-US" sz="2000" dirty="0">
                <a:latin typeface="微软雅黑" panose="020B0503020204020204" pitchFamily="34" charset="-122"/>
                <a:ea typeface="微软雅黑" panose="020B0503020204020204" pitchFamily="34" charset="-122"/>
                <a:cs typeface="Arial Unicode MS" pitchFamily="34" charset="-122"/>
              </a:rPr>
              <a:t>接口 ，实现这两个接口的类</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不需要 </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web.xml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文件中进行注册</a:t>
            </a:r>
          </a:p>
        </p:txBody>
      </p:sp>
    </p:spTree>
    <p:extLst>
      <p:ext uri="{BB962C8B-B14F-4D97-AF65-F5344CB8AC3E}">
        <p14:creationId xmlns:p14="http://schemas.microsoft.com/office/powerpoint/2010/main" val="21553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xfrm>
            <a:off x="593631" y="1"/>
            <a:ext cx="8241590" cy="766916"/>
          </a:xfrm>
          <a:noFill/>
        </p:spPr>
        <p:txBody>
          <a:bodyPr/>
          <a:lstStyle/>
          <a:p>
            <a:pPr eaLnBrk="1" hangingPunct="1"/>
            <a:r>
              <a:rPr lang="en-US" altLang="zh-CN" dirty="0" err="1">
                <a:latin typeface="Arial Unicode MS" pitchFamily="34" charset="-122"/>
                <a:ea typeface="Arial Unicode MS" pitchFamily="34" charset="-122"/>
                <a:cs typeface="Arial Unicode MS" pitchFamily="34" charset="-122"/>
              </a:rPr>
              <a:t>HttpSessionBindingListener</a:t>
            </a:r>
            <a:r>
              <a:rPr lang="zh-CN" altLang="en-US" dirty="0">
                <a:latin typeface="Arial Unicode MS" pitchFamily="34" charset="-122"/>
                <a:ea typeface="Arial Unicode MS" pitchFamily="34" charset="-122"/>
                <a:cs typeface="Arial Unicode MS" pitchFamily="34" charset="-122"/>
              </a:rPr>
              <a:t>接口</a:t>
            </a:r>
          </a:p>
        </p:txBody>
      </p:sp>
      <p:sp>
        <p:nvSpPr>
          <p:cNvPr id="16387" name="Rectangle 6"/>
          <p:cNvSpPr>
            <a:spLocks noGrp="1" noChangeArrowheads="1"/>
          </p:cNvSpPr>
          <p:nvPr>
            <p:ph type="body" idx="1"/>
          </p:nvPr>
        </p:nvSpPr>
        <p:spPr>
          <a:xfrm>
            <a:off x="393803" y="1476114"/>
            <a:ext cx="8229600" cy="4525963"/>
          </a:xfrm>
          <a:noFill/>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实现了</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HttpSessionBindingListener</a:t>
            </a:r>
            <a:r>
              <a:rPr lang="zh-CN" altLang="en-US" sz="2000" dirty="0">
                <a:latin typeface="微软雅黑" panose="020B0503020204020204" pitchFamily="34" charset="-122"/>
                <a:ea typeface="微软雅黑" panose="020B0503020204020204" pitchFamily="34" charset="-122"/>
                <a:cs typeface="Arial Unicode MS" pitchFamily="34" charset="-122"/>
              </a:rPr>
              <a:t>接口的 </a:t>
            </a:r>
            <a:r>
              <a:rPr lang="en-US" altLang="zh-CN" sz="2000" dirty="0" err="1">
                <a:solidFill>
                  <a:srgbClr val="FF0000"/>
                </a:solidFill>
                <a:latin typeface="微软雅黑" panose="020B0503020204020204" pitchFamily="34" charset="-122"/>
                <a:ea typeface="微软雅黑" panose="020B0503020204020204" pitchFamily="34" charset="-122"/>
                <a:cs typeface="Arial Unicode MS" pitchFamily="34" charset="-122"/>
              </a:rPr>
              <a:t>JavaBean</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对象</a:t>
            </a:r>
            <a:r>
              <a:rPr lang="zh-CN" altLang="en-US" sz="2000" dirty="0">
                <a:latin typeface="微软雅黑" panose="020B0503020204020204" pitchFamily="34" charset="-122"/>
                <a:ea typeface="微软雅黑" panose="020B0503020204020204" pitchFamily="34" charset="-122"/>
                <a:cs typeface="Arial Unicode MS" pitchFamily="34" charset="-122"/>
              </a:rPr>
              <a:t>可以感知自己被绑定到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中和从 </a:t>
            </a:r>
            <a:r>
              <a:rPr lang="en-US" altLang="zh-CN" sz="2000" dirty="0">
                <a:latin typeface="微软雅黑" panose="020B0503020204020204" pitchFamily="34" charset="-122"/>
                <a:ea typeface="微软雅黑" panose="020B0503020204020204" pitchFamily="34" charset="-122"/>
                <a:cs typeface="Arial Unicode MS" pitchFamily="34" charset="-122"/>
              </a:rPr>
              <a:t>Session </a:t>
            </a:r>
            <a:r>
              <a:rPr lang="zh-CN" altLang="en-US" sz="2000" dirty="0">
                <a:latin typeface="微软雅黑" panose="020B0503020204020204" pitchFamily="34" charset="-122"/>
                <a:ea typeface="微软雅黑" panose="020B0503020204020204" pitchFamily="34" charset="-122"/>
                <a:cs typeface="Arial Unicode MS" pitchFamily="34" charset="-122"/>
              </a:rPr>
              <a:t>中删除的事件。</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当对象被绑定到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对象中时，</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服务器调用该对象的  </a:t>
            </a:r>
            <a:r>
              <a:rPr lang="en-US" altLang="zh-CN" sz="2000" b="1" dirty="0">
                <a:latin typeface="微软雅黑" panose="020B0503020204020204" pitchFamily="34" charset="-122"/>
                <a:ea typeface="微软雅黑" panose="020B0503020204020204" pitchFamily="34" charset="-122"/>
                <a:cs typeface="Arial Unicode MS" pitchFamily="34" charset="-122"/>
              </a:rPr>
              <a:t>void </a:t>
            </a:r>
            <a:r>
              <a:rPr lang="en-US" altLang="zh-CN" sz="2000" b="1" dirty="0" err="1">
                <a:latin typeface="微软雅黑" panose="020B0503020204020204" pitchFamily="34" charset="-122"/>
                <a:ea typeface="微软雅黑" panose="020B0503020204020204" pitchFamily="34" charset="-122"/>
                <a:cs typeface="Arial Unicode MS" pitchFamily="34" charset="-122"/>
              </a:rPr>
              <a:t>valueBound</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HttpSessionBindingEvent</a:t>
            </a:r>
            <a:r>
              <a:rPr lang="en-US" altLang="zh-CN" sz="2000" b="1" dirty="0">
                <a:latin typeface="微软雅黑" panose="020B0503020204020204" pitchFamily="34" charset="-122"/>
                <a:ea typeface="微软雅黑" panose="020B0503020204020204" pitchFamily="34" charset="-122"/>
                <a:cs typeface="Arial Unicode MS" pitchFamily="34" charset="-122"/>
              </a:rPr>
              <a:t> event) </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当对象从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对象中解除绑定时，</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服务器调用该对象的 </a:t>
            </a:r>
            <a:r>
              <a:rPr lang="en-US" altLang="zh-CN" sz="2000" b="1" dirty="0">
                <a:latin typeface="微软雅黑" panose="020B0503020204020204" pitchFamily="34" charset="-122"/>
                <a:ea typeface="微软雅黑" panose="020B0503020204020204" pitchFamily="34" charset="-122"/>
                <a:cs typeface="Arial Unicode MS" pitchFamily="34" charset="-122"/>
              </a:rPr>
              <a:t>void </a:t>
            </a:r>
            <a:r>
              <a:rPr lang="en-US" altLang="zh-CN" sz="2000" b="1" dirty="0" err="1">
                <a:latin typeface="微软雅黑" panose="020B0503020204020204" pitchFamily="34" charset="-122"/>
                <a:ea typeface="微软雅黑" panose="020B0503020204020204" pitchFamily="34" charset="-122"/>
                <a:cs typeface="Arial Unicode MS" pitchFamily="34" charset="-122"/>
              </a:rPr>
              <a:t>valueUnbound</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HttpSessionBindingEvent</a:t>
            </a:r>
            <a:r>
              <a:rPr lang="en-US" altLang="zh-CN" sz="2000" b="1" dirty="0">
                <a:latin typeface="微软雅黑" panose="020B0503020204020204" pitchFamily="34" charset="-122"/>
                <a:ea typeface="微软雅黑" panose="020B0503020204020204" pitchFamily="34" charset="-122"/>
                <a:cs typeface="Arial Unicode MS" pitchFamily="34" charset="-122"/>
              </a:rPr>
              <a:t> event)</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p:txBody>
      </p:sp>
    </p:spTree>
    <p:extLst>
      <p:ext uri="{BB962C8B-B14F-4D97-AF65-F5344CB8AC3E}">
        <p14:creationId xmlns:p14="http://schemas.microsoft.com/office/powerpoint/2010/main" val="344169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95908" y="1"/>
            <a:ext cx="7696200" cy="766916"/>
          </a:xfrm>
        </p:spPr>
        <p:txBody>
          <a:bodyPr>
            <a:normAutofit/>
          </a:bodyPr>
          <a:lstStyle/>
          <a:p>
            <a:pPr eaLnBrk="1" hangingPunct="1"/>
            <a:r>
              <a:rPr lang="en-US" altLang="zh-CN" sz="2800" dirty="0" err="1">
                <a:latin typeface="Arial Unicode MS" pitchFamily="34" charset="-122"/>
                <a:ea typeface="Arial Unicode MS" pitchFamily="34" charset="-122"/>
                <a:cs typeface="Arial Unicode MS" pitchFamily="34" charset="-122"/>
              </a:rPr>
              <a:t>HttpSessionActivationListener</a:t>
            </a:r>
            <a:r>
              <a:rPr lang="zh-CN" altLang="en-US" sz="3600" dirty="0">
                <a:latin typeface="Arial Unicode MS" pitchFamily="34" charset="-122"/>
                <a:ea typeface="Arial Unicode MS" pitchFamily="34" charset="-122"/>
                <a:cs typeface="Arial Unicode MS" pitchFamily="34" charset="-122"/>
              </a:rPr>
              <a:t>接口</a:t>
            </a:r>
          </a:p>
        </p:txBody>
      </p:sp>
      <p:sp>
        <p:nvSpPr>
          <p:cNvPr id="18435" name="Rectangle 3"/>
          <p:cNvSpPr>
            <a:spLocks noGrp="1" noChangeArrowheads="1"/>
          </p:cNvSpPr>
          <p:nvPr>
            <p:ph type="body" idx="1"/>
          </p:nvPr>
        </p:nvSpPr>
        <p:spPr>
          <a:xfrm>
            <a:off x="467544" y="1772816"/>
            <a:ext cx="8352928" cy="4098925"/>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实现了</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HttpSessionActivationListener</a:t>
            </a:r>
            <a:r>
              <a:rPr lang="zh-CN" altLang="en-US" sz="2000" dirty="0">
                <a:latin typeface="微软雅黑" panose="020B0503020204020204" pitchFamily="34" charset="-122"/>
                <a:ea typeface="微软雅黑" panose="020B0503020204020204" pitchFamily="34" charset="-122"/>
                <a:cs typeface="Arial Unicode MS" pitchFamily="34" charset="-122"/>
              </a:rPr>
              <a:t>接口的 </a:t>
            </a:r>
            <a:r>
              <a:rPr lang="en-US" altLang="zh-CN" sz="2000" dirty="0" err="1">
                <a:latin typeface="微软雅黑" panose="020B0503020204020204" pitchFamily="34" charset="-122"/>
                <a:ea typeface="微软雅黑" panose="020B0503020204020204" pitchFamily="34" charset="-122"/>
                <a:cs typeface="Arial Unicode MS" pitchFamily="34" charset="-122"/>
              </a:rPr>
              <a:t>JavaBean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对象可以感知自己被活化和钝化的事件。</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当绑定到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对象中的对象将要随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对象被钝化之前，</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服务器调用该对象的  </a:t>
            </a:r>
            <a:r>
              <a:rPr lang="en-US" altLang="zh-CN" sz="2000" b="1" dirty="0">
                <a:latin typeface="微软雅黑" panose="020B0503020204020204" pitchFamily="34" charset="-122"/>
                <a:ea typeface="微软雅黑" panose="020B0503020204020204" pitchFamily="34" charset="-122"/>
                <a:cs typeface="Arial Unicode MS" pitchFamily="34" charset="-122"/>
              </a:rPr>
              <a:t>void </a:t>
            </a:r>
            <a:r>
              <a:rPr lang="en-US" altLang="zh-CN" sz="2000" b="1" dirty="0" err="1">
                <a:latin typeface="微软雅黑" panose="020B0503020204020204" pitchFamily="34" charset="-122"/>
                <a:ea typeface="微软雅黑" panose="020B0503020204020204" pitchFamily="34" charset="-122"/>
                <a:cs typeface="Arial Unicode MS" pitchFamily="34" charset="-122"/>
              </a:rPr>
              <a:t>sessionWillPassivate</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HttpSessionBindingEvent</a:t>
            </a:r>
            <a:r>
              <a:rPr lang="en-US" altLang="zh-CN" sz="2000" b="1" dirty="0">
                <a:latin typeface="微软雅黑" panose="020B0503020204020204" pitchFamily="34" charset="-122"/>
                <a:ea typeface="微软雅黑" panose="020B0503020204020204" pitchFamily="34" charset="-122"/>
                <a:cs typeface="Arial Unicode MS" pitchFamily="34" charset="-122"/>
              </a:rPr>
              <a:t> event) </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当绑定到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对象中的对象将要随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对象被活化之后，</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服务器调用该对象的 </a:t>
            </a:r>
            <a:r>
              <a:rPr lang="en-US" altLang="zh-CN" sz="2000" b="1" dirty="0">
                <a:latin typeface="微软雅黑" panose="020B0503020204020204" pitchFamily="34" charset="-122"/>
                <a:ea typeface="微软雅黑" panose="020B0503020204020204" pitchFamily="34" charset="-122"/>
                <a:cs typeface="Arial Unicode MS" pitchFamily="34" charset="-122"/>
              </a:rPr>
              <a:t>void </a:t>
            </a:r>
            <a:r>
              <a:rPr lang="en-US" altLang="zh-CN" sz="2000" b="1" dirty="0" err="1">
                <a:latin typeface="微软雅黑" panose="020B0503020204020204" pitchFamily="34" charset="-122"/>
                <a:ea typeface="微软雅黑" panose="020B0503020204020204" pitchFamily="34" charset="-122"/>
                <a:cs typeface="Arial Unicode MS" pitchFamily="34" charset="-122"/>
              </a:rPr>
              <a:t>sessionDidActive</a:t>
            </a:r>
            <a:r>
              <a:rPr lang="en-US" altLang="zh-CN" sz="2000" b="1" dirty="0">
                <a:latin typeface="微软雅黑" panose="020B0503020204020204" pitchFamily="34" charset="-122"/>
                <a:ea typeface="微软雅黑" panose="020B0503020204020204" pitchFamily="34" charset="-122"/>
                <a:cs typeface="Arial Unicode MS" pitchFamily="34" charset="-122"/>
              </a:rPr>
              <a:t>(</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HttpSessionBindingEvent</a:t>
            </a:r>
            <a:r>
              <a:rPr lang="en-US" altLang="zh-CN" sz="2000" b="1" dirty="0">
                <a:latin typeface="微软雅黑" panose="020B0503020204020204" pitchFamily="34" charset="-122"/>
                <a:ea typeface="微软雅黑" panose="020B0503020204020204" pitchFamily="34" charset="-122"/>
                <a:cs typeface="Arial Unicode MS" pitchFamily="34" charset="-122"/>
              </a:rPr>
              <a:t> event)</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p:txBody>
      </p:sp>
    </p:spTree>
    <p:extLst>
      <p:ext uri="{BB962C8B-B14F-4D97-AF65-F5344CB8AC3E}">
        <p14:creationId xmlns:p14="http://schemas.microsoft.com/office/powerpoint/2010/main" val="18270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0034" y="0"/>
            <a:ext cx="8229600" cy="781665"/>
          </a:xfrm>
        </p:spPr>
        <p:txBody>
          <a:bodyPr/>
          <a:lstStyle/>
          <a:p>
            <a:pPr eaLnBrk="1" hangingPunct="1"/>
            <a:r>
              <a:rPr lang="zh-CN" altLang="en-US" dirty="0">
                <a:latin typeface="Arial Unicode MS" pitchFamily="34" charset="-122"/>
                <a:ea typeface="Arial Unicode MS" pitchFamily="34" charset="-122"/>
                <a:cs typeface="Arial Unicode MS" pitchFamily="34" charset="-122"/>
              </a:rPr>
              <a:t>简介</a:t>
            </a:r>
          </a:p>
        </p:txBody>
      </p:sp>
      <p:sp>
        <p:nvSpPr>
          <p:cNvPr id="4099" name="Rectangle 3"/>
          <p:cNvSpPr>
            <a:spLocks noGrp="1" noChangeArrowheads="1"/>
          </p:cNvSpPr>
          <p:nvPr>
            <p:ph type="body" idx="1"/>
          </p:nvPr>
        </p:nvSpPr>
        <p:spPr>
          <a:xfrm>
            <a:off x="500034" y="1667172"/>
            <a:ext cx="8215370" cy="3201988"/>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监听器：专门用于对其他对象身上发生</a:t>
            </a:r>
            <a:r>
              <a:rPr lang="zh-CN" altLang="en-US" sz="2000" b="1" dirty="0">
                <a:latin typeface="微软雅黑" panose="020B0503020204020204" pitchFamily="34" charset="-122"/>
                <a:ea typeface="微软雅黑" panose="020B0503020204020204" pitchFamily="34" charset="-122"/>
                <a:cs typeface="Arial Unicode MS" pitchFamily="34" charset="-122"/>
              </a:rPr>
              <a:t>的</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事件或状态改变</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进行监听和相应处理</a:t>
            </a:r>
            <a:r>
              <a:rPr lang="zh-CN" altLang="en-US" sz="2000" dirty="0">
                <a:latin typeface="微软雅黑" panose="020B0503020204020204" pitchFamily="34" charset="-122"/>
                <a:ea typeface="微软雅黑" panose="020B0503020204020204" pitchFamily="34" charset="-122"/>
                <a:cs typeface="Arial Unicode MS" pitchFamily="34" charset="-122"/>
              </a:rPr>
              <a:t>的对象，当被监视的对象发生情况时，立即采取相应的行动。</a:t>
            </a:r>
          </a:p>
          <a:p>
            <a:pPr eaLnBrk="1" hangingPunct="1">
              <a:lnSpc>
                <a:spcPct val="150000"/>
              </a:lnSpc>
            </a:pP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监听器：</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规范中定义的一种特殊类，它用于监听 </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应用程序中的 </a:t>
            </a:r>
            <a:r>
              <a:rPr lang="en-US" altLang="zh-CN" sz="2000" b="1" dirty="0" err="1">
                <a:solidFill>
                  <a:srgbClr val="FF0000"/>
                </a:solidFill>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en-US" altLang="zh-CN" sz="2000" b="1" dirty="0" err="1">
                <a:solidFill>
                  <a:srgbClr val="FF0000"/>
                </a:solidFill>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和 </a:t>
            </a:r>
            <a:r>
              <a:rPr lang="en-US" altLang="zh-CN" sz="2000" b="1" dirty="0" err="1">
                <a:solidFill>
                  <a:srgbClr val="FF0000"/>
                </a:solidFill>
                <a:latin typeface="微软雅黑" panose="020B0503020204020204" pitchFamily="34" charset="-122"/>
                <a:ea typeface="微软雅黑" panose="020B0503020204020204" pitchFamily="34" charset="-122"/>
                <a:cs typeface="Arial Unicode MS" pitchFamily="34" charset="-122"/>
              </a:rPr>
              <a:t>ServletRequest</a:t>
            </a:r>
            <a:r>
              <a:rPr lang="en-US" altLang="zh-CN" sz="2000" dirty="0">
                <a:solidFill>
                  <a:srgbClr val="FF0000"/>
                </a:solidFill>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等域对象的</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创建与销毁事件</a:t>
            </a:r>
            <a:r>
              <a:rPr lang="zh-CN" altLang="en-US" sz="2000" dirty="0">
                <a:latin typeface="微软雅黑" panose="020B0503020204020204" pitchFamily="34" charset="-122"/>
                <a:ea typeface="微软雅黑" panose="020B0503020204020204" pitchFamily="34" charset="-122"/>
                <a:cs typeface="Arial Unicode MS" pitchFamily="34" charset="-122"/>
              </a:rPr>
              <a:t>，以及</a:t>
            </a: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监听这些域对象中的属性发生修改的事件</a:t>
            </a:r>
            <a:r>
              <a:rPr lang="zh-CN" altLang="en-US" sz="2000"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204692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95908" y="1"/>
            <a:ext cx="7696200" cy="766916"/>
          </a:xfrm>
        </p:spPr>
        <p:txBody>
          <a:bodyPr>
            <a:normAutofit/>
          </a:bodyPr>
          <a:lstStyle/>
          <a:p>
            <a:pPr eaLnBrk="1" hangingPunct="1"/>
            <a:r>
              <a:rPr lang="zh-CN" altLang="en-US" sz="3600" dirty="0">
                <a:latin typeface="Arial Unicode MS" pitchFamily="34" charset="-122"/>
                <a:ea typeface="Arial Unicode MS" pitchFamily="34" charset="-122"/>
                <a:cs typeface="Arial Unicode MS" pitchFamily="34" charset="-122"/>
              </a:rPr>
              <a:t>监听器应用案例</a:t>
            </a:r>
          </a:p>
        </p:txBody>
      </p:sp>
      <p:sp>
        <p:nvSpPr>
          <p:cNvPr id="18435" name="Rectangle 3"/>
          <p:cNvSpPr>
            <a:spLocks noGrp="1" noChangeArrowheads="1"/>
          </p:cNvSpPr>
          <p:nvPr>
            <p:ph type="body" idx="1"/>
          </p:nvPr>
        </p:nvSpPr>
        <p:spPr>
          <a:xfrm>
            <a:off x="467544" y="1772816"/>
            <a:ext cx="8352928" cy="4098925"/>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统计在线人数</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统计登录人数</a:t>
            </a:r>
          </a:p>
        </p:txBody>
      </p:sp>
    </p:spTree>
    <p:extLst>
      <p:ext uri="{BB962C8B-B14F-4D97-AF65-F5344CB8AC3E}">
        <p14:creationId xmlns:p14="http://schemas.microsoft.com/office/powerpoint/2010/main" val="282056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dirty="0" err="1"/>
              <a:t>Codeasier</a:t>
            </a:r>
            <a:r>
              <a:rPr lang="en-US" altLang="zh-CN" dirty="0"/>
              <a:t/>
            </a:r>
            <a:br>
              <a:rPr lang="en-US" altLang="zh-CN" dirty="0"/>
            </a:br>
            <a:r>
              <a:rPr lang="en-US" altLang="zh-CN" dirty="0"/>
              <a:t>  </a:t>
            </a:r>
            <a:r>
              <a:rPr lang="zh-CN" altLang="en-US" dirty="0"/>
              <a:t>让编码更容易！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85804" y="0"/>
            <a:ext cx="8229600" cy="781665"/>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Servlet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监听器的分类</a:t>
            </a:r>
          </a:p>
        </p:txBody>
      </p:sp>
      <p:sp>
        <p:nvSpPr>
          <p:cNvPr id="5123" name="Rectangle 3"/>
          <p:cNvSpPr>
            <a:spLocks noGrp="1" noChangeArrowheads="1"/>
          </p:cNvSpPr>
          <p:nvPr>
            <p:ph type="body" idx="1"/>
          </p:nvPr>
        </p:nvSpPr>
        <p:spPr>
          <a:xfrm>
            <a:off x="428596" y="1777915"/>
            <a:ext cx="8286808" cy="3071834"/>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按监听的事件类型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监听器可分为如下三种类型：</a:t>
            </a:r>
          </a:p>
          <a:p>
            <a:pPr lvl="1" eaLnBrk="1" hangingPunct="1">
              <a:lnSpc>
                <a:spcPct val="150000"/>
              </a:lnSpc>
            </a:pPr>
            <a:r>
              <a:rPr lang="zh-CN" altLang="en-US" sz="2000" b="1" dirty="0">
                <a:latin typeface="微软雅黑" panose="020B0503020204020204" pitchFamily="34" charset="-122"/>
                <a:ea typeface="微软雅黑" panose="020B0503020204020204" pitchFamily="34" charset="-122"/>
                <a:cs typeface="Arial Unicode MS" pitchFamily="34" charset="-122"/>
              </a:rPr>
              <a:t>监听</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域对象自身</a:t>
            </a:r>
            <a:r>
              <a:rPr lang="zh-CN" altLang="en-US" sz="2000" b="1" dirty="0">
                <a:latin typeface="微软雅黑" panose="020B0503020204020204" pitchFamily="34" charset="-122"/>
                <a:ea typeface="微软雅黑" panose="020B0503020204020204" pitchFamily="34" charset="-122"/>
                <a:cs typeface="Arial Unicode MS" pitchFamily="34" charset="-122"/>
              </a:rPr>
              <a:t>的创建和销毁的事件监听器</a:t>
            </a:r>
          </a:p>
          <a:p>
            <a:pPr lvl="1" eaLnBrk="1" hangingPunct="1">
              <a:lnSpc>
                <a:spcPct val="150000"/>
              </a:lnSpc>
            </a:pPr>
            <a:r>
              <a:rPr lang="zh-CN" altLang="en-US" sz="2000" b="1" dirty="0">
                <a:latin typeface="微软雅黑" panose="020B0503020204020204" pitchFamily="34" charset="-122"/>
                <a:ea typeface="微软雅黑" panose="020B0503020204020204" pitchFamily="34" charset="-122"/>
                <a:cs typeface="Arial Unicode MS" pitchFamily="34" charset="-122"/>
              </a:rPr>
              <a:t>监听</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域对象中的属性</a:t>
            </a:r>
            <a:r>
              <a:rPr lang="zh-CN" altLang="en-US" sz="2000" b="1" dirty="0">
                <a:latin typeface="微软雅黑" panose="020B0503020204020204" pitchFamily="34" charset="-122"/>
                <a:ea typeface="微软雅黑" panose="020B0503020204020204" pitchFamily="34" charset="-122"/>
                <a:cs typeface="Arial Unicode MS" pitchFamily="34" charset="-122"/>
              </a:rPr>
              <a:t>的增加和删除的事件监听器</a:t>
            </a:r>
          </a:p>
          <a:p>
            <a:pPr lvl="1" eaLnBrk="1" hangingPunct="1">
              <a:lnSpc>
                <a:spcPct val="150000"/>
              </a:lnSpc>
            </a:pPr>
            <a:r>
              <a:rPr lang="zh-CN" altLang="en-US" sz="2000" b="1" dirty="0">
                <a:latin typeface="微软雅黑" panose="020B0503020204020204" pitchFamily="34" charset="-122"/>
                <a:ea typeface="微软雅黑" panose="020B0503020204020204" pitchFamily="34" charset="-122"/>
                <a:cs typeface="Arial Unicode MS" pitchFamily="34" charset="-122"/>
              </a:rPr>
              <a:t>监听绑定到</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域中的某个对象</a:t>
            </a:r>
            <a:r>
              <a:rPr lang="zh-CN" altLang="en-US" sz="2000" b="1" dirty="0">
                <a:latin typeface="微软雅黑" panose="020B0503020204020204" pitchFamily="34" charset="-122"/>
                <a:ea typeface="微软雅黑" panose="020B0503020204020204" pitchFamily="34" charset="-122"/>
                <a:cs typeface="Arial Unicode MS" pitchFamily="34" charset="-122"/>
              </a:rPr>
              <a:t>的状态的事件监听器</a:t>
            </a:r>
          </a:p>
        </p:txBody>
      </p:sp>
    </p:spTree>
    <p:extLst>
      <p:ext uri="{BB962C8B-B14F-4D97-AF65-F5344CB8AC3E}">
        <p14:creationId xmlns:p14="http://schemas.microsoft.com/office/powerpoint/2010/main" val="9111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596" y="0"/>
            <a:ext cx="8229600" cy="752168"/>
          </a:xfrm>
        </p:spPr>
        <p:txBody>
          <a:bodyPr/>
          <a:lstStyle/>
          <a:p>
            <a:pPr eaLnBrk="1" hangingPunct="1"/>
            <a:r>
              <a:rPr lang="zh-CN" altLang="en-US" dirty="0">
                <a:latin typeface="Arial Unicode MS" pitchFamily="34" charset="-122"/>
                <a:ea typeface="Arial Unicode MS" pitchFamily="34" charset="-122"/>
                <a:cs typeface="Arial Unicode MS" pitchFamily="34" charset="-122"/>
              </a:rPr>
              <a:t>编写 </a:t>
            </a:r>
            <a:r>
              <a:rPr lang="en-US" altLang="zh-CN" dirty="0" err="1">
                <a:latin typeface="Arial Unicode MS" pitchFamily="34" charset="-122"/>
                <a:ea typeface="Arial Unicode MS" pitchFamily="34" charset="-122"/>
                <a:cs typeface="Arial Unicode MS" pitchFamily="34" charset="-122"/>
              </a:rPr>
              <a:t>Servlet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监听器</a:t>
            </a:r>
          </a:p>
        </p:txBody>
      </p:sp>
      <p:sp>
        <p:nvSpPr>
          <p:cNvPr id="6147" name="Rectangle 3"/>
          <p:cNvSpPr>
            <a:spLocks noGrp="1" noChangeArrowheads="1"/>
          </p:cNvSpPr>
          <p:nvPr>
            <p:ph type="body" idx="1"/>
          </p:nvPr>
        </p:nvSpPr>
        <p:spPr>
          <a:xfrm>
            <a:off x="328554" y="1196181"/>
            <a:ext cx="8429684" cy="4929222"/>
          </a:xfrm>
        </p:spPr>
        <p:txBody>
          <a:bodyPr>
            <a:normAutofit/>
          </a:bodyPr>
          <a:lstStyle/>
          <a:p>
            <a:pPr eaLnBrk="1" hangingPunct="1">
              <a:lnSpc>
                <a:spcPct val="150000"/>
              </a:lnSpc>
            </a:pP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规范为</a:t>
            </a:r>
            <a:r>
              <a:rPr lang="zh-CN" altLang="en-US" sz="2000" b="1" dirty="0">
                <a:solidFill>
                  <a:srgbClr val="FF0000"/>
                </a:solidFill>
                <a:latin typeface="微软雅黑" panose="020B0503020204020204" pitchFamily="34" charset="-122"/>
                <a:ea typeface="微软雅黑" panose="020B0503020204020204" pitchFamily="34" charset="-122"/>
                <a:cs typeface="Arial Unicode MS" pitchFamily="34" charset="-122"/>
              </a:rPr>
              <a:t>每种事件监听器</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都定义了相应的接口，开发人员编写的事件监听器程序只需实现这些接口</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服务器根据用户编写的事件监听器所实现的接口把它注册到相应的被监听对象上</a:t>
            </a:r>
          </a:p>
          <a:p>
            <a:pPr eaLnBrk="1" hangingPunct="1">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某些</a:t>
            </a:r>
            <a:r>
              <a:rPr lang="en-US" altLang="zh-CN" sz="2000" dirty="0">
                <a:latin typeface="微软雅黑" panose="020B0503020204020204" pitchFamily="34" charset="-122"/>
                <a:ea typeface="微软雅黑" panose="020B0503020204020204" pitchFamily="34" charset="-122"/>
                <a:cs typeface="Arial Unicode MS" pitchFamily="34" charset="-122"/>
              </a:rPr>
              <a:t>Servlet </a:t>
            </a:r>
            <a:r>
              <a:rPr lang="zh-CN" altLang="en-US" sz="2000" dirty="0">
                <a:latin typeface="微软雅黑" panose="020B0503020204020204" pitchFamily="34" charset="-122"/>
                <a:ea typeface="微软雅黑" panose="020B0503020204020204" pitchFamily="34" charset="-122"/>
                <a:cs typeface="Arial Unicode MS" pitchFamily="34" charset="-122"/>
              </a:rPr>
              <a:t>事件监听器需要在 </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应用程序的 </a:t>
            </a:r>
            <a:r>
              <a:rPr lang="en-US" altLang="zh-CN" sz="2000" dirty="0">
                <a:latin typeface="微软雅黑" panose="020B0503020204020204" pitchFamily="34" charset="-122"/>
                <a:ea typeface="微软雅黑" panose="020B0503020204020204" pitchFamily="34" charset="-122"/>
                <a:cs typeface="Arial Unicode MS" pitchFamily="34" charset="-122"/>
              </a:rPr>
              <a:t>web.xml </a:t>
            </a:r>
            <a:r>
              <a:rPr lang="zh-CN" altLang="en-US" sz="2000" dirty="0">
                <a:latin typeface="微软雅黑" panose="020B0503020204020204" pitchFamily="34" charset="-122"/>
                <a:ea typeface="微软雅黑" panose="020B0503020204020204" pitchFamily="34" charset="-122"/>
                <a:cs typeface="Arial Unicode MS" pitchFamily="34" charset="-122"/>
              </a:rPr>
              <a:t>文件中进行注册，</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一个 </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web.xml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文件中可以注册多个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Servlet</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事件监听器，</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服务器按照它们在 </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web.xml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文件中的注册顺序来加载和注册这些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Serlvet</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事件监听器</a:t>
            </a:r>
            <a:r>
              <a:rPr lang="zh-CN" altLang="en-US" sz="2000"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17870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596" y="0"/>
            <a:ext cx="8229600" cy="752168"/>
          </a:xfrm>
        </p:spPr>
        <p:txBody>
          <a:bodyPr/>
          <a:lstStyle/>
          <a:p>
            <a:pPr eaLnBrk="1" hangingPunct="1"/>
            <a:r>
              <a:rPr lang="zh-CN" altLang="en-US" dirty="0">
                <a:latin typeface="Arial Unicode MS" pitchFamily="34" charset="-122"/>
                <a:ea typeface="Arial Unicode MS" pitchFamily="34" charset="-122"/>
                <a:cs typeface="Arial Unicode MS" pitchFamily="34" charset="-122"/>
              </a:rPr>
              <a:t>编写 </a:t>
            </a:r>
            <a:r>
              <a:rPr lang="en-US" altLang="zh-CN" dirty="0" err="1">
                <a:latin typeface="Arial Unicode MS" pitchFamily="34" charset="-122"/>
                <a:ea typeface="Arial Unicode MS" pitchFamily="34" charset="-122"/>
                <a:cs typeface="Arial Unicode MS" pitchFamily="34" charset="-122"/>
              </a:rPr>
              <a:t>Servlet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监听器</a:t>
            </a:r>
          </a:p>
        </p:txBody>
      </p:sp>
      <p:sp>
        <p:nvSpPr>
          <p:cNvPr id="6147" name="Rectangle 3"/>
          <p:cNvSpPr>
            <a:spLocks noGrp="1" noChangeArrowheads="1"/>
          </p:cNvSpPr>
          <p:nvPr>
            <p:ph type="body" idx="1"/>
          </p:nvPr>
        </p:nvSpPr>
        <p:spPr>
          <a:xfrm>
            <a:off x="328554" y="1548581"/>
            <a:ext cx="8429684" cy="4576822"/>
          </a:xfrm>
        </p:spPr>
        <p:txBody>
          <a:bodyPr>
            <a:normAutofit/>
          </a:bodyPr>
          <a:lstStyle/>
          <a:p>
            <a:pPr eaLnBrk="1" hangingPunct="1">
              <a:lnSpc>
                <a:spcPct val="150000"/>
              </a:lnSpc>
            </a:pPr>
            <a:r>
              <a:rPr lang="en-US" altLang="zh-CN" sz="2000" dirty="0" err="1">
                <a:latin typeface="微软雅黑" panose="020B0503020204020204" pitchFamily="34" charset="-122"/>
                <a:ea typeface="微软雅黑" panose="020B0503020204020204" pitchFamily="34" charset="-122"/>
                <a:cs typeface="Arial Unicode MS" pitchFamily="34" charset="-122"/>
              </a:rPr>
              <a:t>Serlvet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事件监听器的注册和调用过程都是由 </a:t>
            </a:r>
            <a:r>
              <a:rPr lang="en-US" altLang="zh-CN" sz="2000" dirty="0">
                <a:latin typeface="微软雅黑" panose="020B0503020204020204" pitchFamily="34" charset="-122"/>
                <a:ea typeface="微软雅黑" panose="020B0503020204020204" pitchFamily="34" charset="-122"/>
                <a:cs typeface="Arial Unicode MS" pitchFamily="34" charset="-122"/>
              </a:rPr>
              <a:t>web </a:t>
            </a:r>
            <a:r>
              <a:rPr lang="zh-CN" altLang="en-US" sz="2000" dirty="0">
                <a:latin typeface="微软雅黑" panose="020B0503020204020204" pitchFamily="34" charset="-122"/>
                <a:ea typeface="微软雅黑" panose="020B0503020204020204" pitchFamily="34" charset="-122"/>
                <a:cs typeface="Arial Unicode MS" pitchFamily="34" charset="-122"/>
              </a:rPr>
              <a:t>容器自动完成的，当发生被监听的对象被创建，修改或销毁事件时，</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容器将调用与之相关的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事件监听器对象的相关方法，开发人员在在这些方法中编写的事件处理代码即被执行。</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由于</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一个 </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应用程序只会为每个事件监听器创建一个对象</a:t>
            </a:r>
            <a:r>
              <a:rPr lang="zh-CN" altLang="en-US" sz="2000" dirty="0">
                <a:latin typeface="微软雅黑" panose="020B0503020204020204" pitchFamily="34" charset="-122"/>
                <a:ea typeface="微软雅黑" panose="020B0503020204020204" pitchFamily="34" charset="-122"/>
                <a:cs typeface="Arial Unicode MS" pitchFamily="34" charset="-122"/>
              </a:rPr>
              <a:t>，有可能出现多个线程同时调用同一个事件监听器对象的情况，所以，在编写事件监听器类时，应考虑多线程安全的问题。</a:t>
            </a:r>
          </a:p>
        </p:txBody>
      </p:sp>
    </p:spTree>
    <p:extLst>
      <p:ext uri="{BB962C8B-B14F-4D97-AF65-F5344CB8AC3E}">
        <p14:creationId xmlns:p14="http://schemas.microsoft.com/office/powerpoint/2010/main" val="364393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6543" y="0"/>
            <a:ext cx="8229600" cy="781665"/>
          </a:xfrm>
        </p:spPr>
        <p:txBody>
          <a:bodyPr/>
          <a:lstStyle/>
          <a:p>
            <a:pPr eaLnBrk="1" hangingPunct="1"/>
            <a:r>
              <a:rPr lang="zh-CN" altLang="en-US" dirty="0">
                <a:latin typeface="Arial Unicode MS" pitchFamily="34" charset="-122"/>
                <a:ea typeface="Arial Unicode MS" pitchFamily="34" charset="-122"/>
                <a:cs typeface="Arial Unicode MS" pitchFamily="34" charset="-122"/>
              </a:rPr>
              <a:t>监听域对象的创建和销毁</a:t>
            </a:r>
          </a:p>
        </p:txBody>
      </p:sp>
      <p:sp>
        <p:nvSpPr>
          <p:cNvPr id="7171" name="Rectangle 3"/>
          <p:cNvSpPr>
            <a:spLocks noGrp="1" noChangeArrowheads="1"/>
          </p:cNvSpPr>
          <p:nvPr>
            <p:ph type="body" idx="1"/>
          </p:nvPr>
        </p:nvSpPr>
        <p:spPr>
          <a:xfrm>
            <a:off x="785786" y="1426257"/>
            <a:ext cx="7696200" cy="1995369"/>
          </a:xfrm>
        </p:spPr>
        <p:txBody>
          <a:bodyPr/>
          <a:lstStyle/>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域对象创建和销毁的事件监听器</a:t>
            </a:r>
            <a:r>
              <a:rPr lang="zh-CN" altLang="en-US" sz="2000" dirty="0">
                <a:latin typeface="微软雅黑" panose="020B0503020204020204" pitchFamily="34" charset="-122"/>
                <a:ea typeface="微软雅黑" panose="020B0503020204020204" pitchFamily="34" charset="-122"/>
                <a:cs typeface="Arial Unicode MS" pitchFamily="34" charset="-122"/>
              </a:rPr>
              <a:t>就是用来监听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ServletContext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ServletRequest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这三个对象的创建和销毁事件的监听器。</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域对象的创建和销毁时机</a:t>
            </a:r>
          </a:p>
        </p:txBody>
      </p:sp>
      <p:pic>
        <p:nvPicPr>
          <p:cNvPr id="7172" name="Picture 4"/>
          <p:cNvPicPr>
            <a:picLocks noChangeAspect="1" noChangeArrowheads="1"/>
          </p:cNvPicPr>
          <p:nvPr/>
        </p:nvPicPr>
        <p:blipFill>
          <a:blip r:embed="rId2"/>
          <a:srcRect/>
          <a:stretch>
            <a:fillRect/>
          </a:stretch>
        </p:blipFill>
        <p:spPr bwMode="auto">
          <a:xfrm>
            <a:off x="143643" y="3421626"/>
            <a:ext cx="8712568" cy="201102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6000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8864"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ServletRequestListener</a:t>
            </a:r>
            <a:r>
              <a:rPr lang="zh-CN" altLang="en-US" dirty="0">
                <a:latin typeface="Arial Unicode MS" pitchFamily="34" charset="-122"/>
                <a:ea typeface="Arial Unicode MS" pitchFamily="34" charset="-122"/>
                <a:cs typeface="Arial Unicode MS" pitchFamily="34" charset="-122"/>
              </a:rPr>
              <a:t>接口 </a:t>
            </a:r>
          </a:p>
        </p:txBody>
      </p:sp>
      <p:sp>
        <p:nvSpPr>
          <p:cNvPr id="10243" name="Rectangle 3"/>
          <p:cNvSpPr>
            <a:spLocks noGrp="1" noChangeArrowheads="1"/>
          </p:cNvSpPr>
          <p:nvPr>
            <p:ph type="body" idx="1"/>
          </p:nvPr>
        </p:nvSpPr>
        <p:spPr>
          <a:xfrm>
            <a:off x="667683" y="1446618"/>
            <a:ext cx="7931962" cy="4098925"/>
          </a:xfrm>
        </p:spPr>
        <p:txBody>
          <a:bodyPr/>
          <a:lstStyle/>
          <a:p>
            <a:pPr eaLnBrk="1" hangingPunct="1">
              <a:lnSpc>
                <a:spcPct val="150000"/>
              </a:lnSpc>
            </a:pPr>
            <a:r>
              <a:rPr lang="en-US" altLang="zh-CN" sz="2000" dirty="0" err="1">
                <a:latin typeface="微软雅黑" panose="020B0503020204020204" pitchFamily="34" charset="-122"/>
                <a:ea typeface="微软雅黑" panose="020B0503020204020204" pitchFamily="34" charset="-122"/>
              </a:rPr>
              <a:t>ServletRequestListener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接口用于监听</a:t>
            </a:r>
            <a:r>
              <a:rPr lang="en-US" altLang="zh-CN" sz="2000" dirty="0" err="1">
                <a:latin typeface="微软雅黑" panose="020B0503020204020204" pitchFamily="34" charset="-122"/>
                <a:ea typeface="微软雅黑" panose="020B0503020204020204" pitchFamily="34" charset="-122"/>
              </a:rPr>
              <a:t>ServletRequest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对象的创建和销毁</a:t>
            </a:r>
          </a:p>
          <a:p>
            <a:pPr eaLnBrk="1" hangingPunct="1">
              <a:lnSpc>
                <a:spcPct val="150000"/>
              </a:lnSpc>
            </a:pPr>
            <a:r>
              <a:rPr lang="zh-CN" altLang="en-US" sz="2000" dirty="0">
                <a:latin typeface="微软雅黑" panose="020B0503020204020204" pitchFamily="34" charset="-122"/>
                <a:ea typeface="微软雅黑" panose="020B0503020204020204" pitchFamily="34" charset="-122"/>
              </a:rPr>
              <a:t>创建一个</a:t>
            </a:r>
            <a:r>
              <a:rPr lang="en-US" altLang="zh-CN" sz="2000" dirty="0" err="1">
                <a:latin typeface="微软雅黑" panose="020B0503020204020204" pitchFamily="34" charset="-122"/>
                <a:ea typeface="微软雅黑" panose="020B0503020204020204" pitchFamily="34" charset="-122"/>
              </a:rPr>
              <a:t>ServletRequest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对象时，激发</a:t>
            </a:r>
            <a:r>
              <a:rPr lang="en-US" altLang="zh-CN" sz="2000" dirty="0" err="1">
                <a:latin typeface="微软雅黑" panose="020B0503020204020204" pitchFamily="34" charset="-122"/>
                <a:ea typeface="微软雅黑" panose="020B0503020204020204" pitchFamily="34" charset="-122"/>
              </a:rPr>
              <a:t>requestInitialized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ServletRequestEvent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sre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方法</a:t>
            </a:r>
          </a:p>
          <a:p>
            <a:pPr eaLnBrk="1" hangingPunct="1">
              <a:lnSpc>
                <a:spcPct val="150000"/>
              </a:lnSpc>
            </a:pPr>
            <a:r>
              <a:rPr lang="zh-CN" altLang="en-US" sz="2000" dirty="0">
                <a:latin typeface="微软雅黑" panose="020B0503020204020204" pitchFamily="34" charset="-122"/>
                <a:ea typeface="微软雅黑" panose="020B0503020204020204" pitchFamily="34" charset="-122"/>
              </a:rPr>
              <a:t>销毁一个</a:t>
            </a:r>
            <a:r>
              <a:rPr lang="en-US" altLang="zh-CN" sz="2000" dirty="0">
                <a:latin typeface="微软雅黑" panose="020B0503020204020204" pitchFamily="34" charset="-122"/>
                <a:ea typeface="微软雅黑" panose="020B0503020204020204" pitchFamily="34" charset="-122"/>
              </a:rPr>
              <a:t>Session</a:t>
            </a:r>
            <a:r>
              <a:rPr lang="zh-CN" altLang="en-US" sz="2000" dirty="0">
                <a:latin typeface="微软雅黑" panose="020B0503020204020204" pitchFamily="34" charset="-122"/>
                <a:ea typeface="微软雅黑" panose="020B0503020204020204" pitchFamily="34" charset="-122"/>
              </a:rPr>
              <a:t>时，激发</a:t>
            </a:r>
            <a:r>
              <a:rPr lang="en-US" altLang="zh-CN" sz="2000" dirty="0" err="1">
                <a:latin typeface="微软雅黑" panose="020B0503020204020204" pitchFamily="34" charset="-122"/>
                <a:ea typeface="微软雅黑" panose="020B0503020204020204" pitchFamily="34" charset="-122"/>
              </a:rPr>
              <a:t>requestDestroyed</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ServletRequestEvent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sre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72784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8864" y="0"/>
            <a:ext cx="8229600" cy="752168"/>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ServletRequestListener</a:t>
            </a:r>
            <a:r>
              <a:rPr lang="zh-CN" altLang="en-US" dirty="0">
                <a:latin typeface="Arial Unicode MS" pitchFamily="34" charset="-122"/>
                <a:ea typeface="Arial Unicode MS" pitchFamily="34" charset="-122"/>
                <a:cs typeface="Arial Unicode MS" pitchFamily="34" charset="-122"/>
              </a:rPr>
              <a:t>接口 </a:t>
            </a:r>
          </a:p>
        </p:txBody>
      </p:sp>
      <p:sp>
        <p:nvSpPr>
          <p:cNvPr id="6" name="AutoShape 4">
            <a:extLst>
              <a:ext uri="{FF2B5EF4-FFF2-40B4-BE49-F238E27FC236}">
                <a16:creationId xmlns="" xmlns:a16="http://schemas.microsoft.com/office/drawing/2014/main" id="{33CFDA81-08A1-4E3B-BA2C-623335666363}"/>
              </a:ext>
            </a:extLst>
          </p:cNvPr>
          <p:cNvSpPr>
            <a:spLocks noChangeArrowheads="1"/>
          </p:cNvSpPr>
          <p:nvPr/>
        </p:nvSpPr>
        <p:spPr bwMode="auto">
          <a:xfrm>
            <a:off x="419540" y="949777"/>
            <a:ext cx="8304920" cy="414885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MyRequestListener</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implements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ServletRequestListener</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dirty="0">
                <a:solidFill>
                  <a:srgbClr val="3F5FBF"/>
                </a:solidFill>
                <a:latin typeface="Consolas" panose="020B0609020204030204" pitchFamily="49" charset="0"/>
              </a:rPr>
              <a:t>  /**</a:t>
            </a:r>
          </a:p>
          <a:p>
            <a:r>
              <a:rPr lang="zh-CN" altLang="en-US" sz="1600" dirty="0">
                <a:solidFill>
                  <a:srgbClr val="3F5FBF"/>
                </a:solidFill>
                <a:latin typeface="Consolas" panose="020B0609020204030204" pitchFamily="49" charset="0"/>
              </a:rPr>
              <a:t>  * 当</a:t>
            </a:r>
            <a:r>
              <a:rPr lang="en-US" altLang="zh-CN" sz="1600" dirty="0">
                <a:solidFill>
                  <a:srgbClr val="3F5FBF"/>
                </a:solidFill>
                <a:latin typeface="Consolas" panose="020B0609020204030204" pitchFamily="49" charset="0"/>
              </a:rPr>
              <a:t>request</a:t>
            </a:r>
            <a:r>
              <a:rPr lang="zh-CN" altLang="en-US" sz="1600" dirty="0">
                <a:solidFill>
                  <a:srgbClr val="3F5FBF"/>
                </a:solidFill>
                <a:latin typeface="Consolas" panose="020B0609020204030204" pitchFamily="49" charset="0"/>
              </a:rPr>
              <a:t>被创建时，此方法 就会被容器调用</a:t>
            </a:r>
          </a:p>
          <a:p>
            <a:r>
              <a:rPr lang="zh-CN" altLang="en-US" sz="1600" dirty="0">
                <a:solidFill>
                  <a:srgbClr val="3F5FBF"/>
                </a:solidFill>
                <a:latin typeface="Consolas" panose="020B0609020204030204" pitchFamily="49" charset="0"/>
              </a:rPr>
              <a:t>  *</a:t>
            </a:r>
            <a:r>
              <a:rPr lang="en-US" altLang="zh-CN" sz="1600" dirty="0">
                <a:solidFill>
                  <a:srgbClr val="3F5FBF"/>
                </a:solidFill>
                <a:latin typeface="Consolas" panose="020B0609020204030204" pitchFamily="49" charset="0"/>
              </a:rPr>
              <a:t>/</a:t>
            </a: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requestInitialized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ServletRequestEvent</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sre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"request</a:t>
            </a:r>
            <a:r>
              <a:rPr lang="zh-CN" altLang="en-US" sz="1600" b="1" i="1" dirty="0">
                <a:solidFill>
                  <a:srgbClr val="2A00FF"/>
                </a:solidFill>
                <a:latin typeface="Consolas" panose="020B0609020204030204" pitchFamily="49" charset="0"/>
              </a:rPr>
              <a:t>被创建了</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sre</a:t>
            </a:r>
            <a:r>
              <a:rPr lang="en-US" altLang="zh-CN" sz="1600" b="1" i="1" dirty="0" err="1">
                <a:solidFill>
                  <a:srgbClr val="000000"/>
                </a:solidFill>
                <a:latin typeface="Consolas" panose="020B0609020204030204" pitchFamily="49" charset="0"/>
              </a:rPr>
              <a:t>.getServletRequest</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3F5FBF"/>
                </a:solidFill>
                <a:latin typeface="Consolas" panose="020B0609020204030204" pitchFamily="49" charset="0"/>
              </a:rPr>
              <a:t>  /**</a:t>
            </a:r>
          </a:p>
          <a:p>
            <a:r>
              <a:rPr lang="zh-CN" altLang="en-US" sz="1600" dirty="0">
                <a:solidFill>
                  <a:srgbClr val="3F5FBF"/>
                </a:solidFill>
                <a:latin typeface="Consolas" panose="020B0609020204030204" pitchFamily="49" charset="0"/>
              </a:rPr>
              <a:t>   * 当</a:t>
            </a:r>
            <a:r>
              <a:rPr lang="en-US" altLang="zh-CN" sz="1600" dirty="0">
                <a:solidFill>
                  <a:srgbClr val="3F5FBF"/>
                </a:solidFill>
                <a:latin typeface="Consolas" panose="020B0609020204030204" pitchFamily="49" charset="0"/>
              </a:rPr>
              <a:t>request</a:t>
            </a:r>
            <a:r>
              <a:rPr lang="zh-CN" altLang="en-US" sz="1600" dirty="0">
                <a:solidFill>
                  <a:srgbClr val="3F5FBF"/>
                </a:solidFill>
                <a:latin typeface="Consolas" panose="020B0609020204030204" pitchFamily="49" charset="0"/>
              </a:rPr>
              <a:t>被销毁时，此方法 就会被容器调用</a:t>
            </a:r>
          </a:p>
          <a:p>
            <a:r>
              <a:rPr lang="zh-CN" altLang="en-US" sz="1600" dirty="0">
                <a:solidFill>
                  <a:srgbClr val="3F5FBF"/>
                </a:solidFill>
                <a:latin typeface="Consolas" panose="020B0609020204030204" pitchFamily="49" charset="0"/>
              </a:rPr>
              <a:t>   *</a:t>
            </a:r>
            <a:r>
              <a:rPr lang="en-US" altLang="zh-CN" sz="1600" dirty="0">
                <a:solidFill>
                  <a:srgbClr val="3F5FBF"/>
                </a:solidFill>
                <a:latin typeface="Consolas" panose="020B0609020204030204" pitchFamily="49" charset="0"/>
              </a:rPr>
              <a:t>/</a:t>
            </a:r>
          </a:p>
          <a:p>
            <a:r>
              <a:rPr lang="en-US" altLang="zh-CN" sz="1600" dirty="0">
                <a:solidFill>
                  <a:srgbClr val="646464"/>
                </a:solidFill>
                <a:latin typeface="Consolas" panose="020B0609020204030204" pitchFamily="49" charset="0"/>
              </a:rPr>
              <a:t>  @Override</a:t>
            </a:r>
          </a:p>
          <a:p>
            <a:r>
              <a:rPr lang="en-US" altLang="zh-CN" sz="1600" b="1" dirty="0">
                <a:solidFill>
                  <a:srgbClr val="7F0055"/>
                </a:solidFill>
                <a:latin typeface="Consolas" panose="020B0609020204030204" pitchFamily="49" charset="0"/>
              </a:rPr>
              <a:t>  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requestDestroyed</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ServletRequestEvent</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sre</a:t>
            </a:r>
            <a:r>
              <a:rPr lang="en-US" altLang="zh-CN" sz="1600" b="1"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err</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a:t>
            </a:r>
            <a:r>
              <a:rPr lang="zh-CN" altLang="en-US" sz="1600" b="1" i="1" dirty="0">
                <a:solidFill>
                  <a:srgbClr val="2A00FF"/>
                </a:solidFill>
                <a:latin typeface="Consolas" panose="020B0609020204030204" pitchFamily="49" charset="0"/>
              </a:rPr>
              <a:t>被容器回收了</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r>
              <a:rPr lang="en-US" altLang="zh-CN" sz="1600" b="1" i="1" dirty="0" err="1">
                <a:solidFill>
                  <a:srgbClr val="6A3E3E"/>
                </a:solidFill>
                <a:latin typeface="Consolas" panose="020B0609020204030204" pitchFamily="49" charset="0"/>
              </a:rPr>
              <a:t>sre</a:t>
            </a:r>
            <a:r>
              <a:rPr lang="en-US" altLang="zh-CN" sz="1600" b="1" i="1" dirty="0" err="1">
                <a:solidFill>
                  <a:srgbClr val="000000"/>
                </a:solidFill>
                <a:latin typeface="Consolas" panose="020B0609020204030204" pitchFamily="49" charset="0"/>
              </a:rPr>
              <a:t>.getServletRequest</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endParaRPr lang="zh-CN" altLang="en-US" sz="1600" dirty="0">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zh-CN" altLang="en-US" sz="1600" dirty="0"/>
          </a:p>
        </p:txBody>
      </p:sp>
      <p:sp>
        <p:nvSpPr>
          <p:cNvPr id="8" name="AutoShape 4">
            <a:extLst>
              <a:ext uri="{FF2B5EF4-FFF2-40B4-BE49-F238E27FC236}">
                <a16:creationId xmlns="" xmlns:a16="http://schemas.microsoft.com/office/drawing/2014/main" id="{F2E8F713-9955-4004-8DAB-02FD5771BA13}"/>
              </a:ext>
            </a:extLst>
          </p:cNvPr>
          <p:cNvSpPr>
            <a:spLocks noChangeArrowheads="1"/>
          </p:cNvSpPr>
          <p:nvPr/>
        </p:nvSpPr>
        <p:spPr bwMode="auto">
          <a:xfrm>
            <a:off x="419540" y="5480669"/>
            <a:ext cx="8304920" cy="85510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a:t>
            </a:r>
            <a:r>
              <a:rPr lang="en-US" altLang="zh-CN" sz="1600" dirty="0">
                <a:solidFill>
                  <a:srgbClr val="008080"/>
                </a:solidFill>
                <a:latin typeface="Consolas" panose="020B0609020204030204" pitchFamily="49" charset="0"/>
              </a:rPr>
              <a:t>&gt;</a:t>
            </a:r>
          </a:p>
          <a:p>
            <a:r>
              <a:rPr lang="en-US" altLang="zh-CN" sz="1600" dirty="0">
                <a:solidFill>
                  <a:srgbClr val="000000"/>
                </a:solidFill>
                <a:latin typeface="Consolas" panose="020B0609020204030204" pitchFamily="49" charset="0"/>
              </a:rPr>
              <a:t>  </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listener-class</a:t>
            </a:r>
            <a:r>
              <a:rPr lang="en-US" altLang="zh-CN" sz="1600" dirty="0">
                <a:solidFill>
                  <a:srgbClr val="008080"/>
                </a:solidFill>
                <a:latin typeface="Consolas" panose="020B0609020204030204" pitchFamily="49" charset="0"/>
              </a:rPr>
              <a:t>&gt;</a:t>
            </a:r>
            <a:r>
              <a:rPr lang="en-US" altLang="zh-CN" sz="1600" dirty="0" err="1">
                <a:solidFill>
                  <a:srgbClr val="000000"/>
                </a:solidFill>
                <a:latin typeface="Consolas" panose="020B0609020204030204" pitchFamily="49" charset="0"/>
              </a:rPr>
              <a:t>cn.listener.MyRequestListener</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listener-class</a:t>
            </a:r>
            <a:r>
              <a:rPr lang="en-US" altLang="zh-CN" sz="1600" dirty="0">
                <a:solidFill>
                  <a:srgbClr val="008080"/>
                </a:solidFill>
                <a:latin typeface="Consolas" panose="020B0609020204030204" pitchFamily="49" charset="0"/>
              </a:rPr>
              <a:t>&gt;</a:t>
            </a:r>
          </a:p>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listener</a:t>
            </a:r>
            <a:r>
              <a:rPr lang="en-US" altLang="zh-CN" sz="1600" dirty="0">
                <a:solidFill>
                  <a:srgbClr val="008080"/>
                </a:solidFill>
                <a:latin typeface="Consolas" panose="020B0609020204030204" pitchFamily="49" charset="0"/>
              </a:rPr>
              <a:t>&gt;</a:t>
            </a:r>
            <a:endParaRPr lang="zh-CN" altLang="en-US" sz="1600" dirty="0"/>
          </a:p>
        </p:txBody>
      </p:sp>
    </p:spTree>
    <p:extLst>
      <p:ext uri="{BB962C8B-B14F-4D97-AF65-F5344CB8AC3E}">
        <p14:creationId xmlns:p14="http://schemas.microsoft.com/office/powerpoint/2010/main" val="59374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781665"/>
          </a:xfrm>
        </p:spPr>
        <p:txBody>
          <a:bodyPr/>
          <a:lstStyle/>
          <a:p>
            <a:pPr eaLnBrk="1" hangingPunct="1"/>
            <a:r>
              <a:rPr lang="en-US" altLang="zh-CN" dirty="0" err="1">
                <a:latin typeface="Arial Unicode MS" pitchFamily="34" charset="-122"/>
                <a:ea typeface="Arial Unicode MS" pitchFamily="34" charset="-122"/>
                <a:cs typeface="Arial Unicode MS" pitchFamily="34" charset="-122"/>
              </a:rPr>
              <a:t>HttpSessionListener</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接口</a:t>
            </a:r>
          </a:p>
        </p:txBody>
      </p:sp>
      <p:sp>
        <p:nvSpPr>
          <p:cNvPr id="9219" name="Rectangle 3"/>
          <p:cNvSpPr>
            <a:spLocks noGrp="1" noChangeArrowheads="1"/>
          </p:cNvSpPr>
          <p:nvPr>
            <p:ph type="body" idx="1"/>
          </p:nvPr>
        </p:nvSpPr>
        <p:spPr>
          <a:xfrm>
            <a:off x="110616" y="1749816"/>
            <a:ext cx="8915400" cy="2615707"/>
          </a:xfrm>
        </p:spPr>
        <p:txBody>
          <a:bodyPr/>
          <a:lstStyle/>
          <a:p>
            <a:pPr eaLnBrk="1" hangingPunct="1">
              <a:lnSpc>
                <a:spcPct val="150000"/>
              </a:lnSpc>
            </a:pPr>
            <a:r>
              <a:rPr lang="en-US" altLang="zh-CN" sz="2000" dirty="0" err="1">
                <a:latin typeface="微软雅黑" panose="020B0503020204020204" pitchFamily="34" charset="-122"/>
                <a:ea typeface="微软雅黑" panose="020B0503020204020204" pitchFamily="34" charset="-122"/>
                <a:cs typeface="Arial Unicode MS" pitchFamily="34" charset="-122"/>
              </a:rPr>
              <a:t>HttpSessionListener</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接口用于监听</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对象的创建和销毁。</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创建一个</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时，激发</a:t>
            </a:r>
            <a:r>
              <a:rPr lang="en-US" altLang="zh-CN" sz="2000" dirty="0" err="1">
                <a:latin typeface="微软雅黑" panose="020B0503020204020204" pitchFamily="34" charset="-122"/>
                <a:ea typeface="微软雅黑" panose="020B0503020204020204" pitchFamily="34" charset="-122"/>
                <a:cs typeface="Arial Unicode MS" pitchFamily="34" charset="-122"/>
              </a:rPr>
              <a:t>sessionCreated</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HttpSessionEvent</a:t>
            </a:r>
            <a:r>
              <a:rPr lang="en-US" altLang="zh-CN" sz="2000" dirty="0">
                <a:latin typeface="微软雅黑" panose="020B0503020204020204" pitchFamily="34" charset="-122"/>
                <a:ea typeface="微软雅黑" panose="020B0503020204020204" pitchFamily="34" charset="-122"/>
                <a:cs typeface="Arial Unicode MS" pitchFamily="34" charset="-122"/>
              </a:rPr>
              <a:t> se) </a:t>
            </a:r>
            <a:r>
              <a:rPr lang="zh-CN" altLang="en-US" sz="2000" dirty="0">
                <a:latin typeface="微软雅黑" panose="020B0503020204020204" pitchFamily="34" charset="-122"/>
                <a:ea typeface="微软雅黑" panose="020B0503020204020204" pitchFamily="34" charset="-122"/>
                <a:cs typeface="Arial Unicode MS" pitchFamily="34" charset="-122"/>
              </a:rPr>
              <a:t>方法。</a:t>
            </a:r>
          </a:p>
          <a:p>
            <a:pPr eaLnBrk="1" hangingPunct="1">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销毁一个</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时，激发</a:t>
            </a:r>
            <a:r>
              <a:rPr lang="en-US" altLang="zh-CN" sz="2000" dirty="0" err="1">
                <a:latin typeface="微软雅黑" panose="020B0503020204020204" pitchFamily="34" charset="-122"/>
                <a:ea typeface="微软雅黑" panose="020B0503020204020204" pitchFamily="34" charset="-122"/>
                <a:cs typeface="Arial Unicode MS" pitchFamily="34" charset="-122"/>
              </a:rPr>
              <a:t>sessionDestroyed</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HttpSessionEvent</a:t>
            </a:r>
            <a:r>
              <a:rPr lang="en-US" altLang="zh-CN" sz="2000" dirty="0">
                <a:latin typeface="微软雅黑" panose="020B0503020204020204" pitchFamily="34" charset="-122"/>
                <a:ea typeface="微软雅黑" panose="020B0503020204020204" pitchFamily="34" charset="-122"/>
                <a:cs typeface="Arial Unicode MS" pitchFamily="34" charset="-122"/>
              </a:rPr>
              <a:t> se) </a:t>
            </a:r>
            <a:r>
              <a:rPr lang="zh-CN" altLang="en-US" sz="2000" dirty="0">
                <a:latin typeface="微软雅黑" panose="020B0503020204020204" pitchFamily="34" charset="-122"/>
                <a:ea typeface="微软雅黑" panose="020B0503020204020204" pitchFamily="34" charset="-122"/>
                <a:cs typeface="Arial Unicode MS" pitchFamily="34" charset="-122"/>
              </a:rPr>
              <a:t>方法。 </a:t>
            </a:r>
          </a:p>
        </p:txBody>
      </p:sp>
    </p:spTree>
    <p:extLst>
      <p:ext uri="{BB962C8B-B14F-4D97-AF65-F5344CB8AC3E}">
        <p14:creationId xmlns:p14="http://schemas.microsoft.com/office/powerpoint/2010/main" val="2026740714"/>
      </p:ext>
    </p:extLst>
  </p:cSld>
  <p:clrMapOvr>
    <a:masterClrMapping/>
  </p:clrMapOvr>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4165</TotalTime>
  <Words>1446</Words>
  <Application>Microsoft Office PowerPoint</Application>
  <PresentationFormat>全屏显示(4:3)</PresentationFormat>
  <Paragraphs>138</Paragraphs>
  <Slides>21</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 Unicode MS</vt:lpstr>
      <vt:lpstr>华文细黑</vt:lpstr>
      <vt:lpstr>宋体</vt:lpstr>
      <vt:lpstr>微软雅黑</vt:lpstr>
      <vt:lpstr>Arial</vt:lpstr>
      <vt:lpstr>Calibri</vt:lpstr>
      <vt:lpstr>Consolas</vt:lpstr>
      <vt:lpstr>Wingdings</vt:lpstr>
      <vt:lpstr>ppt主题</vt:lpstr>
      <vt:lpstr>6_自定义设计方案</vt:lpstr>
      <vt:lpstr>第七章 监听器</vt:lpstr>
      <vt:lpstr>简介</vt:lpstr>
      <vt:lpstr>Servlet 监听器的分类</vt:lpstr>
      <vt:lpstr>编写 Servlet 监听器</vt:lpstr>
      <vt:lpstr>编写 Servlet 监听器</vt:lpstr>
      <vt:lpstr>监听域对象的创建和销毁</vt:lpstr>
      <vt:lpstr>ServletRequestListener接口 </vt:lpstr>
      <vt:lpstr>ServletRequestListener接口 </vt:lpstr>
      <vt:lpstr>HttpSessionListener 接口</vt:lpstr>
      <vt:lpstr>HttpSessionListener接口 </vt:lpstr>
      <vt:lpstr>ServletContextListener 接口</vt:lpstr>
      <vt:lpstr>域对象中属性的变更的事件监听器</vt:lpstr>
      <vt:lpstr>attributeAdded 方法</vt:lpstr>
      <vt:lpstr>attributeRemoved 方法</vt:lpstr>
      <vt:lpstr>attributeReplaced 方法</vt:lpstr>
      <vt:lpstr>HttpSessionAttributeListener接口 </vt:lpstr>
      <vt:lpstr>感知 Session 绑定的事件监听器</vt:lpstr>
      <vt:lpstr>HttpSessionBindingListener接口</vt:lpstr>
      <vt:lpstr>HttpSessionActivationListener接口</vt:lpstr>
      <vt:lpstr>监听器应用案例</vt:lpstr>
      <vt:lpstr>Codeasier   让编码更容易！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yhj</cp:lastModifiedBy>
  <cp:revision>378</cp:revision>
  <dcterms:created xsi:type="dcterms:W3CDTF">2016-02-04T08:27:00Z</dcterms:created>
  <dcterms:modified xsi:type="dcterms:W3CDTF">2018-08-24T01:59:56Z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