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383" r:id="rId4"/>
    <p:sldId id="385" r:id="rId5"/>
    <p:sldId id="386" r:id="rId6"/>
    <p:sldId id="390" r:id="rId7"/>
    <p:sldId id="387" r:id="rId8"/>
    <p:sldId id="388" r:id="rId9"/>
    <p:sldId id="415" r:id="rId10"/>
    <p:sldId id="391" r:id="rId11"/>
    <p:sldId id="395" r:id="rId12"/>
    <p:sldId id="418" r:id="rId13"/>
    <p:sldId id="398" r:id="rId14"/>
    <p:sldId id="399" r:id="rId15"/>
    <p:sldId id="416" r:id="rId16"/>
    <p:sldId id="400" r:id="rId17"/>
    <p:sldId id="401" r:id="rId18"/>
    <p:sldId id="402" r:id="rId19"/>
    <p:sldId id="413" r:id="rId20"/>
    <p:sldId id="259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87590" autoAdjust="0"/>
  </p:normalViewPr>
  <p:slideViewPr>
    <p:cSldViewPr snapToGrid="0">
      <p:cViewPr varScale="1">
        <p:scale>
          <a:sx n="75" d="100"/>
          <a:sy n="75" d="100"/>
        </p:scale>
        <p:origin x="342" y="84"/>
      </p:cViewPr>
      <p:guideLst>
        <p:guide orient="horz" pos="2162"/>
        <p:guide pos="2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1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/>
              <a:t>不可查的异常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包括运行时异常（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RuntimeException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与其子类）和错误（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6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1507E-089B-42E1-8CD6-F2610FE4EF2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62E4F-1CFC-43F4-A98A-5A48D4B5F08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328103"/>
            <a:ext cx="7280910" cy="2387600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 </a:t>
            </a:r>
            <a:r>
              <a:rPr lang="en-US" altLang="zh-CN" dirty="0">
                <a:latin typeface="+mj-ea"/>
              </a:rPr>
              <a:t/>
            </a:r>
            <a:br>
              <a:rPr lang="en-US" altLang="zh-CN" dirty="0">
                <a:latin typeface="+mj-ea"/>
              </a:rPr>
            </a:br>
            <a:r>
              <a:rPr lang="en-US" altLang="zh-CN" dirty="0" smtClean="0"/>
              <a:t>Java</a:t>
            </a:r>
            <a:r>
              <a:rPr lang="zh-CN" altLang="en-US" dirty="0" smtClean="0"/>
              <a:t>异常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664" y="885235"/>
            <a:ext cx="7924800" cy="5181600"/>
          </a:xfrm>
          <a:noFill/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一旦出现异常，其后的代码就不会执行</a:t>
            </a:r>
            <a:r>
              <a:rPr lang="zh-CN" altLang="en-US" sz="2000" dirty="0" smtClean="0">
                <a:solidFill>
                  <a:srgbClr val="FF0000"/>
                </a:solidFill>
              </a:rPr>
              <a:t>了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r>
              <a:rPr lang="zh-CN" altLang="en-US" sz="2000" dirty="0">
                <a:solidFill>
                  <a:srgbClr val="FF0000"/>
                </a:solidFill>
              </a:rPr>
              <a:t>捕获并处理异常后的代码是可以正常执行的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/>
              <a:t> </a:t>
            </a:r>
            <a:r>
              <a:rPr lang="zh-CN" altLang="en-US" sz="2000" dirty="0"/>
              <a:t>异常处理机制：抓抛模型</a:t>
            </a:r>
          </a:p>
          <a:p>
            <a:r>
              <a:rPr lang="zh-CN" altLang="en-US" sz="2000" dirty="0"/>
              <a:t> * 抛：抛出异常，一旦程序出现异常，就会有</a:t>
            </a:r>
            <a:r>
              <a:rPr lang="en-US" altLang="zh-CN" sz="2000" u="sng" dirty="0" err="1"/>
              <a:t>jvm</a:t>
            </a:r>
            <a:r>
              <a:rPr lang="zh-CN" altLang="en-US" sz="2000" u="sng" dirty="0"/>
              <a:t>自动</a:t>
            </a:r>
            <a:r>
              <a:rPr lang="zh-CN" altLang="en-US" sz="2000" u="sng" dirty="0">
                <a:solidFill>
                  <a:srgbClr val="FF0000"/>
                </a:solidFill>
              </a:rPr>
              <a:t>产生一个对应类型的异常类对象</a:t>
            </a:r>
            <a:r>
              <a:rPr lang="zh-CN" altLang="en-US" sz="2000" u="sng" dirty="0"/>
              <a:t>，如果自身不捕获这个异常，会抛给方法的调用者</a:t>
            </a:r>
          </a:p>
          <a:p>
            <a:r>
              <a:rPr lang="zh-CN" altLang="en-US" sz="2000" dirty="0"/>
              <a:t> * 抓：捕获异常，捕获那个</a:t>
            </a:r>
            <a:r>
              <a:rPr lang="zh-CN" altLang="en-US" sz="2000" dirty="0">
                <a:solidFill>
                  <a:srgbClr val="FF0000"/>
                </a:solidFill>
              </a:rPr>
              <a:t>异常类的对象</a:t>
            </a:r>
          </a:p>
          <a:p>
            <a:r>
              <a:rPr lang="zh-CN" altLang="en-US" sz="2000" dirty="0"/>
              <a:t> * 抓：两种方式</a:t>
            </a:r>
          </a:p>
          <a:p>
            <a:r>
              <a:rPr lang="zh-CN" altLang="en-US" sz="2000" dirty="0"/>
              <a:t> * </a:t>
            </a:r>
            <a:r>
              <a:rPr lang="en-US" altLang="zh-CN" sz="2000" dirty="0"/>
              <a:t>1.</a:t>
            </a:r>
            <a:r>
              <a:rPr lang="zh-CN" altLang="en-US" sz="2000" dirty="0"/>
              <a:t>在方法中，自行处理</a:t>
            </a:r>
            <a:r>
              <a:rPr lang="zh-CN" altLang="en-US" sz="2000" dirty="0" smtClean="0"/>
              <a:t>，使用</a:t>
            </a:r>
            <a:r>
              <a:rPr lang="en-US" altLang="zh-CN" sz="2000" dirty="0" smtClean="0"/>
              <a:t>try-catch-finally</a:t>
            </a:r>
            <a:endParaRPr lang="en-US" altLang="zh-CN" sz="2000" dirty="0"/>
          </a:p>
          <a:p>
            <a:r>
              <a:rPr lang="zh-CN" altLang="en-US" sz="2000" dirty="0"/>
              <a:t> * </a:t>
            </a:r>
            <a:r>
              <a:rPr lang="en-US" altLang="zh-CN" sz="2000" dirty="0"/>
              <a:t>2.</a:t>
            </a:r>
            <a:r>
              <a:rPr lang="zh-CN" altLang="en-US" sz="2000" dirty="0"/>
              <a:t>向上抛出，抛给方法的调用者，让他去</a:t>
            </a:r>
            <a:r>
              <a:rPr lang="zh-CN" altLang="en-US" sz="2000" dirty="0" smtClean="0"/>
              <a:t>处理</a:t>
            </a:r>
            <a:endParaRPr lang="zh-CN" altLang="en-US" sz="2000" dirty="0"/>
          </a:p>
          <a:p>
            <a:r>
              <a:rPr lang="zh-CN" altLang="en-US" sz="2000" dirty="0"/>
              <a:t> * 方法的调用者还可以继续向上抛，直至</a:t>
            </a:r>
            <a:r>
              <a:rPr lang="en-US" altLang="zh-CN" sz="2000" dirty="0"/>
              <a:t>main</a:t>
            </a:r>
            <a:r>
              <a:rPr lang="zh-CN" altLang="en-US" sz="2000" dirty="0"/>
              <a:t>方法，使用关键字</a:t>
            </a:r>
            <a:r>
              <a:rPr lang="en-US" altLang="zh-CN" sz="2000" dirty="0">
                <a:solidFill>
                  <a:srgbClr val="FF0000"/>
                </a:solidFill>
              </a:rPr>
              <a:t>throws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 * 在整个过程中，一旦异常就解决，就</a:t>
            </a:r>
            <a:r>
              <a:rPr lang="en-US" altLang="zh-CN" sz="2000" u="sng" dirty="0">
                <a:solidFill>
                  <a:srgbClr val="FF0000"/>
                </a:solidFill>
              </a:rPr>
              <a:t>ok</a:t>
            </a:r>
            <a:r>
              <a:rPr lang="zh-CN" altLang="en-US" sz="2000" u="sng" dirty="0">
                <a:solidFill>
                  <a:srgbClr val="FF0000"/>
                </a:solidFill>
              </a:rPr>
              <a:t>了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18864" y="-73740"/>
            <a:ext cx="7772400" cy="108012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异常处理机制</a:t>
            </a:r>
          </a:p>
        </p:txBody>
      </p:sp>
    </p:spTree>
    <p:extLst>
      <p:ext uri="{BB962C8B-B14F-4D97-AF65-F5344CB8AC3E}">
        <p14:creationId xmlns:p14="http://schemas.microsoft.com/office/powerpoint/2010/main" val="33983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4446" y="1304335"/>
            <a:ext cx="7924800" cy="5181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异常处理是通过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try-catch-finally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语句实现的。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try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......	//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可能产生异常的代码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}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catch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 ExceptionName1 e ) 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......	//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当产生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ExceptionName1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型异常时的处置措施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}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catch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 ExceptionName2 e ) 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...... 	//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当产生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ExceptionName2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型异常时的处置措施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}  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[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finally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{</a:t>
            </a:r>
          </a:p>
          <a:p>
            <a:pPr lvl="2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......	 //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无条件执行的语句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}  ]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18864" y="-73740"/>
            <a:ext cx="7772400" cy="108012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异常处理机制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41755" y="5663381"/>
            <a:ext cx="3524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参考案例</a:t>
            </a:r>
            <a:r>
              <a:rPr lang="en-US" altLang="zh-CN" dirty="0" smtClean="0">
                <a:solidFill>
                  <a:srgbClr val="FF0000"/>
                </a:solidFill>
              </a:rPr>
              <a:t>TestException1.java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TestException2.java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34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154015"/>
            <a:ext cx="8534400" cy="4686346"/>
          </a:xfrm>
          <a:noFill/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try: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将可能出现异常的代码放在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try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语句块中。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catch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(</a:t>
            </a:r>
            <a:r>
              <a:rPr lang="en-US" altLang="zh-CN" sz="22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Exceptiontype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e):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catch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语句块中是对异常对象进行处理的代码。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如果明确知道产生的是何种异常，可以用该异常类作为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catch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的参数也可以用其父类作为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catch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的参数。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每个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try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语句块可以伴随一个或多个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catch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语句，用于处理可能产生的不同类型的异常对象。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§"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864" y="-73740"/>
            <a:ext cx="7772400" cy="108012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异常处理机制</a:t>
            </a:r>
          </a:p>
        </p:txBody>
      </p:sp>
    </p:spTree>
    <p:extLst>
      <p:ext uri="{BB962C8B-B14F-4D97-AF65-F5344CB8AC3E}">
        <p14:creationId xmlns:p14="http://schemas.microsoft.com/office/powerpoint/2010/main" val="993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异常处理的语法规则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CN" sz="2400" dirty="0"/>
              <a:t>1)  </a:t>
            </a:r>
            <a:r>
              <a:rPr lang="zh-CN" altLang="zh-CN" sz="2400" dirty="0"/>
              <a:t>必须在</a:t>
            </a:r>
            <a:r>
              <a:rPr lang="en-US" altLang="zh-CN" sz="2400" dirty="0"/>
              <a:t> try </a:t>
            </a:r>
            <a:r>
              <a:rPr lang="zh-CN" altLang="zh-CN" sz="2400" dirty="0"/>
              <a:t>之后添加</a:t>
            </a:r>
            <a:r>
              <a:rPr lang="en-US" altLang="zh-CN" sz="2400" dirty="0"/>
              <a:t> catch </a:t>
            </a:r>
            <a:r>
              <a:rPr lang="zh-CN" altLang="zh-CN" sz="2400" dirty="0"/>
              <a:t>或</a:t>
            </a:r>
            <a:r>
              <a:rPr lang="en-US" altLang="zh-CN" sz="2400" dirty="0"/>
              <a:t> finally </a:t>
            </a:r>
            <a:r>
              <a:rPr lang="zh-CN" altLang="zh-CN" sz="2400" dirty="0"/>
              <a:t>块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r>
              <a:rPr lang="en-US" altLang="zh-CN" sz="2400" dirty="0"/>
              <a:t>2) </a:t>
            </a:r>
            <a:r>
              <a:rPr lang="zh-CN" altLang="zh-CN" sz="2400" dirty="0"/>
              <a:t>必须遵循块顺序：若代码同时使用</a:t>
            </a:r>
            <a:r>
              <a:rPr lang="en-US" altLang="zh-CN" sz="2400" dirty="0"/>
              <a:t> catch </a:t>
            </a:r>
            <a:r>
              <a:rPr lang="zh-CN" altLang="zh-CN" sz="2400" dirty="0"/>
              <a:t>和</a:t>
            </a:r>
            <a:r>
              <a:rPr lang="en-US" altLang="zh-CN" sz="2400" dirty="0"/>
              <a:t> finally </a:t>
            </a:r>
            <a:r>
              <a:rPr lang="zh-CN" altLang="zh-CN" sz="2400" dirty="0"/>
              <a:t>块，则必须将</a:t>
            </a:r>
            <a:r>
              <a:rPr lang="en-US" altLang="zh-CN" sz="2400" dirty="0"/>
              <a:t> catch </a:t>
            </a:r>
            <a:r>
              <a:rPr lang="zh-CN" altLang="zh-CN" sz="2400" dirty="0"/>
              <a:t>块放在</a:t>
            </a:r>
            <a:r>
              <a:rPr lang="en-US" altLang="zh-CN" sz="2400" dirty="0"/>
              <a:t> try </a:t>
            </a:r>
            <a:r>
              <a:rPr lang="zh-CN" altLang="zh-CN" sz="2400" dirty="0"/>
              <a:t>块之后。</a:t>
            </a:r>
          </a:p>
          <a:p>
            <a:r>
              <a:rPr lang="en-US" altLang="zh-CN" sz="2400" dirty="0"/>
              <a:t>3) catch </a:t>
            </a:r>
            <a:r>
              <a:rPr lang="zh-CN" altLang="zh-CN" sz="2400" dirty="0"/>
              <a:t>块与相应的异常类的类型相关。</a:t>
            </a:r>
          </a:p>
          <a:p>
            <a:r>
              <a:rPr lang="en-US" altLang="zh-CN" sz="2400" dirty="0"/>
              <a:t>4) </a:t>
            </a:r>
            <a:r>
              <a:rPr lang="zh-CN" altLang="zh-CN" sz="2400" dirty="0"/>
              <a:t>一个</a:t>
            </a:r>
            <a:r>
              <a:rPr lang="en-US" altLang="zh-CN" sz="2400" dirty="0"/>
              <a:t> try </a:t>
            </a:r>
            <a:r>
              <a:rPr lang="zh-CN" altLang="zh-CN" sz="2400" dirty="0"/>
              <a:t>块可能有多个</a:t>
            </a:r>
            <a:r>
              <a:rPr lang="en-US" altLang="zh-CN" sz="2400" dirty="0"/>
              <a:t> catch </a:t>
            </a:r>
            <a:r>
              <a:rPr lang="zh-CN" altLang="zh-CN" sz="2400" dirty="0"/>
              <a:t>块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en-US" altLang="zh-CN" sz="2400" dirty="0"/>
              <a:t>) </a:t>
            </a:r>
            <a:r>
              <a:rPr lang="zh-CN" altLang="zh-CN" sz="2400" dirty="0"/>
              <a:t>可嵌套</a:t>
            </a:r>
            <a:r>
              <a:rPr lang="en-US" altLang="zh-CN" sz="2400" dirty="0"/>
              <a:t> try-catch-finally </a:t>
            </a:r>
            <a:r>
              <a:rPr lang="zh-CN" altLang="zh-CN" sz="2400" dirty="0"/>
              <a:t>结构。</a:t>
            </a:r>
          </a:p>
          <a:p>
            <a:r>
              <a:rPr lang="en-US" altLang="zh-CN" sz="2400" dirty="0"/>
              <a:t>6) </a:t>
            </a:r>
            <a:r>
              <a:rPr lang="zh-CN" altLang="zh-CN" sz="2400" dirty="0"/>
              <a:t>在</a:t>
            </a:r>
            <a:r>
              <a:rPr lang="en-US" altLang="zh-CN" sz="2400" dirty="0"/>
              <a:t> try-catch-finally </a:t>
            </a:r>
            <a:r>
              <a:rPr lang="zh-CN" altLang="zh-CN" sz="2400" dirty="0"/>
              <a:t>结构中，可重新抛出异常。</a:t>
            </a:r>
          </a:p>
          <a:p>
            <a:r>
              <a:rPr lang="en-US" altLang="zh-CN" sz="2400" dirty="0"/>
              <a:t>7) </a:t>
            </a:r>
            <a:r>
              <a:rPr lang="zh-CN" altLang="zh-CN" sz="2400" dirty="0"/>
              <a:t>除了下列情况，总将执行</a:t>
            </a:r>
            <a:r>
              <a:rPr lang="en-US" altLang="zh-CN" sz="2400" dirty="0"/>
              <a:t> finally </a:t>
            </a:r>
            <a:r>
              <a:rPr lang="zh-CN" altLang="zh-CN" sz="2400" dirty="0"/>
              <a:t>做为结束：</a:t>
            </a:r>
            <a:r>
              <a:rPr lang="en-US" altLang="zh-CN" sz="2400" dirty="0"/>
              <a:t>JVM </a:t>
            </a:r>
            <a:r>
              <a:rPr lang="zh-CN" altLang="zh-CN" sz="2400" dirty="0"/>
              <a:t>过早终止（调用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System.exit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</a:t>
            </a:r>
            <a:r>
              <a:rPr lang="zh-CN" altLang="zh-CN" sz="2400" dirty="0"/>
              <a:t>）；在</a:t>
            </a:r>
            <a:r>
              <a:rPr lang="en-US" altLang="zh-CN" sz="2400" dirty="0"/>
              <a:t> finally </a:t>
            </a:r>
            <a:r>
              <a:rPr lang="zh-CN" altLang="zh-CN" sz="2400" dirty="0"/>
              <a:t>块中抛出一个未处理的异常；计算机断电、失火、或遭遇病毒攻击。</a:t>
            </a:r>
          </a:p>
        </p:txBody>
      </p:sp>
    </p:spTree>
    <p:extLst>
      <p:ext uri="{BB962C8B-B14F-4D97-AF65-F5344CB8AC3E}">
        <p14:creationId xmlns:p14="http://schemas.microsoft.com/office/powerpoint/2010/main" val="34414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</a:t>
            </a:r>
            <a:r>
              <a:rPr lang="zh-CN" altLang="en-US" dirty="0"/>
              <a:t>、</a:t>
            </a:r>
            <a:r>
              <a:rPr lang="en-US" altLang="zh-CN" dirty="0"/>
              <a:t>catch</a:t>
            </a:r>
            <a:r>
              <a:rPr lang="zh-CN" altLang="en-US" dirty="0"/>
              <a:t>、</a:t>
            </a:r>
            <a:r>
              <a:rPr lang="en-US" altLang="zh-CN" dirty="0"/>
              <a:t>finally</a:t>
            </a:r>
            <a:r>
              <a:rPr lang="zh-CN" altLang="en-US" dirty="0"/>
              <a:t>语句块的执行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97" y="825135"/>
            <a:ext cx="6770228" cy="521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694" y="1212377"/>
            <a:ext cx="8352928" cy="4465752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dirty="0"/>
              <a:t>throws</a:t>
            </a:r>
            <a:r>
              <a:rPr lang="zh-CN" altLang="zh-CN" dirty="0"/>
              <a:t>语句的语法格式为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58" y="-151849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抛出异常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09741"/>
              </p:ext>
            </p:extLst>
          </p:nvPr>
        </p:nvGraphicFramePr>
        <p:xfrm>
          <a:off x="1102473" y="2162191"/>
          <a:ext cx="6846908" cy="846480"/>
        </p:xfrm>
        <a:graphic>
          <a:graphicData uri="http://schemas.openxmlformats.org/drawingml/2006/table">
            <a:tbl>
              <a:tblPr firstRow="1" firstCol="1" bandRow="1"/>
              <a:tblGrid>
                <a:gridCol w="6846908"/>
              </a:tblGrid>
              <a:tr h="846480">
                <a:tc>
                  <a:txBody>
                    <a:bodyPr/>
                    <a:lstStyle/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050" u="sng" kern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methodname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u="sng" kern="0" dirty="0">
                          <a:solidFill>
                            <a:srgbClr val="7F0055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throws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Exception1,</a:t>
                      </a:r>
                      <a:r>
                        <a:rPr lang="en-US" sz="1050" u="sng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Exception2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,..,ExceptionN  </a:t>
                      </a:r>
                      <a:endParaRPr lang="zh-CN" sz="105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{  </a:t>
                      </a:r>
                      <a:endParaRPr lang="zh-CN" sz="105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266700" algn="l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		}  </a:t>
                      </a:r>
                      <a:endParaRPr lang="zh-CN" sz="1050" kern="100" dirty="0"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781022" y="4159045"/>
            <a:ext cx="345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参考案例</a:t>
            </a:r>
            <a:r>
              <a:rPr lang="en-US" altLang="zh-CN" dirty="0">
                <a:solidFill>
                  <a:srgbClr val="FF0000"/>
                </a:solidFill>
              </a:rPr>
              <a:t>TestException5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6568" y="-137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Throws</a:t>
            </a:r>
            <a:r>
              <a:rPr lang="zh-CN" altLang="zh-CN" dirty="0"/>
              <a:t>抛出异常的规则</a:t>
            </a:r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053" y="1391619"/>
            <a:ext cx="7822915" cy="3312707"/>
          </a:xfrm>
        </p:spPr>
        <p:txBody>
          <a:bodyPr/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如果</a:t>
            </a:r>
            <a:r>
              <a:rPr lang="zh-CN" altLang="zh-CN" sz="2400" dirty="0"/>
              <a:t>是不可查异常（</a:t>
            </a:r>
            <a:r>
              <a:rPr lang="en-US" altLang="zh-CN" sz="2400" dirty="0"/>
              <a:t>unchecked exception</a:t>
            </a:r>
            <a:r>
              <a:rPr lang="zh-CN" altLang="zh-CN" sz="2400" dirty="0"/>
              <a:t>），即</a:t>
            </a:r>
            <a:r>
              <a:rPr lang="en-US" altLang="zh-CN" sz="2400" dirty="0"/>
              <a:t>Error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RuntimeException</a:t>
            </a:r>
            <a:r>
              <a:rPr lang="zh-CN" altLang="zh-CN" sz="2400" dirty="0"/>
              <a:t>或它们的子类，那么可以不使用</a:t>
            </a:r>
            <a:r>
              <a:rPr lang="en-US" altLang="zh-CN" sz="2400" dirty="0"/>
              <a:t>throws</a:t>
            </a:r>
            <a:r>
              <a:rPr lang="zh-CN" altLang="zh-CN" sz="2400" dirty="0"/>
              <a:t>关键字来声明要抛出的异常，编译仍能顺利通过，但在运行时会被系统抛出。</a:t>
            </a:r>
          </a:p>
          <a:p>
            <a:r>
              <a:rPr lang="en-US" altLang="zh-CN" sz="2400" dirty="0"/>
              <a:t>2</a:t>
            </a:r>
            <a:r>
              <a:rPr lang="zh-CN" altLang="zh-CN" sz="2400" dirty="0"/>
              <a:t>）必须声明方法可抛出的任何可查异常（</a:t>
            </a:r>
            <a:r>
              <a:rPr lang="en-US" altLang="zh-CN" sz="2400" dirty="0"/>
              <a:t>checked exception</a:t>
            </a:r>
            <a:r>
              <a:rPr lang="zh-CN" altLang="zh-CN" sz="2400" dirty="0"/>
              <a:t>）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en-US" altLang="zh-CN" sz="2400" dirty="0"/>
              <a:t>)</a:t>
            </a:r>
            <a:r>
              <a:rPr lang="zh-CN" altLang="zh-CN" sz="2400" dirty="0"/>
              <a:t>仅当抛出了异常，该方法的调用者才必须处理或者重新抛出该异常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zh-CN" sz="2400" dirty="0"/>
              <a:t>）调用方法必须遵循任何可查异常的处理和声明规则</a:t>
            </a:r>
            <a:r>
              <a:rPr lang="zh-CN" altLang="zh-CN" sz="2400" dirty="0" smtClean="0"/>
              <a:t>。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5258" y="5427407"/>
            <a:ext cx="4395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参考案例</a:t>
            </a:r>
            <a:r>
              <a:rPr lang="en-US" altLang="zh-CN" dirty="0" smtClean="0">
                <a:solidFill>
                  <a:srgbClr val="FF0000"/>
                </a:solidFill>
              </a:rPr>
              <a:t>TestException6.java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5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23612" y="-103717"/>
            <a:ext cx="8229600" cy="1008112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Thow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抛出异常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570" y="1315616"/>
            <a:ext cx="8429684" cy="335758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throw</a:t>
            </a:r>
            <a:r>
              <a:rPr lang="zh-CN" altLang="zh-CN" sz="2400" dirty="0"/>
              <a:t>总是出现在函数体中，用来抛出一个</a:t>
            </a:r>
            <a:r>
              <a:rPr lang="en-US" altLang="zh-CN" sz="2400" dirty="0" err="1"/>
              <a:t>Throwable</a:t>
            </a:r>
            <a:r>
              <a:rPr lang="zh-CN" altLang="zh-CN" sz="2400" dirty="0"/>
              <a:t>类型的</a:t>
            </a:r>
            <a:r>
              <a:rPr lang="zh-CN" altLang="zh-CN" sz="2400" dirty="0" smtClean="0"/>
              <a:t>异常</a:t>
            </a:r>
            <a:endParaRPr lang="en-US" altLang="zh-CN" sz="2400" dirty="0" smtClean="0"/>
          </a:p>
          <a:p>
            <a:r>
              <a:rPr lang="zh-CN" altLang="zh-CN" sz="2400" dirty="0"/>
              <a:t>语法格式为：</a:t>
            </a:r>
          </a:p>
          <a:p>
            <a:pPr lvl="1"/>
            <a:r>
              <a:rPr lang="en-US" altLang="zh-CN" sz="2000" dirty="0"/>
              <a:t>throw new </a:t>
            </a:r>
            <a:r>
              <a:rPr lang="en-US" altLang="zh-CN" sz="2000" dirty="0" err="1"/>
              <a:t>exceptionname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eaLnBrk="1" hangingPunct="1">
              <a:lnSpc>
                <a:spcPct val="150000"/>
              </a:lnSpc>
            </a:pP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07226" y="4273092"/>
            <a:ext cx="341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参考案例</a:t>
            </a:r>
            <a:r>
              <a:rPr lang="en-US" altLang="zh-CN" dirty="0">
                <a:solidFill>
                  <a:srgbClr val="FF0000"/>
                </a:solidFill>
              </a:rPr>
              <a:t>TestException7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97" y="-150116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练习</a:t>
            </a:r>
            <a:endParaRPr lang="en-US" altLang="zh-CN" sz="36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43617"/>
            <a:ext cx="8509738" cy="493077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编写应用程序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EcmDef.java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，接收命令行的两个参数，要求不能输入负数，计算两数相除。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对缺少命令行参数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ArrayIndexOutOfBoundsException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	除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0(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ArithmeticException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及输入负数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EcDef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自定义的异常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进行异常处理。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提示：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(1)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在主类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EcmDef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中定义异常方法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ecm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完成两数相除功能。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(2)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main()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方法中使用异常处理语句进行异常处理。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(3)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在程序中，自定义对应输入负数的异常类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EcDef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(4)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运行时接受参数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EcmDef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20 10 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	//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args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[0]=“20”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args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[1]=“10”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5)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Interger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static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parseInt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(String s)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转换成对应的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值。如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a=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Interger.parseInt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(“314”);	//a=314;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altLang="zh-CN" sz="2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22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Thank you!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27008" y="1197121"/>
            <a:ext cx="684076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异常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概述</a:t>
            </a:r>
            <a:endParaRPr lang="en-US" altLang="zh-CN" sz="2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异常分类</a:t>
            </a:r>
            <a:endParaRPr lang="en-US" altLang="zh-CN" sz="2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常见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异常</a:t>
            </a:r>
            <a:endParaRPr lang="en-US" altLang="zh-CN" sz="2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异常处理</a:t>
            </a:r>
            <a:endParaRPr lang="en-US" altLang="zh-CN" sz="2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捕获异常</a:t>
            </a:r>
            <a:endParaRPr lang="en-US" altLang="zh-CN" sz="2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zh-CN" altLang="en-US" sz="2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抛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出异常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81657" y="-91886"/>
            <a:ext cx="7772400" cy="98370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本章内容</a:t>
            </a:r>
          </a:p>
        </p:txBody>
      </p:sp>
    </p:spTree>
    <p:extLst>
      <p:ext uri="{BB962C8B-B14F-4D97-AF65-F5344CB8AC3E}">
        <p14:creationId xmlns:p14="http://schemas.microsoft.com/office/powerpoint/2010/main" val="11488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395536" y="1548123"/>
            <a:ext cx="8424936" cy="3888432"/>
          </a:xfrm>
          <a:noFill/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  <a:buClrTx/>
              <a:buSzPct val="75000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任何一种程序设计语言设计的程序在运行时都有可能出现错误，例如除数为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0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，数组下标越界，要读写的文件不存在等等。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  <a:buClrTx/>
              <a:buSzPct val="75000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捕获错误最理想的是在编译期间，但有的错误只有在运行时才会发生。</a:t>
            </a:r>
          </a:p>
          <a:p>
            <a:pPr eaLnBrk="1" hangingPunct="1">
              <a:lnSpc>
                <a:spcPct val="150000"/>
              </a:lnSpc>
              <a:buClrTx/>
              <a:buSzPct val="75000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对于这些错误，一般有两种解决方法：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哪一个更好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endParaRPr lang="en-US" altLang="zh-CN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  <a:buClrTx/>
              <a:buSzPct val="75000"/>
              <a:buFont typeface="Wingdings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遇到错误就终止程序的运行。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>
              <a:lnSpc>
                <a:spcPct val="150000"/>
              </a:lnSpc>
              <a:buClrTx/>
              <a:buSzPct val="75000"/>
              <a:buFont typeface="Wingdings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由程序员在编写程序时，就考虑到错误的检测、错误消息的提示，以及错误的处理。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-137411"/>
            <a:ext cx="7772400" cy="1143000"/>
          </a:xfrm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31401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13294" y="1005589"/>
            <a:ext cx="8312948" cy="5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异常</a:t>
            </a: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执行中发生的不正常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情况</a:t>
            </a: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  <a:endParaRPr lang="en-US" altLang="zh-CN" sz="2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开发过程中的语法错误不叫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异常</a:t>
            </a:r>
            <a:endParaRPr lang="zh-CN" altLang="en-US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的异常处理：处理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非预期的情况，如文件没找到</a:t>
            </a: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空指针</a:t>
            </a: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等。</a:t>
            </a:r>
            <a:endParaRPr lang="en-US" altLang="zh-CN" sz="2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Java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程序运行过程中所发生的异常事件可分为两类：</a:t>
            </a:r>
          </a:p>
          <a:p>
            <a:pPr marL="800100" lvl="1" indent="-342900" algn="just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Error:  JVM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系统内部错误、资源耗尽等严重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情况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//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无法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控制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不处理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800100" lvl="1" indent="-342900" algn="just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Exception: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其它因编程错误或偶然的外在因素导致的一般性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问题。比如：空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指针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访问、试图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读取不存在的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文件等。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zh-CN" altLang="en-US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-137411"/>
            <a:ext cx="7772400" cy="1143000"/>
          </a:xfrm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100254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7091" y="-118465"/>
            <a:ext cx="8229600" cy="1008112"/>
          </a:xfrm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75100" y="33147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运行时异常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75100" y="625537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编译时</a:t>
            </a:r>
            <a:r>
              <a:rPr lang="zh-CN" altLang="en-US" dirty="0" smtClean="0"/>
              <a:t>异常</a:t>
            </a:r>
            <a:endParaRPr lang="zh-CN" altLang="en-US" dirty="0"/>
          </a:p>
        </p:txBody>
      </p:sp>
      <p:pic>
        <p:nvPicPr>
          <p:cNvPr id="1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4" y="1319877"/>
            <a:ext cx="9403119" cy="551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3390900" y="2933700"/>
            <a:ext cx="5428635" cy="10631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390900" y="4079324"/>
            <a:ext cx="5428635" cy="25761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75100" y="293369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编译</a:t>
            </a:r>
            <a:r>
              <a:rPr lang="zh-CN" altLang="en-US" dirty="0" smtClean="0"/>
              <a:t>时异常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50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-137411"/>
            <a:ext cx="7772400" cy="1143000"/>
          </a:xfrm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Java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异常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Throwable</a:t>
            </a:r>
            <a:r>
              <a:rPr lang="zh-CN" altLang="zh-CN" dirty="0"/>
              <a:t>：</a:t>
            </a:r>
            <a:r>
              <a:rPr lang="en-US" altLang="zh-CN" dirty="0"/>
              <a:t> </a:t>
            </a:r>
            <a:r>
              <a:rPr lang="zh-CN" altLang="zh-CN" dirty="0"/>
              <a:t>有两个重要的子类：</a:t>
            </a:r>
            <a:r>
              <a:rPr lang="en-US" altLang="zh-CN" dirty="0"/>
              <a:t>Exception</a:t>
            </a:r>
            <a:r>
              <a:rPr lang="zh-CN" altLang="zh-CN" dirty="0"/>
              <a:t>（异常）和</a:t>
            </a:r>
            <a:r>
              <a:rPr lang="en-US" altLang="zh-CN" dirty="0"/>
              <a:t> Error</a:t>
            </a:r>
            <a:r>
              <a:rPr lang="zh-CN" altLang="zh-CN" dirty="0"/>
              <a:t>（错误），二者都是</a:t>
            </a:r>
            <a:r>
              <a:rPr lang="en-US" altLang="zh-CN" dirty="0"/>
              <a:t> Java </a:t>
            </a:r>
            <a:r>
              <a:rPr lang="zh-CN" altLang="zh-CN" dirty="0"/>
              <a:t>异常处理的重要子类，各自都包含大量子类。</a:t>
            </a:r>
          </a:p>
          <a:p>
            <a:r>
              <a:rPr lang="en-US" altLang="zh-CN" dirty="0"/>
              <a:t>Error</a:t>
            </a:r>
            <a:r>
              <a:rPr lang="zh-CN" altLang="zh-CN" dirty="0"/>
              <a:t>（错误）</a:t>
            </a:r>
            <a:r>
              <a:rPr lang="en-US" altLang="zh-CN" dirty="0"/>
              <a:t>:</a:t>
            </a:r>
            <a:r>
              <a:rPr lang="zh-CN" altLang="zh-CN" dirty="0"/>
              <a:t>是程序无法处理的错误，表示运行应用程序中较严重问题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Exception</a:t>
            </a:r>
            <a:r>
              <a:rPr lang="zh-CN" altLang="zh-CN" dirty="0"/>
              <a:t>（异常）</a:t>
            </a:r>
            <a:r>
              <a:rPr lang="en-US" altLang="zh-CN" dirty="0"/>
              <a:t>:</a:t>
            </a:r>
            <a:r>
              <a:rPr lang="zh-CN" altLang="zh-CN" dirty="0"/>
              <a:t>是程序本身可以处理的异常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01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异常分类</a:t>
            </a:r>
            <a:endParaRPr lang="zh-CN" altLang="en-US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zh-CN" dirty="0"/>
              <a:t>的异常</a:t>
            </a:r>
            <a:r>
              <a:rPr lang="en-US" altLang="zh-CN" dirty="0"/>
              <a:t>(</a:t>
            </a:r>
            <a:r>
              <a:rPr lang="zh-CN" altLang="zh-CN" dirty="0"/>
              <a:t>包括</a:t>
            </a:r>
            <a:r>
              <a:rPr lang="en-US" altLang="zh-CN" dirty="0"/>
              <a:t>Exception</a:t>
            </a:r>
            <a:r>
              <a:rPr lang="zh-CN" altLang="zh-CN" dirty="0"/>
              <a:t>和</a:t>
            </a:r>
            <a:r>
              <a:rPr lang="en-US" altLang="zh-CN" dirty="0"/>
              <a:t>Error)</a:t>
            </a:r>
            <a:r>
              <a:rPr lang="zh-CN" altLang="zh-CN" dirty="0"/>
              <a:t>分为可查的异常（</a:t>
            </a:r>
            <a:r>
              <a:rPr lang="en-US" altLang="zh-CN" dirty="0"/>
              <a:t>checked exceptions</a:t>
            </a:r>
            <a:r>
              <a:rPr lang="zh-CN" altLang="zh-CN" dirty="0"/>
              <a:t>）和不可查的异常（</a:t>
            </a:r>
            <a:r>
              <a:rPr lang="en-US" altLang="zh-CN" dirty="0"/>
              <a:t>unchecked exceptions</a:t>
            </a:r>
            <a:r>
              <a:rPr lang="zh-CN" altLang="zh-CN" dirty="0"/>
              <a:t>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可查的异常（编译器要求必须处置的异常）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不可查的异常</a:t>
            </a:r>
            <a:r>
              <a:rPr lang="en-US" altLang="zh-CN" dirty="0" smtClean="0"/>
              <a:t>(</a:t>
            </a:r>
            <a:r>
              <a:rPr lang="zh-CN" altLang="zh-CN" dirty="0" smtClean="0"/>
              <a:t>编译器不要求强制处置的异常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zh-CN" dirty="0" smtClean="0"/>
              <a:t>不可</a:t>
            </a:r>
            <a:r>
              <a:rPr lang="zh-CN" altLang="zh-CN" dirty="0"/>
              <a:t>查</a:t>
            </a:r>
            <a:r>
              <a:rPr lang="zh-CN" altLang="zh-CN" dirty="0" smtClean="0"/>
              <a:t>的异常包括运行时异常（</a:t>
            </a:r>
            <a:r>
              <a:rPr lang="en-US" altLang="zh-CN" dirty="0" err="1"/>
              <a:t>RuntimeException</a:t>
            </a:r>
            <a:r>
              <a:rPr lang="zh-CN" altLang="zh-CN" dirty="0"/>
              <a:t>与其子类）</a:t>
            </a:r>
            <a:r>
              <a:rPr lang="zh-CN" altLang="zh-CN" dirty="0" smtClean="0"/>
              <a:t>和错误</a:t>
            </a:r>
            <a:r>
              <a:rPr lang="zh-CN" altLang="zh-CN" dirty="0"/>
              <a:t>（</a:t>
            </a:r>
            <a:r>
              <a:rPr lang="en-US" altLang="zh-CN" dirty="0"/>
              <a:t>Error</a:t>
            </a:r>
            <a:r>
              <a:rPr lang="zh-CN" altLang="zh-CN" dirty="0" smtClean="0"/>
              <a:t>）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异常</a:t>
            </a:r>
            <a:r>
              <a:rPr lang="zh-CN" altLang="en-US" dirty="0" smtClean="0"/>
              <a:t>：编译时异常和运行时异常</a:t>
            </a:r>
            <a:endParaRPr lang="zh-CN" altLang="en-US" dirty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0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异常分类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Exception </a:t>
            </a:r>
            <a:r>
              <a:rPr lang="zh-CN" altLang="zh-CN" dirty="0"/>
              <a:t>这种异常分两大类</a:t>
            </a:r>
            <a:r>
              <a:rPr lang="zh-CN" altLang="zh-CN" dirty="0">
                <a:solidFill>
                  <a:srgbClr val="FF0000"/>
                </a:solidFill>
              </a:rPr>
              <a:t>运行时异常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FF0000"/>
                </a:solidFill>
              </a:rPr>
              <a:t>非运行时异常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zh-CN" dirty="0">
                <a:solidFill>
                  <a:srgbClr val="FF0000"/>
                </a:solidFill>
              </a:rPr>
              <a:t>编译异常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运行时异常：都是</a:t>
            </a:r>
            <a:r>
              <a:rPr lang="en-US" altLang="zh-CN" dirty="0" err="1"/>
              <a:t>RuntimeException</a:t>
            </a:r>
            <a:r>
              <a:rPr lang="zh-CN" altLang="zh-CN" dirty="0"/>
              <a:t>类及其子类</a:t>
            </a:r>
            <a:r>
              <a:rPr lang="zh-CN" altLang="zh-CN" dirty="0" smtClean="0"/>
              <a:t>异常</a:t>
            </a:r>
            <a:endParaRPr lang="en-US" altLang="zh-CN" dirty="0" smtClean="0"/>
          </a:p>
          <a:p>
            <a:pPr lvl="1"/>
            <a:r>
              <a:rPr lang="zh-CN" altLang="zh-CN" dirty="0"/>
              <a:t>非运行时异常</a:t>
            </a:r>
            <a:r>
              <a:rPr lang="en-US" altLang="zh-CN" dirty="0"/>
              <a:t> </a:t>
            </a:r>
            <a:r>
              <a:rPr lang="zh-CN" altLang="zh-CN" dirty="0"/>
              <a:t>（编译异常）：是</a:t>
            </a:r>
            <a:r>
              <a:rPr lang="en-US" altLang="zh-CN" dirty="0" err="1"/>
              <a:t>RuntimeException</a:t>
            </a:r>
            <a:r>
              <a:rPr lang="zh-CN" altLang="zh-CN" dirty="0"/>
              <a:t>以外的异常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374490" y="4409768"/>
            <a:ext cx="4395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参考案例</a:t>
            </a:r>
            <a:r>
              <a:rPr lang="en-US" altLang="zh-CN" dirty="0" smtClean="0">
                <a:solidFill>
                  <a:srgbClr val="FF0000"/>
                </a:solidFill>
              </a:rPr>
              <a:t>Test.java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TestAnimal.java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0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80558" y="0"/>
            <a:ext cx="8229600" cy="8572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常见异常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379" y="984386"/>
            <a:ext cx="6705600" cy="433128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RuntimeException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输入不匹配异常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错误的类型转换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数组下标越界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算数异常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空指针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访问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IOExeption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从一个不存在的文件中读取数据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越过文件结尾继续读取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连接一个不存在的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5320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2569</TotalTime>
  <Words>887</Words>
  <Application>Microsoft Office PowerPoint</Application>
  <PresentationFormat>全屏显示(4:3)</PresentationFormat>
  <Paragraphs>125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 Unicode MS</vt:lpstr>
      <vt:lpstr>华文细黑</vt:lpstr>
      <vt:lpstr>宋体</vt:lpstr>
      <vt:lpstr>微软雅黑</vt:lpstr>
      <vt:lpstr>Arial</vt:lpstr>
      <vt:lpstr>Calibri</vt:lpstr>
      <vt:lpstr>Courier New</vt:lpstr>
      <vt:lpstr>Tahoma</vt:lpstr>
      <vt:lpstr>Times New Roman</vt:lpstr>
      <vt:lpstr>Wingdings</vt:lpstr>
      <vt:lpstr>ppt主题</vt:lpstr>
      <vt:lpstr>6_自定义设计方案</vt:lpstr>
      <vt:lpstr>  Java异常</vt:lpstr>
      <vt:lpstr>本章内容</vt:lpstr>
      <vt:lpstr>Java异常</vt:lpstr>
      <vt:lpstr>Java异常</vt:lpstr>
      <vt:lpstr>Java异常类</vt:lpstr>
      <vt:lpstr>Java异常</vt:lpstr>
      <vt:lpstr>异常分类</vt:lpstr>
      <vt:lpstr>异常分类</vt:lpstr>
      <vt:lpstr>常见异常</vt:lpstr>
      <vt:lpstr>异常处理机制</vt:lpstr>
      <vt:lpstr>异常处理机制</vt:lpstr>
      <vt:lpstr>异常处理机制</vt:lpstr>
      <vt:lpstr>异常处理的语法规则</vt:lpstr>
      <vt:lpstr>try、catch、finally语句块的执行</vt:lpstr>
      <vt:lpstr>抛出异常</vt:lpstr>
      <vt:lpstr>Throws抛出异常的规则</vt:lpstr>
      <vt:lpstr>Thow抛出异常</vt:lpstr>
      <vt:lpstr>练习</vt:lpstr>
      <vt:lpstr>Thank you!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yhj</cp:lastModifiedBy>
  <cp:revision>402</cp:revision>
  <dcterms:created xsi:type="dcterms:W3CDTF">2016-02-04T08:27:00Z</dcterms:created>
  <dcterms:modified xsi:type="dcterms:W3CDTF">2018-07-24T03:40:18Z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