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43"/>
  </p:notesMasterIdLst>
  <p:sldIdLst>
    <p:sldId id="256" r:id="rId3"/>
    <p:sldId id="285" r:id="rId4"/>
    <p:sldId id="306" r:id="rId5"/>
    <p:sldId id="284" r:id="rId6"/>
    <p:sldId id="286" r:id="rId7"/>
    <p:sldId id="287" r:id="rId8"/>
    <p:sldId id="288" r:id="rId9"/>
    <p:sldId id="289" r:id="rId10"/>
    <p:sldId id="307" r:id="rId11"/>
    <p:sldId id="294" r:id="rId12"/>
    <p:sldId id="332" r:id="rId13"/>
    <p:sldId id="291" r:id="rId14"/>
    <p:sldId id="292" r:id="rId15"/>
    <p:sldId id="293" r:id="rId16"/>
    <p:sldId id="295" r:id="rId17"/>
    <p:sldId id="296" r:id="rId18"/>
    <p:sldId id="310" r:id="rId19"/>
    <p:sldId id="350" r:id="rId20"/>
    <p:sldId id="351" r:id="rId21"/>
    <p:sldId id="369" r:id="rId22"/>
    <p:sldId id="352" r:id="rId23"/>
    <p:sldId id="353" r:id="rId24"/>
    <p:sldId id="354" r:id="rId25"/>
    <p:sldId id="355" r:id="rId26"/>
    <p:sldId id="357" r:id="rId27"/>
    <p:sldId id="358" r:id="rId28"/>
    <p:sldId id="370" r:id="rId29"/>
    <p:sldId id="360" r:id="rId30"/>
    <p:sldId id="361" r:id="rId31"/>
    <p:sldId id="362" r:id="rId32"/>
    <p:sldId id="364" r:id="rId33"/>
    <p:sldId id="365" r:id="rId34"/>
    <p:sldId id="366" r:id="rId35"/>
    <p:sldId id="367" r:id="rId36"/>
    <p:sldId id="368" r:id="rId37"/>
    <p:sldId id="301" r:id="rId38"/>
    <p:sldId id="302" r:id="rId39"/>
    <p:sldId id="303" r:id="rId40"/>
    <p:sldId id="304" r:id="rId41"/>
    <p:sldId id="259" r:id="rId42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rgbClr val="FF66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FF66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FF66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FF66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FF66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000" kern="1200">
        <a:solidFill>
          <a:srgbClr val="FF66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000" kern="1200">
        <a:solidFill>
          <a:srgbClr val="FF66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000" kern="1200">
        <a:solidFill>
          <a:srgbClr val="FF66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000" kern="1200">
        <a:solidFill>
          <a:srgbClr val="FF66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99FF"/>
    <a:srgbClr val="FF6699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48" autoAdjust="0"/>
    <p:restoredTop sz="95179" autoAdjust="0"/>
  </p:normalViewPr>
  <p:slideViewPr>
    <p:cSldViewPr snapToGrid="0">
      <p:cViewPr varScale="1">
        <p:scale>
          <a:sx n="81" d="100"/>
          <a:sy n="81" d="100"/>
        </p:scale>
        <p:origin x="66" y="102"/>
      </p:cViewPr>
      <p:guideLst>
        <p:guide orient="horz" pos="216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2B698C-8090-4E81-8CCC-9C2A2E244FA8}" type="datetimeFigureOut">
              <a:rPr lang="zh-CN" altLang="en-US" smtClean="0"/>
              <a:t>2018/7/5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8C57ED-3BB1-4EED-85C5-A019A7D02C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1955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8C57ED-3BB1-4EED-85C5-A019A7D02CB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85552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通过Java语言编写的应用程序在不同的系统平台上都可以运行。</a:t>
            </a:r>
          </a:p>
          <a:p>
            <a:r>
              <a:rPr lang="zh-CN" altLang="en-US"/>
              <a:t>原理是什么？</a:t>
            </a:r>
          </a:p>
          <a:p>
            <a:r>
              <a:rPr lang="zh-CN" altLang="en-US"/>
              <a:t>只要在需要运行Java应用程序的操作系统上，先安装一个Java虚拟机(JVM Java Virtual Machine)即可。由JVM来负责Java程序在该系统中的运行。</a:t>
            </a:r>
          </a:p>
          <a:p>
            <a:endParaRPr lang="zh-CN" altLang="en-US"/>
          </a:p>
          <a:p>
            <a:r>
              <a:rPr lang="zh-CN" altLang="en-US"/>
              <a:t>因为有了JVM，所以同一个Java程序在三个不同的操作系统中都可以执行。这样就实现了Java程序的跨平台性。也称为Java具有良好的可移植性。</a:t>
            </a:r>
          </a:p>
          <a:p>
            <a:r>
              <a:rPr lang="zh-CN" altLang="en-US"/>
              <a:t>注意：我们说的Java跨平台是指的Java语言跨平台，编写好的Java程序通过编译可以在不同的操作系统上运行。JVM不是跨平台的，不同的操作系统上需要安装不同的JVM才能保证Java的跨平台性。</a:t>
            </a:r>
          </a:p>
        </p:txBody>
      </p:sp>
    </p:spTree>
    <p:extLst>
      <p:ext uri="{BB962C8B-B14F-4D97-AF65-F5344CB8AC3E}">
        <p14:creationId xmlns:p14="http://schemas.microsoft.com/office/powerpoint/2010/main" val="40061125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8C57ED-3BB1-4EED-85C5-A019A7D02CB7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02604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9939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ctr"/>
          <a:lstStyle/>
          <a:p>
            <a:pPr lvl="0"/>
            <a:r>
              <a:rPr lang="en-US" altLang="zh-CN" dirty="0"/>
              <a:t>JAVA_HOME</a:t>
            </a:r>
            <a:r>
              <a:rPr lang="zh-CN" altLang="en-US" dirty="0"/>
              <a:t>指定了</a:t>
            </a:r>
            <a:r>
              <a:rPr lang="en-US" altLang="zh-CN" dirty="0"/>
              <a:t>JDK</a:t>
            </a:r>
            <a:r>
              <a:rPr lang="zh-CN" altLang="en-US" dirty="0"/>
              <a:t>的根目录；</a:t>
            </a:r>
            <a:r>
              <a:rPr lang="en-US" altLang="zh-CN" dirty="0"/>
              <a:t>%PATH% </a:t>
            </a:r>
            <a:r>
              <a:rPr lang="zh-CN" altLang="en-US" dirty="0"/>
              <a:t>代表的是可执行文件的搜索路径。</a:t>
            </a:r>
          </a:p>
        </p:txBody>
      </p:sp>
      <p:sp>
        <p:nvSpPr>
          <p:cNvPr id="3994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en-US" altLang="zh-CN" sz="1200" dirty="0">
                <a:solidFill>
                  <a:schemeClr val="tx1"/>
                </a:solidFill>
              </a:rPr>
              <a:t>21</a:t>
            </a:fld>
            <a:endParaRPr lang="en-US" altLang="zh-CN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13757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0963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ctr"/>
          <a:lstStyle/>
          <a:p>
            <a:pPr lvl="0"/>
            <a:endParaRPr lang="zh-CN" altLang="en-US" dirty="0"/>
          </a:p>
        </p:txBody>
      </p:sp>
      <p:sp>
        <p:nvSpPr>
          <p:cNvPr id="4096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en-US" altLang="zh-CN" sz="1200" dirty="0">
                <a:solidFill>
                  <a:schemeClr val="tx1"/>
                </a:solidFill>
              </a:rPr>
              <a:t>22</a:t>
            </a:fld>
            <a:endParaRPr lang="en-US" altLang="zh-CN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80917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1987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ctr"/>
          <a:lstStyle/>
          <a:p>
            <a:pPr lvl="0"/>
            <a:endParaRPr lang="zh-CN" altLang="en-US" dirty="0"/>
          </a:p>
        </p:txBody>
      </p:sp>
      <p:sp>
        <p:nvSpPr>
          <p:cNvPr id="4198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en-US" altLang="zh-CN" sz="1200" dirty="0">
                <a:solidFill>
                  <a:schemeClr val="tx1"/>
                </a:solidFill>
              </a:rPr>
              <a:t>25</a:t>
            </a:fld>
            <a:endParaRPr lang="en-US" altLang="zh-CN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6871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0"/>
            <a:ext cx="2057400" cy="61261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019800" cy="61261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838268"/>
            <a:ext cx="7886700" cy="85242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rgbClr val="009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09700" y="0"/>
            <a:ext cx="6324600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0"/>
            <a:ext cx="2057400" cy="61261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019800" cy="61261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35" y="0"/>
            <a:ext cx="6248330" cy="762000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219200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009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0"/>
            <a:ext cx="7162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490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pic>
        <p:nvPicPr>
          <p:cNvPr id="1028" name="图片 5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738"/>
            <a:ext cx="2716213" cy="1541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82725" y="0"/>
            <a:ext cx="6324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442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08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pic>
        <p:nvPicPr>
          <p:cNvPr id="2053" name="图片 9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71438"/>
            <a:ext cx="114141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4" name="Group 5"/>
          <p:cNvGrpSpPr>
            <a:grpSpLocks noChangeAspect="1"/>
          </p:cNvGrpSpPr>
          <p:nvPr/>
        </p:nvGrpSpPr>
        <p:grpSpPr bwMode="auto">
          <a:xfrm>
            <a:off x="152400" y="6170613"/>
            <a:ext cx="1339850" cy="539750"/>
            <a:chOff x="3578225" y="1146175"/>
            <a:chExt cx="5038725" cy="2111375"/>
          </a:xfrm>
        </p:grpSpPr>
        <p:sp>
          <p:nvSpPr>
            <p:cNvPr id="2055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2147483646 h 314"/>
                <a:gd name="T4" fmla="*/ 0 w 1087"/>
                <a:gd name="T5" fmla="*/ 2147483646 h 314"/>
                <a:gd name="T6" fmla="*/ 2147483646 w 1087"/>
                <a:gd name="T7" fmla="*/ 2147483646 h 314"/>
                <a:gd name="T8" fmla="*/ 2147483646 w 1087"/>
                <a:gd name="T9" fmla="*/ 0 h 314"/>
                <a:gd name="T10" fmla="*/ 0 w 1087"/>
                <a:gd name="T11" fmla="*/ 0 h 314"/>
                <a:gd name="T12" fmla="*/ 2147483646 w 1087"/>
                <a:gd name="T13" fmla="*/ 2147483646 h 314"/>
                <a:gd name="T14" fmla="*/ 2147483646 w 1087"/>
                <a:gd name="T15" fmla="*/ 2147483646 h 314"/>
                <a:gd name="T16" fmla="*/ 2147483646 w 1087"/>
                <a:gd name="T17" fmla="*/ 2147483646 h 314"/>
                <a:gd name="T18" fmla="*/ 2147483646 w 1087"/>
                <a:gd name="T19" fmla="*/ 2147483646 h 314"/>
                <a:gd name="T20" fmla="*/ 2147483646 w 1087"/>
                <a:gd name="T21" fmla="*/ 2147483646 h 314"/>
                <a:gd name="T22" fmla="*/ 2147483646 w 1087"/>
                <a:gd name="T23" fmla="*/ 2147483646 h 31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6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2147483646 w 1341"/>
                <a:gd name="T1" fmla="*/ 2147483646 h 342"/>
                <a:gd name="T2" fmla="*/ 2147483646 w 1341"/>
                <a:gd name="T3" fmla="*/ 2147483646 h 342"/>
                <a:gd name="T4" fmla="*/ 2147483646 w 1341"/>
                <a:gd name="T5" fmla="*/ 2147483646 h 342"/>
                <a:gd name="T6" fmla="*/ 2147483646 w 1341"/>
                <a:gd name="T7" fmla="*/ 2147483646 h 342"/>
                <a:gd name="T8" fmla="*/ 2147483646 w 1341"/>
                <a:gd name="T9" fmla="*/ 2147483646 h 342"/>
                <a:gd name="T10" fmla="*/ 2147483646 w 1341"/>
                <a:gd name="T11" fmla="*/ 2147483646 h 342"/>
                <a:gd name="T12" fmla="*/ 2147483646 w 1341"/>
                <a:gd name="T13" fmla="*/ 2147483646 h 342"/>
                <a:gd name="T14" fmla="*/ 2147483646 w 1341"/>
                <a:gd name="T15" fmla="*/ 0 h 342"/>
                <a:gd name="T16" fmla="*/ 2147483646 w 1341"/>
                <a:gd name="T17" fmla="*/ 2147483646 h 342"/>
                <a:gd name="T18" fmla="*/ 2147483646 w 1341"/>
                <a:gd name="T19" fmla="*/ 2147483646 h 342"/>
                <a:gd name="T20" fmla="*/ 2147483646 w 1341"/>
                <a:gd name="T21" fmla="*/ 2147483646 h 342"/>
                <a:gd name="T22" fmla="*/ 2147483646 w 1341"/>
                <a:gd name="T23" fmla="*/ 2147483646 h 342"/>
                <a:gd name="T24" fmla="*/ 2147483646 w 1341"/>
                <a:gd name="T25" fmla="*/ 2147483646 h 342"/>
                <a:gd name="T26" fmla="*/ 2147483646 w 1341"/>
                <a:gd name="T27" fmla="*/ 2147483646 h 342"/>
                <a:gd name="T28" fmla="*/ 2147483646 w 1341"/>
                <a:gd name="T29" fmla="*/ 2147483646 h 342"/>
                <a:gd name="T30" fmla="*/ 2147483646 w 1341"/>
                <a:gd name="T31" fmla="*/ 2147483646 h 342"/>
                <a:gd name="T32" fmla="*/ 2147483646 w 1341"/>
                <a:gd name="T33" fmla="*/ 2147483646 h 342"/>
                <a:gd name="T34" fmla="*/ 2147483646 w 1341"/>
                <a:gd name="T35" fmla="*/ 2147483646 h 342"/>
                <a:gd name="T36" fmla="*/ 2147483646 w 1341"/>
                <a:gd name="T37" fmla="*/ 2147483646 h 342"/>
                <a:gd name="T38" fmla="*/ 2147483646 w 1341"/>
                <a:gd name="T39" fmla="*/ 2147483646 h 342"/>
                <a:gd name="T40" fmla="*/ 2147483646 w 1341"/>
                <a:gd name="T41" fmla="*/ 2147483646 h 342"/>
                <a:gd name="T42" fmla="*/ 2147483646 w 1341"/>
                <a:gd name="T43" fmla="*/ 2147483646 h 342"/>
                <a:gd name="T44" fmla="*/ 2147483646 w 1341"/>
                <a:gd name="T45" fmla="*/ 2147483646 h 342"/>
                <a:gd name="T46" fmla="*/ 2147483646 w 1341"/>
                <a:gd name="T47" fmla="*/ 2147483646 h 342"/>
                <a:gd name="T48" fmla="*/ 2147483646 w 1341"/>
                <a:gd name="T49" fmla="*/ 2147483646 h 342"/>
                <a:gd name="T50" fmla="*/ 2147483646 w 1341"/>
                <a:gd name="T51" fmla="*/ 2147483646 h 342"/>
                <a:gd name="T52" fmla="*/ 2147483646 w 1341"/>
                <a:gd name="T53" fmla="*/ 2147483646 h 342"/>
                <a:gd name="T54" fmla="*/ 2147483646 w 1341"/>
                <a:gd name="T55" fmla="*/ 2147483646 h 342"/>
                <a:gd name="T56" fmla="*/ 2147483646 w 1341"/>
                <a:gd name="T57" fmla="*/ 2147483646 h 342"/>
                <a:gd name="T58" fmla="*/ 2147483646 w 1341"/>
                <a:gd name="T59" fmla="*/ 2147483646 h 342"/>
                <a:gd name="T60" fmla="*/ 2147483646 w 1341"/>
                <a:gd name="T61" fmla="*/ 2147483646 h 342"/>
                <a:gd name="T62" fmla="*/ 2147483646 w 1341"/>
                <a:gd name="T63" fmla="*/ 2147483646 h 342"/>
                <a:gd name="T64" fmla="*/ 2147483646 w 1341"/>
                <a:gd name="T65" fmla="*/ 2147483646 h 342"/>
                <a:gd name="T66" fmla="*/ 2147483646 w 1341"/>
                <a:gd name="T67" fmla="*/ 2147483646 h 342"/>
                <a:gd name="T68" fmla="*/ 2147483646 w 1341"/>
                <a:gd name="T69" fmla="*/ 2147483646 h 342"/>
                <a:gd name="T70" fmla="*/ 2147483646 w 1341"/>
                <a:gd name="T71" fmla="*/ 2147483646 h 342"/>
                <a:gd name="T72" fmla="*/ 2147483646 w 1341"/>
                <a:gd name="T73" fmla="*/ 2147483646 h 342"/>
                <a:gd name="T74" fmla="*/ 2147483646 w 1341"/>
                <a:gd name="T75" fmla="*/ 2147483646 h 342"/>
                <a:gd name="T76" fmla="*/ 2147483646 w 1341"/>
                <a:gd name="T77" fmla="*/ 2147483646 h 342"/>
                <a:gd name="T78" fmla="*/ 2147483646 w 1341"/>
                <a:gd name="T79" fmla="*/ 2147483646 h 342"/>
                <a:gd name="T80" fmla="*/ 2147483646 w 1341"/>
                <a:gd name="T81" fmla="*/ 2147483646 h 342"/>
                <a:gd name="T82" fmla="*/ 2147483646 w 1341"/>
                <a:gd name="T83" fmla="*/ 2147483646 h 342"/>
                <a:gd name="T84" fmla="*/ 2147483646 w 1341"/>
                <a:gd name="T85" fmla="*/ 2147483646 h 342"/>
                <a:gd name="T86" fmla="*/ 2147483646 w 1341"/>
                <a:gd name="T87" fmla="*/ 2147483646 h 342"/>
                <a:gd name="T88" fmla="*/ 2147483646 w 1341"/>
                <a:gd name="T89" fmla="*/ 2147483646 h 342"/>
                <a:gd name="T90" fmla="*/ 2147483646 w 1341"/>
                <a:gd name="T91" fmla="*/ 2147483646 h 342"/>
                <a:gd name="T92" fmla="*/ 2147483646 w 1341"/>
                <a:gd name="T93" fmla="*/ 2147483646 h 342"/>
                <a:gd name="T94" fmla="*/ 2147483646 w 1341"/>
                <a:gd name="T95" fmla="*/ 2147483646 h 342"/>
                <a:gd name="T96" fmla="*/ 2147483646 w 1341"/>
                <a:gd name="T97" fmla="*/ 2147483646 h 342"/>
                <a:gd name="T98" fmla="*/ 2147483646 w 1341"/>
                <a:gd name="T99" fmla="*/ 2147483646 h 342"/>
                <a:gd name="T100" fmla="*/ 2147483646 w 1341"/>
                <a:gd name="T101" fmla="*/ 2147483646 h 342"/>
                <a:gd name="T102" fmla="*/ 2147483646 w 1341"/>
                <a:gd name="T103" fmla="*/ 2147483646 h 342"/>
                <a:gd name="T104" fmla="*/ 2147483646 w 1341"/>
                <a:gd name="T105" fmla="*/ 2147483646 h 342"/>
                <a:gd name="T106" fmla="*/ 2147483646 w 1341"/>
                <a:gd name="T107" fmla="*/ 2147483646 h 342"/>
                <a:gd name="T108" fmla="*/ 2147483646 w 1341"/>
                <a:gd name="T109" fmla="*/ 2147483646 h 342"/>
                <a:gd name="T110" fmla="*/ 2147483646 w 1341"/>
                <a:gd name="T111" fmla="*/ 2147483646 h 342"/>
                <a:gd name="T112" fmla="*/ 2147483646 w 1341"/>
                <a:gd name="T113" fmla="*/ 2147483646 h 342"/>
                <a:gd name="T114" fmla="*/ 2147483646 w 1341"/>
                <a:gd name="T115" fmla="*/ 2147483646 h 342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racle.com" TargetMode="Externa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racle.com/" TargetMode="Externa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51560" y="1328103"/>
            <a:ext cx="7280910" cy="2387600"/>
          </a:xfrm>
        </p:spPr>
        <p:txBody>
          <a:bodyPr/>
          <a:lstStyle/>
          <a:p>
            <a:r>
              <a:rPr lang="en-US" altLang="zh-CN" dirty="0"/>
              <a:t>Java</a:t>
            </a:r>
            <a:r>
              <a:rPr lang="zh-CN" altLang="zh-CN" dirty="0"/>
              <a:t>入门与环境搭建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5804" y="-155798"/>
            <a:ext cx="8229600" cy="1071570"/>
          </a:xfrm>
        </p:spPr>
        <p:txBody>
          <a:bodyPr/>
          <a:lstStyle/>
          <a:p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Java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语言的特点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5804" y="1181243"/>
            <a:ext cx="8229601" cy="485084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特点一：面向对象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两个基本概念：类、对象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三大特性：封装、继承、多态</a:t>
            </a: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特点二：健壮性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吸收了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C/C++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语言的优点，但去掉了其影响程序健壮性的部分。如：指针、内存的申请与释放等</a:t>
            </a: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特点三：跨平台性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跨平台性：通过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Java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语言编写的应用程序在不同的系统平台上都可以运行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。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一次编译，处处运行</a:t>
            </a:r>
            <a:endParaRPr lang="zh-CN" altLang="en-US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跨平台性</a:t>
            </a:r>
          </a:p>
        </p:txBody>
      </p:sp>
      <p:pic>
        <p:nvPicPr>
          <p:cNvPr id="1073742887" name="内容占位符 1073742886"/>
          <p:cNvPicPr>
            <a:picLocks noGrp="1" noRot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49300" y="1681316"/>
            <a:ext cx="7644130" cy="3199294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2919" y="-170547"/>
            <a:ext cx="8229600" cy="1143008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Java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程序运行机制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58" y="1928802"/>
            <a:ext cx="8501122" cy="1643074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Java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两大核心机制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Java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虚拟机（</a:t>
            </a:r>
            <a:r>
              <a:rPr lang="en-US" altLang="zh-CN" sz="20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J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ava </a:t>
            </a:r>
            <a:r>
              <a:rPr lang="en-US" altLang="zh-CN" sz="20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V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irtual </a:t>
            </a:r>
            <a:r>
              <a:rPr lang="en-US" altLang="zh-CN" sz="20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M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achine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）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垃圾收集机制（</a:t>
            </a:r>
            <a:r>
              <a:rPr lang="en-US" altLang="zh-CN" sz="20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G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arbage </a:t>
            </a:r>
            <a:r>
              <a:rPr lang="en-US" altLang="zh-CN" sz="20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C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ollection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44244"/>
            <a:ext cx="8301038" cy="1071570"/>
          </a:xfrm>
        </p:spPr>
        <p:txBody>
          <a:bodyPr/>
          <a:lstStyle/>
          <a:p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核心机制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—Java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虚拟机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61378"/>
            <a:ext cx="8229600" cy="271464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JVM</a:t>
            </a:r>
            <a:r>
              <a:rPr lang="zh-CN" altLang="en-US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是一个虚拟的计算机，具有指令集并使用不同的存储区域。负责执行指令，管理数据、内存、寄存器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JVM 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用于运行 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Java 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应用程序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对于不同的平台，有不同的虚拟机。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Java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虚拟机机制屏蔽了底层运行平台的差别，实现了“</a:t>
            </a:r>
            <a:r>
              <a:rPr lang="zh-CN" altLang="en-US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一次编译，到处运行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”。</a:t>
            </a:r>
          </a:p>
          <a:p>
            <a:pPr>
              <a:lnSpc>
                <a:spcPct val="150000"/>
              </a:lnSpc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</p:txBody>
      </p:sp>
      <p:pic>
        <p:nvPicPr>
          <p:cNvPr id="4" name="Picture 7" descr="捕获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631825" y="4090770"/>
            <a:ext cx="7951788" cy="24479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-141051"/>
            <a:ext cx="8229600" cy="1143008"/>
          </a:xfrm>
        </p:spPr>
        <p:txBody>
          <a:bodyPr/>
          <a:lstStyle/>
          <a:p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核心机制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—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垃圾回收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58" y="1513543"/>
            <a:ext cx="8443914" cy="417933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垃圾回收：将不再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使用的内存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空间进行回收。 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在 C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/C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++ 等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语言中，由程序员负责回收无用内存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Java 不需要程序员负责回收无用的内存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：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它提供一种系统级线程跟踪存储空间的分配情况。并在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JVM空闲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时，检查并释放那些可被释放的存储空间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垃圾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回收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在 Java 程序运行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过程中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自动进行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，程序员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无法精确控制和干预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。</a:t>
            </a:r>
          </a:p>
          <a:p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2919" y="-111554"/>
            <a:ext cx="8229600" cy="1071570"/>
          </a:xfrm>
        </p:spPr>
        <p:txBody>
          <a:bodyPr/>
          <a:lstStyle/>
          <a:p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编写第一个 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Java 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应用程序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00120" y="1132390"/>
            <a:ext cx="5112190" cy="520941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什么是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JDK, JRE</a:t>
            </a: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下载及安装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JDK</a:t>
            </a: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编写第一个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Java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应用程序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显示已知文件类型的扩展名</a:t>
            </a:r>
          </a:p>
          <a:p>
            <a:pPr lvl="1"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配置环境变量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path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main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方法和输出语句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其它细节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注释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Java API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帮助文档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1481" y="-155799"/>
            <a:ext cx="8229600" cy="1071570"/>
          </a:xfrm>
        </p:spPr>
        <p:txBody>
          <a:bodyPr/>
          <a:lstStyle/>
          <a:p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什么是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JDK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，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JRE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1195769"/>
            <a:ext cx="8501122" cy="4114816"/>
          </a:xfrm>
        </p:spPr>
        <p:txBody>
          <a:bodyPr>
            <a:normAutofit/>
          </a:bodyPr>
          <a:lstStyle/>
          <a:p>
            <a:pPr eaLnBrk="0" fontAlgn="base" hangingPunct="0">
              <a:lnSpc>
                <a:spcPct val="150000"/>
              </a:lnSpc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简单而言，使用  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JDK 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的提供的开发工具完成 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java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程序的开发，使用 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JRE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运行开发好的 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Java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应用程序。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  <a:p>
            <a:pPr eaLnBrk="0" fontAlgn="base" hangingPunct="0">
              <a:lnSpc>
                <a:spcPct val="150000"/>
              </a:lnSpc>
            </a:pPr>
            <a:r>
              <a:rPr lang="en-US" altLang="zh-CN" sz="20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JDK(Java Development Kit    Java</a:t>
            </a:r>
            <a:r>
              <a:rPr lang="zh-CN" altLang="en-US" sz="20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开发工具包</a:t>
            </a:r>
            <a:r>
              <a:rPr lang="en-US" altLang="zh-CN" sz="20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)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：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JDK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是提供给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Java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开发人员使用的，其中包含了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java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的开发工具，也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包括了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JRE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。所以安装了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JDK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，就不用在单独安装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JRE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了</a:t>
            </a:r>
          </a:p>
          <a:p>
            <a:pPr eaLnBrk="0" fontAlgn="base" hangingPunct="0">
              <a:lnSpc>
                <a:spcPct val="150000"/>
              </a:lnSpc>
            </a:pPr>
            <a:r>
              <a:rPr lang="en-US" altLang="zh-CN" sz="20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JRE(Java Runtime Environment    Java</a:t>
            </a:r>
            <a:r>
              <a:rPr lang="zh-CN" altLang="en-US" sz="20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运行环境</a:t>
            </a:r>
            <a:r>
              <a:rPr lang="en-US" altLang="zh-CN" sz="20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)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：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包括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Java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虚拟机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(JVM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：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Java Virtual Machine)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和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Java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程序所需的核心类库等，如果想要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运行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一个开发好的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Java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程序，计算机中只需要安装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JRE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即可。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619672" y="0"/>
            <a:ext cx="6324600" cy="762000"/>
          </a:xfrm>
        </p:spPr>
        <p:txBody>
          <a:bodyPr>
            <a:noAutofit/>
          </a:bodyPr>
          <a:lstStyle/>
          <a:p>
            <a:r>
              <a:rPr lang="en-US" altLang="zh-CN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JVM</a:t>
            </a:r>
            <a:r>
              <a:rPr lang="zh-CN" altLang="en-US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JRE</a:t>
            </a:r>
            <a:r>
              <a:rPr lang="zh-CN" altLang="en-US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JDK </a:t>
            </a:r>
            <a:r>
              <a:rPr lang="zh-CN" altLang="en-US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关系</a:t>
            </a:r>
            <a:endParaRPr lang="zh-CN" altLang="en-US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图片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959" y="1647193"/>
            <a:ext cx="9144000" cy="3814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16973" y="3324338"/>
            <a:ext cx="393700" cy="254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10673" y="3762486"/>
            <a:ext cx="393700" cy="254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034657" y="4837471"/>
            <a:ext cx="609600" cy="30342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" name="TextBox 7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347436" y="5802958"/>
            <a:ext cx="2665221" cy="461665"/>
          </a:xfrm>
          <a:prstGeom prst="rect">
            <a:avLst/>
          </a:prstGeom>
          <a:blipFill rotWithShape="1">
            <a:blip r:embed="rId3"/>
            <a:stretch>
              <a:fillRect l="-3432" t="-10526" b="-28947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/>
          </p:cNvSpPr>
          <p:nvPr>
            <p:ph type="title"/>
          </p:nvPr>
        </p:nvSpPr>
        <p:spPr>
          <a:xfrm>
            <a:off x="684213" y="11113"/>
            <a:ext cx="7162800" cy="762000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dirty="0">
                <a:sym typeface="Arial" panose="020B0604020202020204" pitchFamily="34" charset="0"/>
              </a:rPr>
              <a:t>       JDK的介绍</a:t>
            </a:r>
          </a:p>
        </p:txBody>
      </p:sp>
      <p:sp>
        <p:nvSpPr>
          <p:cNvPr id="15363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pPr marL="0" indent="0" eaLnBrk="1" hangingPunct="1">
              <a:buNone/>
            </a:pPr>
            <a:endParaRPr lang="en-US" altLang="zh-CN" dirty="0"/>
          </a:p>
          <a:p>
            <a:pPr marL="0" indent="0" eaLnBrk="1" hangingPunct="1">
              <a:buNone/>
            </a:pPr>
            <a:endParaRPr lang="en-US" altLang="zh-CN" dirty="0" smtClean="0"/>
          </a:p>
        </p:txBody>
      </p:sp>
      <p:sp>
        <p:nvSpPr>
          <p:cNvPr id="2" name="文本框 1"/>
          <p:cNvSpPr txBox="1"/>
          <p:nvPr/>
        </p:nvSpPr>
        <p:spPr>
          <a:xfrm>
            <a:off x="487680" y="1234440"/>
            <a:ext cx="8275320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eaLnBrk="1" hangingPunct="1">
              <a:buNone/>
            </a:pPr>
            <a:r>
              <a:rPr lang="zh-CN" altLang="en-US" sz="3200" dirty="0">
                <a:solidFill>
                  <a:schemeClr val="tx1"/>
                </a:solidFill>
              </a:rPr>
              <a:t>JDK(Java Development Kit)</a:t>
            </a:r>
            <a:endParaRPr lang="en-US" altLang="zh-CN" sz="3200" dirty="0">
              <a:solidFill>
                <a:schemeClr val="tx1"/>
              </a:solidFill>
            </a:endParaRPr>
          </a:p>
          <a:p>
            <a:pPr marL="0" indent="0" eaLnBrk="1" hangingPunct="1">
              <a:buNone/>
            </a:pPr>
            <a:r>
              <a:rPr lang="zh-CN" altLang="en-US" sz="3200" dirty="0">
                <a:solidFill>
                  <a:schemeClr val="tx1"/>
                </a:solidFill>
              </a:rPr>
              <a:t>是Sun公司针对Java开发员的产品。</a:t>
            </a:r>
            <a:endParaRPr lang="en-US" altLang="zh-CN" sz="3200" dirty="0">
              <a:solidFill>
                <a:schemeClr val="tx1"/>
              </a:solidFill>
            </a:endParaRPr>
          </a:p>
          <a:p>
            <a:pPr marL="0" indent="0" eaLnBrk="1" hangingPunct="1">
              <a:buNone/>
            </a:pPr>
            <a:r>
              <a:rPr lang="zh-CN" altLang="en-US" sz="3200" dirty="0">
                <a:solidFill>
                  <a:schemeClr val="tx1"/>
                </a:solidFill>
              </a:rPr>
              <a:t>JDK是整个Java的核心，</a:t>
            </a:r>
            <a:endParaRPr lang="en-US" altLang="zh-CN" sz="3200" dirty="0">
              <a:solidFill>
                <a:schemeClr val="tx1"/>
              </a:solidFill>
            </a:endParaRPr>
          </a:p>
          <a:p>
            <a:pPr marL="0" indent="0" eaLnBrk="1" hangingPunct="1">
              <a:buNone/>
            </a:pPr>
            <a:r>
              <a:rPr lang="zh-CN" altLang="en-US" sz="3200" dirty="0">
                <a:solidFill>
                  <a:schemeClr val="tx1"/>
                </a:solidFill>
              </a:rPr>
              <a:t>其中包括Java的运行环境（Java Runtime Envirnment）</a:t>
            </a:r>
            <a:endParaRPr lang="en-US" altLang="zh-CN" sz="3200" dirty="0">
              <a:solidFill>
                <a:schemeClr val="tx1"/>
              </a:solidFill>
            </a:endParaRPr>
          </a:p>
          <a:p>
            <a:pPr marL="0" indent="0" eaLnBrk="1" hangingPunct="1">
              <a:buNone/>
            </a:pPr>
            <a:r>
              <a:rPr lang="zh-CN" altLang="en-US" sz="3200" dirty="0">
                <a:solidFill>
                  <a:schemeClr val="tx1"/>
                </a:solidFill>
              </a:rPr>
              <a:t>，一堆Java工具和Java基础类库（rt.jar）。</a:t>
            </a:r>
          </a:p>
          <a:p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r>
              <a:rPr lang="zh-CN" altLang="zh-CN" dirty="0">
                <a:sym typeface="Arial" panose="020B0604020202020204" pitchFamily="34" charset="0"/>
              </a:rPr>
              <a:t>JDK</a:t>
            </a:r>
            <a:r>
              <a:rPr lang="zh-CN" altLang="en-US" dirty="0">
                <a:sym typeface="Arial" panose="020B0604020202020204" pitchFamily="34" charset="0"/>
              </a:rPr>
              <a:t>的介绍</a:t>
            </a:r>
          </a:p>
        </p:txBody>
      </p:sp>
      <p:sp>
        <p:nvSpPr>
          <p:cNvPr id="16387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endParaRPr lang="zh-CN" altLang="zh-CN" dirty="0"/>
          </a:p>
          <a:p>
            <a:r>
              <a:rPr lang="zh-CN" altLang="zh-CN" dirty="0"/>
              <a:t>JDK</a:t>
            </a:r>
            <a:r>
              <a:rPr lang="zh-CN" altLang="en-US" dirty="0"/>
              <a:t>的基本组件包括：</a:t>
            </a:r>
            <a:r>
              <a:rPr lang="zh-CN" altLang="zh-CN" dirty="0"/>
              <a:t>.javac — </a:t>
            </a:r>
            <a:r>
              <a:rPr lang="zh-CN" altLang="en-US" dirty="0"/>
              <a:t>编译器，将源程序转为字节码；</a:t>
            </a:r>
            <a:r>
              <a:rPr lang="zh-CN" altLang="zh-CN" dirty="0"/>
              <a:t>.jar — </a:t>
            </a:r>
            <a:r>
              <a:rPr lang="zh-CN" altLang="en-US" dirty="0"/>
              <a:t>打包工具，将相关的类文件打包成一个文件；</a:t>
            </a:r>
            <a:r>
              <a:rPr lang="zh-CN" altLang="zh-CN" dirty="0"/>
              <a:t>.javadoc — </a:t>
            </a:r>
            <a:r>
              <a:rPr lang="zh-CN" altLang="en-US" dirty="0"/>
              <a:t>文档生成器，从源码注释中提取文档；</a:t>
            </a:r>
            <a:r>
              <a:rPr lang="zh-CN" altLang="zh-CN" dirty="0"/>
              <a:t>.jdb — debugger</a:t>
            </a:r>
            <a:r>
              <a:rPr lang="zh-CN" altLang="en-US" dirty="0"/>
              <a:t>，查错工具；</a:t>
            </a:r>
            <a:r>
              <a:rPr lang="zh-CN" altLang="zh-CN" dirty="0"/>
              <a:t>.java — </a:t>
            </a:r>
            <a:r>
              <a:rPr lang="zh-CN" altLang="en-US" dirty="0"/>
              <a:t>运行编译后的</a:t>
            </a:r>
            <a:r>
              <a:rPr lang="zh-CN" altLang="zh-CN" dirty="0"/>
              <a:t>Java</a:t>
            </a:r>
            <a:r>
              <a:rPr lang="zh-CN" altLang="en-US" dirty="0"/>
              <a:t>程序（后缀为</a:t>
            </a:r>
            <a:r>
              <a:rPr lang="zh-CN" altLang="zh-CN" dirty="0"/>
              <a:t>.class</a:t>
            </a:r>
            <a:r>
              <a:rPr lang="zh-CN" altLang="en-US" dirty="0"/>
              <a:t>）</a:t>
            </a:r>
          </a:p>
          <a:p>
            <a:endParaRPr lang="zh-CN" altLang="zh-CN" dirty="0"/>
          </a:p>
          <a:p>
            <a:r>
              <a:rPr lang="zh-CN" altLang="zh-CN" dirty="0"/>
              <a:t>JDK</a:t>
            </a:r>
            <a:r>
              <a:rPr lang="zh-CN" altLang="en-US" dirty="0"/>
              <a:t>的下载需要在</a:t>
            </a:r>
            <a:r>
              <a:rPr lang="zh-CN" altLang="zh-CN" dirty="0"/>
              <a:t>Oracle</a:t>
            </a:r>
            <a:r>
              <a:rPr lang="zh-CN" altLang="en-US" dirty="0"/>
              <a:t>公司的官方网站（</a:t>
            </a:r>
            <a:r>
              <a:rPr lang="zh-CN" altLang="zh-CN" dirty="0">
                <a:hlinkClick r:id="rId2"/>
              </a:rPr>
              <a:t>www.oracle.com</a:t>
            </a:r>
            <a:r>
              <a:rPr lang="zh-CN" altLang="en-US" dirty="0"/>
              <a:t>）上进行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2910" y="714356"/>
            <a:ext cx="8229600" cy="1000132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本章内容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28700" y="1434465"/>
            <a:ext cx="6115050" cy="4329430"/>
          </a:xfrm>
        </p:spPr>
        <p:txBody>
          <a:bodyPr>
            <a:noAutofit/>
          </a:bodyPr>
          <a:lstStyle/>
          <a:p>
            <a:pPr marL="457200" indent="-457200">
              <a:buFont typeface="Wingdings" panose="05000000000000000000" charset="0"/>
              <a:buChar char="n"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Arial Unicode MS" pitchFamily="34" charset="-122"/>
              </a:rPr>
              <a:t>Java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Arial Unicode MS" pitchFamily="34" charset="-122"/>
              </a:rPr>
              <a:t>基础知识结构图及基础知识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Arial Unicode MS" pitchFamily="34" charset="-122"/>
            </a:endParaRPr>
          </a:p>
          <a:p>
            <a:pPr marL="457200" indent="-457200">
              <a:buFont typeface="Wingdings" panose="05000000000000000000" charset="0"/>
              <a:buChar char="n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Arial Unicode MS" pitchFamily="34" charset="-122"/>
              </a:rPr>
              <a:t>基础常识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Arial Unicode MS" pitchFamily="34" charset="-122"/>
            </a:endParaRPr>
          </a:p>
          <a:p>
            <a:pPr marL="457200" indent="-457200">
              <a:buFont typeface="Wingdings" panose="05000000000000000000" charset="0"/>
              <a:buChar char="n"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  <a:cs typeface="Arial Unicode MS" pitchFamily="34" charset="-122"/>
              </a:rPr>
              <a:t>最新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Arial Unicode MS" pitchFamily="34" charset="-122"/>
              </a:rPr>
              <a:t>编程语言排名</a:t>
            </a:r>
          </a:p>
          <a:p>
            <a:pPr marL="457200" indent="-457200">
              <a:buFont typeface="Wingdings" panose="05000000000000000000" charset="0"/>
              <a:buChar char="n"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Arial Unicode MS" pitchFamily="34" charset="-122"/>
              </a:rPr>
              <a:t>Java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Arial Unicode MS" pitchFamily="34" charset="-122"/>
              </a:rPr>
              <a:t>语言的应用方向</a:t>
            </a:r>
          </a:p>
          <a:p>
            <a:pPr marL="457200" indent="-457200">
              <a:buFont typeface="Wingdings" panose="05000000000000000000" charset="0"/>
              <a:buChar char="n"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Arial Unicode MS" pitchFamily="34" charset="-122"/>
              </a:rPr>
              <a:t>Java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Arial Unicode MS" pitchFamily="34" charset="-122"/>
              </a:rPr>
              <a:t>语言的特点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Arial Unicode MS" pitchFamily="34" charset="-122"/>
            </a:endParaRPr>
          </a:p>
          <a:p>
            <a:pPr marL="457200" indent="-457200">
              <a:buFont typeface="Wingdings" panose="05000000000000000000" charset="0"/>
              <a:buChar char="n"/>
            </a:pP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 Unicode MS" pitchFamily="34" charset="-122"/>
              </a:rPr>
              <a:t>Java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 Unicode MS" pitchFamily="34" charset="-122"/>
              </a:rPr>
              <a:t>程序运行机制</a:t>
            </a:r>
          </a:p>
          <a:p>
            <a:pPr marL="457200" indent="-457200">
              <a:buFont typeface="Wingdings" panose="05000000000000000000" charset="0"/>
              <a:buChar char="n"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  <a:cs typeface="Arial Unicode MS" pitchFamily="34" charset="-122"/>
              </a:rPr>
              <a:t>编写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Arial Unicode MS" pitchFamily="34" charset="-122"/>
              </a:rPr>
              <a:t>第一个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Arial Unicode MS" pitchFamily="34" charset="-122"/>
              </a:rPr>
              <a:t>Java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Arial Unicode MS" pitchFamily="34" charset="-122"/>
              </a:rPr>
              <a:t>程序</a:t>
            </a:r>
          </a:p>
          <a:p>
            <a:pPr marL="457200" indent="-457200">
              <a:buFont typeface="Wingdings" panose="05000000000000000000" charset="0"/>
              <a:buChar char="n"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Arial Unicode MS" pitchFamily="34" charset="-122"/>
                <a:sym typeface="+mn-ea"/>
              </a:rPr>
              <a:t>Eclipse的介绍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cs typeface="Arial Unicode MS" pitchFamily="34" charset="-122"/>
            </a:endParaRPr>
          </a:p>
          <a:p>
            <a:pPr marL="457200" indent="-457200">
              <a:buFont typeface="Wingdings" panose="05000000000000000000" charset="0"/>
              <a:buChar char="n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Arial Unicode MS" pitchFamily="34" charset="-122"/>
              </a:rPr>
              <a:t>注释</a:t>
            </a:r>
          </a:p>
          <a:p>
            <a:pPr marL="0" indent="0">
              <a:buFont typeface="Wingdings" panose="05000000000000000000" charset="0"/>
              <a:buNone/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Arial Unicode MS" pitchFamily="34" charset="-122"/>
            </a:endParaRPr>
          </a:p>
          <a:p>
            <a:pPr marL="457200" indent="-457200">
              <a:buNone/>
            </a:pPr>
            <a:endParaRPr lang="zh-CN" altLang="en-US" sz="28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标题 1"/>
          <p:cNvSpPr txBox="1"/>
          <p:nvPr/>
        </p:nvSpPr>
        <p:spPr bwMode="auto">
          <a:xfrm>
            <a:off x="1393825" y="0"/>
            <a:ext cx="6324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/>
              <a:t>目录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111553"/>
            <a:ext cx="8229600" cy="1071570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下载、安装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JDK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48532"/>
            <a:ext cx="8229600" cy="3400436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官方网址：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2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  <a:hlinkClick r:id="rId2"/>
              </a:rPr>
              <a:t>www.oracle.com</a:t>
            </a:r>
            <a:endParaRPr lang="en-US" altLang="zh-CN" sz="2200" b="1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安装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JDK</a:t>
            </a:r>
          </a:p>
          <a:p>
            <a:pPr lvl="1">
              <a:lnSpc>
                <a:spcPct val="150000"/>
              </a:lnSpc>
            </a:pP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傻瓜式安装，下一步即可。</a:t>
            </a:r>
          </a:p>
          <a:p>
            <a:pPr lvl="1">
              <a:lnSpc>
                <a:spcPct val="150000"/>
              </a:lnSpc>
            </a:pPr>
            <a:r>
              <a:rPr lang="zh-CN" altLang="en-US" sz="2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建议：安装路径不要有中文或者特殊符号如空格等。</a:t>
            </a:r>
          </a:p>
          <a:p>
            <a:pPr lvl="1">
              <a:lnSpc>
                <a:spcPct val="150000"/>
              </a:lnSpc>
            </a:pP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当提示安装 </a:t>
            </a: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JRE 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时，可以选择不安装。</a:t>
            </a:r>
          </a:p>
          <a:p>
            <a:pPr lvl="1"/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51959" y="4911212"/>
            <a:ext cx="83920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我们这里使用绿色版，直接解压到</a:t>
            </a: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不包含中文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或者特殊</a:t>
            </a: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符号的路径下即可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/>
          </p:cNvSpPr>
          <p:nvPr>
            <p:ph type="title"/>
          </p:nvPr>
        </p:nvSpPr>
        <p:spPr>
          <a:xfrm>
            <a:off x="685800" y="0"/>
            <a:ext cx="7162800" cy="762000"/>
          </a:xfrm>
        </p:spPr>
        <p:txBody>
          <a:bodyPr vert="horz" wrap="square" lIns="91440" tIns="45720" rIns="91440" bIns="45720" anchor="ctr"/>
          <a:lstStyle/>
          <a:p>
            <a:pPr marL="342900" indent="-342900" eaLnBrk="1" hangingPunct="1"/>
            <a:r>
              <a:rPr lang="zh-CN" altLang="en-US" dirty="0">
                <a:sym typeface="Arial" panose="020B0604020202020204" pitchFamily="34" charset="0"/>
              </a:rPr>
              <a:t>    环境变量的配置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7691E6"/>
              </a:buClr>
              <a:buSzTx/>
              <a:buFont typeface="Wingdings" panose="05000000000000000000" pitchFamily="2" charset="2"/>
              <a:buChar char="n"/>
              <a:defRPr/>
            </a:pP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7691E6"/>
              </a:buClr>
              <a:buSzTx/>
              <a:buFont typeface="Wingdings" panose="05000000000000000000" pitchFamily="2" charset="2"/>
              <a:buChar char="n"/>
              <a:defRPr/>
            </a:pPr>
            <a:endParaRPr lang="en-US" altLang="zh-CN" kern="0" dirty="0"/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7691E6"/>
              </a:buClr>
              <a:buSzTx/>
              <a:buNone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环境变量的配置：在“我的电脑”中的“属性”里配置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7691E6"/>
              </a:buClr>
              <a:buSzTx/>
              <a:buNone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JAVA_HOME和PATH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7691E6"/>
              </a:buClr>
              <a:buSzTx/>
              <a:buNone/>
              <a:defRPr/>
            </a:pP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7691E6"/>
              </a:buClr>
              <a:buSzTx/>
              <a:buFont typeface="Wingdings" panose="05000000000000000000" pitchFamily="2" charset="2"/>
              <a:buChar char="n"/>
              <a:defRPr/>
            </a:pPr>
            <a:endParaRPr kumimoji="0" lang="zh-CN" alt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7691E6"/>
              </a:buClr>
              <a:buSzTx/>
              <a:buFont typeface="Wingdings" panose="05000000000000000000" pitchFamily="2" charset="2"/>
              <a:buChar char="n"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457200" marR="0" lvl="1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7691E6"/>
              </a:buClr>
              <a:buSzTx/>
              <a:buFont typeface="Wingdings" panose="05000000000000000000" pitchFamily="2" charset="2"/>
              <a:buNone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914400" marR="0" lvl="2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7691E6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7691E6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23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7691E6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23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7691E6"/>
              </a:buClr>
              <a:buSzTx/>
              <a:buFont typeface="Wingdings" panose="05000000000000000000" pitchFamily="2" charset="2"/>
              <a:buNone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</p:txBody>
      </p:sp>
      <p:pic>
        <p:nvPicPr>
          <p:cNvPr id="17412" name="图片 47" descr="配置环境变量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7438" y="2057400"/>
            <a:ext cx="4119562" cy="40386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r>
              <a:rPr lang="zh-CN" altLang="en-US" dirty="0">
                <a:sym typeface="Arial" panose="020B0604020202020204" pitchFamily="34" charset="0"/>
              </a:rPr>
              <a:t>环境变量的配置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7691E6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JAVA_HOME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：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JDK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的路径</a:t>
            </a:r>
          </a:p>
          <a:p>
            <a:pPr marL="457200" marR="0" lvl="1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7691E6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	例：C:\Program Files\Java\jdk1.8.0</a:t>
            </a:r>
          </a:p>
        </p:txBody>
      </p:sp>
      <p:pic>
        <p:nvPicPr>
          <p:cNvPr id="18436" name="图片 51" descr="环境变量JAVA_HOM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4225" y="2970213"/>
            <a:ext cx="4883150" cy="19812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r>
              <a:rPr lang="zh-CN" altLang="en-US" dirty="0">
                <a:sym typeface="Arial" panose="020B0604020202020204" pitchFamily="34" charset="0"/>
              </a:rPr>
              <a:t>环境变量的配置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7691E6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Path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：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windows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系统执行命令时需要搜索的路径</a:t>
            </a:r>
          </a:p>
          <a:p>
            <a:pPr marL="457200" marR="0" lvl="1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7691E6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     例如：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%JAVA_HOME%\bin</a:t>
            </a:r>
            <a:r>
              <a:rPr lang="en-US" sz="2800" kern="0" dirty="0">
                <a:solidFill>
                  <a:srgbClr val="FF0000"/>
                </a:solidFill>
                <a:ea typeface="宋体" panose="02010600030101010101" pitchFamily="2" charset="-122"/>
              </a:rPr>
              <a:t>;</a:t>
            </a: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ea typeface="宋体" panose="02010600030101010101" pitchFamily="2" charset="-122"/>
            </a:endParaRPr>
          </a:p>
        </p:txBody>
      </p:sp>
      <p:pic>
        <p:nvPicPr>
          <p:cNvPr id="19460" name="图片 53" descr="环境变量PATH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163" y="3430588"/>
            <a:ext cx="4870450" cy="197961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r>
              <a:rPr lang="zh-CN" altLang="en-US" dirty="0">
                <a:sym typeface="Arial" panose="020B0604020202020204" pitchFamily="34" charset="0"/>
              </a:rPr>
              <a:t>环境变量的配置</a:t>
            </a:r>
          </a:p>
        </p:txBody>
      </p:sp>
      <p:sp>
        <p:nvSpPr>
          <p:cNvPr id="20483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pPr eaLnBrk="1" hangingPunct="1">
              <a:lnSpc>
                <a:spcPct val="90000"/>
              </a:lnSpc>
            </a:pPr>
            <a:r>
              <a:rPr lang="en-US" altLang="x-none" dirty="0">
                <a:ea typeface="宋体" panose="02010600030101010101" pitchFamily="2" charset="-122"/>
              </a:rPr>
              <a:t>验证</a:t>
            </a:r>
            <a:r>
              <a:rPr lang="zh-CN" altLang="en-US" dirty="0">
                <a:ea typeface="宋体" panose="02010600030101010101" pitchFamily="2" charset="-122"/>
              </a:rPr>
              <a:t>：在DOS模式下</a:t>
            </a:r>
            <a:endParaRPr lang="en-US" altLang="x-none" dirty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Javac </a:t>
            </a:r>
            <a:r>
              <a:rPr lang="zh-CN" altLang="en-US" dirty="0">
                <a:ea typeface="宋体" panose="02010600030101010101" pitchFamily="2" charset="-122"/>
              </a:rPr>
              <a:t>命令</a:t>
            </a:r>
            <a:r>
              <a:rPr lang="en-US" altLang="x-none" dirty="0">
                <a:ea typeface="宋体" panose="02010600030101010101" pitchFamily="2" charset="-122"/>
              </a:rPr>
              <a:t>编译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Java   </a:t>
            </a:r>
            <a:r>
              <a:rPr lang="zh-CN" altLang="en-US" dirty="0">
                <a:ea typeface="宋体" panose="02010600030101010101" pitchFamily="2" charset="-122"/>
              </a:rPr>
              <a:t>命令运行</a:t>
            </a:r>
          </a:p>
          <a:p>
            <a:endParaRPr lang="zh-CN" altLang="en-US" sz="1900" dirty="0">
              <a:ea typeface="宋体" panose="02010600030101010101" pitchFamily="2" charset="-122"/>
            </a:endParaRPr>
          </a:p>
        </p:txBody>
      </p:sp>
      <p:pic>
        <p:nvPicPr>
          <p:cNvPr id="20484" name="图片 56" descr="环境测试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516188"/>
            <a:ext cx="5867400" cy="33353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r>
              <a:rPr lang="zh-CN" altLang="en-US" dirty="0"/>
              <a:t>Java程序的开发步骤</a:t>
            </a:r>
          </a:p>
        </p:txBody>
      </p:sp>
      <p:sp>
        <p:nvSpPr>
          <p:cNvPr id="32771" name="Rectangle 3"/>
          <p:cNvSpPr>
            <a:spLocks noGrp="1"/>
          </p:cNvSpPr>
          <p:nvPr/>
        </p:nvSpPr>
        <p:spPr>
          <a:xfrm>
            <a:off x="784225" y="1276350"/>
            <a:ext cx="7645400" cy="50101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533400" indent="-533400" eaLnBrk="0" hangingPunct="0">
              <a:spcBef>
                <a:spcPct val="20000"/>
              </a:spcBef>
              <a:buClr>
                <a:srgbClr val="7691E6"/>
              </a:buClr>
              <a:buSzPct val="80000"/>
              <a:buFont typeface="Wingdings" panose="05000000000000000000" pitchFamily="2" charset="2"/>
            </a:pPr>
            <a:r>
              <a:rPr lang="zh-CN" altLang="en-US" sz="2800" b="1" dirty="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charset="-122"/>
              </a:rPr>
              <a:t>三步走</a:t>
            </a:r>
          </a:p>
          <a:p>
            <a:pPr marL="533400" indent="-533400" eaLnBrk="0" hangingPunct="0">
              <a:spcBef>
                <a:spcPct val="20000"/>
              </a:spcBef>
              <a:buClr>
                <a:srgbClr val="7691E6"/>
              </a:buClr>
              <a:buSzPct val="80000"/>
              <a:buFont typeface="Wingdings" panose="05000000000000000000" pitchFamily="2" charset="2"/>
            </a:pPr>
            <a:endParaRPr lang="zh-CN" altLang="zh-CN" sz="2800" b="1" dirty="0">
              <a:solidFill>
                <a:schemeClr val="tx1"/>
              </a:solidFill>
              <a:latin typeface="Arial" panose="020B0604020202020204" pitchFamily="34" charset="0"/>
              <a:ea typeface="华文细黑" panose="02010600040101010101" charset="-122"/>
            </a:endParaRPr>
          </a:p>
        </p:txBody>
      </p:sp>
      <p:pic>
        <p:nvPicPr>
          <p:cNvPr id="32772" name="Picture 4" descr="程序开发过程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063" y="3721100"/>
            <a:ext cx="8905875" cy="17240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2773" name="AutoShape 5"/>
          <p:cNvSpPr/>
          <p:nvPr/>
        </p:nvSpPr>
        <p:spPr>
          <a:xfrm>
            <a:off x="661988" y="2205038"/>
            <a:ext cx="2160587" cy="647700"/>
          </a:xfrm>
          <a:prstGeom prst="roundRect">
            <a:avLst>
              <a:gd name="adj" fmla="val 0"/>
            </a:avLst>
          </a:prstGeom>
          <a:solidFill>
            <a:srgbClr val="0070C0"/>
          </a:solidFill>
          <a:ln w="9525" cap="flat" cmpd="sng">
            <a:solidFill>
              <a:srgbClr val="F2F2F2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buFont typeface="Arial" panose="020B0604020202020204" pitchFamily="34" charset="0"/>
            </a:pPr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1</a:t>
            </a:r>
            <a:r>
              <a:rPr lang="zh-CN" altLang="en-US" b="1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、编写源程序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2774" name="AutoShape 6"/>
          <p:cNvSpPr/>
          <p:nvPr/>
        </p:nvSpPr>
        <p:spPr>
          <a:xfrm>
            <a:off x="3438525" y="2205038"/>
            <a:ext cx="2160588" cy="647700"/>
          </a:xfrm>
          <a:prstGeom prst="roundRect">
            <a:avLst>
              <a:gd name="adj" fmla="val 0"/>
            </a:avLst>
          </a:prstGeom>
          <a:solidFill>
            <a:srgbClr val="0070C0"/>
          </a:solidFill>
          <a:ln w="9525" cap="flat" cmpd="sng">
            <a:solidFill>
              <a:srgbClr val="F2F2F2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buFont typeface="Arial" panose="020B0604020202020204" pitchFamily="34" charset="0"/>
            </a:pPr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2</a:t>
            </a:r>
            <a:r>
              <a:rPr lang="zh-CN" altLang="en-US" b="1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、编译源程序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2775" name="AutoShape 7"/>
          <p:cNvSpPr/>
          <p:nvPr/>
        </p:nvSpPr>
        <p:spPr>
          <a:xfrm>
            <a:off x="6215063" y="2205038"/>
            <a:ext cx="2160587" cy="647700"/>
          </a:xfrm>
          <a:prstGeom prst="roundRect">
            <a:avLst>
              <a:gd name="adj" fmla="val 0"/>
            </a:avLst>
          </a:prstGeom>
          <a:solidFill>
            <a:srgbClr val="0070C0"/>
          </a:solidFill>
          <a:ln w="9525" cap="flat" cmpd="sng">
            <a:solidFill>
              <a:srgbClr val="F2F2F2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buFont typeface="Arial" panose="020B0604020202020204" pitchFamily="34" charset="0"/>
            </a:pPr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3</a:t>
            </a:r>
            <a:r>
              <a:rPr lang="zh-CN" altLang="en-US" b="1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、运行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32776" name="直接箭头连接符 10"/>
          <p:cNvCxnSpPr/>
          <p:nvPr/>
        </p:nvCxnSpPr>
        <p:spPr>
          <a:xfrm rot="-5400000" flipH="1">
            <a:off x="1320800" y="3178175"/>
            <a:ext cx="642938" cy="1588"/>
          </a:xfrm>
          <a:prstGeom prst="straightConnector1">
            <a:avLst/>
          </a:prstGeom>
          <a:ln w="38100" cap="flat" cmpd="sng">
            <a:solidFill>
              <a:srgbClr val="2062B4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32777" name="直接箭头连接符 11"/>
          <p:cNvCxnSpPr/>
          <p:nvPr/>
        </p:nvCxnSpPr>
        <p:spPr>
          <a:xfrm rot="5400000">
            <a:off x="4184650" y="3167063"/>
            <a:ext cx="647700" cy="17462"/>
          </a:xfrm>
          <a:prstGeom prst="straightConnector1">
            <a:avLst/>
          </a:prstGeom>
          <a:ln w="38100" cap="flat" cmpd="sng">
            <a:solidFill>
              <a:srgbClr val="2062B4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32778" name="直接箭头连接符 12"/>
          <p:cNvCxnSpPr/>
          <p:nvPr/>
        </p:nvCxnSpPr>
        <p:spPr>
          <a:xfrm rot="5400000">
            <a:off x="6965950" y="3171825"/>
            <a:ext cx="647700" cy="7938"/>
          </a:xfrm>
          <a:prstGeom prst="straightConnector1">
            <a:avLst/>
          </a:prstGeom>
          <a:ln w="38100" cap="flat" cmpd="sng">
            <a:solidFill>
              <a:srgbClr val="2062B4"/>
            </a:solidFill>
            <a:prstDash val="solid"/>
            <a:headEnd type="non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7" dur="500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11" dur="500"/>
                                        <p:tgtEl>
                                          <p:spTgt spid="32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15" dur="500"/>
                                        <p:tgtEl>
                                          <p:spTgt spid="32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19" dur="500"/>
                                        <p:tgtEl>
                                          <p:spTgt spid="3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>
                                      <p:cBhvr>
                                        <p:cTn id="24" dur="500"/>
                                        <p:tgtEl>
                                          <p:spTgt spid="32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>
                                      <p:cBhvr>
                                        <p:cTn id="27" dur="500"/>
                                        <p:tgtEl>
                                          <p:spTgt spid="32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>
                                      <p:cBhvr>
                                        <p:cTn id="30" dur="500"/>
                                        <p:tgtEl>
                                          <p:spTgt spid="32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34" dur="5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3" grpId="0" bldLvl="0" animBg="1"/>
      <p:bldP spid="32774" grpId="0" bldLvl="0" animBg="1"/>
      <p:bldP spid="32775" grpId="0" bldLvl="0" animBg="1"/>
      <p:bldP spid="32776" grpId="0" bldLvl="0" animBg="1"/>
      <p:bldP spid="32777" grpId="0" bldLvl="0" animBg="1"/>
      <p:bldP spid="32778" grpId="0" bldLvl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/>
          </p:cNvSpPr>
          <p:nvPr>
            <p:ph type="title"/>
          </p:nvPr>
        </p:nvSpPr>
        <p:spPr>
          <a:xfrm>
            <a:off x="533400" y="11113"/>
            <a:ext cx="7162800" cy="762000"/>
          </a:xfrm>
        </p:spPr>
        <p:txBody>
          <a:bodyPr vert="horz" wrap="square" lIns="91440" tIns="45720" rIns="91440" bIns="45720" anchor="ctr"/>
          <a:lstStyle/>
          <a:p>
            <a:pPr marL="342900" indent="-342900" eaLnBrk="1" hangingPunct="1"/>
            <a:r>
              <a:rPr lang="zh-CN" altLang="en-US" dirty="0"/>
              <a:t>第一个Java程序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7691E6"/>
              </a:buClr>
              <a:buSzTx/>
              <a:buFont typeface="Wingdings" panose="05000000000000000000" pitchFamily="2" charset="2"/>
              <a:buChar char="n"/>
              <a:defRPr/>
            </a:pP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7691E6"/>
              </a:buClr>
              <a:buSzTx/>
              <a:buFont typeface="Wingdings" panose="05000000000000000000" pitchFamily="2" charset="2"/>
              <a:buChar char="n"/>
              <a:defRPr/>
            </a:pPr>
            <a:endParaRPr lang="en-US" altLang="zh-CN" kern="0" dirty="0"/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7691E6"/>
              </a:buClr>
              <a:buSzTx/>
              <a:buNone/>
              <a:defRPr/>
            </a:pP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0" y="1283110"/>
            <a:ext cx="7604967" cy="28869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 eaLnBrk="1" hangingPunct="1">
              <a:lnSpc>
                <a:spcPct val="90000"/>
              </a:lnSpc>
              <a:spcBef>
                <a:spcPct val="20000"/>
              </a:spcBef>
              <a:buClr>
                <a:srgbClr val="7691E6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kern="0" dirty="0">
                <a:solidFill>
                  <a:schemeClr val="tx1"/>
                </a:solidFill>
              </a:rPr>
              <a:t>利用记事本编写代码：</a:t>
            </a:r>
          </a:p>
          <a:p>
            <a:pPr lvl="0" eaLnBrk="1" hangingPunct="1">
              <a:lnSpc>
                <a:spcPct val="90000"/>
              </a:lnSpc>
              <a:spcBef>
                <a:spcPct val="20000"/>
              </a:spcBef>
              <a:buClr>
                <a:srgbClr val="7691E6"/>
              </a:buClr>
              <a:defRPr/>
            </a:pPr>
            <a:r>
              <a:rPr lang="zh-CN" altLang="en-US" sz="2800" b="1" kern="0" dirty="0">
                <a:solidFill>
                  <a:schemeClr val="tx1"/>
                </a:solidFill>
              </a:rPr>
              <a:t>	</a:t>
            </a:r>
            <a:r>
              <a:rPr lang="zh-CN" altLang="en-US" sz="2400" kern="0" dirty="0">
                <a:solidFill>
                  <a:schemeClr val="tx1"/>
                </a:solidFill>
              </a:rPr>
              <a:t>public class HelloWorld{</a:t>
            </a:r>
          </a:p>
          <a:p>
            <a:pPr lvl="0" eaLnBrk="1" hangingPunct="1">
              <a:lnSpc>
                <a:spcPct val="90000"/>
              </a:lnSpc>
              <a:spcBef>
                <a:spcPct val="20000"/>
              </a:spcBef>
              <a:buClr>
                <a:srgbClr val="7691E6"/>
              </a:buClr>
              <a:defRPr/>
            </a:pPr>
            <a:r>
              <a:rPr lang="zh-CN" altLang="en-US" sz="2400" kern="0" dirty="0">
                <a:solidFill>
                  <a:schemeClr val="tx1"/>
                </a:solidFill>
              </a:rPr>
              <a:t>		public static void main(String[] args){</a:t>
            </a:r>
          </a:p>
          <a:p>
            <a:pPr lvl="0" eaLnBrk="1" hangingPunct="1">
              <a:lnSpc>
                <a:spcPct val="90000"/>
              </a:lnSpc>
              <a:spcBef>
                <a:spcPct val="20000"/>
              </a:spcBef>
              <a:buClr>
                <a:srgbClr val="7691E6"/>
              </a:buClr>
              <a:defRPr/>
            </a:pPr>
            <a:r>
              <a:rPr lang="zh-CN" altLang="en-US" sz="2400" kern="0" dirty="0">
                <a:solidFill>
                  <a:schemeClr val="tx1"/>
                </a:solidFill>
              </a:rPr>
              <a:t>			System.out.println("Hello World!");</a:t>
            </a:r>
          </a:p>
          <a:p>
            <a:pPr lvl="0" eaLnBrk="1" hangingPunct="1">
              <a:lnSpc>
                <a:spcPct val="90000"/>
              </a:lnSpc>
              <a:spcBef>
                <a:spcPct val="20000"/>
              </a:spcBef>
              <a:buClr>
                <a:srgbClr val="7691E6"/>
              </a:buClr>
              <a:defRPr/>
            </a:pPr>
            <a:r>
              <a:rPr lang="zh-CN" altLang="en-US" sz="2400" kern="0" dirty="0">
                <a:solidFill>
                  <a:schemeClr val="tx1"/>
                </a:solidFill>
              </a:rPr>
              <a:t>		}</a:t>
            </a:r>
          </a:p>
          <a:p>
            <a:pPr lvl="0" eaLnBrk="1" hangingPunct="1">
              <a:lnSpc>
                <a:spcPct val="90000"/>
              </a:lnSpc>
              <a:spcBef>
                <a:spcPct val="20000"/>
              </a:spcBef>
              <a:buClr>
                <a:srgbClr val="7691E6"/>
              </a:buClr>
              <a:defRPr/>
            </a:pPr>
            <a:r>
              <a:rPr lang="zh-CN" altLang="en-US" sz="2400" kern="0" dirty="0">
                <a:solidFill>
                  <a:schemeClr val="tx1"/>
                </a:solidFill>
              </a:rPr>
              <a:t>	}</a:t>
            </a:r>
          </a:p>
          <a:p>
            <a:endParaRPr lang="zh-CN" altLang="en-US" dirty="0"/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/>
          </p:cNvSpPr>
          <p:nvPr>
            <p:ph type="title" idx="4294967295"/>
          </p:nvPr>
        </p:nvSpPr>
        <p:spPr>
          <a:xfrm>
            <a:off x="533400" y="11113"/>
            <a:ext cx="7162800" cy="762000"/>
          </a:xfrm>
        </p:spPr>
        <p:txBody>
          <a:bodyPr vert="horz" wrap="square" lIns="91440" tIns="45720" rIns="91440" bIns="45720" anchor="ctr"/>
          <a:lstStyle/>
          <a:p>
            <a:pPr marL="342900" indent="-342900" eaLnBrk="1" hangingPunct="1"/>
            <a:r>
              <a:rPr lang="zh-CN" altLang="en-US" dirty="0"/>
              <a:t>第一个Java程序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4294967295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7691E6"/>
              </a:buClr>
              <a:buSzTx/>
              <a:buFont typeface="Wingdings" panose="05000000000000000000" pitchFamily="2" charset="2"/>
              <a:buChar char="n"/>
              <a:defRPr/>
            </a:pP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7691E6"/>
              </a:buClr>
              <a:buSzTx/>
              <a:buFont typeface="Wingdings" panose="05000000000000000000" pitchFamily="2" charset="2"/>
              <a:buChar char="n"/>
              <a:defRPr/>
            </a:pPr>
            <a:endParaRPr lang="en-US" altLang="zh-CN" kern="0" dirty="0"/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7691E6"/>
              </a:buClr>
              <a:buSzTx/>
              <a:buNone/>
              <a:defRPr/>
            </a:pP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0" y="1283110"/>
            <a:ext cx="8996516" cy="22960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eaLnBrk="1" hangingPunct="1">
              <a:spcBef>
                <a:spcPct val="20000"/>
              </a:spcBef>
              <a:buClr>
                <a:srgbClr val="7691E6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kern="0" dirty="0">
                <a:solidFill>
                  <a:schemeClr val="tx1"/>
                </a:solidFill>
              </a:rPr>
              <a:t>保存记事本，将文件保存到D盘</a:t>
            </a:r>
            <a:r>
              <a:rPr lang="zh-CN" altLang="en-US" sz="2800" b="1" kern="0" dirty="0" smtClean="0">
                <a:solidFill>
                  <a:schemeClr val="tx1"/>
                </a:solidFill>
              </a:rPr>
              <a:t>，文件名</a:t>
            </a:r>
            <a:r>
              <a:rPr lang="zh-CN" altLang="en-US" sz="2800" b="1" kern="0" dirty="0">
                <a:solidFill>
                  <a:schemeClr val="tx1"/>
                </a:solidFill>
              </a:rPr>
              <a:t>为HelloWorld.java。</a:t>
            </a:r>
          </a:p>
          <a:p>
            <a:pPr marL="342900" lvl="0" indent="-342900" eaLnBrk="1" hangingPunct="1">
              <a:spcBef>
                <a:spcPct val="20000"/>
              </a:spcBef>
              <a:buClr>
                <a:srgbClr val="7691E6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kern="0" dirty="0">
                <a:solidFill>
                  <a:schemeClr val="tx1"/>
                </a:solidFill>
              </a:rPr>
              <a:t>文件保存时需注意：</a:t>
            </a:r>
          </a:p>
          <a:p>
            <a:pPr lvl="0" eaLnBrk="1" hangingPunct="1">
              <a:spcBef>
                <a:spcPct val="20000"/>
              </a:spcBef>
              <a:buClr>
                <a:srgbClr val="7691E6"/>
              </a:buClr>
              <a:defRPr/>
            </a:pPr>
            <a:r>
              <a:rPr lang="zh-CN" altLang="en-US" sz="2800" b="1" kern="0" dirty="0">
                <a:solidFill>
                  <a:schemeClr val="tx1"/>
                </a:solidFill>
              </a:rPr>
              <a:t>	记事本默认会为文件增加扩展名.txt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6187990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/>
          </p:cNvSpPr>
          <p:nvPr>
            <p:ph type="title"/>
          </p:nvPr>
        </p:nvSpPr>
        <p:spPr>
          <a:xfrm>
            <a:off x="533400" y="11113"/>
            <a:ext cx="7162800" cy="762000"/>
          </a:xfrm>
        </p:spPr>
        <p:txBody>
          <a:bodyPr vert="horz" wrap="square" lIns="91440" tIns="45720" rIns="91440" bIns="45720" anchor="ctr"/>
          <a:lstStyle/>
          <a:p>
            <a:pPr marL="342900" indent="-342900" eaLnBrk="1" hangingPunct="1"/>
            <a:r>
              <a:rPr lang="zh-CN" altLang="en-US" dirty="0"/>
              <a:t>第一个Java程序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691E6"/>
              </a:buClr>
              <a:buSzTx/>
              <a:buFont typeface="Wingdings" panose="05000000000000000000" pitchFamily="2" charset="2"/>
              <a:buChar char="n"/>
              <a:defRPr/>
            </a:pP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691E6"/>
              </a:buClr>
              <a:buSzTx/>
              <a:buFont typeface="Wingdings" panose="05000000000000000000" pitchFamily="2" charset="2"/>
              <a:buChar char="n"/>
              <a:defRPr/>
            </a:pPr>
            <a:endParaRPr lang="en-US" altLang="zh-CN" kern="0" dirty="0"/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691E6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编译源代码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691E6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在“开始”菜单中的“附件”菜单中运行“命令提示符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”，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691E6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将路径切换至D盘，使用dir命令可查看D盘中的所有文件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。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691E6"/>
              </a:buClr>
              <a:buSzTx/>
              <a:buFont typeface="Wingdings" panose="05000000000000000000" pitchFamily="2" charset="2"/>
              <a:buChar char="n"/>
              <a:defRPr/>
            </a:pPr>
            <a:endParaRPr kumimoji="0" lang="zh-CN" alt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pic>
        <p:nvPicPr>
          <p:cNvPr id="25604" name="Picture 4" descr="D盘文件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516188"/>
            <a:ext cx="6705600" cy="369411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/>
          </p:cNvSpPr>
          <p:nvPr>
            <p:ph type="title"/>
          </p:nvPr>
        </p:nvSpPr>
        <p:spPr>
          <a:xfrm>
            <a:off x="533400" y="11113"/>
            <a:ext cx="7162800" cy="762000"/>
          </a:xfrm>
        </p:spPr>
        <p:txBody>
          <a:bodyPr vert="horz" wrap="square" lIns="91440" tIns="45720" rIns="91440" bIns="45720" anchor="ctr"/>
          <a:lstStyle/>
          <a:p>
            <a:pPr marL="342900" indent="-342900" eaLnBrk="1" hangingPunct="1"/>
            <a:r>
              <a:rPr lang="zh-CN" altLang="en-US" dirty="0"/>
              <a:t>第一个Java程序</a:t>
            </a:r>
          </a:p>
        </p:txBody>
      </p:sp>
      <p:sp>
        <p:nvSpPr>
          <p:cNvPr id="26627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pPr marL="0" indent="0" eaLnBrk="1" hangingPunct="1">
              <a:lnSpc>
                <a:spcPct val="80000"/>
              </a:lnSpc>
              <a:buNone/>
            </a:pPr>
            <a:endParaRPr lang="en-US" altLang="x-none" sz="2400" dirty="0" smtClean="0"/>
          </a:p>
          <a:p>
            <a:pPr marL="0" indent="0" eaLnBrk="1" hangingPunct="1">
              <a:lnSpc>
                <a:spcPct val="80000"/>
              </a:lnSpc>
              <a:buNone/>
            </a:pPr>
            <a:endParaRPr lang="en-US" altLang="x-none" sz="2400" dirty="0"/>
          </a:p>
          <a:p>
            <a:pPr marL="0" indent="0" eaLnBrk="1" hangingPunct="1">
              <a:lnSpc>
                <a:spcPct val="80000"/>
              </a:lnSpc>
              <a:buNone/>
            </a:pPr>
            <a:endParaRPr lang="en-US" altLang="x-none" sz="2400" dirty="0" smtClean="0"/>
          </a:p>
          <a:p>
            <a:pPr marL="0" indent="0" eaLnBrk="1" hangingPunct="1">
              <a:lnSpc>
                <a:spcPct val="80000"/>
              </a:lnSpc>
              <a:buNone/>
            </a:pPr>
            <a:endParaRPr lang="en-US" altLang="x-none" sz="2400" dirty="0"/>
          </a:p>
        </p:txBody>
      </p:sp>
      <p:pic>
        <p:nvPicPr>
          <p:cNvPr id="26628" name="Picture 4" descr="编译后的D盘文件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587" y="2465439"/>
            <a:ext cx="6448425" cy="3276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-280219" y="1056045"/>
            <a:ext cx="9542997" cy="11264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 indent="0" eaLnBrk="1" hangingPunct="1">
              <a:lnSpc>
                <a:spcPct val="80000"/>
              </a:lnSpc>
              <a:spcBef>
                <a:spcPct val="20000"/>
              </a:spcBef>
              <a:buClr>
                <a:srgbClr val="7691E6"/>
              </a:buClr>
              <a:buNone/>
              <a:defRPr/>
            </a:pPr>
            <a:r>
              <a:rPr lang="en-US" altLang="x-none" sz="2400" kern="0" dirty="0" err="1">
                <a:solidFill>
                  <a:schemeClr val="tx1"/>
                </a:solidFill>
              </a:rPr>
              <a:t>运行</a:t>
            </a:r>
            <a:r>
              <a:rPr lang="en-US" altLang="zh-CN" sz="2400" kern="0" dirty="0" err="1">
                <a:solidFill>
                  <a:schemeClr val="tx1"/>
                </a:solidFill>
              </a:rPr>
              <a:t>javac</a:t>
            </a:r>
            <a:r>
              <a:rPr lang="en-US" altLang="zh-CN" sz="2400" kern="0" dirty="0">
                <a:solidFill>
                  <a:schemeClr val="tx1"/>
                </a:solidFill>
              </a:rPr>
              <a:t> </a:t>
            </a:r>
            <a:r>
              <a:rPr lang="en-US" altLang="zh-CN" sz="2400" kern="0" dirty="0" err="1">
                <a:solidFill>
                  <a:schemeClr val="tx1"/>
                </a:solidFill>
              </a:rPr>
              <a:t>HelloWorld.java</a:t>
            </a:r>
            <a:r>
              <a:rPr lang="en-US" altLang="x-none" sz="2400" kern="0" dirty="0" err="1">
                <a:solidFill>
                  <a:schemeClr val="tx1"/>
                </a:solidFill>
              </a:rPr>
              <a:t>命令</a:t>
            </a:r>
            <a:r>
              <a:rPr lang="en-US" altLang="x-none" sz="2400" kern="0" dirty="0">
                <a:solidFill>
                  <a:schemeClr val="tx1"/>
                </a:solidFill>
              </a:rPr>
              <a:t>，</a:t>
            </a:r>
          </a:p>
          <a:p>
            <a:pPr lvl="1" indent="0" eaLnBrk="1" hangingPunct="1">
              <a:lnSpc>
                <a:spcPct val="80000"/>
              </a:lnSpc>
              <a:spcBef>
                <a:spcPct val="20000"/>
              </a:spcBef>
              <a:buClr>
                <a:srgbClr val="7691E6"/>
              </a:buClr>
              <a:buNone/>
              <a:defRPr/>
            </a:pPr>
            <a:r>
              <a:rPr lang="en-US" altLang="x-none" sz="2400" kern="0" dirty="0" err="1">
                <a:solidFill>
                  <a:schemeClr val="tx1"/>
                </a:solidFill>
              </a:rPr>
              <a:t>再使用</a:t>
            </a:r>
            <a:r>
              <a:rPr lang="en-US" altLang="zh-CN" sz="2400" kern="0" dirty="0" err="1">
                <a:solidFill>
                  <a:schemeClr val="tx1"/>
                </a:solidFill>
              </a:rPr>
              <a:t>dir</a:t>
            </a:r>
            <a:r>
              <a:rPr lang="en-US" altLang="x-none" sz="2400" kern="0" dirty="0" err="1">
                <a:solidFill>
                  <a:schemeClr val="tx1"/>
                </a:solidFill>
              </a:rPr>
              <a:t>命令查看</a:t>
            </a:r>
            <a:r>
              <a:rPr lang="en-US" altLang="zh-CN" sz="2400" kern="0" dirty="0" err="1">
                <a:solidFill>
                  <a:schemeClr val="tx1"/>
                </a:solidFill>
              </a:rPr>
              <a:t>D</a:t>
            </a:r>
            <a:r>
              <a:rPr lang="en-US" altLang="x-none" sz="2400" kern="0" dirty="0" err="1">
                <a:solidFill>
                  <a:schemeClr val="tx1"/>
                </a:solidFill>
              </a:rPr>
              <a:t>盘中的文件，得到结果</a:t>
            </a:r>
            <a:endParaRPr lang="en-US" altLang="x-none" sz="2400" kern="0" dirty="0">
              <a:solidFill>
                <a:schemeClr val="tx1"/>
              </a:solidFill>
            </a:endParaRP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Clr>
                <a:srgbClr val="7691E6"/>
              </a:buClr>
              <a:defRPr/>
            </a:pPr>
            <a:r>
              <a:rPr lang="en-US" altLang="x-none" sz="2400" kern="0" dirty="0" err="1">
                <a:solidFill>
                  <a:schemeClr val="tx1"/>
                </a:solidFill>
              </a:rPr>
              <a:t>可以发现，在</a:t>
            </a:r>
            <a:r>
              <a:rPr lang="en-US" altLang="zh-CN" sz="2400" kern="0" dirty="0" err="1">
                <a:solidFill>
                  <a:schemeClr val="tx1"/>
                </a:solidFill>
              </a:rPr>
              <a:t>D</a:t>
            </a:r>
            <a:r>
              <a:rPr lang="en-US" altLang="x-none" sz="2400" kern="0" dirty="0" err="1">
                <a:solidFill>
                  <a:schemeClr val="tx1"/>
                </a:solidFill>
              </a:rPr>
              <a:t>盘中多了一个名为</a:t>
            </a:r>
            <a:r>
              <a:rPr lang="en-US" altLang="zh-CN" sz="2400" kern="0" dirty="0" err="1">
                <a:solidFill>
                  <a:schemeClr val="tx1"/>
                </a:solidFill>
              </a:rPr>
              <a:t>HelloWorld</a:t>
            </a:r>
            <a:r>
              <a:rPr lang="en-US" altLang="x-none" sz="2400" kern="0" dirty="0" err="1">
                <a:solidFill>
                  <a:schemeClr val="tx1"/>
                </a:solidFill>
              </a:rPr>
              <a:t>、类型为</a:t>
            </a:r>
            <a:r>
              <a:rPr lang="en-US" altLang="zh-CN" sz="2400" kern="0" dirty="0" err="1">
                <a:solidFill>
                  <a:schemeClr val="tx1"/>
                </a:solidFill>
              </a:rPr>
              <a:t>class</a:t>
            </a:r>
            <a:r>
              <a:rPr lang="en-US" altLang="x-none" sz="2400" kern="0" dirty="0" err="1">
                <a:solidFill>
                  <a:schemeClr val="tx1"/>
                </a:solidFill>
              </a:rPr>
              <a:t>的文件</a:t>
            </a:r>
            <a:endParaRPr lang="zh-CN" altLang="en-US" sz="2400" kern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基础知识结构图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 bwMode="auto">
          <a:xfrm>
            <a:off x="4636417" y="1194626"/>
            <a:ext cx="1661142" cy="37854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基础程序设计</a:t>
            </a:r>
          </a:p>
        </p:txBody>
      </p:sp>
      <p:sp>
        <p:nvSpPr>
          <p:cNvPr id="6" name="圆角矩形 5"/>
          <p:cNvSpPr/>
          <p:nvPr/>
        </p:nvSpPr>
        <p:spPr bwMode="auto">
          <a:xfrm>
            <a:off x="239075" y="1179883"/>
            <a:ext cx="1730223" cy="42278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环境搭建</a:t>
            </a:r>
          </a:p>
        </p:txBody>
      </p:sp>
      <p:cxnSp>
        <p:nvCxnSpPr>
          <p:cNvPr id="9" name="直接箭头连接符 8"/>
          <p:cNvCxnSpPr>
            <a:stCxn id="6" idx="3"/>
            <a:endCxn id="5" idx="1"/>
          </p:cNvCxnSpPr>
          <p:nvPr/>
        </p:nvCxnSpPr>
        <p:spPr bwMode="auto">
          <a:xfrm flipV="1">
            <a:off x="1969298" y="1383897"/>
            <a:ext cx="2667119" cy="738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" name="圆角矩形 11"/>
          <p:cNvSpPr/>
          <p:nvPr/>
        </p:nvSpPr>
        <p:spPr bwMode="auto">
          <a:xfrm>
            <a:off x="3137001" y="2217176"/>
            <a:ext cx="1219200" cy="37854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数据类型</a:t>
            </a:r>
          </a:p>
        </p:txBody>
      </p:sp>
      <p:sp>
        <p:nvSpPr>
          <p:cNvPr id="13" name="圆角矩形 12"/>
          <p:cNvSpPr/>
          <p:nvPr/>
        </p:nvSpPr>
        <p:spPr bwMode="auto">
          <a:xfrm>
            <a:off x="4597603" y="2217176"/>
            <a:ext cx="982714" cy="37854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运算符</a:t>
            </a:r>
          </a:p>
        </p:txBody>
      </p:sp>
      <p:sp>
        <p:nvSpPr>
          <p:cNvPr id="14" name="圆角矩形 13"/>
          <p:cNvSpPr/>
          <p:nvPr/>
        </p:nvSpPr>
        <p:spPr bwMode="auto">
          <a:xfrm>
            <a:off x="5821719" y="2217176"/>
            <a:ext cx="1199024" cy="37854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流程控制</a:t>
            </a:r>
          </a:p>
        </p:txBody>
      </p:sp>
      <p:sp>
        <p:nvSpPr>
          <p:cNvPr id="15" name="圆角矩形 14"/>
          <p:cNvSpPr/>
          <p:nvPr/>
        </p:nvSpPr>
        <p:spPr bwMode="auto">
          <a:xfrm>
            <a:off x="7262145" y="2217176"/>
            <a:ext cx="677402" cy="37854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数组</a:t>
            </a:r>
          </a:p>
        </p:txBody>
      </p:sp>
      <p:cxnSp>
        <p:nvCxnSpPr>
          <p:cNvPr id="18" name="肘形连接符 17"/>
          <p:cNvCxnSpPr>
            <a:stCxn id="5" idx="2"/>
            <a:endCxn id="12" idx="0"/>
          </p:cNvCxnSpPr>
          <p:nvPr/>
        </p:nvCxnSpPr>
        <p:spPr bwMode="auto">
          <a:xfrm rot="5400000">
            <a:off x="4284791" y="1034979"/>
            <a:ext cx="644008" cy="1720387"/>
          </a:xfrm>
          <a:prstGeom prst="bentConnector3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肘形连接符 19"/>
          <p:cNvCxnSpPr>
            <a:stCxn id="5" idx="2"/>
            <a:endCxn id="13" idx="0"/>
          </p:cNvCxnSpPr>
          <p:nvPr/>
        </p:nvCxnSpPr>
        <p:spPr bwMode="auto">
          <a:xfrm rot="5400000">
            <a:off x="4955970" y="1706158"/>
            <a:ext cx="644008" cy="378028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肘形连接符 21"/>
          <p:cNvCxnSpPr>
            <a:stCxn id="5" idx="2"/>
            <a:endCxn id="14" idx="0"/>
          </p:cNvCxnSpPr>
          <p:nvPr/>
        </p:nvCxnSpPr>
        <p:spPr bwMode="auto">
          <a:xfrm rot="16200000" flipH="1">
            <a:off x="5622105" y="1418050"/>
            <a:ext cx="644008" cy="954243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" name="肘形连接符 23"/>
          <p:cNvCxnSpPr>
            <a:stCxn id="5" idx="2"/>
            <a:endCxn id="15" idx="0"/>
          </p:cNvCxnSpPr>
          <p:nvPr/>
        </p:nvCxnSpPr>
        <p:spPr bwMode="auto">
          <a:xfrm rot="16200000" flipH="1">
            <a:off x="6211913" y="828243"/>
            <a:ext cx="644008" cy="2133858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9" name="圆角矩形 48"/>
          <p:cNvSpPr/>
          <p:nvPr/>
        </p:nvSpPr>
        <p:spPr bwMode="auto">
          <a:xfrm>
            <a:off x="4509622" y="3220070"/>
            <a:ext cx="1661142" cy="37854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面向对象编程</a:t>
            </a:r>
          </a:p>
        </p:txBody>
      </p:sp>
      <p:sp>
        <p:nvSpPr>
          <p:cNvPr id="50" name="圆角矩形 49"/>
          <p:cNvSpPr/>
          <p:nvPr/>
        </p:nvSpPr>
        <p:spPr bwMode="auto">
          <a:xfrm>
            <a:off x="3010206" y="4242620"/>
            <a:ext cx="1219200" cy="37854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类和对象</a:t>
            </a:r>
          </a:p>
        </p:txBody>
      </p:sp>
      <p:sp>
        <p:nvSpPr>
          <p:cNvPr id="51" name="圆角矩形 50"/>
          <p:cNvSpPr/>
          <p:nvPr/>
        </p:nvSpPr>
        <p:spPr bwMode="auto">
          <a:xfrm>
            <a:off x="4411816" y="4242620"/>
            <a:ext cx="750121" cy="37854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</a:p>
        </p:txBody>
      </p:sp>
      <p:sp>
        <p:nvSpPr>
          <p:cNvPr id="52" name="圆角矩形 51"/>
          <p:cNvSpPr/>
          <p:nvPr/>
        </p:nvSpPr>
        <p:spPr bwMode="auto">
          <a:xfrm>
            <a:off x="5372155" y="4242620"/>
            <a:ext cx="718932" cy="37854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kumimoji="0" lang="zh-CN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圆角矩形 52"/>
          <p:cNvSpPr/>
          <p:nvPr/>
        </p:nvSpPr>
        <p:spPr bwMode="auto">
          <a:xfrm>
            <a:off x="6235697" y="4242620"/>
            <a:ext cx="1197489" cy="37854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三大特征</a:t>
            </a:r>
          </a:p>
        </p:txBody>
      </p:sp>
      <p:cxnSp>
        <p:nvCxnSpPr>
          <p:cNvPr id="54" name="肘形连接符 53"/>
          <p:cNvCxnSpPr>
            <a:stCxn id="49" idx="2"/>
            <a:endCxn id="50" idx="0"/>
          </p:cNvCxnSpPr>
          <p:nvPr/>
        </p:nvCxnSpPr>
        <p:spPr bwMode="auto">
          <a:xfrm rot="5400000">
            <a:off x="4157996" y="3060423"/>
            <a:ext cx="644008" cy="1720387"/>
          </a:xfrm>
          <a:prstGeom prst="bentConnector3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5" name="肘形连接符 54"/>
          <p:cNvCxnSpPr>
            <a:stCxn id="49" idx="2"/>
            <a:endCxn id="51" idx="0"/>
          </p:cNvCxnSpPr>
          <p:nvPr/>
        </p:nvCxnSpPr>
        <p:spPr bwMode="auto">
          <a:xfrm rot="5400000">
            <a:off x="4741531" y="3643958"/>
            <a:ext cx="644008" cy="553316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6" name="肘形连接符 55"/>
          <p:cNvCxnSpPr>
            <a:stCxn id="49" idx="2"/>
            <a:endCxn id="52" idx="0"/>
          </p:cNvCxnSpPr>
          <p:nvPr/>
        </p:nvCxnSpPr>
        <p:spPr bwMode="auto">
          <a:xfrm rot="16200000" flipH="1">
            <a:off x="5213903" y="3724902"/>
            <a:ext cx="644008" cy="391428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7" name="肘形连接符 56"/>
          <p:cNvCxnSpPr>
            <a:stCxn id="49" idx="2"/>
            <a:endCxn id="53" idx="0"/>
          </p:cNvCxnSpPr>
          <p:nvPr/>
        </p:nvCxnSpPr>
        <p:spPr bwMode="auto">
          <a:xfrm rot="16200000" flipH="1">
            <a:off x="5765313" y="3173491"/>
            <a:ext cx="644008" cy="1494249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2" name="圆角矩形 61"/>
          <p:cNvSpPr/>
          <p:nvPr/>
        </p:nvSpPr>
        <p:spPr bwMode="auto">
          <a:xfrm>
            <a:off x="7600849" y="4242620"/>
            <a:ext cx="718932" cy="37854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  <a:endParaRPr kumimoji="0" lang="zh-CN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3" name="肘形连接符 62"/>
          <p:cNvCxnSpPr>
            <a:stCxn id="49" idx="2"/>
            <a:endCxn id="62" idx="0"/>
          </p:cNvCxnSpPr>
          <p:nvPr/>
        </p:nvCxnSpPr>
        <p:spPr bwMode="auto">
          <a:xfrm rot="16200000" flipH="1">
            <a:off x="6328250" y="2610555"/>
            <a:ext cx="644008" cy="2620122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6" name="圆角矩形 65"/>
          <p:cNvSpPr/>
          <p:nvPr/>
        </p:nvSpPr>
        <p:spPr bwMode="auto">
          <a:xfrm>
            <a:off x="4589299" y="5004615"/>
            <a:ext cx="1661142" cy="37854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应用程序开发</a:t>
            </a:r>
          </a:p>
        </p:txBody>
      </p:sp>
      <p:sp>
        <p:nvSpPr>
          <p:cNvPr id="67" name="圆角矩形 66"/>
          <p:cNvSpPr/>
          <p:nvPr/>
        </p:nvSpPr>
        <p:spPr bwMode="auto">
          <a:xfrm>
            <a:off x="1629791" y="6027165"/>
            <a:ext cx="962467" cy="37854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JDBC</a:t>
            </a:r>
            <a:endParaRPr kumimoji="0" lang="zh-CN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圆角矩形 67"/>
          <p:cNvSpPr/>
          <p:nvPr/>
        </p:nvSpPr>
        <p:spPr bwMode="auto">
          <a:xfrm>
            <a:off x="2736437" y="6027165"/>
            <a:ext cx="750121" cy="37854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集合</a:t>
            </a:r>
          </a:p>
        </p:txBody>
      </p:sp>
      <p:sp>
        <p:nvSpPr>
          <p:cNvPr id="69" name="圆角矩形 68"/>
          <p:cNvSpPr/>
          <p:nvPr/>
        </p:nvSpPr>
        <p:spPr bwMode="auto">
          <a:xfrm>
            <a:off x="4698861" y="6027165"/>
            <a:ext cx="1191681" cy="37854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异常处理</a:t>
            </a:r>
          </a:p>
        </p:txBody>
      </p:sp>
      <p:sp>
        <p:nvSpPr>
          <p:cNvPr id="70" name="圆角矩形 69"/>
          <p:cNvSpPr/>
          <p:nvPr/>
        </p:nvSpPr>
        <p:spPr bwMode="auto">
          <a:xfrm>
            <a:off x="3631162" y="6027165"/>
            <a:ext cx="932464" cy="37854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常用类</a:t>
            </a:r>
          </a:p>
        </p:txBody>
      </p:sp>
      <p:cxnSp>
        <p:nvCxnSpPr>
          <p:cNvPr id="71" name="肘形连接符 70"/>
          <p:cNvCxnSpPr>
            <a:stCxn id="66" idx="2"/>
            <a:endCxn id="67" idx="0"/>
          </p:cNvCxnSpPr>
          <p:nvPr/>
        </p:nvCxnSpPr>
        <p:spPr bwMode="auto">
          <a:xfrm rot="5400000">
            <a:off x="3443444" y="4050739"/>
            <a:ext cx="644008" cy="3308845"/>
          </a:xfrm>
          <a:prstGeom prst="bentConnector3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2" name="肘形连接符 71"/>
          <p:cNvCxnSpPr>
            <a:stCxn id="66" idx="2"/>
            <a:endCxn id="68" idx="0"/>
          </p:cNvCxnSpPr>
          <p:nvPr/>
        </p:nvCxnSpPr>
        <p:spPr bwMode="auto">
          <a:xfrm rot="5400000">
            <a:off x="3943680" y="4550975"/>
            <a:ext cx="644008" cy="2308372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3" name="肘形连接符 72"/>
          <p:cNvCxnSpPr>
            <a:stCxn id="66" idx="2"/>
            <a:endCxn id="69" idx="0"/>
          </p:cNvCxnSpPr>
          <p:nvPr/>
        </p:nvCxnSpPr>
        <p:spPr bwMode="auto">
          <a:xfrm rot="5400000">
            <a:off x="5035282" y="5642577"/>
            <a:ext cx="644008" cy="125168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4" name="肘形连接符 73"/>
          <p:cNvCxnSpPr>
            <a:stCxn id="66" idx="2"/>
            <a:endCxn id="70" idx="0"/>
          </p:cNvCxnSpPr>
          <p:nvPr/>
        </p:nvCxnSpPr>
        <p:spPr bwMode="auto">
          <a:xfrm rot="5400000">
            <a:off x="4436628" y="5043923"/>
            <a:ext cx="644008" cy="1322476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5" name="圆角矩形 74"/>
          <p:cNvSpPr/>
          <p:nvPr/>
        </p:nvSpPr>
        <p:spPr bwMode="auto">
          <a:xfrm>
            <a:off x="6722893" y="6027165"/>
            <a:ext cx="931512" cy="37854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多线程</a:t>
            </a:r>
          </a:p>
        </p:txBody>
      </p:sp>
      <p:cxnSp>
        <p:nvCxnSpPr>
          <p:cNvPr id="76" name="肘形连接符 75"/>
          <p:cNvCxnSpPr>
            <a:stCxn id="66" idx="2"/>
            <a:endCxn id="75" idx="0"/>
          </p:cNvCxnSpPr>
          <p:nvPr/>
        </p:nvCxnSpPr>
        <p:spPr bwMode="auto">
          <a:xfrm rot="16200000" flipH="1">
            <a:off x="5982255" y="4820771"/>
            <a:ext cx="644008" cy="1768779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0" name="圆角矩形 89"/>
          <p:cNvSpPr/>
          <p:nvPr/>
        </p:nvSpPr>
        <p:spPr bwMode="auto">
          <a:xfrm>
            <a:off x="6038027" y="6027165"/>
            <a:ext cx="546228" cy="37854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IO</a:t>
            </a:r>
            <a:endParaRPr kumimoji="0" lang="zh-CN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1" name="肘形连接符 90"/>
          <p:cNvCxnSpPr>
            <a:stCxn id="66" idx="2"/>
            <a:endCxn id="90" idx="0"/>
          </p:cNvCxnSpPr>
          <p:nvPr/>
        </p:nvCxnSpPr>
        <p:spPr bwMode="auto">
          <a:xfrm rot="16200000" flipH="1">
            <a:off x="5543501" y="5259525"/>
            <a:ext cx="644008" cy="891271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4" name="圆角矩形 93"/>
          <p:cNvSpPr/>
          <p:nvPr/>
        </p:nvSpPr>
        <p:spPr bwMode="auto">
          <a:xfrm>
            <a:off x="199552" y="5193885"/>
            <a:ext cx="1063146" cy="37854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endParaRPr kumimoji="0" lang="zh-CN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6" name="肘形连接符 95"/>
          <p:cNvCxnSpPr>
            <a:stCxn id="67" idx="1"/>
            <a:endCxn id="94" idx="3"/>
          </p:cNvCxnSpPr>
          <p:nvPr/>
        </p:nvCxnSpPr>
        <p:spPr bwMode="auto">
          <a:xfrm rot="10800000">
            <a:off x="1262699" y="5383156"/>
            <a:ext cx="367093" cy="833280"/>
          </a:xfrm>
          <a:prstGeom prst="bentConnector3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8" name="肘形连接符 97"/>
          <p:cNvCxnSpPr>
            <a:endCxn id="66" idx="1"/>
          </p:cNvCxnSpPr>
          <p:nvPr/>
        </p:nvCxnSpPr>
        <p:spPr bwMode="auto">
          <a:xfrm rot="16200000" flipH="1">
            <a:off x="1492099" y="2096686"/>
            <a:ext cx="3802610" cy="2391789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cxnSp>
        <p:nvCxnSpPr>
          <p:cNvPr id="99" name="肘形连接符 98"/>
          <p:cNvCxnSpPr/>
          <p:nvPr/>
        </p:nvCxnSpPr>
        <p:spPr bwMode="auto">
          <a:xfrm>
            <a:off x="2212256" y="1398655"/>
            <a:ext cx="2312114" cy="2010686"/>
          </a:xfrm>
          <a:prstGeom prst="bentConnector3">
            <a:avLst>
              <a:gd name="adj1" fmla="val -392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sp>
        <p:nvSpPr>
          <p:cNvPr id="42" name="圆角矩形 41"/>
          <p:cNvSpPr/>
          <p:nvPr/>
        </p:nvSpPr>
        <p:spPr bwMode="auto">
          <a:xfrm>
            <a:off x="7836310" y="6027165"/>
            <a:ext cx="1204454" cy="37854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网络编程</a:t>
            </a:r>
          </a:p>
        </p:txBody>
      </p:sp>
      <p:cxnSp>
        <p:nvCxnSpPr>
          <p:cNvPr id="43" name="肘形连接符 42"/>
          <p:cNvCxnSpPr>
            <a:stCxn id="66" idx="2"/>
            <a:endCxn id="42" idx="0"/>
          </p:cNvCxnSpPr>
          <p:nvPr/>
        </p:nvCxnSpPr>
        <p:spPr bwMode="auto">
          <a:xfrm rot="16200000" flipH="1">
            <a:off x="6607199" y="4195827"/>
            <a:ext cx="644008" cy="3018667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/>
          </p:cNvSpPr>
          <p:nvPr>
            <p:ph type="title"/>
          </p:nvPr>
        </p:nvSpPr>
        <p:spPr>
          <a:xfrm>
            <a:off x="533400" y="11113"/>
            <a:ext cx="7162800" cy="762000"/>
          </a:xfrm>
        </p:spPr>
        <p:txBody>
          <a:bodyPr vert="horz" wrap="square" lIns="91440" tIns="45720" rIns="91440" bIns="45720" anchor="ctr"/>
          <a:lstStyle/>
          <a:p>
            <a:pPr marL="342900" indent="-342900" eaLnBrk="1" hangingPunct="1"/>
            <a:r>
              <a:rPr lang="zh-CN" altLang="en-US" dirty="0"/>
              <a:t>第一个Java程序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691E6"/>
              </a:buClr>
              <a:buSzTx/>
              <a:buFont typeface="Wingdings" panose="05000000000000000000" pitchFamily="2" charset="2"/>
              <a:buChar char="n"/>
              <a:defRPr/>
            </a:pP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691E6"/>
              </a:buClr>
              <a:buSzTx/>
              <a:buFont typeface="Wingdings" panose="05000000000000000000" pitchFamily="2" charset="2"/>
              <a:buChar char="n"/>
              <a:defRPr/>
            </a:pPr>
            <a:endParaRPr lang="en-US" altLang="zh-CN" kern="0" dirty="0"/>
          </a:p>
        </p:txBody>
      </p:sp>
      <p:pic>
        <p:nvPicPr>
          <p:cNvPr id="27652" name="Picture 4" descr="运行class文件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993" y="3289710"/>
            <a:ext cx="5964237" cy="22621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318064" y="951116"/>
            <a:ext cx="8550739" cy="21605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 eaLnBrk="1" hangingPunct="1">
              <a:spcBef>
                <a:spcPct val="20000"/>
              </a:spcBef>
              <a:buClr>
                <a:srgbClr val="7691E6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kern="0" dirty="0">
                <a:solidFill>
                  <a:schemeClr val="tx1"/>
                </a:solidFill>
              </a:rPr>
              <a:t>运行class文件</a:t>
            </a:r>
          </a:p>
          <a:p>
            <a:pPr lvl="1" eaLnBrk="1" hangingPunct="1">
              <a:spcBef>
                <a:spcPct val="20000"/>
              </a:spcBef>
              <a:buClr>
                <a:srgbClr val="7691E6"/>
              </a:buClr>
              <a:defRPr/>
            </a:pPr>
            <a:r>
              <a:rPr lang="en-US" altLang="zh-CN" sz="2400" kern="0" dirty="0" err="1">
                <a:solidFill>
                  <a:schemeClr val="tx1"/>
                </a:solidFill>
              </a:rPr>
              <a:t>继续输入“java</a:t>
            </a:r>
            <a:r>
              <a:rPr lang="en-US" altLang="zh-CN" sz="2400" kern="0" dirty="0">
                <a:solidFill>
                  <a:schemeClr val="tx1"/>
                </a:solidFill>
              </a:rPr>
              <a:t> HelloWorld”，</a:t>
            </a:r>
            <a:r>
              <a:rPr lang="en-US" altLang="zh-CN" sz="2400" kern="0" dirty="0" err="1">
                <a:solidFill>
                  <a:schemeClr val="tx1"/>
                </a:solidFill>
              </a:rPr>
              <a:t>单击回车键，可得到结果如下</a:t>
            </a:r>
            <a:endParaRPr lang="en-US" altLang="zh-CN" sz="2400" kern="0" dirty="0">
              <a:solidFill>
                <a:schemeClr val="tx1"/>
              </a:solidFill>
            </a:endParaRPr>
          </a:p>
          <a:p>
            <a:pPr lvl="1" eaLnBrk="1" hangingPunct="1">
              <a:spcBef>
                <a:spcPct val="20000"/>
              </a:spcBef>
              <a:buClr>
                <a:srgbClr val="7691E6"/>
              </a:buClr>
              <a:defRPr/>
            </a:pPr>
            <a:r>
              <a:rPr lang="en-US" altLang="zh-CN" sz="2400" kern="0" dirty="0" err="1">
                <a:solidFill>
                  <a:schemeClr val="tx1"/>
                </a:solidFill>
              </a:rPr>
              <a:t>可以看到，在DOS控制台中输出了“Hello</a:t>
            </a:r>
            <a:r>
              <a:rPr lang="en-US" altLang="zh-CN" sz="2400" kern="0" dirty="0">
                <a:solidFill>
                  <a:schemeClr val="tx1"/>
                </a:solidFill>
              </a:rPr>
              <a:t> World!”。</a:t>
            </a:r>
          </a:p>
          <a:p>
            <a:pPr lvl="1" eaLnBrk="1" hangingPunct="1">
              <a:spcBef>
                <a:spcPct val="20000"/>
              </a:spcBef>
              <a:buClr>
                <a:srgbClr val="7691E6"/>
              </a:buClr>
              <a:defRPr/>
            </a:pPr>
            <a:r>
              <a:rPr lang="en-US" altLang="zh-CN" sz="2400" kern="0" dirty="0" err="1">
                <a:solidFill>
                  <a:schemeClr val="tx1"/>
                </a:solidFill>
              </a:rPr>
              <a:t>这样就完成了第一个Java程序的开发与运行</a:t>
            </a:r>
            <a:r>
              <a:rPr lang="en-US" altLang="zh-CN" sz="2400" kern="0" dirty="0">
                <a:solidFill>
                  <a:schemeClr val="tx1"/>
                </a:solidFill>
              </a:rPr>
              <a:t>。</a:t>
            </a:r>
          </a:p>
          <a:p>
            <a:endParaRPr lang="zh-CN" altLang="en-US" dirty="0"/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/>
          </p:cNvSpPr>
          <p:nvPr>
            <p:ph type="title"/>
          </p:nvPr>
        </p:nvSpPr>
        <p:spPr>
          <a:xfrm>
            <a:off x="533400" y="11113"/>
            <a:ext cx="7162800" cy="762000"/>
          </a:xfrm>
        </p:spPr>
        <p:txBody>
          <a:bodyPr vert="horz" wrap="square" lIns="91440" tIns="45720" rIns="91440" bIns="45720" anchor="ctr"/>
          <a:lstStyle/>
          <a:p>
            <a:pPr marL="342900" indent="-342900" eaLnBrk="1" hangingPunct="1"/>
            <a:r>
              <a:rPr lang="zh-CN" altLang="en-US" dirty="0"/>
              <a:t>        Eclipse的介绍</a:t>
            </a:r>
          </a:p>
        </p:txBody>
      </p:sp>
      <p:sp>
        <p:nvSpPr>
          <p:cNvPr id="29699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pPr marL="0" indent="0" algn="ctr" eaLnBrk="1" hangingPunct="1">
              <a:buNone/>
            </a:pPr>
            <a:endParaRPr lang="en-US" altLang="x-none" dirty="0"/>
          </a:p>
          <a:p>
            <a:pPr marL="0" indent="0" eaLnBrk="1" hangingPunct="1">
              <a:buNone/>
            </a:pPr>
            <a:r>
              <a:rPr lang="zh-CN" altLang="en-US" dirty="0"/>
              <a:t>       </a:t>
            </a:r>
            <a:endParaRPr lang="en-US" altLang="x-none" sz="2400" b="0" dirty="0"/>
          </a:p>
        </p:txBody>
      </p:sp>
      <p:sp>
        <p:nvSpPr>
          <p:cNvPr id="2" name="文本框 1"/>
          <p:cNvSpPr txBox="1"/>
          <p:nvPr/>
        </p:nvSpPr>
        <p:spPr>
          <a:xfrm>
            <a:off x="-336883" y="973394"/>
            <a:ext cx="9969846" cy="387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eaLnBrk="1" hangingPunct="1">
              <a:spcBef>
                <a:spcPct val="20000"/>
              </a:spcBef>
              <a:buClr>
                <a:srgbClr val="7691E6"/>
              </a:buClr>
              <a:defRPr/>
            </a:pPr>
            <a:r>
              <a:rPr lang="en-US" altLang="zh-CN" sz="2400" kern="0" dirty="0" err="1">
                <a:solidFill>
                  <a:schemeClr val="tx1"/>
                </a:solidFill>
              </a:rPr>
              <a:t>Eclipse</a:t>
            </a:r>
            <a:r>
              <a:rPr lang="en-US" altLang="x-none" sz="2400" kern="0" dirty="0" err="1">
                <a:solidFill>
                  <a:schemeClr val="tx1"/>
                </a:solidFill>
              </a:rPr>
              <a:t>最初由</a:t>
            </a:r>
            <a:r>
              <a:rPr lang="en-US" altLang="zh-CN" sz="2400" kern="0" dirty="0" err="1">
                <a:solidFill>
                  <a:schemeClr val="tx1"/>
                </a:solidFill>
              </a:rPr>
              <a:t>OTI</a:t>
            </a:r>
            <a:r>
              <a:rPr lang="en-US" altLang="x-none" sz="2400" kern="0" dirty="0" err="1">
                <a:solidFill>
                  <a:schemeClr val="tx1"/>
                </a:solidFill>
              </a:rPr>
              <a:t>和</a:t>
            </a:r>
            <a:r>
              <a:rPr lang="en-US" altLang="zh-CN" sz="2400" kern="0" dirty="0" err="1">
                <a:solidFill>
                  <a:schemeClr val="tx1"/>
                </a:solidFill>
              </a:rPr>
              <a:t>IBM</a:t>
            </a:r>
            <a:r>
              <a:rPr lang="en-US" altLang="x-none" sz="2400" kern="0" dirty="0" err="1">
                <a:solidFill>
                  <a:schemeClr val="tx1"/>
                </a:solidFill>
              </a:rPr>
              <a:t>两家公司的</a:t>
            </a:r>
            <a:r>
              <a:rPr lang="en-US" altLang="zh-CN" sz="2400" kern="0" dirty="0" err="1">
                <a:solidFill>
                  <a:schemeClr val="tx1"/>
                </a:solidFill>
              </a:rPr>
              <a:t>IDE</a:t>
            </a:r>
            <a:r>
              <a:rPr lang="en-US" altLang="x-none" sz="2400" kern="0" dirty="0" err="1">
                <a:solidFill>
                  <a:schemeClr val="tx1"/>
                </a:solidFill>
              </a:rPr>
              <a:t>产品开发组创建</a:t>
            </a:r>
            <a:r>
              <a:rPr lang="en-US" altLang="x-none" sz="2400" kern="0" dirty="0">
                <a:solidFill>
                  <a:schemeClr val="tx1"/>
                </a:solidFill>
              </a:rPr>
              <a:t>，</a:t>
            </a:r>
          </a:p>
          <a:p>
            <a:pPr lvl="1" eaLnBrk="1" hangingPunct="1">
              <a:spcBef>
                <a:spcPct val="20000"/>
              </a:spcBef>
              <a:buClr>
                <a:srgbClr val="7691E6"/>
              </a:buClr>
              <a:defRPr/>
            </a:pPr>
            <a:r>
              <a:rPr lang="en-US" altLang="x-none" sz="2400" kern="0" dirty="0">
                <a:solidFill>
                  <a:schemeClr val="tx1"/>
                </a:solidFill>
              </a:rPr>
              <a:t>起始于</a:t>
            </a:r>
            <a:r>
              <a:rPr lang="en-US" altLang="zh-CN" sz="2400" kern="0" dirty="0">
                <a:solidFill>
                  <a:schemeClr val="tx1"/>
                </a:solidFill>
              </a:rPr>
              <a:t>1999</a:t>
            </a:r>
            <a:r>
              <a:rPr lang="en-US" altLang="x-none" sz="2400" kern="0" dirty="0">
                <a:solidFill>
                  <a:schemeClr val="tx1"/>
                </a:solidFill>
              </a:rPr>
              <a:t>年</a:t>
            </a:r>
            <a:r>
              <a:rPr lang="en-US" altLang="zh-CN" sz="2400" kern="0" dirty="0">
                <a:solidFill>
                  <a:schemeClr val="tx1"/>
                </a:solidFill>
              </a:rPr>
              <a:t>4</a:t>
            </a:r>
            <a:r>
              <a:rPr lang="en-US" altLang="x-none" sz="2400" kern="0" dirty="0">
                <a:solidFill>
                  <a:schemeClr val="tx1"/>
                </a:solidFill>
              </a:rPr>
              <a:t>月。它是目前最流行的</a:t>
            </a:r>
            <a:r>
              <a:rPr lang="en-US" altLang="zh-CN" sz="2400" kern="0" dirty="0">
                <a:solidFill>
                  <a:schemeClr val="tx1"/>
                </a:solidFill>
              </a:rPr>
              <a:t>Java</a:t>
            </a:r>
            <a:r>
              <a:rPr lang="en-US" altLang="x-none" sz="2400" kern="0" dirty="0">
                <a:solidFill>
                  <a:schemeClr val="tx1"/>
                </a:solidFill>
              </a:rPr>
              <a:t>集成开发工具之一，</a:t>
            </a:r>
          </a:p>
          <a:p>
            <a:pPr lvl="1" eaLnBrk="1" hangingPunct="1">
              <a:spcBef>
                <a:spcPct val="20000"/>
              </a:spcBef>
              <a:buClr>
                <a:srgbClr val="7691E6"/>
              </a:buClr>
              <a:defRPr/>
            </a:pPr>
            <a:r>
              <a:rPr lang="en-US" altLang="x-none" sz="2400" kern="0" dirty="0" err="1">
                <a:solidFill>
                  <a:schemeClr val="tx1"/>
                </a:solidFill>
              </a:rPr>
              <a:t>基于</a:t>
            </a:r>
            <a:r>
              <a:rPr lang="en-US" altLang="zh-CN" sz="2400" kern="0" dirty="0" err="1">
                <a:solidFill>
                  <a:schemeClr val="tx1"/>
                </a:solidFill>
              </a:rPr>
              <a:t>Java</a:t>
            </a:r>
            <a:r>
              <a:rPr lang="en-US" altLang="x-none" sz="2400" kern="0" dirty="0" err="1">
                <a:solidFill>
                  <a:schemeClr val="tx1"/>
                </a:solidFill>
              </a:rPr>
              <a:t>语言编写，并且是开源的</a:t>
            </a:r>
            <a:r>
              <a:rPr lang="en-US" altLang="x-none" sz="2400" kern="0" dirty="0">
                <a:solidFill>
                  <a:schemeClr val="tx1"/>
                </a:solidFill>
              </a:rPr>
              <a:t>、</a:t>
            </a:r>
          </a:p>
          <a:p>
            <a:pPr lvl="1" eaLnBrk="1" hangingPunct="1">
              <a:spcBef>
                <a:spcPct val="20000"/>
              </a:spcBef>
              <a:buClr>
                <a:srgbClr val="7691E6"/>
              </a:buClr>
              <a:defRPr/>
            </a:pPr>
            <a:r>
              <a:rPr lang="en-US" altLang="x-none" sz="2400" kern="0" dirty="0" err="1">
                <a:solidFill>
                  <a:schemeClr val="tx1"/>
                </a:solidFill>
              </a:rPr>
              <a:t>可扩展的（</a:t>
            </a:r>
            <a:r>
              <a:rPr lang="en-US" altLang="zh-CN" sz="2400" kern="0" dirty="0" err="1">
                <a:solidFill>
                  <a:schemeClr val="tx1"/>
                </a:solidFill>
              </a:rPr>
              <a:t>IDE</a:t>
            </a:r>
            <a:r>
              <a:rPr lang="en-US" altLang="x-none" sz="2400" kern="0" dirty="0" err="1">
                <a:solidFill>
                  <a:schemeClr val="tx1"/>
                </a:solidFill>
              </a:rPr>
              <a:t>，</a:t>
            </a:r>
            <a:r>
              <a:rPr lang="en-US" altLang="zh-CN" sz="2400" kern="0" dirty="0" err="1">
                <a:solidFill>
                  <a:schemeClr val="tx1"/>
                </a:solidFill>
              </a:rPr>
              <a:t>Integrated</a:t>
            </a:r>
            <a:r>
              <a:rPr lang="en-US" altLang="zh-CN" sz="2400" kern="0" dirty="0">
                <a:solidFill>
                  <a:schemeClr val="tx1"/>
                </a:solidFill>
              </a:rPr>
              <a:t> Development </a:t>
            </a:r>
            <a:r>
              <a:rPr lang="en-US" altLang="zh-CN" sz="2400" kern="0" dirty="0" err="1">
                <a:solidFill>
                  <a:schemeClr val="tx1"/>
                </a:solidFill>
              </a:rPr>
              <a:t>Environment</a:t>
            </a:r>
            <a:r>
              <a:rPr lang="en-US" altLang="x-none" sz="2400" kern="0" dirty="0" err="1">
                <a:solidFill>
                  <a:schemeClr val="tx1"/>
                </a:solidFill>
              </a:rPr>
              <a:t>）开发工具</a:t>
            </a:r>
            <a:r>
              <a:rPr lang="en-US" altLang="x-none" sz="2400" kern="0" dirty="0">
                <a:solidFill>
                  <a:schemeClr val="tx1"/>
                </a:solidFill>
              </a:rPr>
              <a:t>。</a:t>
            </a:r>
          </a:p>
          <a:p>
            <a:pPr lvl="1" eaLnBrk="1" hangingPunct="1">
              <a:spcBef>
                <a:spcPct val="20000"/>
              </a:spcBef>
              <a:buClr>
                <a:srgbClr val="7691E6"/>
              </a:buClr>
              <a:defRPr/>
            </a:pPr>
            <a:r>
              <a:rPr lang="en-US" altLang="zh-CN" sz="2400" kern="0" dirty="0" err="1">
                <a:solidFill>
                  <a:schemeClr val="tx1"/>
                </a:solidFill>
              </a:rPr>
              <a:t>Eclipse</a:t>
            </a:r>
            <a:r>
              <a:rPr lang="en-US" altLang="x-none" sz="2400" kern="0" dirty="0" err="1">
                <a:solidFill>
                  <a:schemeClr val="tx1"/>
                </a:solidFill>
              </a:rPr>
              <a:t>为编程人员提供了一流的</a:t>
            </a:r>
            <a:r>
              <a:rPr lang="en-US" altLang="zh-CN" sz="2400" kern="0" dirty="0" err="1">
                <a:solidFill>
                  <a:schemeClr val="tx1"/>
                </a:solidFill>
              </a:rPr>
              <a:t>Java</a:t>
            </a:r>
            <a:r>
              <a:rPr lang="en-US" altLang="x-none" sz="2400" kern="0" dirty="0" err="1">
                <a:solidFill>
                  <a:schemeClr val="tx1"/>
                </a:solidFill>
              </a:rPr>
              <a:t>程序开发环境</a:t>
            </a:r>
            <a:r>
              <a:rPr lang="en-US" altLang="x-none" sz="2400" kern="0" dirty="0">
                <a:solidFill>
                  <a:schemeClr val="tx1"/>
                </a:solidFill>
              </a:rPr>
              <a:t>，</a:t>
            </a:r>
          </a:p>
          <a:p>
            <a:pPr lvl="1" eaLnBrk="1" hangingPunct="1">
              <a:spcBef>
                <a:spcPct val="20000"/>
              </a:spcBef>
              <a:buClr>
                <a:srgbClr val="7691E6"/>
              </a:buClr>
              <a:defRPr/>
            </a:pPr>
            <a:r>
              <a:rPr lang="en-US" altLang="x-none" sz="2400" kern="0" dirty="0" err="1">
                <a:solidFill>
                  <a:schemeClr val="tx1"/>
                </a:solidFill>
              </a:rPr>
              <a:t>它的平台体系结构是在插件概念的基础上构建的</a:t>
            </a:r>
            <a:r>
              <a:rPr lang="en-US" altLang="x-none" sz="2400" kern="0" dirty="0">
                <a:solidFill>
                  <a:schemeClr val="tx1"/>
                </a:solidFill>
              </a:rPr>
              <a:t>，</a:t>
            </a:r>
          </a:p>
          <a:p>
            <a:pPr lvl="1" eaLnBrk="1" hangingPunct="1">
              <a:spcBef>
                <a:spcPct val="20000"/>
              </a:spcBef>
              <a:buClr>
                <a:srgbClr val="7691E6"/>
              </a:buClr>
              <a:defRPr/>
            </a:pPr>
            <a:r>
              <a:rPr lang="en-US" altLang="x-none" sz="2400" kern="0" dirty="0" err="1">
                <a:solidFill>
                  <a:schemeClr val="tx1"/>
                </a:solidFill>
              </a:rPr>
              <a:t>而插件也是</a:t>
            </a:r>
            <a:r>
              <a:rPr lang="en-US" altLang="zh-CN" sz="2400" kern="0" dirty="0" err="1">
                <a:solidFill>
                  <a:schemeClr val="tx1"/>
                </a:solidFill>
              </a:rPr>
              <a:t>Eclipse</a:t>
            </a:r>
            <a:r>
              <a:rPr lang="en-US" altLang="x-none" sz="2400" kern="0" dirty="0" err="1">
                <a:solidFill>
                  <a:schemeClr val="tx1"/>
                </a:solidFill>
              </a:rPr>
              <a:t>的特色之一</a:t>
            </a:r>
            <a:r>
              <a:rPr lang="en-US" altLang="x-none" sz="2400" kern="0" dirty="0">
                <a:solidFill>
                  <a:schemeClr val="tx1"/>
                </a:solidFill>
              </a:rPr>
              <a:t>，</a:t>
            </a:r>
          </a:p>
          <a:p>
            <a:pPr lvl="1" eaLnBrk="1" hangingPunct="1">
              <a:spcBef>
                <a:spcPct val="20000"/>
              </a:spcBef>
              <a:buClr>
                <a:srgbClr val="7691E6"/>
              </a:buClr>
              <a:defRPr/>
            </a:pPr>
            <a:r>
              <a:rPr lang="en-US" altLang="x-none" sz="2400" kern="0" dirty="0" err="1">
                <a:solidFill>
                  <a:schemeClr val="tx1"/>
                </a:solidFill>
              </a:rPr>
              <a:t>同时也是其区别于其他开发工具的特征之一</a:t>
            </a:r>
            <a:r>
              <a:rPr lang="en-US" altLang="x-none" sz="2400" kern="0" dirty="0">
                <a:solidFill>
                  <a:schemeClr val="tx1"/>
                </a:solidFill>
              </a:rPr>
              <a:t>。</a:t>
            </a:r>
          </a:p>
          <a:p>
            <a:endParaRPr lang="zh-CN" altLang="en-US" dirty="0"/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/>
          </p:cNvSpPr>
          <p:nvPr>
            <p:ph type="title"/>
          </p:nvPr>
        </p:nvSpPr>
        <p:spPr>
          <a:xfrm>
            <a:off x="533400" y="11113"/>
            <a:ext cx="7162800" cy="762000"/>
          </a:xfrm>
        </p:spPr>
        <p:txBody>
          <a:bodyPr vert="horz" wrap="square" lIns="91440" tIns="45720" rIns="91440" bIns="45720" anchor="ctr"/>
          <a:lstStyle/>
          <a:p>
            <a:pPr marL="342900" indent="-342900" eaLnBrk="1" hangingPunct="1"/>
            <a:r>
              <a:rPr lang="en-US" altLang="zh-CN" dirty="0"/>
              <a:t>Eclipse</a:t>
            </a:r>
            <a:r>
              <a:rPr lang="zh-CN" altLang="en-US" dirty="0"/>
              <a:t>的下载与安装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691E6"/>
              </a:buClr>
              <a:buSzTx/>
              <a:buFont typeface="Wingdings" panose="05000000000000000000" pitchFamily="2" charset="2"/>
              <a:buNone/>
              <a:defRPr/>
            </a:pP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691E6"/>
              </a:buClr>
              <a:buSzTx/>
              <a:buFont typeface="Wingdings" panose="05000000000000000000" pitchFamily="2" charset="2"/>
              <a:buNone/>
              <a:defRPr/>
            </a:pPr>
            <a:endParaRPr lang="en-US" altLang="zh-CN" sz="2400" b="0" kern="0" dirty="0"/>
          </a:p>
        </p:txBody>
      </p:sp>
      <p:pic>
        <p:nvPicPr>
          <p:cNvPr id="30724" name="图片 22" descr="eclipse运行图标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1331" y="3260400"/>
            <a:ext cx="4706938" cy="2794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文本框 5"/>
          <p:cNvSpPr txBox="1"/>
          <p:nvPr/>
        </p:nvSpPr>
        <p:spPr>
          <a:xfrm>
            <a:off x="-336883" y="973394"/>
            <a:ext cx="9336504" cy="2086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eaLnBrk="1" hangingPunct="1">
              <a:spcBef>
                <a:spcPct val="20000"/>
              </a:spcBef>
              <a:buClr>
                <a:srgbClr val="7691E6"/>
              </a:buClr>
              <a:defRPr/>
            </a:pPr>
            <a:r>
              <a:rPr lang="zh-CN" altLang="en-US" sz="2400" kern="0" dirty="0">
                <a:solidFill>
                  <a:schemeClr val="tx1"/>
                </a:solidFill>
              </a:rPr>
              <a:t>在任意搜索网站（例如百度）中搜索</a:t>
            </a:r>
            <a:r>
              <a:rPr lang="en-US" altLang="zh-CN" sz="2400" kern="0" dirty="0">
                <a:solidFill>
                  <a:schemeClr val="tx1"/>
                </a:solidFill>
              </a:rPr>
              <a:t>Eclipse</a:t>
            </a:r>
            <a:r>
              <a:rPr lang="zh-CN" altLang="en-US" sz="2400" kern="0" dirty="0">
                <a:solidFill>
                  <a:schemeClr val="tx1"/>
                </a:solidFill>
              </a:rPr>
              <a:t>，选择</a:t>
            </a:r>
            <a:r>
              <a:rPr lang="en-US" altLang="zh-CN" sz="2400" kern="0" dirty="0">
                <a:solidFill>
                  <a:schemeClr val="tx1"/>
                </a:solidFill>
              </a:rPr>
              <a:t>Eclipse</a:t>
            </a:r>
            <a:r>
              <a:rPr lang="zh-CN" altLang="en-US" sz="2400" kern="0" dirty="0">
                <a:solidFill>
                  <a:schemeClr val="tx1"/>
                </a:solidFill>
              </a:rPr>
              <a:t>官网并选择合适的版本进行下载。</a:t>
            </a:r>
          </a:p>
          <a:p>
            <a:pPr lvl="1" eaLnBrk="1" hangingPunct="1">
              <a:spcBef>
                <a:spcPct val="20000"/>
              </a:spcBef>
              <a:buClr>
                <a:srgbClr val="7691E6"/>
              </a:buClr>
              <a:defRPr/>
            </a:pPr>
            <a:r>
              <a:rPr lang="zh-CN" altLang="en-US" sz="2400" kern="0" dirty="0">
                <a:solidFill>
                  <a:schemeClr val="tx1"/>
                </a:solidFill>
              </a:rPr>
              <a:t>保存下载的文件，并解压至非中文的目录下。这样就完成了</a:t>
            </a:r>
            <a:r>
              <a:rPr lang="en-US" altLang="zh-CN" sz="2400" kern="0" dirty="0">
                <a:solidFill>
                  <a:schemeClr val="tx1"/>
                </a:solidFill>
              </a:rPr>
              <a:t>Eclipse</a:t>
            </a:r>
            <a:r>
              <a:rPr lang="zh-CN" altLang="en-US" sz="2400" kern="0" dirty="0">
                <a:solidFill>
                  <a:schemeClr val="tx1"/>
                </a:solidFill>
              </a:rPr>
              <a:t>的安装，双击“</a:t>
            </a:r>
            <a:r>
              <a:rPr lang="en-US" altLang="zh-CN" sz="2400" kern="0" dirty="0">
                <a:solidFill>
                  <a:schemeClr val="tx1"/>
                </a:solidFill>
              </a:rPr>
              <a:t>eclipse.exe”</a:t>
            </a:r>
            <a:r>
              <a:rPr lang="zh-CN" altLang="en-US" sz="2400" kern="0" dirty="0">
                <a:solidFill>
                  <a:schemeClr val="tx1"/>
                </a:solidFill>
              </a:rPr>
              <a:t>即可运行</a:t>
            </a:r>
            <a:r>
              <a:rPr lang="en-US" altLang="zh-CN" sz="2400" kern="0" dirty="0">
                <a:solidFill>
                  <a:schemeClr val="tx1"/>
                </a:solidFill>
              </a:rPr>
              <a:t>Eclipse</a:t>
            </a:r>
            <a:r>
              <a:rPr lang="zh-CN" altLang="en-US" sz="2400" kern="0" dirty="0">
                <a:solidFill>
                  <a:schemeClr val="tx1"/>
                </a:solidFill>
              </a:rPr>
              <a:t>。</a:t>
            </a:r>
          </a:p>
          <a:p>
            <a:pPr lvl="1" eaLnBrk="1" hangingPunct="1">
              <a:spcBef>
                <a:spcPct val="20000"/>
              </a:spcBef>
              <a:buClr>
                <a:srgbClr val="7691E6"/>
              </a:buClr>
              <a:defRPr/>
            </a:pPr>
            <a:endParaRPr lang="zh-CN" altLang="en-US" sz="2400" kern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/>
          </p:cNvSpPr>
          <p:nvPr>
            <p:ph type="title"/>
          </p:nvPr>
        </p:nvSpPr>
        <p:spPr>
          <a:xfrm>
            <a:off x="533400" y="11113"/>
            <a:ext cx="7162800" cy="762000"/>
          </a:xfrm>
        </p:spPr>
        <p:txBody>
          <a:bodyPr vert="horz" wrap="square" lIns="91440" tIns="45720" rIns="91440" bIns="45720" anchor="ctr"/>
          <a:lstStyle/>
          <a:p>
            <a:pPr marL="342900" indent="-342900" eaLnBrk="1" hangingPunct="1"/>
            <a:r>
              <a:rPr lang="zh-CN" altLang="en-US" dirty="0"/>
              <a:t>        Eclipse的介绍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4908550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691E6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Eclipse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的工作界面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691E6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启动时会默认设置工作空间，也可以自行设置其他目录，建议为非中文目录。工作空间用于保存Eclipse建立的程序项目和相关配置。</a:t>
            </a:r>
          </a:p>
        </p:txBody>
      </p:sp>
      <p:pic>
        <p:nvPicPr>
          <p:cNvPr id="31748" name="图片 26" descr="eclipse工作空间设定界面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813" y="2895600"/>
            <a:ext cx="6629400" cy="28797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/>
          <p:cNvSpPr>
            <a:spLocks noGrp="1"/>
          </p:cNvSpPr>
          <p:nvPr>
            <p:ph type="title"/>
          </p:nvPr>
        </p:nvSpPr>
        <p:spPr>
          <a:xfrm>
            <a:off x="533400" y="11113"/>
            <a:ext cx="7162800" cy="762000"/>
          </a:xfrm>
        </p:spPr>
        <p:txBody>
          <a:bodyPr vert="horz" wrap="square" lIns="91440" tIns="45720" rIns="91440" bIns="45720" anchor="ctr"/>
          <a:lstStyle/>
          <a:p>
            <a:r>
              <a:rPr lang="zh-CN" altLang="en-US" dirty="0"/>
              <a:t>        Eclipse的介绍</a:t>
            </a:r>
          </a:p>
        </p:txBody>
      </p:sp>
      <p:sp>
        <p:nvSpPr>
          <p:cNvPr id="32771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pPr lvl="1">
              <a:buNone/>
            </a:pPr>
            <a:r>
              <a:rPr lang="en-US" altLang="zh-CN" dirty="0" smtClean="0"/>
              <a:t>			</a:t>
            </a:r>
            <a:endParaRPr lang="en-US" altLang="zh-CN" dirty="0"/>
          </a:p>
        </p:txBody>
      </p:sp>
      <p:pic>
        <p:nvPicPr>
          <p:cNvPr id="32772" name="图片 29" descr="eclipse主界面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305" y="2839450"/>
            <a:ext cx="7381190" cy="346827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533400" y="773113"/>
            <a:ext cx="7792453" cy="23945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eaLnBrk="1" hangingPunct="1">
              <a:spcBef>
                <a:spcPct val="20000"/>
              </a:spcBef>
              <a:buClr>
                <a:srgbClr val="7691E6"/>
              </a:buClr>
              <a:defRPr/>
            </a:pPr>
            <a:r>
              <a:rPr lang="zh-CN" altLang="en-US" sz="2400" kern="0" dirty="0">
                <a:solidFill>
                  <a:schemeClr val="tx1"/>
                </a:solidFill>
              </a:rPr>
              <a:t>Eclipse工作台是编程人员开发程序的主要场所，</a:t>
            </a:r>
            <a:endParaRPr lang="en-US" altLang="zh-CN" sz="2400" kern="0" dirty="0">
              <a:solidFill>
                <a:schemeClr val="tx1"/>
              </a:solidFill>
            </a:endParaRPr>
          </a:p>
          <a:p>
            <a:pPr lvl="1" eaLnBrk="1" hangingPunct="1">
              <a:spcBef>
                <a:spcPct val="20000"/>
              </a:spcBef>
              <a:buClr>
                <a:srgbClr val="7691E6"/>
              </a:buClr>
              <a:defRPr/>
            </a:pPr>
            <a:r>
              <a:rPr lang="zh-CN" altLang="en-US" sz="2400" kern="0" dirty="0">
                <a:solidFill>
                  <a:schemeClr val="tx1"/>
                </a:solidFill>
              </a:rPr>
              <a:t>它主要由标题栏、菜单栏、工具栏、编辑器、透视窗以及相关视图组成。</a:t>
            </a:r>
            <a:endParaRPr lang="en-US" altLang="zh-CN" sz="2400" kern="0" dirty="0">
              <a:solidFill>
                <a:schemeClr val="tx1"/>
              </a:solidFill>
            </a:endParaRPr>
          </a:p>
          <a:p>
            <a:pPr lvl="1" eaLnBrk="1" hangingPunct="1">
              <a:spcBef>
                <a:spcPct val="20000"/>
              </a:spcBef>
              <a:buClr>
                <a:srgbClr val="7691E6"/>
              </a:buClr>
              <a:defRPr/>
            </a:pPr>
            <a:r>
              <a:rPr lang="zh-CN" altLang="en-US" sz="2400" kern="0" dirty="0">
                <a:solidFill>
                  <a:schemeClr val="tx1"/>
                </a:solidFill>
              </a:rPr>
              <a:t>Eclipse可以将各种插件无缝地集成到工作台中，也可以在工作台中开发各种插件。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/>
          <p:cNvSpPr>
            <a:spLocks noGrp="1"/>
          </p:cNvSpPr>
          <p:nvPr>
            <p:ph type="title"/>
          </p:nvPr>
        </p:nvSpPr>
        <p:spPr>
          <a:xfrm>
            <a:off x="533400" y="11113"/>
            <a:ext cx="7162800" cy="762000"/>
          </a:xfrm>
        </p:spPr>
        <p:txBody>
          <a:bodyPr vert="horz" wrap="square" lIns="91440" tIns="45720" rIns="91440" bIns="45720" anchor="ctr"/>
          <a:lstStyle/>
          <a:p>
            <a:r>
              <a:rPr lang="zh-CN" altLang="en-US" dirty="0"/>
              <a:t>        Eclipse的介绍</a:t>
            </a:r>
          </a:p>
        </p:txBody>
      </p:sp>
      <p:sp>
        <p:nvSpPr>
          <p:cNvPr id="44035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691E6"/>
              </a:buClr>
              <a:buSzTx/>
              <a:buFont typeface="Wingdings" panose="05000000000000000000" pitchFamily="2" charset="2"/>
              <a:buNone/>
              <a:defRPr/>
            </a:pP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691E6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02050" y="1090862"/>
            <a:ext cx="7196539" cy="5029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spcBef>
                <a:spcPct val="20000"/>
              </a:spcBef>
              <a:buClr>
                <a:srgbClr val="7691E6"/>
              </a:buClr>
              <a:defRPr/>
            </a:pPr>
            <a:r>
              <a:rPr lang="zh-CN" altLang="en-US" sz="3200" b="1" kern="0" dirty="0">
                <a:solidFill>
                  <a:schemeClr val="tx1"/>
                </a:solidFill>
              </a:rPr>
              <a:t>使用Eclipse进行Java项目</a:t>
            </a:r>
            <a:r>
              <a:rPr lang="zh-CN" altLang="en-US" sz="3200" b="1" kern="0" dirty="0" smtClean="0">
                <a:solidFill>
                  <a:schemeClr val="tx1"/>
                </a:solidFill>
              </a:rPr>
              <a:t>开发</a:t>
            </a:r>
            <a:endParaRPr lang="en-US" altLang="zh-CN" sz="3200" b="1" kern="0" dirty="0" smtClean="0">
              <a:solidFill>
                <a:schemeClr val="tx1"/>
              </a:solidFill>
            </a:endParaRPr>
          </a:p>
          <a:p>
            <a:pPr lvl="0" algn="ctr">
              <a:spcBef>
                <a:spcPct val="20000"/>
              </a:spcBef>
              <a:buClr>
                <a:srgbClr val="7691E6"/>
              </a:buClr>
              <a:defRPr/>
            </a:pPr>
            <a:r>
              <a:rPr lang="zh-CN" altLang="en-US" sz="3200" b="1" kern="0" dirty="0" smtClean="0">
                <a:solidFill>
                  <a:schemeClr val="tx1"/>
                </a:solidFill>
              </a:rPr>
              <a:t>修改编码格式。设置</a:t>
            </a:r>
            <a:r>
              <a:rPr lang="en-US" altLang="zh-CN" sz="3200" b="1" kern="0" dirty="0" err="1" smtClean="0">
                <a:solidFill>
                  <a:schemeClr val="tx1"/>
                </a:solidFill>
              </a:rPr>
              <a:t>jdk</a:t>
            </a:r>
            <a:endParaRPr lang="zh-CN" altLang="en-US" sz="3200" b="1" kern="0" dirty="0">
              <a:solidFill>
                <a:schemeClr val="tx1"/>
              </a:solidFill>
            </a:endParaRPr>
          </a:p>
          <a:p>
            <a:pPr marL="342900" lvl="0" indent="-342900">
              <a:spcBef>
                <a:spcPct val="20000"/>
              </a:spcBef>
              <a:buClr>
                <a:srgbClr val="7691E6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3200" b="1" kern="0" dirty="0">
                <a:solidFill>
                  <a:schemeClr val="tx1"/>
                </a:solidFill>
              </a:rPr>
              <a:t>新建Java项目</a:t>
            </a:r>
            <a:endParaRPr lang="en-US" altLang="zh-CN" sz="3200" b="1" kern="0" dirty="0">
              <a:solidFill>
                <a:schemeClr val="tx1"/>
              </a:solidFill>
            </a:endParaRPr>
          </a:p>
          <a:p>
            <a:pPr marL="342900" lvl="0" indent="-342900">
              <a:spcBef>
                <a:spcPct val="20000"/>
              </a:spcBef>
              <a:buClr>
                <a:srgbClr val="7691E6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3200" b="1" kern="0" dirty="0">
                <a:solidFill>
                  <a:schemeClr val="tx1"/>
                </a:solidFill>
              </a:rPr>
              <a:t>创建Java类文件</a:t>
            </a:r>
          </a:p>
          <a:p>
            <a:pPr marL="342900" lvl="0" indent="-342900">
              <a:spcBef>
                <a:spcPct val="20000"/>
              </a:spcBef>
              <a:buClr>
                <a:srgbClr val="7691E6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3200" b="1" kern="0" dirty="0">
                <a:solidFill>
                  <a:schemeClr val="tx1"/>
                </a:solidFill>
              </a:rPr>
              <a:t>编写Java源代码</a:t>
            </a:r>
          </a:p>
          <a:p>
            <a:pPr marL="342900" lvl="0" indent="-342900">
              <a:spcBef>
                <a:spcPct val="20000"/>
              </a:spcBef>
              <a:buClr>
                <a:srgbClr val="7691E6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3200" b="1" kern="0" dirty="0">
                <a:solidFill>
                  <a:schemeClr val="tx1"/>
                </a:solidFill>
              </a:rPr>
              <a:t>运行并得到</a:t>
            </a:r>
            <a:r>
              <a:rPr lang="zh-CN" altLang="en-US" sz="3200" b="1" kern="0" dirty="0" smtClean="0">
                <a:solidFill>
                  <a:schemeClr val="tx1"/>
                </a:solidFill>
              </a:rPr>
              <a:t>结果</a:t>
            </a:r>
          </a:p>
          <a:p>
            <a:pPr marL="342900" lvl="0" indent="-342900">
              <a:spcBef>
                <a:spcPct val="20000"/>
              </a:spcBef>
              <a:buClr>
                <a:srgbClr val="7691E6"/>
              </a:buClr>
              <a:buFont typeface="Wingdings" panose="05000000000000000000" pitchFamily="2" charset="2"/>
              <a:buChar char="n"/>
              <a:defRPr/>
            </a:pPr>
            <a:endParaRPr lang="zh-CN" altLang="en-US" sz="3200" b="1" kern="0" dirty="0" smtClean="0">
              <a:solidFill>
                <a:schemeClr val="tx1"/>
              </a:solidFill>
            </a:endParaRPr>
          </a:p>
          <a:p>
            <a:pPr lvl="0" algn="ctr">
              <a:spcBef>
                <a:spcPct val="20000"/>
              </a:spcBef>
              <a:buClr>
                <a:srgbClr val="7691E6"/>
              </a:buClr>
              <a:defRPr/>
            </a:pPr>
            <a:r>
              <a:rPr lang="zh-CN" altLang="en-US" sz="3200" b="1" kern="0" dirty="0" smtClean="0">
                <a:solidFill>
                  <a:schemeClr val="tx1"/>
                </a:solidFill>
              </a:rPr>
              <a:t>示例：Hello World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4589" y="-100958"/>
            <a:ext cx="9001156" cy="1000132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注意程序中的细节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9234" y="1085852"/>
            <a:ext cx="8229600" cy="5152716"/>
          </a:xfrm>
        </p:spPr>
        <p:txBody>
          <a:bodyPr>
            <a:noAutofit/>
          </a:bodyPr>
          <a:lstStyle/>
          <a:p>
            <a:r>
              <a:rPr lang="zh-CN" altLang="zh-CN" dirty="0"/>
              <a:t>编写规则：</a:t>
            </a:r>
          </a:p>
          <a:p>
            <a:pPr lvl="0"/>
            <a:r>
              <a:rPr lang="en-US" altLang="zh-CN" sz="2400" dirty="0"/>
              <a:t>Java</a:t>
            </a:r>
            <a:r>
              <a:rPr lang="zh-CN" altLang="zh-CN" sz="2400" dirty="0"/>
              <a:t>源文件以</a:t>
            </a:r>
            <a:r>
              <a:rPr lang="en-US" altLang="zh-CN" sz="2400" dirty="0"/>
              <a:t>“java”</a:t>
            </a:r>
            <a:r>
              <a:rPr lang="zh-CN" altLang="zh-CN" sz="2400" dirty="0"/>
              <a:t>为扩展名。源文件的基本组成部分是类（</a:t>
            </a:r>
            <a:r>
              <a:rPr lang="en-US" altLang="zh-CN" sz="2400" dirty="0"/>
              <a:t>class</a:t>
            </a:r>
            <a:r>
              <a:rPr lang="zh-CN" altLang="zh-CN" sz="2400" dirty="0"/>
              <a:t>），如本类中的</a:t>
            </a:r>
            <a:r>
              <a:rPr lang="en-US" altLang="zh-CN" sz="2400" dirty="0"/>
              <a:t>HelloWorld</a:t>
            </a:r>
            <a:r>
              <a:rPr lang="zh-CN" altLang="zh-CN" sz="2400" dirty="0"/>
              <a:t>类。</a:t>
            </a:r>
          </a:p>
          <a:p>
            <a:pPr lvl="0"/>
            <a:r>
              <a:rPr lang="zh-CN" altLang="zh-CN" sz="2400" dirty="0"/>
              <a:t>一个源文件中</a:t>
            </a:r>
            <a:r>
              <a:rPr lang="zh-CN" altLang="zh-CN" sz="2400" dirty="0">
                <a:solidFill>
                  <a:srgbClr val="FF0000"/>
                </a:solidFill>
              </a:rPr>
              <a:t>最多</a:t>
            </a:r>
            <a:r>
              <a:rPr lang="zh-CN" altLang="zh-CN" sz="2400" dirty="0"/>
              <a:t>只能有一个</a:t>
            </a:r>
            <a:r>
              <a:rPr lang="en-US" altLang="zh-CN" sz="2400" dirty="0"/>
              <a:t>public</a:t>
            </a:r>
            <a:r>
              <a:rPr lang="zh-CN" altLang="zh-CN" sz="2400" dirty="0"/>
              <a:t>类。其它类的个数不限，如果源文件包含一个</a:t>
            </a:r>
            <a:r>
              <a:rPr lang="en-US" altLang="zh-CN" sz="2400" dirty="0"/>
              <a:t>public</a:t>
            </a:r>
            <a:r>
              <a:rPr lang="zh-CN" altLang="zh-CN" sz="2400" dirty="0"/>
              <a:t>类，则文件名必须按该类名命名。</a:t>
            </a:r>
          </a:p>
          <a:p>
            <a:pPr lvl="0"/>
            <a:r>
              <a:rPr lang="en-US" altLang="zh-CN" sz="2400" dirty="0"/>
              <a:t>Java</a:t>
            </a:r>
            <a:r>
              <a:rPr lang="zh-CN" altLang="zh-CN" sz="2400" dirty="0"/>
              <a:t>应用程序的执行入口是</a:t>
            </a:r>
            <a:r>
              <a:rPr lang="en-US" altLang="zh-CN" sz="2400" dirty="0"/>
              <a:t>main()</a:t>
            </a:r>
            <a:r>
              <a:rPr lang="zh-CN" altLang="zh-CN" sz="2400" dirty="0"/>
              <a:t>方法。它有固定的书写格式：</a:t>
            </a:r>
            <a:r>
              <a:rPr lang="en-US" altLang="zh-CN" sz="2400" dirty="0"/>
              <a:t>public static void main(String[] </a:t>
            </a:r>
            <a:r>
              <a:rPr lang="en-US" altLang="zh-CN" sz="2400" dirty="0" err="1"/>
              <a:t>args</a:t>
            </a:r>
            <a:r>
              <a:rPr lang="en-US" altLang="zh-CN" sz="2400" dirty="0"/>
              <a:t>)  {...}</a:t>
            </a:r>
            <a:endParaRPr lang="zh-CN" altLang="zh-CN" sz="2400" dirty="0"/>
          </a:p>
          <a:p>
            <a:pPr lvl="0"/>
            <a:r>
              <a:rPr lang="en-US" altLang="zh-CN" sz="2400" dirty="0"/>
              <a:t>Java</a:t>
            </a:r>
            <a:r>
              <a:rPr lang="zh-CN" altLang="zh-CN" sz="2400" dirty="0"/>
              <a:t>语言严格区分大小写。</a:t>
            </a:r>
          </a:p>
          <a:p>
            <a:pPr lvl="0"/>
            <a:r>
              <a:rPr lang="en-US" altLang="zh-CN" sz="2400" dirty="0"/>
              <a:t>Java</a:t>
            </a:r>
            <a:r>
              <a:rPr lang="zh-CN" altLang="zh-CN" sz="2400" dirty="0"/>
              <a:t>方法由一条条语句构成，每个语句以“</a:t>
            </a:r>
            <a:r>
              <a:rPr lang="en-US" altLang="zh-CN" sz="2400" dirty="0"/>
              <a:t>;”</a:t>
            </a:r>
            <a:r>
              <a:rPr lang="zh-CN" altLang="zh-CN" sz="2400" dirty="0"/>
              <a:t>结束。</a:t>
            </a:r>
          </a:p>
          <a:p>
            <a:r>
              <a:rPr lang="zh-CN" altLang="zh-CN" sz="2400" dirty="0"/>
              <a:t>大括号都是成对出现的，缺一不可。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9602" y="-111555"/>
            <a:ext cx="8229600" cy="1000132"/>
          </a:xfrm>
        </p:spPr>
        <p:txBody>
          <a:bodyPr/>
          <a:lstStyle/>
          <a:p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注释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9602" y="1529686"/>
            <a:ext cx="8786874" cy="397194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注释：用于解释说明程序的文字。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提高了代码的阅读性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Java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中的注释类型：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单行注释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多行注释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文档注释（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java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特有）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注释是一个程序员必须要具有的良好编程习惯。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将自己的思想通过注释先整理出来，再用代码去体现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7745" y="-200044"/>
            <a:ext cx="8229600" cy="1214446"/>
          </a:xfrm>
        </p:spPr>
        <p:txBody>
          <a:bodyPr/>
          <a:lstStyle/>
          <a:p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注释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7745" y="1570233"/>
            <a:ext cx="8229600" cy="36147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单行注释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格式： </a:t>
            </a:r>
            <a:r>
              <a:rPr lang="en-US" altLang="zh-CN" sz="20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//</a:t>
            </a:r>
            <a:r>
              <a:rPr lang="zh-CN" altLang="en-US" sz="20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注释文字</a:t>
            </a:r>
            <a:endParaRPr lang="en-US" altLang="zh-CN" sz="2000" b="1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多行注释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格式：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	</a:t>
            </a:r>
            <a:r>
              <a:rPr lang="en-US" altLang="zh-CN" sz="20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/*  </a:t>
            </a:r>
            <a:r>
              <a:rPr lang="zh-CN" altLang="en-US" sz="20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注释文字 *</a:t>
            </a:r>
            <a:r>
              <a:rPr lang="en-US" altLang="zh-CN" sz="20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/</a:t>
            </a: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对于单行和多行注释，被注释的文字，不会被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JVM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（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java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虚拟机）解释执行。</a:t>
            </a:r>
          </a:p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多行注释里面不允许有多行注释嵌套</a:t>
            </a:r>
            <a:r>
              <a:rPr lang="zh-CN" altLang="en-US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。</a:t>
            </a:r>
          </a:p>
          <a:p>
            <a:pPr>
              <a:lnSpc>
                <a:spcPct val="150000"/>
              </a:lnSpc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5804" y="-111554"/>
            <a:ext cx="8229600" cy="1071570"/>
          </a:xfrm>
        </p:spPr>
        <p:txBody>
          <a:bodyPr/>
          <a:lstStyle/>
          <a:p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Java 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API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文档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928802"/>
            <a:ext cx="8286808" cy="240030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API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（</a:t>
            </a:r>
            <a:r>
              <a:rPr 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Application Programming Interface,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应用程序编程接口）是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Java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提供的基本编程接口。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Java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语言提供了大量的基础类，因此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Oracle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也为这些基础类提供了相应的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API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文档，用于告诉开发者如何使用这些类，以及这些类里包含的方法。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224117" y="1474839"/>
            <a:ext cx="6916993" cy="2286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主动思考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切忌眼高手低</a:t>
            </a:r>
            <a:endParaRPr lang="en-US" altLang="zh-CN" sz="24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让编程更简单的方法：</a:t>
            </a:r>
            <a:r>
              <a:rPr lang="zh-CN" altLang="en-US" sz="24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敲，多敲</a:t>
            </a:r>
            <a:r>
              <a:rPr lang="en-US" altLang="zh-CN" sz="24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!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最重要的编程规范：加注释</a:t>
            </a:r>
            <a:endParaRPr lang="zh-CN" altLang="en-US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861187" y="117987"/>
            <a:ext cx="21385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建议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98755" y="1918776"/>
            <a:ext cx="6858000" cy="23876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Thank you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1481" y="-155799"/>
            <a:ext cx="8229600" cy="1071570"/>
          </a:xfrm>
        </p:spPr>
        <p:txBody>
          <a:bodyPr/>
          <a:lstStyle/>
          <a:p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基础常识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2816941"/>
            <a:ext cx="8501122" cy="387916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人机交互方式</a:t>
            </a:r>
            <a:endParaRPr lang="en-US" altLang="zh-CN" sz="2400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图形化界面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(Graphical User Interface GUI)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这种方式简单直观，使用者易于接受，容易上手操作。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命令行方式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(Command Line Interface CLI)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：需要有一个控制台，输入特定的指令，让计算机完成一些操作。较为麻烦，需要记录住一些命令。</a:t>
            </a:r>
          </a:p>
          <a:p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</p:txBody>
      </p:sp>
      <p:sp>
        <p:nvSpPr>
          <p:cNvPr id="5" name="内容占位符 2"/>
          <p:cNvSpPr txBox="1"/>
          <p:nvPr/>
        </p:nvSpPr>
        <p:spPr bwMode="auto">
          <a:xfrm>
            <a:off x="285720" y="1361425"/>
            <a:ext cx="8501122" cy="1455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 fontScale="92500" lnSpcReduction="2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691E6"/>
              </a:buClr>
              <a:buFont typeface="Wingdings" panose="05000000000000000000" pitchFamily="2" charset="2"/>
              <a:buChar char="n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691E6"/>
              </a:buClr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691E6"/>
              </a:buClr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691E6"/>
              </a:buClr>
              <a:buFont typeface="Wingdings" panose="05000000000000000000" pitchFamily="2" charset="2"/>
              <a:buChar char="n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691E6"/>
              </a:buClr>
              <a:buFont typeface="Wingdings" panose="05000000000000000000" pitchFamily="2" charset="2"/>
              <a:buChar char="n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6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软件</a:t>
            </a:r>
            <a:endParaRPr lang="en-US" altLang="zh-CN" sz="2600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软件，即一系列按照特定顺序组织的计算机数据和指令的集合。有系统软件和应用软件之分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。</a:t>
            </a:r>
          </a:p>
          <a:p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1481" y="915771"/>
            <a:ext cx="8358246" cy="4555881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常用的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DOS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命令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18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dir</a:t>
            </a:r>
            <a:r>
              <a:rPr lang="zh-CN" altLang="en-US" sz="18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（</a:t>
            </a:r>
            <a:r>
              <a:rPr lang="en-US" altLang="zh-CN" sz="18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directory</a:t>
            </a:r>
            <a:r>
              <a:rPr lang="zh-CN" altLang="en-US" sz="18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）</a:t>
            </a:r>
            <a:r>
              <a:rPr lang="en-US" altLang="zh-CN" sz="18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 :    </a:t>
            </a:r>
            <a:r>
              <a:rPr lang="zh-CN" altLang="en-US" sz="18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列出当前目录下的文件以及文件夹</a:t>
            </a:r>
            <a:endParaRPr lang="en-US" altLang="zh-CN" sz="18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1800" b="1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md</a:t>
            </a:r>
            <a:r>
              <a:rPr lang="zh-CN" altLang="en-US" sz="18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（</a:t>
            </a:r>
            <a:r>
              <a:rPr lang="en-US" altLang="zh-CN" sz="18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make directory</a:t>
            </a:r>
            <a:r>
              <a:rPr lang="zh-CN" altLang="en-US" sz="18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）</a:t>
            </a:r>
            <a:r>
              <a:rPr lang="en-US" altLang="zh-CN" sz="18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 :   </a:t>
            </a:r>
            <a:r>
              <a:rPr lang="zh-CN" altLang="en-US" sz="18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创建目录</a:t>
            </a:r>
            <a:endParaRPr lang="en-US" altLang="zh-CN" sz="18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18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rd</a:t>
            </a:r>
            <a:r>
              <a:rPr lang="zh-CN" altLang="en-US" sz="18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（</a:t>
            </a:r>
            <a:r>
              <a:rPr lang="en-US" altLang="zh-CN" sz="18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remove  directory</a:t>
            </a:r>
            <a:r>
              <a:rPr lang="zh-CN" altLang="en-US" sz="18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）</a:t>
            </a:r>
            <a:r>
              <a:rPr lang="en-US" altLang="zh-CN" sz="18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 :     </a:t>
            </a:r>
            <a:r>
              <a:rPr lang="zh-CN" altLang="en-US" sz="18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删除目录</a:t>
            </a:r>
            <a:endParaRPr lang="en-US" altLang="zh-CN" sz="18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c</a:t>
            </a:r>
            <a:r>
              <a:rPr lang="en-US" altLang="zh-CN" sz="18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d</a:t>
            </a:r>
            <a:r>
              <a:rPr lang="zh-CN" altLang="en-US" sz="18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空格 （</a:t>
            </a:r>
            <a:r>
              <a:rPr lang="en-US" altLang="zh-CN" sz="18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change directory</a:t>
            </a:r>
            <a:r>
              <a:rPr lang="zh-CN" altLang="en-US" sz="18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）</a:t>
            </a:r>
            <a:r>
              <a:rPr lang="en-US" altLang="zh-CN" sz="18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:    </a:t>
            </a:r>
            <a:r>
              <a:rPr lang="zh-CN" altLang="en-US" sz="18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进入指定目录</a:t>
            </a:r>
            <a:endParaRPr lang="en-US" altLang="zh-CN" sz="18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1800" b="1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cd</a:t>
            </a:r>
            <a:r>
              <a:rPr lang="en-US" altLang="zh-CN" sz="18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.. :  </a:t>
            </a:r>
            <a:r>
              <a:rPr lang="zh-CN" altLang="en-US" sz="18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退回到上一级目录</a:t>
            </a:r>
            <a:endParaRPr lang="en-US" altLang="zh-CN" sz="18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18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cd \:    </a:t>
            </a:r>
            <a:r>
              <a:rPr lang="zh-CN" altLang="en-US" sz="18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退回到根目录</a:t>
            </a:r>
            <a:endParaRPr lang="en-US" altLang="zh-CN" sz="18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18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exit :   </a:t>
            </a:r>
            <a:r>
              <a:rPr lang="zh-CN" altLang="en-US" sz="18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退出 </a:t>
            </a:r>
            <a:r>
              <a:rPr lang="en-US" altLang="zh-CN" sz="18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dos </a:t>
            </a:r>
            <a:r>
              <a:rPr lang="zh-CN" altLang="en-US" sz="18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命令行</a:t>
            </a:r>
            <a:endParaRPr lang="en-US" altLang="zh-CN" sz="18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21481" y="-155799"/>
            <a:ext cx="8229600" cy="1071570"/>
          </a:xfrm>
        </p:spPr>
        <p:txBody>
          <a:bodyPr/>
          <a:lstStyle/>
          <a:p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基础常识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1397" y="1265124"/>
            <a:ext cx="8429684" cy="436875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什么是计算机语言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语言：是人与人之间用于沟通的一种方式。例如：中国人与中国人用普通话沟通。而中国人要和英国人交流，就要学习英语。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计算机语言（编程语言）：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人与计算机交流的方式。如果人要与计算机交流，那么就要学习计算机语言。计算机语言有很多种，如：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C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，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C++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，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Java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，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PHP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等。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21481" y="-155799"/>
            <a:ext cx="8229600" cy="1071570"/>
          </a:xfrm>
        </p:spPr>
        <p:txBody>
          <a:bodyPr/>
          <a:lstStyle/>
          <a:p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基础常识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123768" y="6179574"/>
            <a:ext cx="6430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http</a:t>
            </a:r>
            <a:r>
              <a:rPr lang="en-US" altLang="zh-CN" dirty="0">
                <a:solidFill>
                  <a:schemeClr val="tx1"/>
                </a:solidFill>
              </a:rPr>
              <a:t>://www.tiobe.com/tiobe_index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421481" y="-155799"/>
            <a:ext cx="8229600" cy="1071570"/>
          </a:xfrm>
        </p:spPr>
        <p:txBody>
          <a:bodyPr/>
          <a:lstStyle/>
          <a:p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最新编程语言排名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71" y="1357571"/>
            <a:ext cx="8942857" cy="41428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Java</a:t>
            </a: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语言的应用方向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4143" y="1425678"/>
            <a:ext cx="8775291" cy="416396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的应用领域来分，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语言的应用方向主要表现在以下几个方面：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企业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级应用：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主要指复杂的大企业的软件系统、各种类型的网站。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的安全机制以及它的跨平台的优势，使它在分布式系统领域开发中有广泛应用。应用领域包括金融、电信、交通、电子商务等。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平台应用：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应用程序使用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语言编写。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开发水平的高低很大程度上取决于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语言核心能力是否扎实。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移动领域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应用：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主要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表现在消费和嵌入式领域，是指在各种小型设备上的应用，包括手机、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PDA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、机顶盒、汽车通信设备等。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主题">
  <a:themeElements>
    <a:clrScheme name="3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自定义设计方案">
      <a:majorFont>
        <a:latin typeface="Arial"/>
        <a:ea typeface="宋体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3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6_自定义设计方案">
  <a:themeElements>
    <a:clrScheme name="4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4_自定义设计方案">
      <a:majorFont>
        <a:latin typeface="Arial"/>
        <a:ea typeface="宋体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4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ppt主题_希望是最后一版</Template>
  <TotalTime>700</TotalTime>
  <Words>2018</Words>
  <Application>Microsoft Office PowerPoint</Application>
  <PresentationFormat>全屏显示(4:3)</PresentationFormat>
  <Paragraphs>250</Paragraphs>
  <Slides>40</Slides>
  <Notes>6</Notes>
  <HiddenSlides>1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40</vt:i4>
      </vt:variant>
    </vt:vector>
  </HeadingPairs>
  <TitlesOfParts>
    <vt:vector size="51" baseType="lpstr">
      <vt:lpstr>Arial Unicode MS</vt:lpstr>
      <vt:lpstr>黑体</vt:lpstr>
      <vt:lpstr>华文细黑</vt:lpstr>
      <vt:lpstr>宋体</vt:lpstr>
      <vt:lpstr>微软雅黑</vt:lpstr>
      <vt:lpstr>Arial</vt:lpstr>
      <vt:lpstr>Calibri</vt:lpstr>
      <vt:lpstr>Times New Roman</vt:lpstr>
      <vt:lpstr>Wingdings</vt:lpstr>
      <vt:lpstr>ppt主题</vt:lpstr>
      <vt:lpstr>6_自定义设计方案</vt:lpstr>
      <vt:lpstr>Java入门与环境搭建</vt:lpstr>
      <vt:lpstr>本章内容</vt:lpstr>
      <vt:lpstr>Java基础知识结构图</vt:lpstr>
      <vt:lpstr>PowerPoint 演示文稿</vt:lpstr>
      <vt:lpstr>基础常识</vt:lpstr>
      <vt:lpstr>基础常识</vt:lpstr>
      <vt:lpstr>基础常识</vt:lpstr>
      <vt:lpstr>最新编程语言排名</vt:lpstr>
      <vt:lpstr>Java语言的应用方向</vt:lpstr>
      <vt:lpstr>Java语言的特点</vt:lpstr>
      <vt:lpstr>跨平台性</vt:lpstr>
      <vt:lpstr>Java程序运行机制</vt:lpstr>
      <vt:lpstr>核心机制—Java虚拟机</vt:lpstr>
      <vt:lpstr>核心机制—垃圾回收</vt:lpstr>
      <vt:lpstr>编写第一个 Java 应用程序</vt:lpstr>
      <vt:lpstr>什么是JDK，JRE</vt:lpstr>
      <vt:lpstr>JVM、JRE、JDK 关系</vt:lpstr>
      <vt:lpstr>       JDK的介绍</vt:lpstr>
      <vt:lpstr>JDK的介绍</vt:lpstr>
      <vt:lpstr>下载、安装JDK</vt:lpstr>
      <vt:lpstr>    环境变量的配置</vt:lpstr>
      <vt:lpstr>环境变量的配置</vt:lpstr>
      <vt:lpstr>环境变量的配置</vt:lpstr>
      <vt:lpstr>环境变量的配置</vt:lpstr>
      <vt:lpstr>Java程序的开发步骤</vt:lpstr>
      <vt:lpstr>第一个Java程序</vt:lpstr>
      <vt:lpstr>第一个Java程序</vt:lpstr>
      <vt:lpstr>第一个Java程序</vt:lpstr>
      <vt:lpstr>第一个Java程序</vt:lpstr>
      <vt:lpstr>第一个Java程序</vt:lpstr>
      <vt:lpstr>        Eclipse的介绍</vt:lpstr>
      <vt:lpstr>Eclipse的下载与安装</vt:lpstr>
      <vt:lpstr>        Eclipse的介绍</vt:lpstr>
      <vt:lpstr>        Eclipse的介绍</vt:lpstr>
      <vt:lpstr>        Eclipse的介绍</vt:lpstr>
      <vt:lpstr>注意程序中的细节</vt:lpstr>
      <vt:lpstr>注释</vt:lpstr>
      <vt:lpstr>注释</vt:lpstr>
      <vt:lpstr>Java 的API文档</vt:lpstr>
      <vt:lpstr>Thank you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Java常用类-String</dc:title>
  <dc:creator>yl</dc:creator>
  <cp:lastModifiedBy>yhj</cp:lastModifiedBy>
  <cp:revision>182</cp:revision>
  <dcterms:created xsi:type="dcterms:W3CDTF">2016-02-04T08:27:00Z</dcterms:created>
  <dcterms:modified xsi:type="dcterms:W3CDTF">2018-07-05T02:18:56Z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2052-10.1.0.6490</vt:lpwstr>
  </property>
</Properties>
</file>