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7"/>
  </p:notesMasterIdLst>
  <p:sldIdLst>
    <p:sldId id="256" r:id="rId3"/>
    <p:sldId id="381" r:id="rId4"/>
    <p:sldId id="403" r:id="rId5"/>
    <p:sldId id="426" r:id="rId6"/>
    <p:sldId id="404" r:id="rId7"/>
    <p:sldId id="470" r:id="rId8"/>
    <p:sldId id="405" r:id="rId9"/>
    <p:sldId id="480" r:id="rId10"/>
    <p:sldId id="467" r:id="rId11"/>
    <p:sldId id="410" r:id="rId12"/>
    <p:sldId id="471" r:id="rId13"/>
    <p:sldId id="474" r:id="rId14"/>
    <p:sldId id="472" r:id="rId15"/>
    <p:sldId id="475" r:id="rId16"/>
    <p:sldId id="473" r:id="rId17"/>
    <p:sldId id="477" r:id="rId18"/>
    <p:sldId id="476" r:id="rId19"/>
    <p:sldId id="478" r:id="rId20"/>
    <p:sldId id="479" r:id="rId21"/>
    <p:sldId id="411" r:id="rId22"/>
    <p:sldId id="469" r:id="rId23"/>
    <p:sldId id="468" r:id="rId24"/>
    <p:sldId id="417" r:id="rId25"/>
    <p:sldId id="259" r:id="rId26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rgbClr val="FF6600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FF6600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FF6600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FF6600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FF6600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000" kern="1200">
        <a:solidFill>
          <a:srgbClr val="FF6600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000" kern="1200">
        <a:solidFill>
          <a:srgbClr val="FF6600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000" kern="1200">
        <a:solidFill>
          <a:srgbClr val="FF6600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000" kern="1200">
        <a:solidFill>
          <a:srgbClr val="FF6600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2">
          <p15:clr>
            <a:srgbClr val="A4A3A4"/>
          </p15:clr>
        </p15:guide>
        <p15:guide id="2" pos="280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99FF"/>
    <a:srgbClr val="FF6699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76" autoAdjust="0"/>
    <p:restoredTop sz="87590" autoAdjust="0"/>
  </p:normalViewPr>
  <p:slideViewPr>
    <p:cSldViewPr snapToGrid="0">
      <p:cViewPr varScale="1">
        <p:scale>
          <a:sx n="65" d="100"/>
          <a:sy n="65" d="100"/>
        </p:scale>
        <p:origin x="552" y="84"/>
      </p:cViewPr>
      <p:guideLst>
        <p:guide orient="horz" pos="2162"/>
        <p:guide pos="28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2B698C-8090-4E81-8CCC-9C2A2E244FA8}" type="datetimeFigureOut">
              <a:rPr lang="zh-CN" altLang="en-US" smtClean="0"/>
              <a:t>2018/7/17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8C57ED-3BB1-4EED-85C5-A019A7D02C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3025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0"/>
            <a:ext cx="2057400" cy="61261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019800" cy="61261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838268"/>
            <a:ext cx="7886700" cy="85242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rgbClr val="009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09700" y="0"/>
            <a:ext cx="6324600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0"/>
            <a:ext cx="2057400" cy="61261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019800" cy="61261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35" y="0"/>
            <a:ext cx="6248330" cy="762000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219200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71507E-089B-42E1-8CD6-F2610FE4EF22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85800" y="1981200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85800" y="4114800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B62E4F-1CFC-43F4-A98A-5A48D4B5F08B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009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0"/>
            <a:ext cx="7162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490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pic>
        <p:nvPicPr>
          <p:cNvPr id="1028" name="图片 5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738"/>
            <a:ext cx="2716213" cy="1541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itchFamily="2" charset="2"/>
        <a:buChar char="n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itchFamily="2" charset="2"/>
        <a:buChar char="n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itchFamily="2" charset="2"/>
        <a:buChar char="n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82725" y="0"/>
            <a:ext cx="6324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442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08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buFont typeface="Arial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pic>
        <p:nvPicPr>
          <p:cNvPr id="2053" name="图片 9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71438"/>
            <a:ext cx="114141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4" name="Group 5"/>
          <p:cNvGrpSpPr>
            <a:grpSpLocks noChangeAspect="1"/>
          </p:cNvGrpSpPr>
          <p:nvPr/>
        </p:nvGrpSpPr>
        <p:grpSpPr bwMode="auto">
          <a:xfrm>
            <a:off x="152400" y="6170613"/>
            <a:ext cx="1339850" cy="539750"/>
            <a:chOff x="3578225" y="1146175"/>
            <a:chExt cx="5038725" cy="2111375"/>
          </a:xfrm>
        </p:grpSpPr>
        <p:sp>
          <p:nvSpPr>
            <p:cNvPr id="2055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2147483646 h 314"/>
                <a:gd name="T4" fmla="*/ 0 w 1087"/>
                <a:gd name="T5" fmla="*/ 2147483646 h 314"/>
                <a:gd name="T6" fmla="*/ 2147483646 w 1087"/>
                <a:gd name="T7" fmla="*/ 2147483646 h 314"/>
                <a:gd name="T8" fmla="*/ 2147483646 w 1087"/>
                <a:gd name="T9" fmla="*/ 0 h 314"/>
                <a:gd name="T10" fmla="*/ 0 w 1087"/>
                <a:gd name="T11" fmla="*/ 0 h 314"/>
                <a:gd name="T12" fmla="*/ 2147483646 w 1087"/>
                <a:gd name="T13" fmla="*/ 2147483646 h 314"/>
                <a:gd name="T14" fmla="*/ 2147483646 w 1087"/>
                <a:gd name="T15" fmla="*/ 2147483646 h 314"/>
                <a:gd name="T16" fmla="*/ 2147483646 w 1087"/>
                <a:gd name="T17" fmla="*/ 2147483646 h 314"/>
                <a:gd name="T18" fmla="*/ 2147483646 w 1087"/>
                <a:gd name="T19" fmla="*/ 2147483646 h 314"/>
                <a:gd name="T20" fmla="*/ 2147483646 w 1087"/>
                <a:gd name="T21" fmla="*/ 2147483646 h 314"/>
                <a:gd name="T22" fmla="*/ 2147483646 w 1087"/>
                <a:gd name="T23" fmla="*/ 2147483646 h 31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6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2147483646 w 1341"/>
                <a:gd name="T1" fmla="*/ 2147483646 h 342"/>
                <a:gd name="T2" fmla="*/ 2147483646 w 1341"/>
                <a:gd name="T3" fmla="*/ 2147483646 h 342"/>
                <a:gd name="T4" fmla="*/ 2147483646 w 1341"/>
                <a:gd name="T5" fmla="*/ 2147483646 h 342"/>
                <a:gd name="T6" fmla="*/ 2147483646 w 1341"/>
                <a:gd name="T7" fmla="*/ 2147483646 h 342"/>
                <a:gd name="T8" fmla="*/ 2147483646 w 1341"/>
                <a:gd name="T9" fmla="*/ 2147483646 h 342"/>
                <a:gd name="T10" fmla="*/ 2147483646 w 1341"/>
                <a:gd name="T11" fmla="*/ 2147483646 h 342"/>
                <a:gd name="T12" fmla="*/ 2147483646 w 1341"/>
                <a:gd name="T13" fmla="*/ 2147483646 h 342"/>
                <a:gd name="T14" fmla="*/ 2147483646 w 1341"/>
                <a:gd name="T15" fmla="*/ 0 h 342"/>
                <a:gd name="T16" fmla="*/ 2147483646 w 1341"/>
                <a:gd name="T17" fmla="*/ 2147483646 h 342"/>
                <a:gd name="T18" fmla="*/ 2147483646 w 1341"/>
                <a:gd name="T19" fmla="*/ 2147483646 h 342"/>
                <a:gd name="T20" fmla="*/ 2147483646 w 1341"/>
                <a:gd name="T21" fmla="*/ 2147483646 h 342"/>
                <a:gd name="T22" fmla="*/ 2147483646 w 1341"/>
                <a:gd name="T23" fmla="*/ 2147483646 h 342"/>
                <a:gd name="T24" fmla="*/ 2147483646 w 1341"/>
                <a:gd name="T25" fmla="*/ 2147483646 h 342"/>
                <a:gd name="T26" fmla="*/ 2147483646 w 1341"/>
                <a:gd name="T27" fmla="*/ 2147483646 h 342"/>
                <a:gd name="T28" fmla="*/ 2147483646 w 1341"/>
                <a:gd name="T29" fmla="*/ 2147483646 h 342"/>
                <a:gd name="T30" fmla="*/ 2147483646 w 1341"/>
                <a:gd name="T31" fmla="*/ 2147483646 h 342"/>
                <a:gd name="T32" fmla="*/ 2147483646 w 1341"/>
                <a:gd name="T33" fmla="*/ 2147483646 h 342"/>
                <a:gd name="T34" fmla="*/ 2147483646 w 1341"/>
                <a:gd name="T35" fmla="*/ 2147483646 h 342"/>
                <a:gd name="T36" fmla="*/ 2147483646 w 1341"/>
                <a:gd name="T37" fmla="*/ 2147483646 h 342"/>
                <a:gd name="T38" fmla="*/ 2147483646 w 1341"/>
                <a:gd name="T39" fmla="*/ 2147483646 h 342"/>
                <a:gd name="T40" fmla="*/ 2147483646 w 1341"/>
                <a:gd name="T41" fmla="*/ 2147483646 h 342"/>
                <a:gd name="T42" fmla="*/ 2147483646 w 1341"/>
                <a:gd name="T43" fmla="*/ 2147483646 h 342"/>
                <a:gd name="T44" fmla="*/ 2147483646 w 1341"/>
                <a:gd name="T45" fmla="*/ 2147483646 h 342"/>
                <a:gd name="T46" fmla="*/ 2147483646 w 1341"/>
                <a:gd name="T47" fmla="*/ 2147483646 h 342"/>
                <a:gd name="T48" fmla="*/ 2147483646 w 1341"/>
                <a:gd name="T49" fmla="*/ 2147483646 h 342"/>
                <a:gd name="T50" fmla="*/ 2147483646 w 1341"/>
                <a:gd name="T51" fmla="*/ 2147483646 h 342"/>
                <a:gd name="T52" fmla="*/ 2147483646 w 1341"/>
                <a:gd name="T53" fmla="*/ 2147483646 h 342"/>
                <a:gd name="T54" fmla="*/ 2147483646 w 1341"/>
                <a:gd name="T55" fmla="*/ 2147483646 h 342"/>
                <a:gd name="T56" fmla="*/ 2147483646 w 1341"/>
                <a:gd name="T57" fmla="*/ 2147483646 h 342"/>
                <a:gd name="T58" fmla="*/ 2147483646 w 1341"/>
                <a:gd name="T59" fmla="*/ 2147483646 h 342"/>
                <a:gd name="T60" fmla="*/ 2147483646 w 1341"/>
                <a:gd name="T61" fmla="*/ 2147483646 h 342"/>
                <a:gd name="T62" fmla="*/ 2147483646 w 1341"/>
                <a:gd name="T63" fmla="*/ 2147483646 h 342"/>
                <a:gd name="T64" fmla="*/ 2147483646 w 1341"/>
                <a:gd name="T65" fmla="*/ 2147483646 h 342"/>
                <a:gd name="T66" fmla="*/ 2147483646 w 1341"/>
                <a:gd name="T67" fmla="*/ 2147483646 h 342"/>
                <a:gd name="T68" fmla="*/ 2147483646 w 1341"/>
                <a:gd name="T69" fmla="*/ 2147483646 h 342"/>
                <a:gd name="T70" fmla="*/ 2147483646 w 1341"/>
                <a:gd name="T71" fmla="*/ 2147483646 h 342"/>
                <a:gd name="T72" fmla="*/ 2147483646 w 1341"/>
                <a:gd name="T73" fmla="*/ 2147483646 h 342"/>
                <a:gd name="T74" fmla="*/ 2147483646 w 1341"/>
                <a:gd name="T75" fmla="*/ 2147483646 h 342"/>
                <a:gd name="T76" fmla="*/ 2147483646 w 1341"/>
                <a:gd name="T77" fmla="*/ 2147483646 h 342"/>
                <a:gd name="T78" fmla="*/ 2147483646 w 1341"/>
                <a:gd name="T79" fmla="*/ 2147483646 h 342"/>
                <a:gd name="T80" fmla="*/ 2147483646 w 1341"/>
                <a:gd name="T81" fmla="*/ 2147483646 h 342"/>
                <a:gd name="T82" fmla="*/ 2147483646 w 1341"/>
                <a:gd name="T83" fmla="*/ 2147483646 h 342"/>
                <a:gd name="T84" fmla="*/ 2147483646 w 1341"/>
                <a:gd name="T85" fmla="*/ 2147483646 h 342"/>
                <a:gd name="T86" fmla="*/ 2147483646 w 1341"/>
                <a:gd name="T87" fmla="*/ 2147483646 h 342"/>
                <a:gd name="T88" fmla="*/ 2147483646 w 1341"/>
                <a:gd name="T89" fmla="*/ 2147483646 h 342"/>
                <a:gd name="T90" fmla="*/ 2147483646 w 1341"/>
                <a:gd name="T91" fmla="*/ 2147483646 h 342"/>
                <a:gd name="T92" fmla="*/ 2147483646 w 1341"/>
                <a:gd name="T93" fmla="*/ 2147483646 h 342"/>
                <a:gd name="T94" fmla="*/ 2147483646 w 1341"/>
                <a:gd name="T95" fmla="*/ 2147483646 h 342"/>
                <a:gd name="T96" fmla="*/ 2147483646 w 1341"/>
                <a:gd name="T97" fmla="*/ 2147483646 h 342"/>
                <a:gd name="T98" fmla="*/ 2147483646 w 1341"/>
                <a:gd name="T99" fmla="*/ 2147483646 h 342"/>
                <a:gd name="T100" fmla="*/ 2147483646 w 1341"/>
                <a:gd name="T101" fmla="*/ 2147483646 h 342"/>
                <a:gd name="T102" fmla="*/ 2147483646 w 1341"/>
                <a:gd name="T103" fmla="*/ 2147483646 h 342"/>
                <a:gd name="T104" fmla="*/ 2147483646 w 1341"/>
                <a:gd name="T105" fmla="*/ 2147483646 h 342"/>
                <a:gd name="T106" fmla="*/ 2147483646 w 1341"/>
                <a:gd name="T107" fmla="*/ 2147483646 h 342"/>
                <a:gd name="T108" fmla="*/ 2147483646 w 1341"/>
                <a:gd name="T109" fmla="*/ 2147483646 h 342"/>
                <a:gd name="T110" fmla="*/ 2147483646 w 1341"/>
                <a:gd name="T111" fmla="*/ 2147483646 h 342"/>
                <a:gd name="T112" fmla="*/ 2147483646 w 1341"/>
                <a:gd name="T113" fmla="*/ 2147483646 h 342"/>
                <a:gd name="T114" fmla="*/ 2147483646 w 1341"/>
                <a:gd name="T115" fmla="*/ 2147483646 h 342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7691E6"/>
        </a:buClr>
        <a:buFont typeface="Wingdings" pitchFamily="2" charset="2"/>
        <a:buChar char="n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7691E6"/>
        </a:buClr>
        <a:buFont typeface="Wingdings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7691E6"/>
        </a:buClr>
        <a:buFont typeface="Wingdings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7691E6"/>
        </a:buClr>
        <a:buFont typeface="Wingdings" pitchFamily="2" charset="2"/>
        <a:buChar char="n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7691E6"/>
        </a:buClr>
        <a:buFont typeface="Wingdings" pitchFamily="2" charset="2"/>
        <a:buChar char="n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51560" y="1328103"/>
            <a:ext cx="7280910" cy="2387600"/>
          </a:xfrm>
        </p:spPr>
        <p:txBody>
          <a:bodyPr/>
          <a:lstStyle/>
          <a:p>
            <a:r>
              <a:rPr lang="zh-CN" altLang="en-US" dirty="0" smtClean="0">
                <a:latin typeface="+mj-ea"/>
              </a:rPr>
              <a:t>接口和抽象类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Grp="1" noChangeArrowheads="1"/>
          </p:cNvSpPr>
          <p:nvPr>
            <p:ph type="title"/>
          </p:nvPr>
        </p:nvSpPr>
        <p:spPr>
          <a:xfrm>
            <a:off x="712649" y="-94719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接口的写法和作用范围</a:t>
            </a:r>
            <a:endParaRPr lang="en-US" altLang="zh-CN" dirty="0" smtClean="0">
              <a:solidFill>
                <a:srgbClr val="BD6FBF"/>
              </a:solidFill>
              <a:effectLst/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089764"/>
            <a:ext cx="8286808" cy="4966691"/>
          </a:xfrm>
          <a:noFill/>
        </p:spPr>
        <p:txBody>
          <a:bodyPr>
            <a:normAutofit/>
          </a:bodyPr>
          <a:lstStyle/>
          <a:p>
            <a:pPr lvl="0"/>
            <a:r>
              <a:rPr lang="zh-CN" altLang="zh-CN" sz="2400" dirty="0"/>
              <a:t>接口</a:t>
            </a:r>
            <a:r>
              <a:rPr lang="en-US" altLang="zh-CN" sz="2400" dirty="0"/>
              <a:t>(interface)</a:t>
            </a:r>
            <a:r>
              <a:rPr lang="zh-CN" altLang="zh-CN" sz="2400" dirty="0"/>
              <a:t>是</a:t>
            </a:r>
            <a:r>
              <a:rPr lang="zh-CN" altLang="zh-CN" sz="2400" dirty="0">
                <a:solidFill>
                  <a:srgbClr val="FF0000"/>
                </a:solidFill>
              </a:rPr>
              <a:t>抽象方法</a:t>
            </a:r>
            <a:r>
              <a:rPr lang="zh-CN" altLang="zh-CN" sz="2400" dirty="0"/>
              <a:t>和</a:t>
            </a:r>
            <a:r>
              <a:rPr lang="zh-CN" altLang="zh-CN" sz="2400" dirty="0">
                <a:solidFill>
                  <a:srgbClr val="FF0000"/>
                </a:solidFill>
              </a:rPr>
              <a:t>常量值</a:t>
            </a:r>
            <a:r>
              <a:rPr lang="zh-CN" altLang="zh-CN" sz="2400" dirty="0"/>
              <a:t>的定义的集合。</a:t>
            </a:r>
          </a:p>
          <a:p>
            <a:pPr lvl="0"/>
            <a:r>
              <a:rPr lang="zh-CN" altLang="zh-CN" sz="2400" dirty="0"/>
              <a:t>从本质上讲，接口是一种特殊的抽象类，这种抽象类中只包含常量和方法的定义，而没有变量和方法的实现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pPr lvl="0"/>
            <a:r>
              <a:rPr lang="zh-CN" altLang="en-US" sz="2400" dirty="0">
                <a:solidFill>
                  <a:srgbClr val="FF0000"/>
                </a:solidFill>
              </a:rPr>
              <a:t>接口定义的是一种功能</a:t>
            </a:r>
            <a:r>
              <a:rPr lang="zh-CN" altLang="en-US" sz="2400" dirty="0" smtClean="0">
                <a:solidFill>
                  <a:srgbClr val="FF0000"/>
                </a:solidFill>
              </a:rPr>
              <a:t>、具体的功能</a:t>
            </a:r>
            <a:r>
              <a:rPr lang="zh-CN" altLang="en-US" sz="2400" dirty="0">
                <a:solidFill>
                  <a:srgbClr val="FF0000"/>
                </a:solidFill>
              </a:rPr>
              <a:t>由类来</a:t>
            </a:r>
            <a:r>
              <a:rPr lang="zh-CN" altLang="en-US" sz="2400" dirty="0" smtClean="0">
                <a:solidFill>
                  <a:srgbClr val="FF0000"/>
                </a:solidFill>
              </a:rPr>
              <a:t>实现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lvl="0"/>
            <a:r>
              <a:rPr lang="zh-CN" altLang="en-US" sz="2400" dirty="0" smtClean="0">
                <a:solidFill>
                  <a:srgbClr val="FF0000"/>
                </a:solidFill>
              </a:rPr>
              <a:t>无构造器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0" lvl="0" indent="0">
              <a:buNone/>
            </a:pPr>
            <a:endParaRPr lang="zh-CN" altLang="zh-CN" sz="2000" dirty="0"/>
          </a:p>
          <a:p>
            <a:pPr algn="just" eaLnBrk="1" hangingPunct="1">
              <a:lnSpc>
                <a:spcPct val="90000"/>
              </a:lnSpc>
              <a:spcBef>
                <a:spcPct val="40000"/>
              </a:spcBef>
              <a:buFont typeface="Wingdings" pitchFamily="2" charset="2"/>
              <a:buChar char="§"/>
            </a:pPr>
            <a:r>
              <a:rPr lang="zh-CN" altLang="en-US" sz="2000" b="1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接口定义举例</a:t>
            </a:r>
          </a:p>
          <a:p>
            <a:pPr lvl="2" algn="just" eaLnBrk="1" hangingPunct="1">
              <a:lnSpc>
                <a:spcPct val="90000"/>
              </a:lnSpc>
              <a:spcBef>
                <a:spcPct val="40000"/>
              </a:spcBef>
              <a:buFontTx/>
              <a:buNone/>
            </a:pPr>
            <a:r>
              <a:rPr lang="en-US" altLang="zh-CN" sz="2000" b="1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public interface Runner {</a:t>
            </a:r>
          </a:p>
          <a:p>
            <a:pPr lvl="2"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    </a:t>
            </a:r>
            <a:r>
              <a:rPr lang="en-US" altLang="zh-CN" sz="2000" b="1" dirty="0" err="1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int</a:t>
            </a:r>
            <a:r>
              <a:rPr lang="en-US" altLang="zh-CN" sz="2000" b="1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 id = 1;</a:t>
            </a:r>
          </a:p>
          <a:p>
            <a:pPr lvl="2"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    public void start();</a:t>
            </a:r>
          </a:p>
          <a:p>
            <a:pPr lvl="2"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    public void run();</a:t>
            </a:r>
          </a:p>
          <a:p>
            <a:pPr lvl="2"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    public void stop();</a:t>
            </a:r>
          </a:p>
          <a:p>
            <a:pPr lvl="2"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接口的写法和作用范围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如何定义</a:t>
            </a:r>
            <a:r>
              <a:rPr lang="zh-CN" altLang="zh-CN" dirty="0" smtClean="0"/>
              <a:t>接口</a:t>
            </a:r>
            <a:endParaRPr lang="en-US" altLang="zh-CN" dirty="0" smtClean="0"/>
          </a:p>
          <a:p>
            <a:endParaRPr lang="zh-CN" altLang="zh-CN" dirty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zh-CN" dirty="0" smtClean="0"/>
              <a:t>在</a:t>
            </a:r>
            <a:r>
              <a:rPr lang="en-US" altLang="zh-CN" dirty="0"/>
              <a:t>java</a:t>
            </a:r>
            <a:r>
              <a:rPr lang="zh-CN" altLang="zh-CN" dirty="0"/>
              <a:t>中定义类使用关键字</a:t>
            </a:r>
            <a:r>
              <a:rPr lang="en-US" altLang="zh-CN" dirty="0"/>
              <a:t>class</a:t>
            </a:r>
            <a:r>
              <a:rPr lang="zh-CN" altLang="zh-CN" dirty="0"/>
              <a:t>，定义接口使用关键字</a:t>
            </a:r>
            <a:r>
              <a:rPr lang="en-US" altLang="zh-CN" dirty="0" smtClean="0"/>
              <a:t>interface</a:t>
            </a:r>
          </a:p>
          <a:p>
            <a:pPr marL="0" indent="0">
              <a:buNone/>
            </a:pPr>
            <a:endParaRPr lang="zh-CN" altLang="zh-CN" dirty="0"/>
          </a:p>
          <a:p>
            <a:pPr marL="0" indent="0">
              <a:buNone/>
            </a:pPr>
            <a:r>
              <a:rPr lang="en-US" altLang="zh-CN" dirty="0" smtClean="0"/>
              <a:t>	interface </a:t>
            </a:r>
            <a:r>
              <a:rPr lang="en-US" altLang="zh-CN" dirty="0" err="1"/>
              <a:t>InterfaceA</a:t>
            </a:r>
            <a:r>
              <a:rPr lang="en-US" altLang="zh-CN" dirty="0"/>
              <a:t>{ }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6079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接口的写法和作用范围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400" dirty="0"/>
              <a:t>interface A {</a:t>
            </a:r>
          </a:p>
          <a:p>
            <a:pPr marL="0" indent="0">
              <a:buNone/>
            </a:pPr>
            <a:r>
              <a:rPr lang="en-US" altLang="zh-CN" sz="2400" dirty="0"/>
              <a:t>// </a:t>
            </a:r>
            <a:r>
              <a:rPr lang="zh-CN" altLang="en-US" sz="2400" dirty="0"/>
              <a:t>常量</a:t>
            </a:r>
          </a:p>
          <a:p>
            <a:pPr marL="0" indent="0">
              <a:buNone/>
            </a:pPr>
            <a:r>
              <a:rPr lang="en-US" altLang="zh-CN" sz="2400" dirty="0"/>
              <a:t>//</a:t>
            </a:r>
            <a:r>
              <a:rPr lang="zh-CN" altLang="en-US" sz="2400" dirty="0"/>
              <a:t>接口中的所有成员变量都默认是由</a:t>
            </a:r>
            <a:r>
              <a:rPr lang="en-US" altLang="zh-CN" sz="2400" dirty="0"/>
              <a:t>public static final</a:t>
            </a:r>
            <a:r>
              <a:rPr lang="zh-CN" altLang="en-US" sz="2400" dirty="0"/>
              <a:t>修饰的</a:t>
            </a:r>
            <a:r>
              <a:rPr lang="en-US" altLang="zh-CN" sz="2400" dirty="0"/>
              <a:t>(</a:t>
            </a:r>
            <a:r>
              <a:rPr lang="zh-CN" altLang="en-US" sz="2400" dirty="0"/>
              <a:t>固定的</a:t>
            </a:r>
            <a:r>
              <a:rPr lang="en-US" altLang="zh-CN" sz="2400" dirty="0"/>
              <a:t>)</a:t>
            </a:r>
            <a:r>
              <a:rPr lang="zh-CN" altLang="en-US" sz="2400" dirty="0"/>
              <a:t>。</a:t>
            </a:r>
          </a:p>
          <a:p>
            <a:pPr marL="0" indent="0">
              <a:buNone/>
            </a:pPr>
            <a:r>
              <a:rPr lang="en-US" altLang="zh-CN" sz="2400" dirty="0" err="1"/>
              <a:t>int</a:t>
            </a:r>
            <a:r>
              <a:rPr lang="en-US" altLang="zh-CN" sz="2400" dirty="0"/>
              <a:t> </a:t>
            </a:r>
            <a:r>
              <a:rPr lang="en-US" altLang="zh-CN" sz="2400" i="1" dirty="0"/>
              <a:t>I = 1;</a:t>
            </a:r>
          </a:p>
          <a:p>
            <a:pPr marL="0" indent="0">
              <a:buNone/>
            </a:pPr>
            <a:r>
              <a:rPr lang="en-US" altLang="zh-CN" sz="2400" dirty="0" err="1"/>
              <a:t>boolean</a:t>
            </a:r>
            <a:r>
              <a:rPr lang="en-US" altLang="zh-CN" sz="2400" dirty="0"/>
              <a:t> </a:t>
            </a:r>
            <a:r>
              <a:rPr lang="en-US" altLang="zh-CN" sz="2400" i="1" dirty="0"/>
              <a:t>FLAG = false;</a:t>
            </a:r>
          </a:p>
          <a:p>
            <a:pPr marL="0" indent="0">
              <a:buNone/>
            </a:pPr>
            <a:r>
              <a:rPr lang="en-US" altLang="zh-CN" sz="2400" dirty="0"/>
              <a:t>// </a:t>
            </a:r>
            <a:r>
              <a:rPr lang="zh-CN" altLang="en-US" sz="2400" dirty="0"/>
              <a:t>抽象方法</a:t>
            </a:r>
          </a:p>
          <a:p>
            <a:pPr marL="0" indent="0">
              <a:buNone/>
            </a:pPr>
            <a:r>
              <a:rPr lang="en-US" altLang="zh-CN" sz="2400" dirty="0"/>
              <a:t>//</a:t>
            </a:r>
            <a:r>
              <a:rPr lang="zh-CN" altLang="en-US" sz="2400" dirty="0"/>
              <a:t>接口中的所有方法都默认是由</a:t>
            </a:r>
            <a:r>
              <a:rPr lang="en-US" altLang="zh-CN" sz="2400" dirty="0"/>
              <a:t>public abstract</a:t>
            </a:r>
            <a:r>
              <a:rPr lang="zh-CN" altLang="en-US" sz="2400" dirty="0"/>
              <a:t>修饰的</a:t>
            </a:r>
            <a:r>
              <a:rPr lang="en-US" altLang="zh-CN" sz="2400" dirty="0"/>
              <a:t>(</a:t>
            </a:r>
            <a:r>
              <a:rPr lang="zh-CN" altLang="en-US" sz="2400" dirty="0"/>
              <a:t>固定的</a:t>
            </a:r>
            <a:r>
              <a:rPr lang="en-US" altLang="zh-CN" sz="2400" dirty="0"/>
              <a:t>)</a:t>
            </a:r>
            <a:r>
              <a:rPr lang="zh-CN" altLang="en-US" sz="2400" dirty="0" smtClean="0"/>
              <a:t>。</a:t>
            </a:r>
          </a:p>
          <a:p>
            <a:pPr marL="0" indent="0">
              <a:buNone/>
            </a:pPr>
            <a:r>
              <a:rPr lang="en-US" altLang="zh-CN" sz="2400" dirty="0" smtClean="0"/>
              <a:t>void method1();</a:t>
            </a:r>
          </a:p>
          <a:p>
            <a:pPr marL="0" indent="0">
              <a:buNone/>
            </a:pPr>
            <a:r>
              <a:rPr lang="en-US" altLang="zh-CN" sz="2400" dirty="0" smtClean="0"/>
              <a:t>void </a:t>
            </a:r>
            <a:r>
              <a:rPr lang="en-US" altLang="zh-CN" sz="2400" dirty="0"/>
              <a:t>method2();</a:t>
            </a:r>
          </a:p>
          <a:p>
            <a:pPr marL="0" indent="0">
              <a:buNone/>
            </a:pPr>
            <a:r>
              <a:rPr lang="en-US" altLang="zh-CN" sz="2400" dirty="0"/>
              <a:t>}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775595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接口的写法和作用范围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如何实现</a:t>
            </a:r>
            <a:r>
              <a:rPr lang="zh-CN" altLang="zh-CN" dirty="0" smtClean="0"/>
              <a:t>接口</a:t>
            </a:r>
            <a:endParaRPr lang="en-US" altLang="zh-CN" dirty="0" smtClean="0"/>
          </a:p>
          <a:p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zh-CN" dirty="0" smtClean="0"/>
              <a:t>在</a:t>
            </a:r>
            <a:r>
              <a:rPr lang="en-US" altLang="zh-CN" dirty="0"/>
              <a:t>java</a:t>
            </a:r>
            <a:r>
              <a:rPr lang="zh-CN" altLang="zh-CN" dirty="0"/>
              <a:t>中继承类使用关键字</a:t>
            </a:r>
            <a:r>
              <a:rPr lang="en-US" altLang="zh-CN" dirty="0"/>
              <a:t>extends</a:t>
            </a:r>
            <a:r>
              <a:rPr lang="zh-CN" altLang="zh-CN" dirty="0"/>
              <a:t>，实现接口使用关键字</a:t>
            </a:r>
            <a:r>
              <a:rPr lang="en-US" altLang="zh-CN" dirty="0" smtClean="0"/>
              <a:t>implements</a:t>
            </a:r>
          </a:p>
          <a:p>
            <a:pPr marL="0" indent="0">
              <a:buNone/>
            </a:pPr>
            <a:endParaRPr lang="zh-CN" altLang="zh-CN" dirty="0"/>
          </a:p>
          <a:p>
            <a:pPr marL="0" indent="0">
              <a:buNone/>
            </a:pPr>
            <a:r>
              <a:rPr lang="en-US" altLang="zh-CN" dirty="0" smtClean="0"/>
              <a:t>	class </a:t>
            </a:r>
            <a:r>
              <a:rPr lang="en-US" altLang="zh-CN" dirty="0" err="1"/>
              <a:t>SubClass</a:t>
            </a:r>
            <a:r>
              <a:rPr lang="en-US" altLang="zh-CN" dirty="0"/>
              <a:t> implements </a:t>
            </a:r>
            <a:r>
              <a:rPr lang="en-US" altLang="zh-CN" dirty="0" err="1"/>
              <a:t>InterfaceA</a:t>
            </a:r>
            <a:r>
              <a:rPr lang="en-US" altLang="zh-CN" dirty="0"/>
              <a:t>{ }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41963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接口的写法和作用范围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400" dirty="0"/>
              <a:t>class AA implements A </a:t>
            </a:r>
            <a:r>
              <a:rPr lang="en-US" altLang="zh-CN" sz="2400" dirty="0" smtClean="0"/>
              <a:t>{</a:t>
            </a:r>
            <a:endParaRPr lang="zh-CN" altLang="en-US" sz="2400" dirty="0"/>
          </a:p>
          <a:p>
            <a:pPr marL="0" indent="0">
              <a:buNone/>
            </a:pPr>
            <a:r>
              <a:rPr lang="en-US" altLang="zh-CN" sz="2400" dirty="0"/>
              <a:t>@Override</a:t>
            </a:r>
          </a:p>
          <a:p>
            <a:pPr marL="0" indent="0">
              <a:buNone/>
            </a:pPr>
            <a:r>
              <a:rPr lang="en-US" altLang="zh-CN" sz="2400" dirty="0"/>
              <a:t>public void method1() {</a:t>
            </a:r>
          </a:p>
          <a:p>
            <a:pPr marL="0" indent="0">
              <a:buNone/>
            </a:pPr>
            <a:r>
              <a:rPr lang="en-US" altLang="zh-CN" sz="2400" dirty="0" err="1"/>
              <a:t>System.</a:t>
            </a:r>
            <a:r>
              <a:rPr lang="en-US" altLang="zh-CN" sz="2400" i="1" dirty="0" err="1"/>
              <a:t>out.println</a:t>
            </a:r>
            <a:r>
              <a:rPr lang="en-US" altLang="zh-CN" sz="2400" i="1" dirty="0"/>
              <a:t>("AA's method1");</a:t>
            </a:r>
          </a:p>
          <a:p>
            <a:pPr marL="0" indent="0">
              <a:buNone/>
            </a:pPr>
            <a:r>
              <a:rPr lang="en-US" altLang="zh-CN" sz="2400" dirty="0" smtClean="0"/>
              <a:t>}</a:t>
            </a:r>
            <a:endParaRPr lang="zh-CN" altLang="en-US" sz="2400" dirty="0"/>
          </a:p>
          <a:p>
            <a:pPr marL="0" indent="0">
              <a:buNone/>
            </a:pPr>
            <a:r>
              <a:rPr lang="en-US" altLang="zh-CN" sz="2400" dirty="0"/>
              <a:t>@Override</a:t>
            </a:r>
          </a:p>
          <a:p>
            <a:pPr marL="0" indent="0">
              <a:buNone/>
            </a:pPr>
            <a:r>
              <a:rPr lang="en-US" altLang="zh-CN" sz="2400" dirty="0"/>
              <a:t>public void method2() {</a:t>
            </a:r>
          </a:p>
          <a:p>
            <a:pPr marL="0" indent="0">
              <a:buNone/>
            </a:pPr>
            <a:r>
              <a:rPr lang="en-US" altLang="zh-CN" sz="2400" dirty="0" err="1"/>
              <a:t>System.</a:t>
            </a:r>
            <a:r>
              <a:rPr lang="en-US" altLang="zh-CN" sz="2400" i="1" dirty="0" err="1"/>
              <a:t>out.println</a:t>
            </a:r>
            <a:r>
              <a:rPr lang="en-US" altLang="zh-CN" sz="2400" i="1" dirty="0"/>
              <a:t>("AA's method2");</a:t>
            </a:r>
          </a:p>
          <a:p>
            <a:pPr marL="0" indent="0">
              <a:buNone/>
            </a:pPr>
            <a:r>
              <a:rPr lang="en-US" altLang="zh-CN" sz="2400" dirty="0" smtClean="0"/>
              <a:t>}</a:t>
            </a:r>
            <a:endParaRPr lang="zh-CN" altLang="en-US" sz="2400" dirty="0"/>
          </a:p>
          <a:p>
            <a:pPr marL="0" indent="0">
              <a:buNone/>
            </a:pPr>
            <a:r>
              <a:rPr lang="en-US" altLang="zh-CN" sz="2400" dirty="0"/>
              <a:t>}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780077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接口的写法和作用范围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一个类可以实现多个</a:t>
            </a:r>
            <a:r>
              <a:rPr lang="zh-CN" altLang="zh-CN" dirty="0" smtClean="0"/>
              <a:t>接</a:t>
            </a:r>
            <a:r>
              <a:rPr lang="zh-CN" altLang="en-US" dirty="0" smtClean="0"/>
              <a:t>口</a:t>
            </a:r>
            <a:endParaRPr lang="en-US" altLang="zh-CN" dirty="0" smtClean="0"/>
          </a:p>
          <a:p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class </a:t>
            </a:r>
            <a:r>
              <a:rPr lang="en-US" altLang="zh-CN" dirty="0" err="1"/>
              <a:t>SubClass</a:t>
            </a:r>
            <a:r>
              <a:rPr lang="en-US" altLang="zh-CN" dirty="0"/>
              <a:t> extends </a:t>
            </a:r>
            <a:r>
              <a:rPr lang="en-US" altLang="zh-CN" dirty="0" err="1"/>
              <a:t>SuperClass</a:t>
            </a:r>
            <a:r>
              <a:rPr lang="en-US" altLang="zh-CN" dirty="0"/>
              <a:t> implements </a:t>
            </a:r>
            <a:r>
              <a:rPr lang="en-US" altLang="zh-CN" dirty="0" err="1"/>
              <a:t>InterfaceA</a:t>
            </a:r>
            <a:r>
              <a:rPr lang="en-US" altLang="zh-CN" dirty="0"/>
              <a:t>, </a:t>
            </a:r>
            <a:r>
              <a:rPr lang="en-US" altLang="zh-CN" dirty="0" err="1"/>
              <a:t>InterfaceB</a:t>
            </a:r>
            <a:r>
              <a:rPr lang="en-US" altLang="zh-CN" dirty="0"/>
              <a:t>{ </a:t>
            </a:r>
            <a:r>
              <a:rPr lang="en-US" altLang="zh-CN" dirty="0" smtClean="0"/>
              <a:t>}</a:t>
            </a:r>
          </a:p>
          <a:p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82809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接口的写法和作用范围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000" dirty="0"/>
              <a:t>interface Runner </a:t>
            </a:r>
            <a:r>
              <a:rPr lang="en-US" altLang="zh-CN" sz="2000" dirty="0" smtClean="0"/>
              <a:t>{public </a:t>
            </a:r>
            <a:r>
              <a:rPr lang="en-US" altLang="zh-CN" sz="2000" dirty="0"/>
              <a:t>abstract void run</a:t>
            </a:r>
            <a:r>
              <a:rPr lang="en-US" altLang="zh-CN" sz="2000" dirty="0" smtClean="0"/>
              <a:t>();}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 smtClean="0"/>
              <a:t>interface </a:t>
            </a:r>
            <a:r>
              <a:rPr lang="en-US" altLang="zh-CN" sz="2000" dirty="0"/>
              <a:t>Swimmer </a:t>
            </a:r>
            <a:r>
              <a:rPr lang="en-US" altLang="zh-CN" sz="2000" dirty="0" smtClean="0"/>
              <a:t>{void </a:t>
            </a:r>
            <a:r>
              <a:rPr lang="en-US" altLang="zh-CN" sz="2000" dirty="0"/>
              <a:t>swim</a:t>
            </a:r>
            <a:r>
              <a:rPr lang="en-US" altLang="zh-CN" sz="2000" dirty="0" smtClean="0"/>
              <a:t>();}</a:t>
            </a:r>
            <a:endParaRPr lang="zh-CN" altLang="en-US" sz="2000" dirty="0"/>
          </a:p>
          <a:p>
            <a:pPr marL="0" indent="0">
              <a:buNone/>
            </a:pPr>
            <a:r>
              <a:rPr lang="en-US" altLang="zh-CN" sz="2000" dirty="0"/>
              <a:t>interface Flier </a:t>
            </a:r>
            <a:r>
              <a:rPr lang="en-US" altLang="zh-CN" sz="2000" dirty="0" smtClean="0"/>
              <a:t>{void </a:t>
            </a:r>
            <a:r>
              <a:rPr lang="en-US" altLang="zh-CN" sz="2000" dirty="0"/>
              <a:t>fly</a:t>
            </a:r>
            <a:r>
              <a:rPr lang="en-US" altLang="zh-CN" sz="2000" dirty="0" smtClean="0"/>
              <a:t>();}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 smtClean="0"/>
              <a:t>class </a:t>
            </a:r>
            <a:r>
              <a:rPr lang="en-US" altLang="zh-CN" sz="2000" dirty="0"/>
              <a:t>Duck implements Runner, Swimmer, Flier {</a:t>
            </a:r>
          </a:p>
          <a:p>
            <a:pPr marL="0" indent="0">
              <a:buNone/>
            </a:pPr>
            <a:r>
              <a:rPr lang="en-US" altLang="zh-CN" sz="2000" dirty="0" smtClean="0"/>
              <a:t>@</a:t>
            </a:r>
            <a:r>
              <a:rPr lang="en-US" altLang="zh-CN" sz="2000" dirty="0"/>
              <a:t>Override</a:t>
            </a:r>
          </a:p>
          <a:p>
            <a:pPr marL="0" indent="0">
              <a:buNone/>
            </a:pPr>
            <a:r>
              <a:rPr lang="en-US" altLang="zh-CN" sz="2000" dirty="0"/>
              <a:t>public void fly() </a:t>
            </a:r>
            <a:r>
              <a:rPr lang="en-US" altLang="zh-CN" sz="2000" dirty="0" smtClean="0"/>
              <a:t>{</a:t>
            </a:r>
            <a:r>
              <a:rPr lang="en-US" altLang="zh-CN" sz="2000" dirty="0" err="1" smtClean="0"/>
              <a:t>System.</a:t>
            </a:r>
            <a:r>
              <a:rPr lang="en-US" altLang="zh-CN" sz="2000" i="1" dirty="0" err="1" smtClean="0"/>
              <a:t>out.println</a:t>
            </a:r>
            <a:r>
              <a:rPr lang="en-US" altLang="zh-CN" sz="2000" i="1" dirty="0"/>
              <a:t>("</a:t>
            </a:r>
            <a:r>
              <a:rPr lang="zh-CN" altLang="en-US" sz="2000" i="1" dirty="0"/>
              <a:t>丑小鸭也可以变成白天鹅！</a:t>
            </a:r>
            <a:r>
              <a:rPr lang="en-US" altLang="zh-CN" sz="2000" i="1" dirty="0" smtClean="0"/>
              <a:t>");</a:t>
            </a:r>
            <a:r>
              <a:rPr lang="en-US" altLang="zh-CN" sz="2000" dirty="0" smtClean="0"/>
              <a:t>}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 smtClean="0"/>
              <a:t>@</a:t>
            </a:r>
            <a:r>
              <a:rPr lang="en-US" altLang="zh-CN" sz="2000" dirty="0"/>
              <a:t>Override</a:t>
            </a:r>
          </a:p>
          <a:p>
            <a:pPr marL="0" indent="0">
              <a:buNone/>
            </a:pPr>
            <a:r>
              <a:rPr lang="en-US" altLang="zh-CN" sz="2000" dirty="0"/>
              <a:t>public void swim() </a:t>
            </a:r>
            <a:r>
              <a:rPr lang="en-US" altLang="zh-CN" sz="2000" dirty="0" smtClean="0"/>
              <a:t>{</a:t>
            </a:r>
            <a:r>
              <a:rPr lang="en-US" altLang="zh-CN" sz="2000" dirty="0" err="1" smtClean="0"/>
              <a:t>System.</a:t>
            </a:r>
            <a:r>
              <a:rPr lang="en-US" altLang="zh-CN" sz="2000" i="1" dirty="0" err="1" smtClean="0"/>
              <a:t>out.println</a:t>
            </a:r>
            <a:r>
              <a:rPr lang="en-US" altLang="zh-CN" sz="2000" i="1" dirty="0"/>
              <a:t>("</a:t>
            </a:r>
            <a:r>
              <a:rPr lang="zh-CN" altLang="en-US" sz="2000" i="1" dirty="0"/>
              <a:t>红掌拨清波</a:t>
            </a:r>
            <a:r>
              <a:rPr lang="en-US" altLang="zh-CN" sz="2000" i="1" dirty="0" smtClean="0"/>
              <a:t>");</a:t>
            </a:r>
            <a:r>
              <a:rPr lang="en-US" altLang="zh-CN" sz="2000" dirty="0" smtClean="0"/>
              <a:t>}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 smtClean="0"/>
              <a:t>@</a:t>
            </a:r>
            <a:r>
              <a:rPr lang="en-US" altLang="zh-CN" sz="2000" dirty="0"/>
              <a:t>Override</a:t>
            </a:r>
          </a:p>
          <a:p>
            <a:pPr marL="0" indent="0">
              <a:buNone/>
            </a:pPr>
            <a:r>
              <a:rPr lang="en-US" altLang="zh-CN" sz="2000" dirty="0"/>
              <a:t>public void run() </a:t>
            </a:r>
            <a:r>
              <a:rPr lang="en-US" altLang="zh-CN" sz="2000" dirty="0" smtClean="0"/>
              <a:t>{</a:t>
            </a:r>
            <a:r>
              <a:rPr lang="en-US" altLang="zh-CN" sz="2000" dirty="0" err="1" smtClean="0"/>
              <a:t>System.</a:t>
            </a:r>
            <a:r>
              <a:rPr lang="en-US" altLang="zh-CN" sz="2000" i="1" dirty="0" err="1" smtClean="0"/>
              <a:t>out.println</a:t>
            </a:r>
            <a:r>
              <a:rPr lang="en-US" altLang="zh-CN" sz="2000" i="1" dirty="0"/>
              <a:t>("</a:t>
            </a:r>
            <a:r>
              <a:rPr lang="zh-CN" altLang="en-US" sz="2000" i="1" dirty="0"/>
              <a:t>鸭子屁股扭扭的走路</a:t>
            </a:r>
            <a:r>
              <a:rPr lang="en-US" altLang="zh-CN" sz="2000" i="1" dirty="0" smtClean="0"/>
              <a:t>");</a:t>
            </a:r>
            <a:r>
              <a:rPr lang="en-US" altLang="zh-CN" sz="2000" dirty="0" smtClean="0"/>
              <a:t>}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 smtClean="0"/>
              <a:t>}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199865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接口的写法和作用范围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接口与接口之间是继成关系，使用</a:t>
            </a:r>
            <a:r>
              <a:rPr lang="en-US" altLang="zh-CN" dirty="0"/>
              <a:t>extends</a:t>
            </a:r>
            <a:r>
              <a:rPr lang="zh-CN" altLang="zh-CN" dirty="0"/>
              <a:t>关键字，而且接口可以多继承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interface </a:t>
            </a:r>
            <a:r>
              <a:rPr lang="en-US" altLang="zh-CN" dirty="0" err="1"/>
              <a:t>InterfaceA</a:t>
            </a:r>
            <a:r>
              <a:rPr lang="en-US" altLang="zh-CN" dirty="0"/>
              <a:t> extends </a:t>
            </a:r>
            <a:r>
              <a:rPr lang="en-US" altLang="zh-CN" dirty="0" err="1"/>
              <a:t>InterfaceB</a:t>
            </a:r>
            <a:r>
              <a:rPr lang="en-US" altLang="zh-CN" dirty="0"/>
              <a:t> { }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77867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接口的写法和作用范围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400" dirty="0"/>
              <a:t>interface A </a:t>
            </a:r>
            <a:r>
              <a:rPr lang="en-US" altLang="zh-CN" sz="2400" dirty="0" smtClean="0"/>
              <a:t>{void </a:t>
            </a:r>
            <a:r>
              <a:rPr lang="en-US" altLang="zh-CN" sz="2400" dirty="0"/>
              <a:t>method1</a:t>
            </a:r>
            <a:r>
              <a:rPr lang="en-US" altLang="zh-CN" sz="2400" dirty="0" smtClean="0"/>
              <a:t>();void </a:t>
            </a:r>
            <a:r>
              <a:rPr lang="en-US" altLang="zh-CN" sz="2400" dirty="0"/>
              <a:t>method2</a:t>
            </a:r>
            <a:r>
              <a:rPr lang="en-US" altLang="zh-CN" sz="2400" dirty="0" smtClean="0"/>
              <a:t>();}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 smtClean="0"/>
              <a:t>interface C{void </a:t>
            </a:r>
            <a:r>
              <a:rPr lang="en-US" altLang="zh-CN" sz="2400" dirty="0"/>
              <a:t>method3</a:t>
            </a:r>
            <a:r>
              <a:rPr lang="en-US" altLang="zh-CN" sz="2400" dirty="0" smtClean="0"/>
              <a:t>();}</a:t>
            </a:r>
            <a:endParaRPr lang="en-US" altLang="zh-CN" sz="2400" dirty="0"/>
          </a:p>
          <a:p>
            <a:endParaRPr lang="zh-CN" altLang="en-US" sz="2400" dirty="0"/>
          </a:p>
          <a:p>
            <a:pPr marL="0" indent="0">
              <a:buNone/>
            </a:pPr>
            <a:r>
              <a:rPr lang="en-US" altLang="zh-CN" sz="2400" dirty="0"/>
              <a:t>interface D extends A,C</a:t>
            </a:r>
          </a:p>
          <a:p>
            <a:pPr marL="0" indent="0">
              <a:buNone/>
            </a:pPr>
            <a:r>
              <a:rPr lang="en-US" altLang="zh-CN" sz="2400" dirty="0"/>
              <a:t>{</a:t>
            </a:r>
          </a:p>
          <a:p>
            <a:pPr marL="0" indent="0">
              <a:buNone/>
            </a:pPr>
            <a:r>
              <a:rPr lang="en-US" altLang="zh-CN" sz="2400" dirty="0"/>
              <a:t>void method4();</a:t>
            </a:r>
          </a:p>
          <a:p>
            <a:pPr marL="0" indent="0">
              <a:buNone/>
            </a:pPr>
            <a:r>
              <a:rPr lang="en-US" altLang="zh-CN" sz="2400" dirty="0"/>
              <a:t>}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281026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1805" y="1158875"/>
            <a:ext cx="8190865" cy="5074920"/>
          </a:xfrm>
        </p:spPr>
        <p:txBody>
          <a:bodyPr>
            <a:noAutofit/>
          </a:bodyPr>
          <a:lstStyle/>
          <a:p>
            <a:pPr marL="0" indent="0" algn="just" eaLnBrk="1" hangingPunct="1">
              <a:lnSpc>
                <a:spcPct val="15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sz="1800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如果实现接口的类没有实现接口中的全部方法，必须将此类定义为抽象类。 </a:t>
            </a:r>
          </a:p>
          <a:p>
            <a:pPr marL="0" indent="0" eaLnBrk="1" hangingPunct="1">
              <a:lnSpc>
                <a:spcPct val="150000"/>
              </a:lnSpc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800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public class </a:t>
            </a:r>
            <a:r>
              <a:rPr lang="en-US" altLang="zh-CN" sz="1800" dirty="0" err="1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SubAdapter</a:t>
            </a:r>
            <a:r>
              <a:rPr lang="en-US" altLang="zh-CN" sz="1800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 implements </a:t>
            </a:r>
            <a:r>
              <a:rPr lang="en-US" altLang="zh-CN" sz="1800" dirty="0" err="1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SubInterface</a:t>
            </a:r>
            <a:r>
              <a:rPr lang="en-US" altLang="zh-CN" sz="1800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{</a:t>
            </a:r>
          </a:p>
          <a:p>
            <a:pPr marL="0" indent="0" eaLnBrk="1" hangingPunct="1">
              <a:lnSpc>
                <a:spcPct val="150000"/>
              </a:lnSpc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800" dirty="0" smtClean="0">
                <a:latin typeface="微软雅黑" charset="0"/>
                <a:ea typeface="微软雅黑" charset="0"/>
                <a:cs typeface="Arial Unicode MS" pitchFamily="34" charset="-122"/>
                <a:sym typeface="+mn-ea"/>
              </a:rPr>
              <a:t>    </a:t>
            </a:r>
            <a:r>
              <a:rPr lang="en-US" altLang="zh-CN" sz="1800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public void absM1(){</a:t>
            </a:r>
          </a:p>
          <a:p>
            <a:pPr marL="0" indent="0" eaLnBrk="1" hangingPunct="1">
              <a:lnSpc>
                <a:spcPct val="150000"/>
              </a:lnSpc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800" dirty="0" smtClean="0">
                <a:latin typeface="微软雅黑" charset="0"/>
                <a:ea typeface="微软雅黑" charset="0"/>
                <a:cs typeface="Arial Unicode MS" pitchFamily="34" charset="-122"/>
                <a:sym typeface="+mn-ea"/>
              </a:rPr>
              <a:t>        </a:t>
            </a:r>
            <a:r>
              <a:rPr lang="en-US" altLang="zh-CN" sz="1800" dirty="0" err="1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System.out.println</a:t>
            </a:r>
            <a:r>
              <a:rPr lang="en-US" altLang="zh-CN" sz="1800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(“absM1”);</a:t>
            </a:r>
          </a:p>
          <a:p>
            <a:pPr marL="0" indent="0" eaLnBrk="1" hangingPunct="1">
              <a:lnSpc>
                <a:spcPct val="150000"/>
              </a:lnSpc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800" dirty="0" smtClean="0">
                <a:latin typeface="微软雅黑" charset="0"/>
                <a:ea typeface="微软雅黑" charset="0"/>
                <a:cs typeface="Arial Unicode MS" pitchFamily="34" charset="-122"/>
                <a:sym typeface="+mn-ea"/>
              </a:rPr>
              <a:t>     </a:t>
            </a:r>
            <a:r>
              <a:rPr lang="en-US" altLang="zh-CN" sz="1800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}</a:t>
            </a:r>
          </a:p>
          <a:p>
            <a:pPr marL="0" indent="0" eaLnBrk="1" hangingPunct="1">
              <a:lnSpc>
                <a:spcPct val="150000"/>
              </a:lnSpc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800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    public void absM2(){</a:t>
            </a:r>
          </a:p>
          <a:p>
            <a:pPr marL="0" indent="0" eaLnBrk="1" hangingPunct="1">
              <a:lnSpc>
                <a:spcPct val="150000"/>
              </a:lnSpc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800" dirty="0" smtClean="0">
                <a:latin typeface="微软雅黑" charset="0"/>
                <a:ea typeface="微软雅黑" charset="0"/>
                <a:cs typeface="Arial Unicode MS" pitchFamily="34" charset="-122"/>
                <a:sym typeface="+mn-ea"/>
              </a:rPr>
              <a:t>         </a:t>
            </a:r>
            <a:r>
              <a:rPr lang="en-US" altLang="zh-CN" sz="1800" dirty="0" err="1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System.out.println</a:t>
            </a:r>
            <a:r>
              <a:rPr lang="en-US" altLang="zh-CN" sz="1800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(“absM2”);</a:t>
            </a:r>
          </a:p>
          <a:p>
            <a:pPr marL="0" indent="0" eaLnBrk="1" hangingPunct="1">
              <a:lnSpc>
                <a:spcPct val="150000"/>
              </a:lnSpc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800" dirty="0" smtClean="0">
                <a:latin typeface="微软雅黑" charset="0"/>
                <a:ea typeface="微软雅黑" charset="0"/>
                <a:cs typeface="Arial Unicode MS" pitchFamily="34" charset="-122"/>
                <a:sym typeface="+mn-ea"/>
              </a:rPr>
              <a:t>     </a:t>
            </a:r>
            <a:r>
              <a:rPr lang="en-US" altLang="zh-CN" sz="1800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}</a:t>
            </a:r>
          </a:p>
          <a:p>
            <a:pPr marL="0" indent="0" eaLnBrk="1" hangingPunct="1">
              <a:lnSpc>
                <a:spcPct val="150000"/>
              </a:lnSpc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800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}</a:t>
            </a:r>
          </a:p>
        </p:txBody>
      </p:sp>
      <p:sp>
        <p:nvSpPr>
          <p:cNvPr id="283650" name="Rectangle 2"/>
          <p:cNvSpPr>
            <a:spLocks noGrp="1" noChangeArrowheads="1"/>
          </p:cNvSpPr>
          <p:nvPr>
            <p:ph type="title"/>
          </p:nvPr>
        </p:nvSpPr>
        <p:spPr>
          <a:xfrm>
            <a:off x="712649" y="-94719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接口的写法和作用范围</a:t>
            </a:r>
            <a:endParaRPr lang="en-US" altLang="zh-CN" dirty="0" smtClean="0">
              <a:solidFill>
                <a:srgbClr val="BD6FBF"/>
              </a:solidFill>
              <a:effectLst/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8766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481657" y="-91886"/>
            <a:ext cx="7772400" cy="983704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本章内容</a:t>
            </a: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1732439" y="1678072"/>
            <a:ext cx="5443534" cy="259147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20000"/>
              </a:spcBef>
              <a:buFont typeface="Wingdings" pitchFamily="2" charset="2"/>
              <a:buChar char="§"/>
            </a:pPr>
            <a:r>
              <a:rPr lang="zh-CN" altLang="en-US" sz="2800" b="1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抽象</a:t>
            </a:r>
            <a:r>
              <a:rPr lang="zh-CN" altLang="en-US" sz="2800" b="1" dirty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类写法及作用</a:t>
            </a:r>
            <a:r>
              <a:rPr lang="zh-CN" altLang="en-US" sz="2800" b="1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范围</a:t>
            </a:r>
            <a:endParaRPr lang="en-US" altLang="zh-CN" sz="2800" b="1" dirty="0" smtClean="0">
              <a:solidFill>
                <a:schemeClr val="tx1"/>
              </a:solidFill>
              <a:latin typeface="微软雅黑" charset="0"/>
              <a:ea typeface="微软雅黑" charset="0"/>
              <a:cs typeface="Arial Unicode MS" pitchFamily="34" charset="-122"/>
            </a:endParaRPr>
          </a:p>
          <a:p>
            <a:pPr marL="457200" indent="-457200">
              <a:spcBef>
                <a:spcPct val="20000"/>
              </a:spcBef>
              <a:buFont typeface="Wingdings" pitchFamily="2" charset="2"/>
              <a:buChar char="§"/>
            </a:pPr>
            <a:endParaRPr lang="en-US" altLang="zh-CN" sz="2800" b="1" dirty="0" smtClean="0">
              <a:solidFill>
                <a:schemeClr val="tx1"/>
              </a:solidFill>
              <a:latin typeface="微软雅黑" charset="0"/>
              <a:ea typeface="微软雅黑" charset="0"/>
              <a:cs typeface="Arial Unicode MS" pitchFamily="34" charset="-122"/>
            </a:endParaRPr>
          </a:p>
          <a:p>
            <a:pPr marL="457200" indent="-457200">
              <a:spcBef>
                <a:spcPct val="20000"/>
              </a:spcBef>
              <a:buFont typeface="Wingdings" pitchFamily="2" charset="2"/>
              <a:buChar char="§"/>
            </a:pPr>
            <a:r>
              <a:rPr lang="zh-CN" altLang="en-US" sz="2800" b="1" dirty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接口写法及作用</a:t>
            </a:r>
            <a:r>
              <a:rPr lang="zh-CN" altLang="en-US" sz="2800" b="1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范围</a:t>
            </a:r>
            <a:endParaRPr lang="en-US" altLang="zh-CN" sz="2800" b="1" dirty="0" smtClean="0">
              <a:solidFill>
                <a:schemeClr val="tx1"/>
              </a:solidFill>
              <a:latin typeface="微软雅黑" charset="0"/>
              <a:ea typeface="微软雅黑" charset="0"/>
              <a:cs typeface="Arial Unicode MS" pitchFamily="34" charset="-122"/>
            </a:endParaRPr>
          </a:p>
          <a:p>
            <a:pPr marL="457200" indent="-457200">
              <a:spcBef>
                <a:spcPct val="20000"/>
              </a:spcBef>
              <a:buFont typeface="Wingdings" pitchFamily="2" charset="2"/>
              <a:buChar char="§"/>
            </a:pPr>
            <a:endParaRPr lang="en-US" altLang="zh-CN" sz="2800" b="1" dirty="0" smtClean="0">
              <a:solidFill>
                <a:schemeClr val="tx1"/>
              </a:solidFill>
              <a:latin typeface="微软雅黑" charset="0"/>
              <a:ea typeface="微软雅黑" charset="0"/>
              <a:cs typeface="Arial Unicode MS" pitchFamily="34" charset="-122"/>
            </a:endParaRPr>
          </a:p>
          <a:p>
            <a:pPr marL="457200" indent="-457200">
              <a:spcBef>
                <a:spcPct val="20000"/>
              </a:spcBef>
              <a:buFont typeface="Wingdings" pitchFamily="2" charset="2"/>
              <a:buChar char="§"/>
            </a:pPr>
            <a:r>
              <a:rPr lang="zh-CN" altLang="en-US" sz="2800" b="1" dirty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抽象类接口的</a:t>
            </a:r>
            <a:r>
              <a:rPr lang="zh-CN" altLang="en-US" sz="2800" b="1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区别</a:t>
            </a:r>
            <a:endParaRPr lang="en-US" altLang="zh-CN" sz="2800" b="1" dirty="0">
              <a:solidFill>
                <a:schemeClr val="tx1"/>
              </a:solidFill>
              <a:latin typeface="微软雅黑" charset="0"/>
              <a:ea typeface="微软雅黑" charset="0"/>
              <a:cs typeface="Arial Unicode MS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58" y="1496366"/>
            <a:ext cx="8431213" cy="4163354"/>
          </a:xfrm>
          <a:noFill/>
        </p:spPr>
        <p:txBody>
          <a:bodyPr>
            <a:normAutofit/>
          </a:bodyPr>
          <a:lstStyle/>
          <a:p>
            <a:pPr algn="just" eaLnBrk="1" hangingPunct="1">
              <a:lnSpc>
                <a:spcPct val="90000"/>
              </a:lnSpc>
              <a:spcBef>
                <a:spcPct val="40000"/>
              </a:spcBef>
              <a:buFont typeface="Wingdings" pitchFamily="2" charset="2"/>
              <a:buChar char="§"/>
            </a:pPr>
            <a:r>
              <a:rPr lang="zh-CN" altLang="en-US" sz="2400" b="1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接口的特点：</a:t>
            </a:r>
          </a:p>
          <a:p>
            <a:pPr lvl="1" algn="just" eaLnBrk="1" hangingPunct="1">
              <a:lnSpc>
                <a:spcPct val="90000"/>
              </a:lnSpc>
              <a:spcBef>
                <a:spcPct val="40000"/>
              </a:spcBef>
              <a:buFont typeface="Wingdings" pitchFamily="2" charset="2"/>
              <a:buChar char="§"/>
            </a:pPr>
            <a:r>
              <a:rPr lang="zh-CN" altLang="en-US" sz="2000" b="1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用 </a:t>
            </a:r>
            <a:r>
              <a:rPr lang="en-US" altLang="zh-CN" sz="2000" b="1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interface </a:t>
            </a:r>
            <a:r>
              <a:rPr lang="zh-CN" altLang="en-US" sz="2000" b="1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来定义。</a:t>
            </a:r>
          </a:p>
          <a:p>
            <a:pPr lvl="1" algn="just" eaLnBrk="1" hangingPunct="1">
              <a:lnSpc>
                <a:spcPct val="90000"/>
              </a:lnSpc>
              <a:spcBef>
                <a:spcPct val="40000"/>
              </a:spcBef>
              <a:buFont typeface="Wingdings" pitchFamily="2" charset="2"/>
              <a:buChar char="§"/>
            </a:pPr>
            <a:r>
              <a:rPr lang="zh-CN" altLang="en-US" sz="2000" b="1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接口中的所有成员变量都默认是由</a:t>
            </a:r>
            <a:r>
              <a:rPr lang="en-US" altLang="zh-CN" sz="2000" b="1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public static final</a:t>
            </a:r>
            <a:r>
              <a:rPr lang="zh-CN" altLang="en-US" sz="2000" b="1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修饰的。</a:t>
            </a:r>
          </a:p>
          <a:p>
            <a:pPr lvl="1" algn="just" eaLnBrk="1" hangingPunct="1">
              <a:lnSpc>
                <a:spcPct val="90000"/>
              </a:lnSpc>
              <a:spcBef>
                <a:spcPct val="40000"/>
              </a:spcBef>
              <a:buFont typeface="Wingdings" pitchFamily="2" charset="2"/>
              <a:buChar char="§"/>
            </a:pPr>
            <a:r>
              <a:rPr lang="zh-CN" altLang="en-US" sz="2000" b="1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接口中的所有方法都默认是由</a:t>
            </a:r>
            <a:r>
              <a:rPr lang="en-US" altLang="zh-CN" sz="2000" b="1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public abstract</a:t>
            </a:r>
            <a:r>
              <a:rPr lang="zh-CN" altLang="en-US" sz="2000" b="1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修饰的。</a:t>
            </a:r>
          </a:p>
          <a:p>
            <a:pPr lvl="1" algn="just" eaLnBrk="1" hangingPunct="1">
              <a:lnSpc>
                <a:spcPct val="90000"/>
              </a:lnSpc>
              <a:spcBef>
                <a:spcPct val="40000"/>
              </a:spcBef>
              <a:buFont typeface="Wingdings" pitchFamily="2" charset="2"/>
              <a:buChar char="§"/>
            </a:pPr>
            <a:r>
              <a:rPr lang="zh-CN" altLang="en-US" sz="2000" b="1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接口没有构造方法。</a:t>
            </a:r>
          </a:p>
          <a:p>
            <a:pPr lvl="1" algn="just">
              <a:lnSpc>
                <a:spcPct val="90000"/>
              </a:lnSpc>
              <a:spcBef>
                <a:spcPct val="40000"/>
              </a:spcBef>
              <a:buFont typeface="Wingdings" pitchFamily="2" charset="2"/>
              <a:buChar char="§"/>
            </a:pPr>
            <a:r>
              <a:rPr lang="zh-CN" altLang="en-US" sz="2000" b="1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实现接口的类必须提供接口中所有方法的具体实现内容，否则。。。 </a:t>
            </a:r>
          </a:p>
          <a:p>
            <a:pPr lvl="1" algn="just">
              <a:lnSpc>
                <a:spcPct val="90000"/>
              </a:lnSpc>
              <a:spcBef>
                <a:spcPct val="40000"/>
              </a:spcBef>
              <a:buFont typeface="Wingdings" pitchFamily="2" charset="2"/>
              <a:buChar char="§"/>
            </a:pPr>
            <a:endParaRPr lang="zh-CN" altLang="en-US" sz="2000" b="1" dirty="0" smtClean="0">
              <a:solidFill>
                <a:schemeClr val="tx1"/>
              </a:solidFill>
              <a:latin typeface="微软雅黑" charset="0"/>
              <a:ea typeface="微软雅黑" charset="0"/>
              <a:cs typeface="Arial Unicode MS" pitchFamily="34" charset="-122"/>
            </a:endParaRPr>
          </a:p>
        </p:txBody>
      </p:sp>
      <p:sp>
        <p:nvSpPr>
          <p:cNvPr id="283650" name="Rectangle 2"/>
          <p:cNvSpPr>
            <a:spLocks noGrp="1" noChangeArrowheads="1"/>
          </p:cNvSpPr>
          <p:nvPr>
            <p:ph type="title"/>
          </p:nvPr>
        </p:nvSpPr>
        <p:spPr>
          <a:xfrm>
            <a:off x="712649" y="-94719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接口的写法和作用范围</a:t>
            </a:r>
            <a:endParaRPr lang="en-US" altLang="zh-CN" dirty="0" smtClean="0">
              <a:solidFill>
                <a:srgbClr val="BD6FBF"/>
              </a:solidFill>
              <a:effectLst/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3416" y="1416525"/>
            <a:ext cx="8190865" cy="5074920"/>
          </a:xfrm>
        </p:spPr>
        <p:txBody>
          <a:bodyPr>
            <a:noAutofit/>
          </a:bodyPr>
          <a:lstStyle/>
          <a:p>
            <a:pPr lvl="0"/>
            <a:r>
              <a:rPr lang="zh-CN" altLang="zh-CN" sz="2000" dirty="0" smtClean="0"/>
              <a:t>相同</a:t>
            </a:r>
            <a:r>
              <a:rPr lang="zh-CN" altLang="zh-CN" sz="2000" dirty="0"/>
              <a:t>点：</a:t>
            </a:r>
          </a:p>
          <a:p>
            <a:pPr lvl="2"/>
            <a:r>
              <a:rPr lang="zh-CN" altLang="zh-CN" dirty="0" smtClean="0"/>
              <a:t>接口和抽象类都不能被实例化。只能被其他类实现和继承。</a:t>
            </a:r>
          </a:p>
          <a:p>
            <a:pPr lvl="2"/>
            <a:r>
              <a:rPr lang="zh-CN" altLang="zh-CN" dirty="0" smtClean="0"/>
              <a:t>接口和抽象类都可以包含抽象方法，实现接口和抽象类的类都必须实现这些抽象方法，否则实现的类就是抽象类。</a:t>
            </a:r>
            <a:endParaRPr lang="zh-CN" altLang="zh-CN" dirty="0"/>
          </a:p>
        </p:txBody>
      </p:sp>
      <p:sp>
        <p:nvSpPr>
          <p:cNvPr id="283650" name="Rectangle 2"/>
          <p:cNvSpPr>
            <a:spLocks noGrp="1" noChangeArrowheads="1"/>
          </p:cNvSpPr>
          <p:nvPr>
            <p:ph type="title"/>
          </p:nvPr>
        </p:nvSpPr>
        <p:spPr>
          <a:xfrm>
            <a:off x="712649" y="-94719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抽象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类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VS</a:t>
            </a:r>
            <a:r>
              <a:rPr lang="zh-CN" altLang="en-US" dirty="0" smtClean="0"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接 口</a:t>
            </a:r>
            <a:endParaRPr lang="en-US" altLang="zh-CN" dirty="0" smtClean="0">
              <a:solidFill>
                <a:srgbClr val="BD6FBF"/>
              </a:solidFill>
              <a:effectLst/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70426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4184" y="863907"/>
            <a:ext cx="8190865" cy="5074920"/>
          </a:xfrm>
        </p:spPr>
        <p:txBody>
          <a:bodyPr>
            <a:noAutofit/>
          </a:bodyPr>
          <a:lstStyle/>
          <a:p>
            <a:pPr lvl="0"/>
            <a:r>
              <a:rPr lang="zh-CN" altLang="zh-CN" sz="2000" dirty="0" smtClean="0"/>
              <a:t>不同点</a:t>
            </a:r>
            <a:r>
              <a:rPr lang="zh-CN" altLang="zh-CN" sz="2000" dirty="0"/>
              <a:t>：</a:t>
            </a:r>
          </a:p>
          <a:p>
            <a:pPr lvl="2"/>
            <a:r>
              <a:rPr lang="zh-CN" altLang="zh-CN" dirty="0" smtClean="0"/>
              <a:t>抽象类</a:t>
            </a:r>
            <a:r>
              <a:rPr lang="zh-CN" altLang="zh-CN" dirty="0"/>
              <a:t>与接口定义不同：抽象类</a:t>
            </a:r>
            <a:r>
              <a:rPr lang="en-US" altLang="zh-CN" dirty="0"/>
              <a:t>abstract class ,</a:t>
            </a:r>
            <a:r>
              <a:rPr lang="zh-CN" altLang="zh-CN" dirty="0"/>
              <a:t>接口</a:t>
            </a:r>
            <a:r>
              <a:rPr lang="en-US" altLang="zh-CN" dirty="0"/>
              <a:t>  </a:t>
            </a:r>
            <a:r>
              <a:rPr lang="en-US" altLang="zh-CN" dirty="0" smtClean="0"/>
              <a:t>interface</a:t>
            </a:r>
            <a:endParaRPr lang="zh-CN" altLang="zh-CN" dirty="0"/>
          </a:p>
          <a:p>
            <a:pPr lvl="2"/>
            <a:r>
              <a:rPr lang="zh-CN" altLang="zh-CN" dirty="0" smtClean="0"/>
              <a:t>接口里只能包含抽象方法，不</a:t>
            </a:r>
            <a:r>
              <a:rPr lang="zh-CN" altLang="zh-CN" dirty="0"/>
              <a:t>包含已经实现的</a:t>
            </a:r>
            <a:r>
              <a:rPr lang="zh-CN" altLang="zh-CN" dirty="0" smtClean="0"/>
              <a:t>方法</a:t>
            </a:r>
            <a:r>
              <a:rPr lang="en-US" altLang="zh-CN" dirty="0" smtClean="0"/>
              <a:t>()</a:t>
            </a:r>
            <a:r>
              <a:rPr lang="zh-CN" altLang="zh-CN" dirty="0" smtClean="0"/>
              <a:t>；</a:t>
            </a:r>
            <a:r>
              <a:rPr lang="zh-CN" altLang="zh-CN" dirty="0"/>
              <a:t>抽象类则完全可以包含</a:t>
            </a:r>
            <a:r>
              <a:rPr lang="zh-CN" altLang="zh-CN" dirty="0" smtClean="0"/>
              <a:t>普通的</a:t>
            </a:r>
            <a:r>
              <a:rPr lang="zh-CN" altLang="zh-CN" dirty="0"/>
              <a:t>方法。</a:t>
            </a:r>
          </a:p>
          <a:p>
            <a:pPr lvl="2"/>
            <a:r>
              <a:rPr lang="zh-CN" altLang="zh-CN" dirty="0"/>
              <a:t>接口里不能定义静态</a:t>
            </a:r>
            <a:r>
              <a:rPr lang="zh-CN" altLang="zh-CN" dirty="0" smtClean="0"/>
              <a:t>方法</a:t>
            </a:r>
            <a:r>
              <a:rPr lang="en-US" altLang="zh-CN" dirty="0" smtClean="0"/>
              <a:t>()</a:t>
            </a:r>
            <a:r>
              <a:rPr lang="zh-CN" altLang="zh-CN" dirty="0" smtClean="0"/>
              <a:t>；</a:t>
            </a:r>
            <a:r>
              <a:rPr lang="zh-CN" altLang="zh-CN" dirty="0"/>
              <a:t>抽象类可以定义静态方法</a:t>
            </a:r>
          </a:p>
          <a:p>
            <a:pPr lvl="2"/>
            <a:r>
              <a:rPr lang="zh-CN" altLang="zh-CN" dirty="0"/>
              <a:t>接口里只能定义静态常量属性，不能定义普通属性；抽象类里既可以定义普通属性，也可以定义静态常量</a:t>
            </a:r>
          </a:p>
          <a:p>
            <a:pPr lvl="2"/>
            <a:r>
              <a:rPr lang="zh-CN" altLang="zh-CN" dirty="0"/>
              <a:t>接口不包含构造函数；抽象</a:t>
            </a:r>
            <a:r>
              <a:rPr lang="zh-CN" altLang="zh-CN" dirty="0" smtClean="0"/>
              <a:t>类包含</a:t>
            </a:r>
            <a:r>
              <a:rPr lang="zh-CN" altLang="zh-CN" dirty="0"/>
              <a:t>构造函数，抽象类里的构造函数并不是用于创建对象，而是让其子类调用这些构造函数来完成属于抽象类的初始化操作。</a:t>
            </a:r>
          </a:p>
          <a:p>
            <a:pPr lvl="2"/>
            <a:r>
              <a:rPr lang="zh-CN" altLang="zh-CN" dirty="0"/>
              <a:t>接口不包含初始化块，但抽象类可以包含初始化块</a:t>
            </a:r>
          </a:p>
          <a:p>
            <a:pPr lvl="2"/>
            <a:r>
              <a:rPr lang="zh-CN" altLang="zh-CN" dirty="0"/>
              <a:t>一个类最多只能有一个直接父类，包括抽象类；但一个类可以直接实现多个接口，通过实现多个接口可以弥补</a:t>
            </a:r>
            <a:r>
              <a:rPr lang="en-US" altLang="zh-CN" dirty="0"/>
              <a:t>Java</a:t>
            </a:r>
            <a:r>
              <a:rPr lang="zh-CN" altLang="zh-CN" dirty="0"/>
              <a:t>的单继承不足</a:t>
            </a:r>
          </a:p>
        </p:txBody>
      </p:sp>
      <p:sp>
        <p:nvSpPr>
          <p:cNvPr id="283650" name="Rectangle 2"/>
          <p:cNvSpPr>
            <a:spLocks noGrp="1" noChangeArrowheads="1"/>
          </p:cNvSpPr>
          <p:nvPr>
            <p:ph type="title"/>
          </p:nvPr>
        </p:nvSpPr>
        <p:spPr>
          <a:xfrm>
            <a:off x="712649" y="-94719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抽象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类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VS</a:t>
            </a:r>
            <a:r>
              <a:rPr lang="zh-CN" altLang="en-US" dirty="0" smtClean="0"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接 口</a:t>
            </a:r>
            <a:endParaRPr lang="en-US" altLang="zh-CN" dirty="0" smtClean="0">
              <a:solidFill>
                <a:srgbClr val="BD6FBF"/>
              </a:solidFill>
              <a:effectLst/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42270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/>
          <p:cNvSpPr>
            <a:spLocks noGrp="1" noChangeArrowheads="1"/>
          </p:cNvSpPr>
          <p:nvPr>
            <p:ph type="title"/>
          </p:nvPr>
        </p:nvSpPr>
        <p:spPr>
          <a:xfrm>
            <a:off x="573966" y="-151725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练习</a:t>
            </a:r>
            <a:endParaRPr lang="en-US" altLang="zh-CN" dirty="0" smtClean="0">
              <a:effectLst/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1932" y="1237449"/>
            <a:ext cx="8610600" cy="4829172"/>
          </a:xfrm>
        </p:spPr>
        <p:txBody>
          <a:bodyPr>
            <a:normAutofit fontScale="92500" lnSpcReduction="10000"/>
          </a:bodyPr>
          <a:lstStyle/>
          <a:p>
            <a:pPr algn="just" eaLnBrk="1" hangingPunct="1">
              <a:spcBef>
                <a:spcPct val="50000"/>
              </a:spcBef>
              <a:buFont typeface="Wingdings" pitchFamily="2" charset="2"/>
              <a:buChar char="§"/>
            </a:pPr>
            <a:r>
              <a:rPr lang="zh-CN" altLang="en-US" sz="1800" b="1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定义一个接口用来实现两个对象的比较。</a:t>
            </a:r>
          </a:p>
          <a:p>
            <a:pPr marL="457200" lvl="1" indent="0" algn="just" eaLnBrk="1" hangingPunct="1">
              <a:lnSpc>
                <a:spcPct val="65000"/>
              </a:lnSpc>
              <a:spcBef>
                <a:spcPct val="50000"/>
              </a:spcBef>
              <a:buNone/>
            </a:pPr>
            <a:r>
              <a:rPr lang="en-US" altLang="zh-CN" sz="1800" b="1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interface </a:t>
            </a:r>
            <a:r>
              <a:rPr lang="en-US" altLang="zh-CN" sz="1800" b="1" dirty="0" err="1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CompareObject</a:t>
            </a:r>
          </a:p>
          <a:p>
            <a:pPr lvl="1" algn="just" eaLnBrk="1" hangingPunct="1">
              <a:lnSpc>
                <a:spcPct val="65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800" b="1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{</a:t>
            </a:r>
          </a:p>
          <a:p>
            <a:pPr lvl="1" algn="just" eaLnBrk="1" hangingPunct="1">
              <a:lnSpc>
                <a:spcPct val="65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800" b="1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    public </a:t>
            </a:r>
            <a:r>
              <a:rPr lang="en-US" altLang="zh-CN" sz="1800" b="1" dirty="0" err="1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int</a:t>
            </a:r>
            <a:r>
              <a:rPr lang="en-US" altLang="zh-CN" sz="1800" b="1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 </a:t>
            </a:r>
            <a:r>
              <a:rPr lang="en-US" altLang="zh-CN" sz="1800" b="1" dirty="0" err="1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compareTo</a:t>
            </a:r>
            <a:r>
              <a:rPr lang="en-US" altLang="zh-CN" sz="1800" b="1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(Object o);  </a:t>
            </a:r>
          </a:p>
          <a:p>
            <a:pPr lvl="1" algn="just" eaLnBrk="1" hangingPunct="1">
              <a:lnSpc>
                <a:spcPct val="65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800" b="1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    //</a:t>
            </a:r>
            <a:r>
              <a:rPr lang="zh-CN" altLang="en-US" sz="1800" b="1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若返回值是 </a:t>
            </a:r>
            <a:r>
              <a:rPr lang="en-US" altLang="zh-CN" sz="1800" b="1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0 , </a:t>
            </a:r>
            <a:r>
              <a:rPr lang="zh-CN" altLang="en-US" sz="1800" b="1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代表相等</a:t>
            </a:r>
            <a:r>
              <a:rPr lang="en-US" altLang="zh-CN" sz="1800" b="1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; </a:t>
            </a:r>
          </a:p>
          <a:p>
            <a:pPr lvl="1" algn="just" eaLnBrk="1" hangingPunct="1">
              <a:lnSpc>
                <a:spcPct val="65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sz="1800" b="1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    </a:t>
            </a:r>
            <a:r>
              <a:rPr lang="en-US" altLang="zh-CN" sz="1800" b="1" dirty="0" smtClean="0">
                <a:latin typeface="微软雅黑" charset="0"/>
                <a:ea typeface="微软雅黑" charset="0"/>
                <a:cs typeface="Arial Unicode MS" pitchFamily="34" charset="-122"/>
                <a:sym typeface="+mn-ea"/>
              </a:rPr>
              <a:t>//</a:t>
            </a:r>
            <a:r>
              <a:rPr lang="zh-CN" altLang="en-US" sz="1800" b="1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若为正数，代表当前对象大；</a:t>
            </a:r>
          </a:p>
          <a:p>
            <a:pPr lvl="1" algn="just" eaLnBrk="1" hangingPunct="1">
              <a:lnSpc>
                <a:spcPct val="65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sz="1800" b="1" dirty="0" smtClean="0">
                <a:latin typeface="微软雅黑" charset="0"/>
                <a:ea typeface="微软雅黑" charset="0"/>
                <a:cs typeface="Arial Unicode MS" pitchFamily="34" charset="-122"/>
                <a:sym typeface="+mn-ea"/>
              </a:rPr>
              <a:t>    </a:t>
            </a:r>
            <a:r>
              <a:rPr lang="en-US" altLang="zh-CN" sz="1800" b="1" dirty="0" smtClean="0">
                <a:latin typeface="微软雅黑" charset="0"/>
                <a:ea typeface="微软雅黑" charset="0"/>
                <a:cs typeface="Arial Unicode MS" pitchFamily="34" charset="-122"/>
                <a:sym typeface="+mn-ea"/>
              </a:rPr>
              <a:t>//</a:t>
            </a:r>
            <a:r>
              <a:rPr lang="zh-CN" altLang="en-US" sz="1800" b="1" dirty="0" smtClean="0">
                <a:latin typeface="微软雅黑" charset="0"/>
                <a:ea typeface="微软雅黑" charset="0"/>
                <a:cs typeface="Arial Unicode MS" pitchFamily="34" charset="-122"/>
                <a:sym typeface="+mn-ea"/>
              </a:rPr>
              <a:t>若为</a:t>
            </a:r>
            <a:r>
              <a:rPr lang="zh-CN" altLang="en-US" sz="1800" b="1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负数，代表当前对象小</a:t>
            </a:r>
          </a:p>
          <a:p>
            <a:pPr lvl="1" algn="just" eaLnBrk="1" hangingPunct="1">
              <a:lnSpc>
                <a:spcPct val="65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800" b="1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 }</a:t>
            </a:r>
          </a:p>
          <a:p>
            <a:pPr algn="just" eaLnBrk="1" hangingPunct="1">
              <a:spcBef>
                <a:spcPct val="50000"/>
              </a:spcBef>
              <a:buFont typeface="Wingdings" pitchFamily="2" charset="2"/>
              <a:buChar char="§"/>
            </a:pPr>
            <a:r>
              <a:rPr lang="zh-CN" altLang="en-US" sz="1800" b="1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定义一个</a:t>
            </a:r>
            <a:r>
              <a:rPr lang="en-US" altLang="zh-CN" sz="1800" b="1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Circle</a:t>
            </a:r>
            <a:r>
              <a:rPr lang="zh-CN" altLang="en-US" sz="1800" b="1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类。</a:t>
            </a:r>
            <a:r>
              <a:rPr lang="en-US" altLang="zh-CN" sz="1800" b="1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Double radius</a:t>
            </a:r>
            <a:r>
              <a:rPr lang="zh-CN" altLang="en-US" sz="1800" b="1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；</a:t>
            </a:r>
          </a:p>
          <a:p>
            <a:pPr algn="just" eaLnBrk="1" hangingPunct="1">
              <a:spcBef>
                <a:spcPct val="50000"/>
              </a:spcBef>
              <a:buFont typeface="Wingdings" pitchFamily="2" charset="2"/>
              <a:buChar char="§"/>
            </a:pPr>
            <a:r>
              <a:rPr lang="zh-CN" altLang="en-US" sz="1800" b="1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定义一个</a:t>
            </a:r>
            <a:r>
              <a:rPr lang="en-US" altLang="zh-CN" sz="1800" b="1" dirty="0" err="1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ComparableCircle</a:t>
            </a:r>
            <a:r>
              <a:rPr lang="zh-CN" altLang="en-US" sz="1800" b="1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类，继承</a:t>
            </a:r>
            <a:r>
              <a:rPr lang="en-US" altLang="zh-CN" sz="1800" b="1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Circle</a:t>
            </a:r>
            <a:r>
              <a:rPr lang="zh-CN" altLang="en-US" sz="1800" b="1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类并且实现</a:t>
            </a:r>
            <a:r>
              <a:rPr lang="en-US" altLang="zh-CN" sz="1800" b="1" dirty="0" err="1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CompareObject</a:t>
            </a:r>
            <a:r>
              <a:rPr lang="zh-CN" altLang="en-US" sz="1800" b="1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接口。实现</a:t>
            </a:r>
            <a:r>
              <a:rPr lang="en-US" altLang="zh-CN" sz="1800" b="1" dirty="0" err="1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compareTo</a:t>
            </a:r>
            <a:r>
              <a:rPr lang="zh-CN" altLang="en-US" sz="1800" b="1" dirty="0" err="1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方法</a:t>
            </a:r>
            <a:r>
              <a:rPr lang="zh-CN" altLang="en-US" sz="1800" b="1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，比较两个圆的半径大小。</a:t>
            </a:r>
          </a:p>
          <a:p>
            <a:pPr algn="just" eaLnBrk="1" hangingPunct="1">
              <a:spcBef>
                <a:spcPct val="50000"/>
              </a:spcBef>
              <a:buFont typeface="Wingdings" pitchFamily="2" charset="2"/>
              <a:buChar char="§"/>
            </a:pPr>
            <a:r>
              <a:rPr lang="zh-CN" altLang="en-US" sz="1800" b="1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定义一个测试类</a:t>
            </a:r>
            <a:r>
              <a:rPr lang="en-US" altLang="zh-CN" sz="1800" b="1" dirty="0" err="1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TestInterface</a:t>
            </a:r>
            <a:r>
              <a:rPr lang="zh-CN" altLang="en-US" sz="1800" b="1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，创建两个</a:t>
            </a:r>
            <a:r>
              <a:rPr lang="en-US" altLang="zh-CN" sz="1800" b="1" dirty="0" err="1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ComaparableCircle</a:t>
            </a:r>
            <a:r>
              <a:rPr lang="zh-CN" altLang="en-US" sz="1800" b="1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对象，调用</a:t>
            </a:r>
            <a:r>
              <a:rPr lang="en-US" altLang="zh-CN" sz="1800" b="1" dirty="0" err="1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compareTo</a:t>
            </a:r>
            <a:r>
              <a:rPr lang="zh-CN" altLang="en-US" sz="1800" b="1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方法比较两个对象的大小。</a:t>
            </a:r>
          </a:p>
          <a:p>
            <a:pPr algn="just" eaLnBrk="1" hangingPunct="1">
              <a:spcBef>
                <a:spcPct val="50000"/>
              </a:spcBef>
              <a:buFont typeface="Wingdings" pitchFamily="2" charset="2"/>
              <a:buChar char="§"/>
            </a:pPr>
            <a:r>
              <a:rPr lang="zh-CN" altLang="en-US" sz="1800" b="1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参照上述做法定义矩形类</a:t>
            </a:r>
            <a:r>
              <a:rPr lang="en-US" altLang="zh-CN" sz="1800" b="1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Rectangle</a:t>
            </a:r>
            <a:r>
              <a:rPr lang="zh-CN" altLang="en-US" sz="1800" b="1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和</a:t>
            </a:r>
            <a:r>
              <a:rPr lang="en-US" altLang="zh-CN" sz="1800" b="1" dirty="0" err="1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ComparableRectangle</a:t>
            </a:r>
            <a:r>
              <a:rPr lang="zh-CN" altLang="en-US" sz="1800" b="1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类，在</a:t>
            </a:r>
            <a:r>
              <a:rPr lang="en-US" altLang="zh-CN" sz="1800" b="1" dirty="0" err="1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ComparableRectangle</a:t>
            </a:r>
            <a:r>
              <a:rPr lang="zh-CN" altLang="en-US" sz="1800" b="1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类中给出</a:t>
            </a:r>
            <a:r>
              <a:rPr lang="en-US" altLang="zh-CN" sz="1800" b="1" dirty="0" err="1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compareTo</a:t>
            </a:r>
            <a:r>
              <a:rPr lang="zh-CN" altLang="en-US" sz="1800" b="1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方法的实现，比较两个矩形的面积大小。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98755" y="1918776"/>
            <a:ext cx="6858000" cy="23876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mtClean="0"/>
              <a:t>Thank you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19681" y="-127104"/>
            <a:ext cx="7772400" cy="1143000"/>
          </a:xfrm>
        </p:spPr>
        <p:txBody>
          <a:bodyPr/>
          <a:lstStyle/>
          <a:p>
            <a:pPr>
              <a:spcBef>
                <a:spcPct val="20000"/>
              </a:spcBef>
            </a:pPr>
            <a:r>
              <a:rPr lang="zh-CN" altLang="en-US" dirty="0">
                <a:latin typeface="微软雅黑" charset="0"/>
                <a:ea typeface="微软雅黑" charset="0"/>
                <a:cs typeface="Arial Unicode MS" pitchFamily="34" charset="-122"/>
              </a:rPr>
              <a:t>抽象</a:t>
            </a:r>
            <a:r>
              <a:rPr lang="zh-CN" altLang="en-US" dirty="0" smtClean="0">
                <a:latin typeface="微软雅黑" charset="0"/>
                <a:ea typeface="微软雅黑" charset="0"/>
                <a:cs typeface="Arial Unicode MS" pitchFamily="34" charset="-122"/>
              </a:rPr>
              <a:t>类的写法和作用范围</a:t>
            </a:r>
            <a:endParaRPr lang="en-US" altLang="zh-CN" dirty="0">
              <a:latin typeface="微软雅黑" charset="0"/>
              <a:ea typeface="微软雅黑" charset="0"/>
              <a:cs typeface="Arial Unicode MS" pitchFamily="34" charset="-122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6072" y="1365701"/>
            <a:ext cx="8534400" cy="4418856"/>
          </a:xfrm>
          <a:noFill/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  <a:buFont typeface="Wingdings" pitchFamily="2" charset="2"/>
              <a:buChar char="§"/>
            </a:pPr>
            <a:r>
              <a:rPr lang="zh-CN" altLang="en-US" sz="2000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随着继承层次中一个个新子类的定义，类变得越来越具体，而父类则更通用。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§"/>
            </a:pPr>
            <a:r>
              <a:rPr lang="zh-CN" altLang="en-US" sz="2000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类的设计应该保证父类和子类能够共享特征。有时将一个父类设计得非常抽象，以至于它没有具体的实例，这样的类叫做抽象类。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§"/>
            </a:pPr>
            <a:r>
              <a:rPr lang="zh-CN" altLang="en-US" sz="2000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用</a:t>
            </a:r>
            <a:r>
              <a:rPr lang="en-US" altLang="zh-CN" sz="2000" b="1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abstract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关键字来修饰一个类时，这个类叫做</a:t>
            </a:r>
            <a:r>
              <a:rPr lang="zh-CN" altLang="en-US" sz="2000" b="1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抽象类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；用</a:t>
            </a:r>
            <a:r>
              <a:rPr lang="en-US" altLang="zh-CN" sz="2000" b="1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abstract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来修饰一个方法时，该方法叫做</a:t>
            </a:r>
            <a:r>
              <a:rPr lang="zh-CN" altLang="en-US" sz="2000" b="1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抽象方法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19681" y="-127104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>
                <a:latin typeface="微软雅黑" charset="0"/>
                <a:ea typeface="微软雅黑" charset="0"/>
                <a:cs typeface="Arial Unicode MS" pitchFamily="34" charset="-122"/>
              </a:rPr>
              <a:t>抽象类的写法和作用范围</a:t>
            </a:r>
            <a:endParaRPr lang="en-US" altLang="zh-CN" dirty="0" smtClean="0">
              <a:solidFill>
                <a:schemeClr val="bg1"/>
              </a:solidFill>
              <a:effectLst/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6072" y="1365701"/>
            <a:ext cx="8534400" cy="4418856"/>
          </a:xfrm>
          <a:noFill/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  <a:buFont typeface="Wingdings" pitchFamily="2" charset="2"/>
              <a:buChar char="§"/>
            </a:pPr>
            <a:r>
              <a:rPr lang="zh-CN" altLang="en-US" sz="2000" b="1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抽象方法：只有方法的声明，没有方法的实现。以分号结束。</a:t>
            </a:r>
          </a:p>
          <a:p>
            <a:pPr eaLnBrk="1" hangingPunct="1">
              <a:lnSpc>
                <a:spcPct val="150000"/>
              </a:lnSpc>
              <a:buClr>
                <a:schemeClr val="tx1"/>
              </a:buClr>
              <a:buFontTx/>
              <a:buNone/>
            </a:pPr>
            <a:r>
              <a:rPr lang="zh-CN" altLang="en-US" sz="2000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     </a:t>
            </a:r>
            <a:r>
              <a:rPr lang="en-US" altLang="zh-CN" sz="2000" b="1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abstract </a:t>
            </a:r>
            <a:r>
              <a:rPr lang="en-US" altLang="zh-CN" sz="2000" b="1" dirty="0" err="1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int</a:t>
            </a:r>
            <a:r>
              <a:rPr lang="en-US" altLang="zh-CN" sz="2000" b="1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 abstractMethod1( </a:t>
            </a:r>
            <a:r>
              <a:rPr lang="en-US" altLang="zh-CN" sz="2000" b="1" dirty="0" err="1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int</a:t>
            </a:r>
            <a:r>
              <a:rPr lang="en-US" altLang="zh-CN" sz="2000" b="1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 a );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§"/>
            </a:pPr>
            <a:r>
              <a:rPr lang="zh-CN" altLang="en-US" sz="2000" b="1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含有抽象方法的类必须被声明为抽象类。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§"/>
            </a:pPr>
            <a:r>
              <a:rPr lang="zh-CN" altLang="en-US" sz="2000" b="1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抽象类不能被实例化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。抽象类是用来被继承的，抽象类的子类必须重写父类的抽象方法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,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否则此子类也是抽象类</a:t>
            </a:r>
            <a:endParaRPr lang="en-US" altLang="zh-CN" sz="2000" dirty="0">
              <a:latin typeface="微软雅黑" charset="0"/>
              <a:ea typeface="微软雅黑" charset="0"/>
              <a:cs typeface="Arial Unicode MS" pitchFamily="34" charset="-122"/>
            </a:endParaRP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zh-CN" sz="2000" dirty="0" smtClean="0">
                <a:solidFill>
                  <a:srgbClr val="FF0000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Abstract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不能用来修饰属性、构造器、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private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、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static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、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final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。</a:t>
            </a:r>
            <a:endParaRPr lang="en-US" altLang="zh-CN" sz="2000" dirty="0" smtClean="0">
              <a:solidFill>
                <a:srgbClr val="FF0000"/>
              </a:solidFill>
              <a:latin typeface="微软雅黑" charset="0"/>
              <a:ea typeface="微软雅黑" charset="0"/>
              <a:cs typeface="Arial Unicode MS" pitchFamily="34" charset="-122"/>
            </a:endParaRP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§"/>
            </a:pPr>
            <a:endParaRPr lang="en-US" altLang="zh-CN" sz="2000" dirty="0">
              <a:solidFill>
                <a:srgbClr val="FF0000"/>
              </a:solidFill>
              <a:latin typeface="微软雅黑" charset="0"/>
              <a:ea typeface="微软雅黑" charset="0"/>
              <a:cs typeface="Arial Unicode MS" pitchFamily="34" charset="-122"/>
            </a:endParaRPr>
          </a:p>
          <a:p>
            <a:pPr lvl="0" eaLnBrk="1" hangingPunct="1">
              <a:lnSpc>
                <a:spcPct val="150000"/>
              </a:lnSpc>
              <a:buFont typeface="Wingdings" pitchFamily="2" charset="2"/>
              <a:buChar char="§"/>
            </a:pPr>
            <a:r>
              <a:rPr lang="zh-CN" altLang="zh-CN" sz="2000" dirty="0"/>
              <a:t>不能用</a:t>
            </a:r>
            <a:r>
              <a:rPr lang="en-US" altLang="zh-CN" sz="2000" dirty="0"/>
              <a:t>abstract</a:t>
            </a:r>
            <a:r>
              <a:rPr lang="zh-CN" altLang="zh-CN" sz="2000" dirty="0"/>
              <a:t>修饰属性、私有方法、构造器、静态方法、</a:t>
            </a:r>
            <a:r>
              <a:rPr lang="en-US" altLang="zh-CN" sz="2000" dirty="0"/>
              <a:t>final</a:t>
            </a:r>
            <a:r>
              <a:rPr lang="zh-CN" altLang="zh-CN" sz="2000" dirty="0"/>
              <a:t>的方法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§"/>
            </a:pPr>
            <a:endParaRPr lang="zh-CN" altLang="en-US" sz="2000" dirty="0" smtClean="0">
              <a:solidFill>
                <a:srgbClr val="FF0000"/>
              </a:solidFill>
              <a:latin typeface="微软雅黑" charset="0"/>
              <a:ea typeface="微软雅黑" charset="0"/>
              <a:cs typeface="Arial Unicode MS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7332" y="1124863"/>
            <a:ext cx="8077200" cy="4969768"/>
          </a:xfrm>
          <a:noFill/>
        </p:spPr>
        <p:txBody>
          <a:bodyPr/>
          <a:lstStyle/>
          <a:p>
            <a:pPr lvl="2" algn="just" eaLnBrk="1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Tx/>
              <a:buNone/>
            </a:pPr>
            <a:r>
              <a:rPr lang="en-US" altLang="zh-CN" sz="2000" b="1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abstract class A{   </a:t>
            </a:r>
          </a:p>
          <a:p>
            <a:pPr lvl="2" algn="just" eaLnBrk="1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Tx/>
              <a:buNone/>
            </a:pPr>
            <a:r>
              <a:rPr lang="en-US" altLang="zh-CN" sz="2000" b="1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	   abstract void m1( );</a:t>
            </a:r>
          </a:p>
          <a:p>
            <a:pPr lvl="2" algn="just" eaLnBrk="1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Tx/>
              <a:buNone/>
            </a:pPr>
            <a:r>
              <a:rPr lang="en-US" altLang="zh-CN" sz="2000" b="1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	   public void m2( ){</a:t>
            </a:r>
          </a:p>
          <a:p>
            <a:pPr lvl="2" algn="just" eaLnBrk="1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Tx/>
              <a:buNone/>
            </a:pPr>
            <a:r>
              <a:rPr lang="en-US" altLang="zh-CN" b="1" dirty="0" smtClean="0">
                <a:latin typeface="微软雅黑" charset="0"/>
                <a:ea typeface="微软雅黑" charset="0"/>
                <a:cs typeface="Arial Unicode MS" pitchFamily="34" charset="-122"/>
                <a:sym typeface="+mn-ea"/>
              </a:rPr>
              <a:t>	   	   </a:t>
            </a:r>
            <a:r>
              <a:rPr lang="en-US" altLang="zh-CN" sz="2000" b="1" dirty="0" err="1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System.out.println</a:t>
            </a:r>
            <a:r>
              <a:rPr lang="en-US" altLang="zh-CN" sz="2000" b="1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("A</a:t>
            </a:r>
            <a:r>
              <a:rPr lang="zh-CN" altLang="en-US" sz="2000" b="1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类中定义的</a:t>
            </a:r>
            <a:r>
              <a:rPr lang="en-US" altLang="zh-CN" sz="2000" b="1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m2</a:t>
            </a:r>
            <a:r>
              <a:rPr lang="zh-CN" altLang="en-US" sz="2000" b="1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方法</a:t>
            </a:r>
            <a:r>
              <a:rPr lang="en-US" altLang="zh-CN" sz="2000" b="1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");</a:t>
            </a:r>
          </a:p>
          <a:p>
            <a:pPr lvl="2" algn="just" eaLnBrk="1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Tx/>
              <a:buNone/>
            </a:pPr>
            <a:r>
              <a:rPr lang="en-US" altLang="zh-CN" sz="2000" b="1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	   }</a:t>
            </a:r>
          </a:p>
          <a:p>
            <a:pPr lvl="2" algn="just" eaLnBrk="1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Tx/>
              <a:buNone/>
            </a:pPr>
            <a:r>
              <a:rPr lang="en-US" altLang="zh-CN" sz="2000" b="1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}</a:t>
            </a:r>
          </a:p>
          <a:p>
            <a:pPr lvl="2" algn="just" eaLnBrk="1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Tx/>
              <a:buNone/>
            </a:pPr>
            <a:endParaRPr lang="en-US" altLang="zh-CN" sz="2000" b="1" dirty="0" smtClean="0">
              <a:solidFill>
                <a:schemeClr val="tx1"/>
              </a:solidFill>
              <a:latin typeface="微软雅黑" charset="0"/>
              <a:ea typeface="微软雅黑" charset="0"/>
              <a:cs typeface="Arial Unicode MS" pitchFamily="34" charset="-122"/>
            </a:endParaRPr>
          </a:p>
          <a:p>
            <a:pPr lvl="2" algn="just" eaLnBrk="1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Tx/>
              <a:buNone/>
            </a:pPr>
            <a:r>
              <a:rPr lang="en-US" altLang="zh-CN" sz="2000" b="1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class B extends A{</a:t>
            </a:r>
          </a:p>
          <a:p>
            <a:pPr lvl="2" algn="just" eaLnBrk="1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Tx/>
              <a:buNone/>
            </a:pPr>
            <a:r>
              <a:rPr lang="en-US" altLang="zh-CN" sz="2000" b="1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	   void m1( ){</a:t>
            </a:r>
          </a:p>
          <a:p>
            <a:pPr lvl="2" algn="just" eaLnBrk="1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Tx/>
              <a:buNone/>
            </a:pPr>
            <a:r>
              <a:rPr lang="en-US" altLang="zh-CN" b="1" dirty="0" smtClean="0">
                <a:latin typeface="微软雅黑" charset="0"/>
                <a:ea typeface="微软雅黑" charset="0"/>
                <a:cs typeface="Arial Unicode MS" pitchFamily="34" charset="-122"/>
                <a:sym typeface="+mn-ea"/>
              </a:rPr>
              <a:t>	   	   </a:t>
            </a:r>
            <a:r>
              <a:rPr lang="en-US" altLang="zh-CN" sz="2000" b="1" dirty="0" err="1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System.out.println</a:t>
            </a:r>
            <a:r>
              <a:rPr lang="en-US" altLang="zh-CN" sz="2000" b="1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("B</a:t>
            </a:r>
            <a:r>
              <a:rPr lang="zh-CN" altLang="en-US" sz="2000" b="1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类中定义的</a:t>
            </a:r>
            <a:r>
              <a:rPr lang="en-US" altLang="zh-CN" sz="2000" b="1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m1</a:t>
            </a:r>
            <a:r>
              <a:rPr lang="zh-CN" altLang="en-US" sz="2000" b="1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方法</a:t>
            </a:r>
            <a:r>
              <a:rPr lang="en-US" altLang="zh-CN" sz="2000" b="1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");</a:t>
            </a:r>
          </a:p>
          <a:p>
            <a:pPr lvl="2" algn="just" eaLnBrk="1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Tx/>
              <a:buNone/>
            </a:pPr>
            <a:r>
              <a:rPr lang="en-US" altLang="zh-CN" sz="2000" b="1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	   }</a:t>
            </a:r>
          </a:p>
          <a:p>
            <a:pPr lvl="2" algn="just" eaLnBrk="1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Tx/>
              <a:buNone/>
            </a:pPr>
            <a:r>
              <a:rPr lang="en-US" altLang="zh-CN" sz="2000" b="1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}</a:t>
            </a:r>
          </a:p>
          <a:p>
            <a:pPr lvl="2" algn="just" eaLnBrk="1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Tx/>
              <a:buNone/>
            </a:pPr>
            <a:endParaRPr lang="en-US" altLang="zh-CN" sz="2000" b="1" dirty="0" smtClean="0">
              <a:solidFill>
                <a:schemeClr val="tx1"/>
              </a:solidFill>
              <a:latin typeface="微软雅黑" charset="0"/>
              <a:ea typeface="微软雅黑" charset="0"/>
              <a:cs typeface="Arial Unicode MS" pitchFamily="34" charset="-122"/>
            </a:endParaRPr>
          </a:p>
          <a:p>
            <a:pPr lvl="2" algn="just" eaLnBrk="1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Tx/>
              <a:buNone/>
            </a:pPr>
            <a:r>
              <a:rPr lang="en-US" altLang="zh-CN" sz="2000" b="1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public class Test{</a:t>
            </a:r>
          </a:p>
          <a:p>
            <a:pPr lvl="2" algn="just" eaLnBrk="1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Tx/>
              <a:buNone/>
            </a:pPr>
            <a:r>
              <a:rPr lang="en-US" altLang="zh-CN" sz="2000" b="1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	   public static void main( String </a:t>
            </a:r>
            <a:r>
              <a:rPr lang="en-US" altLang="zh-CN" sz="2000" b="1" dirty="0" err="1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args</a:t>
            </a:r>
            <a:r>
              <a:rPr lang="en-US" altLang="zh-CN" sz="2000" b="1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[ ] ){</a:t>
            </a:r>
          </a:p>
          <a:p>
            <a:pPr lvl="2" algn="just" eaLnBrk="1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Tx/>
              <a:buNone/>
            </a:pPr>
            <a:r>
              <a:rPr lang="en-US" altLang="zh-CN" b="1" dirty="0" smtClean="0">
                <a:latin typeface="微软雅黑" charset="0"/>
                <a:ea typeface="微软雅黑" charset="0"/>
                <a:cs typeface="Arial Unicode MS" pitchFamily="34" charset="-122"/>
                <a:sym typeface="+mn-ea"/>
              </a:rPr>
              <a:t>	   	   </a:t>
            </a:r>
            <a:r>
              <a:rPr lang="en-US" altLang="zh-CN" sz="2000" b="1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A c = new B( );</a:t>
            </a:r>
          </a:p>
          <a:p>
            <a:pPr lvl="2" algn="just" eaLnBrk="1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Tx/>
              <a:buNone/>
            </a:pPr>
            <a:r>
              <a:rPr lang="en-US" altLang="zh-CN" b="1" dirty="0" smtClean="0">
                <a:latin typeface="微软雅黑" charset="0"/>
                <a:ea typeface="微软雅黑" charset="0"/>
                <a:cs typeface="Arial Unicode MS" pitchFamily="34" charset="-122"/>
                <a:sym typeface="+mn-ea"/>
              </a:rPr>
              <a:t>	   	   </a:t>
            </a:r>
            <a:r>
              <a:rPr lang="en-US" altLang="zh-CN" sz="2000" b="1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c.m1( );</a:t>
            </a:r>
          </a:p>
          <a:p>
            <a:pPr lvl="2" algn="just" eaLnBrk="1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Tx/>
              <a:buNone/>
            </a:pPr>
            <a:r>
              <a:rPr lang="en-US" altLang="zh-CN" b="1" dirty="0" smtClean="0">
                <a:latin typeface="微软雅黑" charset="0"/>
                <a:ea typeface="微软雅黑" charset="0"/>
                <a:cs typeface="Arial Unicode MS" pitchFamily="34" charset="-122"/>
                <a:sym typeface="+mn-ea"/>
              </a:rPr>
              <a:t>	   	   </a:t>
            </a:r>
            <a:r>
              <a:rPr lang="en-US" altLang="zh-CN" sz="2000" b="1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c.m2( );</a:t>
            </a:r>
          </a:p>
          <a:p>
            <a:pPr lvl="2" algn="just" eaLnBrk="1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Tx/>
              <a:buNone/>
            </a:pPr>
            <a:r>
              <a:rPr lang="en-US" altLang="zh-CN" sz="2000" b="1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	   }</a:t>
            </a:r>
          </a:p>
          <a:p>
            <a:pPr lvl="2" algn="just" eaLnBrk="1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Tx/>
              <a:buNone/>
            </a:pPr>
            <a:r>
              <a:rPr lang="en-US" altLang="zh-CN" sz="2000" b="1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}</a:t>
            </a:r>
          </a:p>
        </p:txBody>
      </p:sp>
      <p:sp>
        <p:nvSpPr>
          <p:cNvPr id="279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19681" y="-127104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>
                <a:latin typeface="微软雅黑" charset="0"/>
                <a:ea typeface="微软雅黑" charset="0"/>
                <a:cs typeface="Arial Unicode MS" pitchFamily="34" charset="-122"/>
              </a:rPr>
              <a:t>抽象类的写法和作用范围</a:t>
            </a:r>
            <a:endParaRPr lang="en-US" altLang="zh-CN" dirty="0" smtClean="0">
              <a:solidFill>
                <a:schemeClr val="bg1"/>
              </a:solidFill>
              <a:effectLst/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charset="0"/>
                <a:ea typeface="微软雅黑" charset="0"/>
                <a:cs typeface="Arial Unicode MS" pitchFamily="34" charset="-122"/>
              </a:rPr>
              <a:t>抽象类的写法和作用范围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zh-CN" altLang="zh-CN" sz="2000" dirty="0"/>
              <a:t>抽象类</a:t>
            </a:r>
            <a:r>
              <a:rPr lang="en-US" altLang="zh-CN" sz="2000" dirty="0"/>
              <a:t>VS</a:t>
            </a:r>
            <a:r>
              <a:rPr lang="zh-CN" altLang="zh-CN" sz="2000" dirty="0"/>
              <a:t>一般类</a:t>
            </a:r>
          </a:p>
          <a:p>
            <a:pPr lvl="1"/>
            <a:r>
              <a:rPr lang="zh-CN" altLang="zh-CN" sz="2000" dirty="0"/>
              <a:t>相同点：</a:t>
            </a:r>
          </a:p>
          <a:p>
            <a:pPr marL="0" lvl="0" indent="0">
              <a:buNone/>
            </a:pPr>
            <a:r>
              <a:rPr lang="zh-CN" altLang="zh-CN" sz="2000" dirty="0"/>
              <a:t>抽象类和一般类都是用来描述事物的，都在内部定了成员。</a:t>
            </a:r>
          </a:p>
          <a:p>
            <a:pPr lvl="1"/>
            <a:r>
              <a:rPr lang="zh-CN" altLang="zh-CN" sz="2000" dirty="0"/>
              <a:t>不同：</a:t>
            </a:r>
          </a:p>
          <a:p>
            <a:pPr marL="0" lvl="0" indent="0">
              <a:buNone/>
            </a:pPr>
            <a:r>
              <a:rPr lang="zh-CN" altLang="zh-CN" sz="2000" dirty="0">
                <a:solidFill>
                  <a:srgbClr val="7030A0"/>
                </a:solidFill>
              </a:rPr>
              <a:t>一般类有足够的信息描述事物；抽象类描述事物的信息有可能不足。</a:t>
            </a:r>
          </a:p>
          <a:p>
            <a:pPr marL="0" lvl="0" indent="0">
              <a:buNone/>
            </a:pPr>
            <a:r>
              <a:rPr lang="zh-CN" altLang="zh-CN" sz="2000" dirty="0">
                <a:solidFill>
                  <a:srgbClr val="FF0000"/>
                </a:solidFill>
              </a:rPr>
              <a:t>一般类中不能定义抽象方法，只能定非抽象方法。抽象类中可定义抽象方法，同时也可以定义非抽象方法</a:t>
            </a:r>
            <a:r>
              <a:rPr lang="zh-CN" altLang="zh-CN" sz="2000" dirty="0" smtClean="0">
                <a:solidFill>
                  <a:srgbClr val="FF0000"/>
                </a:solidFill>
              </a:rPr>
              <a:t>。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 marL="0" lvl="0" indent="0">
              <a:buNone/>
            </a:pPr>
            <a:r>
              <a:rPr lang="en-US" altLang="zh-CN" sz="2000" dirty="0" smtClean="0">
                <a:solidFill>
                  <a:srgbClr val="FF0000"/>
                </a:solidFill>
              </a:rPr>
              <a:t>(</a:t>
            </a:r>
            <a:r>
              <a:rPr lang="zh-CN" altLang="en-US" sz="2000" dirty="0" smtClean="0">
                <a:solidFill>
                  <a:srgbClr val="FF0000"/>
                </a:solidFill>
              </a:rPr>
              <a:t>抽象类不一定包含抽象方法。包含抽象方法的类一定是抽象类</a:t>
            </a:r>
            <a:r>
              <a:rPr lang="en-US" altLang="zh-CN" sz="2000" dirty="0" smtClean="0">
                <a:solidFill>
                  <a:srgbClr val="FF0000"/>
                </a:solidFill>
              </a:rPr>
              <a:t>)</a:t>
            </a:r>
            <a:endParaRPr lang="zh-CN" altLang="zh-CN" sz="2000" dirty="0">
              <a:solidFill>
                <a:srgbClr val="FF0000"/>
              </a:solidFill>
            </a:endParaRPr>
          </a:p>
          <a:p>
            <a:pPr marL="0" lvl="0" indent="0">
              <a:buNone/>
            </a:pPr>
            <a:r>
              <a:rPr lang="zh-CN" altLang="zh-CN" sz="2000" dirty="0">
                <a:solidFill>
                  <a:srgbClr val="FF0000"/>
                </a:solidFill>
              </a:rPr>
              <a:t>一般类可以被实例化。抽象类不可以被实例化。</a:t>
            </a:r>
          </a:p>
          <a:p>
            <a:pPr lvl="1"/>
            <a:r>
              <a:rPr lang="zh-CN" altLang="zh-CN" sz="2000" dirty="0" smtClean="0"/>
              <a:t>注意：</a:t>
            </a:r>
          </a:p>
          <a:p>
            <a:pPr marL="0" lvl="0" indent="0">
              <a:buNone/>
            </a:pPr>
            <a:r>
              <a:rPr lang="zh-CN" altLang="zh-CN" sz="2000" dirty="0" smtClean="0"/>
              <a:t>不能用</a:t>
            </a:r>
            <a:r>
              <a:rPr lang="en-US" altLang="zh-CN" sz="2000" dirty="0" smtClean="0"/>
              <a:t>abstract</a:t>
            </a:r>
            <a:r>
              <a:rPr lang="zh-CN" altLang="zh-CN" sz="2000" dirty="0" smtClean="0"/>
              <a:t>修饰属性、私有方法、构造器、静态方法、</a:t>
            </a:r>
            <a:r>
              <a:rPr lang="en-US" altLang="zh-CN" sz="2000" dirty="0" smtClean="0"/>
              <a:t>final</a:t>
            </a:r>
            <a:r>
              <a:rPr lang="zh-CN" altLang="zh-CN" sz="2000" dirty="0" smtClean="0"/>
              <a:t>的方法</a:t>
            </a:r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971810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947576" y="1291119"/>
            <a:ext cx="4776819" cy="470898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//</a:t>
            </a:r>
            <a:r>
              <a:rPr lang="zh-CN" altLang="en-US" dirty="0" smtClean="0">
                <a:solidFill>
                  <a:schemeClr val="tx1"/>
                </a:solidFill>
              </a:rPr>
              <a:t>抽象类</a:t>
            </a:r>
          </a:p>
          <a:p>
            <a:r>
              <a:rPr lang="en-US" altLang="zh-CN" b="1" dirty="0" smtClean="0">
                <a:solidFill>
                  <a:schemeClr val="tx1"/>
                </a:solidFill>
              </a:rPr>
              <a:t>public abstract class Animal {</a:t>
            </a:r>
          </a:p>
          <a:p>
            <a:endParaRPr lang="zh-CN" altLang="en-US" dirty="0" smtClean="0">
              <a:solidFill>
                <a:schemeClr val="tx1"/>
              </a:solidFill>
            </a:endParaRPr>
          </a:p>
          <a:p>
            <a:r>
              <a:rPr lang="en-US" altLang="zh-CN" b="1" dirty="0" err="1" smtClean="0">
                <a:solidFill>
                  <a:schemeClr val="tx1"/>
                </a:solidFill>
              </a:rPr>
              <a:t>int</a:t>
            </a:r>
            <a:r>
              <a:rPr lang="en-US" altLang="zh-CN" b="1" dirty="0" smtClean="0">
                <a:solidFill>
                  <a:schemeClr val="tx1"/>
                </a:solidFill>
              </a:rPr>
              <a:t> leg;</a:t>
            </a:r>
          </a:p>
          <a:p>
            <a:r>
              <a:rPr lang="en-US" altLang="zh-CN" dirty="0" smtClean="0">
                <a:solidFill>
                  <a:schemeClr val="tx1"/>
                </a:solidFill>
              </a:rPr>
              <a:t>//</a:t>
            </a:r>
            <a:r>
              <a:rPr lang="zh-CN" altLang="en-US" dirty="0" smtClean="0">
                <a:solidFill>
                  <a:schemeClr val="tx1"/>
                </a:solidFill>
              </a:rPr>
              <a:t>抽象类有构造器 </a:t>
            </a:r>
            <a:r>
              <a:rPr lang="en-US" altLang="zh-CN" dirty="0" smtClean="0">
                <a:solidFill>
                  <a:schemeClr val="tx1"/>
                </a:solidFill>
              </a:rPr>
              <a:t>(</a:t>
            </a:r>
            <a:r>
              <a:rPr lang="zh-CN" altLang="en-US" dirty="0" smtClean="0">
                <a:solidFill>
                  <a:schemeClr val="tx1"/>
                </a:solidFill>
              </a:rPr>
              <a:t>凡是类都有构造器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zh-CN" b="1" dirty="0" smtClean="0">
                <a:solidFill>
                  <a:schemeClr val="tx1"/>
                </a:solidFill>
              </a:rPr>
              <a:t>public Animal() {</a:t>
            </a:r>
          </a:p>
          <a:p>
            <a:r>
              <a:rPr lang="en-US" altLang="zh-CN" dirty="0" smtClean="0">
                <a:solidFill>
                  <a:schemeClr val="tx1"/>
                </a:solidFill>
              </a:rPr>
              <a:t>}</a:t>
            </a:r>
          </a:p>
          <a:p>
            <a:r>
              <a:rPr lang="en-US" altLang="zh-CN" dirty="0" smtClean="0">
                <a:solidFill>
                  <a:schemeClr val="tx1"/>
                </a:solidFill>
              </a:rPr>
              <a:t>//</a:t>
            </a:r>
            <a:r>
              <a:rPr lang="zh-CN" altLang="en-US" dirty="0" smtClean="0">
                <a:solidFill>
                  <a:schemeClr val="tx1"/>
                </a:solidFill>
              </a:rPr>
              <a:t>抽象类有构造器 </a:t>
            </a:r>
            <a:r>
              <a:rPr lang="en-US" altLang="zh-CN" dirty="0" smtClean="0">
                <a:solidFill>
                  <a:schemeClr val="tx1"/>
                </a:solidFill>
              </a:rPr>
              <a:t>(</a:t>
            </a:r>
            <a:r>
              <a:rPr lang="zh-CN" altLang="en-US" dirty="0" smtClean="0">
                <a:solidFill>
                  <a:schemeClr val="tx1"/>
                </a:solidFill>
              </a:rPr>
              <a:t>凡是类都有构造器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zh-CN" b="1" dirty="0" smtClean="0">
                <a:solidFill>
                  <a:schemeClr val="tx1"/>
                </a:solidFill>
              </a:rPr>
              <a:t>public Animal(</a:t>
            </a:r>
            <a:r>
              <a:rPr lang="en-US" altLang="zh-CN" b="1" dirty="0" err="1" smtClean="0">
                <a:solidFill>
                  <a:schemeClr val="tx1"/>
                </a:solidFill>
              </a:rPr>
              <a:t>int</a:t>
            </a:r>
            <a:r>
              <a:rPr lang="en-US" altLang="zh-CN" b="1" dirty="0" smtClean="0">
                <a:solidFill>
                  <a:schemeClr val="tx1"/>
                </a:solidFill>
              </a:rPr>
              <a:t> leg)</a:t>
            </a:r>
          </a:p>
          <a:p>
            <a:r>
              <a:rPr lang="en-US" altLang="zh-CN" dirty="0" smtClean="0">
                <a:solidFill>
                  <a:schemeClr val="tx1"/>
                </a:solidFill>
              </a:rPr>
              <a:t>{</a:t>
            </a:r>
          </a:p>
          <a:p>
            <a:r>
              <a:rPr lang="en-US" altLang="zh-CN" b="1" dirty="0" err="1" smtClean="0">
                <a:solidFill>
                  <a:schemeClr val="tx1"/>
                </a:solidFill>
              </a:rPr>
              <a:t>this.leg</a:t>
            </a:r>
            <a:r>
              <a:rPr lang="en-US" altLang="zh-CN" b="1" dirty="0" smtClean="0">
                <a:solidFill>
                  <a:schemeClr val="tx1"/>
                </a:solidFill>
              </a:rPr>
              <a:t> =leg;</a:t>
            </a:r>
          </a:p>
          <a:p>
            <a:r>
              <a:rPr lang="en-US" altLang="zh-CN" dirty="0" smtClean="0">
                <a:solidFill>
                  <a:schemeClr val="tx1"/>
                </a:solidFill>
              </a:rPr>
              <a:t>}</a:t>
            </a:r>
          </a:p>
          <a:p>
            <a:endParaRPr lang="zh-CN" altLang="en-US" dirty="0" smtClean="0">
              <a:solidFill>
                <a:schemeClr val="tx1"/>
              </a:solidFill>
            </a:endParaRPr>
          </a:p>
          <a:p>
            <a:r>
              <a:rPr lang="en-US" altLang="zh-CN" b="1" dirty="0" smtClean="0">
                <a:solidFill>
                  <a:schemeClr val="tx1"/>
                </a:solidFill>
              </a:rPr>
              <a:t>abstract void eat();//</a:t>
            </a:r>
            <a:r>
              <a:rPr lang="zh-CN" altLang="en-US" b="1" dirty="0" smtClean="0">
                <a:solidFill>
                  <a:schemeClr val="tx1"/>
                </a:solidFill>
              </a:rPr>
              <a:t>抽象方法</a:t>
            </a:r>
          </a:p>
          <a:p>
            <a:r>
              <a:rPr lang="en-US" altLang="zh-CN" dirty="0" smtClean="0">
                <a:solidFill>
                  <a:schemeClr val="tx1"/>
                </a:solidFill>
              </a:rPr>
              <a:t>}</a:t>
            </a:r>
            <a:endParaRPr lang="zh-CN" altLang="en-US" b="1" dirty="0">
              <a:solidFill>
                <a:schemeClr val="tx1"/>
              </a:solidFill>
              <a:latin typeface="微软雅黑" charset="0"/>
              <a:ea typeface="微软雅黑" charset="0"/>
              <a:cs typeface="Arial Unicode MS" pitchFamily="34" charset="-122"/>
            </a:endParaRPr>
          </a:p>
        </p:txBody>
      </p:sp>
      <p:sp>
        <p:nvSpPr>
          <p:cNvPr id="279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19681" y="-127104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>
                <a:latin typeface="微软雅黑" charset="0"/>
                <a:ea typeface="微软雅黑" charset="0"/>
                <a:cs typeface="Arial Unicode MS" pitchFamily="34" charset="-122"/>
              </a:rPr>
              <a:t>抽象类的写法和作用范围</a:t>
            </a:r>
            <a:endParaRPr lang="en-US" altLang="zh-CN" dirty="0" smtClean="0">
              <a:solidFill>
                <a:schemeClr val="bg1"/>
              </a:solidFill>
              <a:effectLst/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182218" y="1600562"/>
            <a:ext cx="396178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"/>
            </a:pPr>
            <a:r>
              <a:rPr lang="zh-CN" altLang="zh-CN" kern="100" dirty="0">
                <a:solidFill>
                  <a:srgbClr val="FF0000"/>
                </a:solidFill>
                <a:latin typeface="Tahoma" panose="020B0604030504040204" pitchFamily="34" charset="0"/>
                <a:cs typeface="Times New Roman" panose="02020603050405020304" pitchFamily="18" charset="0"/>
              </a:rPr>
              <a:t>抽象类中可以没有抽象方法</a:t>
            </a:r>
            <a:r>
              <a:rPr lang="zh-CN" altLang="zh-CN" kern="100" dirty="0" smtClean="0">
                <a:solidFill>
                  <a:srgbClr val="FF0000"/>
                </a:solidFill>
                <a:latin typeface="Tahoma" panose="020B0604030504040204" pitchFamily="34" charset="0"/>
                <a:cs typeface="Times New Roman" panose="02020603050405020304" pitchFamily="18" charset="0"/>
              </a:rPr>
              <a:t>。</a:t>
            </a:r>
            <a:endParaRPr lang="en-US" altLang="zh-CN" kern="100" dirty="0" smtClean="0">
              <a:solidFill>
                <a:srgbClr val="FF0000"/>
              </a:solidFill>
              <a:latin typeface="Tahoma" panose="020B060403050404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"/>
            </a:pPr>
            <a:r>
              <a:rPr lang="zh-CN" altLang="zh-CN" dirty="0">
                <a:solidFill>
                  <a:srgbClr val="FF0000"/>
                </a:solidFill>
              </a:rPr>
              <a:t>抽象方法所在的类，一定是抽象类。</a:t>
            </a:r>
          </a:p>
          <a:p>
            <a:pPr marL="342900" lvl="0" indent="-34290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"/>
            </a:pPr>
            <a:r>
              <a:rPr lang="zh-CN" altLang="zh-CN" dirty="0">
                <a:solidFill>
                  <a:srgbClr val="FF0000"/>
                </a:solidFill>
              </a:rPr>
              <a:t>抽象类可以被继承，不能被实例化</a:t>
            </a:r>
            <a:endParaRPr lang="zh-CN" altLang="zh-CN" kern="100" dirty="0">
              <a:solidFill>
                <a:srgbClr val="FF0000"/>
              </a:solidFill>
              <a:latin typeface="Tahoma" panose="020B060403050404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947576" y="1291119"/>
            <a:ext cx="4776819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抽象类有没有构造器？？？</a:t>
            </a:r>
            <a:endParaRPr lang="en-US" altLang="zh-CN" b="1" dirty="0" smtClean="0">
              <a:solidFill>
                <a:schemeClr val="tx1"/>
              </a:solidFill>
              <a:latin typeface="微软雅黑" charset="0"/>
              <a:ea typeface="微软雅黑" charset="0"/>
              <a:cs typeface="Arial Unicode MS" pitchFamily="34" charset="-122"/>
            </a:endParaRPr>
          </a:p>
          <a:p>
            <a:r>
              <a:rPr lang="zh-CN" altLang="en-US" b="1" dirty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多态性</a:t>
            </a:r>
          </a:p>
        </p:txBody>
      </p:sp>
      <p:sp>
        <p:nvSpPr>
          <p:cNvPr id="279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19681" y="-127104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>
                <a:latin typeface="微软雅黑" charset="0"/>
                <a:ea typeface="微软雅黑" charset="0"/>
                <a:cs typeface="Arial Unicode MS" pitchFamily="34" charset="-122"/>
              </a:rPr>
              <a:t>抽象类的写法和作用范围</a:t>
            </a:r>
            <a:endParaRPr lang="en-US" altLang="zh-CN" dirty="0" smtClean="0">
              <a:solidFill>
                <a:schemeClr val="bg1"/>
              </a:solidFill>
              <a:effectLst/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47468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599" y="966936"/>
            <a:ext cx="8502445" cy="54864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zh-CN" altLang="zh-CN" sz="3200" dirty="0"/>
              <a:t>编写一个</a:t>
            </a:r>
            <a:r>
              <a:rPr lang="en-US" altLang="zh-CN" sz="3200" dirty="0"/>
              <a:t>Employee</a:t>
            </a:r>
            <a:r>
              <a:rPr lang="zh-CN" altLang="zh-CN" sz="3200" dirty="0"/>
              <a:t>类，声明为抽象类，包含如下三个属性：</a:t>
            </a:r>
            <a:r>
              <a:rPr lang="en-US" altLang="zh-CN" sz="3200" dirty="0"/>
              <a:t>name</a:t>
            </a:r>
            <a:r>
              <a:rPr lang="zh-CN" altLang="zh-CN" sz="3200" dirty="0"/>
              <a:t>，</a:t>
            </a:r>
            <a:r>
              <a:rPr lang="en-US" altLang="zh-CN" sz="3200" dirty="0"/>
              <a:t>id</a:t>
            </a:r>
            <a:r>
              <a:rPr lang="zh-CN" altLang="zh-CN" sz="3200" dirty="0"/>
              <a:t>，</a:t>
            </a:r>
            <a:r>
              <a:rPr lang="en-US" altLang="zh-CN" sz="3200" dirty="0"/>
              <a:t>salary</a:t>
            </a:r>
            <a:r>
              <a:rPr lang="zh-CN" altLang="zh-CN" sz="3200" dirty="0"/>
              <a:t>。提供必要的构造器和抽象方法：</a:t>
            </a:r>
            <a:r>
              <a:rPr lang="en-US" altLang="zh-CN" sz="3200" dirty="0"/>
              <a:t>work()</a:t>
            </a:r>
            <a:r>
              <a:rPr lang="zh-CN" altLang="zh-CN" sz="3200" dirty="0" smtClean="0"/>
              <a:t>。</a:t>
            </a:r>
            <a:endParaRPr lang="en-US" altLang="zh-CN" sz="3200" dirty="0" smtClean="0"/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zh-CN" sz="32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zh-CN" altLang="zh-CN" sz="3200" dirty="0" smtClean="0"/>
              <a:t>对于</a:t>
            </a:r>
            <a:r>
              <a:rPr lang="en-US" altLang="zh-CN" sz="3200" dirty="0"/>
              <a:t>Manager</a:t>
            </a:r>
            <a:r>
              <a:rPr lang="zh-CN" altLang="zh-CN" sz="3200" dirty="0"/>
              <a:t>类来说，他既是员工，还具有奖金</a:t>
            </a:r>
            <a:r>
              <a:rPr lang="en-US" altLang="zh-CN" sz="3200" dirty="0"/>
              <a:t>(bonus)</a:t>
            </a:r>
            <a:r>
              <a:rPr lang="zh-CN" altLang="zh-CN" sz="3200" dirty="0"/>
              <a:t>的属性。请使用继承的思想，设计</a:t>
            </a:r>
            <a:r>
              <a:rPr lang="en-US" altLang="zh-CN" sz="3200" dirty="0" err="1" smtClean="0"/>
              <a:t>CommonEmployee</a:t>
            </a:r>
            <a:r>
              <a:rPr lang="zh-CN" altLang="zh-CN" sz="3200" dirty="0"/>
              <a:t>类和</a:t>
            </a:r>
            <a:r>
              <a:rPr lang="en-US" altLang="zh-CN" sz="3200" dirty="0"/>
              <a:t>Manager</a:t>
            </a:r>
            <a:r>
              <a:rPr lang="zh-CN" altLang="zh-CN" sz="3200" dirty="0"/>
              <a:t>类，要求类中提供必要</a:t>
            </a:r>
            <a:r>
              <a:rPr lang="zh-CN" altLang="zh-CN" sz="3200" dirty="0" smtClean="0"/>
              <a:t>的方法进行</a:t>
            </a:r>
            <a:r>
              <a:rPr lang="zh-CN" altLang="zh-CN" sz="3200" dirty="0"/>
              <a:t>属性访问</a:t>
            </a:r>
            <a:endParaRPr lang="en-US" altLang="zh-CN" sz="3200" dirty="0" smtClean="0">
              <a:solidFill>
                <a:schemeClr val="tx1"/>
              </a:solidFill>
              <a:latin typeface="微软雅黑" charset="0"/>
              <a:ea typeface="微软雅黑" charset="0"/>
              <a:cs typeface="Arial Unicode MS" pitchFamily="34" charset="-122"/>
            </a:endParaRPr>
          </a:p>
        </p:txBody>
      </p:sp>
      <p:sp>
        <p:nvSpPr>
          <p:cNvPr id="279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19681" y="-127104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练习</a:t>
            </a:r>
            <a:endParaRPr lang="en-US" altLang="zh-CN" dirty="0" smtClean="0">
              <a:solidFill>
                <a:schemeClr val="bg1"/>
              </a:solidFill>
              <a:effectLst/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85751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主题">
  <a:themeElements>
    <a:clrScheme name="3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自定义设计方案">
      <a:majorFont>
        <a:latin typeface="Arial"/>
        <a:ea typeface="宋体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3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6_自定义设计方案">
  <a:themeElements>
    <a:clrScheme name="4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4_自定义设计方案">
      <a:majorFont>
        <a:latin typeface="Arial"/>
        <a:ea typeface="宋体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4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ppt主题_希望是最后一版</Template>
  <TotalTime>2166</TotalTime>
  <Words>1453</Words>
  <Application>Microsoft Office PowerPoint</Application>
  <PresentationFormat>全屏显示(4:3)</PresentationFormat>
  <Paragraphs>197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24</vt:i4>
      </vt:variant>
    </vt:vector>
  </HeadingPairs>
  <TitlesOfParts>
    <vt:vector size="35" baseType="lpstr">
      <vt:lpstr>Arial Unicode MS</vt:lpstr>
      <vt:lpstr>华文细黑</vt:lpstr>
      <vt:lpstr>宋体</vt:lpstr>
      <vt:lpstr>微软雅黑</vt:lpstr>
      <vt:lpstr>Arial</vt:lpstr>
      <vt:lpstr>Calibri</vt:lpstr>
      <vt:lpstr>Tahoma</vt:lpstr>
      <vt:lpstr>Times New Roman</vt:lpstr>
      <vt:lpstr>Wingdings</vt:lpstr>
      <vt:lpstr>ppt主题</vt:lpstr>
      <vt:lpstr>6_自定义设计方案</vt:lpstr>
      <vt:lpstr>接口和抽象类</vt:lpstr>
      <vt:lpstr>本章内容</vt:lpstr>
      <vt:lpstr>抽象类的写法和作用范围</vt:lpstr>
      <vt:lpstr>抽象类的写法和作用范围</vt:lpstr>
      <vt:lpstr>抽象类的写法和作用范围</vt:lpstr>
      <vt:lpstr>抽象类的写法和作用范围</vt:lpstr>
      <vt:lpstr>抽象类的写法和作用范围</vt:lpstr>
      <vt:lpstr>抽象类的写法和作用范围</vt:lpstr>
      <vt:lpstr>练习</vt:lpstr>
      <vt:lpstr>接口的写法和作用范围</vt:lpstr>
      <vt:lpstr>接口的写法和作用范围</vt:lpstr>
      <vt:lpstr>接口的写法和作用范围</vt:lpstr>
      <vt:lpstr>接口的写法和作用范围</vt:lpstr>
      <vt:lpstr>接口的写法和作用范围</vt:lpstr>
      <vt:lpstr>接口的写法和作用范围</vt:lpstr>
      <vt:lpstr>接口的写法和作用范围</vt:lpstr>
      <vt:lpstr>接口的写法和作用范围</vt:lpstr>
      <vt:lpstr>接口的写法和作用范围</vt:lpstr>
      <vt:lpstr>接口的写法和作用范围</vt:lpstr>
      <vt:lpstr>接口的写法和作用范围</vt:lpstr>
      <vt:lpstr>抽象类VS接 口</vt:lpstr>
      <vt:lpstr>抽象类VS接 口</vt:lpstr>
      <vt:lpstr>练习</vt:lpstr>
      <vt:lpstr>Thank you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Java常用类-String</dc:title>
  <dc:creator>yl</dc:creator>
  <cp:lastModifiedBy>yhj</cp:lastModifiedBy>
  <cp:revision>297</cp:revision>
  <dcterms:created xsi:type="dcterms:W3CDTF">2016-02-04T08:27:00Z</dcterms:created>
  <dcterms:modified xsi:type="dcterms:W3CDTF">2018-07-17T08:14:15Z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2052-10.1.0.5400</vt:lpwstr>
  </property>
</Properties>
</file>