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2"/>
  </p:notesMasterIdLst>
  <p:sldIdLst>
    <p:sldId id="256" r:id="rId3"/>
    <p:sldId id="286" r:id="rId4"/>
    <p:sldId id="344" r:id="rId5"/>
    <p:sldId id="382" r:id="rId6"/>
    <p:sldId id="345" r:id="rId7"/>
    <p:sldId id="394" r:id="rId8"/>
    <p:sldId id="347" r:id="rId9"/>
    <p:sldId id="383" r:id="rId10"/>
    <p:sldId id="395" r:id="rId11"/>
    <p:sldId id="370" r:id="rId12"/>
    <p:sldId id="396" r:id="rId13"/>
    <p:sldId id="397" r:id="rId14"/>
    <p:sldId id="398" r:id="rId15"/>
    <p:sldId id="399" r:id="rId16"/>
    <p:sldId id="400" r:id="rId17"/>
    <p:sldId id="372" r:id="rId18"/>
    <p:sldId id="401" r:id="rId19"/>
    <p:sldId id="388" r:id="rId20"/>
    <p:sldId id="392" r:id="rId21"/>
    <p:sldId id="371" r:id="rId22"/>
    <p:sldId id="393" r:id="rId23"/>
    <p:sldId id="402" r:id="rId24"/>
    <p:sldId id="403" r:id="rId25"/>
    <p:sldId id="404" r:id="rId26"/>
    <p:sldId id="405" r:id="rId27"/>
    <p:sldId id="406" r:id="rId28"/>
    <p:sldId id="407" r:id="rId29"/>
    <p:sldId id="408" r:id="rId30"/>
    <p:sldId id="409" r:id="rId31"/>
    <p:sldId id="418" r:id="rId32"/>
    <p:sldId id="410" r:id="rId33"/>
    <p:sldId id="411" r:id="rId34"/>
    <p:sldId id="412" r:id="rId35"/>
    <p:sldId id="413" r:id="rId36"/>
    <p:sldId id="414" r:id="rId37"/>
    <p:sldId id="415" r:id="rId38"/>
    <p:sldId id="416" r:id="rId39"/>
    <p:sldId id="417" r:id="rId40"/>
    <p:sldId id="259" r:id="rId4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FF"/>
    <a:srgbClr val="FF66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2" autoAdjust="0"/>
    <p:restoredTop sz="87590" autoAdjust="0"/>
  </p:normalViewPr>
  <p:slideViewPr>
    <p:cSldViewPr snapToGrid="0">
      <p:cViewPr varScale="1">
        <p:scale>
          <a:sx n="75" d="100"/>
          <a:sy n="75" d="100"/>
        </p:scale>
        <p:origin x="28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B698C-8090-4E81-8CCC-9C2A2E244FA8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C57ED-3BB1-4EED-85C5-A019A7D02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37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78A1FE4-0AAD-4EA2-9ACF-BA3CF9500701}" type="slidenum">
              <a:rPr kumimoji="0" lang="en-US" altLang="zh-CN" sz="1200" smtClean="0">
                <a:solidFill>
                  <a:schemeClr val="tx1"/>
                </a:solidFill>
              </a:rPr>
              <a:pPr/>
              <a:t>27</a:t>
            </a:fld>
            <a:endParaRPr kumimoji="0" lang="en-US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72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详细讲解，每次循环都写出来，输出什么</a:t>
            </a: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FFEFBFD-8742-4106-9E91-F5C23029552B}" type="slidenum">
              <a:rPr kumimoji="0" lang="en-US" altLang="zh-CN" sz="1200" smtClean="0">
                <a:solidFill>
                  <a:schemeClr val="tx1"/>
                </a:solidFill>
              </a:rPr>
              <a:pPr/>
              <a:t>29</a:t>
            </a:fld>
            <a:endParaRPr kumimoji="0" lang="en-US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944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5" y="0"/>
            <a:ext cx="6248330" cy="762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0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1560" y="1328103"/>
            <a:ext cx="7280910" cy="2387600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/>
            </a:r>
            <a:br>
              <a:rPr lang="en-US" altLang="zh-CN" dirty="0">
                <a:latin typeface="+mj-ea"/>
              </a:rPr>
            </a:br>
            <a:r>
              <a:rPr lang="en-US" altLang="zh-CN" dirty="0" smtClean="0"/>
              <a:t>Java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5807" y="-313906"/>
            <a:ext cx="7793037" cy="1462088"/>
          </a:xfrm>
        </p:spPr>
        <p:txBody>
          <a:bodyPr/>
          <a:lstStyle/>
          <a:p>
            <a:r>
              <a:rPr lang="zh-CN" altLang="en-US" dirty="0"/>
              <a:t>输出数组中元素的值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090" y="695120"/>
            <a:ext cx="8677910" cy="6015396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定义并用运算符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new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为之分配空间后，才可以引用数组中的某个元素；</a:t>
            </a:r>
            <a:endParaRPr lang="en-US" altLang="zh-CN" sz="18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chemeClr val="tx1"/>
              </a:buClr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每个数组都有一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个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属性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length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指明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它的长度，例如：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a.length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指明数组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a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的长度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元素个数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)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</a:pPr>
            <a:r>
              <a:rPr lang="zh-CN" altLang="en-US" sz="2000" dirty="0"/>
              <a:t>数组名和编号的配合就可以获取数组中的指定编号的元素。这个编号的专业叫法：索引（下标）</a:t>
            </a:r>
            <a:r>
              <a:rPr lang="zh-CN" altLang="en-US" sz="2000" dirty="0" smtClean="0"/>
              <a:t>。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80000"/>
              </a:spcBef>
              <a:buClr>
                <a:schemeClr val="tx1"/>
              </a:buClr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数组元素的引用方式：数组名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[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数组元素下标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]</a:t>
            </a:r>
          </a:p>
          <a:p>
            <a:pPr eaLnBrk="1" hangingPunct="1">
              <a:lnSpc>
                <a:spcPct val="150000"/>
              </a:lnSpc>
              <a:spcBef>
                <a:spcPct val="80000"/>
              </a:spcBef>
              <a:buClr>
                <a:schemeClr val="tx1"/>
              </a:buClr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+mn-ea"/>
              </a:rPr>
              <a:t>数组元素下标可以是整型常量或整型表达式。如a[3] , b[i] , c[6*i]</a:t>
            </a:r>
          </a:p>
          <a:p>
            <a:pPr marL="0" lvl="1" eaLnBrk="1" hangingPunct="1">
              <a:lnSpc>
                <a:spcPct val="150000"/>
              </a:lnSpc>
              <a:spcBef>
                <a:spcPct val="80000"/>
              </a:spcBef>
              <a:buClr>
                <a:schemeClr val="tx1"/>
              </a:buClr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+mn-ea"/>
              </a:rPr>
              <a:t>数组元素下标从0开始；长度为n的数组合法下标取值范围: 0 至 n-1</a:t>
            </a:r>
            <a:endParaRPr lang="en-US" altLang="zh-CN" sz="20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  <a:sym typeface="+mn-ea"/>
            </a:endParaRPr>
          </a:p>
          <a:p>
            <a:pPr marL="0" lvl="1" eaLnBrk="1" hangingPunct="1">
              <a:lnSpc>
                <a:spcPct val="150000"/>
              </a:lnSpc>
              <a:spcBef>
                <a:spcPct val="80000"/>
              </a:spcBef>
              <a:buClr>
                <a:schemeClr val="tx1"/>
              </a:buClr>
            </a:pPr>
            <a:r>
              <a:rPr lang="en-US" altLang="zh-CN" sz="20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+mn-ea"/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+mn-ea"/>
              </a:rPr>
              <a:t>[] a = new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+mn-ea"/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+mn-ea"/>
              </a:rPr>
              <a:t>[5]; a[5];</a:t>
            </a:r>
          </a:p>
          <a:p>
            <a:pPr marL="0" lvl="1" eaLnBrk="1" hangingPunct="1">
              <a:lnSpc>
                <a:spcPct val="150000"/>
              </a:lnSpc>
              <a:spcBef>
                <a:spcPct val="80000"/>
              </a:spcBef>
              <a:buClr>
                <a:schemeClr val="tx1"/>
              </a:buClr>
            </a:pPr>
            <a:endParaRPr lang="zh-CN" altLang="en-US" sz="20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kern="100" dirty="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Array_Demo01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对数组进行动态</a:t>
            </a:r>
            <a:r>
              <a:rPr lang="zh-CN" altLang="zh-CN" dirty="0" smtClean="0"/>
              <a:t>初始化</a:t>
            </a:r>
            <a:r>
              <a:rPr lang="zh-CN" altLang="en-US" dirty="0" smtClean="0"/>
              <a:t>并输出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79871" y="2109530"/>
            <a:ext cx="60615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Bef>
                <a:spcPts val="600"/>
              </a:spcBef>
              <a:spcAft>
                <a:spcPts val="600"/>
              </a:spcAft>
            </a:pPr>
            <a:r>
              <a:rPr lang="zh-CN" altLang="zh-CN" kern="100" dirty="0">
                <a:solidFill>
                  <a:srgbClr val="FF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编译、运行，并根据运行结果，思考以下问题：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arenBoth"/>
            </a:pPr>
            <a:r>
              <a:rPr lang="zh-CN" altLang="zh-CN" kern="100" dirty="0">
                <a:solidFill>
                  <a:srgbClr val="FF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输出的数组元素为什么全部为</a:t>
            </a:r>
            <a:r>
              <a:rPr lang="en-US" altLang="zh-CN" kern="100" dirty="0">
                <a:solidFill>
                  <a:srgbClr val="FF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zh-CN" altLang="zh-CN" kern="100" dirty="0">
                <a:solidFill>
                  <a:srgbClr val="FF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？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rabicParenBoth"/>
            </a:pPr>
            <a:r>
              <a:rPr lang="en-US" altLang="zh-CN" kern="100" dirty="0" err="1">
                <a:solidFill>
                  <a:srgbClr val="FF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kern="100" dirty="0">
                <a:solidFill>
                  <a:srgbClr val="FF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solidFill>
                  <a:srgbClr val="FF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arr</a:t>
            </a:r>
            <a:r>
              <a:rPr lang="en-US" altLang="zh-CN" kern="100" dirty="0">
                <a:solidFill>
                  <a:srgbClr val="FF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);</a:t>
            </a:r>
            <a:r>
              <a:rPr lang="zh-CN" altLang="zh-CN" kern="100" dirty="0">
                <a:solidFill>
                  <a:srgbClr val="FF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为什么会打印出地址？</a:t>
            </a:r>
          </a:p>
        </p:txBody>
      </p:sp>
    </p:spTree>
    <p:extLst>
      <p:ext uri="{BB962C8B-B14F-4D97-AF65-F5344CB8AC3E}">
        <p14:creationId xmlns:p14="http://schemas.microsoft.com/office/powerpoint/2010/main" val="14306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动态初始化数组时，由系统给出初始值，初始值为</a:t>
            </a:r>
            <a:r>
              <a:rPr lang="en-US" altLang="zh-CN" dirty="0"/>
              <a:t>0</a:t>
            </a:r>
            <a:r>
              <a:rPr lang="zh-CN" altLang="zh-CN" dirty="0"/>
              <a:t>。</a:t>
            </a:r>
          </a:p>
          <a:p>
            <a:pPr lvl="0"/>
            <a:r>
              <a:rPr lang="zh-CN" altLang="zh-CN" dirty="0"/>
              <a:t>看下图所示</a:t>
            </a:r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82725" y="27137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734127"/>
              </p:ext>
            </p:extLst>
          </p:nvPr>
        </p:nvGraphicFramePr>
        <p:xfrm>
          <a:off x="1482725" y="2713703"/>
          <a:ext cx="5972175" cy="401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r:id="rId3" imgW="7134267" imgH="4800499" progId="Visio.Drawing.15">
                  <p:embed/>
                </p:oleObj>
              </mc:Choice>
              <mc:Fallback>
                <p:oleObj r:id="rId3" imgW="7134267" imgH="480049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2713703"/>
                        <a:ext cx="5972175" cy="401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94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/>
              <a:t>Array_Demo02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分析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76633" y="1789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396092"/>
              </p:ext>
            </p:extLst>
          </p:nvPr>
        </p:nvGraphicFramePr>
        <p:xfrm>
          <a:off x="1076633" y="1789113"/>
          <a:ext cx="5972175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r:id="rId3" imgW="6943689" imgH="5010237" progId="Visio.Drawing.15">
                  <p:embed/>
                </p:oleObj>
              </mc:Choice>
              <mc:Fallback>
                <p:oleObj r:id="rId3" imgW="6943689" imgH="501023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633" y="1789113"/>
                        <a:ext cx="5972175" cy="431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518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en-US" altLang="zh-CN" dirty="0" smtClean="0"/>
              <a:t>Array_Demo03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07574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069819"/>
              </p:ext>
            </p:extLst>
          </p:nvPr>
        </p:nvGraphicFramePr>
        <p:xfrm>
          <a:off x="1607574" y="762000"/>
          <a:ext cx="5972175" cy="593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r:id="rId3" imgW="6943689" imgH="6886545" progId="Visio.Drawing.15">
                  <p:embed/>
                </p:oleObj>
              </mc:Choice>
              <mc:Fallback>
                <p:oleObj r:id="rId3" imgW="6943689" imgH="688654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7574" y="762000"/>
                        <a:ext cx="5972175" cy="593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746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en-US" altLang="zh-CN" dirty="0" smtClean="0"/>
              <a:t>Array_Demo04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07574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07574" y="8996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46863"/>
              </p:ext>
            </p:extLst>
          </p:nvPr>
        </p:nvGraphicFramePr>
        <p:xfrm>
          <a:off x="1607574" y="899651"/>
          <a:ext cx="5972175" cy="561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r:id="rId3" imgW="6943689" imgH="6524565" progId="Visio.Drawing.15">
                  <p:embed/>
                </p:oleObj>
              </mc:Choice>
              <mc:Fallback>
                <p:oleObj r:id="rId3" imgW="6943689" imgH="652456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7574" y="899651"/>
                        <a:ext cx="5972175" cy="561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976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5807" y="-313906"/>
            <a:ext cx="7793037" cy="146208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静态初始化</a:t>
            </a:r>
            <a:endParaRPr lang="zh-CN" altLang="en-US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370" y="1148182"/>
            <a:ext cx="8677910" cy="4791280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静态初始化：初始化时指定每个数组元素的初始值，由系统决定数组</a:t>
            </a:r>
            <a:r>
              <a:rPr lang="zh-CN" altLang="en-US" sz="2400" dirty="0" smtClean="0"/>
              <a:t>长度</a:t>
            </a:r>
            <a:endParaRPr lang="en-US" altLang="zh-CN" sz="2400" dirty="0" smtClean="0"/>
          </a:p>
          <a:p>
            <a:r>
              <a:rPr lang="zh-CN" altLang="en-US" sz="2400" dirty="0"/>
              <a:t>格式：</a:t>
            </a:r>
          </a:p>
          <a:p>
            <a:r>
              <a:rPr lang="zh-CN" altLang="en-US" sz="2400" dirty="0"/>
              <a:t>数据类型</a:t>
            </a:r>
            <a:r>
              <a:rPr lang="en-US" altLang="zh-CN" sz="2400" dirty="0"/>
              <a:t>[] </a:t>
            </a:r>
            <a:r>
              <a:rPr lang="zh-CN" altLang="en-US" sz="2400" dirty="0"/>
              <a:t>数组名 </a:t>
            </a:r>
            <a:r>
              <a:rPr lang="en-US" altLang="zh-CN" sz="2400" dirty="0"/>
              <a:t>= new </a:t>
            </a:r>
            <a:r>
              <a:rPr lang="zh-CN" altLang="en-US" sz="2400" dirty="0"/>
              <a:t>数据类型</a:t>
            </a:r>
            <a:r>
              <a:rPr lang="en-US" altLang="zh-CN" sz="2400" dirty="0"/>
              <a:t>[]{</a:t>
            </a:r>
            <a:r>
              <a:rPr lang="zh-CN" altLang="en-US" sz="2400" dirty="0"/>
              <a:t>元素</a:t>
            </a:r>
            <a:r>
              <a:rPr lang="en-US" altLang="zh-CN" sz="2400" dirty="0"/>
              <a:t>1,</a:t>
            </a:r>
            <a:r>
              <a:rPr lang="zh-CN" altLang="en-US" sz="2400" dirty="0"/>
              <a:t>元素</a:t>
            </a:r>
            <a:r>
              <a:rPr lang="en-US" altLang="zh-CN" sz="2400" dirty="0"/>
              <a:t>2,…};</a:t>
            </a:r>
            <a:endParaRPr lang="zh-CN" altLang="en-US" sz="2400" dirty="0"/>
          </a:p>
          <a:p>
            <a:r>
              <a:rPr lang="zh-CN" altLang="en-US" sz="2400" dirty="0"/>
              <a:t>举例：</a:t>
            </a:r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[] 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 = new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[]{1,2,3};</a:t>
            </a:r>
            <a:endParaRPr lang="zh-CN" altLang="en-US" sz="2400" dirty="0"/>
          </a:p>
          <a:p>
            <a:r>
              <a:rPr lang="zh-CN" altLang="en-US" sz="2400" dirty="0"/>
              <a:t>解释：定义了一个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类型的数组，这个数组中可以存放</a:t>
            </a:r>
            <a:r>
              <a:rPr lang="en-US" altLang="zh-CN" sz="2400" dirty="0"/>
              <a:t>3</a:t>
            </a:r>
            <a:r>
              <a:rPr lang="zh-CN" altLang="en-US" sz="2400" dirty="0"/>
              <a:t>个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类型的值，并且值分别是</a:t>
            </a:r>
            <a:r>
              <a:rPr lang="en-US" altLang="zh-CN" sz="2400" dirty="0"/>
              <a:t>1,2,3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其实这种写法还有一个简化的写法：</a:t>
            </a:r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[] 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 = {1,2,3};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35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/>
              <a:t>Array_Demo05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分析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27355" y="209427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13398"/>
              </p:ext>
            </p:extLst>
          </p:nvPr>
        </p:nvGraphicFramePr>
        <p:xfrm>
          <a:off x="1327355" y="2106971"/>
          <a:ext cx="5972175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r:id="rId3" imgW="6943689" imgH="3371740" progId="Visio.Drawing.15">
                  <p:embed/>
                </p:oleObj>
              </mc:Choice>
              <mc:Fallback>
                <p:oleObj r:id="rId3" imgW="6943689" imgH="33717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355" y="2106971"/>
                        <a:ext cx="5972175" cy="289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414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5807" y="-313906"/>
            <a:ext cx="7793037" cy="1462088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注意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090" y="1148182"/>
            <a:ext cx="8677910" cy="3456305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50000"/>
              </a:lnSpc>
              <a:spcBef>
                <a:spcPct val="80000"/>
              </a:spcBef>
              <a:buClr>
                <a:schemeClr val="tx1"/>
              </a:buClr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[] a = </a:t>
            </a:r>
            <a:r>
              <a:rPr lang="en-US" altLang="zh-CN" sz="2400" u="sng" dirty="0"/>
              <a:t>new </a:t>
            </a:r>
            <a:r>
              <a:rPr lang="en-US" altLang="zh-CN" sz="2400" u="sng" dirty="0" err="1" smtClean="0"/>
              <a:t>int</a:t>
            </a:r>
            <a:r>
              <a:rPr lang="en-US" altLang="zh-CN" sz="2400" u="sng" dirty="0" smtClean="0"/>
              <a:t>[];</a:t>
            </a:r>
            <a:r>
              <a:rPr lang="zh-CN" altLang="en-US" sz="2400" u="sng" dirty="0" smtClean="0"/>
              <a:t>   </a:t>
            </a:r>
            <a:r>
              <a:rPr lang="en-US" altLang="zh-CN" sz="2400" u="sng" dirty="0" smtClean="0">
                <a:solidFill>
                  <a:srgbClr val="FF0000"/>
                </a:solidFill>
              </a:rPr>
              <a:t>new</a:t>
            </a:r>
            <a:r>
              <a:rPr lang="zh-CN" altLang="en-US" sz="2400" u="sng" dirty="0" smtClean="0">
                <a:solidFill>
                  <a:srgbClr val="FF0000"/>
                </a:solidFill>
              </a:rPr>
              <a:t>的时候就要分配内存，不指定就不知道分配多少</a:t>
            </a:r>
            <a:endParaRPr lang="en-US" altLang="zh-CN" sz="2400" u="sng" dirty="0" smtClean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150000"/>
              </a:lnSpc>
              <a:spcBef>
                <a:spcPct val="80000"/>
              </a:spcBef>
              <a:buClr>
                <a:schemeClr val="tx1"/>
              </a:buClr>
              <a:buNone/>
            </a:pPr>
            <a:r>
              <a:rPr lang="zh-CN" altLang="zh-CN" sz="24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数组一旦初始化，长度不可变。</a:t>
            </a: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长度确定下来了！！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charset="0"/>
                <a:ea typeface="微软雅黑" charset="0"/>
              </a:rPr>
              <a:t>！</a:t>
            </a:r>
            <a:endParaRPr lang="en-US" altLang="zh-CN" sz="2400" dirty="0" smtClean="0">
              <a:solidFill>
                <a:srgbClr val="FF0000"/>
              </a:solidFill>
              <a:latin typeface="微软雅黑" charset="0"/>
              <a:ea typeface="微软雅黑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80000"/>
              </a:spcBef>
              <a:buClr>
                <a:schemeClr val="tx1"/>
              </a:buClr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/>
              <a:t>[] </a:t>
            </a:r>
            <a:r>
              <a:rPr lang="en-US" altLang="zh-CN" sz="2400" u="sng" dirty="0"/>
              <a:t>a ={1,2,3</a:t>
            </a:r>
            <a:r>
              <a:rPr lang="en-US" altLang="zh-CN" sz="2400" u="sng" dirty="0" smtClean="0"/>
              <a:t>};</a:t>
            </a:r>
            <a:r>
              <a:rPr lang="zh-CN" altLang="en-US" sz="2400" u="sng" dirty="0" smtClean="0"/>
              <a:t>也可以</a:t>
            </a:r>
            <a:endParaRPr lang="en-US" altLang="zh-CN" sz="2400" u="sng" dirty="0" smtClean="0"/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[] a</a:t>
            </a:r>
          </a:p>
          <a:p>
            <a:r>
              <a:rPr lang="en-US" altLang="zh-CN" sz="2400" dirty="0"/>
              <a:t>a</a:t>
            </a:r>
            <a:r>
              <a:rPr lang="en-US" altLang="zh-CN" sz="2400" dirty="0" smtClean="0"/>
              <a:t>=</a:t>
            </a:r>
            <a:r>
              <a:rPr lang="en-US" altLang="zh-CN" sz="2400" u="sng" dirty="0" smtClean="0"/>
              <a:t>{</a:t>
            </a:r>
            <a:r>
              <a:rPr lang="en-US" altLang="zh-CN" sz="2400" u="sng" dirty="0"/>
              <a:t>1,2,3</a:t>
            </a:r>
            <a:r>
              <a:rPr lang="en-US" altLang="zh-CN" sz="2400" u="sng" dirty="0" smtClean="0"/>
              <a:t>};</a:t>
            </a:r>
            <a:r>
              <a:rPr lang="zh-CN" altLang="en-US" sz="2400" u="sng" dirty="0" smtClean="0"/>
              <a:t>错误</a:t>
            </a:r>
            <a:endParaRPr lang="en-US" altLang="zh-CN" sz="2400" u="sng" dirty="0" smtClean="0"/>
          </a:p>
          <a:p>
            <a:endParaRPr lang="en-US" altLang="zh-CN" sz="2400" u="sng" dirty="0"/>
          </a:p>
          <a:p>
            <a:endParaRPr lang="en-US" altLang="zh-CN" sz="2400" u="sng" dirty="0" smtClean="0"/>
          </a:p>
        </p:txBody>
      </p:sp>
    </p:spTree>
    <p:extLst>
      <p:ext uri="{BB962C8B-B14F-4D97-AF65-F5344CB8AC3E}">
        <p14:creationId xmlns:p14="http://schemas.microsoft.com/office/powerpoint/2010/main" val="168249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5807" y="-313906"/>
            <a:ext cx="7793037" cy="1462088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思考</a:t>
            </a:r>
            <a:endParaRPr lang="zh-CN" altLang="en-US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090" y="886849"/>
            <a:ext cx="8677910" cy="3456305"/>
          </a:xfrm>
        </p:spPr>
        <p:txBody>
          <a:bodyPr>
            <a:noAutofit/>
          </a:bodyPr>
          <a:lstStyle/>
          <a:p>
            <a:r>
              <a:rPr lang="en-US" altLang="zh-CN" sz="2400" dirty="0" err="1" smtClean="0"/>
              <a:t>int</a:t>
            </a:r>
            <a:r>
              <a:rPr lang="en-US" altLang="zh-CN" sz="2400" dirty="0"/>
              <a:t>[] </a:t>
            </a:r>
            <a:r>
              <a:rPr lang="en-US" altLang="zh-CN" sz="2400" u="sng" dirty="0"/>
              <a:t>a;</a:t>
            </a:r>
          </a:p>
          <a:p>
            <a:r>
              <a:rPr lang="en-US" altLang="zh-CN" sz="2400" dirty="0"/>
              <a:t>a=new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[3];</a:t>
            </a:r>
          </a:p>
          <a:p>
            <a:r>
              <a:rPr lang="en-US" altLang="zh-CN" sz="2400" dirty="0"/>
              <a:t>a=new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[4</a:t>
            </a:r>
            <a:r>
              <a:rPr lang="en-US" altLang="zh-CN" sz="2400" dirty="0" smtClean="0"/>
              <a:t>];</a:t>
            </a:r>
            <a:r>
              <a:rPr lang="zh-CN" altLang="en-US" sz="2400" dirty="0" smtClean="0"/>
              <a:t>这样行不行            这时候访问</a:t>
            </a:r>
            <a:r>
              <a:rPr lang="en-US" altLang="zh-CN" sz="2400" dirty="0" smtClean="0"/>
              <a:t>a[3]</a:t>
            </a:r>
            <a:r>
              <a:rPr lang="zh-CN" altLang="en-US" sz="2400" dirty="0" smtClean="0"/>
              <a:t>行吗</a:t>
            </a:r>
            <a:endParaRPr lang="en-US" altLang="zh-CN" sz="2400" u="sng" dirty="0"/>
          </a:p>
          <a:p>
            <a:endParaRPr lang="en-US" altLang="zh-CN" sz="2400" u="sng" dirty="0" smtClean="0"/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[] </a:t>
            </a:r>
            <a:r>
              <a:rPr lang="en-US" altLang="zh-CN" sz="2400" u="sng" dirty="0"/>
              <a:t>a;</a:t>
            </a:r>
          </a:p>
          <a:p>
            <a:r>
              <a:rPr lang="en-US" altLang="zh-CN" sz="2400" dirty="0"/>
              <a:t>a=new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[3</a:t>
            </a:r>
            <a:r>
              <a:rPr lang="en-US" altLang="zh-CN" sz="2400" dirty="0" smtClean="0"/>
              <a:t>];</a:t>
            </a:r>
          </a:p>
          <a:p>
            <a:r>
              <a:rPr lang="en-US" altLang="zh-CN" sz="2400" dirty="0" smtClean="0"/>
              <a:t>a=new String[4];//</a:t>
            </a:r>
            <a:r>
              <a:rPr lang="zh-CN" altLang="en-US" sz="2400" dirty="0" smtClean="0"/>
              <a:t>错误</a:t>
            </a:r>
            <a:endParaRPr lang="en-US" altLang="zh-CN" sz="2400" dirty="0"/>
          </a:p>
          <a:p>
            <a:endParaRPr lang="en-US" altLang="zh-CN" sz="2400" u="sng" dirty="0" smtClean="0"/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[] a =new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[]{1,2,3};</a:t>
            </a:r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[] b=new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[]{1,2,3};</a:t>
            </a:r>
          </a:p>
          <a:p>
            <a:r>
              <a:rPr lang="en-US" altLang="zh-CN" sz="2400" dirty="0" err="1"/>
              <a:t>System.</a:t>
            </a:r>
            <a:r>
              <a:rPr lang="en-US" altLang="zh-CN" sz="2400" i="1" dirty="0" err="1"/>
              <a:t>out.println</a:t>
            </a:r>
            <a:r>
              <a:rPr lang="en-US" altLang="zh-CN" sz="2400" i="1" dirty="0"/>
              <a:t>(a==b</a:t>
            </a:r>
            <a:r>
              <a:rPr lang="en-US" altLang="zh-CN" sz="2400" i="1" dirty="0" smtClean="0"/>
              <a:t>);</a:t>
            </a:r>
          </a:p>
          <a:p>
            <a:endParaRPr lang="en-US" altLang="zh-CN" sz="2400" i="1" u="sng" dirty="0"/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[] a =new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[]{1,2,3};</a:t>
            </a:r>
          </a:p>
          <a:p>
            <a:r>
              <a:rPr lang="en-US" altLang="zh-CN" sz="2400" u="sng" dirty="0" err="1" smtClean="0"/>
              <a:t>Int</a:t>
            </a:r>
            <a:r>
              <a:rPr lang="en-US" altLang="zh-CN" sz="2400" u="sng" dirty="0" smtClean="0"/>
              <a:t>[] b = a;</a:t>
            </a:r>
          </a:p>
          <a:p>
            <a:r>
              <a:rPr lang="en-US" altLang="zh-CN" sz="2400" u="sng" dirty="0" smtClean="0"/>
              <a:t>b[1]=1;</a:t>
            </a:r>
          </a:p>
          <a:p>
            <a:r>
              <a:rPr lang="en-US" altLang="zh-CN" sz="2400" u="sng" dirty="0" err="1" smtClean="0"/>
              <a:t>Syso</a:t>
            </a:r>
            <a:r>
              <a:rPr lang="en-US" altLang="zh-CN" sz="2400" u="sng" dirty="0" smtClean="0"/>
              <a:t>(a[1])</a:t>
            </a:r>
          </a:p>
          <a:p>
            <a:endParaRPr lang="en-US" altLang="zh-CN" sz="2400" u="sng" dirty="0" smtClean="0"/>
          </a:p>
        </p:txBody>
      </p:sp>
    </p:spTree>
    <p:extLst>
      <p:ext uri="{BB962C8B-B14F-4D97-AF65-F5344CB8AC3E}">
        <p14:creationId xmlns:p14="http://schemas.microsoft.com/office/powerpoint/2010/main" val="103646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829" y="-44244"/>
            <a:ext cx="8229600" cy="986452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基本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内容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97542" y="1070486"/>
            <a:ext cx="4534174" cy="4955555"/>
          </a:xfrm>
        </p:spPr>
        <p:txBody>
          <a:bodyPr>
            <a:noAutofit/>
          </a:bodyPr>
          <a:lstStyle/>
          <a:p>
            <a:r>
              <a:rPr lang="zh-CN" altLang="en-US" sz="2400" b="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数组的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概念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数组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的定义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格式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动态初始化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静态初始化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数组遍历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数组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获取最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值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数组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元素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逆序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数组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元素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查找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二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维数组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概述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248018" y="1953733"/>
            <a:ext cx="3207300" cy="14289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5807" y="-313906"/>
            <a:ext cx="7793037" cy="1462088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数组常见问题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4815" y="1565275"/>
            <a:ext cx="8677910" cy="3456305"/>
          </a:xfrm>
        </p:spPr>
        <p:txBody>
          <a:bodyPr>
            <a:noAutofit/>
          </a:bodyPr>
          <a:lstStyle/>
          <a:p>
            <a:r>
              <a:rPr lang="zh-CN" altLang="en-US" dirty="0"/>
              <a:t>数组索引</a:t>
            </a:r>
            <a:r>
              <a:rPr lang="zh-CN" altLang="en-US" dirty="0" smtClean="0"/>
              <a:t>越界</a:t>
            </a:r>
            <a:endParaRPr lang="en-US" altLang="zh-CN" dirty="0" smtClean="0"/>
          </a:p>
          <a:p>
            <a:pPr lvl="1"/>
            <a:r>
              <a:rPr lang="en-US" altLang="zh-CN" dirty="0" err="1"/>
              <a:t>ArrayIndexOutOfBoundsException</a:t>
            </a:r>
            <a:endParaRPr lang="zh-CN" altLang="en-US" dirty="0"/>
          </a:p>
          <a:p>
            <a:pPr lvl="1"/>
            <a:r>
              <a:rPr lang="zh-CN" altLang="en-US" dirty="0" smtClean="0"/>
              <a:t>访问到了数组中的不存在的索引时发生</a:t>
            </a:r>
          </a:p>
          <a:p>
            <a:r>
              <a:rPr lang="zh-CN" altLang="en-US" dirty="0" smtClean="0"/>
              <a:t>空指针异常</a:t>
            </a:r>
          </a:p>
          <a:p>
            <a:pPr lvl="1"/>
            <a:r>
              <a:rPr lang="en-US" altLang="zh-CN" dirty="0" err="1" smtClean="0"/>
              <a:t>NullPointerException</a:t>
            </a:r>
            <a:endParaRPr lang="zh-CN" altLang="en-US" dirty="0"/>
          </a:p>
          <a:p>
            <a:pPr lvl="1"/>
            <a:r>
              <a:rPr lang="zh-CN" altLang="en-US" dirty="0"/>
              <a:t>数组引用没有指向实体，却在操作实体中的元素时</a:t>
            </a:r>
          </a:p>
          <a:p>
            <a:endParaRPr lang="zh-CN" altLang="en-US" sz="2400" dirty="0"/>
          </a:p>
          <a:p>
            <a:pPr marL="0" indent="0" eaLnBrk="1" hangingPunct="1">
              <a:lnSpc>
                <a:spcPct val="150000"/>
              </a:lnSpc>
              <a:spcBef>
                <a:spcPct val="80000"/>
              </a:spcBef>
              <a:buClr>
                <a:schemeClr val="tx1"/>
              </a:buClr>
              <a:buNone/>
            </a:pPr>
            <a:endParaRPr lang="zh-CN" altLang="en-US" sz="2400" b="1" dirty="0" smtClean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96065" y="4911213"/>
            <a:ext cx="3923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参看案例</a:t>
            </a:r>
            <a:r>
              <a:rPr lang="en-US" altLang="zh-CN" dirty="0">
                <a:solidFill>
                  <a:srgbClr val="FF0000"/>
                </a:solidFill>
              </a:rPr>
              <a:t>Array_Demo06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31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701750" y="936383"/>
            <a:ext cx="8442250" cy="406265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数组遍历</a:t>
            </a:r>
            <a:r>
              <a:rPr lang="en-US" altLang="zh-CN" sz="2400" dirty="0"/>
              <a:t>(</a:t>
            </a:r>
            <a:r>
              <a:rPr lang="zh-CN" altLang="en-US" sz="2400" dirty="0"/>
              <a:t>依次输出数组中的每一个元素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[]</a:t>
            </a:r>
          </a:p>
          <a:p>
            <a:r>
              <a:rPr lang="zh-CN" altLang="en-US" sz="2400" dirty="0" smtClean="0"/>
              <a:t>输入学生成绩并遍历</a:t>
            </a:r>
            <a:endParaRPr lang="en-US" altLang="zh-CN" sz="2400" dirty="0" smtClean="0"/>
          </a:p>
          <a:p>
            <a:r>
              <a:rPr lang="en-US" altLang="zh-CN" sz="2400" dirty="0" smtClean="0"/>
              <a:t>String[]</a:t>
            </a:r>
          </a:p>
          <a:p>
            <a:r>
              <a:rPr lang="en-US" altLang="zh-CN" sz="2400" dirty="0" smtClean="0"/>
              <a:t>Person[]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/>
              <a:t>数组获取最值</a:t>
            </a:r>
            <a:r>
              <a:rPr lang="en-US" altLang="zh-CN" sz="2400" dirty="0"/>
              <a:t>(</a:t>
            </a:r>
            <a:r>
              <a:rPr lang="zh-CN" altLang="en-US" sz="2400" dirty="0"/>
              <a:t>获取数组中的最大值最小值</a:t>
            </a:r>
            <a:r>
              <a:rPr lang="en-US" altLang="zh-CN" sz="2400" dirty="0" smtClean="0"/>
              <a:t>),</a:t>
            </a:r>
            <a:r>
              <a:rPr lang="zh-CN" altLang="en-US" sz="2400" dirty="0" smtClean="0"/>
              <a:t>选参照物</a:t>
            </a:r>
            <a:endParaRPr lang="zh-CN" altLang="en-US" sz="2400" dirty="0"/>
          </a:p>
          <a:p>
            <a:r>
              <a:rPr lang="zh-CN" altLang="en-US" sz="2400" dirty="0"/>
              <a:t>数组元素逆序 </a:t>
            </a:r>
            <a:r>
              <a:rPr lang="en-US" altLang="zh-CN" sz="2400" dirty="0"/>
              <a:t>(</a:t>
            </a:r>
            <a:r>
              <a:rPr lang="zh-CN" altLang="en-US" sz="2400" dirty="0"/>
              <a:t>就是把元素对调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400" dirty="0" smtClean="0"/>
              <a:t>数组</a:t>
            </a:r>
            <a:r>
              <a:rPr lang="zh-CN" altLang="en-US" sz="2400" dirty="0"/>
              <a:t>查表法</a:t>
            </a:r>
            <a:r>
              <a:rPr lang="en-US" altLang="zh-CN" sz="2400" dirty="0"/>
              <a:t>(</a:t>
            </a:r>
            <a:r>
              <a:rPr lang="zh-CN" altLang="en-US" sz="2400" dirty="0"/>
              <a:t>根据键盘录入索引</a:t>
            </a:r>
            <a:r>
              <a:rPr lang="en-US" altLang="zh-CN" sz="2400" dirty="0"/>
              <a:t>,</a:t>
            </a:r>
            <a:r>
              <a:rPr lang="zh-CN" altLang="en-US" sz="2400" dirty="0"/>
              <a:t>查找对应星期</a:t>
            </a:r>
            <a:r>
              <a:rPr lang="en-US" altLang="zh-CN" sz="2400" dirty="0"/>
              <a:t>) </a:t>
            </a:r>
            <a:endParaRPr lang="zh-CN" altLang="en-US" sz="2400" dirty="0"/>
          </a:p>
          <a:p>
            <a:r>
              <a:rPr lang="zh-CN" altLang="en-US" sz="2400" dirty="0"/>
              <a:t>数组元素查找</a:t>
            </a:r>
            <a:r>
              <a:rPr lang="en-US" altLang="zh-CN" sz="2400" dirty="0"/>
              <a:t>(</a:t>
            </a:r>
            <a:r>
              <a:rPr lang="zh-CN" altLang="en-US" sz="2400" dirty="0"/>
              <a:t>查找指定元素第一次在数组中出现的索引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endParaRPr lang="zh-CN" altLang="en-US" sz="1800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581505" y="44244"/>
            <a:ext cx="5616575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dirty="0"/>
              <a:t>数组常见</a:t>
            </a:r>
            <a:r>
              <a:rPr lang="zh-CN" altLang="en-US" sz="4000" dirty="0" smtClean="0"/>
              <a:t>操作</a:t>
            </a:r>
            <a:endParaRPr lang="en-US" altLang="zh-CN" sz="4000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507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Array_Demo07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数组</a:t>
            </a:r>
            <a:r>
              <a:rPr lang="zh-CN" altLang="zh-CN" dirty="0" smtClean="0"/>
              <a:t>遍历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增强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通过方法修改数组中的值，原数组中的值是否会变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27355" y="209427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74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Array_Demo08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数组获取最值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27355" y="209427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51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Array_Demo09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数组元素逆序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27355" y="209427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Array_Demo10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数组查表法</a:t>
            </a:r>
            <a:r>
              <a:rPr lang="en-US" altLang="zh-CN" dirty="0"/>
              <a:t>(</a:t>
            </a:r>
            <a:r>
              <a:rPr lang="zh-CN" altLang="zh-CN" dirty="0"/>
              <a:t>根据键盘录入索引</a:t>
            </a:r>
            <a:r>
              <a:rPr lang="en-US" altLang="zh-CN" dirty="0"/>
              <a:t>,</a:t>
            </a:r>
            <a:r>
              <a:rPr lang="zh-CN" altLang="zh-CN" dirty="0"/>
              <a:t>查找对应星期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27355" y="209427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4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Array_Demo11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数组元素查找</a:t>
            </a:r>
            <a:r>
              <a:rPr lang="en-US" altLang="zh-CN" dirty="0"/>
              <a:t>(</a:t>
            </a:r>
            <a:r>
              <a:rPr lang="zh-CN" altLang="zh-CN" dirty="0"/>
              <a:t>查找指定元素第一次在数组中出现的索引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27355" y="209427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84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3"/>
            <a:ext cx="7162800" cy="762000"/>
          </a:xfrm>
        </p:spPr>
        <p:txBody>
          <a:bodyPr/>
          <a:lstStyle/>
          <a:p>
            <a:pPr marL="342900" indent="-342900" eaLnBrk="1" hangingPunct="1"/>
            <a:r>
              <a:rPr lang="zh-CN" altLang="en-US" smtClean="0"/>
              <a:t>冒泡排序</a:t>
            </a:r>
            <a:endParaRPr lang="en-US" altLang="zh-CN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什么是冒泡排序</a:t>
            </a:r>
            <a:endParaRPr lang="en-US" altLang="zh-CN" dirty="0" smtClean="0"/>
          </a:p>
          <a:p>
            <a:pPr lvl="1" eaLnBrk="1" hangingPunct="1"/>
            <a:r>
              <a:rPr lang="zh-CN" altLang="zh-CN" dirty="0" smtClean="0"/>
              <a:t>冒泡排序算法的得名是由于数值“像气泡一样”从序列的一端浮动到另一端。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  <p:pic>
        <p:nvPicPr>
          <p:cNvPr id="14340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697163"/>
            <a:ext cx="50482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134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3"/>
            <a:ext cx="7162800" cy="762000"/>
          </a:xfrm>
        </p:spPr>
        <p:txBody>
          <a:bodyPr/>
          <a:lstStyle/>
          <a:p>
            <a:pPr marL="342900" indent="-342900" eaLnBrk="1" hangingPunct="1"/>
            <a:r>
              <a:rPr lang="zh-CN" altLang="en-US" dirty="0" smtClean="0"/>
              <a:t>冒泡排序</a:t>
            </a:r>
            <a:endParaRPr lang="en-US" altLang="zh-CN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/>
              <a:t>冒泡排序</a:t>
            </a:r>
            <a:r>
              <a:rPr lang="zh-CN" altLang="en-US" dirty="0" smtClean="0"/>
              <a:t>原理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比较相邻的元素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如果第一个比第二个大，就交换他们两个</a:t>
            </a:r>
          </a:p>
          <a:p>
            <a:pPr lvl="1"/>
            <a:r>
              <a:rPr lang="zh-CN" altLang="zh-CN" dirty="0" smtClean="0"/>
              <a:t>对每一对相邻元素作同样的工作，从开始第一对到结尾的最后一对。</a:t>
            </a:r>
            <a:r>
              <a:rPr lang="zh-CN" altLang="en-US" dirty="0"/>
              <a:t>这样</a:t>
            </a:r>
            <a:r>
              <a:rPr lang="zh-CN" altLang="zh-CN" dirty="0" smtClean="0"/>
              <a:t>，最后的元素应该会是最大的数</a:t>
            </a:r>
          </a:p>
          <a:p>
            <a:pPr lvl="1"/>
            <a:r>
              <a:rPr lang="zh-CN" altLang="zh-CN" dirty="0" smtClean="0"/>
              <a:t>针对</a:t>
            </a:r>
            <a:r>
              <a:rPr lang="zh-CN" altLang="en-US" dirty="0" smtClean="0"/>
              <a:t>剩余</a:t>
            </a:r>
            <a:r>
              <a:rPr lang="zh-CN" altLang="zh-CN" dirty="0" smtClean="0"/>
              <a:t>的元素重复以上的步骤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持续每次对越来越少的元素重复上面的步骤，直到没有任何一对数字需要比较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49242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3"/>
            <a:ext cx="7162800" cy="762000"/>
          </a:xfrm>
        </p:spPr>
        <p:txBody>
          <a:bodyPr/>
          <a:lstStyle/>
          <a:p>
            <a:pPr marL="342900" indent="-342900" eaLnBrk="1" hangingPunct="1"/>
            <a:r>
              <a:rPr lang="zh-CN" altLang="en-US" smtClean="0"/>
              <a:t>冒泡排序</a:t>
            </a:r>
            <a:endParaRPr lang="en-US" altLang="zh-CN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 dirty="0" smtClean="0"/>
              <a:t>冒泡排序</a:t>
            </a:r>
            <a:r>
              <a:rPr lang="zh-CN" altLang="en-US" dirty="0" smtClean="0"/>
              <a:t>原理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 {</a:t>
            </a:r>
            <a:r>
              <a:rPr lang="en-US" altLang="zh-CN" dirty="0"/>
              <a:t>4,1,3,6,2,5}</a:t>
            </a:r>
            <a:r>
              <a:rPr lang="zh-CN" altLang="zh-CN" dirty="0"/>
              <a:t>为例，通过冒泡排序实现对其升序排序，使</a:t>
            </a:r>
            <a:r>
              <a:rPr lang="zh-CN" altLang="zh-CN" dirty="0" smtClean="0"/>
              <a:t>排序后</a:t>
            </a:r>
            <a:r>
              <a:rPr lang="zh-CN" altLang="zh-CN" dirty="0"/>
              <a:t>的结果为</a:t>
            </a:r>
            <a:r>
              <a:rPr lang="en-US" altLang="zh-CN" dirty="0"/>
              <a:t>{1,2,3,4,5,6}</a:t>
            </a: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</p:txBody>
      </p:sp>
      <p:pic>
        <p:nvPicPr>
          <p:cNvPr id="17412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15375"/>
            <a:ext cx="6629400" cy="292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29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75481" y="-302505"/>
            <a:ext cx="7793038" cy="1462087"/>
          </a:xfrm>
          <a:effectLst/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问题引入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870155"/>
            <a:ext cx="8858312" cy="3819832"/>
          </a:xfrm>
        </p:spPr>
        <p:txBody>
          <a:bodyPr/>
          <a:lstStyle/>
          <a:p>
            <a:r>
              <a:rPr lang="zh-CN" altLang="en-US" sz="3600" dirty="0"/>
              <a:t>现在需要统计某项目组员工的工资情况，例如计算平均工资、找到最高工资等。假设该项目组有</a:t>
            </a:r>
            <a:r>
              <a:rPr lang="en-US" altLang="zh-CN" sz="3600" dirty="0"/>
              <a:t>5</a:t>
            </a:r>
            <a:r>
              <a:rPr lang="zh-CN" altLang="en-US" sz="3600" dirty="0"/>
              <a:t>名员工，你会如何解决？</a:t>
            </a:r>
          </a:p>
          <a:p>
            <a:r>
              <a:rPr lang="zh-CN" altLang="en-US" sz="3600" dirty="0"/>
              <a:t>上述问题中，如果员工人数变为</a:t>
            </a:r>
            <a:r>
              <a:rPr lang="en-US" altLang="zh-CN" sz="3600" dirty="0"/>
              <a:t>60</a:t>
            </a:r>
            <a:r>
              <a:rPr lang="zh-CN" altLang="en-US" sz="3600" dirty="0"/>
              <a:t>人，甚至更多人呢</a:t>
            </a:r>
            <a:r>
              <a:rPr lang="zh-CN" altLang="en-US" sz="3600" dirty="0" smtClean="0"/>
              <a:t>？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选择排序也是一种简单直观的排序算法。它的工作原理很容易理解：初始时在序列中找到最小（大）元素，放到序列的起始位置作为已排序序列；然后，再从剩余未排序元素中继续寻找最小（大）元素，放到已排序序列的末尾。以此类推，直到所有元素均排序完毕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r>
              <a:rPr lang="zh-CN" altLang="en-US" sz="2400" dirty="0"/>
              <a:t>　　注意选择排序与冒泡排序的区别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zh-CN" altLang="en-US" sz="2400" dirty="0" smtClean="0"/>
              <a:t>冒泡排序</a:t>
            </a:r>
            <a:r>
              <a:rPr lang="zh-CN" altLang="en-US" sz="2400" dirty="0"/>
              <a:t>通过依次交换相邻两个顺序不合法的元素位置，从而将当前最小（大）元素放到合适的位置；而选择排序每遍历一次都记住了当前最小（大）元素的位置，最后仅需一次交换操作即可将其放到合适的位置。</a:t>
            </a:r>
          </a:p>
        </p:txBody>
      </p:sp>
    </p:spTree>
    <p:extLst>
      <p:ext uri="{BB962C8B-B14F-4D97-AF65-F5344CB8AC3E}">
        <p14:creationId xmlns:p14="http://schemas.microsoft.com/office/powerpoint/2010/main" val="3489549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92835" y="-183079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数组排序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236772" y="1308181"/>
            <a:ext cx="8642350" cy="44012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algn="just">
              <a:buFont typeface="Wingdings" pitchFamily="2" charset="2"/>
              <a:buChar char="§"/>
            </a:pPr>
            <a:r>
              <a:rPr lang="en-US" altLang="zh-CN" sz="24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Java.util.Arrays</a:t>
            </a:r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类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的 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sort() 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方法</a:t>
            </a:r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提供了数组元素排序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功能</a:t>
            </a:r>
            <a:endParaRPr lang="zh-CN" altLang="en-US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marL="457200" indent="-457200" algn="just">
              <a:buFont typeface="Wingdings" pitchFamily="2" charset="2"/>
              <a:buNone/>
            </a:pP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import 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java.util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.*;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public class Sort {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	public static void main(String[] 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args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) {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		// TODO Auto-generated method stub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		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[] number = {5,900,1,5,77,30,64,700};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		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Arrays.sort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(number);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		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		for(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= 0; 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&lt; 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number.length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; 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++)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		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System.out.println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(number[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]);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	}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}</a:t>
            </a:r>
          </a:p>
          <a:p>
            <a:pPr marL="457200" indent="-457200" algn="just"/>
            <a:r>
              <a: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40407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-184315"/>
            <a:ext cx="7793038" cy="1101725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多维数组</a:t>
            </a:r>
            <a:endParaRPr lang="en-US" altLang="zh-CN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85812" y="1393634"/>
            <a:ext cx="7554913" cy="101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二维数组举例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二维数组：数组中的元素还是一维数组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[] a={1,2,3,4}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	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int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[]   [] a = {  {1,2},{3,4,0,9},{5,6,7}};</a:t>
            </a:r>
          </a:p>
        </p:txBody>
      </p:sp>
      <p:graphicFrame>
        <p:nvGraphicFramePr>
          <p:cNvPr id="518181" name="Group 3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76187355"/>
              </p:ext>
            </p:extLst>
          </p:nvPr>
        </p:nvGraphicFramePr>
        <p:xfrm>
          <a:off x="1130302" y="3256090"/>
          <a:ext cx="6851648" cy="1889760"/>
        </p:xfrm>
        <a:graphic>
          <a:graphicData uri="http://schemas.openxmlformats.org/drawingml/2006/table">
            <a:tbl>
              <a:tblPr/>
              <a:tblGrid>
                <a:gridCol w="1370330"/>
                <a:gridCol w="1370329"/>
                <a:gridCol w="1370330"/>
                <a:gridCol w="1370329"/>
                <a:gridCol w="1370330"/>
              </a:tblGrid>
              <a:tr h="3807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          j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 =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 =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 =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 =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5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=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836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=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853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= 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25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49172" y="-371166"/>
            <a:ext cx="7793038" cy="1462088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多维数组 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367649" y="1440749"/>
            <a:ext cx="8497068" cy="50167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zh-CN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Java</a:t>
            </a: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中多维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数组可以理解为数组</a:t>
            </a: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的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数组</a:t>
            </a:r>
            <a:endParaRPr lang="en-US" altLang="zh-CN" sz="2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zh-CN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Java</a:t>
            </a: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中多维数组的声明和初始化应按从高维到低维的顺序进行</a:t>
            </a:r>
          </a:p>
          <a:p>
            <a:pPr marL="457200" indent="-457200">
              <a:spcBef>
                <a:spcPct val="50000"/>
              </a:spcBef>
            </a:pPr>
            <a:endParaRPr lang="zh-CN" altLang="en-US" sz="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5000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	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t [][] = new 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[4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][];//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二维数组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t</a:t>
            </a: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有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4</a:t>
            </a: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行，第一个维数不空即可</a:t>
            </a:r>
          </a:p>
          <a:p>
            <a:pPr marL="457200" indent="-457200">
              <a:spcBef>
                <a:spcPct val="5000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	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t[0] = new 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[5];	  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//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第一行是</a:t>
            </a: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一个有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5</a:t>
            </a: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个元素的一维数组</a:t>
            </a:r>
          </a:p>
          <a:p>
            <a:pPr marL="457200" indent="-457200">
              <a:spcBef>
                <a:spcPct val="5000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	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t[1] = new 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[5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];	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//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第二行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是一个有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5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个元素的一维数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组</a:t>
            </a:r>
            <a:endParaRPr lang="en-US" altLang="zh-CN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  </a:t>
            </a:r>
            <a:endParaRPr lang="en-US" altLang="zh-CN" sz="2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	 </a:t>
            </a:r>
            <a:r>
              <a:rPr lang="en-US" altLang="zh-CN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t1[][] = new </a:t>
            </a:r>
            <a:r>
              <a:rPr lang="en-US" altLang="zh-CN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[][]; 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//</a:t>
            </a:r>
            <a:r>
              <a:rPr lang="zh-CN" altLang="en-US" b="1" i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非法</a:t>
            </a:r>
            <a:endParaRPr lang="en-US" altLang="zh-CN" sz="2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t1[][] = new 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[][4]; 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//</a:t>
            </a:r>
            <a:r>
              <a:rPr lang="zh-CN" altLang="en-US" b="1" i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非法</a:t>
            </a:r>
          </a:p>
          <a:p>
            <a:pPr marL="457200" indent="-457200">
              <a:spcBef>
                <a:spcPct val="50000"/>
              </a:spcBef>
            </a:pPr>
            <a:endParaRPr lang="zh-CN" altLang="en-US" sz="2000" b="1" i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025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6857" y="-343401"/>
            <a:ext cx="7793038" cy="1462087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多维数组 </a:t>
            </a:r>
            <a:endParaRPr lang="en-US" altLang="zh-CN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25438" y="1860561"/>
            <a:ext cx="8351018" cy="3068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Java</a:t>
            </a: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中多维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数组可以不是规则的矩阵</a:t>
            </a: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形式</a:t>
            </a:r>
          </a:p>
          <a:p>
            <a:pPr>
              <a:spcBef>
                <a:spcPct val="6000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	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[][] 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tt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= new 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[4][]; 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	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tt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[0] = new 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[2];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	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tt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[1] = new 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[4];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	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tt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[2] = new 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[6];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	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tt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[3] = new 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[8];</a:t>
            </a:r>
          </a:p>
          <a:p>
            <a:pPr>
              <a:spcBef>
                <a:spcPct val="20000"/>
              </a:spcBef>
            </a:pPr>
            <a:endParaRPr lang="en-US" altLang="zh-CN" sz="9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	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tt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[][] = new 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[4][5];	//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tt</a:t>
            </a: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是一个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4</a:t>
            </a: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行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5</a:t>
            </a: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列的二维数组</a:t>
            </a:r>
          </a:p>
        </p:txBody>
      </p:sp>
    </p:spTree>
    <p:extLst>
      <p:ext uri="{BB962C8B-B14F-4D97-AF65-F5344CB8AC3E}">
        <p14:creationId xmlns:p14="http://schemas.microsoft.com/office/powerpoint/2010/main" val="116242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9124" y="3575756"/>
            <a:ext cx="6408712" cy="2448272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479124" y="4151820"/>
            <a:ext cx="6408712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479124" y="4799892"/>
            <a:ext cx="6408712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479124" y="5375956"/>
            <a:ext cx="6408712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13495" y="1533273"/>
            <a:ext cx="4310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nt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[][] aa = new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[4][];</a:t>
            </a:r>
          </a:p>
          <a:p>
            <a:r>
              <a:rPr lang="en-US" altLang="zh-CN" sz="24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[0] = new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[5];</a:t>
            </a:r>
          </a:p>
          <a:p>
            <a:r>
              <a:rPr lang="en-US" altLang="zh-CN" sz="24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aa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[1] </a:t>
            </a:r>
            <a:r>
              <a:rPr lang="en-US" altLang="zh-CN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= new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[1];</a:t>
            </a:r>
          </a:p>
          <a:p>
            <a:r>
              <a:rPr lang="en-US" altLang="zh-CN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aa[2] </a:t>
            </a:r>
            <a:r>
              <a:rPr lang="en-US" altLang="zh-CN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= new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[3];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847276" y="3575756"/>
            <a:ext cx="0" cy="57606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99404" y="3575756"/>
            <a:ext cx="0" cy="57606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223540" y="3575756"/>
            <a:ext cx="0" cy="57606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519684" y="3575756"/>
            <a:ext cx="0" cy="57606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83180" y="3719772"/>
            <a:ext cx="504056" cy="4001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99304" y="3679122"/>
            <a:ext cx="504056" cy="4001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31452" y="3679122"/>
            <a:ext cx="504056" cy="4001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55588" y="3679122"/>
            <a:ext cx="504056" cy="4001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07716" y="3713819"/>
            <a:ext cx="504056" cy="4001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83180" y="4295836"/>
            <a:ext cx="504056" cy="4001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2847276" y="4151820"/>
            <a:ext cx="0" cy="64807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847276" y="4151820"/>
            <a:ext cx="5040560" cy="64807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2847276" y="4151820"/>
            <a:ext cx="5040560" cy="64807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847276" y="4799892"/>
            <a:ext cx="0" cy="57606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999404" y="4799892"/>
            <a:ext cx="0" cy="57606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223540" y="4799892"/>
            <a:ext cx="0" cy="57606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847276" y="4799892"/>
            <a:ext cx="0" cy="57606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999404" y="4799892"/>
            <a:ext cx="0" cy="57606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83180" y="4943908"/>
            <a:ext cx="504056" cy="4001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99304" y="4903258"/>
            <a:ext cx="504056" cy="4001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31452" y="4903258"/>
            <a:ext cx="504056" cy="4001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223540" y="4799892"/>
            <a:ext cx="2664296" cy="57606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endCxn id="4" idx="3"/>
          </p:cNvCxnSpPr>
          <p:nvPr/>
        </p:nvCxnSpPr>
        <p:spPr>
          <a:xfrm flipV="1">
            <a:off x="5223540" y="4799892"/>
            <a:ext cx="2664296" cy="57606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6857" y="-343401"/>
            <a:ext cx="7793038" cy="1462087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多维数组 </a:t>
            </a:r>
            <a:endParaRPr lang="en-US" altLang="zh-CN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831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0" y="-177856"/>
            <a:ext cx="7793037" cy="1152525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多维数组初始化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236004" y="1403715"/>
            <a:ext cx="8792959" cy="50413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静态初始化：</a:t>
            </a:r>
          </a:p>
          <a:p>
            <a:pPr>
              <a:spcBef>
                <a:spcPct val="2000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	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intArray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[][] = {{1,2},{2,3},{3,4,5}};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	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intArray1[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3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][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2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] = {{1,2},{2,3},{4,5}}; </a:t>
            </a:r>
            <a:r>
              <a:rPr lang="en-US" altLang="zh-CN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//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错误，等号左边不能指定维数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  </a:t>
            </a:r>
            <a:endParaRPr lang="en-US" altLang="zh-CN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      </a:t>
            </a:r>
            <a:endParaRPr lang="zh-CN" altLang="en-US" sz="9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 动态初始化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	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a[][] = new 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[4][5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];</a:t>
            </a:r>
          </a:p>
          <a:p>
            <a:pPr>
              <a:spcBef>
                <a:spcPct val="20000"/>
              </a:spcBef>
            </a:pPr>
            <a:endParaRPr lang="en-US" altLang="zh-CN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	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b[][] = new 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[3][] 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	b[0] = new 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[2];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	b[1] = new 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[3];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	b[2] = new 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[5];</a:t>
            </a:r>
          </a:p>
        </p:txBody>
      </p:sp>
    </p:spTree>
    <p:extLst>
      <p:ext uri="{BB962C8B-B14F-4D97-AF65-F5344CB8AC3E}">
        <p14:creationId xmlns:p14="http://schemas.microsoft.com/office/powerpoint/2010/main" val="223892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0" y="-177856"/>
            <a:ext cx="7793037" cy="1152525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数组的长度问题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236004" y="1403715"/>
            <a:ext cx="8792959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6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Int</a:t>
            </a:r>
            <a:r>
              <a:rPr lang="en-US" altLang="zh-CN" sz="3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[][] a = {{1,1,2},{2,3,4},{2}};</a:t>
            </a:r>
            <a:endParaRPr lang="en-US" altLang="zh-CN" sz="3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701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0" y="-177856"/>
            <a:ext cx="7793037" cy="1152525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多维数组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遍历</a:t>
            </a:r>
            <a:endParaRPr lang="zh-CN" altLang="en-US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236004" y="1403715"/>
            <a:ext cx="8792959" cy="29854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For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（）</a:t>
            </a:r>
            <a:endParaRPr lang="en-US" altLang="zh-CN" sz="2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｛</a:t>
            </a:r>
            <a:endParaRPr lang="en-US" altLang="zh-CN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For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（）</a:t>
            </a:r>
            <a:endParaRPr lang="en-US" altLang="zh-CN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｛</a:t>
            </a:r>
            <a:endParaRPr lang="en-US" altLang="zh-CN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  <a:buFont typeface="Wingdings" pitchFamily="2" charset="2"/>
              <a:buChar char="§"/>
            </a:pPr>
            <a:endParaRPr lang="en-US" altLang="zh-CN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｝</a:t>
            </a:r>
            <a:endParaRPr lang="en-US" altLang="zh-CN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｝</a:t>
            </a:r>
            <a:endParaRPr lang="en-US" altLang="zh-CN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>
              <a:spcBef>
                <a:spcPct val="20000"/>
              </a:spcBef>
              <a:buFont typeface="Wingdings" pitchFamily="2" charset="2"/>
              <a:buChar char="§"/>
            </a:pPr>
            <a:endParaRPr lang="en-US" altLang="zh-CN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739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8755" y="1918776"/>
            <a:ext cx="6858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/>
              <a:t>Thank you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75481" y="-302505"/>
            <a:ext cx="7793038" cy="1462087"/>
          </a:xfrm>
          <a:effectLst/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数组概念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899062"/>
            <a:ext cx="8858312" cy="2227266"/>
          </a:xfrm>
        </p:spPr>
        <p:txBody>
          <a:bodyPr/>
          <a:lstStyle/>
          <a:p>
            <a:pPr lvl="0"/>
            <a:r>
              <a:rPr lang="zh-CN" altLang="zh-CN" sz="2000" dirty="0"/>
              <a:t>数组是存储</a:t>
            </a:r>
            <a:r>
              <a:rPr lang="zh-CN" altLang="zh-CN" sz="2000" dirty="0">
                <a:solidFill>
                  <a:srgbClr val="FF0000"/>
                </a:solidFill>
              </a:rPr>
              <a:t>同一种数据类型</a:t>
            </a:r>
            <a:r>
              <a:rPr lang="zh-CN" altLang="zh-CN" sz="2000" dirty="0"/>
              <a:t>多个元素的集合。也可以看成是一个容器。</a:t>
            </a:r>
          </a:p>
          <a:p>
            <a:r>
              <a:rPr lang="zh-CN" altLang="zh-CN" sz="2000" dirty="0"/>
              <a:t>数组既可以存储基本数据类型，也可以存储引用数据类型</a:t>
            </a:r>
            <a:r>
              <a:rPr lang="zh-CN" sz="2000" dirty="0" smtClean="0">
                <a:latin typeface="微软雅黑" charset="0"/>
                <a:ea typeface="微软雅黑" charset="0"/>
                <a:sym typeface="+mn-ea"/>
              </a:rPr>
              <a:t>。</a:t>
            </a:r>
            <a:endParaRPr lang="zh-CN" altLang="en-US" sz="2400" dirty="0" smtClean="0">
              <a:latin typeface="微软雅黑" charset="0"/>
              <a:ea typeface="微软雅黑" charset="0"/>
              <a:cs typeface="Arial Unicode MS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zh-CN" sz="20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数组一旦初始化，长度不可变</a:t>
            </a:r>
            <a:r>
              <a:rPr lang="zh-CN" sz="2000" dirty="0" smtClean="0">
                <a:solidFill>
                  <a:srgbClr val="FF0000"/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charset="0"/>
                <a:ea typeface="微软雅黑" charset="0"/>
              </a:rPr>
              <a:t>长度确定下来了！！！</a:t>
            </a:r>
            <a:endParaRPr lang="zh-CN" sz="2000" dirty="0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0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712024" y="-328172"/>
            <a:ext cx="7793037" cy="14620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一维数组声明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485458"/>
            <a:ext cx="8642350" cy="34004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一维数组的声明方式：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类型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数组名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[]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或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类型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[] 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数组名；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	例如：</a:t>
            </a:r>
          </a:p>
          <a:p>
            <a:pPr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		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a[];</a:t>
            </a:r>
          </a:p>
          <a:p>
            <a:pPr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		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[] a1;</a:t>
            </a:r>
          </a:p>
          <a:p>
            <a:pPr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		double  b[];</a:t>
            </a:r>
          </a:p>
          <a:p>
            <a:pPr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		Date[]c;  	//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对象数组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单独声明数组时不能指定其长度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(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数组中元素的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个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数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)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， 例如： 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a[5];    //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非法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zh-CN" altLang="en-US" sz="2400" dirty="0">
                <a:solidFill>
                  <a:srgbClr val="FF0000"/>
                </a:solidFill>
              </a:rPr>
              <a:t>这两种定义做完了，数组中是没有元素值的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altLang="zh-CN" sz="24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zh-CN" altLang="en-US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定义一个数组，并输出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075303"/>
              </p:ext>
            </p:extLst>
          </p:nvPr>
        </p:nvGraphicFramePr>
        <p:xfrm>
          <a:off x="1689202" y="1840717"/>
          <a:ext cx="5884607" cy="4737064"/>
        </p:xfrm>
        <a:graphic>
          <a:graphicData uri="http://schemas.openxmlformats.org/drawingml/2006/table">
            <a:tbl>
              <a:tblPr firstRow="1" firstCol="1" bandRow="1"/>
              <a:tblGrid>
                <a:gridCol w="5884607"/>
              </a:tblGrid>
              <a:tr h="4737064">
                <a:tc>
                  <a:txBody>
                    <a:bodyPr/>
                    <a:lstStyle/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/*</a:t>
                      </a:r>
                      <a:endParaRPr lang="zh-CN" sz="80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zh-CN" sz="8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数组</a:t>
                      </a:r>
                      <a:r>
                        <a:rPr lang="en-US" sz="8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CN" sz="8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存储同一种数据类型的多个元素的容器。</a:t>
                      </a:r>
                      <a:endParaRPr lang="zh-CN" sz="80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	</a:t>
                      </a:r>
                      <a:endParaRPr lang="zh-CN" sz="80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zh-CN" sz="8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定义格式：</a:t>
                      </a:r>
                      <a:endParaRPr lang="zh-CN" sz="80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              A: </a:t>
                      </a:r>
                      <a:r>
                        <a:rPr lang="zh-CN" sz="8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数据类型</a:t>
                      </a:r>
                      <a:r>
                        <a:rPr lang="en-US" sz="8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[] </a:t>
                      </a:r>
                      <a:r>
                        <a:rPr lang="zh-CN" sz="8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数组名</a:t>
                      </a:r>
                      <a:r>
                        <a:rPr lang="en-US" sz="8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  <a:endParaRPr lang="zh-CN" sz="80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	             B: </a:t>
                      </a:r>
                      <a:r>
                        <a:rPr lang="zh-CN" sz="8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数据类型</a:t>
                      </a:r>
                      <a:r>
                        <a:rPr lang="zh-CN" sz="800" kern="100" dirty="0">
                          <a:solidFill>
                            <a:srgbClr val="3F7F5F"/>
                          </a:solidFill>
                          <a:effectLst/>
                          <a:latin typeface="Tahoma" panose="020B0604030504040204" pitchFamily="34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sz="8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数组名</a:t>
                      </a:r>
                      <a:r>
                        <a:rPr lang="en-US" sz="8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[];</a:t>
                      </a:r>
                      <a:endParaRPr lang="zh-CN" sz="80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	</a:t>
                      </a:r>
                      <a:endParaRPr lang="zh-CN" sz="80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zh-CN" sz="8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举例：</a:t>
                      </a:r>
                      <a:endParaRPr lang="zh-CN" sz="80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	             A: </a:t>
                      </a:r>
                      <a:r>
                        <a:rPr lang="en-US" sz="800" u="sng" kern="100" dirty="0" err="1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8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[] </a:t>
                      </a:r>
                      <a:r>
                        <a:rPr lang="en-US" sz="800" kern="100" dirty="0" err="1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8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zh-CN" sz="8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定义一个</a:t>
                      </a:r>
                      <a:r>
                        <a:rPr lang="en-US" sz="800" u="sng" kern="100" dirty="0" err="1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zh-CN" sz="8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类型的数组</a:t>
                      </a:r>
                      <a:r>
                        <a:rPr lang="en-US" sz="800" kern="100" dirty="0" err="1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zh-CN" sz="8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变量</a:t>
                      </a:r>
                      <a:endParaRPr lang="zh-CN" sz="80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	             B: </a:t>
                      </a:r>
                      <a:r>
                        <a:rPr lang="en-US" sz="800" u="sng" kern="100" dirty="0" err="1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8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kern="100" dirty="0" err="1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8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[]; </a:t>
                      </a:r>
                      <a:r>
                        <a:rPr lang="zh-CN" sz="8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定义一个</a:t>
                      </a:r>
                      <a:r>
                        <a:rPr lang="en-US" sz="800" u="sng" kern="100" dirty="0" err="1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zh-CN" sz="8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类型的</a:t>
                      </a:r>
                      <a:r>
                        <a:rPr lang="en-US" sz="800" kern="100" dirty="0" err="1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zh-CN" sz="8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数组变量</a:t>
                      </a:r>
                      <a:endParaRPr lang="zh-CN" sz="80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	</a:t>
                      </a:r>
                      <a:endParaRPr lang="zh-CN" sz="80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zh-CN" sz="8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注意：效果可以认为是一样的，都是定义一个</a:t>
                      </a:r>
                      <a:r>
                        <a:rPr lang="en-US" sz="800" u="sng" kern="100" dirty="0" err="1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zh-CN" sz="8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数组，但是念法上有些小区别。推荐使用第一种。</a:t>
                      </a:r>
                      <a:endParaRPr lang="zh-CN" sz="80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*/</a:t>
                      </a:r>
                      <a:endParaRPr lang="zh-CN" sz="80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</a:t>
                      </a: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Array_Demo01{</a:t>
                      </a:r>
                      <a:endParaRPr lang="zh-CN" sz="80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800" b="1" kern="100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</a:t>
                      </a: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1" kern="100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static</a:t>
                      </a: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1" kern="100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main(String[] </a:t>
                      </a:r>
                      <a:r>
                        <a:rPr lang="en-US" sz="800" kern="100" dirty="0" err="1">
                          <a:solidFill>
                            <a:srgbClr val="6A3E3E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){</a:t>
                      </a:r>
                      <a:endParaRPr lang="zh-CN" sz="80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8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zh-CN" sz="800" kern="10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定义一个数组</a:t>
                      </a:r>
                      <a:endParaRPr lang="zh-CN" sz="80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800" b="1" kern="100" dirty="0" err="1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[] </a:t>
                      </a:r>
                      <a:r>
                        <a:rPr lang="en-US" sz="800" kern="100" dirty="0" err="1">
                          <a:solidFill>
                            <a:srgbClr val="6A3E3E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  <a:endParaRPr lang="zh-CN" sz="80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endParaRPr lang="zh-CN" sz="80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8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System.</a:t>
                      </a:r>
                      <a:r>
                        <a:rPr lang="en-US" sz="800" b="1" i="1" kern="100" dirty="0" err="1">
                          <a:solidFill>
                            <a:srgbClr val="0000C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lang="en-US" sz="8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.println</a:t>
                      </a: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800" u="sng" kern="100" dirty="0" err="1">
                          <a:solidFill>
                            <a:srgbClr val="6A3E3E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);</a:t>
                      </a:r>
                      <a:endParaRPr lang="zh-CN" sz="80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  <a:endParaRPr lang="zh-CN" sz="80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80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37" marR="549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645025" y="2432532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原因分析：数组没有进行初始化</a:t>
            </a:r>
          </a:p>
        </p:txBody>
      </p:sp>
    </p:spTree>
    <p:extLst>
      <p:ext uri="{BB962C8B-B14F-4D97-AF65-F5344CB8AC3E}">
        <p14:creationId xmlns:p14="http://schemas.microsoft.com/office/powerpoint/2010/main" val="114732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5807" y="-313906"/>
            <a:ext cx="7793037" cy="1462088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数组的初始化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619" y="929149"/>
            <a:ext cx="8677910" cy="545690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2400" dirty="0">
                <a:solidFill>
                  <a:srgbClr val="FF0000"/>
                </a:solidFill>
              </a:rPr>
              <a:t>Java</a:t>
            </a:r>
            <a:r>
              <a:rPr lang="zh-CN" altLang="en-US" sz="2400" dirty="0">
                <a:solidFill>
                  <a:srgbClr val="FF0000"/>
                </a:solidFill>
              </a:rPr>
              <a:t>中的数组必须先初始化</a:t>
            </a:r>
            <a:r>
              <a:rPr lang="en-US" altLang="zh-CN" sz="2400" dirty="0">
                <a:solidFill>
                  <a:srgbClr val="FF0000"/>
                </a:solidFill>
              </a:rPr>
              <a:t>,</a:t>
            </a:r>
            <a:r>
              <a:rPr lang="zh-CN" altLang="en-US" sz="2400" dirty="0">
                <a:solidFill>
                  <a:srgbClr val="FF0000"/>
                </a:solidFill>
              </a:rPr>
              <a:t>然后才能</a:t>
            </a:r>
            <a:r>
              <a:rPr lang="zh-CN" altLang="en-US" sz="2400" dirty="0" smtClean="0">
                <a:solidFill>
                  <a:srgbClr val="FF0000"/>
                </a:solidFill>
              </a:rPr>
              <a:t>使用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sz="2400" dirty="0">
                <a:solidFill>
                  <a:srgbClr val="FF0000"/>
                </a:solidFill>
              </a:rPr>
              <a:t>所谓初始化：就是为数组中的数组元素</a:t>
            </a:r>
            <a:r>
              <a:rPr lang="zh-CN" altLang="en-US" sz="2400" dirty="0">
                <a:solidFill>
                  <a:srgbClr val="92D050"/>
                </a:solidFill>
              </a:rPr>
              <a:t>分配内存空间</a:t>
            </a:r>
            <a:r>
              <a:rPr lang="zh-CN" altLang="en-US" sz="2400" dirty="0">
                <a:solidFill>
                  <a:srgbClr val="FF0000"/>
                </a:solidFill>
              </a:rPr>
              <a:t>，并为每个数组元素</a:t>
            </a:r>
            <a:r>
              <a:rPr lang="zh-CN" altLang="en-US" sz="2400" dirty="0" smtClean="0">
                <a:solidFill>
                  <a:srgbClr val="FF0000"/>
                </a:solidFill>
              </a:rPr>
              <a:t>赋值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zh-CN" sz="24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数组一旦初始化，长度不可变。</a:t>
            </a: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长度确定下来了！！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charset="0"/>
                <a:ea typeface="微软雅黑" charset="0"/>
              </a:rPr>
              <a:t>！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Java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中可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以使用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关键字</a:t>
            </a:r>
            <a:r>
              <a:rPr lang="en-US" altLang="zh-CN" sz="24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new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创建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数组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对象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,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完成静态初始化或动态初始化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5807" y="-313906"/>
            <a:ext cx="7793037" cy="1462088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动态初始化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619" y="929149"/>
            <a:ext cx="8677910" cy="5456902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动态初始化：</a:t>
            </a:r>
            <a:r>
              <a:rPr lang="zh-CN" altLang="en-US" sz="2400" dirty="0"/>
              <a:t>初始化时只指定数组长度，</a:t>
            </a:r>
            <a:r>
              <a:rPr lang="zh-CN" altLang="en-US" sz="2400" dirty="0">
                <a:solidFill>
                  <a:srgbClr val="FF0000"/>
                </a:solidFill>
              </a:rPr>
              <a:t>由系统为数组分配</a:t>
            </a:r>
            <a:r>
              <a:rPr lang="zh-CN" altLang="en-US" sz="2400" dirty="0" smtClean="0">
                <a:solidFill>
                  <a:srgbClr val="FF0000"/>
                </a:solidFill>
              </a:rPr>
              <a:t>初始值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0"/>
            <a:r>
              <a:rPr lang="zh-CN" altLang="zh-CN" sz="2400" dirty="0"/>
              <a:t>格式：数据类型</a:t>
            </a:r>
            <a:r>
              <a:rPr lang="en-US" altLang="zh-CN" sz="2400" dirty="0"/>
              <a:t>[] </a:t>
            </a:r>
            <a:r>
              <a:rPr lang="zh-CN" altLang="zh-CN" sz="2400" dirty="0"/>
              <a:t>数组名 </a:t>
            </a:r>
            <a:r>
              <a:rPr lang="en-US" altLang="zh-CN" sz="2400" dirty="0"/>
              <a:t>= </a:t>
            </a:r>
            <a:r>
              <a:rPr lang="en-US" altLang="zh-CN" sz="2400" dirty="0">
                <a:solidFill>
                  <a:srgbClr val="92D050"/>
                </a:solidFill>
              </a:rPr>
              <a:t>new</a:t>
            </a:r>
            <a:r>
              <a:rPr lang="en-US" altLang="zh-CN" sz="2400" dirty="0"/>
              <a:t> </a:t>
            </a:r>
            <a:r>
              <a:rPr lang="zh-CN" altLang="zh-CN" sz="2400" dirty="0"/>
              <a:t>数据类型</a:t>
            </a:r>
            <a:r>
              <a:rPr lang="en-US" altLang="zh-CN" sz="2400" dirty="0"/>
              <a:t>[</a:t>
            </a:r>
            <a:r>
              <a:rPr lang="zh-CN" altLang="zh-CN" sz="2400" dirty="0"/>
              <a:t>数组长度</a:t>
            </a:r>
            <a:r>
              <a:rPr lang="en-US" altLang="zh-CN" sz="2400" dirty="0" smtClean="0"/>
              <a:t>];</a:t>
            </a:r>
            <a:endParaRPr lang="zh-CN" altLang="en-US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数组长度其实就是数组中元素的个数</a:t>
            </a:r>
          </a:p>
          <a:p>
            <a:r>
              <a:rPr lang="zh-CN" altLang="en-US" sz="2400" dirty="0"/>
              <a:t>举例：</a:t>
            </a:r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[] 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 = </a:t>
            </a:r>
            <a:r>
              <a:rPr lang="en-US" altLang="zh-CN" sz="2400" dirty="0">
                <a:solidFill>
                  <a:srgbClr val="FF0000"/>
                </a:solidFill>
              </a:rPr>
              <a:t>new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[3];</a:t>
            </a:r>
            <a:endParaRPr lang="zh-CN" altLang="en-US" sz="2400" dirty="0"/>
          </a:p>
          <a:p>
            <a:r>
              <a:rPr lang="zh-CN" altLang="en-US" sz="2400" dirty="0"/>
              <a:t>解释：定义了一个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类型的数组，这个数组中可以存放</a:t>
            </a:r>
            <a:r>
              <a:rPr lang="en-US" altLang="zh-CN" sz="2400" dirty="0"/>
              <a:t>3</a:t>
            </a:r>
            <a:r>
              <a:rPr lang="zh-CN" altLang="en-US" sz="2400" dirty="0"/>
              <a:t>个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类型的值</a:t>
            </a:r>
            <a:endParaRPr lang="zh-CN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6063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kern="100" dirty="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Array_Demo00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对数组进行动态</a:t>
            </a:r>
            <a:r>
              <a:rPr lang="zh-CN" altLang="zh-CN" dirty="0" smtClean="0"/>
              <a:t>初始化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输出内容</a:t>
            </a:r>
            <a:endParaRPr lang="zh-CN" altLang="en-US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2923356"/>
            <a:ext cx="52324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929149" y="3983776"/>
            <a:ext cx="67252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注意：不同机器的输出内容可能会不一样，但格式一样。</a:t>
            </a:r>
          </a:p>
        </p:txBody>
      </p:sp>
    </p:spTree>
    <p:extLst>
      <p:ext uri="{BB962C8B-B14F-4D97-AF65-F5344CB8AC3E}">
        <p14:creationId xmlns:p14="http://schemas.microsoft.com/office/powerpoint/2010/main" val="142611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ppt主题_希望是最后一版</Template>
  <TotalTime>2579</TotalTime>
  <Words>1379</Words>
  <Application>Microsoft Office PowerPoint</Application>
  <PresentationFormat>全屏显示(4:3)</PresentationFormat>
  <Paragraphs>270</Paragraphs>
  <Slides>39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2" baseType="lpstr">
      <vt:lpstr>Arial Unicode MS</vt:lpstr>
      <vt:lpstr>华文细黑</vt:lpstr>
      <vt:lpstr>宋体</vt:lpstr>
      <vt:lpstr>微软雅黑</vt:lpstr>
      <vt:lpstr>Arial</vt:lpstr>
      <vt:lpstr>Calibri</vt:lpstr>
      <vt:lpstr>Consolas</vt:lpstr>
      <vt:lpstr>Tahoma</vt:lpstr>
      <vt:lpstr>Times New Roman</vt:lpstr>
      <vt:lpstr>Wingdings</vt:lpstr>
      <vt:lpstr>ppt主题</vt:lpstr>
      <vt:lpstr>6_自定义设计方案</vt:lpstr>
      <vt:lpstr>Visio.Drawing.15</vt:lpstr>
      <vt:lpstr> Java数组</vt:lpstr>
      <vt:lpstr>基本内容</vt:lpstr>
      <vt:lpstr>问题引入</vt:lpstr>
      <vt:lpstr>数组概念</vt:lpstr>
      <vt:lpstr>一维数组声明</vt:lpstr>
      <vt:lpstr>案例</vt:lpstr>
      <vt:lpstr>数组的初始化</vt:lpstr>
      <vt:lpstr>动态初始化</vt:lpstr>
      <vt:lpstr>案例Array_Demo00</vt:lpstr>
      <vt:lpstr>输出数组中元素的值</vt:lpstr>
      <vt:lpstr>案例Array_Demo01</vt:lpstr>
      <vt:lpstr>内存结构</vt:lpstr>
      <vt:lpstr>案例Array_Demo02</vt:lpstr>
      <vt:lpstr>案例Array_Demo03</vt:lpstr>
      <vt:lpstr>案例Array_Demo04</vt:lpstr>
      <vt:lpstr>静态初始化</vt:lpstr>
      <vt:lpstr>案例Array_Demo05</vt:lpstr>
      <vt:lpstr>注意</vt:lpstr>
      <vt:lpstr>思考</vt:lpstr>
      <vt:lpstr>数组常见问题</vt:lpstr>
      <vt:lpstr>数组常见操作</vt:lpstr>
      <vt:lpstr>案例Array_Demo07</vt:lpstr>
      <vt:lpstr>案例Array_Demo08</vt:lpstr>
      <vt:lpstr>案例Array_Demo09</vt:lpstr>
      <vt:lpstr>案例Array_Demo10</vt:lpstr>
      <vt:lpstr>案例Array_Demo11</vt:lpstr>
      <vt:lpstr>冒泡排序</vt:lpstr>
      <vt:lpstr>冒泡排序</vt:lpstr>
      <vt:lpstr>冒泡排序</vt:lpstr>
      <vt:lpstr>选择排序</vt:lpstr>
      <vt:lpstr>数组排序</vt:lpstr>
      <vt:lpstr>多维数组</vt:lpstr>
      <vt:lpstr>多维数组 </vt:lpstr>
      <vt:lpstr>多维数组 </vt:lpstr>
      <vt:lpstr>多维数组 </vt:lpstr>
      <vt:lpstr>多维数组初始化</vt:lpstr>
      <vt:lpstr>数组的长度问题</vt:lpstr>
      <vt:lpstr>多维数组遍历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Java常用类-String</dc:title>
  <dc:creator>yl</dc:creator>
  <cp:lastModifiedBy>yhj</cp:lastModifiedBy>
  <cp:revision>394</cp:revision>
  <dcterms:created xsi:type="dcterms:W3CDTF">2016-02-04T08:27:00Z</dcterms:created>
  <dcterms:modified xsi:type="dcterms:W3CDTF">2018-07-11T03:19:35Z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