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381" r:id="rId4"/>
    <p:sldId id="407" r:id="rId5"/>
    <p:sldId id="382" r:id="rId6"/>
    <p:sldId id="383" r:id="rId7"/>
    <p:sldId id="389" r:id="rId8"/>
    <p:sldId id="384" r:id="rId9"/>
    <p:sldId id="385" r:id="rId10"/>
    <p:sldId id="390" r:id="rId11"/>
    <p:sldId id="403" r:id="rId12"/>
    <p:sldId id="408" r:id="rId13"/>
    <p:sldId id="391" r:id="rId14"/>
    <p:sldId id="409" r:id="rId15"/>
    <p:sldId id="410" r:id="rId16"/>
    <p:sldId id="411" r:id="rId17"/>
    <p:sldId id="412" r:id="rId18"/>
    <p:sldId id="413" r:id="rId19"/>
    <p:sldId id="414" r:id="rId20"/>
    <p:sldId id="393" r:id="rId21"/>
    <p:sldId id="394" r:id="rId22"/>
    <p:sldId id="415" r:id="rId23"/>
    <p:sldId id="416" r:id="rId24"/>
    <p:sldId id="417" r:id="rId25"/>
    <p:sldId id="398" r:id="rId26"/>
    <p:sldId id="400" r:id="rId27"/>
    <p:sldId id="401" r:id="rId28"/>
    <p:sldId id="418" r:id="rId29"/>
    <p:sldId id="419" r:id="rId30"/>
    <p:sldId id="420" r:id="rId31"/>
    <p:sldId id="421" r:id="rId32"/>
    <p:sldId id="402" r:id="rId33"/>
    <p:sldId id="423" r:id="rId34"/>
    <p:sldId id="422" r:id="rId35"/>
    <p:sldId id="424" r:id="rId36"/>
    <p:sldId id="259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FF6600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FF66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1" autoAdjust="0"/>
    <p:restoredTop sz="87590" autoAdjust="0"/>
  </p:normalViewPr>
  <p:slideViewPr>
    <p:cSldViewPr snapToGrid="0">
      <p:cViewPr varScale="1">
        <p:scale>
          <a:sx n="65" d="100"/>
          <a:sy n="65" d="100"/>
        </p:scale>
        <p:origin x="732" y="66"/>
      </p:cViewPr>
      <p:guideLst>
        <p:guide orient="horz" pos="2162"/>
        <p:guide pos="2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98C-8090-4E81-8CCC-9C2A2E244FA8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C57ED-3BB1-4EED-85C5-A019A7D02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1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基础课程教案</a:t>
            </a:r>
            <a:r>
              <a:rPr lang="en-US" altLang="zh-CN" dirty="0" smtClean="0"/>
              <a:t>-</a:t>
            </a:r>
            <a:r>
              <a:rPr lang="zh-CN" altLang="en-US" dirty="0" smtClean="0"/>
              <a:t>教师用 </a:t>
            </a:r>
            <a:r>
              <a:rPr lang="en-US" altLang="zh-CN" dirty="0" smtClean="0"/>
              <a:t>-20170317.doc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”.</a:t>
            </a:r>
            <a:r>
              <a:rPr kumimoji="1" lang="en-US" altLang="zh-CN" sz="12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12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compareToIgnoreCase</a:t>
            </a:r>
            <a:r>
              <a:rPr lang="en-US" altLang="zh-CN" dirty="0" smtClean="0"/>
              <a:t>(“DEF”)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6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“</a:t>
            </a:r>
            <a:r>
              <a:rPr lang="en-US" altLang="zh-CN" dirty="0" err="1" smtClean="0"/>
              <a:t>a,b,c,d,e”.split</a:t>
            </a:r>
            <a:r>
              <a:rPr lang="en-US" altLang="zh-CN" dirty="0" smtClean="0"/>
              <a:t>(“,”)</a:t>
            </a:r>
          </a:p>
          <a:p>
            <a:r>
              <a:rPr lang="en-US" altLang="zh-CN" dirty="0" smtClean="0"/>
              <a:t>{</a:t>
            </a:r>
            <a:r>
              <a:rPr lang="en-US" altLang="zh-CN" dirty="0" err="1" smtClean="0"/>
              <a:t>a,b,c,d,e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C57ED-3BB1-4EED-85C5-A019A7D02C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5" y="0"/>
            <a:ext cx="6248330" cy="7620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1507E-089B-42E1-8CD6-F2610FE4EF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62E4F-1CFC-43F4-A98A-5A48D4B5F0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0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691E6"/>
        </a:buClr>
        <a:buFont typeface="Wingdings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1560" y="1328103"/>
            <a:ext cx="7280910" cy="23876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/>
            </a:r>
            <a:br>
              <a:rPr lang="en-US" altLang="zh-CN" dirty="0">
                <a:latin typeface="+mj-ea"/>
              </a:rPr>
            </a:br>
            <a:r>
              <a:rPr lang="en-US" altLang="zh-CN" dirty="0" smtClean="0"/>
              <a:t>Java</a:t>
            </a:r>
            <a:r>
              <a:rPr lang="zh-CN" altLang="en-US" dirty="0" smtClean="0"/>
              <a:t>常用类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162800" cy="762000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08088"/>
            <a:ext cx="8218487" cy="5389562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生活中的字符串</a:t>
            </a:r>
          </a:p>
          <a:p>
            <a:pPr marL="457200" indent="-457200">
              <a:lnSpc>
                <a:spcPct val="90000"/>
              </a:lnSpc>
            </a:pPr>
            <a:endParaRPr lang="zh-CN" altLang="en-US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对象存储字符串</a:t>
            </a: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zh-CN" alt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gray">
          <a:xfrm>
            <a:off x="914400" y="2244725"/>
            <a:ext cx="227965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频繁使用的字符串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648200" y="1614488"/>
            <a:ext cx="2362200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 “</a:t>
            </a:r>
            <a:r>
              <a:rPr lang="zh-CN" altLang="en-US" b="1" dirty="0" smtClean="0">
                <a:solidFill>
                  <a:schemeClr val="tx1"/>
                </a:solidFill>
              </a:rPr>
              <a:t>惠普济宁基地 ”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645025" y="2286000"/>
            <a:ext cx="1831975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 “HP EPM</a:t>
            </a:r>
            <a:r>
              <a:rPr lang="zh-CN" altLang="en-US" b="1" dirty="0" smtClean="0">
                <a:solidFill>
                  <a:schemeClr val="tx1"/>
                </a:solidFill>
              </a:rPr>
              <a:t>” 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648199" y="2909888"/>
            <a:ext cx="2587625" cy="4426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b="1" dirty="0" smtClean="0">
                <a:solidFill>
                  <a:schemeClr val="tx1"/>
                </a:solidFill>
              </a:rPr>
              <a:t> “</a:t>
            </a:r>
            <a:r>
              <a:rPr lang="zh-CN" altLang="en-US" b="1" dirty="0">
                <a:solidFill>
                  <a:schemeClr val="tx1"/>
                </a:solidFill>
              </a:rPr>
              <a:t>在中国，为世界</a:t>
            </a:r>
            <a:r>
              <a:rPr lang="zh-CN" altLang="en-US" b="1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V="1">
            <a:off x="3275013" y="1793875"/>
            <a:ext cx="1296987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279776" y="2438400"/>
            <a:ext cx="1365250" cy="35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275013" y="2638425"/>
            <a:ext cx="1296987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1035" name="AutoShape 11"/>
          <p:cNvSpPr>
            <a:spLocks noChangeArrowheads="1"/>
          </p:cNvSpPr>
          <p:nvPr/>
        </p:nvSpPr>
        <p:spPr bwMode="auto">
          <a:xfrm>
            <a:off x="1039902" y="5083611"/>
            <a:ext cx="5219700" cy="5107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String s = "</a:t>
            </a:r>
            <a:r>
              <a:rPr lang="zh-CN" altLang="en-US" b="1" dirty="0" smtClean="0">
                <a:solidFill>
                  <a:srgbClr val="0000FF"/>
                </a:solidFill>
              </a:rPr>
              <a:t>在中国，为世界</a:t>
            </a:r>
            <a:r>
              <a:rPr lang="en-US" altLang="zh-CN" b="1" dirty="0" smtClean="0">
                <a:solidFill>
                  <a:srgbClr val="0000FF"/>
                </a:solidFill>
              </a:rPr>
              <a:t>";</a:t>
            </a:r>
          </a:p>
        </p:txBody>
      </p:sp>
      <p:sp>
        <p:nvSpPr>
          <p:cNvPr id="641036" name="AutoShape 12"/>
          <p:cNvSpPr>
            <a:spLocks noChangeArrowheads="1"/>
          </p:cNvSpPr>
          <p:nvPr/>
        </p:nvSpPr>
        <p:spPr bwMode="auto">
          <a:xfrm>
            <a:off x="1041490" y="4302363"/>
            <a:ext cx="5218112" cy="5107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5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rgbClr val="00B050"/>
            </a:solidFill>
            <a:round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String s = new String("</a:t>
            </a:r>
            <a:r>
              <a:rPr lang="zh-CN" altLang="en-US" b="1" dirty="0" smtClean="0">
                <a:solidFill>
                  <a:srgbClr val="0000FF"/>
                </a:solidFill>
              </a:rPr>
              <a:t>在中国，为世界</a:t>
            </a:r>
            <a:r>
              <a:rPr lang="en-US" altLang="zh-CN" b="1" dirty="0" smtClean="0">
                <a:solidFill>
                  <a:srgbClr val="0000FF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9509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10248" grpId="0" animBg="1"/>
      <p:bldP spid="10249" grpId="0" animBg="1"/>
      <p:bldP spid="10250" grpId="0" animBg="1"/>
      <p:bldP spid="641035" grpId="0" animBg="1"/>
      <p:bldP spid="6410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中的字符串与</a:t>
            </a:r>
            <a:r>
              <a:rPr lang="en-US" altLang="zh-CN" dirty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中字符串是常量，它们的值在创建之后不能更改。</a:t>
            </a:r>
          </a:p>
          <a:p>
            <a:r>
              <a:rPr lang="en-US" altLang="zh-CN" dirty="0"/>
              <a:t>String</a:t>
            </a:r>
            <a:r>
              <a:rPr lang="zh-CN" altLang="zh-CN" dirty="0"/>
              <a:t>类的引用可以指向不同的字符串，这是因为字符串对象虽然是不能修改的</a:t>
            </a:r>
            <a:r>
              <a:rPr lang="en-US" altLang="zh-CN" dirty="0"/>
              <a:t>, </a:t>
            </a:r>
            <a:r>
              <a:rPr lang="zh-CN" altLang="zh-CN" dirty="0"/>
              <a:t>但是它们的地址可以共享。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41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类的内存解析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zh-CN" dirty="0"/>
              <a:t>程序类似于</a:t>
            </a:r>
            <a:r>
              <a:rPr lang="en-US" altLang="zh-CN" dirty="0"/>
              <a:t>c</a:t>
            </a:r>
            <a:r>
              <a:rPr lang="zh-CN" altLang="zh-CN" dirty="0"/>
              <a:t>语言</a:t>
            </a:r>
            <a:r>
              <a:rPr lang="en-US" altLang="zh-CN" dirty="0"/>
              <a:t>, </a:t>
            </a:r>
            <a:r>
              <a:rPr lang="zh-CN" altLang="zh-CN" dirty="0"/>
              <a:t>运行时会把程序占用的内存大致分割成几个部分，分别是</a:t>
            </a:r>
            <a:r>
              <a:rPr lang="en-US" altLang="zh-CN" dirty="0" smtClean="0"/>
              <a:t>stack</a:t>
            </a:r>
            <a:r>
              <a:rPr lang="en-US" altLang="zh-CN" dirty="0"/>
              <a:t>(</a:t>
            </a:r>
            <a:r>
              <a:rPr lang="zh-CN" altLang="zh-CN" dirty="0"/>
              <a:t>栈区</a:t>
            </a:r>
            <a:r>
              <a:rPr lang="en-US" altLang="zh-CN" dirty="0"/>
              <a:t>), Heap(</a:t>
            </a:r>
            <a:r>
              <a:rPr lang="zh-CN" altLang="zh-CN" dirty="0"/>
              <a:t>堆区</a:t>
            </a:r>
            <a:r>
              <a:rPr lang="en-US" altLang="zh-CN" dirty="0"/>
              <a:t>), Data(</a:t>
            </a:r>
            <a:r>
              <a:rPr lang="zh-CN" altLang="zh-CN" dirty="0"/>
              <a:t>数据区</a:t>
            </a:r>
            <a:r>
              <a:rPr lang="en-US" altLang="zh-CN" dirty="0"/>
              <a:t>)</a:t>
            </a:r>
            <a:r>
              <a:rPr lang="zh-CN" altLang="zh-CN" dirty="0"/>
              <a:t>和代码区，其中数据区用于存放静态变量和字符串常量</a:t>
            </a:r>
            <a:endParaRPr lang="zh-CN" altLang="en-US" dirty="0"/>
          </a:p>
        </p:txBody>
      </p:sp>
      <p:pic>
        <p:nvPicPr>
          <p:cNvPr id="1026" name="Picture 2" descr="46899636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8" y="3178175"/>
            <a:ext cx="5668963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65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/>
              <a:t>stringDemo1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代码解析</a:t>
            </a:r>
            <a:endParaRPr lang="zh-CN" altLang="en-US" dirty="0"/>
          </a:p>
        </p:txBody>
      </p:sp>
      <p:pic>
        <p:nvPicPr>
          <p:cNvPr id="2050" name="Picture 2" descr="46899636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202273"/>
            <a:ext cx="56959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61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stringDemo2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代码解析</a:t>
            </a:r>
            <a:endParaRPr lang="zh-CN" altLang="en-US" dirty="0"/>
          </a:p>
        </p:txBody>
      </p:sp>
      <p:pic>
        <p:nvPicPr>
          <p:cNvPr id="3074" name="Picture 2" descr="46899636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231770"/>
            <a:ext cx="55530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52" y="1900428"/>
            <a:ext cx="6944095" cy="374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类的本质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57" y="1743285"/>
            <a:ext cx="5714286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类实例化对象的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zh-CN" dirty="0"/>
              <a:t>类的构造函数有很多个</a:t>
            </a:r>
            <a:r>
              <a:rPr lang="en-US" altLang="zh-CN" dirty="0"/>
              <a:t>(</a:t>
            </a:r>
            <a:r>
              <a:rPr lang="zh-CN" altLang="zh-CN" dirty="0"/>
              <a:t>参数不同</a:t>
            </a:r>
            <a:r>
              <a:rPr lang="en-US" altLang="zh-CN" dirty="0"/>
              <a:t>), </a:t>
            </a:r>
            <a:r>
              <a:rPr lang="zh-CN" altLang="zh-CN" dirty="0"/>
              <a:t>但是在平时编码中</a:t>
            </a:r>
            <a:r>
              <a:rPr lang="en-US" altLang="zh-CN" dirty="0"/>
              <a:t>,</a:t>
            </a:r>
            <a:r>
              <a:rPr lang="zh-CN" altLang="zh-CN" dirty="0"/>
              <a:t>常用的实例化对象方法无非是两种。第一种就是与其他类一样</a:t>
            </a:r>
            <a:r>
              <a:rPr lang="en-US" altLang="zh-CN" dirty="0"/>
              <a:t>, </a:t>
            </a:r>
            <a:r>
              <a:rPr lang="zh-CN" altLang="zh-CN" dirty="0"/>
              <a:t>利用构造方法。</a:t>
            </a:r>
          </a:p>
          <a:p>
            <a:r>
              <a:rPr lang="zh-CN" altLang="zh-CN" dirty="0"/>
              <a:t>例如：</a:t>
            </a:r>
            <a:r>
              <a:rPr lang="en-US" altLang="zh-CN" dirty="0"/>
              <a:t>String s = new String("</a:t>
            </a:r>
            <a:r>
              <a:rPr lang="en-US" altLang="zh-CN" dirty="0" err="1"/>
              <a:t>abc</a:t>
            </a:r>
            <a:r>
              <a:rPr lang="en-US" altLang="zh-CN" dirty="0" smtClean="0"/>
              <a:t>");</a:t>
            </a:r>
          </a:p>
          <a:p>
            <a:endParaRPr lang="en-US" altLang="zh-CN" dirty="0"/>
          </a:p>
          <a:p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7783" y="4203290"/>
            <a:ext cx="446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参考案例</a:t>
            </a:r>
            <a:r>
              <a:rPr lang="en-US" altLang="zh-CN" dirty="0">
                <a:solidFill>
                  <a:srgbClr val="FF0000"/>
                </a:solidFill>
              </a:rPr>
              <a:t>stringDemo3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2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stringDemo3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代码解析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 descr="46899636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2113782"/>
            <a:ext cx="57340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0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zh-CN" dirty="0"/>
              <a:t>String</a:t>
            </a:r>
            <a:r>
              <a:rPr lang="zh-CN" altLang="zh-CN" dirty="0"/>
              <a:t>类实例化对象的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b="1" dirty="0" smtClean="0"/>
              <a:t>= “</a:t>
            </a:r>
            <a:r>
              <a:rPr lang="en-US" altLang="zh-CN" b="1" dirty="0" err="1" smtClean="0"/>
              <a:t>abc</a:t>
            </a:r>
            <a:r>
              <a:rPr lang="en-US" altLang="zh-CN" b="1" dirty="0" smtClean="0"/>
              <a:t>“—</a:t>
            </a:r>
            <a:r>
              <a:rPr lang="zh-CN" altLang="en-US" b="1" dirty="0" smtClean="0"/>
              <a:t>参考案例</a:t>
            </a:r>
            <a:r>
              <a:rPr lang="en-US" altLang="zh-CN" b="1" dirty="0"/>
              <a:t>stringDemo4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5122" name="Picture 2" descr="46899636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47" y="2276015"/>
            <a:ext cx="6674478" cy="337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3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" y="-16660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864" y="1408704"/>
            <a:ext cx="8352928" cy="5213321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startsWith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s) </a:t>
            </a:r>
            <a:endParaRPr kumimoji="1" lang="en-US" altLang="zh-CN" sz="2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endsWith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判断当前字符串对象的前缀（后缀）是否是参数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的字符串 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s):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按字典序与参数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指定的字符串比较大小</a:t>
            </a: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compareToIgnoreCase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  </a:t>
            </a: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contains(String s):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判断当前字符串对象是否含有参数指定的字符串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 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pubic String replace(char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oldChar,char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newChar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replaceAll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old,String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new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concat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5766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81657" y="-91886"/>
            <a:ext cx="7772400" cy="9837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内容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732439" y="1678072"/>
            <a:ext cx="5443534" cy="15573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Object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String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  <a:endParaRPr lang="en-US" altLang="zh-CN" sz="2800" b="1" dirty="0" smtClean="0">
              <a:solidFill>
                <a:schemeClr val="tx1"/>
              </a:solidFill>
              <a:latin typeface="微软雅黑" charset="0"/>
              <a:ea typeface="微软雅黑" charset="0"/>
              <a:cs typeface="Arial Unicode MS" pitchFamily="34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zh-CN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Date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 Unicode MS" pitchFamily="34" charset="-122"/>
              </a:rPr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118465"/>
            <a:ext cx="8229600" cy="1080120"/>
          </a:xfrm>
        </p:spPr>
        <p:txBody>
          <a:bodyPr/>
          <a:lstStyle/>
          <a:p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 </a:t>
            </a:r>
            <a:r>
              <a: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48350"/>
            <a:ext cx="8352928" cy="4799695"/>
          </a:xfrm>
        </p:spPr>
        <p:txBody>
          <a:bodyPr/>
          <a:lstStyle/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(String s):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从头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开始检索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字符串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，并返回首次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出现 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的位置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indexOf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 ,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lastIndexOf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s)</a:t>
            </a:r>
            <a:r>
              <a:rPr kumimoji="1" lang="en-US" altLang="zh-CN" sz="2400" dirty="0">
                <a:solidFill>
                  <a:srgbClr val="FF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substring(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400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startpoint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获得一个当前字符串的子串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substring(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start ,</a:t>
            </a:r>
            <a:r>
              <a:rPr kumimoji="1"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end)</a:t>
            </a:r>
          </a:p>
          <a:p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String trim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(): 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得到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去掉</a:t>
            </a:r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前后空格</a:t>
            </a:r>
            <a:r>
              <a:rPr kumimoji="1" lang="zh-CN" altLang="en-US" sz="2400" b="1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kumimoji="1" lang="zh-CN" altLang="en-US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字符串的长度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length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kumimoji="1" lang="en-US" altLang="zh-CN" sz="2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String[] split(String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regex)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按照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regex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将当前字符串，拆分成多个字符串，整体构成一个字符串数组</a:t>
            </a:r>
            <a:endParaRPr kumimoji="1" lang="en-US" altLang="zh-CN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2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891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给定一个字符串数组</a:t>
            </a:r>
            <a:r>
              <a:rPr lang="en-US" altLang="zh-CN" dirty="0"/>
              <a:t>{"</a:t>
            </a:r>
            <a:r>
              <a:rPr lang="en-US" altLang="zh-CN" dirty="0" err="1"/>
              <a:t>nba</a:t>
            </a:r>
            <a:r>
              <a:rPr lang="en-US" altLang="zh-CN" dirty="0"/>
              <a:t>","</a:t>
            </a:r>
            <a:r>
              <a:rPr lang="en-US" altLang="zh-CN" dirty="0" err="1"/>
              <a:t>abc</a:t>
            </a:r>
            <a:r>
              <a:rPr lang="en-US" altLang="zh-CN" dirty="0"/>
              <a:t>","</a:t>
            </a:r>
            <a:r>
              <a:rPr lang="en-US" altLang="zh-CN" dirty="0" err="1"/>
              <a:t>cba</a:t>
            </a:r>
            <a:r>
              <a:rPr lang="en-US" altLang="zh-CN" dirty="0"/>
              <a:t>","</a:t>
            </a:r>
            <a:r>
              <a:rPr lang="en-US" altLang="zh-CN" dirty="0" err="1"/>
              <a:t>zz</a:t>
            </a:r>
            <a:r>
              <a:rPr lang="en-US" altLang="zh-CN" dirty="0"/>
              <a:t>","</a:t>
            </a:r>
            <a:r>
              <a:rPr lang="en-US" altLang="zh-CN" dirty="0" err="1"/>
              <a:t>qq</a:t>
            </a:r>
            <a:r>
              <a:rPr lang="en-US" altLang="zh-CN" dirty="0"/>
              <a:t>","</a:t>
            </a:r>
            <a:r>
              <a:rPr lang="en-US" altLang="zh-CN" dirty="0" err="1"/>
              <a:t>haha</a:t>
            </a:r>
            <a:r>
              <a:rPr lang="en-US" altLang="zh-CN" dirty="0"/>
              <a:t>"}</a:t>
            </a:r>
            <a:r>
              <a:rPr lang="zh-CN" altLang="zh-CN" dirty="0"/>
              <a:t>，请按照字典顺序进行从小到大的排序。</a:t>
            </a:r>
          </a:p>
          <a:p>
            <a:r>
              <a:rPr lang="en-US" altLang="zh-CN" dirty="0" smtClean="0"/>
              <a:t>2</a:t>
            </a:r>
            <a:r>
              <a:rPr lang="zh-CN" altLang="zh-CN" dirty="0" smtClean="0"/>
              <a:t>请</a:t>
            </a:r>
            <a:r>
              <a:rPr lang="zh-CN" altLang="zh-CN" dirty="0"/>
              <a:t>统计</a:t>
            </a:r>
            <a:r>
              <a:rPr lang="en-US" altLang="zh-CN" dirty="0"/>
              <a:t>"</a:t>
            </a:r>
            <a:r>
              <a:rPr lang="en-US" altLang="zh-CN" dirty="0" err="1"/>
              <a:t>nba</a:t>
            </a:r>
            <a:r>
              <a:rPr lang="en-US" altLang="zh-CN" dirty="0"/>
              <a:t>"</a:t>
            </a:r>
            <a:r>
              <a:rPr lang="zh-CN" altLang="zh-CN" dirty="0"/>
              <a:t>在字符串</a:t>
            </a:r>
            <a:r>
              <a:rPr lang="en-US" altLang="zh-CN" dirty="0"/>
              <a:t>"</a:t>
            </a:r>
            <a:r>
              <a:rPr lang="en-US" altLang="zh-CN" dirty="0" err="1"/>
              <a:t>nbaernbatynbauinbaopnba</a:t>
            </a:r>
            <a:r>
              <a:rPr lang="en-US" altLang="zh-CN" dirty="0"/>
              <a:t>"</a:t>
            </a:r>
            <a:r>
              <a:rPr lang="zh-CN" altLang="zh-CN" dirty="0"/>
              <a:t>中出现的</a:t>
            </a:r>
            <a:r>
              <a:rPr lang="zh-CN" altLang="zh-CN" dirty="0" smtClean="0"/>
              <a:t>次数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{2,1,0,3,5}</a:t>
            </a:r>
          </a:p>
          <a:p>
            <a:pPr lvl="1"/>
            <a:r>
              <a:rPr lang="en-US" altLang="zh-CN" dirty="0" smtClean="0"/>
              <a:t>If(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]&gt;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[i+1])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if(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</a:t>
            </a:r>
            <a:r>
              <a:rPr lang="en-US" altLang="zh-CN" dirty="0" err="1" smtClean="0"/>
              <a:t>compareTo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[i+1])&gt;0)</a:t>
            </a:r>
          </a:p>
          <a:p>
            <a:pPr lvl="1"/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7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题目一</a:t>
            </a:r>
            <a:endParaRPr lang="en-US" altLang="zh-CN" dirty="0" smtClean="0"/>
          </a:p>
          <a:p>
            <a:pPr lvl="1"/>
            <a:r>
              <a:rPr lang="zh-CN" altLang="zh-CN" dirty="0"/>
              <a:t>对数组排序。可以用选择，冒泡都行。</a:t>
            </a:r>
          </a:p>
          <a:p>
            <a:pPr lvl="1"/>
            <a:r>
              <a:rPr lang="en-US" altLang="zh-CN" dirty="0" smtClean="0"/>
              <a:t>for</a:t>
            </a:r>
            <a:r>
              <a:rPr lang="zh-CN" altLang="zh-CN" dirty="0"/>
              <a:t>嵌套和比较以及换位。</a:t>
            </a:r>
          </a:p>
          <a:p>
            <a:pPr lvl="1"/>
            <a:r>
              <a:rPr lang="zh-CN" altLang="zh-CN" dirty="0" smtClean="0"/>
              <a:t>问题</a:t>
            </a:r>
            <a:r>
              <a:rPr lang="zh-CN" altLang="zh-CN" dirty="0"/>
              <a:t>：以前排的是整数，比较用的比较运算符，可是现在是字符串对象。字符串对象怎么比较呢？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题目二</a:t>
            </a:r>
            <a:endParaRPr lang="en-US" altLang="zh-CN" dirty="0" smtClean="0"/>
          </a:p>
          <a:p>
            <a:pPr lvl="1"/>
            <a:r>
              <a:rPr lang="zh-CN" altLang="zh-CN" dirty="0"/>
              <a:t>要找的子串是否存在，如果存在获取其出现的位置。这个可以使用</a:t>
            </a:r>
            <a:r>
              <a:rPr lang="en-US" altLang="zh-CN" dirty="0" err="1"/>
              <a:t>indexOf</a:t>
            </a:r>
            <a:r>
              <a:rPr lang="zh-CN" altLang="zh-CN" dirty="0"/>
              <a:t>完成。</a:t>
            </a:r>
          </a:p>
          <a:p>
            <a:pPr lvl="1"/>
            <a:r>
              <a:rPr lang="zh-CN" altLang="zh-CN" dirty="0"/>
              <a:t>如果找到了，那么就记录出现的位置并在剩余的字符串中继续查找该子串，而剩余字符串的起始位是出现位置</a:t>
            </a:r>
            <a:r>
              <a:rPr lang="en-US" altLang="zh-CN" dirty="0"/>
              <a:t>+</a:t>
            </a:r>
            <a:r>
              <a:rPr lang="zh-CN" altLang="zh-CN" dirty="0"/>
              <a:t>子串的长度。</a:t>
            </a:r>
          </a:p>
          <a:p>
            <a:pPr lvl="1"/>
            <a:r>
              <a:rPr lang="zh-CN" altLang="zh-CN" dirty="0"/>
              <a:t>以此类推，通过循环完成查找，如果找不到就</a:t>
            </a:r>
            <a:r>
              <a:rPr lang="en-US" altLang="zh-CN" dirty="0"/>
              <a:t>-1</a:t>
            </a:r>
            <a:r>
              <a:rPr lang="zh-CN" altLang="zh-CN" dirty="0"/>
              <a:t>，并对每次找到用计数器记录。</a:t>
            </a:r>
          </a:p>
        </p:txBody>
      </p:sp>
    </p:spTree>
    <p:extLst>
      <p:ext uri="{BB962C8B-B14F-4D97-AF65-F5344CB8AC3E}">
        <p14:creationId xmlns:p14="http://schemas.microsoft.com/office/powerpoint/2010/main" val="383703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-184752"/>
            <a:ext cx="8229600" cy="107328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StringBuffer</a:t>
            </a:r>
            <a:r>
              <a:rPr lang="zh-CN" altLang="zh-CN" dirty="0"/>
              <a:t>类介绍</a:t>
            </a:r>
            <a:endParaRPr lang="zh-CN" altLang="en-US" b="1" dirty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1961535"/>
            <a:ext cx="8229600" cy="2728452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StringBuffer</a:t>
            </a:r>
            <a:r>
              <a:rPr lang="en-US" altLang="zh-CN" sz="2400" dirty="0"/>
              <a:t>:</a:t>
            </a:r>
            <a:r>
              <a:rPr lang="zh-CN" altLang="zh-CN" sz="2400" dirty="0"/>
              <a:t>就是字符串缓冲区，用于存储可变字符序列的容器。</a:t>
            </a:r>
          </a:p>
          <a:p>
            <a:r>
              <a:rPr lang="zh-CN" altLang="zh-CN" sz="2400" dirty="0"/>
              <a:t>特点：</a:t>
            </a:r>
          </a:p>
          <a:p>
            <a:pPr lvl="1"/>
            <a:r>
              <a:rPr lang="zh-CN" altLang="zh-CN" sz="2000" dirty="0"/>
              <a:t>可以对字符串进行修改。</a:t>
            </a:r>
          </a:p>
          <a:p>
            <a:pPr lvl="1"/>
            <a:r>
              <a:rPr lang="zh-CN" altLang="zh-CN" sz="2000" dirty="0"/>
              <a:t>长度可变。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1574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-126374"/>
            <a:ext cx="8229600" cy="1001272"/>
          </a:xfrm>
        </p:spPr>
        <p:txBody>
          <a:bodyPr/>
          <a:lstStyle/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类的常用方法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231" y="874898"/>
            <a:ext cx="8260033" cy="5244274"/>
          </a:xfrm>
        </p:spPr>
        <p:txBody>
          <a:bodyPr/>
          <a:lstStyle/>
          <a:p>
            <a:pPr lvl="0"/>
            <a:r>
              <a:rPr lang="zh-CN" altLang="zh-CN" sz="2000" dirty="0"/>
              <a:t>构造：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() 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(String </a:t>
            </a:r>
            <a:r>
              <a:rPr lang="en-US" altLang="zh-CN" sz="1600" dirty="0" err="1"/>
              <a:t>str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 lvl="0"/>
            <a:r>
              <a:rPr lang="zh-CN" altLang="zh-CN" sz="2000" dirty="0"/>
              <a:t>添加： 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append(data);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insert(</a:t>
            </a:r>
            <a:r>
              <a:rPr lang="en-US" altLang="zh-CN" sz="1600" dirty="0" err="1"/>
              <a:t>index,data</a:t>
            </a:r>
            <a:r>
              <a:rPr lang="en-US" altLang="zh-CN" sz="1600" dirty="0"/>
              <a:t>);    </a:t>
            </a:r>
            <a:endParaRPr lang="zh-CN" altLang="zh-CN" sz="1600" dirty="0"/>
          </a:p>
          <a:p>
            <a:pPr lvl="0"/>
            <a:r>
              <a:rPr lang="zh-CN" altLang="zh-CN" sz="2000" dirty="0"/>
              <a:t>删除：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delete(</a:t>
            </a:r>
            <a:r>
              <a:rPr lang="en-US" altLang="zh-CN" sz="1600" dirty="0" err="1"/>
              <a:t>start,end</a:t>
            </a:r>
            <a:r>
              <a:rPr lang="en-US" altLang="zh-CN" sz="1600" dirty="0"/>
              <a:t>):</a:t>
            </a:r>
            <a:r>
              <a:rPr lang="zh-CN" altLang="zh-CN" sz="1600" dirty="0"/>
              <a:t>包含头，不包含尾。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deleteCharAt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index):</a:t>
            </a:r>
            <a:r>
              <a:rPr lang="zh-CN" altLang="zh-CN" sz="1600" dirty="0"/>
              <a:t>删除指定位置的元素</a:t>
            </a:r>
            <a:r>
              <a:rPr lang="en-US" altLang="zh-CN" sz="1600" dirty="0"/>
              <a:t>     </a:t>
            </a:r>
            <a:endParaRPr lang="zh-CN" altLang="zh-CN" sz="1600" dirty="0"/>
          </a:p>
          <a:p>
            <a:pPr lvl="0"/>
            <a:r>
              <a:rPr lang="zh-CN" altLang="zh-CN" sz="2000" dirty="0"/>
              <a:t>查找：</a:t>
            </a:r>
            <a:r>
              <a:rPr lang="en-US" altLang="zh-CN" sz="2000" dirty="0"/>
              <a:t>   </a:t>
            </a:r>
            <a:endParaRPr lang="zh-CN" altLang="zh-CN" sz="2000" dirty="0"/>
          </a:p>
          <a:p>
            <a:pPr lvl="1"/>
            <a:r>
              <a:rPr lang="en-US" altLang="zh-CN" sz="1600" dirty="0"/>
              <a:t>char </a:t>
            </a:r>
            <a:r>
              <a:rPr lang="en-US" altLang="zh-CN" sz="1600" dirty="0" err="1"/>
              <a:t>charAt</a:t>
            </a:r>
            <a:r>
              <a:rPr lang="en-US" altLang="zh-CN" sz="1600" dirty="0"/>
              <a:t>(index);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indexOf</a:t>
            </a:r>
            <a:r>
              <a:rPr lang="en-US" altLang="zh-CN" sz="1600" dirty="0"/>
              <a:t>(string);</a:t>
            </a:r>
            <a:endParaRPr lang="zh-CN" altLang="zh-CN" sz="1600" dirty="0"/>
          </a:p>
          <a:p>
            <a:pPr lvl="1"/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lastIndexOf</a:t>
            </a:r>
            <a:r>
              <a:rPr lang="en-US" altLang="zh-CN" sz="1600" dirty="0"/>
              <a:t>(string);</a:t>
            </a:r>
            <a:endParaRPr lang="zh-CN" altLang="zh-CN" sz="1600" dirty="0"/>
          </a:p>
          <a:p>
            <a:pPr lvl="0"/>
            <a:r>
              <a:rPr lang="zh-CN" altLang="zh-CN" sz="2000" dirty="0"/>
              <a:t>修改：</a:t>
            </a:r>
          </a:p>
          <a:p>
            <a:pPr lvl="1"/>
            <a:r>
              <a:rPr lang="en-US" altLang="zh-CN" sz="1600" dirty="0" err="1"/>
              <a:t>StringBuffer</a:t>
            </a:r>
            <a:r>
              <a:rPr lang="en-US" altLang="zh-CN" sz="1600" dirty="0"/>
              <a:t> replace(</a:t>
            </a:r>
            <a:r>
              <a:rPr lang="en-US" altLang="zh-CN" sz="1600" dirty="0" err="1"/>
              <a:t>start,end,string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pPr lvl="1"/>
            <a:r>
              <a:rPr lang="en-US" altLang="zh-CN" sz="1600" dirty="0"/>
              <a:t>void </a:t>
            </a:r>
            <a:r>
              <a:rPr lang="en-US" altLang="zh-CN" sz="1600" dirty="0" err="1"/>
              <a:t>setCharAt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index,char</a:t>
            </a:r>
            <a:r>
              <a:rPr lang="en-US" altLang="zh-CN" sz="1600" dirty="0"/>
              <a:t>);</a:t>
            </a:r>
            <a:endParaRPr kumimoji="1" lang="en-US" altLang="zh-CN" sz="1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5027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557" y="889646"/>
            <a:ext cx="8280920" cy="42236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StringBuffer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：可变字符序列、线程安全、效率低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StringBuilder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：可变字符序列、线程不安全、效率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高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-111626"/>
            <a:ext cx="8229600" cy="1001272"/>
          </a:xfrm>
        </p:spPr>
        <p:txBody>
          <a:bodyPr/>
          <a:lstStyle/>
          <a:p>
            <a:r>
              <a:rPr lang="en-US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StringBuffer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VS </a:t>
            </a:r>
            <a:r>
              <a:rPr lang="en-US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StringBuilder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1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48" y="0"/>
            <a:ext cx="8229600" cy="101265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封装类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358127"/>
            <a:ext cx="7772400" cy="533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针对八种基本定义相应的引用类型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封装类</a:t>
            </a:r>
          </a:p>
        </p:txBody>
      </p:sp>
      <p:graphicFrame>
        <p:nvGraphicFramePr>
          <p:cNvPr id="21512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465020"/>
              </p:ext>
            </p:extLst>
          </p:nvPr>
        </p:nvGraphicFramePr>
        <p:xfrm>
          <a:off x="1952654" y="2092956"/>
          <a:ext cx="44196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9800"/>
                <a:gridCol w="2209800"/>
              </a:tblGrid>
              <a:tr h="28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基本数据类型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封装类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kumimoji="1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Boolean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byte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Byte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short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Short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</a:t>
                      </a:r>
                      <a:r>
                        <a:rPr kumimoji="1" lang="en-US" altLang="zh-CN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Integer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long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Long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char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Character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float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Float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double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Double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 Unicode MS" pitchFamily="34" charset="-122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3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zh-CN" altLang="zh-CN" dirty="0"/>
              <a:t>实现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 smtClean="0"/>
              <a:t>I</a:t>
            </a:r>
            <a:r>
              <a:rPr lang="en-US" altLang="zh-CN" dirty="0"/>
              <a:t>nteger</a:t>
            </a:r>
            <a:r>
              <a:rPr lang="zh-CN" altLang="zh-CN" dirty="0"/>
              <a:t>类之间的</a:t>
            </a:r>
            <a:r>
              <a:rPr lang="zh-CN" altLang="zh-CN" dirty="0" smtClean="0"/>
              <a:t>转换</a:t>
            </a:r>
            <a:endParaRPr lang="en-US" altLang="zh-CN" dirty="0" smtClean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n = 10;</a:t>
            </a:r>
            <a:endParaRPr lang="zh-CN" altLang="zh-CN" dirty="0"/>
          </a:p>
          <a:p>
            <a:pPr lvl="1"/>
            <a:r>
              <a:rPr lang="en-US" altLang="zh-CN" dirty="0"/>
              <a:t>Integer in = new Integer(100);</a:t>
            </a:r>
            <a:endParaRPr lang="zh-CN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将</a:t>
            </a:r>
            <a:r>
              <a:rPr lang="en-US" altLang="zh-CN" dirty="0" err="1"/>
              <a:t>int</a:t>
            </a:r>
            <a:r>
              <a:rPr lang="zh-CN" altLang="zh-CN" dirty="0"/>
              <a:t>类型转换为</a:t>
            </a:r>
            <a:r>
              <a:rPr lang="en-US" altLang="zh-CN" dirty="0"/>
              <a:t>Integer</a:t>
            </a:r>
            <a:r>
              <a:rPr lang="zh-CN" altLang="zh-CN" dirty="0"/>
              <a:t>类型</a:t>
            </a:r>
          </a:p>
          <a:p>
            <a:pPr lvl="1"/>
            <a:r>
              <a:rPr lang="en-US" altLang="zh-CN" dirty="0"/>
              <a:t>Integer in1 = new Integer(n);</a:t>
            </a:r>
            <a:endParaRPr lang="zh-CN" altLang="zh-CN" dirty="0"/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将</a:t>
            </a:r>
            <a:r>
              <a:rPr lang="en-US" altLang="zh-CN" dirty="0"/>
              <a:t>Integer</a:t>
            </a:r>
            <a:r>
              <a:rPr lang="zh-CN" altLang="zh-CN" dirty="0"/>
              <a:t>类型的对象转换为</a:t>
            </a:r>
            <a:r>
              <a:rPr lang="en-US" altLang="zh-CN" dirty="0" err="1"/>
              <a:t>int</a:t>
            </a:r>
            <a:r>
              <a:rPr lang="zh-CN" altLang="zh-CN" dirty="0"/>
              <a:t>类型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 = </a:t>
            </a:r>
            <a:r>
              <a:rPr lang="en-US" altLang="zh-CN" dirty="0" err="1"/>
              <a:t>in.intValue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465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altLang="zh-CN" b="1" dirty="0" err="1"/>
              <a:t>parseInt</a:t>
            </a:r>
            <a:r>
              <a:rPr lang="zh-CN" altLang="zh-CN" b="1" dirty="0" smtClean="0"/>
              <a:t>方法</a:t>
            </a:r>
            <a:endParaRPr lang="en-US" altLang="zh-CN" b="1" dirty="0" smtClean="0"/>
          </a:p>
          <a:p>
            <a:pPr marL="342900" lvl="1" indent="-342900"/>
            <a:r>
              <a:rPr lang="en-US" altLang="zh-CN" dirty="0"/>
              <a:t>public 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parseInt</a:t>
            </a:r>
            <a:r>
              <a:rPr lang="en-US" altLang="zh-CN" dirty="0"/>
              <a:t>(String s)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76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 smtClean="0"/>
              <a:t>类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/>
              <a:t>类是类层次结构的根，</a:t>
            </a:r>
            <a:r>
              <a:rPr lang="en-US" altLang="zh-CN" dirty="0"/>
              <a:t>Java</a:t>
            </a:r>
            <a:r>
              <a:rPr lang="zh-CN" altLang="zh-CN" dirty="0"/>
              <a:t>中所有的类都继承自这个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个特征</a:t>
            </a:r>
            <a:endParaRPr lang="en-US" altLang="zh-CN" dirty="0" smtClean="0"/>
          </a:p>
          <a:p>
            <a:pPr lvl="1"/>
            <a:r>
              <a:rPr lang="en-US" altLang="zh-CN" dirty="0"/>
              <a:t>Object</a:t>
            </a:r>
            <a:r>
              <a:rPr lang="zh-CN" altLang="zh-CN" dirty="0"/>
              <a:t>类是</a:t>
            </a:r>
            <a:r>
              <a:rPr lang="en-US" altLang="zh-CN" dirty="0"/>
              <a:t>Java</a:t>
            </a:r>
            <a:r>
              <a:rPr lang="zh-CN" altLang="zh-CN" dirty="0"/>
              <a:t>中唯一没有父类的类。</a:t>
            </a:r>
          </a:p>
          <a:p>
            <a:pPr lvl="1"/>
            <a:r>
              <a:rPr lang="zh-CN" altLang="zh-CN" dirty="0"/>
              <a:t>其他所有的类都继承了</a:t>
            </a:r>
            <a:r>
              <a:rPr lang="en-US" altLang="zh-CN" dirty="0"/>
              <a:t>Object</a:t>
            </a:r>
            <a:r>
              <a:rPr lang="zh-CN" altLang="zh-CN" dirty="0"/>
              <a:t>类中的方法，所以其方法的重要性不言而喻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71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包装类的常用方法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1"/>
            <a:r>
              <a:rPr lang="en-US" altLang="zh-CN" dirty="0"/>
              <a:t>public static String </a:t>
            </a:r>
            <a:r>
              <a:rPr lang="en-US" altLang="zh-CN" dirty="0" err="1"/>
              <a:t>toString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zh-CN" altLang="zh-CN" dirty="0"/>
              <a:t>该方法的作用是将</a:t>
            </a:r>
            <a:r>
              <a:rPr lang="en-US" altLang="zh-CN" dirty="0" err="1"/>
              <a:t>int</a:t>
            </a:r>
            <a:r>
              <a:rPr lang="zh-CN" altLang="zh-CN" dirty="0"/>
              <a:t>类型转换为对应的</a:t>
            </a:r>
            <a:r>
              <a:rPr lang="en-US" altLang="zh-CN" dirty="0"/>
              <a:t>String</a:t>
            </a:r>
            <a:r>
              <a:rPr lang="zh-CN" altLang="zh-CN" dirty="0"/>
              <a:t>类型。</a:t>
            </a:r>
          </a:p>
          <a:p>
            <a:pPr lvl="1"/>
            <a:r>
              <a:rPr lang="zh-CN" altLang="zh-CN" dirty="0"/>
              <a:t>使用示例代码如下：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 = 1000;</a:t>
            </a:r>
            <a:endParaRPr lang="zh-CN" altLang="zh-CN" dirty="0"/>
          </a:p>
          <a:p>
            <a:pPr lvl="1"/>
            <a:r>
              <a:rPr lang="en-US" altLang="zh-CN" dirty="0"/>
              <a:t>String s = </a:t>
            </a:r>
            <a:r>
              <a:rPr lang="en-US" altLang="zh-CN" dirty="0" err="1"/>
              <a:t>Integer.toString</a:t>
            </a:r>
            <a:r>
              <a:rPr lang="en-US" altLang="zh-CN" dirty="0"/>
              <a:t>(m);</a:t>
            </a:r>
            <a:endParaRPr lang="zh-CN" altLang="zh-CN" dirty="0"/>
          </a:p>
          <a:p>
            <a:pPr lvl="1"/>
            <a:r>
              <a:rPr lang="zh-CN" altLang="zh-CN" dirty="0"/>
              <a:t>则字符串</a:t>
            </a:r>
            <a:r>
              <a:rPr lang="en-US" altLang="zh-CN" dirty="0"/>
              <a:t>s</a:t>
            </a:r>
            <a:r>
              <a:rPr lang="zh-CN" altLang="zh-CN" dirty="0"/>
              <a:t>的值是”</a:t>
            </a:r>
            <a:r>
              <a:rPr lang="en-US" altLang="zh-CN" dirty="0"/>
              <a:t>1000</a:t>
            </a:r>
            <a:r>
              <a:rPr lang="zh-CN" altLang="zh-CN" dirty="0"/>
              <a:t>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03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864" y="0"/>
            <a:ext cx="8229600" cy="857256"/>
          </a:xfrm>
        </p:spPr>
        <p:txBody>
          <a:bodyPr/>
          <a:lstStyle/>
          <a:p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 &amp; </a:t>
            </a:r>
            <a:r>
              <a:rPr lang="en-US" altLang="zh-CN" sz="36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DateFormat</a:t>
            </a:r>
            <a:r>
              <a:rPr lang="en-US" altLang="zh-CN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36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类</a:t>
            </a:r>
            <a:endParaRPr lang="zh-CN" altLang="en-US" sz="36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" y="1244504"/>
            <a:ext cx="8496944" cy="41534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类在</a:t>
            </a:r>
            <a:r>
              <a:rPr kumimoji="1" lang="en-US" altLang="zh-CN" sz="2400" dirty="0" err="1">
                <a:latin typeface="微软雅黑" pitchFamily="34" charset="-122"/>
                <a:ea typeface="微软雅黑" pitchFamily="34" charset="-122"/>
              </a:rPr>
              <a:t>java.util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包中。使用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类的无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参构造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方法创建的对象可以获取本地当前时间。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 smtClean="0"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可用来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实现日期的格式化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</a:t>
            </a:r>
            <a:r>
              <a:rPr kumimoji="1" lang="en-US" altLang="zh-CN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SimpleDateFormat</a:t>
            </a: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(String pattern</a:t>
            </a:r>
            <a:r>
              <a:rPr kumimoji="1"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：使用参数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pattern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指定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的格式创建一个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对象。</a:t>
            </a:r>
            <a:endParaRPr kumimoji="1" lang="zh-CN" altLang="en-US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public String format(Date date</a:t>
            </a:r>
            <a:r>
              <a:rPr kumimoji="1" lang="en-US" altLang="zh-CN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：按照构造方法中指定的</a:t>
            </a:r>
            <a:r>
              <a:rPr kumimoji="1" lang="en-US" altLang="zh-CN" b="1" dirty="0">
                <a:latin typeface="微软雅黑" pitchFamily="34" charset="-122"/>
                <a:ea typeface="微软雅黑" pitchFamily="34" charset="-122"/>
              </a:rPr>
              <a:t>pattern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格式化</a:t>
            </a:r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时间对象</a:t>
            </a:r>
            <a:r>
              <a:rPr kumimoji="1" lang="en-US" altLang="zh-CN" b="1" dirty="0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kumimoji="1"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1397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r>
              <a:rPr lang="en-US" altLang="zh-CN" dirty="0" smtClean="0"/>
              <a:t>Date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参考案例</a:t>
            </a:r>
            <a:r>
              <a:rPr lang="en-US" altLang="zh-CN" dirty="0"/>
              <a:t>date_Demo1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3953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/>
              <a:t>DateFormat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参考案例</a:t>
            </a:r>
            <a:r>
              <a:rPr lang="en-US" altLang="zh-CN" dirty="0"/>
              <a:t>dateFormat_Demo1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297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err="1"/>
              <a:t>SimpleDateFormat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参考案例</a:t>
            </a:r>
            <a:r>
              <a:rPr lang="en-US" altLang="zh-CN" dirty="0"/>
              <a:t>simpleDateFormat_Demo1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31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8755" y="1918776"/>
            <a:ext cx="6858000" cy="238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mtClean="0"/>
              <a:t>Thank you</a:t>
            </a:r>
            <a:r>
              <a:rPr lang="zh-CN" altLang="en-US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567" y="-44244"/>
            <a:ext cx="7772400" cy="9298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42844" y="1408860"/>
            <a:ext cx="8839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如果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在类的声明中未使用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extends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关键字指明其父类，则默认父类为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 </a:t>
            </a:r>
          </a:p>
          <a:p>
            <a:pPr marL="914400" lvl="1" indent="-457200" algn="just">
              <a:spcBef>
                <a:spcPct val="40000"/>
              </a:spcBef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Person {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...</a:t>
            </a:r>
          </a:p>
          <a:p>
            <a:pPr marL="914400" lvl="1" indent="-457200" algn="just"/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  <a:p>
            <a:pPr marL="914400" lvl="1" indent="-457200" algn="just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等价于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：</a:t>
            </a:r>
            <a:endParaRPr lang="en-US" altLang="zh-CN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457200" indent="-457200" algn="just">
              <a:spcBef>
                <a:spcPct val="2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public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Person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extends Object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{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...</a:t>
            </a:r>
          </a:p>
          <a:p>
            <a:pPr marL="914400" lvl="1" indent="-457200" algn="just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48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0" y="1304980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150000"/>
              </a:lnSpc>
              <a:spcBef>
                <a:spcPct val="40000"/>
              </a:spcBef>
              <a:buFontTx/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==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操作符：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40000"/>
              </a:spcBef>
              <a:buFontTx/>
              <a:buNone/>
            </a:pPr>
            <a:endParaRPr lang="zh-CN" altLang="en-US" sz="5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引用类型比较引用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是否指向同一个对象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；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Person p1=new Person();   Person p2=new Person();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if (p1==p2){…}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基本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类型比较值；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a=5; if(a==6){…}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"=="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进行比较时，符号两边的数据类型必须一致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可自动转换的基本数据类型除外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，否则编译出错；</a:t>
            </a:r>
          </a:p>
        </p:txBody>
      </p:sp>
    </p:spTree>
    <p:extLst>
      <p:ext uri="{BB962C8B-B14F-4D97-AF65-F5344CB8AC3E}">
        <p14:creationId xmlns:p14="http://schemas.microsoft.com/office/powerpoint/2010/main" val="121514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9422" y="0"/>
            <a:ext cx="7772400" cy="936104"/>
          </a:xfrm>
          <a:noFill/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980" y="1304980"/>
            <a:ext cx="8442492" cy="5095821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spcBef>
                <a:spcPct val="40000"/>
              </a:spcBef>
              <a:buFontTx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方法：</a:t>
            </a:r>
          </a:p>
          <a:p>
            <a:pPr marL="609600" indent="-609600" algn="just" eaLnBrk="1" hangingPunct="1">
              <a:spcBef>
                <a:spcPct val="40000"/>
              </a:spcBef>
              <a:buFontTx/>
              <a:buNone/>
            </a:pPr>
            <a:endParaRPr lang="zh-CN" altLang="en-US" sz="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类的方法，由于所有类都继承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类，也就继承了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equals()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方法。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只能比较引用类型，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类的定义中，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其作用与“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==”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相同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比较是否指向同一个对象。格式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:obj1.equals(obj2)</a:t>
            </a:r>
          </a:p>
          <a:p>
            <a:pPr algn="just" eaLnBrk="1" hangingPunct="1">
              <a:lnSpc>
                <a:spcPct val="150000"/>
              </a:lnSpc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注意：对类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File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Date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、封装类（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Wrapper Class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）及很多</a:t>
            </a:r>
            <a:r>
              <a:rPr lang="zh-CN" altLang="en-US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重写了</a:t>
            </a:r>
            <a:r>
              <a:rPr lang="en-US" altLang="zh-CN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方法的类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来说，</a:t>
            </a:r>
            <a:r>
              <a:rPr lang="zh-CN" altLang="en-US" sz="1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是比较类型及内容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而不考虑引用是否指向同一个对象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129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89002" y="1052301"/>
            <a:ext cx="8569748" cy="43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class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TestEquals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{  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public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static void main(String[]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args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m1 = new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m2 = new </a:t>
            </a: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(14, 3, 1976);</a:t>
            </a: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if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m1 == m2 )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("m1==m2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else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("m1!=m2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//m1 != m2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if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 m1.equals(m2) )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 is equal to m2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"); </a:t>
            </a: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// m1 is equal to m2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else {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   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("m1 is not equal to m2");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    } 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}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256023" y="5291150"/>
            <a:ext cx="72357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请给据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以上代码定义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能满足需要的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类中覆盖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equals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方法，使其判断当两个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MyDate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类型对象的年月日都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相同时，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结果为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ture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，否则为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false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。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9422" y="0"/>
            <a:ext cx="777240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==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操作符与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equals</a:t>
            </a:r>
            <a:r>
              <a:rPr lang="zh-CN" altLang="en-US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047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9102" y="-25249"/>
            <a:ext cx="7772400" cy="906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08" y="1302107"/>
            <a:ext cx="8942388" cy="4523506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Object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类中定义，其返回值是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类型，内容为类名以及该对象的引用地址。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在进行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与其它类型数据的连接操作时，自动调用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例如：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Date now=new Date();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(“now=”+now);  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相当于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(“now=”+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now.toString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95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9102" y="-25249"/>
            <a:ext cx="7772400" cy="906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88" y="1302107"/>
            <a:ext cx="8942388" cy="4972516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可以根据需要在用户自定义类型中重写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比如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类就重写了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方法，返回字符串的值。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s1=“hello”;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(s1);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相当于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(s1.toString());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基本类型数据转换为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String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类型时，调用了对应封装类的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toString()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例如：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int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a=10;   </a:t>
            </a: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  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System.out.println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(“a=”+a);</a:t>
            </a:r>
          </a:p>
        </p:txBody>
      </p:sp>
    </p:spTree>
    <p:extLst>
      <p:ext uri="{BB962C8B-B14F-4D97-AF65-F5344CB8AC3E}">
        <p14:creationId xmlns:p14="http://schemas.microsoft.com/office/powerpoint/2010/main" val="165893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ppt主题_希望是最后一版</Template>
  <TotalTime>1870</TotalTime>
  <Words>1569</Words>
  <Application>Microsoft Office PowerPoint</Application>
  <PresentationFormat>全屏显示(4:3)</PresentationFormat>
  <Paragraphs>232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 Unicode MS</vt:lpstr>
      <vt:lpstr>华文细黑</vt:lpstr>
      <vt:lpstr>宋体</vt:lpstr>
      <vt:lpstr>微软雅黑</vt:lpstr>
      <vt:lpstr>Arial</vt:lpstr>
      <vt:lpstr>Calibri</vt:lpstr>
      <vt:lpstr>Wingdings</vt:lpstr>
      <vt:lpstr>ppt主题</vt:lpstr>
      <vt:lpstr>6_自定义设计方案</vt:lpstr>
      <vt:lpstr> Java常用类</vt:lpstr>
      <vt:lpstr>内容</vt:lpstr>
      <vt:lpstr>Object类介绍</vt:lpstr>
      <vt:lpstr>Object 类</vt:lpstr>
      <vt:lpstr>==操作符与equals方法</vt:lpstr>
      <vt:lpstr>==操作符与equals方法</vt:lpstr>
      <vt:lpstr>PowerPoint 演示文稿</vt:lpstr>
      <vt:lpstr>toString 方法</vt:lpstr>
      <vt:lpstr>toString 方法</vt:lpstr>
      <vt:lpstr>String类</vt:lpstr>
      <vt:lpstr>Java中的字符串与String</vt:lpstr>
      <vt:lpstr>String类的内存解析</vt:lpstr>
      <vt:lpstr>案例stringDemo1</vt:lpstr>
      <vt:lpstr>案例stringDemo2</vt:lpstr>
      <vt:lpstr>String类的本质</vt:lpstr>
      <vt:lpstr>String类实例化对象的方法</vt:lpstr>
      <vt:lpstr>案例stringDemo3</vt:lpstr>
      <vt:lpstr>String类实例化对象的方法</vt:lpstr>
      <vt:lpstr>String 类的常用方法</vt:lpstr>
      <vt:lpstr>String 类的常用方法</vt:lpstr>
      <vt:lpstr>本节练习</vt:lpstr>
      <vt:lpstr>解题思路</vt:lpstr>
      <vt:lpstr>解题思路</vt:lpstr>
      <vt:lpstr>StringBuffer类介绍</vt:lpstr>
      <vt:lpstr>StringBuffer类的常用方法</vt:lpstr>
      <vt:lpstr>StringBuffer VS StringBuilder</vt:lpstr>
      <vt:lpstr>封装类</vt:lpstr>
      <vt:lpstr>包装类的常用方法</vt:lpstr>
      <vt:lpstr>包装类的常用方法</vt:lpstr>
      <vt:lpstr>包装类的常用方法</vt:lpstr>
      <vt:lpstr>Date &amp; DateFormat 类</vt:lpstr>
      <vt:lpstr>案例Date</vt:lpstr>
      <vt:lpstr>案例DateFormat</vt:lpstr>
      <vt:lpstr>案例SimpleDateFormat</vt:lpstr>
      <vt:lpstr>Thank you！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Java常用类-String</dc:title>
  <dc:creator>yl</dc:creator>
  <cp:lastModifiedBy>yhj</cp:lastModifiedBy>
  <cp:revision>304</cp:revision>
  <dcterms:created xsi:type="dcterms:W3CDTF">2016-02-04T08:27:00Z</dcterms:created>
  <dcterms:modified xsi:type="dcterms:W3CDTF">2018-07-19T06:57:31Z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