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86" r:id="rId4"/>
    <p:sldId id="288" r:id="rId5"/>
    <p:sldId id="289" r:id="rId6"/>
    <p:sldId id="369" r:id="rId7"/>
    <p:sldId id="290" r:id="rId8"/>
    <p:sldId id="291" r:id="rId9"/>
    <p:sldId id="292" r:id="rId10"/>
    <p:sldId id="293" r:id="rId11"/>
    <p:sldId id="294" r:id="rId12"/>
    <p:sldId id="296" r:id="rId13"/>
    <p:sldId id="297" r:id="rId14"/>
    <p:sldId id="298" r:id="rId15"/>
    <p:sldId id="299" r:id="rId16"/>
    <p:sldId id="300" r:id="rId17"/>
    <p:sldId id="301" r:id="rId18"/>
    <p:sldId id="308" r:id="rId19"/>
    <p:sldId id="309" r:id="rId20"/>
    <p:sldId id="310" r:id="rId21"/>
    <p:sldId id="370" r:id="rId22"/>
    <p:sldId id="311" r:id="rId23"/>
    <p:sldId id="312" r:id="rId24"/>
    <p:sldId id="313" r:id="rId25"/>
    <p:sldId id="314" r:id="rId26"/>
    <p:sldId id="317" r:id="rId27"/>
    <p:sldId id="411" r:id="rId28"/>
    <p:sldId id="259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6" autoAdjust="0"/>
    <p:restoredTop sz="87770" autoAdjust="0"/>
  </p:normalViewPr>
  <p:slideViewPr>
    <p:cSldViewPr snapToGrid="0">
      <p:cViewPr varScale="1">
        <p:scale>
          <a:sx n="75" d="100"/>
          <a:sy n="75" d="100"/>
        </p:scale>
        <p:origin x="252" y="72"/>
      </p:cViewPr>
      <p:guideLst>
        <p:guide orient="horz" pos="2138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5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3429-28EF-44A1-8C16-DC171D3F71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4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zh-CN" altLang="zh-CN" dirty="0">
                <a:latin typeface="+mj-ea"/>
              </a:rPr>
              <a:t>变量与运算符</a:t>
            </a:r>
            <a:r>
              <a:rPr lang="en-US" altLang="zh-CN" dirty="0">
                <a:latin typeface="+mj-ea"/>
              </a:rPr>
              <a:t/>
            </a:r>
            <a:br>
              <a:rPr lang="en-US" altLang="zh-CN" dirty="0">
                <a:latin typeface="+mj-ea"/>
              </a:rPr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-139704"/>
            <a:ext cx="8229600" cy="1071570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变量的分类-按数据类型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2716"/>
            <a:ext cx="8229600" cy="104298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对每一种数据都定义了明确的数据类型，在内存中分配了不同大小的内存空间。</a:t>
            </a:r>
          </a:p>
        </p:txBody>
      </p:sp>
      <p:sp>
        <p:nvSpPr>
          <p:cNvPr id="5" name="左大括号 9"/>
          <p:cNvSpPr/>
          <p:nvPr/>
        </p:nvSpPr>
        <p:spPr bwMode="auto">
          <a:xfrm>
            <a:off x="1689100" y="3728720"/>
            <a:ext cx="712470" cy="1890395"/>
          </a:xfrm>
          <a:prstGeom prst="leftBrace">
            <a:avLst>
              <a:gd name="adj1" fmla="val 8320"/>
              <a:gd name="adj2" fmla="val 38226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66725" y="4231969"/>
            <a:ext cx="14382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数据类型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2409825" y="3438219"/>
            <a:ext cx="20193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   基本</a:t>
            </a:r>
            <a:endParaRPr 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数据类型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2409825" y="5234634"/>
            <a:ext cx="20193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   引用</a:t>
            </a:r>
            <a:endParaRPr 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数据类型</a:t>
            </a:r>
          </a:p>
        </p:txBody>
      </p:sp>
      <p:sp>
        <p:nvSpPr>
          <p:cNvPr id="9" name="左大括号 13"/>
          <p:cNvSpPr/>
          <p:nvPr/>
        </p:nvSpPr>
        <p:spPr bwMode="auto">
          <a:xfrm>
            <a:off x="3635375" y="3149294"/>
            <a:ext cx="288925" cy="1441450"/>
          </a:xfrm>
          <a:prstGeom prst="leftBrace">
            <a:avLst>
              <a:gd name="adj1" fmla="val 833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sp>
        <p:nvSpPr>
          <p:cNvPr id="10" name="左大括号 14"/>
          <p:cNvSpPr/>
          <p:nvPr/>
        </p:nvSpPr>
        <p:spPr bwMode="auto">
          <a:xfrm>
            <a:off x="3635375" y="5088584"/>
            <a:ext cx="215900" cy="1225550"/>
          </a:xfrm>
          <a:prstGeom prst="leftBrace">
            <a:avLst>
              <a:gd name="adj1" fmla="val 841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3924300" y="2933394"/>
            <a:ext cx="1295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数值型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909695" y="3704919"/>
            <a:ext cx="1727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字符型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(char)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3938536" y="4376432"/>
            <a:ext cx="22320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布尔型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boolean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)</a:t>
            </a:r>
          </a:p>
        </p:txBody>
      </p:sp>
      <p:sp>
        <p:nvSpPr>
          <p:cNvPr id="14" name="左大括号 18"/>
          <p:cNvSpPr/>
          <p:nvPr/>
        </p:nvSpPr>
        <p:spPr bwMode="auto">
          <a:xfrm>
            <a:off x="4930775" y="2718764"/>
            <a:ext cx="215900" cy="863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5219700" y="2506674"/>
            <a:ext cx="35306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整数类型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byte,short,int,long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)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219700" y="3293439"/>
            <a:ext cx="33845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浮点类型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float,double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)</a:t>
            </a: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3851275" y="4945709"/>
            <a:ext cx="17303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类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(class)</a:t>
            </a: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3851275" y="5442914"/>
            <a:ext cx="25209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接口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(interface)</a:t>
            </a: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3851275" y="5987109"/>
            <a:ext cx="17303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数组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([ 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732" y="-126302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整数类型：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byte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short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long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416" y="1134693"/>
            <a:ext cx="8388636" cy="50743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各整数类型有固定的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表示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范围和字段长度，不受具体 操作系统的影响，以保证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程序的可移植性。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整型常量默认为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型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，声明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long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型常量须后加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‘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l’(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小写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L)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或‘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L’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graphicFrame>
        <p:nvGraphicFramePr>
          <p:cNvPr id="4" name="Group 7"/>
          <p:cNvGraphicFramePr/>
          <p:nvPr/>
        </p:nvGraphicFramePr>
        <p:xfrm>
          <a:off x="750457" y="3530860"/>
          <a:ext cx="7635875" cy="2305051"/>
        </p:xfrm>
        <a:graphic>
          <a:graphicData uri="http://schemas.openxmlformats.org/drawingml/2006/table">
            <a:tbl>
              <a:tblPr/>
              <a:tblGrid>
                <a:gridCol w="2544762"/>
                <a:gridCol w="2544763"/>
                <a:gridCol w="254635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类   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占用存储空间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表数范围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1字节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-128 ~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2字节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1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15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~2</a:t>
                      </a:r>
                      <a:r>
                        <a:rPr kumimoji="0" lang="zh-CN" altLang="en-US" sz="2400" b="1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15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-1 </a:t>
                      </a:r>
                      <a:endParaRPr b="1" dirty="0"/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1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31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~ 2</a:t>
                      </a:r>
                      <a:r>
                        <a:rPr kumimoji="0" lang="zh-CN" altLang="en-US" sz="2400" b="1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31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-1</a:t>
                      </a:r>
                      <a:endParaRPr b="1" dirty="0"/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8字节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1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63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~ 2</a:t>
                      </a:r>
                      <a:r>
                        <a:rPr kumimoji="0" lang="zh-CN" altLang="en-US" sz="2400" b="1" i="0" u="none" strike="noStrike" cap="none" normalizeH="0" baseline="3000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63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-1</a:t>
                      </a:r>
                      <a:endParaRPr b="1" dirty="0"/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11553"/>
            <a:ext cx="8229600" cy="1000132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浮点类型：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float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double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2562"/>
            <a:ext cx="8229600" cy="3021018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与整数类型类似，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浮点类型也有固定的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表示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范围和字段长度，不受具体操作系统的影响。</a:t>
            </a:r>
          </a:p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的浮点型常量默认为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double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型，声明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float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型常量，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须后加‘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f’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或 ‘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F’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浮点型常量有两种表示形式：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/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十进制数形式：如：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5.12      512.0f      .512   (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必须有小数点）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/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科学计数法形式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: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如：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5.12e2      512E2     100E-2</a:t>
            </a:r>
          </a:p>
        </p:txBody>
      </p:sp>
      <p:graphicFrame>
        <p:nvGraphicFramePr>
          <p:cNvPr id="4" name="Group 7"/>
          <p:cNvGraphicFramePr/>
          <p:nvPr/>
        </p:nvGraphicFramePr>
        <p:xfrm>
          <a:off x="842552" y="4474303"/>
          <a:ext cx="7635875" cy="1320801"/>
        </p:xfrm>
        <a:graphic>
          <a:graphicData uri="http://schemas.openxmlformats.org/drawingml/2006/table">
            <a:tbl>
              <a:tblPr/>
              <a:tblGrid>
                <a:gridCol w="2017112"/>
                <a:gridCol w="1944891"/>
                <a:gridCol w="367387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类  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占用存储空间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表数范围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单精度float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-3.403E38 ~ 3.403E38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双精度double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8字节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-1.798E308 ~ 1.798E308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28" y="-67311"/>
            <a:ext cx="8229600" cy="1000132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字符类型：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char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915" y="1136997"/>
            <a:ext cx="8229600" cy="43291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char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型数据用来表示通常意义上的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"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字符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"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中字符是用单引号(‘ ’)括起来的单个字符。例如：char c1 = 'a';   char c2 = '中'; char c3 =  '9';</a:t>
            </a:r>
          </a:p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转义字符：使用‘\’来将其后的字符转变为特殊字符型常量。例如：char c3 = ‘\n’; 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  <a:sym typeface="+mn-ea"/>
              </a:rPr>
              <a:t>（换行符）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45" y="-200045"/>
            <a:ext cx="8229600" cy="1214446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布尔类型：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boolean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625" y="1407160"/>
            <a:ext cx="8280920" cy="40433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boolean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类型适于逻辑运算，一般用于程序流程控制：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if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条件控制语句；                  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while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循环控制语句；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do-while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循环控制语句；     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for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循环控制语句；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boolean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类型数据只允许取值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true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false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，不可以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0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或非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0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的整数替代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true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false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，这点和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语言不同。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46" y="-51452"/>
            <a:ext cx="8229600" cy="953746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基本数据类型转换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926" y="1266520"/>
            <a:ext cx="8229600" cy="46863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自动类型转换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：容量小的类型自动转换为容量大的数据类型。数据类型按容量大小排序为： </a:t>
            </a: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有多种类型的数据混合运算时，系统首先自动将所有数据转换成容量最大的那种数据类型，然后再进行计算。   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byte,short,char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三者在计算时首先转换为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int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类型。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当把任何基本类型的值和字符串值进行连接运算时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(+)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，基本类型的值将自动转化为字符串类型。 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444892" y="2314612"/>
            <a:ext cx="936625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98789" y="2842902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11676" y="2842902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35639" y="248253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77089" y="248253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245514" y="248253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13939" y="248253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563976" y="2238064"/>
            <a:ext cx="79216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char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877982" y="2791406"/>
            <a:ext cx="79375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byte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2367242" y="2788760"/>
            <a:ext cx="8636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short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3714169" y="2431569"/>
            <a:ext cx="79375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int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081885" y="2419043"/>
            <a:ext cx="79216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long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6280439" y="2431569"/>
            <a:ext cx="89201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float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7616621" y="2444095"/>
            <a:ext cx="115252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double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cs typeface="Arial Unicode MS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35414" y="2973077"/>
            <a:ext cx="57626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499014" y="2453964"/>
            <a:ext cx="865187" cy="101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148301" y="2771464"/>
            <a:ext cx="287338" cy="2016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480214" y="2612714"/>
            <a:ext cx="396875" cy="142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848639" y="2627002"/>
            <a:ext cx="396875" cy="142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253576" y="2612714"/>
            <a:ext cx="288925" cy="285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80" y="-126302"/>
            <a:ext cx="8229600" cy="1143008"/>
          </a:xfrm>
        </p:spPr>
        <p:txBody>
          <a:bodyPr/>
          <a:lstStyle/>
          <a:p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强制类型转换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14913"/>
            <a:ext cx="8572560" cy="392909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将容量大的数据类型转换为容量小的数据类型。使用时要加上强制转换符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（）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，但可能造成精度降低或溢出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,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要格外注意。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字符串转换为基本数据类型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，需要通过基本类型对应的包装类提供的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parseXXX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方法。如：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String a = “43”;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=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Integer.parseInt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(");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boolean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类型不可以转换为其它的数据类型。  </a:t>
            </a:r>
          </a:p>
          <a:p>
            <a:pPr>
              <a:lnSpc>
                <a:spcPct val="120000"/>
              </a:lnSpc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311" y="-123998"/>
            <a:ext cx="8229600" cy="114300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运算符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8100" y="1572537"/>
            <a:ext cx="6143668" cy="3400436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算术运算符</a:t>
            </a:r>
          </a:p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赋值运算符</a:t>
            </a:r>
          </a:p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比较运算符（关系运算符）</a:t>
            </a:r>
          </a:p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逻辑运算符</a:t>
            </a:r>
          </a:p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位运算符</a:t>
            </a:r>
          </a:p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三元运算符</a:t>
            </a:r>
          </a:p>
          <a:p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174" y="0"/>
            <a:ext cx="8229600" cy="92869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算术运算符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39413"/>
              </p:ext>
            </p:extLst>
          </p:nvPr>
        </p:nvGraphicFramePr>
        <p:xfrm>
          <a:off x="446674" y="1118960"/>
          <a:ext cx="8356600" cy="4468061"/>
        </p:xfrm>
        <a:graphic>
          <a:graphicData uri="http://schemas.openxmlformats.org/drawingml/2006/table">
            <a:tbl>
              <a:tblPr/>
              <a:tblGrid>
                <a:gridCol w="917575"/>
                <a:gridCol w="3260725"/>
                <a:gridCol w="2089150"/>
                <a:gridCol w="2089150"/>
              </a:tblGrid>
              <a:tr h="392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运算符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范例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结果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正号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+3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负号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b=4; -b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5+5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6-4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乘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*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/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5/5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取模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5%5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++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++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自增（前）：先运算后取值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自增（后）：先取值后运算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a=2;b=++a;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a=2;b=a++;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a=3;b=3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a=3;b=2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 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 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自减（前）：先运算后取值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自减（后）：先取值后运算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a=2;b=- -a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a=2;b=a- 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a=1;b=1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a=1;b=2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62" y="0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算术运算符的注意问题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971" y="1412609"/>
            <a:ext cx="8666551" cy="3941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如果对负数取模，可以把模数的负号忽略不记，如：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5%-2=1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 但被模数是负数就另当别论。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对于除号“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/”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，它的整数除和小数除是有区别的：整数之间做除法时，只保留整数部分而舍弃小数部分。 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例如：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x=3510;x=x/1000*1000;  x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的结果是？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endParaRPr lang="zh-CN" altLang="en-US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829" y="-44244"/>
            <a:ext cx="8229600" cy="986452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5750" y="1255395"/>
            <a:ext cx="4533900" cy="5025390"/>
          </a:xfrm>
        </p:spPr>
        <p:txBody>
          <a:bodyPr>
            <a:noAutofit/>
          </a:bodyPr>
          <a:lstStyle/>
          <a:p>
            <a:r>
              <a:rPr lang="zh-CN" altLang="en-US" sz="2400" b="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关键字</a:t>
            </a:r>
          </a:p>
          <a:p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保留字</a:t>
            </a:r>
            <a:endParaRPr lang="zh-CN" altLang="en-US" sz="2400" b="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sz="2400" b="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标识符</a:t>
            </a:r>
            <a:endParaRPr lang="en-US" altLang="zh-CN" sz="2400" b="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sz="2400" b="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命名规范</a:t>
            </a:r>
            <a:endParaRPr lang="en-US" altLang="zh-CN" sz="2400" b="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sz="2400" b="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变量</a:t>
            </a:r>
            <a:endParaRPr lang="en-US" altLang="zh-CN" sz="2400" b="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sz="2400" b="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数据类型</a:t>
            </a:r>
            <a:endParaRPr lang="en-US" altLang="zh-CN" sz="2400" b="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sz="2400" b="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运算符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4248018" y="1953733"/>
            <a:ext cx="3207300" cy="1428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关键字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lvl="1" indent="0">
              <a:buNone/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   被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语言赋予了特殊含义，用做专门用途的字符串（单词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）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marL="0" lvl="1" indent="0">
              <a:buNone/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保留字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marL="0" lvl="1" indent="0"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现有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版本尚未使用，但以后版本可能会作为关键字使用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标识符：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/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对各种变量、方法和类等要素命名时使用的字符序列称为标识符</a:t>
            </a:r>
          </a:p>
          <a:p>
            <a:pPr marL="0" lvl="1" indent="0">
              <a:buNone/>
            </a:pP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marL="0" lvl="1" indent="0">
              <a:buNone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-214792"/>
            <a:ext cx="8229600" cy="12144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赋值运算符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885952"/>
            <a:ext cx="8229600" cy="132873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符号：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= </a:t>
            </a: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扩展赋值运算符：</a:t>
            </a: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+=,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-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=, *=, /=, %=</a:t>
            </a: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比较运算符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442473"/>
            <a:ext cx="8229600" cy="128588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注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：比较运算符的结果都是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boolean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型，也就是要么是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true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，要么是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false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注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：比较运算符“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= =”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不能误写成“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=”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132735" y="1327355"/>
          <a:ext cx="8878530" cy="2876356"/>
        </p:xfrm>
        <a:graphic>
          <a:graphicData uri="http://schemas.openxmlformats.org/drawingml/2006/table">
            <a:tbl>
              <a:tblPr/>
              <a:tblGrid>
                <a:gridCol w="1505961"/>
                <a:gridCol w="7372569"/>
              </a:tblGrid>
              <a:tr h="437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运算符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运算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                                       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范例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                                            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结果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==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相等于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                            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4==3     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!=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不等于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                            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4!=3                                        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&lt;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小于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                                 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4&lt;3       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&gt;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大于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                                 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4&gt;3                                         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&lt;=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小于或者等于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                        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4&lt;=3     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&gt;=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大于或者等于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                         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4&gt;=3                                            true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055" y="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逻辑运算符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348322"/>
              </p:ext>
            </p:extLst>
          </p:nvPr>
        </p:nvGraphicFramePr>
        <p:xfrm>
          <a:off x="510055" y="1405621"/>
          <a:ext cx="8283575" cy="4473455"/>
        </p:xfrm>
        <a:graphic>
          <a:graphicData uri="http://schemas.openxmlformats.org/drawingml/2006/table">
            <a:tbl>
              <a:tblPr/>
              <a:tblGrid>
                <a:gridCol w="1441450"/>
                <a:gridCol w="2232025"/>
                <a:gridCol w="2160588"/>
                <a:gridCol w="2449512"/>
              </a:tblGrid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范例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AND(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与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false &amp;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OR(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false|true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XOR(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异或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true^false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Not(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非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!true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06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AND(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短路与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false&amp;&amp;true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OR(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短路或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false||true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62" y="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逻辑运算符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330960"/>
            <a:ext cx="8700770" cy="4186555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逻辑运算符用于连接布尔型表达式，在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中不可以写成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3&lt;x&lt;6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，应该写成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x&gt;3 &amp;&amp; x&lt;6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&amp;”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和“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&amp;&amp;”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的区别：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单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&amp;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时，左边无论真假，右边都进行运算；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双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&amp;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时，如果左边为真，右边参与运算，如果左边为假，那么右边不参与运算。</a:t>
            </a: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和“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||”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的区别同理，双或时，左边为真，右边不参与运算。</a:t>
            </a: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异或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 ^ )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与或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 | )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的不同之处是：对于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^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而言，当左右都为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true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时，结果为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false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627" y="-141050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三元运算符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857365"/>
            <a:ext cx="8286808" cy="257176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格式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:</a:t>
            </a:r>
          </a:p>
          <a:p>
            <a:pPr lvl="1"/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条件表达式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)?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表达式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：表达式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；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/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如果条件为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true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，运算后的结果是表达式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；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/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如果条件为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false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，运算后的结果是表达式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627" y="-141050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运算符优先级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4" y="812533"/>
            <a:ext cx="7514286" cy="55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" y="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关键字</a:t>
            </a:r>
            <a:endParaRPr lang="zh-CN" altLang="en-US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28126"/>
            <a:ext cx="8501122" cy="1357322"/>
          </a:xfrm>
        </p:spPr>
        <p:txBody>
          <a:bodyPr>
            <a:normAutofit fontScale="92500"/>
          </a:bodyPr>
          <a:lstStyle/>
          <a:p>
            <a:pPr eaLnBrk="0" fontAlgn="base" hangingPunct="0"/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关键字的定义和特点</a:t>
            </a:r>
          </a:p>
          <a:p>
            <a:pPr lvl="1" eaLnBrk="0" fontAlgn="base" hangingPunct="0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定义：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被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语言赋予了特殊含义，用做专门用途的字符串（单词）</a:t>
            </a:r>
          </a:p>
          <a:p>
            <a:pPr lvl="1" eaLnBrk="0" fontAlgn="base" hangingPunct="0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特点：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关键字中所有字母都为小写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142843" y="2285998"/>
          <a:ext cx="8868421" cy="400818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72359"/>
                <a:gridCol w="1774016"/>
                <a:gridCol w="1772359"/>
                <a:gridCol w="1772359"/>
                <a:gridCol w="1777328"/>
              </a:tblGrid>
              <a:tr h="401474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用于定义数据类型的关键字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014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class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interface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enum</a:t>
                      </a:r>
                      <a:endParaRPr kumimoji="0" lang="zh-CN" altLang="en-US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byte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short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</a:tr>
              <a:tr h="399835">
                <a:tc>
                  <a:txBody>
                    <a:bodyPr/>
                    <a:lstStyle/>
                    <a:p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int</a:t>
                      </a:r>
                      <a:endParaRPr kumimoji="0" lang="zh-CN" altLang="en-US" sz="18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long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float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double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char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</a:tr>
              <a:tr h="4014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boolean</a:t>
                      </a:r>
                      <a:endParaRPr kumimoji="0" lang="en-US" altLang="zh-CN" sz="1800" b="1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void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</a:tr>
              <a:tr h="401474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用于定义数据类型值的关键字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998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true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false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null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</a:tr>
              <a:tr h="401474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用于定义流程控制的关键字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998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if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else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switch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case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default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</a:tr>
              <a:tr h="4014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while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do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for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break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continue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</a:tr>
              <a:tr h="3998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Calibri" panose="020F0502020204030204" pitchFamily="34" charset="0"/>
                        </a:rPr>
                        <a:t>return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106" y="-136443"/>
            <a:ext cx="8229600" cy="1143008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关键字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81599"/>
              </p:ext>
            </p:extLst>
          </p:nvPr>
        </p:nvGraphicFramePr>
        <p:xfrm>
          <a:off x="141279" y="962327"/>
          <a:ext cx="8840489" cy="528978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67448"/>
                <a:gridCol w="1767448"/>
                <a:gridCol w="1767448"/>
                <a:gridCol w="1739832"/>
                <a:gridCol w="1798313"/>
              </a:tblGrid>
              <a:tr h="37877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用于定义访问权限修饰符的关键字</a:t>
                      </a: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8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private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protected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public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7877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用于定义类，方法，变量修饰符的关键字</a:t>
                      </a: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8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abstract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final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static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synchronized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7877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用于定义类与类之间关系的关键字</a:t>
                      </a: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8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extends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implements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7877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用于定义建立实例及引用实例，判断实例的关键字</a:t>
                      </a: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8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new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this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super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instanceof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7877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用于异常处理的关键字</a:t>
                      </a: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8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try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catch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finally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throw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throws</a:t>
                      </a:r>
                    </a:p>
                  </a:txBody>
                  <a:tcPr marT="45714" marB="45714" horzOverflow="overflow"/>
                </a:tc>
              </a:tr>
              <a:tr h="37877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用于包的关键字</a:t>
                      </a: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8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package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import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0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其他修饰符关键字</a:t>
                      </a: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8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native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strictfp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transient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volatile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Calibri" panose="020F0502020204030204" pitchFamily="34" charset="0"/>
                        </a:rPr>
                        <a:t>assert</a:t>
                      </a: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106" y="-136443"/>
            <a:ext cx="8229600" cy="1143008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保留字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6470" y="1828799"/>
            <a:ext cx="802312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保留字：现有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版本尚未使用，但以后版本可能会作为关键字使用。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byValue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cast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future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generic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inner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operator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outer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var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goto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const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543" y="-14399"/>
            <a:ext cx="8229600" cy="92869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标识符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906" y="1223184"/>
            <a:ext cx="8786874" cy="4379948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标识符：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/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 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对各种变量、方法和类等要素命名时使用的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字符序列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称为标识符</a:t>
            </a:r>
          </a:p>
          <a:p>
            <a:pPr lvl="1"/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凡是自己可以起名字的地方都叫标识符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定义合法标识符规则：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由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26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个英文字母大小写，数字：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0-9 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_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或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$ 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组成  </a:t>
            </a:r>
          </a:p>
          <a:p>
            <a:pPr lvl="1"/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数字不可以开头。</a:t>
            </a:r>
          </a:p>
          <a:p>
            <a:pPr lvl="1"/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不可以使用关键字和保留字，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但能包含关键字和保留字。</a:t>
            </a:r>
          </a:p>
          <a:p>
            <a:pPr lvl="1"/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中严格区分大小写，长度无限制。</a:t>
            </a:r>
          </a:p>
          <a:p>
            <a:pPr lvl="1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标识符不能包含空格。</a:t>
            </a:r>
          </a:p>
          <a:p>
            <a:pPr marL="457200" lvl="1" indent="0">
              <a:buNone/>
            </a:pPr>
            <a:endParaRPr lang="zh-CN" altLang="en-US" sz="2000" b="1" dirty="0" smtClean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注意：在起名字的时，为了提高阅读性，要尽量有意义，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做到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“见名知意”。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1263" y="2135885"/>
            <a:ext cx="1440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trike="sngStrike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2abc</a:t>
            </a:r>
          </a:p>
          <a:p>
            <a:r>
              <a:rPr lang="en-US" altLang="zh-CN" b="1" strike="sngStrike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class1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Animal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animal</a:t>
            </a:r>
          </a:p>
          <a:p>
            <a:r>
              <a:rPr lang="en-US" altLang="zh-CN" b="1" strike="sngStrike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last name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668" y="-126303"/>
            <a:ext cx="8229600" cy="116806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中的名称命名规范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668" y="1469298"/>
            <a:ext cx="8358246" cy="392909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中的名称命名规范：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包名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：多单词组成时所有字母都小写：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xxxyyyzzz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类名接口名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：多单词组成时，所有单词的首字母大写：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XxxYyyZzz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变量名和函数名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：多单词组成时，第一个单词首字母小写，第二个单词开始每个单词首字母大写：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xxxYyyZzz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常量名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：所有字母都大写。多单词时每个单词用下划线连接：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XXX_YYY_ZZZ</a:t>
            </a:r>
          </a:p>
          <a:p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775" y="-26579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40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775" y="1145934"/>
            <a:ext cx="8229600" cy="4714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变量的概念：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内存中的一个存储区域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该区域有自己的名称（变量名）和类型（数据类型）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中每个变量必须先声明，后使用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该区域的数据可以在同一类型范围内不断变化	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定义变量的格式：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数据类型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变量名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初始化值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</a:t>
            </a:r>
          </a:p>
          <a:p>
            <a:pPr marL="342900" lvl="1" indent="-342900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变量的作用域：一对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{ }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之间有效</a:t>
            </a: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62" y="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变量的分类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2" y="1443273"/>
            <a:ext cx="8572560" cy="40433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按被声明的位置划分：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成员变量：方法外部、类的内部定义的变量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局部变量：方法或语句块内部定义的变量        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注意：类外面（类对应的大括号外面）不能有变量的声明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按所属的数据类型划分：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基本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数据类型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变量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引用数据类型变量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345</TotalTime>
  <Words>1708</Words>
  <Application>Microsoft Office PowerPoint</Application>
  <PresentationFormat>全屏显示(4:3)</PresentationFormat>
  <Paragraphs>330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 Unicode MS</vt:lpstr>
      <vt:lpstr>华文细黑</vt:lpstr>
      <vt:lpstr>宋体</vt:lpstr>
      <vt:lpstr>微软雅黑</vt:lpstr>
      <vt:lpstr>Arial</vt:lpstr>
      <vt:lpstr>Calibri</vt:lpstr>
      <vt:lpstr>Wingdings</vt:lpstr>
      <vt:lpstr>ppt主题</vt:lpstr>
      <vt:lpstr>6_自定义设计方案</vt:lpstr>
      <vt:lpstr>变量与运算符 </vt:lpstr>
      <vt:lpstr>本章内容</vt:lpstr>
      <vt:lpstr>关键字</vt:lpstr>
      <vt:lpstr>关键字</vt:lpstr>
      <vt:lpstr>保留字</vt:lpstr>
      <vt:lpstr>标识符</vt:lpstr>
      <vt:lpstr>Java中的名称命名规范</vt:lpstr>
      <vt:lpstr>变量</vt:lpstr>
      <vt:lpstr>变量的分类</vt:lpstr>
      <vt:lpstr>变量的分类-按数据类型</vt:lpstr>
      <vt:lpstr>整数类型：byte、short、int、long</vt:lpstr>
      <vt:lpstr>浮点类型：float、double</vt:lpstr>
      <vt:lpstr>字符类型：char</vt:lpstr>
      <vt:lpstr>布尔类型：boolean</vt:lpstr>
      <vt:lpstr>基本数据类型转换</vt:lpstr>
      <vt:lpstr>强制类型转换</vt:lpstr>
      <vt:lpstr>运算符</vt:lpstr>
      <vt:lpstr>算术运算符</vt:lpstr>
      <vt:lpstr>算术运算符的注意问题</vt:lpstr>
      <vt:lpstr>上节回顾</vt:lpstr>
      <vt:lpstr>赋值运算符</vt:lpstr>
      <vt:lpstr>比较运算符</vt:lpstr>
      <vt:lpstr>逻辑运算符</vt:lpstr>
      <vt:lpstr>逻辑运算符</vt:lpstr>
      <vt:lpstr>三元运算符</vt:lpstr>
      <vt:lpstr>运算符优先级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yhj</cp:lastModifiedBy>
  <cp:revision>343</cp:revision>
  <dcterms:created xsi:type="dcterms:W3CDTF">2016-02-04T08:27:00Z</dcterms:created>
  <dcterms:modified xsi:type="dcterms:W3CDTF">2018-07-05T09:28:20Z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