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86" r:id="rId4"/>
    <p:sldId id="414" r:id="rId5"/>
    <p:sldId id="319" r:id="rId6"/>
    <p:sldId id="413" r:id="rId7"/>
    <p:sldId id="371" r:id="rId8"/>
    <p:sldId id="416" r:id="rId9"/>
    <p:sldId id="372" r:id="rId10"/>
    <p:sldId id="415" r:id="rId11"/>
    <p:sldId id="373" r:id="rId12"/>
    <p:sldId id="375" r:id="rId13"/>
    <p:sldId id="417" r:id="rId14"/>
    <p:sldId id="376" r:id="rId15"/>
    <p:sldId id="378" r:id="rId16"/>
    <p:sldId id="374" r:id="rId17"/>
    <p:sldId id="322" r:id="rId18"/>
    <p:sldId id="380" r:id="rId19"/>
    <p:sldId id="381" r:id="rId20"/>
    <p:sldId id="326" r:id="rId21"/>
    <p:sldId id="327" r:id="rId22"/>
    <p:sldId id="328" r:id="rId23"/>
    <p:sldId id="385" r:id="rId24"/>
    <p:sldId id="259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87770" autoAdjust="0"/>
  </p:normalViewPr>
  <p:slideViewPr>
    <p:cSldViewPr snapToGrid="0">
      <p:cViewPr varScale="1">
        <p:scale>
          <a:sx n="75" d="100"/>
          <a:sy n="75" d="100"/>
        </p:scale>
        <p:origin x="306" y="90"/>
      </p:cViewPr>
      <p:guideLst>
        <p:guide orient="horz" pos="2138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2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买东西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1EF9AC-6933-4922-A904-3971B3128D91}" type="slidenum">
              <a:rPr kumimoji="0" lang="en-US" altLang="zh-CN" sz="1200" smtClean="0">
                <a:solidFill>
                  <a:schemeClr val="tx1"/>
                </a:solidFill>
              </a:rPr>
              <a:t>11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买东西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1EF9AC-6933-4922-A904-3971B3128D91}" type="slidenum">
              <a:rPr kumimoji="0" lang="en-US" altLang="zh-CN" sz="1200" smtClean="0">
                <a:solidFill>
                  <a:schemeClr val="tx1"/>
                </a:solidFill>
              </a:rPr>
              <a:t>12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2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07544A-4D84-4A5F-A872-23C27EC827D0}" type="slidenum">
              <a:rPr kumimoji="0" lang="en-US" altLang="zh-CN" sz="1200" smtClean="0">
                <a:solidFill>
                  <a:schemeClr val="tx1"/>
                </a:solidFill>
              </a:rPr>
              <a:t>13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9A6A3A-FA1D-4D66-A92E-AA28BF772F16}" type="slidenum">
              <a:rPr kumimoji="0" lang="en-US" altLang="zh-CN" sz="1200" smtClean="0">
                <a:solidFill>
                  <a:schemeClr val="tx1"/>
                </a:solidFill>
              </a:rPr>
              <a:t>14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663C8C-44F6-4583-87B6-0E89D0619639}" type="slidenum">
              <a:rPr kumimoji="0" lang="en-US" altLang="zh-CN" sz="1200" smtClean="0">
                <a:solidFill>
                  <a:schemeClr val="tx1"/>
                </a:solidFill>
              </a:rPr>
              <a:t>17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7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54678-9805-42FB-8E9E-A919A51FDC1B}" type="slidenum">
              <a:rPr kumimoji="0" lang="en-US" altLang="zh-CN" sz="1200" smtClean="0">
                <a:solidFill>
                  <a:schemeClr val="tx1"/>
                </a:solidFill>
              </a:rPr>
              <a:t>18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dirty="0"/>
              <a:t>顺序结构及条件结构</a:t>
            </a:r>
            <a:br>
              <a:rPr lang="zh-CN" dirty="0"/>
            </a:b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5400" dirty="0" smtClean="0"/>
              <a:t>从键盘上</a:t>
            </a:r>
            <a:r>
              <a:rPr lang="zh-CN" altLang="en-US" sz="5400" b="0" dirty="0" smtClean="0"/>
              <a:t>输入</a:t>
            </a:r>
            <a:r>
              <a:rPr lang="zh-CN" altLang="en-US" sz="5400" dirty="0" smtClean="0"/>
              <a:t>两个数字</a:t>
            </a:r>
            <a:r>
              <a:rPr lang="en-US" altLang="zh-CN" sz="5400" dirty="0" err="1" smtClean="0"/>
              <a:t>a，b</a:t>
            </a:r>
            <a:endParaRPr lang="en-US" altLang="zh-CN" sz="54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5400" dirty="0" smtClean="0"/>
              <a:t>a&gt;=b,</a:t>
            </a:r>
            <a:r>
              <a:rPr lang="zh-CN" altLang="en-US" sz="5400" dirty="0" smtClean="0"/>
              <a:t>输出</a:t>
            </a:r>
            <a:r>
              <a:rPr lang="en-US" altLang="zh-CN" sz="5400" dirty="0" smtClean="0"/>
              <a:t>a</a:t>
            </a:r>
            <a:r>
              <a:rPr lang="zh-CN" altLang="en-US" sz="5400" dirty="0" smtClean="0"/>
              <a:t>大于等于</a:t>
            </a:r>
            <a:r>
              <a:rPr lang="en-US" altLang="zh-CN" sz="5400" dirty="0" smtClean="0"/>
              <a:t>b</a:t>
            </a:r>
          </a:p>
          <a:p>
            <a:pPr marL="0" indent="0">
              <a:buNone/>
            </a:pPr>
            <a:r>
              <a:rPr lang="en-US" altLang="zh-CN" sz="5400" dirty="0" smtClean="0"/>
              <a:t>a&lt;b</a:t>
            </a:r>
            <a:r>
              <a:rPr lang="zh-CN" altLang="en-US" sz="5400" dirty="0" smtClean="0"/>
              <a:t>，</a:t>
            </a:r>
            <a:r>
              <a:rPr lang="zh-CN" altLang="en-US" sz="5400" dirty="0"/>
              <a:t>输出</a:t>
            </a:r>
            <a:r>
              <a:rPr lang="en-US" altLang="zh-CN" sz="5400" dirty="0" smtClean="0"/>
              <a:t>a</a:t>
            </a:r>
            <a:r>
              <a:rPr lang="zh-CN" altLang="en-US" sz="5400" dirty="0" smtClean="0"/>
              <a:t>小于</a:t>
            </a:r>
            <a:r>
              <a:rPr lang="en-US" altLang="zh-CN" sz="5400" dirty="0" smtClean="0"/>
              <a:t>b</a:t>
            </a:r>
            <a:endParaRPr lang="en-US" altLang="zh-CN" sz="5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81000" y="773113"/>
            <a:ext cx="8229600" cy="5638800"/>
          </a:xfrm>
        </p:spPr>
        <p:txBody>
          <a:bodyPr/>
          <a:lstStyle/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我们生活，还有什么样的条件语句呢？</a:t>
            </a:r>
            <a:r>
              <a:rPr lang="zh-CN" altLang="zh-CN" sz="2400" dirty="0" smtClean="0"/>
              <a:t>当</a:t>
            </a:r>
            <a:r>
              <a:rPr lang="zh-CN" altLang="zh-CN" sz="2400" dirty="0"/>
              <a:t>有更多的条件需要判断时，我们还可以</a:t>
            </a:r>
            <a:r>
              <a:rPr lang="zh-CN" altLang="zh-CN" sz="2400" dirty="0" smtClean="0"/>
              <a:t>使用更为复杂的</a:t>
            </a:r>
            <a:r>
              <a:rPr lang="en-US" altLang="zh-CN" sz="2400" dirty="0" smtClean="0"/>
              <a:t>if-else-if</a:t>
            </a:r>
            <a:r>
              <a:rPr lang="zh-CN" altLang="zh-CN" sz="2400" dirty="0" smtClean="0"/>
              <a:t>结构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dirty="0" smtClean="0"/>
              <a:t>if-else-if</a:t>
            </a:r>
            <a:r>
              <a:rPr lang="zh-CN" altLang="en-US" dirty="0" smtClean="0"/>
              <a:t>语句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if (</a:t>
            </a:r>
            <a:r>
              <a:rPr lang="zh-CN" altLang="en-US" sz="1600" dirty="0"/>
              <a:t>布尔</a:t>
            </a:r>
            <a:r>
              <a:rPr lang="zh-CN" altLang="zh-CN" sz="1600" dirty="0" smtClean="0"/>
              <a:t>表达式</a:t>
            </a:r>
            <a:r>
              <a:rPr lang="en-US" altLang="zh-CN" sz="1600" dirty="0"/>
              <a:t>1)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</a:t>
            </a:r>
            <a:r>
              <a:rPr lang="zh-CN" altLang="zh-CN" sz="1600" dirty="0"/>
              <a:t>代码块</a:t>
            </a:r>
            <a:r>
              <a:rPr lang="en-US" altLang="zh-CN" sz="1600" dirty="0"/>
              <a:t>1;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else if 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布尔</a:t>
            </a:r>
            <a:r>
              <a:rPr lang="zh-CN" altLang="zh-CN" sz="1600" dirty="0" smtClean="0"/>
              <a:t>表达式</a:t>
            </a:r>
            <a:r>
              <a:rPr lang="en-US" altLang="zh-CN" sz="1600" dirty="0"/>
              <a:t>2)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</a:t>
            </a:r>
            <a:r>
              <a:rPr lang="zh-CN" altLang="zh-CN" sz="1600" dirty="0"/>
              <a:t>代码块</a:t>
            </a:r>
            <a:r>
              <a:rPr lang="en-US" altLang="zh-CN" sz="1600" dirty="0"/>
              <a:t>2;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...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[else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	</a:t>
            </a:r>
            <a:r>
              <a:rPr lang="zh-CN" altLang="zh-CN" sz="1600" dirty="0"/>
              <a:t>代码块</a:t>
            </a:r>
            <a:r>
              <a:rPr lang="en-US" altLang="zh-CN" sz="1600" dirty="0"/>
              <a:t>n;</a:t>
            </a:r>
            <a:endParaRPr lang="zh-CN" altLang="zh-CN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}]</a:t>
            </a:r>
            <a:endParaRPr lang="zh-CN" altLang="zh-CN" sz="16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30724" name="右箭头 2"/>
          <p:cNvSpPr>
            <a:spLocks noChangeArrowheads="1"/>
          </p:cNvSpPr>
          <p:nvPr/>
        </p:nvSpPr>
        <p:spPr bwMode="auto">
          <a:xfrm>
            <a:off x="2133600" y="3048000"/>
            <a:ext cx="1219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30725" name="文本框 4"/>
          <p:cNvSpPr txBox="1">
            <a:spLocks noChangeArrowheads="1"/>
          </p:cNvSpPr>
          <p:nvPr/>
        </p:nvSpPr>
        <p:spPr bwMode="auto">
          <a:xfrm>
            <a:off x="3352800" y="2827338"/>
            <a:ext cx="6067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6600"/>
                </a:solidFill>
                <a:ea typeface="宋体" panose="02010600030101010101" pitchFamily="2" charset="-122"/>
              </a:rPr>
              <a:t>布尔表达式为</a:t>
            </a:r>
            <a:r>
              <a:rPr lang="en-US" altLang="zh-CN" sz="2400" b="0" dirty="0">
                <a:solidFill>
                  <a:srgbClr val="FF66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400" b="0" dirty="0">
                <a:solidFill>
                  <a:srgbClr val="FF6600"/>
                </a:solidFill>
                <a:ea typeface="宋体" panose="02010600030101010101" pitchFamily="2" charset="-122"/>
              </a:rPr>
              <a:t>时，执行内部代码，</a:t>
            </a:r>
            <a:endParaRPr lang="en-US" altLang="zh-CN" sz="2400" b="0" dirty="0">
              <a:solidFill>
                <a:srgbClr val="FF66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6600"/>
                </a:solidFill>
                <a:ea typeface="宋体" panose="02010600030101010101" pitchFamily="2" charset="-122"/>
              </a:rPr>
              <a:t>结束分支语句；</a:t>
            </a:r>
            <a:endParaRPr lang="en-US" altLang="zh-CN" sz="2400" b="0" dirty="0">
              <a:solidFill>
                <a:srgbClr val="FF66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6600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2400" b="0" dirty="0">
                <a:solidFill>
                  <a:srgbClr val="FF6600"/>
                </a:solidFill>
                <a:ea typeface="宋体" panose="02010600030101010101" pitchFamily="2" charset="-122"/>
              </a:rPr>
              <a:t>false</a:t>
            </a:r>
            <a:r>
              <a:rPr lang="zh-CN" altLang="en-US" sz="2400" b="0" dirty="0">
                <a:solidFill>
                  <a:srgbClr val="FF6600"/>
                </a:solidFill>
                <a:ea typeface="宋体" panose="02010600030101010101" pitchFamily="2" charset="-122"/>
              </a:rPr>
              <a:t>时，进入下面的判断，与上面一致；</a:t>
            </a:r>
            <a:endParaRPr lang="en-US" altLang="zh-CN" sz="2400" b="0" dirty="0">
              <a:solidFill>
                <a:srgbClr val="FF66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6600"/>
                </a:solidFill>
                <a:ea typeface="宋体" panose="02010600030101010101" pitchFamily="2" charset="-122"/>
              </a:rPr>
              <a:t>当所有条件都不满足时，执行最后的</a:t>
            </a:r>
            <a:r>
              <a:rPr lang="en-US" altLang="zh-CN" sz="2400" b="0" dirty="0">
                <a:solidFill>
                  <a:srgbClr val="FF6600"/>
                </a:solidFill>
                <a:ea typeface="宋体" panose="02010600030101010101" pitchFamily="2" charset="-122"/>
              </a:rPr>
              <a:t>else</a:t>
            </a:r>
            <a:endParaRPr lang="zh-CN" altLang="en-US" sz="2400" b="0" dirty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9" y="1006136"/>
            <a:ext cx="7786736" cy="409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03238" y="773113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if-else-if</a:t>
            </a:r>
            <a:r>
              <a:rPr lang="zh-CN" altLang="en-US" dirty="0" smtClean="0"/>
              <a:t>语句</a:t>
            </a:r>
            <a:endParaRPr lang="en-US" altLang="zh-CN" sz="2400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sz="3200" dirty="0"/>
              <a:t>从</a:t>
            </a:r>
            <a:r>
              <a:rPr lang="zh-CN" altLang="en-US" sz="3200" dirty="0" smtClean="0"/>
              <a:t>键盘输入一个数值</a:t>
            </a:r>
            <a:r>
              <a:rPr lang="en-US" altLang="zh-CN" sz="3200" dirty="0" smtClean="0"/>
              <a:t>a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/>
              <a:t>如果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大于等于</a:t>
            </a:r>
            <a:r>
              <a:rPr lang="en-US" altLang="zh-CN" sz="3200" dirty="0"/>
              <a:t>8</a:t>
            </a:r>
            <a:r>
              <a:rPr lang="en-US" altLang="zh-CN" sz="3200" dirty="0" smtClean="0"/>
              <a:t>0，</a:t>
            </a:r>
            <a:r>
              <a:rPr lang="zh-CN" altLang="en-US" sz="3200" dirty="0" smtClean="0"/>
              <a:t>打印成绩优秀</a:t>
            </a:r>
            <a:endParaRPr lang="en-US" altLang="zh-CN" sz="36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sz="3600" dirty="0"/>
              <a:t>如果</a:t>
            </a:r>
            <a:r>
              <a:rPr lang="en-US" altLang="zh-CN" sz="3600" dirty="0"/>
              <a:t>a</a:t>
            </a:r>
            <a:r>
              <a:rPr lang="zh-CN" altLang="en-US" sz="3600" dirty="0"/>
              <a:t>大于</a:t>
            </a:r>
            <a:r>
              <a:rPr lang="zh-CN" altLang="en-US" sz="3600" dirty="0" smtClean="0"/>
              <a:t>等于</a:t>
            </a:r>
            <a:r>
              <a:rPr lang="en-US" altLang="zh-CN" sz="3600" dirty="0" smtClean="0"/>
              <a:t>60</a:t>
            </a:r>
            <a:r>
              <a:rPr lang="zh-CN" altLang="en-US" sz="3600" dirty="0" smtClean="0"/>
              <a:t>小于</a:t>
            </a:r>
            <a:r>
              <a:rPr lang="en-US" altLang="zh-CN" sz="3600" dirty="0" smtClean="0"/>
              <a:t>80，</a:t>
            </a:r>
            <a:r>
              <a:rPr lang="zh-CN" altLang="en-US" sz="3600" dirty="0"/>
              <a:t>打印</a:t>
            </a:r>
            <a:r>
              <a:rPr lang="zh-CN" altLang="en-US" sz="3600" dirty="0" smtClean="0"/>
              <a:t>成绩合格</a:t>
            </a:r>
            <a:endParaRPr lang="en-US" altLang="zh-CN" sz="36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/>
              <a:t>如果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小于</a:t>
            </a:r>
            <a:r>
              <a:rPr lang="en-US" altLang="zh-CN" sz="3600" dirty="0" smtClean="0"/>
              <a:t>60，</a:t>
            </a:r>
            <a:r>
              <a:rPr lang="zh-CN" altLang="en-US" sz="3600" dirty="0" smtClean="0"/>
              <a:t>打印成绩不合格</a:t>
            </a:r>
            <a:endParaRPr lang="en-US" altLang="zh-CN" sz="3600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/>
              <a:t>否则，打印输入不正确</a:t>
            </a:r>
            <a:endParaRPr lang="en-US" altLang="zh-CN" sz="36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/>
              <a:t>在</a:t>
            </a:r>
            <a:r>
              <a:rPr lang="zh-CN" altLang="zh-CN" sz="2400" dirty="0"/>
              <a:t>上述三种</a:t>
            </a:r>
            <a:r>
              <a:rPr lang="en-US" altLang="zh-CN" sz="2400" dirty="0"/>
              <a:t>if</a:t>
            </a:r>
            <a:r>
              <a:rPr lang="zh-CN" altLang="zh-CN" sz="2400" dirty="0"/>
              <a:t>语句中</a:t>
            </a:r>
            <a:r>
              <a:rPr lang="zh-CN" altLang="zh-CN" sz="2400" dirty="0" smtClean="0"/>
              <a:t>，代码块当然不会仅限于一般的表达式语句，还可以是其它类型的语句，比如，可以在一个</a:t>
            </a:r>
            <a:r>
              <a:rPr lang="en-US" altLang="zh-CN" sz="2400" dirty="0" smtClean="0"/>
              <a:t>if</a:t>
            </a:r>
            <a:r>
              <a:rPr lang="zh-CN" altLang="zh-CN" sz="2400" dirty="0" smtClean="0"/>
              <a:t>语句中嵌套另一个</a:t>
            </a:r>
            <a:r>
              <a:rPr lang="en-US" altLang="zh-CN" sz="2400" dirty="0" smtClean="0"/>
              <a:t>if</a:t>
            </a:r>
            <a:r>
              <a:rPr lang="zh-CN" altLang="zh-CN" sz="2400" dirty="0" smtClean="0"/>
              <a:t>语句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zh-CN" altLang="en-US" dirty="0" smtClean="0"/>
              <a:t>嵌套（以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为例）</a:t>
            </a:r>
            <a:endParaRPr lang="en-US" altLang="zh-CN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if </a:t>
            </a:r>
            <a:r>
              <a:rPr lang="en-US" altLang="zh-CN" sz="1800" dirty="0" smtClean="0"/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布尔</a:t>
            </a:r>
            <a:r>
              <a:rPr lang="zh-CN" altLang="en-US" sz="1800" dirty="0" smtClean="0">
                <a:solidFill>
                  <a:srgbClr val="FF0000"/>
                </a:solidFill>
              </a:rPr>
              <a:t>表达式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{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if（</a:t>
            </a:r>
            <a:r>
              <a:rPr lang="zh-CN" altLang="en-US" sz="1800" dirty="0">
                <a:solidFill>
                  <a:srgbClr val="FF0000"/>
                </a:solidFill>
              </a:rPr>
              <a:t>布尔</a:t>
            </a:r>
            <a:r>
              <a:rPr lang="zh-CN" altLang="en-US" sz="1800" dirty="0" smtClean="0">
                <a:solidFill>
                  <a:srgbClr val="FF0000"/>
                </a:solidFill>
              </a:rPr>
              <a:t>表达式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/>
              <a:t>）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｛｝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else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｛｝</a:t>
            </a:r>
            <a:endParaRPr lang="en-US" altLang="zh-CN" sz="1800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b="0" dirty="0"/>
              <a:t>else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b="0" dirty="0"/>
              <a:t>{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b="0" dirty="0"/>
              <a:t>	</a:t>
            </a:r>
            <a:r>
              <a:rPr lang="zh-CN" altLang="en-US" sz="1800" b="0" dirty="0"/>
              <a:t>代码块</a:t>
            </a:r>
            <a:r>
              <a:rPr lang="en-US" altLang="zh-CN" sz="1800" b="0" dirty="0"/>
              <a:t>2;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sz="1800" b="0" dirty="0"/>
              <a:t>}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631170" y="2819400"/>
            <a:ext cx="355097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布尔表达式，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不是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true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就是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false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6869" name="右箭头 10"/>
          <p:cNvSpPr>
            <a:spLocks noChangeArrowheads="1"/>
          </p:cNvSpPr>
          <p:nvPr/>
        </p:nvSpPr>
        <p:spPr bwMode="auto">
          <a:xfrm>
            <a:off x="2713038" y="2982913"/>
            <a:ext cx="1676400" cy="457200"/>
          </a:xfrm>
          <a:prstGeom prst="rightArrow">
            <a:avLst>
              <a:gd name="adj1" fmla="val 50000"/>
              <a:gd name="adj2" fmla="val 49992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右箭头 11"/>
          <p:cNvSpPr/>
          <p:nvPr/>
        </p:nvSpPr>
        <p:spPr bwMode="auto">
          <a:xfrm rot="10800000">
            <a:off x="2438400" y="3754438"/>
            <a:ext cx="3381375" cy="817562"/>
          </a:xfrm>
          <a:prstGeom prst="ben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871" name="文本框 12"/>
          <p:cNvSpPr txBox="1">
            <a:spLocks noChangeArrowheads="1"/>
          </p:cNvSpPr>
          <p:nvPr/>
        </p:nvSpPr>
        <p:spPr bwMode="auto">
          <a:xfrm>
            <a:off x="2871788" y="4410075"/>
            <a:ext cx="2514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70C0"/>
                </a:solidFill>
                <a:ea typeface="宋体" panose="02010600030101010101" pitchFamily="2" charset="-122"/>
              </a:rPr>
              <a:t>嵌套了其他分支语句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嵌套语句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从控制台输入两个数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比较他们的大小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谁大输出，谁大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相等输出相等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例如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1</a:t>
            </a:r>
            <a:r>
              <a:rPr lang="en-US" altLang="zh-CN" sz="2400" dirty="0" smtClean="0"/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20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输出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9765" y="-357282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18" y="1983048"/>
            <a:ext cx="8640762" cy="20161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编写程序：由键盘输入三个整数分别存入变量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num1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num2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num3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，对它们进行排序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并且从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大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到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小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输出。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 eaLnBrk="1" hangingPunct="1">
              <a:buNone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zh-CN" dirty="0" smtClean="0"/>
              <a:t>语句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当判断条件为多种状态时，我们使用</a:t>
            </a:r>
            <a:r>
              <a:rPr lang="en-US" altLang="zh-CN" sz="2400" dirty="0" smtClean="0"/>
              <a:t>if-else-if</a:t>
            </a:r>
            <a:r>
              <a:rPr lang="zh-CN" altLang="en-US" sz="2400" dirty="0" smtClean="0"/>
              <a:t>来解决，但这</a:t>
            </a:r>
            <a:r>
              <a:rPr lang="zh-CN" altLang="zh-CN" sz="2400" dirty="0" smtClean="0"/>
              <a:t>不仅会</a:t>
            </a:r>
            <a:r>
              <a:rPr lang="zh-CN" altLang="zh-CN" sz="2400" dirty="0"/>
              <a:t>使代码的编写非常繁琐，还会影响到代码的</a:t>
            </a:r>
            <a:r>
              <a:rPr lang="zh-CN" altLang="zh-CN" sz="2400" dirty="0" smtClean="0"/>
              <a:t>可读性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switch</a:t>
            </a:r>
            <a:r>
              <a:rPr lang="zh-CN" altLang="zh-CN" sz="2400" dirty="0"/>
              <a:t>语句能够有效的避免这种情况所带来的冗长代码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/>
              <a:t>switch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	switch (</a:t>
            </a:r>
            <a:r>
              <a:rPr lang="zh-CN" altLang="en-US" sz="1800" dirty="0" smtClean="0"/>
              <a:t>表达式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	{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case </a:t>
            </a:r>
            <a:r>
              <a:rPr lang="zh-CN" altLang="zh-CN" sz="1800" dirty="0" smtClean="0"/>
              <a:t>常量</a:t>
            </a:r>
            <a:r>
              <a:rPr lang="en-US" altLang="zh-CN" sz="1800" dirty="0" smtClean="0"/>
              <a:t>1: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zh-CN" altLang="zh-CN" sz="1800" dirty="0" smtClean="0"/>
              <a:t>代码</a:t>
            </a:r>
            <a:r>
              <a:rPr lang="zh-CN" altLang="zh-CN" sz="1800" dirty="0"/>
              <a:t>块</a:t>
            </a:r>
            <a:r>
              <a:rPr lang="en-US" altLang="zh-CN" sz="1800" dirty="0"/>
              <a:t>1;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break</a:t>
            </a:r>
            <a:r>
              <a:rPr lang="en-US" altLang="zh-CN" sz="1800" dirty="0"/>
              <a:t>; 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		case </a:t>
            </a:r>
            <a:r>
              <a:rPr lang="zh-CN" altLang="zh-CN" sz="1800" dirty="0"/>
              <a:t>常量</a:t>
            </a:r>
            <a:r>
              <a:rPr lang="en-US" altLang="zh-CN" sz="1800" dirty="0"/>
              <a:t>2: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zh-CN" altLang="zh-CN" sz="1800" dirty="0" smtClean="0"/>
              <a:t>代码</a:t>
            </a:r>
            <a:r>
              <a:rPr lang="zh-CN" altLang="zh-CN" sz="1800" dirty="0"/>
              <a:t>块</a:t>
            </a:r>
            <a:r>
              <a:rPr lang="en-US" altLang="zh-CN" sz="1800" dirty="0"/>
              <a:t>2;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break</a:t>
            </a:r>
            <a:r>
              <a:rPr lang="en-US" altLang="zh-CN" sz="1800" dirty="0"/>
              <a:t>; </a:t>
            </a: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		…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		default </a:t>
            </a:r>
            <a:r>
              <a:rPr lang="en-US" altLang="zh-CN" sz="1800" dirty="0"/>
              <a:t>: 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zh-CN" altLang="zh-CN" sz="1800" dirty="0" smtClean="0"/>
              <a:t>代码</a:t>
            </a:r>
            <a:r>
              <a:rPr lang="zh-CN" altLang="zh-CN" sz="1800" dirty="0"/>
              <a:t>块</a:t>
            </a:r>
            <a:r>
              <a:rPr lang="en-US" altLang="zh-CN" sz="1800" dirty="0"/>
              <a:t>n;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break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	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8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</a:t>
            </a:r>
            <a:endParaRPr lang="zh-CN" altLang="zh-CN" sz="1800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switch</a:t>
            </a:r>
            <a:r>
              <a:rPr lang="zh-CN" altLang="zh-CN" smtClean="0"/>
              <a:t>语句</a:t>
            </a:r>
            <a:endParaRPr lang="zh-CN" altLang="en-US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zh-CN" sz="2400" dirty="0"/>
              <a:t>在</a:t>
            </a:r>
            <a:r>
              <a:rPr lang="en-US" altLang="zh-CN" sz="2400" dirty="0"/>
              <a:t>switch</a:t>
            </a:r>
            <a:r>
              <a:rPr lang="zh-CN" altLang="zh-CN" sz="2400" dirty="0"/>
              <a:t>语句执行时，</a:t>
            </a:r>
            <a:r>
              <a:rPr lang="zh-CN" altLang="zh-CN" sz="2400" dirty="0">
                <a:solidFill>
                  <a:srgbClr val="FF0000"/>
                </a:solidFill>
              </a:rPr>
              <a:t>首先</a:t>
            </a:r>
            <a:r>
              <a:rPr lang="zh-CN" altLang="zh-CN" sz="2400" dirty="0" smtClean="0">
                <a:solidFill>
                  <a:srgbClr val="FF0000"/>
                </a:solidFill>
              </a:rPr>
              <a:t>计算</a:t>
            </a:r>
            <a:r>
              <a:rPr lang="zh-CN" altLang="en-US" sz="2400" dirty="0">
                <a:solidFill>
                  <a:srgbClr val="FF0000"/>
                </a:solidFill>
              </a:rPr>
              <a:t>表达式</a:t>
            </a:r>
            <a:r>
              <a:rPr lang="zh-CN" altLang="zh-CN" sz="2400" dirty="0" smtClean="0">
                <a:solidFill>
                  <a:srgbClr val="FF0000"/>
                </a:solidFill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值</a:t>
            </a:r>
            <a:r>
              <a:rPr lang="zh-CN" altLang="zh-CN" sz="2400" dirty="0"/>
              <a:t>，然后将其与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zh-CN" sz="2400" dirty="0">
                <a:solidFill>
                  <a:srgbClr val="FF0000"/>
                </a:solidFill>
              </a:rPr>
              <a:t>后的常量</a:t>
            </a:r>
            <a:r>
              <a:rPr lang="zh-CN" altLang="zh-CN" sz="2400" dirty="0"/>
              <a:t>依次进行比较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/>
              <a:t>如果</a:t>
            </a:r>
            <a:r>
              <a:rPr lang="zh-CN" altLang="zh-CN" sz="2400" dirty="0"/>
              <a:t>找到相匹配的值，则进入到该常量下的代码块执行，</a:t>
            </a:r>
            <a:r>
              <a:rPr lang="zh-CN" altLang="zh-CN" sz="2400" dirty="0">
                <a:solidFill>
                  <a:srgbClr val="FF0000"/>
                </a:solidFill>
              </a:rPr>
              <a:t>直至遇到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/>
              <a:t>结束整个</a:t>
            </a:r>
            <a:r>
              <a:rPr lang="en-US" altLang="zh-CN" sz="2400" dirty="0"/>
              <a:t>switch</a:t>
            </a:r>
            <a:r>
              <a:rPr lang="zh-CN" altLang="zh-CN" sz="2400" dirty="0"/>
              <a:t>语句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/>
              <a:t>如果</a:t>
            </a:r>
            <a:r>
              <a:rPr lang="zh-CN" altLang="zh-CN" sz="2400" dirty="0"/>
              <a:t>常量中</a:t>
            </a:r>
            <a:r>
              <a:rPr lang="zh-CN" altLang="zh-CN" sz="2400" dirty="0">
                <a:solidFill>
                  <a:srgbClr val="FF0000"/>
                </a:solidFill>
              </a:rPr>
              <a:t>没有</a:t>
            </a:r>
            <a:r>
              <a:rPr lang="zh-CN" altLang="zh-CN" sz="2400" dirty="0"/>
              <a:t>找到匹配值，则</a:t>
            </a:r>
            <a:r>
              <a:rPr lang="zh-CN" altLang="zh-CN" sz="2400" dirty="0">
                <a:solidFill>
                  <a:srgbClr val="FF0000"/>
                </a:solidFill>
              </a:rPr>
              <a:t>进入到</a:t>
            </a:r>
            <a:r>
              <a:rPr lang="en-US" altLang="zh-CN" sz="2400" dirty="0">
                <a:solidFill>
                  <a:srgbClr val="FF0000"/>
                </a:solidFill>
              </a:rPr>
              <a:t>default</a:t>
            </a:r>
            <a:r>
              <a:rPr lang="zh-CN" altLang="zh-CN" sz="2400" dirty="0"/>
              <a:t>代码块执行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zh-CN" sz="2400" dirty="0" smtClean="0">
                <a:solidFill>
                  <a:srgbClr val="FF0000"/>
                </a:solidFill>
              </a:rPr>
              <a:t>在</a:t>
            </a:r>
            <a:r>
              <a:rPr lang="zh-CN" altLang="zh-CN" sz="2400" dirty="0">
                <a:solidFill>
                  <a:srgbClr val="FF0000"/>
                </a:solidFill>
              </a:rPr>
              <a:t>这里我们需要注意的是，虽然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 smtClean="0">
                <a:solidFill>
                  <a:srgbClr val="FF0000"/>
                </a:solidFill>
              </a:rPr>
              <a:t>语句不是</a:t>
            </a:r>
            <a:r>
              <a:rPr lang="zh-CN" altLang="zh-CN" sz="2400" dirty="0">
                <a:solidFill>
                  <a:srgbClr val="FF0000"/>
                </a:solidFill>
              </a:rPr>
              <a:t>必须的，但在执行过程中，如没有遇到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</a:rPr>
              <a:t>，将继续执行一下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zh-CN" sz="2400" dirty="0">
                <a:solidFill>
                  <a:srgbClr val="FF0000"/>
                </a:solidFill>
              </a:rPr>
              <a:t>后的代码块，直至</a:t>
            </a:r>
            <a:r>
              <a:rPr lang="en-US" altLang="zh-CN" sz="2400" dirty="0">
                <a:solidFill>
                  <a:srgbClr val="FF0000"/>
                </a:solidFill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</a:rPr>
              <a:t>或整个</a:t>
            </a:r>
            <a:r>
              <a:rPr lang="en-US" altLang="zh-CN" sz="2400" dirty="0">
                <a:solidFill>
                  <a:srgbClr val="FF0000"/>
                </a:solidFill>
              </a:rPr>
              <a:t>switch</a:t>
            </a:r>
            <a:r>
              <a:rPr lang="zh-CN" altLang="zh-CN" sz="2400" dirty="0">
                <a:solidFill>
                  <a:srgbClr val="FF0000"/>
                </a:solidFill>
              </a:rPr>
              <a:t>语句结束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7351" y="-342920"/>
            <a:ext cx="7793037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54299" y="1690523"/>
            <a:ext cx="8359139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表达式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中表达式的返回值必须是下述几种类型之一：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 byte, char, short,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枚举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,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字符串</a:t>
            </a:r>
            <a:r>
              <a:rPr lang="en-US" altLang="zh-CN" sz="2400" b="1" dirty="0" smtClean="0"/>
              <a:t>String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JDK7</a:t>
            </a:r>
            <a:r>
              <a:rPr lang="zh-CN" altLang="zh-CN" sz="2400" b="1" dirty="0"/>
              <a:t>之后支持</a:t>
            </a:r>
            <a:r>
              <a:rPr lang="zh-CN" altLang="zh-CN" sz="2400" b="1" dirty="0" smtClean="0"/>
              <a:t>）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case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子句中的值必须是常量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，且所有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case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default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子句是任选的；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break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语句用来在执行完一个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case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分支后使程序跳出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语句块；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0" y="1255395"/>
            <a:ext cx="4533900" cy="5025390"/>
          </a:xfrm>
        </p:spPr>
        <p:txBody>
          <a:bodyPr>
            <a:noAutofit/>
          </a:bodyPr>
          <a:lstStyle/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顺序结构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条件结构</a:t>
            </a: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248018" y="1953733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-111553"/>
            <a:ext cx="7772400" cy="107157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7443" y="1117640"/>
            <a:ext cx="6337300" cy="46685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语句改写下列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if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a </a:t>
            </a:r>
            <a:r>
              <a:rPr lang="en-US" altLang="zh-CN" sz="200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= </a:t>
            </a:r>
            <a:r>
              <a:rPr lang="en-US" altLang="zh-CN" sz="200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XX</a:t>
            </a:r>
            <a:r>
              <a:rPr lang="en-US" altLang="zh-CN" sz="200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x =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if(a==1)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{x+=5;}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else if(a==2)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{x+=10;}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else if(a==3)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{x+=16;}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 else if(a==4)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	  {x+=34;}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	  {x += 100;}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938" y="-340616"/>
            <a:ext cx="7793037" cy="1462088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lang="zh-CN" altLang="en-US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语句练习</a:t>
            </a:r>
            <a:endParaRPr lang="en-US" altLang="zh-CN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928802"/>
            <a:ext cx="8642350" cy="296706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编写程序：从键盘上读入一个学生成绩，存放在变量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中，根据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score&gt;=90       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等级：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70=&lt;score&lt;90    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 B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60=&lt;score&lt;70    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: C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score&lt;60        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等级：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</a:t>
            </a:r>
          </a:p>
          <a:p>
            <a:pPr lvl="1" eaLnBrk="1" hangingPunct="1">
              <a:buFontTx/>
              <a:buNone/>
            </a:pP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zh-CN" altLang="en-US" smtClean="0"/>
              <a:t>课堂小结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3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if</a:t>
            </a:r>
            <a:r>
              <a:rPr lang="zh-CN" altLang="en-US" sz="2800" dirty="0">
                <a:solidFill>
                  <a:srgbClr val="FF0000"/>
                </a:solidFill>
              </a:rPr>
              <a:t>执行过程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是选择结构，有三个形式，它们执行是条件成立只会选一个执行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switch</a:t>
            </a:r>
            <a:r>
              <a:rPr lang="zh-CN" altLang="en-US" dirty="0" smtClean="0">
                <a:solidFill>
                  <a:srgbClr val="FF0000"/>
                </a:solidFill>
              </a:rPr>
              <a:t>执行过程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一、计算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二、找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三、从找到的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开始，往下全部</a:t>
            </a:r>
            <a:r>
              <a:rPr lang="zh-CN" altLang="en-US" dirty="0" smtClean="0">
                <a:solidFill>
                  <a:srgbClr val="FF0000"/>
                </a:solidFill>
              </a:rPr>
              <a:t>执行，直到遇到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r>
              <a:rPr lang="en-US" altLang="zh-CN" dirty="0" smtClean="0">
                <a:solidFill>
                  <a:srgbClr val="FF0000"/>
                </a:solidFill>
              </a:rPr>
              <a:t>switch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四、若没找到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，则从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zh-CN" altLang="en-US" dirty="0">
                <a:solidFill>
                  <a:srgbClr val="FF0000"/>
                </a:solidFill>
              </a:rPr>
              <a:t>开始往下全部执行</a:t>
            </a:r>
            <a:r>
              <a:rPr lang="zh-CN" altLang="en-US" dirty="0" smtClean="0">
                <a:solidFill>
                  <a:srgbClr val="FF0000"/>
                </a:solidFill>
              </a:rPr>
              <a:t>，若</a:t>
            </a:r>
            <a:r>
              <a:rPr lang="zh-CN" altLang="en-US" dirty="0">
                <a:solidFill>
                  <a:srgbClr val="FF0000"/>
                </a:solidFill>
              </a:rPr>
              <a:t>没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zh-CN" altLang="en-US" dirty="0">
                <a:solidFill>
                  <a:srgbClr val="FF0000"/>
                </a:solidFill>
              </a:rPr>
              <a:t>则结束</a:t>
            </a:r>
            <a:r>
              <a:rPr lang="en-US" altLang="zh-CN" dirty="0">
                <a:solidFill>
                  <a:srgbClr val="FF0000"/>
                </a:solidFill>
              </a:rPr>
              <a:t>switch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20" y="-339934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顺序结构</a:t>
            </a:r>
            <a:endParaRPr lang="zh-CN" altLang="en-US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196" y="1230473"/>
            <a:ext cx="8208962" cy="5199824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顺序结构是程序中最简单最基本的流程控制，没有特定的语法结构，按照代码的先后顺序，依次执行，程序中大多数的代码都是这样执行的。总的来说：写在前面的先执行，写在后面的后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执行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 eaLnBrk="1" hangingPunct="1">
              <a:buClr>
                <a:schemeClr val="tx1"/>
              </a:buClr>
              <a:buNone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11" y="3075153"/>
            <a:ext cx="2255657" cy="325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20" y="-339934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键盘输入数据</a:t>
            </a:r>
            <a:endParaRPr lang="zh-CN" altLang="en-US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196" y="1020192"/>
            <a:ext cx="8208962" cy="5199824"/>
          </a:xfrm>
          <a:noFill/>
        </p:spPr>
        <p:txBody>
          <a:bodyPr/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zh-CN" altLang="zh-CN" dirty="0"/>
              <a:t>之前的内容，数据都是在代码中写死的，在真正的项目实践中数据值肯定是变化的，有必要学习如何输入数据。如何输入数据呢？需要三步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/>
            <a:r>
              <a:rPr lang="zh-CN" altLang="zh-CN" dirty="0"/>
              <a:t>导入</a:t>
            </a:r>
            <a:r>
              <a:rPr lang="en-US" altLang="zh-CN" dirty="0" err="1"/>
              <a:t>java.util.Scanner</a:t>
            </a:r>
            <a:r>
              <a:rPr lang="zh-CN" altLang="zh-CN" dirty="0"/>
              <a:t>包；</a:t>
            </a:r>
          </a:p>
          <a:p>
            <a:pPr lvl="1"/>
            <a:r>
              <a:rPr lang="zh-CN" altLang="zh-CN" dirty="0"/>
              <a:t>语句</a:t>
            </a:r>
            <a:r>
              <a:rPr lang="en-US" altLang="zh-CN" dirty="0"/>
              <a:t>import </a:t>
            </a:r>
            <a:r>
              <a:rPr lang="en-US" altLang="zh-CN" dirty="0" err="1" smtClean="0"/>
              <a:t>java.util.Scanner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r>
              <a:rPr lang="zh-CN" altLang="zh-CN" dirty="0"/>
              <a:t>这句话要放在</a:t>
            </a:r>
            <a:r>
              <a:rPr lang="en-US" altLang="zh-CN" dirty="0"/>
              <a:t>class</a:t>
            </a:r>
            <a:r>
              <a:rPr lang="zh-CN" altLang="zh-CN" dirty="0"/>
              <a:t>定义的上面。</a:t>
            </a:r>
          </a:p>
          <a:p>
            <a:pPr lvl="0"/>
            <a:r>
              <a:rPr lang="zh-CN" altLang="zh-CN" dirty="0"/>
              <a:t>创建对象；</a:t>
            </a:r>
          </a:p>
          <a:p>
            <a:pPr lvl="1"/>
            <a:r>
              <a:rPr lang="zh-CN" altLang="zh-CN" dirty="0"/>
              <a:t>语句</a:t>
            </a:r>
            <a:r>
              <a:rPr lang="en-US" altLang="zh-CN" dirty="0"/>
              <a:t> 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Scanner(System.in);</a:t>
            </a:r>
            <a:endParaRPr lang="zh-CN" altLang="zh-CN" dirty="0"/>
          </a:p>
          <a:p>
            <a:pPr lvl="0"/>
            <a:r>
              <a:rPr lang="zh-CN" altLang="zh-CN" dirty="0"/>
              <a:t>接收数据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  <a:endParaRPr lang="zh-CN" altLang="zh-CN" dirty="0"/>
          </a:p>
          <a:p>
            <a:pPr lvl="1"/>
            <a:r>
              <a:rPr lang="en-US" altLang="zh-CN" dirty="0"/>
              <a:t>String name = </a:t>
            </a:r>
            <a:r>
              <a:rPr lang="en-US" altLang="zh-CN" dirty="0" err="1"/>
              <a:t>sc.nextLine</a:t>
            </a:r>
            <a:r>
              <a:rPr lang="en-US" altLang="zh-CN" dirty="0" smtClean="0"/>
              <a:t>();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20" y="-339934"/>
            <a:ext cx="779303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分支语句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805661"/>
            <a:ext cx="8208962" cy="2808288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分支语句根据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一定的条件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有选择地执行或跳过特定的语句</a:t>
            </a:r>
          </a:p>
          <a:p>
            <a:pPr eaLnBrk="1" hangingPunct="1">
              <a:spcBef>
                <a:spcPct val="6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分支语句分类</a:t>
            </a:r>
          </a:p>
          <a:p>
            <a:pPr lvl="1" eaLnBrk="1" hangingPunct="1"/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if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lvl="1" eaLnBrk="1" hangingPunct="1"/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switch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语句</a:t>
            </a:r>
          </a:p>
          <a:p>
            <a:pPr eaLnBrk="1" hangingPunct="1">
              <a:buFontTx/>
              <a:buNone/>
            </a:pP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400" y="773113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从</a:t>
            </a:r>
            <a:r>
              <a:rPr lang="zh-CN" altLang="en-US" dirty="0" smtClean="0"/>
              <a:t>英文单词来看，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就是如果，那么我们想想，我们现实生活中的例子</a:t>
            </a:r>
            <a:r>
              <a:rPr lang="en-US" altLang="zh-CN" dirty="0" smtClean="0"/>
              <a:t>,</a:t>
            </a:r>
            <a:r>
              <a:rPr lang="zh-CN" altLang="en-US" dirty="0"/>
              <a:t>女生</a:t>
            </a:r>
            <a:r>
              <a:rPr lang="zh-CN" altLang="en-US" dirty="0" smtClean="0"/>
              <a:t>向你表白</a:t>
            </a:r>
            <a:endParaRPr lang="en-US" altLang="zh-CN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b="0" dirty="0">
                <a:solidFill>
                  <a:srgbClr val="FF0000"/>
                </a:solidFill>
              </a:rPr>
              <a:t>布尔表达式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代码块</a:t>
            </a:r>
            <a:r>
              <a:rPr lang="en-US" altLang="zh-CN" dirty="0"/>
              <a:t>;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400" dirty="0"/>
              <a:t>在执行时</a:t>
            </a:r>
            <a:r>
              <a:rPr lang="zh-CN" altLang="zh-CN" sz="2400" dirty="0" smtClean="0"/>
              <a:t>，判断</a:t>
            </a:r>
            <a:r>
              <a:rPr lang="zh-CN" altLang="en-US" sz="2400" dirty="0" smtClean="0"/>
              <a:t>布尔</a:t>
            </a:r>
            <a:r>
              <a:rPr lang="zh-CN" altLang="zh-CN" sz="2400" dirty="0" smtClean="0"/>
              <a:t>表达式</a:t>
            </a:r>
            <a:r>
              <a:rPr lang="zh-CN" altLang="zh-CN" sz="2400" dirty="0"/>
              <a:t>的值，如果结果为</a:t>
            </a:r>
            <a:r>
              <a:rPr lang="en-US" altLang="zh-CN" sz="3600" dirty="0">
                <a:solidFill>
                  <a:srgbClr val="FF0000"/>
                </a:solidFill>
              </a:rPr>
              <a:t>true</a:t>
            </a:r>
            <a:r>
              <a:rPr lang="zh-CN" altLang="zh-CN" sz="2400" dirty="0"/>
              <a:t>则执行下面的代码块，否则直接跳过代码</a:t>
            </a:r>
            <a:r>
              <a:rPr lang="zh-CN" altLang="zh-CN" sz="2400" dirty="0" smtClean="0"/>
              <a:t>块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/>
              <a:t>if</a:t>
            </a:r>
            <a:r>
              <a:rPr lang="zh-CN" altLang="zh-CN" sz="2400" dirty="0"/>
              <a:t>语句控制的语句体如果是一条语句，大括号可以省略；如果是多条语句，就不能省略，建议永远不要省略</a:t>
            </a:r>
            <a:endParaRPr lang="en-US" altLang="zh-CN" sz="2400" dirty="0" smtClean="0"/>
          </a:p>
          <a:p>
            <a:pPr>
              <a:defRPr/>
            </a:pPr>
            <a:endParaRPr lang="zh-CN" altLang="en-US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74920" y="3505199"/>
            <a:ext cx="312777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布尔表达式，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不是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就是</a:t>
            </a:r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false</a:t>
            </a:r>
            <a:endParaRPr lang="zh-CN" altLang="en-US" sz="2800" dirty="0"/>
          </a:p>
        </p:txBody>
      </p:sp>
      <p:sp>
        <p:nvSpPr>
          <p:cNvPr id="26629" name="右箭头 6"/>
          <p:cNvSpPr>
            <a:spLocks noChangeArrowheads="1"/>
          </p:cNvSpPr>
          <p:nvPr/>
        </p:nvSpPr>
        <p:spPr bwMode="auto">
          <a:xfrm>
            <a:off x="3398838" y="3754438"/>
            <a:ext cx="1676400" cy="457200"/>
          </a:xfrm>
          <a:prstGeom prst="rightArrow">
            <a:avLst>
              <a:gd name="adj1" fmla="val 50000"/>
              <a:gd name="adj2" fmla="val 49992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21" y="1058325"/>
            <a:ext cx="3247173" cy="490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我们生活中，还有什么样的条件语句呢？如果女生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跟女生</a:t>
            </a:r>
            <a:r>
              <a:rPr lang="en-US" altLang="zh-CN" dirty="0" smtClean="0"/>
              <a:t>b</a:t>
            </a:r>
            <a:r>
              <a:rPr lang="zh-CN" altLang="en-US" dirty="0" smtClean="0"/>
              <a:t>同时向你表白。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if (</a:t>
            </a:r>
            <a:r>
              <a:rPr lang="zh-CN" altLang="en-US" b="0" dirty="0">
                <a:solidFill>
                  <a:srgbClr val="FF0000"/>
                </a:solidFill>
              </a:rPr>
              <a:t>布尔</a:t>
            </a:r>
            <a:r>
              <a:rPr lang="zh-CN" altLang="en-US" b="0" dirty="0" smtClean="0">
                <a:solidFill>
                  <a:srgbClr val="FF0000"/>
                </a:solidFill>
              </a:rPr>
              <a:t>表达式</a:t>
            </a:r>
            <a:r>
              <a:rPr lang="en-US" altLang="zh-CN" b="0" dirty="0"/>
              <a:t>)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{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	</a:t>
            </a:r>
            <a:r>
              <a:rPr lang="zh-CN" altLang="en-US" b="0" dirty="0"/>
              <a:t>代码块</a:t>
            </a:r>
            <a:r>
              <a:rPr lang="en-US" altLang="zh-CN" b="0" dirty="0"/>
              <a:t>1;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}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el</a:t>
            </a:r>
            <a:r>
              <a:rPr lang="en-US" altLang="zh-CN" dirty="0"/>
              <a:t>se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代码块</a:t>
            </a:r>
            <a:r>
              <a:rPr lang="en-US" altLang="zh-CN" dirty="0"/>
              <a:t>2;</a:t>
            </a:r>
          </a:p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316970" y="2189946"/>
            <a:ext cx="355097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布尔表达式，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不是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true</a:t>
            </a: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就是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false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27653" name="右箭头 6"/>
          <p:cNvSpPr>
            <a:spLocks noChangeArrowheads="1"/>
          </p:cNvSpPr>
          <p:nvPr/>
        </p:nvSpPr>
        <p:spPr bwMode="auto">
          <a:xfrm>
            <a:off x="3398838" y="2438400"/>
            <a:ext cx="1676400" cy="457200"/>
          </a:xfrm>
          <a:prstGeom prst="rightArrow">
            <a:avLst>
              <a:gd name="adj1" fmla="val 50000"/>
              <a:gd name="adj2" fmla="val 49992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右箭头 8"/>
          <p:cNvSpPr/>
          <p:nvPr/>
        </p:nvSpPr>
        <p:spPr bwMode="auto">
          <a:xfrm rot="10800000">
            <a:off x="3124200" y="3211513"/>
            <a:ext cx="3381375" cy="815975"/>
          </a:xfrm>
          <a:prstGeom prst="ben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圆角右箭头 9"/>
          <p:cNvSpPr/>
          <p:nvPr/>
        </p:nvSpPr>
        <p:spPr bwMode="auto">
          <a:xfrm rot="10800000">
            <a:off x="3352800" y="3281823"/>
            <a:ext cx="5181600" cy="2646363"/>
          </a:xfrm>
          <a:prstGeom prst="ben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86" y="1563331"/>
            <a:ext cx="4701977" cy="404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449</TotalTime>
  <Words>950</Words>
  <Application>Microsoft Office PowerPoint</Application>
  <PresentationFormat>全屏显示(4:3)</PresentationFormat>
  <Paragraphs>179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顺序结构及条件结构 </vt:lpstr>
      <vt:lpstr>本章内容</vt:lpstr>
      <vt:lpstr>顺序结构</vt:lpstr>
      <vt:lpstr>键盘输入数据</vt:lpstr>
      <vt:lpstr>分支语句</vt:lpstr>
      <vt:lpstr>if语句</vt:lpstr>
      <vt:lpstr>if语句</vt:lpstr>
      <vt:lpstr>if语句</vt:lpstr>
      <vt:lpstr>if语句</vt:lpstr>
      <vt:lpstr>if语句</vt:lpstr>
      <vt:lpstr>if语句</vt:lpstr>
      <vt:lpstr>if语句</vt:lpstr>
      <vt:lpstr>if语句</vt:lpstr>
      <vt:lpstr>if语句</vt:lpstr>
      <vt:lpstr>if语句</vt:lpstr>
      <vt:lpstr>if语句练习</vt:lpstr>
      <vt:lpstr>switch语句</vt:lpstr>
      <vt:lpstr>switch语句</vt:lpstr>
      <vt:lpstr>switch语句有关规则</vt:lpstr>
      <vt:lpstr>switch语句练习</vt:lpstr>
      <vt:lpstr>switch语句练习</vt:lpstr>
      <vt:lpstr>课堂小结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365</cp:revision>
  <dcterms:created xsi:type="dcterms:W3CDTF">2016-02-04T08:27:00Z</dcterms:created>
  <dcterms:modified xsi:type="dcterms:W3CDTF">2018-07-06T08:45:48Z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