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6" r:id="rId13"/>
    <p:sldId id="397" r:id="rId14"/>
    <p:sldId id="398" r:id="rId15"/>
    <p:sldId id="399" r:id="rId16"/>
    <p:sldId id="400" r:id="rId17"/>
    <p:sldId id="402" r:id="rId18"/>
    <p:sldId id="403" r:id="rId19"/>
    <p:sldId id="259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87770" autoAdjust="0"/>
  </p:normalViewPr>
  <p:slideViewPr>
    <p:cSldViewPr snapToGrid="0">
      <p:cViewPr varScale="1">
        <p:scale>
          <a:sx n="75" d="100"/>
          <a:sy n="75" d="100"/>
        </p:scale>
        <p:origin x="306" y="72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8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E3326E-2871-46E2-86EC-374E934A9C6B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语文课文抄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  <a:r>
              <a:rPr lang="zh-CN" altLang="en-US" smtClean="0">
                <a:latin typeface="Arial" panose="020B0604020202020204" pitchFamily="34" charset="0"/>
              </a:rPr>
              <a:t>遍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1+2+3+4+5+6+7+8+9+10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4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C5CD34-DB5A-4D76-A5F3-6007D5CEF53F}" type="slidenum">
              <a:rPr lang="en-US" altLang="zh-CN" smtClean="0"/>
              <a:t>13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0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C47FFB-B644-4EC3-9528-CFC94796A863}" type="slidenum">
              <a:rPr lang="en-US" altLang="zh-CN" smtClean="0"/>
              <a:t>14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9ED3EF-1CF4-4FDE-BF14-C4704B0218A4}" type="slidenum">
              <a:rPr lang="en-US" altLang="zh-CN" smtClean="0"/>
              <a:t>15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比较与</a:t>
            </a:r>
            <a:r>
              <a:rPr lang="en-US" altLang="zh-CN" smtClean="0">
                <a:latin typeface="Arial" panose="020B0604020202020204" pitchFamily="34" charset="0"/>
              </a:rPr>
              <a:t>while</a:t>
            </a:r>
            <a:r>
              <a:rPr lang="zh-CN" altLang="en-US" smtClean="0">
                <a:latin typeface="Arial" panose="020B0604020202020204" pitchFamily="34" charset="0"/>
              </a:rPr>
              <a:t>不同</a:t>
            </a:r>
            <a:r>
              <a:rPr lang="en-US" altLang="zh-CN" smtClean="0">
                <a:latin typeface="Arial" panose="020B0604020202020204" pitchFamily="34" charset="0"/>
              </a:rPr>
              <a:t>https://howsecureismypassword.net/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密码安全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AB8E0D-6500-415D-A010-A56E5C8A2378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6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ABA9A-2FDC-49AD-8BD8-4CEFD6524DCE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语文课文抄</a:t>
            </a:r>
            <a:r>
              <a:rPr lang="en-US" altLang="zh-CN" smtClean="0">
                <a:latin typeface="Arial" panose="020B0604020202020204" pitchFamily="34" charset="0"/>
              </a:rPr>
              <a:t>10</a:t>
            </a:r>
            <a:r>
              <a:rPr lang="zh-CN" altLang="en-US" smtClean="0">
                <a:latin typeface="Arial" panose="020B0604020202020204" pitchFamily="34" charset="0"/>
              </a:rPr>
              <a:t>遍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1+2+3+4+5+6+7+8+9+10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3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62E9CC-B8E5-478A-982D-B543D9FC2A75}" type="slidenum">
              <a:rPr lang="en-US" altLang="zh-CN" smtClean="0"/>
              <a:t>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EFC0E1-3321-4347-8A4F-BD832A0D596F}" type="slidenum">
              <a:rPr lang="en-US" altLang="zh-CN" smtClean="0"/>
              <a:t>7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1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C64D1-E5E3-4B21-9625-C736D225B8F0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7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45409E-BC06-46FA-A062-942714CE825D}" type="slidenum">
              <a:rPr lang="en-US" altLang="zh-CN" smtClean="0"/>
              <a:t>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9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E1E1EA-E53F-4338-B05F-DA3CB4064EC5}" type="slidenum">
              <a:rPr lang="en-US" altLang="zh-CN" smtClean="0"/>
              <a:t>10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2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0988FF-F155-4950-8DF6-4EE1A7E1334D}" type="slidenum">
              <a:rPr kumimoji="0" lang="en-US" altLang="zh-CN" sz="1200" smtClean="0">
                <a:solidFill>
                  <a:schemeClr val="tx1"/>
                </a:solidFill>
              </a:rPr>
              <a:t>12</a:t>
            </a:fld>
            <a:endParaRPr kumimoji="0" lang="en-US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2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11.vsd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>
                <a:latin typeface="+mj-ea"/>
              </a:rPr>
              <a:t>while和do while循环结构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lvl="1" indent="457200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我们看一下</a:t>
            </a:r>
            <a:r>
              <a:rPr lang="en-US" altLang="zh-CN" sz="2800" b="1" dirty="0" smtClean="0"/>
              <a:t>while</a:t>
            </a:r>
            <a:r>
              <a:rPr lang="zh-CN" altLang="en-US" sz="2800" b="1" dirty="0" smtClean="0"/>
              <a:t>循环的执行过程</a:t>
            </a:r>
            <a:endParaRPr lang="en-US" altLang="zh-CN" sz="2800" b="1" dirty="0" smtClean="0"/>
          </a:p>
          <a:p>
            <a:pPr marL="0" lvl="1" indent="457200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先判断是否符合条件，根据判断的结果，再确定是不是执行循环体。</a:t>
            </a:r>
            <a:endParaRPr lang="en-US" altLang="zh-CN" sz="2800" b="1" dirty="0" smtClean="0"/>
          </a:p>
        </p:txBody>
      </p:sp>
      <p:sp>
        <p:nvSpPr>
          <p:cNvPr id="2" name="下箭头 1"/>
          <p:cNvSpPr>
            <a:spLocks noChangeArrowheads="1"/>
          </p:cNvSpPr>
          <p:nvPr/>
        </p:nvSpPr>
        <p:spPr bwMode="auto">
          <a:xfrm>
            <a:off x="3886200" y="3276600"/>
            <a:ext cx="838200" cy="121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0800" y="4572000"/>
            <a:ext cx="3429000" cy="646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</a:rPr>
              <a:t>先判断，后执行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课堂小结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循环的语法</a:t>
            </a: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while ( </a:t>
            </a:r>
            <a:r>
              <a:rPr lang="zh-CN" altLang="zh-CN" dirty="0" smtClean="0"/>
              <a:t>条件表达式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;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/>
              <a:t>while()</a:t>
            </a:r>
            <a:r>
              <a:rPr lang="zh-CN" altLang="en-US" b="0" dirty="0" smtClean="0"/>
              <a:t>循环条件，为</a:t>
            </a:r>
            <a:r>
              <a:rPr lang="en-US" altLang="zh-CN" b="0" dirty="0" smtClean="0"/>
              <a:t>true</a:t>
            </a:r>
            <a:r>
              <a:rPr lang="zh-CN" altLang="en-US" b="0" dirty="0" smtClean="0"/>
              <a:t>时，执行循环语句；然后再进行判断，直到条件不满足就结束</a:t>
            </a:r>
            <a:r>
              <a:rPr lang="en-US" altLang="zh-CN" b="0" dirty="0" smtClean="0"/>
              <a:t>while()</a:t>
            </a:r>
            <a:r>
              <a:rPr lang="zh-CN" altLang="en-US" b="0" dirty="0" smtClean="0"/>
              <a:t>循环</a:t>
            </a:r>
            <a:endParaRPr lang="en-US" altLang="zh-CN" b="0" dirty="0" smtClean="0"/>
          </a:p>
          <a:p>
            <a:pPr eaLnBrk="1" hangingPunct="1">
              <a:lnSpc>
                <a:spcPct val="130000"/>
              </a:lnSpc>
            </a:pPr>
            <a:r>
              <a:rPr lang="en-US" altLang="zh-CN" b="0" dirty="0" smtClean="0"/>
              <a:t>while()</a:t>
            </a:r>
            <a:r>
              <a:rPr lang="zh-CN" altLang="en-US" b="0" dirty="0" smtClean="0"/>
              <a:t>是</a:t>
            </a:r>
            <a:r>
              <a:rPr lang="zh-CN" altLang="en-US" b="0" dirty="0" smtClean="0">
                <a:solidFill>
                  <a:srgbClr val="FF0000"/>
                </a:solidFill>
              </a:rPr>
              <a:t>先判断后执行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0" y="762000"/>
            <a:ext cx="8229600" cy="4906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92D050"/>
                </a:solidFill>
              </a:rPr>
              <a:t>使用</a:t>
            </a:r>
            <a:r>
              <a:rPr lang="en-US" altLang="zh-CN" dirty="0" smtClean="0">
                <a:solidFill>
                  <a:srgbClr val="92D050"/>
                </a:solidFill>
              </a:rPr>
              <a:t>while</a:t>
            </a:r>
            <a:r>
              <a:rPr lang="zh-CN" altLang="en-US" dirty="0" smtClean="0">
                <a:solidFill>
                  <a:srgbClr val="92D050"/>
                </a:solidFill>
              </a:rPr>
              <a:t>循环方式计算</a:t>
            </a:r>
            <a:r>
              <a:rPr lang="en-US" altLang="zh-CN" dirty="0" smtClean="0">
                <a:solidFill>
                  <a:srgbClr val="92D050"/>
                </a:solidFill>
              </a:rPr>
              <a:t>2+4+6+8+…100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while</a:t>
            </a:r>
            <a:r>
              <a:rPr lang="zh-CN" altLang="en-US" dirty="0" smtClean="0">
                <a:solidFill>
                  <a:srgbClr val="FF0000"/>
                </a:solidFill>
              </a:rPr>
              <a:t>循环方式打印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zh-CN" altLang="en-US" dirty="0" smtClean="0">
                <a:solidFill>
                  <a:srgbClr val="FF0000"/>
                </a:solidFill>
              </a:rPr>
              <a:t>以内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的倍数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92D050"/>
                </a:solidFill>
              </a:rPr>
              <a:t>编写</a:t>
            </a:r>
            <a:r>
              <a:rPr lang="zh-CN" altLang="en-US" dirty="0">
                <a:solidFill>
                  <a:srgbClr val="92D050"/>
                </a:solidFill>
              </a:rPr>
              <a:t>程序：从键盘读入个数不确定的整数，并判断读入的正数和负数的个数，输入为</a:t>
            </a:r>
            <a:r>
              <a:rPr lang="en-US" altLang="zh-CN" dirty="0">
                <a:solidFill>
                  <a:srgbClr val="92D050"/>
                </a:solidFill>
              </a:rPr>
              <a:t>0</a:t>
            </a:r>
            <a:r>
              <a:rPr lang="zh-CN" altLang="en-US" dirty="0">
                <a:solidFill>
                  <a:srgbClr val="92D050"/>
                </a:solidFill>
              </a:rPr>
              <a:t>时结束程序。</a:t>
            </a:r>
          </a:p>
          <a:p>
            <a:pPr lvl="1" eaLnBrk="1" hangingPunct="1">
              <a:lnSpc>
                <a:spcPct val="130000"/>
              </a:lnSpc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while</a:t>
            </a:r>
            <a:r>
              <a:rPr lang="zh-CN" altLang="zh-CN" dirty="0" smtClean="0"/>
              <a:t>循环的特点是先判断循环条件后执行</a:t>
            </a:r>
            <a:r>
              <a:rPr lang="zh-CN" altLang="en-US" dirty="0" smtClean="0"/>
              <a:t>，那么我们现实生活中有没有先执行后判断的例子呢？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你向你女朋友求婚，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女朋友满意的话，求婚成功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女朋友不满意的话，继续求婚，直到满意为止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分析：是不是至少要执行一次求婚</a:t>
            </a:r>
            <a:endParaRPr lang="zh-CN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do-while</a:t>
            </a:r>
            <a:r>
              <a:rPr lang="zh-CN" altLang="zh-CN" dirty="0"/>
              <a:t>循环的语法</a:t>
            </a:r>
            <a:endParaRPr lang="en-US" altLang="zh-CN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do</a:t>
            </a:r>
            <a:endParaRPr lang="zh-CN" altLang="zh-CN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{</a:t>
            </a:r>
            <a:endParaRPr lang="zh-CN" altLang="zh-CN" dirty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} </a:t>
            </a:r>
            <a:r>
              <a:rPr lang="en-US" altLang="zh-CN" dirty="0"/>
              <a:t>while ( </a:t>
            </a:r>
            <a:r>
              <a:rPr lang="zh-CN" altLang="zh-CN" dirty="0"/>
              <a:t>条件</a:t>
            </a:r>
            <a:r>
              <a:rPr lang="zh-CN" altLang="zh-CN" dirty="0" smtClean="0"/>
              <a:t>表达式</a:t>
            </a:r>
            <a:r>
              <a:rPr lang="en-US" altLang="zh-CN" dirty="0"/>
              <a:t>)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</a:p>
          <a:p>
            <a:pPr marL="342900" lvl="1" indent="-342900">
              <a:defRPr/>
            </a:pPr>
            <a:r>
              <a:rPr lang="en-US" altLang="zh-CN" sz="2800" b="1" dirty="0"/>
              <a:t>do-while</a:t>
            </a:r>
            <a:r>
              <a:rPr lang="zh-CN" altLang="zh-CN" sz="2800" b="1" dirty="0"/>
              <a:t>循环的执行</a:t>
            </a:r>
            <a:r>
              <a:rPr lang="zh-CN" altLang="zh-CN" sz="2800" b="1" dirty="0" smtClean="0"/>
              <a:t>过程</a:t>
            </a:r>
            <a:endParaRPr lang="en-US" altLang="zh-CN" sz="2800" b="1" dirty="0" smtClean="0"/>
          </a:p>
          <a:p>
            <a:pPr lvl="1">
              <a:defRPr/>
            </a:pPr>
            <a:r>
              <a:rPr lang="en-US" altLang="zh-CN" dirty="0"/>
              <a:t>1. </a:t>
            </a:r>
            <a:r>
              <a:rPr lang="zh-CN" altLang="zh-CN" dirty="0"/>
              <a:t>执行循环体，循环体执行完后，转向</a:t>
            </a:r>
            <a:r>
              <a:rPr lang="en-US" altLang="zh-CN" dirty="0"/>
              <a:t>2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2. </a:t>
            </a:r>
            <a:r>
              <a:rPr lang="zh-CN" altLang="zh-CN" dirty="0"/>
              <a:t>判断循环条件，如果条件为</a:t>
            </a:r>
            <a:r>
              <a:rPr lang="en-US" altLang="zh-CN" dirty="0"/>
              <a:t>true</a:t>
            </a:r>
            <a:r>
              <a:rPr lang="zh-CN" altLang="zh-CN" dirty="0"/>
              <a:t>，则转向</a:t>
            </a:r>
            <a:r>
              <a:rPr lang="en-US" altLang="zh-CN" dirty="0"/>
              <a:t>1</a:t>
            </a:r>
            <a:r>
              <a:rPr lang="zh-CN" altLang="zh-CN" dirty="0"/>
              <a:t>；如果条件为</a:t>
            </a:r>
            <a:r>
              <a:rPr lang="en-US" altLang="zh-CN" dirty="0"/>
              <a:t>false</a:t>
            </a:r>
            <a:r>
              <a:rPr lang="zh-CN" altLang="zh-CN" dirty="0"/>
              <a:t>，则转向</a:t>
            </a:r>
            <a:r>
              <a:rPr lang="en-US" altLang="zh-CN" dirty="0"/>
              <a:t>3</a:t>
            </a:r>
            <a:endParaRPr lang="zh-CN" altLang="zh-CN" dirty="0"/>
          </a:p>
          <a:p>
            <a:pPr lvl="1">
              <a:defRPr/>
            </a:pPr>
            <a:r>
              <a:rPr lang="en-US" altLang="zh-CN" dirty="0"/>
              <a:t>3. </a:t>
            </a:r>
            <a:r>
              <a:rPr lang="zh-CN" altLang="zh-CN" dirty="0"/>
              <a:t>跳出循环，循环结束</a:t>
            </a:r>
          </a:p>
          <a:p>
            <a:pPr marL="342900" lvl="1" indent="-342900">
              <a:defRPr/>
            </a:pPr>
            <a:endParaRPr lang="zh-CN" altLang="zh-CN" sz="2800" b="1" dirty="0"/>
          </a:p>
          <a:p>
            <a:pPr marL="0" indent="45720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do-while</a:t>
            </a:r>
            <a:r>
              <a:rPr lang="zh-CN" altLang="en-US" smtClean="0"/>
              <a:t>循环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do-while</a:t>
            </a:r>
            <a:r>
              <a:rPr lang="zh-CN" altLang="zh-CN" dirty="0" smtClean="0"/>
              <a:t>循环的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lvl="1" indent="45720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先</a:t>
            </a:r>
            <a:r>
              <a:rPr lang="zh-CN" altLang="en-US" sz="2800" b="1" dirty="0" smtClean="0"/>
              <a:t>执行</a:t>
            </a:r>
            <a:r>
              <a:rPr lang="zh-CN" altLang="zh-CN" sz="2800" b="1" dirty="0" smtClean="0"/>
              <a:t>后</a:t>
            </a:r>
            <a:r>
              <a:rPr lang="zh-CN" altLang="en-US" sz="2800" b="1" dirty="0" smtClean="0"/>
              <a:t>判断，大家想一下是不是</a:t>
            </a:r>
            <a:endParaRPr lang="en-US" altLang="zh-CN" sz="2800" b="1" dirty="0" smtClean="0"/>
          </a:p>
          <a:p>
            <a:pPr marL="342900" lvl="1" indent="-342900">
              <a:defRPr/>
            </a:pPr>
            <a:r>
              <a:rPr lang="zh-CN" altLang="en-US" sz="2800" b="1" dirty="0" smtClean="0"/>
              <a:t>练习</a:t>
            </a:r>
            <a:endParaRPr lang="en-US" altLang="zh-CN" sz="2800" b="1" dirty="0" smtClean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92D050"/>
                </a:solidFill>
              </a:rPr>
              <a:t>1</a:t>
            </a:r>
            <a:r>
              <a:rPr lang="zh-CN" altLang="en-US" sz="2800" b="1" dirty="0" smtClean="0">
                <a:solidFill>
                  <a:srgbClr val="92D050"/>
                </a:solidFill>
              </a:rPr>
              <a:t>、计算</a:t>
            </a:r>
            <a:r>
              <a:rPr lang="en-US" altLang="zh-CN" sz="2800" b="1" dirty="0" smtClean="0">
                <a:solidFill>
                  <a:srgbClr val="92D050"/>
                </a:solidFill>
              </a:rPr>
              <a:t>1-100</a:t>
            </a:r>
            <a:r>
              <a:rPr lang="zh-CN" altLang="en-US" sz="2800" b="1" dirty="0" smtClean="0">
                <a:solidFill>
                  <a:srgbClr val="92D050"/>
                </a:solidFill>
              </a:rPr>
              <a:t>之间的和</a:t>
            </a:r>
            <a:endParaRPr lang="en-US" altLang="zh-CN" sz="2800" b="1" dirty="0" smtClean="0">
              <a:solidFill>
                <a:srgbClr val="92D050"/>
              </a:solidFill>
            </a:endParaRPr>
          </a:p>
          <a:p>
            <a:pPr marL="0" lvl="1" indent="0">
              <a:buNone/>
              <a:defRPr/>
            </a:pPr>
            <a:r>
              <a:rPr lang="en-US" altLang="zh-CN" sz="2800" b="1" dirty="0" smtClean="0">
                <a:solidFill>
                  <a:srgbClr val="92D050"/>
                </a:solidFill>
              </a:rPr>
              <a:t>2</a:t>
            </a:r>
            <a:r>
              <a:rPr lang="zh-CN" altLang="en-US" sz="2800" b="1" dirty="0" smtClean="0">
                <a:solidFill>
                  <a:srgbClr val="92D050"/>
                </a:solidFill>
              </a:rPr>
              <a:t>、使用</a:t>
            </a:r>
            <a:r>
              <a:rPr lang="en-US" altLang="zh-CN" sz="2800" b="1" dirty="0">
                <a:solidFill>
                  <a:srgbClr val="92D050"/>
                </a:solidFill>
              </a:rPr>
              <a:t>do-while</a:t>
            </a:r>
            <a:r>
              <a:rPr lang="zh-CN" altLang="en-US" sz="2800" b="1" dirty="0">
                <a:solidFill>
                  <a:srgbClr val="92D050"/>
                </a:solidFill>
              </a:rPr>
              <a:t>循环方式打印</a:t>
            </a:r>
            <a:r>
              <a:rPr lang="en-US" altLang="zh-CN" sz="2800" b="1" dirty="0">
                <a:solidFill>
                  <a:srgbClr val="92D050"/>
                </a:solidFill>
              </a:rPr>
              <a:t>100</a:t>
            </a:r>
            <a:r>
              <a:rPr lang="zh-CN" altLang="en-US" sz="2800" b="1" dirty="0">
                <a:solidFill>
                  <a:srgbClr val="92D050"/>
                </a:solidFill>
              </a:rPr>
              <a:t>以内</a:t>
            </a:r>
            <a:r>
              <a:rPr lang="en-US" altLang="zh-CN" sz="2800" b="1" dirty="0">
                <a:solidFill>
                  <a:srgbClr val="92D050"/>
                </a:solidFill>
              </a:rPr>
              <a:t>4</a:t>
            </a:r>
            <a:r>
              <a:rPr lang="zh-CN" altLang="en-US" sz="2800" b="1" dirty="0">
                <a:solidFill>
                  <a:srgbClr val="92D050"/>
                </a:solidFill>
              </a:rPr>
              <a:t>的</a:t>
            </a:r>
            <a:r>
              <a:rPr lang="zh-CN" altLang="en-US" sz="2800" b="1" dirty="0" smtClean="0">
                <a:solidFill>
                  <a:srgbClr val="92D050"/>
                </a:solidFill>
              </a:rPr>
              <a:t>倍数</a:t>
            </a:r>
            <a:endParaRPr lang="en-US" altLang="zh-CN" sz="2800" b="1" dirty="0" smtClean="0">
              <a:solidFill>
                <a:srgbClr val="92D050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3</a:t>
            </a:r>
            <a:r>
              <a:rPr lang="en-US" altLang="zh-CN" sz="2800" b="1" dirty="0" smtClean="0"/>
              <a:t>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要求用户输入用户名和密码，只要不是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admin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就提示用户名或密码不正确，请重新输入。正确时结束循环，提示登陆成功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do-while</a:t>
            </a:r>
            <a:r>
              <a:rPr lang="zh-CN" altLang="zh-CN"/>
              <a:t>流程图</a:t>
            </a:r>
          </a:p>
        </p:txBody>
      </p:sp>
      <p:graphicFrame>
        <p:nvGraphicFramePr>
          <p:cNvPr id="4" name="对象 -2147482610"/>
          <p:cNvGraphicFramePr>
            <a:graphicFrameLocks noChangeAspect="1"/>
          </p:cNvGraphicFramePr>
          <p:nvPr/>
        </p:nvGraphicFramePr>
        <p:xfrm>
          <a:off x="2690495" y="1121410"/>
          <a:ext cx="2974975" cy="462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4" imgW="2260600" imgH="3505200" progId="Visio.Drawing.15">
                  <p:embed/>
                </p:oleObj>
              </mc:Choice>
              <mc:Fallback>
                <p:oleObj r:id="rId4" imgW="2260600" imgH="35052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495" y="1121410"/>
                        <a:ext cx="2974975" cy="462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与</a:t>
            </a:r>
            <a:r>
              <a:rPr lang="en-US" altLang="zh-CN"/>
              <a:t>do-while</a:t>
            </a:r>
            <a:r>
              <a:rPr lang="zh-CN" altLang="en-US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1）do…while循环至少会执行一次循环体；</a:t>
            </a:r>
          </a:p>
          <a:p>
            <a:r>
              <a:rPr lang="zh-CN" altLang="en-US" dirty="0"/>
              <a:t>2）while循环只有在条件成立的时候才执行循环体。	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可以这样表述：do</a:t>
            </a:r>
            <a:r>
              <a:rPr lang="zh-CN" altLang="en-US" dirty="0"/>
              <a:t>…</a:t>
            </a:r>
            <a:r>
              <a:rPr lang="zh-CN" altLang="en-US" dirty="0" smtClean="0"/>
              <a:t>while先执行后判断，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先判断后执行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829" y="-44244"/>
            <a:ext cx="8229600" cy="986452"/>
          </a:xfrm>
        </p:spPr>
        <p:txBody>
          <a:bodyPr/>
          <a:lstStyle/>
          <a:p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0" y="1255395"/>
            <a:ext cx="4533900" cy="5025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r>
              <a:rPr lang="en-US" altLang="zh-CN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while</a:t>
            </a:r>
            <a:r>
              <a:rPr lang="zh-CN" altLang="en-US" sz="2400" b="0" dirty="0" smtClean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</a:t>
            </a:r>
            <a:r>
              <a:rPr lang="zh-CN" altLang="en-US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结构</a:t>
            </a:r>
          </a:p>
          <a:p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do-while</a:t>
            </a:r>
            <a:r>
              <a:rPr lang="zh-CN" altLang="zh-CN" sz="2400" b="0" dirty="0"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rPr>
              <a:t>循环结构</a:t>
            </a:r>
            <a:endParaRPr lang="zh-CN" altLang="zh-CN" sz="2400" b="0" dirty="0" smtClean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  <a:p>
            <a:pPr marL="0" indent="0">
              <a:buNone/>
            </a:pP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48018" y="1953733"/>
            <a:ext cx="3207300" cy="1428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循环语句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我们前面接触了顺序、分支语句，这些也都是我们现实生活中经常遇到的做事方式，那么我们现实生活中还会有什么样的做事方式呢？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我们经常需要重复做一些事情，比如：课文抄</a:t>
            </a:r>
            <a:r>
              <a:rPr lang="en-US" altLang="zh-CN" dirty="0" smtClean="0"/>
              <a:t>10</a:t>
            </a:r>
            <a:r>
              <a:rPr lang="zh-CN" altLang="en-US" dirty="0" smtClean="0"/>
              <a:t>遍。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大家可能会想，我通过顺序的方式，写</a:t>
            </a:r>
            <a:r>
              <a:rPr lang="en-US" altLang="zh-CN" dirty="0" smtClean="0"/>
              <a:t>10</a:t>
            </a:r>
            <a:r>
              <a:rPr lang="zh-CN" altLang="en-US" dirty="0" smtClean="0"/>
              <a:t>遍就可以了，接下来，我们通过代码的方式来实现：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循环语句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那么问题来了：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当需要输出的次数非常大呢？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zh-CN" dirty="0" smtClean="0"/>
              <a:t>我们会列出大量重复代码，这不是一种很好的解决方式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当输出的次数是不确定的呢？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通过前面的知识，我们无法解决。这时，</a:t>
            </a:r>
            <a:r>
              <a:rPr lang="zh-CN" altLang="zh-CN" dirty="0" smtClean="0"/>
              <a:t>我们可以通过循环的方式来</a:t>
            </a:r>
            <a:r>
              <a:rPr lang="zh-CN" altLang="en-US" dirty="0" smtClean="0"/>
              <a:t>解决</a:t>
            </a:r>
            <a:r>
              <a:rPr lang="zh-CN" altLang="zh-CN" dirty="0" smtClean="0"/>
              <a:t>这个问题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循环语句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循环语句也叫迭代语句，是指在</a:t>
            </a:r>
            <a:r>
              <a:rPr lang="zh-CN" altLang="en-US" dirty="0" smtClean="0">
                <a:solidFill>
                  <a:srgbClr val="FF0000"/>
                </a:solidFill>
              </a:rPr>
              <a:t>循环条件满足的情况下，</a:t>
            </a:r>
            <a:r>
              <a:rPr lang="zh-CN" altLang="en-US" dirty="0" smtClean="0">
                <a:solidFill>
                  <a:srgbClr val="0070C0"/>
                </a:solidFill>
              </a:rPr>
              <a:t>重复执行一组代码块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B050"/>
                </a:solidFill>
              </a:rPr>
              <a:t>直至循环条件不再满足</a:t>
            </a:r>
            <a:r>
              <a:rPr lang="zh-CN" altLang="en-US" dirty="0" smtClean="0"/>
              <a:t>或都遇到跳转语句</a:t>
            </a:r>
            <a:endParaRPr lang="en-US" altLang="zh-CN" dirty="0" smtClean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中用于实现循环的语句有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endParaRPr lang="en-US" altLang="zh-CN" dirty="0"/>
          </a:p>
          <a:p>
            <a:pPr marL="0" indent="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本节课我们主要讲解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循环的语法</a:t>
            </a: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while ( </a:t>
            </a:r>
            <a:r>
              <a:rPr lang="zh-CN" altLang="zh-CN" dirty="0" smtClean="0">
                <a:solidFill>
                  <a:srgbClr val="FF0000"/>
                </a:solidFill>
              </a:rPr>
              <a:t>条件表达式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循环体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当条件表达式的结果为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的时候，执行内部循环体；然后再判断条件表达式的真假。</a:t>
            </a: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当条件表达式的结果为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r>
              <a:rPr lang="zh-CN" altLang="en-US" dirty="0" smtClean="0"/>
              <a:t>的时候，结束循环</a:t>
            </a: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末尾不要加分号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1" eaLnBrk="1" hangingPunct="1"/>
            <a:r>
              <a:rPr lang="en-US" altLang="zh-CN" smtClean="0"/>
              <a:t>while</a:t>
            </a:r>
            <a:r>
              <a:rPr lang="zh-CN" altLang="zh-CN" smtClean="0"/>
              <a:t>循环的</a:t>
            </a:r>
            <a:r>
              <a:rPr lang="zh-CN" altLang="en-US" smtClean="0"/>
              <a:t>流程图</a:t>
            </a:r>
            <a:endParaRPr lang="en-US" altLang="zh-CN" smtClean="0"/>
          </a:p>
        </p:txBody>
      </p:sp>
      <p:sp>
        <p:nvSpPr>
          <p:cNvPr id="27652" name="圆角矩形 1"/>
          <p:cNvSpPr>
            <a:spLocks noChangeArrowheads="1"/>
          </p:cNvSpPr>
          <p:nvPr/>
        </p:nvSpPr>
        <p:spPr bwMode="auto">
          <a:xfrm>
            <a:off x="2933700" y="5638800"/>
            <a:ext cx="3771900" cy="609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691E6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chemeClr val="bg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3200" b="0">
                <a:solidFill>
                  <a:schemeClr val="bg1"/>
                </a:solidFill>
                <a:ea typeface="宋体" panose="02010600030101010101" pitchFamily="2" charset="-122"/>
              </a:rPr>
              <a:t>循环代码实现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06963"/>
          </a:xfrm>
        </p:spPr>
        <p:txBody>
          <a:bodyPr/>
          <a:lstStyle/>
          <a:p>
            <a:pPr marL="342900" lvl="1" indent="-342900" eaLnBrk="1" hangingPunct="1">
              <a:defRPr/>
            </a:pPr>
            <a:r>
              <a:rPr lang="en-US" altLang="zh-CN" sz="2800" b="1" dirty="0" smtClean="0"/>
              <a:t>while</a:t>
            </a:r>
            <a:r>
              <a:rPr lang="zh-CN" altLang="en-US" sz="2800" b="1" dirty="0" smtClean="0"/>
              <a:t>循环</a:t>
            </a:r>
            <a:r>
              <a:rPr lang="zh-CN" altLang="zh-CN" sz="2800" b="1" dirty="0" smtClean="0"/>
              <a:t>执行过程</a:t>
            </a:r>
            <a:endParaRPr lang="en-US" altLang="zh-CN" sz="2800" b="1" dirty="0" smtClean="0"/>
          </a:p>
          <a:p>
            <a:pPr lvl="1" eaLnBrk="1" hangingPunct="1">
              <a:defRPr/>
            </a:pPr>
            <a:r>
              <a:rPr lang="zh-CN" altLang="en-US" dirty="0" smtClean="0"/>
              <a:t>①</a:t>
            </a:r>
            <a:r>
              <a:rPr lang="zh-CN" altLang="zh-CN" dirty="0" smtClean="0"/>
              <a:t>判断</a:t>
            </a:r>
            <a:r>
              <a:rPr lang="zh-CN" altLang="zh-CN" dirty="0"/>
              <a:t>循环条件，如果条件为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zh-CN" dirty="0"/>
              <a:t>，则</a:t>
            </a:r>
            <a:r>
              <a:rPr lang="zh-CN" altLang="zh-CN" dirty="0" smtClean="0"/>
              <a:t>转向</a:t>
            </a:r>
            <a:r>
              <a:rPr lang="en-US" altLang="zh-CN" dirty="0" smtClean="0"/>
              <a:t>②</a:t>
            </a:r>
            <a:r>
              <a:rPr lang="zh-CN" altLang="zh-CN" dirty="0" smtClean="0"/>
              <a:t>；</a:t>
            </a:r>
            <a:r>
              <a:rPr lang="zh-CN" altLang="zh-CN" dirty="0"/>
              <a:t>如果条件为</a:t>
            </a:r>
            <a:r>
              <a:rPr lang="en-US" altLang="zh-CN" dirty="0"/>
              <a:t>false</a:t>
            </a:r>
            <a:r>
              <a:rPr lang="zh-CN" altLang="zh-CN" dirty="0"/>
              <a:t>，则</a:t>
            </a:r>
            <a:r>
              <a:rPr lang="zh-CN" altLang="zh-CN" dirty="0" smtClean="0"/>
              <a:t>转向</a:t>
            </a:r>
            <a:r>
              <a:rPr lang="zh-CN" altLang="en-US" dirty="0" smtClean="0"/>
              <a:t>③</a:t>
            </a:r>
            <a:endParaRPr lang="zh-CN" altLang="zh-CN" dirty="0"/>
          </a:p>
          <a:p>
            <a:pPr lvl="1" eaLnBrk="1" hangingPunct="1">
              <a:defRPr/>
            </a:pPr>
            <a:r>
              <a:rPr lang="zh-CN" altLang="en-US" dirty="0" smtClean="0"/>
              <a:t>②</a:t>
            </a:r>
            <a:r>
              <a:rPr lang="zh-CN" altLang="zh-CN" dirty="0" smtClean="0"/>
              <a:t>执行</a:t>
            </a:r>
            <a:r>
              <a:rPr lang="zh-CN" altLang="zh-CN" dirty="0"/>
              <a:t>循环体，循环体执行完后，</a:t>
            </a:r>
            <a:r>
              <a:rPr lang="zh-CN" altLang="zh-CN" dirty="0" smtClean="0"/>
              <a:t>转向</a:t>
            </a:r>
            <a:r>
              <a:rPr lang="zh-CN" altLang="en-US" dirty="0" smtClean="0"/>
              <a:t>①</a:t>
            </a:r>
            <a:endParaRPr lang="zh-CN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③</a:t>
            </a:r>
            <a:r>
              <a:rPr lang="zh-CN" altLang="zh-CN" dirty="0" smtClean="0"/>
              <a:t>跳出</a:t>
            </a:r>
            <a:r>
              <a:rPr lang="zh-CN" altLang="zh-CN" dirty="0"/>
              <a:t>循环，循环结束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1169988" y="1676400"/>
            <a:ext cx="3038475" cy="4191000"/>
            <a:chOff x="1169988" y="1676400"/>
            <a:chExt cx="3039096" cy="4191000"/>
          </a:xfrm>
        </p:grpSpPr>
        <p:grpSp>
          <p:nvGrpSpPr>
            <p:cNvPr id="68615" name="组合 4"/>
            <p:cNvGrpSpPr/>
            <p:nvPr/>
          </p:nvGrpSpPr>
          <p:grpSpPr bwMode="auto">
            <a:xfrm>
              <a:off x="1169988" y="1676400"/>
              <a:ext cx="2792412" cy="4191000"/>
              <a:chOff x="5818907" y="1447800"/>
              <a:chExt cx="2791693" cy="4419600"/>
            </a:xfrm>
          </p:grpSpPr>
          <p:cxnSp>
            <p:nvCxnSpPr>
              <p:cNvPr id="68619" name="直接箭头连接符 5"/>
              <p:cNvCxnSpPr>
                <a:cxnSpLocks noChangeShapeType="1"/>
                <a:stCxn id="68622" idx="2"/>
              </p:cNvCxnSpPr>
              <p:nvPr/>
            </p:nvCxnSpPr>
            <p:spPr bwMode="auto">
              <a:xfrm>
                <a:off x="7304808" y="2900290"/>
                <a:ext cx="0" cy="45251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20" name="文本框 6"/>
              <p:cNvSpPr txBox="1">
                <a:spLocks noChangeArrowheads="1"/>
              </p:cNvSpPr>
              <p:nvPr/>
            </p:nvSpPr>
            <p:spPr bwMode="auto">
              <a:xfrm>
                <a:off x="8077200" y="2155043"/>
                <a:ext cx="533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691E6"/>
                  </a:buClr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b="0" dirty="0">
                    <a:solidFill>
                      <a:srgbClr val="FF6600"/>
                    </a:solidFill>
                    <a:ea typeface="宋体" panose="02010600030101010101" pitchFamily="2" charset="-122"/>
                  </a:rPr>
                  <a:t>假</a:t>
                </a:r>
                <a:endParaRPr lang="en-US" altLang="zh-CN" sz="2000" b="0" dirty="0">
                  <a:solidFill>
                    <a:srgbClr val="FF66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68621" name="组合 7"/>
              <p:cNvGrpSpPr/>
              <p:nvPr/>
            </p:nvGrpSpPr>
            <p:grpSpPr bwMode="auto">
              <a:xfrm>
                <a:off x="5818907" y="1447800"/>
                <a:ext cx="2334492" cy="4419600"/>
                <a:chOff x="5818907" y="1447800"/>
                <a:chExt cx="2334492" cy="4419600"/>
              </a:xfrm>
            </p:grpSpPr>
            <p:sp>
              <p:nvSpPr>
                <p:cNvPr id="68622" name="流程图: 决策 8"/>
                <p:cNvSpPr>
                  <a:spLocks noChangeArrowheads="1"/>
                </p:cNvSpPr>
                <p:nvPr/>
              </p:nvSpPr>
              <p:spPr bwMode="auto">
                <a:xfrm>
                  <a:off x="6504708" y="2214490"/>
                  <a:ext cx="1600200" cy="685800"/>
                </a:xfrm>
                <a:prstGeom prst="flowChartDecision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rgbClr val="FF6600"/>
                    </a:solidFill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8623" name="直接箭头连接符 9"/>
                <p:cNvCxnSpPr>
                  <a:cxnSpLocks noChangeShapeType="1"/>
                  <a:endCxn id="68622" idx="0"/>
                </p:cNvCxnSpPr>
                <p:nvPr/>
              </p:nvCxnSpPr>
              <p:spPr bwMode="auto">
                <a:xfrm>
                  <a:off x="7304808" y="1447800"/>
                  <a:ext cx="0" cy="76669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8624" name="矩形 10"/>
                <p:cNvSpPr>
                  <a:spLocks noChangeArrowheads="1"/>
                </p:cNvSpPr>
                <p:nvPr/>
              </p:nvSpPr>
              <p:spPr bwMode="auto">
                <a:xfrm>
                  <a:off x="6580908" y="3352800"/>
                  <a:ext cx="1447800" cy="60960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000" b="0">
                    <a:solidFill>
                      <a:srgbClr val="FF6600"/>
                    </a:solidFill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8625" name="肘形连接符 11"/>
                <p:cNvCxnSpPr>
                  <a:cxnSpLocks noChangeShapeType="1"/>
                  <a:stCxn id="68624" idx="2"/>
                </p:cNvCxnSpPr>
                <p:nvPr/>
              </p:nvCxnSpPr>
              <p:spPr bwMode="auto">
                <a:xfrm rot="5400000" flipH="1">
                  <a:off x="5534330" y="2191923"/>
                  <a:ext cx="2055055" cy="1485900"/>
                </a:xfrm>
                <a:prstGeom prst="bentConnector3">
                  <a:avLst>
                    <a:gd name="adj1" fmla="val -11125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626" name="直接箭头连接符 12"/>
                <p:cNvCxnSpPr>
                  <a:cxnSpLocks noChangeShapeType="1"/>
                </p:cNvCxnSpPr>
                <p:nvPr/>
              </p:nvCxnSpPr>
              <p:spPr bwMode="auto">
                <a:xfrm>
                  <a:off x="5818907" y="1907345"/>
                  <a:ext cx="1485901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627" name="肘形连接符 13"/>
                <p:cNvCxnSpPr>
                  <a:cxnSpLocks noChangeShapeType="1"/>
                  <a:stCxn id="68622" idx="3"/>
                </p:cNvCxnSpPr>
                <p:nvPr/>
              </p:nvCxnSpPr>
              <p:spPr bwMode="auto">
                <a:xfrm flipH="1">
                  <a:off x="7114308" y="2557390"/>
                  <a:ext cx="990600" cy="3310010"/>
                </a:xfrm>
                <a:prstGeom prst="bentConnector4">
                  <a:avLst>
                    <a:gd name="adj1" fmla="val -23079"/>
                    <a:gd name="adj2" fmla="val 55181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8628" name="文本框 14"/>
                <p:cNvSpPr txBox="1">
                  <a:spLocks noChangeArrowheads="1"/>
                </p:cNvSpPr>
                <p:nvPr/>
              </p:nvSpPr>
              <p:spPr bwMode="auto">
                <a:xfrm>
                  <a:off x="6857999" y="2357335"/>
                  <a:ext cx="12954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b="0" dirty="0">
                      <a:solidFill>
                        <a:srgbClr val="FF6600"/>
                      </a:solidFill>
                      <a:ea typeface="宋体" panose="02010600030101010101" pitchFamily="2" charset="-122"/>
                    </a:rPr>
                    <a:t>表达式</a:t>
                  </a:r>
                </a:p>
              </p:txBody>
            </p:sp>
            <p:sp>
              <p:nvSpPr>
                <p:cNvPr id="68629" name="文本框 15"/>
                <p:cNvSpPr txBox="1">
                  <a:spLocks noChangeArrowheads="1"/>
                </p:cNvSpPr>
                <p:nvPr/>
              </p:nvSpPr>
              <p:spPr bwMode="auto">
                <a:xfrm>
                  <a:off x="6880513" y="2926490"/>
                  <a:ext cx="5334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b="0" dirty="0">
                      <a:solidFill>
                        <a:srgbClr val="FF6600"/>
                      </a:solidFill>
                      <a:ea typeface="宋体" panose="02010600030101010101" pitchFamily="2" charset="-122"/>
                    </a:rPr>
                    <a:t>真</a:t>
                  </a:r>
                  <a:endParaRPr lang="en-US" altLang="zh-CN" sz="2000" b="0" dirty="0">
                    <a:solidFill>
                      <a:srgbClr val="FF66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630" name="文本框 16"/>
                <p:cNvSpPr txBox="1">
                  <a:spLocks noChangeArrowheads="1"/>
                </p:cNvSpPr>
                <p:nvPr/>
              </p:nvSpPr>
              <p:spPr bwMode="auto">
                <a:xfrm>
                  <a:off x="6771408" y="3472626"/>
                  <a:ext cx="129540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7691E6"/>
                    </a:buClr>
                    <a:buFont typeface="Wingdings" panose="05000000000000000000" pitchFamily="2" charset="2"/>
                    <a:buChar char="n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b="0" dirty="0">
                      <a:solidFill>
                        <a:srgbClr val="FF6600"/>
                      </a:solidFill>
                      <a:ea typeface="宋体" panose="02010600030101010101" pitchFamily="2" charset="-122"/>
                    </a:rPr>
                    <a:t>  循环体</a:t>
                  </a:r>
                  <a:endParaRPr lang="en-US" altLang="zh-CN" sz="2000" b="0" dirty="0">
                    <a:solidFill>
                      <a:srgbClr val="FF66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8616" name="文本框 6"/>
            <p:cNvSpPr txBox="1">
              <a:spLocks noChangeArrowheads="1"/>
            </p:cNvSpPr>
            <p:nvPr/>
          </p:nvSpPr>
          <p:spPr bwMode="auto">
            <a:xfrm>
              <a:off x="1387877" y="2510135"/>
              <a:ext cx="4409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FF0000"/>
                  </a:solidFill>
                  <a:ea typeface="宋体" panose="02010600030101010101" pitchFamily="2" charset="-122"/>
                </a:rPr>
                <a:t>①</a:t>
              </a:r>
              <a:endParaRPr lang="zh-CN" altLang="en-US" sz="20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8617" name="文本框 37"/>
            <p:cNvSpPr txBox="1">
              <a:spLocks noChangeArrowheads="1"/>
            </p:cNvSpPr>
            <p:nvPr/>
          </p:nvSpPr>
          <p:spPr bwMode="auto">
            <a:xfrm>
              <a:off x="3768161" y="2719778"/>
              <a:ext cx="4409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FF0000"/>
                  </a:solidFill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68618" name="文本框 38"/>
            <p:cNvSpPr txBox="1">
              <a:spLocks noChangeArrowheads="1"/>
            </p:cNvSpPr>
            <p:nvPr/>
          </p:nvSpPr>
          <p:spPr bwMode="auto">
            <a:xfrm>
              <a:off x="1387852" y="3514244"/>
              <a:ext cx="4409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691E6"/>
                </a:buClr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rgbClr val="FF0000"/>
                  </a:solidFill>
                  <a:ea typeface="宋体" panose="02010600030101010101" pitchFamily="2" charset="-122"/>
                </a:rPr>
                <a:t>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276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while</a:t>
            </a:r>
            <a:r>
              <a:rPr lang="zh-CN" altLang="zh-CN" dirty="0" smtClean="0"/>
              <a:t>循环的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 eaLnBrk="1" hangingPunct="1"/>
            <a:r>
              <a:rPr lang="en-US" altLang="zh-CN" sz="2600" dirty="0" smtClean="0"/>
              <a:t>1.</a:t>
            </a:r>
            <a:r>
              <a:rPr lang="zh-CN" altLang="en-US" sz="2600" dirty="0" smtClean="0"/>
              <a:t>定义一个变量来保存执行的</a:t>
            </a:r>
            <a:r>
              <a:rPr lang="zh-CN" altLang="en-US" sz="2600" dirty="0"/>
              <a:t>次数</a:t>
            </a:r>
            <a:endParaRPr lang="en-US" altLang="zh-CN" sz="2600" dirty="0" smtClean="0"/>
          </a:p>
          <a:p>
            <a:pPr lvl="1" eaLnBrk="1" hangingPunct="1"/>
            <a:r>
              <a:rPr lang="en-US" altLang="zh-CN" sz="2600" dirty="0" smtClean="0"/>
              <a:t>2.</a:t>
            </a:r>
            <a:r>
              <a:rPr lang="zh-CN" altLang="en-US" sz="2600" dirty="0" smtClean="0"/>
              <a:t>写</a:t>
            </a:r>
            <a:r>
              <a:rPr lang="en-US" altLang="zh-CN" sz="2600" dirty="0" smtClean="0"/>
              <a:t>while</a:t>
            </a:r>
            <a:r>
              <a:rPr lang="zh-CN" altLang="en-US" sz="2600" dirty="0" smtClean="0"/>
              <a:t>循环</a:t>
            </a:r>
            <a:endParaRPr lang="en-US" altLang="zh-CN" sz="2600" dirty="0" smtClean="0"/>
          </a:p>
          <a:p>
            <a:pPr lvl="2" eaLnBrk="1" hangingPunct="1"/>
            <a:r>
              <a:rPr lang="en-US" altLang="zh-CN" sz="2400" dirty="0" smtClean="0"/>
              <a:t>A.</a:t>
            </a:r>
            <a:r>
              <a:rPr lang="zh-CN" altLang="en-US" sz="2400" dirty="0" smtClean="0"/>
              <a:t>条件：</a:t>
            </a:r>
            <a:r>
              <a:rPr lang="zh-CN" altLang="en-US" sz="2400" dirty="0"/>
              <a:t>次数</a:t>
            </a:r>
            <a:r>
              <a:rPr lang="zh-CN" altLang="en-US" sz="2400" dirty="0" smtClean="0"/>
              <a:t>小于</a:t>
            </a:r>
            <a:r>
              <a:rPr lang="en-US" altLang="zh-CN" sz="2400" dirty="0" smtClean="0"/>
              <a:t>10</a:t>
            </a:r>
          </a:p>
          <a:p>
            <a:pPr lvl="2" eaLnBrk="1" hangingPunct="1"/>
            <a:r>
              <a:rPr lang="en-US" altLang="zh-CN" sz="2400" dirty="0" smtClean="0"/>
              <a:t>B.</a:t>
            </a:r>
            <a:r>
              <a:rPr lang="zh-CN" altLang="en-US" sz="2400" dirty="0" smtClean="0"/>
              <a:t>循环体：输出</a:t>
            </a:r>
            <a:r>
              <a:rPr lang="en-US" altLang="zh-CN" sz="2400" dirty="0" err="1"/>
              <a:t>abc</a:t>
            </a:r>
            <a:r>
              <a:rPr lang="zh-CN" altLang="en-US" sz="2400" dirty="0" smtClean="0"/>
              <a:t>，次数</a:t>
            </a:r>
            <a:r>
              <a:rPr lang="en-US" altLang="zh-CN" sz="2400" dirty="0" smtClean="0"/>
              <a:t>+1</a:t>
            </a:r>
          </a:p>
          <a:p>
            <a:pPr lvl="1" eaLnBrk="1" hangingPunct="1"/>
            <a:r>
              <a:rPr lang="en-US" altLang="zh-CN" sz="2600" dirty="0" smtClean="0"/>
              <a:t>3.</a:t>
            </a:r>
            <a:r>
              <a:rPr lang="zh-CN" altLang="en-US" sz="2600" dirty="0" smtClean="0"/>
              <a:t>结束循环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while</a:t>
            </a:r>
            <a:r>
              <a:rPr lang="zh-CN" altLang="en-US" smtClean="0"/>
              <a:t>循环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当我们自己输入遍数，实现输出呢？</a:t>
            </a:r>
            <a:endParaRPr lang="en-US" altLang="zh-CN" dirty="0" smtClean="0"/>
          </a:p>
        </p:txBody>
      </p:sp>
      <p:pic>
        <p:nvPicPr>
          <p:cNvPr id="7270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47863"/>
            <a:ext cx="4114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263</TotalTime>
  <Words>654</Words>
  <Application>Microsoft Office PowerPoint</Application>
  <PresentationFormat>全屏显示(4:3)</PresentationFormat>
  <Paragraphs>120</Paragraphs>
  <Slides>18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Visio.Drawing.15</vt:lpstr>
      <vt:lpstr>while和do while循环结构</vt:lpstr>
      <vt:lpstr>本章内容</vt:lpstr>
      <vt:lpstr>循环语句</vt:lpstr>
      <vt:lpstr>循环语句</vt:lpstr>
      <vt:lpstr>循环语句</vt:lpstr>
      <vt:lpstr>while循环</vt:lpstr>
      <vt:lpstr>while循环</vt:lpstr>
      <vt:lpstr>while循环</vt:lpstr>
      <vt:lpstr>while循环</vt:lpstr>
      <vt:lpstr>while循环</vt:lpstr>
      <vt:lpstr>课堂小结</vt:lpstr>
      <vt:lpstr>作业</vt:lpstr>
      <vt:lpstr>do-while循环</vt:lpstr>
      <vt:lpstr>do-while循环</vt:lpstr>
      <vt:lpstr>do-while循环</vt:lpstr>
      <vt:lpstr>do-while流程图</vt:lpstr>
      <vt:lpstr>while与do-while的区别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374</cp:revision>
  <dcterms:created xsi:type="dcterms:W3CDTF">2016-02-04T08:27:00Z</dcterms:created>
  <dcterms:modified xsi:type="dcterms:W3CDTF">2018-07-09T03:47:40Z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