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86" r:id="rId4"/>
    <p:sldId id="401" r:id="rId5"/>
    <p:sldId id="402" r:id="rId6"/>
    <p:sldId id="403" r:id="rId7"/>
    <p:sldId id="417" r:id="rId8"/>
    <p:sldId id="418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337" r:id="rId17"/>
    <p:sldId id="338" r:id="rId18"/>
    <p:sldId id="412" r:id="rId19"/>
    <p:sldId id="339" r:id="rId20"/>
    <p:sldId id="341" r:id="rId21"/>
    <p:sldId id="259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96" y="60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7E560E-30B9-4BEE-B7C1-DA463EB5A407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C5AC42-8A1E-4E9F-B991-C3A976095FCA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6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1CD9B4-32E6-4154-9021-F72247AFFC62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4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A6690A-6604-4A6B-9169-F27F734A5DE7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" panose="020B0604020202020204" pitchFamily="34" charset="0"/>
              </a:rPr>
              <a:t>Cba</a:t>
            </a:r>
            <a:r>
              <a:rPr lang="en-US" altLang="zh-CN" dirty="0" smtClean="0">
                <a:latin typeface="Arial" panose="020B0604020202020204" pitchFamily="34" charset="0"/>
              </a:rPr>
              <a:t>=C*C*</a:t>
            </a:r>
            <a:r>
              <a:rPr lang="en-US" altLang="zh-CN" dirty="0" err="1" smtClean="0">
                <a:latin typeface="Arial" panose="020B0604020202020204" pitchFamily="34" charset="0"/>
              </a:rPr>
              <a:t>C+b</a:t>
            </a:r>
            <a:r>
              <a:rPr lang="en-US" altLang="zh-CN" dirty="0" smtClean="0">
                <a:latin typeface="Arial" panose="020B0604020202020204" pitchFamily="34" charset="0"/>
              </a:rPr>
              <a:t>*B*B+A*A*A</a:t>
            </a: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153=1+125+27=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5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888449-3C89-435B-83FE-1E44D900C017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9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E7B707-BEBE-437C-ACC9-FF7D53F3FD19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0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A5BD93-DDC9-45E2-9BE1-22E2080A7AFB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9E3180-D6BF-417B-819C-50B6C1311C0B}" type="slidenum">
              <a:rPr lang="en-US" altLang="zh-CN" smtClean="0"/>
              <a:t>17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6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smtClean="0">
                <a:latin typeface="+mj-ea"/>
              </a:rPr>
              <a:t>For</a:t>
            </a:r>
            <a:r>
              <a:rPr lang="zh-CN" altLang="zh-CN" smtClean="0">
                <a:latin typeface="+mj-ea"/>
              </a:rPr>
              <a:t>循环结构</a:t>
            </a:r>
            <a:endParaRPr lang="en-US" altLang="zh-CN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循环嵌套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循环中嵌套一个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看例子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循环嵌套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87706"/>
            <a:ext cx="8229600" cy="44275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练习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循环嵌套找出</a:t>
            </a:r>
            <a:r>
              <a:rPr lang="en-US" altLang="zh-CN" dirty="0" smtClean="0"/>
              <a:t>100-999</a:t>
            </a:r>
            <a:r>
              <a:rPr lang="zh-CN" altLang="en-US" dirty="0" smtClean="0"/>
              <a:t>之间的水仙花数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Bai      </a:t>
            </a:r>
            <a:r>
              <a:rPr lang="en-US" altLang="zh-CN" dirty="0" err="1" smtClean="0"/>
              <a:t>shi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ge</a:t>
            </a:r>
            <a:endParaRPr lang="en-US" altLang="zh-CN" dirty="0" smtClean="0"/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zh-CN" dirty="0" smtClean="0"/>
              <a:t>0   0</a:t>
            </a:r>
          </a:p>
          <a:p>
            <a:pPr marL="0" indent="0">
              <a:buNone/>
            </a:pPr>
            <a:r>
              <a:rPr lang="en-US" altLang="zh-CN" dirty="0" smtClean="0"/>
              <a:t>1   </a:t>
            </a:r>
            <a:r>
              <a:rPr lang="en-US" altLang="zh-CN" dirty="0" smtClean="0"/>
              <a:t>0   1</a:t>
            </a:r>
          </a:p>
          <a:p>
            <a:pPr marL="0" indent="0">
              <a:buNone/>
            </a:pPr>
            <a:r>
              <a:rPr lang="en-US" altLang="zh-CN" dirty="0" smtClean="0"/>
              <a:t>1   0   2</a:t>
            </a:r>
          </a:p>
          <a:p>
            <a:pPr marL="0" indent="0">
              <a:buNone/>
            </a:pPr>
            <a:r>
              <a:rPr lang="en-US" altLang="zh-CN" dirty="0" smtClean="0"/>
              <a:t>1   </a:t>
            </a:r>
            <a:r>
              <a:rPr lang="en-US" altLang="zh-CN" dirty="0" smtClean="0"/>
              <a:t>0   9</a:t>
            </a:r>
          </a:p>
          <a:p>
            <a:pPr marL="0" indent="0">
              <a:buNone/>
            </a:pPr>
            <a:r>
              <a:rPr lang="en-US" altLang="zh-CN" dirty="0" smtClean="0"/>
              <a:t>1  1   0</a:t>
            </a:r>
          </a:p>
          <a:p>
            <a:pPr marL="0" indent="0">
              <a:buNone/>
            </a:pPr>
            <a:r>
              <a:rPr lang="en-US" altLang="zh-CN" dirty="0" smtClean="0"/>
              <a:t>1  1   1</a:t>
            </a:r>
          </a:p>
          <a:p>
            <a:pPr marL="0" indent="0">
              <a:buNone/>
            </a:pPr>
            <a:r>
              <a:rPr lang="en-US" altLang="zh-CN" dirty="0" smtClean="0"/>
              <a:t>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533400" y="601663"/>
            <a:ext cx="8229600" cy="44275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dirty="0" smtClean="0"/>
              <a:t>1、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循环方式计算</a:t>
            </a:r>
            <a:r>
              <a:rPr lang="en-US" altLang="zh-CN" dirty="0" smtClean="0">
                <a:solidFill>
                  <a:srgbClr val="FF0000"/>
                </a:solidFill>
              </a:rPr>
              <a:t>2+4+6+…+100</a:t>
            </a:r>
            <a:r>
              <a:rPr lang="zh-CN" altLang="en-US" dirty="0" smtClean="0">
                <a:solidFill>
                  <a:srgbClr val="FF0000"/>
                </a:solidFill>
              </a:rPr>
              <a:t>的值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503238" y="773113"/>
            <a:ext cx="8229600" cy="44275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、在控制台上打印出九九乘法表（两种）</a:t>
            </a:r>
            <a:endParaRPr lang="en-US" altLang="zh-CN" dirty="0" smtClean="0"/>
          </a:p>
        </p:txBody>
      </p:sp>
      <p:pic>
        <p:nvPicPr>
          <p:cNvPr id="10547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3428"/>
            <a:ext cx="4757738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3146425"/>
            <a:ext cx="4233862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zh-CN" altLang="en-US" dirty="0" smtClean="0"/>
              <a:t>课堂小结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353962" y="968477"/>
            <a:ext cx="8229600" cy="44275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0" dirty="0" smtClean="0"/>
              <a:t>while()</a:t>
            </a:r>
            <a:r>
              <a:rPr lang="zh-CN" altLang="en-US" b="0" dirty="0" smtClean="0"/>
              <a:t>加循环条件，一但条件不满足就不执行语句。</a:t>
            </a:r>
            <a:r>
              <a:rPr lang="zh-CN" altLang="en-US" b="0" dirty="0" smtClean="0">
                <a:solidFill>
                  <a:srgbClr val="FF0000"/>
                </a:solidFill>
              </a:rPr>
              <a:t>先判断后执行。</a:t>
            </a:r>
            <a:r>
              <a:rPr lang="zh-CN" altLang="en-US" b="0" dirty="0" smtClean="0"/>
              <a:t>适用于</a:t>
            </a:r>
            <a:r>
              <a:rPr lang="zh-CN" altLang="en-US" b="0" dirty="0" smtClean="0">
                <a:solidFill>
                  <a:srgbClr val="FF0000"/>
                </a:solidFill>
              </a:rPr>
              <a:t>循环次数不确定</a:t>
            </a:r>
            <a:r>
              <a:rPr lang="zh-CN" altLang="en-US" b="0" dirty="0" smtClean="0"/>
              <a:t>，仅需知道循环终止条件的场合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zh-CN" b="0" dirty="0" smtClean="0"/>
              <a:t>do-while(),</a:t>
            </a:r>
            <a:r>
              <a:rPr lang="zh-CN" altLang="en-US" b="0" dirty="0" smtClean="0"/>
              <a:t>判断条件满足则执行语句，条件不满足时退出循环，但是</a:t>
            </a:r>
            <a:r>
              <a:rPr lang="en-US" altLang="zh-CN" b="0" dirty="0" smtClean="0"/>
              <a:t>do-while()</a:t>
            </a:r>
            <a:r>
              <a:rPr lang="zh-CN" altLang="en-US" b="0" dirty="0" smtClean="0"/>
              <a:t>是</a:t>
            </a:r>
            <a:r>
              <a:rPr lang="zh-CN" altLang="en-US" b="0" dirty="0" smtClean="0">
                <a:solidFill>
                  <a:srgbClr val="FF0000"/>
                </a:solidFill>
              </a:rPr>
              <a:t>先执行后判断</a:t>
            </a:r>
            <a:r>
              <a:rPr lang="zh-CN" altLang="en-US" b="0" dirty="0" smtClean="0"/>
              <a:t>，所以</a:t>
            </a:r>
            <a:r>
              <a:rPr lang="zh-CN" altLang="en-US" b="0" dirty="0" smtClean="0">
                <a:solidFill>
                  <a:srgbClr val="FF0000"/>
                </a:solidFill>
              </a:rPr>
              <a:t>至少要做一次</a:t>
            </a:r>
            <a:r>
              <a:rPr lang="zh-CN" altLang="en-US" b="0" dirty="0" smtClean="0"/>
              <a:t>循环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zh-CN" b="0" dirty="0" smtClean="0"/>
              <a:t>for(</a:t>
            </a:r>
            <a:r>
              <a:rPr lang="zh-CN" altLang="en-US" b="0" dirty="0" smtClean="0"/>
              <a:t>定义循环初始条件</a:t>
            </a:r>
            <a:r>
              <a:rPr lang="en-US" altLang="zh-CN" b="0" dirty="0" smtClean="0"/>
              <a:t>;</a:t>
            </a:r>
            <a:r>
              <a:rPr lang="zh-CN" altLang="en-US" b="0" dirty="0" smtClean="0"/>
              <a:t>循环退出条件</a:t>
            </a:r>
            <a:r>
              <a:rPr lang="en-US" altLang="zh-CN" b="0" dirty="0" smtClean="0"/>
              <a:t>;</a:t>
            </a:r>
            <a:r>
              <a:rPr lang="zh-CN" altLang="en-US" b="0" dirty="0" smtClean="0"/>
              <a:t>参数自加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dirty="0" smtClean="0"/>
              <a:t>适用于循环的开始和结束已知，</a:t>
            </a:r>
            <a:r>
              <a:rPr lang="zh-CN" altLang="en-US" b="0" dirty="0" smtClean="0">
                <a:solidFill>
                  <a:srgbClr val="FF0000"/>
                </a:solidFill>
              </a:rPr>
              <a:t>循环次数固定</a:t>
            </a:r>
            <a:r>
              <a:rPr lang="zh-CN" altLang="en-US" b="0" dirty="0" smtClean="0"/>
              <a:t>的场合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504" y="-30020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809" y="1384075"/>
            <a:ext cx="8064500" cy="484668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语句用于终止某个语句块的执行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最多使用的是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跳出当前的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整个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{    ……	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   break;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   ……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-298675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425053"/>
            <a:ext cx="8208963" cy="396240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语句用法举例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顺序打印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1-10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，遇到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终止打印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循环嵌套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的位置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break</a:t>
            </a:r>
            <a:r>
              <a:rPr lang="zh-CN" altLang="zh-CN" smtClean="0"/>
              <a:t>语句</a:t>
            </a:r>
            <a:endParaRPr lang="zh-CN" altLang="en-US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练习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循环录入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个人的年龄，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并计算平均年龄，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如果录入的数据出现负数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或者大于</a:t>
            </a:r>
            <a:r>
              <a:rPr lang="en-US" altLang="zh-CN" dirty="0" smtClean="0">
                <a:solidFill>
                  <a:srgbClr val="FF0000"/>
                </a:solidFill>
              </a:rPr>
              <a:t>130</a:t>
            </a:r>
            <a:r>
              <a:rPr lang="zh-CN" altLang="en-US" dirty="0" smtClean="0">
                <a:solidFill>
                  <a:srgbClr val="FF0000"/>
                </a:solidFill>
              </a:rPr>
              <a:t>的数，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立即停止输</a:t>
            </a:r>
            <a:r>
              <a:rPr lang="zh-CN" altLang="en-US" dirty="0">
                <a:solidFill>
                  <a:srgbClr val="FF0000"/>
                </a:solidFill>
              </a:rPr>
              <a:t>出</a:t>
            </a:r>
            <a:r>
              <a:rPr lang="zh-CN" altLang="en-US" dirty="0" smtClean="0">
                <a:solidFill>
                  <a:srgbClr val="FF0000"/>
                </a:solidFill>
              </a:rPr>
              <a:t>报错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-346751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283244"/>
            <a:ext cx="8713788" cy="472440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lvl="1" eaLnBrk="1" hangingPunct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语句立即终止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当前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继续执行下一次循环</a:t>
            </a:r>
          </a:p>
          <a:p>
            <a:pPr lvl="1" eaLnBrk="1" hangingPunct="1"/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语句用在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循环中也是终止当前循环，继续执行下一次循环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5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语句用法举例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打印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1-100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不能被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整出的数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嵌套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位置</a:t>
            </a:r>
            <a:endParaRPr lang="en-US" altLang="zh-CN" sz="1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582" y="-311119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19" y="1532899"/>
            <a:ext cx="8640763" cy="2738479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只能用于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语句和循环语句中。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只能用于循环语句中。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在同一代码块中，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之后不能有其他的语句，因为程序永远不会执行到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之后的语句。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0" y="1255395"/>
            <a:ext cx="4533900" cy="5025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for循环语法结构</a:t>
            </a:r>
          </a:p>
          <a:p>
            <a:r>
              <a:rPr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for循环流程图</a:t>
            </a:r>
          </a:p>
          <a:p>
            <a:r>
              <a:rPr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死循环</a:t>
            </a:r>
          </a:p>
          <a:p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248018" y="1953733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427538"/>
          </a:xfrm>
        </p:spPr>
        <p:txBody>
          <a:bodyPr/>
          <a:lstStyle/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输出十次，我爱你</a:t>
            </a:r>
            <a:endParaRPr lang="en-US" altLang="zh-CN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前面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能不能解决呢？</a:t>
            </a:r>
            <a:endParaRPr lang="en-US" altLang="zh-CN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for</a:t>
            </a:r>
            <a:r>
              <a:rPr lang="zh-CN" altLang="zh-CN" dirty="0"/>
              <a:t>循环语句</a:t>
            </a:r>
            <a:r>
              <a:rPr lang="zh-CN" altLang="zh-CN" dirty="0" smtClean="0"/>
              <a:t>是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</a:t>
            </a:r>
            <a:r>
              <a:rPr lang="zh-CN" altLang="zh-CN" dirty="0"/>
              <a:t>使用最为频繁的的循环语句。可以执行</a:t>
            </a:r>
            <a:r>
              <a:rPr lang="zh-CN" altLang="zh-CN" sz="3600" dirty="0">
                <a:solidFill>
                  <a:srgbClr val="FF0000"/>
                </a:solidFill>
              </a:rPr>
              <a:t>指定的次数</a:t>
            </a:r>
            <a:r>
              <a:rPr lang="zh-CN" altLang="zh-CN" sz="3600" dirty="0"/>
              <a:t>，</a:t>
            </a:r>
            <a:r>
              <a:rPr lang="zh-CN" altLang="zh-CN" dirty="0" smtClean="0"/>
              <a:t>并维护自己的计数器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for</a:t>
            </a:r>
            <a:r>
              <a:rPr lang="zh-CN" altLang="zh-CN" dirty="0"/>
              <a:t>循环语法</a:t>
            </a:r>
            <a:r>
              <a:rPr lang="zh-CN" altLang="zh-CN" dirty="0" smtClean="0"/>
              <a:t>格式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for </a:t>
            </a:r>
            <a:r>
              <a:rPr lang="en-US" altLang="zh-CN" dirty="0" smtClean="0"/>
              <a:t>(</a:t>
            </a:r>
            <a:r>
              <a:rPr lang="zh-CN" altLang="zh-CN" dirty="0" smtClean="0"/>
              <a:t>初始表达式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zh-CN" dirty="0" smtClean="0"/>
              <a:t>条件</a:t>
            </a:r>
            <a:r>
              <a:rPr lang="zh-CN" altLang="zh-CN" dirty="0"/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 </a:t>
            </a:r>
            <a:r>
              <a:rPr lang="zh-CN" altLang="zh-CN" dirty="0"/>
              <a:t>迭代表达式</a:t>
            </a:r>
            <a:r>
              <a:rPr lang="en-US" altLang="zh-CN" dirty="0"/>
              <a:t>)</a:t>
            </a:r>
            <a:endParaRPr lang="zh-CN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{</a:t>
            </a:r>
            <a:endParaRPr lang="zh-CN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zh-CN" dirty="0"/>
              <a:t>循环语句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4275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zh-CN" dirty="0" smtClean="0"/>
              <a:t>循环语法格式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for (</a:t>
            </a:r>
            <a:r>
              <a:rPr lang="zh-CN" altLang="zh-CN" dirty="0" smtClean="0"/>
              <a:t>初始表达式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zh-CN" dirty="0" smtClean="0"/>
              <a:t>条件表达式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</a:t>
            </a:r>
            <a:r>
              <a:rPr lang="zh-CN" altLang="zh-CN" dirty="0" smtClean="0"/>
              <a:t>迭代表达式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 marL="0" lvl="1" indent="457200"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初始</a:t>
            </a:r>
            <a:r>
              <a:rPr lang="zh-CN" altLang="zh-CN" b="1" dirty="0"/>
              <a:t>表达式是在</a:t>
            </a:r>
            <a:r>
              <a:rPr lang="en-US" altLang="zh-CN" b="1" dirty="0"/>
              <a:t>for</a:t>
            </a:r>
            <a:r>
              <a:rPr lang="zh-CN" altLang="zh-CN" b="1" dirty="0"/>
              <a:t>循环</a:t>
            </a:r>
            <a:r>
              <a:rPr lang="zh-CN" altLang="zh-CN" b="1" dirty="0">
                <a:solidFill>
                  <a:srgbClr val="FF0000"/>
                </a:solidFill>
              </a:rPr>
              <a:t>首次</a:t>
            </a:r>
            <a:r>
              <a:rPr lang="zh-CN" altLang="zh-CN" b="1" dirty="0"/>
              <a:t>执行时要计算的表达式。</a:t>
            </a:r>
            <a:r>
              <a:rPr lang="zh-CN" altLang="zh-CN" b="1" dirty="0" smtClean="0"/>
              <a:t>通常，</a:t>
            </a:r>
            <a:r>
              <a:rPr lang="zh-CN" altLang="zh-CN" b="1" dirty="0"/>
              <a:t>这里会为一个</a:t>
            </a:r>
            <a:r>
              <a:rPr lang="zh-CN" altLang="zh-CN" b="1" dirty="0">
                <a:solidFill>
                  <a:srgbClr val="FF0000"/>
                </a:solidFill>
              </a:rPr>
              <a:t>循环变量初始化一个值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lvl="1" indent="457200">
              <a:buFont typeface="Wingdings" panose="05000000000000000000" pitchFamily="2" charset="2"/>
              <a:buNone/>
              <a:defRPr/>
            </a:pPr>
            <a:r>
              <a:rPr lang="zh-CN" altLang="zh-CN" b="1" dirty="0"/>
              <a:t>条件</a:t>
            </a:r>
            <a:r>
              <a:rPr lang="zh-CN" altLang="zh-CN" b="1" dirty="0" smtClean="0"/>
              <a:t>表达式</a:t>
            </a:r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循环条件</a:t>
            </a:r>
            <a:r>
              <a:rPr lang="zh-CN" altLang="en-US" b="1" dirty="0" smtClean="0"/>
              <a:t>）</a:t>
            </a:r>
            <a:r>
              <a:rPr lang="zh-CN" altLang="zh-CN" b="1" dirty="0" smtClean="0"/>
              <a:t>用于</a:t>
            </a:r>
            <a:r>
              <a:rPr lang="zh-CN" altLang="zh-CN" b="1" dirty="0"/>
              <a:t>每次循环前的条件判断，只有在条件表达式值为</a:t>
            </a:r>
            <a:r>
              <a:rPr lang="en-US" altLang="zh-CN" b="1" dirty="0"/>
              <a:t>true</a:t>
            </a:r>
            <a:r>
              <a:rPr lang="zh-CN" altLang="zh-CN" b="1" dirty="0"/>
              <a:t>时，才入到循环语句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pPr marL="0" lvl="1" indent="457200">
              <a:buFont typeface="Wingdings" panose="05000000000000000000" pitchFamily="2" charset="2"/>
              <a:buNone/>
              <a:defRPr/>
            </a:pPr>
            <a:r>
              <a:rPr lang="zh-CN" altLang="zh-CN" b="1" dirty="0"/>
              <a:t>迭代表达式则在循环语句执行完成后进行计算，一般来说使用一个递增或递减的计数器作为迭代</a:t>
            </a:r>
            <a:r>
              <a:rPr lang="zh-CN" altLang="zh-CN" b="1" dirty="0" smtClean="0"/>
              <a:t>表达式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改变循环变量的值</a:t>
            </a:r>
            <a:endParaRPr lang="zh-CN" altLang="zh-CN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4275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zh-CN" dirty="0" smtClean="0"/>
              <a:t>循环</a:t>
            </a:r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1. for</a:t>
            </a:r>
            <a:r>
              <a:rPr lang="zh-CN" altLang="zh-CN" dirty="0"/>
              <a:t>语句执行时，首先执行初始表达式（只是第一次执行），然后判断条件表达式的值，如为</a:t>
            </a:r>
            <a:r>
              <a:rPr lang="en-US" altLang="zh-CN" dirty="0"/>
              <a:t>true</a:t>
            </a:r>
            <a:r>
              <a:rPr lang="zh-CN" altLang="zh-CN" dirty="0"/>
              <a:t>则转向</a:t>
            </a:r>
            <a:r>
              <a:rPr lang="en-US" altLang="zh-CN" dirty="0"/>
              <a:t>2</a:t>
            </a:r>
            <a:r>
              <a:rPr lang="zh-CN" altLang="zh-CN" dirty="0"/>
              <a:t>，如为</a:t>
            </a:r>
            <a:r>
              <a:rPr lang="en-US" altLang="zh-CN" dirty="0"/>
              <a:t>false</a:t>
            </a:r>
            <a:r>
              <a:rPr lang="zh-CN" altLang="zh-CN" dirty="0"/>
              <a:t>则转向</a:t>
            </a:r>
            <a:r>
              <a:rPr lang="en-US" altLang="zh-CN" dirty="0"/>
              <a:t>4</a:t>
            </a:r>
            <a:r>
              <a:rPr lang="zh-CN" altLang="zh-CN" dirty="0"/>
              <a:t>。</a:t>
            </a:r>
          </a:p>
          <a:p>
            <a:pPr lvl="1">
              <a:defRPr/>
            </a:pPr>
            <a:r>
              <a:rPr lang="en-US" altLang="zh-CN" dirty="0" smtClean="0"/>
              <a:t>2. </a:t>
            </a:r>
            <a:r>
              <a:rPr lang="zh-CN" altLang="zh-CN" dirty="0" smtClean="0"/>
              <a:t>执行</a:t>
            </a:r>
            <a:r>
              <a:rPr lang="zh-CN" altLang="zh-CN" dirty="0"/>
              <a:t>循环语句；循环语句执行完成，转向</a:t>
            </a:r>
            <a:r>
              <a:rPr lang="en-US" altLang="zh-CN" dirty="0"/>
              <a:t>3</a:t>
            </a:r>
            <a:endParaRPr lang="zh-CN" altLang="zh-CN" dirty="0"/>
          </a:p>
          <a:p>
            <a:pPr lvl="1">
              <a:defRPr/>
            </a:pPr>
            <a:r>
              <a:rPr lang="en-US" altLang="zh-CN" dirty="0" smtClean="0"/>
              <a:t>3. </a:t>
            </a:r>
            <a:r>
              <a:rPr lang="zh-CN" altLang="zh-CN" dirty="0" smtClean="0"/>
              <a:t>计算</a:t>
            </a:r>
            <a:r>
              <a:rPr lang="zh-CN" altLang="zh-CN" dirty="0"/>
              <a:t>迭代表达式，计算完，转向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lvl="1">
              <a:defRPr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zh-CN" dirty="0" smtClean="0"/>
              <a:t>结束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42900" lvl="1" indent="-342900">
              <a:defRPr/>
            </a:pPr>
            <a:r>
              <a:rPr lang="en-US" altLang="zh-CN" sz="2800" b="1" dirty="0"/>
              <a:t>for</a:t>
            </a:r>
            <a:r>
              <a:rPr lang="zh-CN" altLang="zh-CN" sz="2800" b="1" dirty="0"/>
              <a:t>循环的</a:t>
            </a:r>
            <a:r>
              <a:rPr lang="zh-CN" altLang="zh-CN" sz="2800" b="1" dirty="0" smtClean="0"/>
              <a:t>优点</a:t>
            </a:r>
            <a:endParaRPr lang="en-US" altLang="zh-CN" sz="2800" b="1" dirty="0" smtClean="0"/>
          </a:p>
          <a:p>
            <a:pPr lvl="1">
              <a:defRPr/>
            </a:pPr>
            <a:r>
              <a:rPr lang="zh-CN" altLang="zh-CN" dirty="0"/>
              <a:t>在一个地方包括循环的全部规则，不是把几个语句放在代码的不同地方。使代码更易于阅读</a:t>
            </a:r>
            <a:r>
              <a:rPr lang="zh-CN" altLang="zh-CN" dirty="0" smtClean="0"/>
              <a:t>。适用于循环的开始和结束已知，</a:t>
            </a:r>
            <a:r>
              <a:rPr lang="zh-CN" altLang="zh-CN" sz="3200" dirty="0" smtClean="0">
                <a:solidFill>
                  <a:srgbClr val="FF0000"/>
                </a:solidFill>
              </a:rPr>
              <a:t>循环次数固定的场合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while</a:t>
            </a:r>
            <a:r>
              <a:rPr lang="zh-CN" altLang="zh-CN" dirty="0"/>
              <a:t>循环多适用于</a:t>
            </a:r>
            <a:r>
              <a:rPr lang="zh-CN" altLang="zh-CN" sz="3200" dirty="0">
                <a:solidFill>
                  <a:srgbClr val="FF0000"/>
                </a:solidFill>
              </a:rPr>
              <a:t>循环次数不确定</a:t>
            </a:r>
            <a:r>
              <a:rPr lang="zh-CN" altLang="zh-CN" dirty="0"/>
              <a:t>，仅需知道循环终止条件的场合</a:t>
            </a:r>
            <a:endParaRPr lang="zh-CN" altLang="zh-CN" sz="6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循环流程图</a:t>
            </a:r>
          </a:p>
        </p:txBody>
      </p:sp>
      <p:graphicFrame>
        <p:nvGraphicFramePr>
          <p:cNvPr id="4" name="对象 -2147482612"/>
          <p:cNvGraphicFramePr>
            <a:graphicFrameLocks noChangeAspect="1"/>
          </p:cNvGraphicFramePr>
          <p:nvPr/>
        </p:nvGraphicFramePr>
        <p:xfrm>
          <a:off x="2940050" y="1492250"/>
          <a:ext cx="2512695" cy="424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2222500" imgH="3746500" progId="Visio.Drawing.15">
                  <p:embed/>
                </p:oleObj>
              </mc:Choice>
              <mc:Fallback>
                <p:oleObj r:id="rId3" imgW="2222500" imgH="37465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1492250"/>
                        <a:ext cx="2512695" cy="424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不会停止的循环。</a:t>
            </a:r>
          </a:p>
          <a:p>
            <a:r>
              <a:rPr lang="zh-CN" altLang="en-US" dirty="0"/>
              <a:t>实现方式如下：</a:t>
            </a:r>
          </a:p>
          <a:p>
            <a:endParaRPr lang="zh-CN" altLang="en-US" dirty="0"/>
          </a:p>
        </p:txBody>
      </p:sp>
      <p:graphicFrame>
        <p:nvGraphicFramePr>
          <p:cNvPr id="4" name="表格 -1"/>
          <p:cNvGraphicFramePr/>
          <p:nvPr/>
        </p:nvGraphicFramePr>
        <p:xfrm>
          <a:off x="1765935" y="2286000"/>
          <a:ext cx="5205095" cy="3361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95"/>
              </a:tblGrid>
              <a:tr h="33616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 dirty="0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for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(;;) {	</a:t>
                      </a: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循环体语句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}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使用</a:t>
                      </a: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while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循环实现死循环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1" dirty="0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while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(</a:t>
                      </a:r>
                      <a:r>
                        <a:rPr lang="en-US" altLang="zh-CN" sz="2400" b="1" dirty="0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) {	</a:t>
                      </a: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循环体语句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}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使用</a:t>
                      </a: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do...while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循环实现死循环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1" dirty="0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do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 {	</a:t>
                      </a:r>
                      <a:r>
                        <a:rPr lang="en-US" altLang="zh-CN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 dirty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循环体语句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} 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1" dirty="0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while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 (</a:t>
                      </a:r>
                      <a:r>
                        <a:rPr lang="en-US" altLang="zh-CN" sz="2400" b="1" dirty="0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练习：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1、</a:t>
            </a:r>
            <a:r>
              <a:rPr lang="zh-CN" altLang="en-US" dirty="0" smtClean="0">
                <a:solidFill>
                  <a:srgbClr val="92D050"/>
                </a:solidFill>
              </a:rPr>
              <a:t>键盘输入一个正整数</a:t>
            </a:r>
            <a:r>
              <a:rPr lang="en-US" altLang="zh-CN" dirty="0" smtClean="0">
                <a:solidFill>
                  <a:srgbClr val="92D050"/>
                </a:solidFill>
              </a:rPr>
              <a:t>n，</a:t>
            </a:r>
            <a:r>
              <a:rPr lang="zh-CN" altLang="en-US" dirty="0" smtClean="0">
                <a:solidFill>
                  <a:srgbClr val="92D050"/>
                </a:solidFill>
              </a:rPr>
              <a:t>计算</a:t>
            </a:r>
            <a:r>
              <a:rPr lang="en-US" altLang="zh-CN" dirty="0" smtClean="0">
                <a:solidFill>
                  <a:srgbClr val="92D050"/>
                </a:solidFill>
              </a:rPr>
              <a:t>1+2+…+n,</a:t>
            </a:r>
            <a:r>
              <a:rPr lang="zh-CN" altLang="en-US" dirty="0" smtClean="0">
                <a:solidFill>
                  <a:srgbClr val="92D050"/>
                </a:solidFill>
              </a:rPr>
              <a:t>并输出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2、</a:t>
            </a:r>
            <a:r>
              <a:rPr lang="zh-CN" altLang="en-US" dirty="0" smtClean="0">
                <a:solidFill>
                  <a:srgbClr val="92D050"/>
                </a:solidFill>
              </a:rPr>
              <a:t>使用</a:t>
            </a:r>
            <a:r>
              <a:rPr lang="en-US" altLang="zh-CN" dirty="0" smtClean="0">
                <a:solidFill>
                  <a:srgbClr val="92D050"/>
                </a:solidFill>
              </a:rPr>
              <a:t>for</a:t>
            </a:r>
            <a:r>
              <a:rPr lang="zh-CN" altLang="en-US" dirty="0" smtClean="0">
                <a:solidFill>
                  <a:srgbClr val="92D050"/>
                </a:solidFill>
              </a:rPr>
              <a:t>循环方式打印</a:t>
            </a:r>
            <a:r>
              <a:rPr lang="en-US" altLang="zh-CN" dirty="0" smtClean="0">
                <a:solidFill>
                  <a:srgbClr val="92D050"/>
                </a:solidFill>
              </a:rPr>
              <a:t>100</a:t>
            </a:r>
            <a:r>
              <a:rPr lang="zh-CN" altLang="en-US" dirty="0" smtClean="0">
                <a:solidFill>
                  <a:srgbClr val="92D050"/>
                </a:solidFill>
              </a:rPr>
              <a:t>以内</a:t>
            </a:r>
            <a:r>
              <a:rPr lang="en-US" altLang="zh-CN" dirty="0" smtClean="0">
                <a:solidFill>
                  <a:srgbClr val="92D050"/>
                </a:solidFill>
              </a:rPr>
              <a:t>4</a:t>
            </a:r>
            <a:r>
              <a:rPr lang="zh-CN" altLang="en-US" dirty="0" smtClean="0">
                <a:solidFill>
                  <a:srgbClr val="92D050"/>
                </a:solidFill>
              </a:rPr>
              <a:t>的倍数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找出</a:t>
            </a:r>
            <a:r>
              <a:rPr lang="en-US" altLang="zh-CN" dirty="0">
                <a:solidFill>
                  <a:srgbClr val="FF0000"/>
                </a:solidFill>
              </a:rPr>
              <a:t>100-999</a:t>
            </a:r>
            <a:r>
              <a:rPr lang="zh-CN" altLang="en-US" dirty="0">
                <a:solidFill>
                  <a:srgbClr val="FF0000"/>
                </a:solidFill>
              </a:rPr>
              <a:t>之间的水仙花</a:t>
            </a: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Cba</a:t>
            </a:r>
            <a:r>
              <a:rPr lang="en-US" altLang="zh-CN" dirty="0" smtClean="0"/>
              <a:t>=c*C*</a:t>
            </a:r>
            <a:r>
              <a:rPr lang="en-US" altLang="zh-CN" dirty="0" err="1" smtClean="0"/>
              <a:t>c+b</a:t>
            </a:r>
            <a:r>
              <a:rPr lang="en-US" altLang="zh-CN" dirty="0" smtClean="0"/>
              <a:t>*b*</a:t>
            </a:r>
            <a:r>
              <a:rPr lang="en-US" altLang="zh-CN" dirty="0" err="1" smtClean="0"/>
              <a:t>b+a</a:t>
            </a:r>
            <a:r>
              <a:rPr lang="en-US" altLang="zh-CN" dirty="0" smtClean="0"/>
              <a:t>*a*a</a:t>
            </a:r>
          </a:p>
          <a:p>
            <a:pPr marL="0" indent="0">
              <a:buNone/>
            </a:pPr>
            <a:r>
              <a:rPr lang="en-US" altLang="zh-CN" dirty="0" smtClean="0"/>
              <a:t>153=1+125+27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省略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后面括号中的内容可以吗？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for(;;)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for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=0；i&lt;10;i++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</p:txBody>
      </p:sp>
      <p:sp>
        <p:nvSpPr>
          <p:cNvPr id="4" name="圆角右箭头 3"/>
          <p:cNvSpPr/>
          <p:nvPr/>
        </p:nvSpPr>
        <p:spPr bwMode="auto">
          <a:xfrm>
            <a:off x="1905000" y="2971800"/>
            <a:ext cx="4191000" cy="838200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CN" altLang="en-US"/>
          </a:p>
        </p:txBody>
      </p:sp>
      <p:sp>
        <p:nvSpPr>
          <p:cNvPr id="8" name="圆角矩形 3"/>
          <p:cNvSpPr>
            <a:spLocks noChangeArrowheads="1"/>
          </p:cNvSpPr>
          <p:nvPr/>
        </p:nvSpPr>
        <p:spPr bwMode="auto">
          <a:xfrm>
            <a:off x="6096000" y="2556669"/>
            <a:ext cx="2346325" cy="1752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36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循环外部能使用</a:t>
            </a:r>
            <a:r>
              <a:rPr lang="en-US" altLang="zh-CN" sz="36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36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420</TotalTime>
  <Words>662</Words>
  <Application>Microsoft Office PowerPoint</Application>
  <PresentationFormat>全屏显示(4:3)</PresentationFormat>
  <Paragraphs>131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Wingdings</vt:lpstr>
      <vt:lpstr>ppt主题</vt:lpstr>
      <vt:lpstr>6_自定义设计方案</vt:lpstr>
      <vt:lpstr>Visio.Drawing.15</vt:lpstr>
      <vt:lpstr> For循环结构</vt:lpstr>
      <vt:lpstr>本章内容</vt:lpstr>
      <vt:lpstr>for循环</vt:lpstr>
      <vt:lpstr>for循环</vt:lpstr>
      <vt:lpstr>for循环</vt:lpstr>
      <vt:lpstr>for循环流程图</vt:lpstr>
      <vt:lpstr>死循环</vt:lpstr>
      <vt:lpstr>for循环</vt:lpstr>
      <vt:lpstr>for循环</vt:lpstr>
      <vt:lpstr>for循环嵌套</vt:lpstr>
      <vt:lpstr>for循环嵌套</vt:lpstr>
      <vt:lpstr>作业</vt:lpstr>
      <vt:lpstr>作业</vt:lpstr>
      <vt:lpstr>课堂小结</vt:lpstr>
      <vt:lpstr>特殊流程控制语句</vt:lpstr>
      <vt:lpstr>特殊流程控制语句</vt:lpstr>
      <vt:lpstr>break语句</vt:lpstr>
      <vt:lpstr>特殊流程控制语句</vt:lpstr>
      <vt:lpstr>特殊流程控制语句说明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376</cp:revision>
  <dcterms:created xsi:type="dcterms:W3CDTF">2016-02-04T08:27:00Z</dcterms:created>
  <dcterms:modified xsi:type="dcterms:W3CDTF">2018-07-09T08:14:08Z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