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88" r:id="rId4"/>
    <p:sldId id="290" r:id="rId5"/>
    <p:sldId id="291" r:id="rId6"/>
    <p:sldId id="292" r:id="rId7"/>
    <p:sldId id="350" r:id="rId8"/>
    <p:sldId id="355" r:id="rId9"/>
    <p:sldId id="364" r:id="rId10"/>
    <p:sldId id="365" r:id="rId11"/>
    <p:sldId id="366" r:id="rId12"/>
    <p:sldId id="367" r:id="rId13"/>
    <p:sldId id="368" r:id="rId14"/>
    <p:sldId id="369" r:id="rId15"/>
    <p:sldId id="353" r:id="rId16"/>
    <p:sldId id="360" r:id="rId17"/>
    <p:sldId id="370" r:id="rId18"/>
    <p:sldId id="371" r:id="rId19"/>
    <p:sldId id="372" r:id="rId20"/>
    <p:sldId id="373" r:id="rId21"/>
    <p:sldId id="374" r:id="rId22"/>
    <p:sldId id="375" r:id="rId23"/>
    <p:sldId id="376" r:id="rId24"/>
    <p:sldId id="361" r:id="rId25"/>
    <p:sldId id="356" r:id="rId26"/>
    <p:sldId id="357" r:id="rId27"/>
    <p:sldId id="354" r:id="rId28"/>
    <p:sldId id="358" r:id="rId29"/>
    <p:sldId id="359" r:id="rId30"/>
    <p:sldId id="362" r:id="rId31"/>
    <p:sldId id="363" r:id="rId32"/>
    <p:sldId id="307" r:id="rId33"/>
    <p:sldId id="259" r:id="rId34"/>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76" autoAdjust="0"/>
    <p:restoredTop sz="87590" autoAdjust="0"/>
  </p:normalViewPr>
  <p:slideViewPr>
    <p:cSldViewPr snapToGrid="0">
      <p:cViewPr varScale="1">
        <p:scale>
          <a:sx n="69" d="100"/>
          <a:sy n="69" d="100"/>
        </p:scale>
        <p:origin x="336" y="78"/>
      </p:cViewPr>
      <p:guideLst>
        <p:guide orient="horz" pos="2188"/>
        <p:guide pos="2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31276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面向对象概念、类和对象关系、对象内存体现、成员变量与局部变量、类类型参数、参数传递图解</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1</a:t>
            </a:fld>
            <a:endParaRPr lang="zh-CN" altLang="en-US"/>
          </a:p>
        </p:txBody>
      </p:sp>
    </p:spTree>
    <p:extLst>
      <p:ext uri="{BB962C8B-B14F-4D97-AF65-F5344CB8AC3E}">
        <p14:creationId xmlns:p14="http://schemas.microsoft.com/office/powerpoint/2010/main" val="47865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面向对象概念、类和对象关系、对象内存体现、成员变量与局部变量、类类型参数、参数传递图解</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2</a:t>
            </a:fld>
            <a:endParaRPr lang="zh-CN" altLang="en-US"/>
          </a:p>
        </p:txBody>
      </p:sp>
    </p:spTree>
    <p:extLst>
      <p:ext uri="{BB962C8B-B14F-4D97-AF65-F5344CB8AC3E}">
        <p14:creationId xmlns:p14="http://schemas.microsoft.com/office/powerpoint/2010/main" val="240189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3</a:t>
            </a:fld>
            <a:endParaRPr lang="zh-CN" altLang="en-US"/>
          </a:p>
        </p:txBody>
      </p:sp>
    </p:spTree>
    <p:extLst>
      <p:ext uri="{BB962C8B-B14F-4D97-AF65-F5344CB8AC3E}">
        <p14:creationId xmlns:p14="http://schemas.microsoft.com/office/powerpoint/2010/main" val="229456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航空母舰  </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5</a:t>
            </a:fld>
            <a:endParaRPr lang="zh-CN" altLang="en-US"/>
          </a:p>
        </p:txBody>
      </p:sp>
    </p:spTree>
    <p:extLst>
      <p:ext uri="{BB962C8B-B14F-4D97-AF65-F5344CB8AC3E}">
        <p14:creationId xmlns:p14="http://schemas.microsoft.com/office/powerpoint/2010/main" val="173617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7</a:t>
            </a:fld>
            <a:endParaRPr lang="zh-CN" altLang="en-US"/>
          </a:p>
        </p:txBody>
      </p:sp>
    </p:spTree>
    <p:extLst>
      <p:ext uri="{BB962C8B-B14F-4D97-AF65-F5344CB8AC3E}">
        <p14:creationId xmlns:p14="http://schemas.microsoft.com/office/powerpoint/2010/main" val="376785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t>22</a:t>
            </a:fld>
            <a:endParaRPr lang="en-US" altLang="zh-CN"/>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p:spPr>
      </p:sp>
      <p:sp>
        <p:nvSpPr>
          <p:cNvPr id="542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9410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371507E-089B-42E1-8CD6-F2610FE4EF22}"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1B62E4F-1CFC-43F4-A98A-5A48D4B5F08B}"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smtClean="0">
                <a:latin typeface="+mj-ea"/>
              </a:rPr>
              <a:t>类和对象</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79604" y="-193132"/>
            <a:ext cx="7772400" cy="1143000"/>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类和对象举例</a:t>
            </a:r>
          </a:p>
        </p:txBody>
      </p:sp>
      <p:sp>
        <p:nvSpPr>
          <p:cNvPr id="8195" name="Rectangle 3"/>
          <p:cNvSpPr>
            <a:spLocks noGrp="1" noChangeArrowheads="1"/>
          </p:cNvSpPr>
          <p:nvPr>
            <p:ph type="body" idx="1"/>
          </p:nvPr>
        </p:nvSpPr>
        <p:spPr>
          <a:xfrm>
            <a:off x="679604" y="794006"/>
            <a:ext cx="7467600" cy="5743113"/>
          </a:xfrm>
        </p:spPr>
        <p:txBody>
          <a:bodyPr/>
          <a:lstStyle/>
          <a:p>
            <a:pPr algn="just" eaLnBrk="1" hangingPunct="1">
              <a:buFontTx/>
              <a:buNone/>
            </a:pPr>
            <a:r>
              <a:rPr lang="en-US" altLang="zh-CN" sz="2000" dirty="0" smtClean="0">
                <a:latin typeface="微软雅黑" pitchFamily="34" charset="-122"/>
                <a:ea typeface="微软雅黑" pitchFamily="34" charset="-122"/>
                <a:cs typeface="Arial Unicode MS" pitchFamily="34" charset="-122"/>
              </a:rPr>
              <a:t>   </a:t>
            </a:r>
            <a:r>
              <a:rPr lang="en-US" altLang="zh-CN" sz="2000" dirty="0" smtClean="0">
                <a:solidFill>
                  <a:srgbClr val="0000FF"/>
                </a:solidFill>
                <a:latin typeface="微软雅黑" pitchFamily="34" charset="-122"/>
                <a:ea typeface="微软雅黑" pitchFamily="34" charset="-122"/>
                <a:cs typeface="Arial Unicode MS" pitchFamily="34" charset="-122"/>
              </a:rPr>
              <a:t>//</a:t>
            </a:r>
            <a:r>
              <a:rPr lang="zh-CN" altLang="en-US" sz="2000" dirty="0" smtClean="0">
                <a:solidFill>
                  <a:srgbClr val="0000FF"/>
                </a:solidFill>
                <a:latin typeface="微软雅黑" pitchFamily="34" charset="-122"/>
                <a:ea typeface="微软雅黑" pitchFamily="34" charset="-122"/>
                <a:cs typeface="Arial Unicode MS" pitchFamily="34" charset="-122"/>
              </a:rPr>
              <a:t>定义一个类</a:t>
            </a:r>
          </a:p>
          <a:p>
            <a:pPr algn="just" eaLnBrk="1" hangingPunct="1">
              <a:spcBef>
                <a:spcPct val="0"/>
              </a:spcBef>
              <a:buFontTx/>
              <a:buNone/>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latin typeface="微软雅黑" pitchFamily="34" charset="-122"/>
                <a:ea typeface="微软雅黑" pitchFamily="34" charset="-122"/>
                <a:cs typeface="Arial Unicode MS" pitchFamily="34" charset="-122"/>
              </a:rPr>
              <a:t>public class Animal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public </a:t>
            </a:r>
            <a:r>
              <a:rPr lang="en-US" altLang="zh-CN" sz="2000" dirty="0" err="1" smtClean="0">
                <a:latin typeface="微软雅黑" pitchFamily="34" charset="-122"/>
                <a:ea typeface="微软雅黑" pitchFamily="34" charset="-122"/>
                <a:cs typeface="Arial Unicode MS" pitchFamily="34" charset="-122"/>
              </a:rPr>
              <a:t>int</a:t>
            </a:r>
            <a:r>
              <a:rPr lang="en-US" altLang="zh-CN" sz="2000" dirty="0" smtClean="0">
                <a:latin typeface="微软雅黑" pitchFamily="34" charset="-122"/>
                <a:ea typeface="微软雅黑" pitchFamily="34" charset="-122"/>
                <a:cs typeface="Arial Unicode MS" pitchFamily="34" charset="-122"/>
              </a:rPr>
              <a:t> legs;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public void  eat()</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r>
              <a:rPr lang="en-US" altLang="zh-CN" sz="2000" dirty="0" err="1" smtClean="0">
                <a:latin typeface="微软雅黑" pitchFamily="34" charset="-122"/>
                <a:ea typeface="微软雅黑" pitchFamily="34" charset="-122"/>
                <a:cs typeface="Arial Unicode MS" pitchFamily="34" charset="-122"/>
              </a:rPr>
              <a:t>System.out.println</a:t>
            </a:r>
            <a:r>
              <a:rPr lang="en-US" altLang="zh-CN" sz="2000" dirty="0" smtClean="0">
                <a:latin typeface="微软雅黑" pitchFamily="34" charset="-122"/>
                <a:ea typeface="微软雅黑" pitchFamily="34" charset="-122"/>
                <a:cs typeface="Arial Unicode MS" pitchFamily="34" charset="-122"/>
              </a:rPr>
              <a:t>(“Eating.”);</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public void move()</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sym typeface="+mn-ea"/>
              </a:rPr>
              <a:t>	        </a:t>
            </a:r>
            <a:r>
              <a:rPr lang="en-US" altLang="zh-CN" sz="2000" dirty="0" err="1" smtClean="0">
                <a:latin typeface="微软雅黑" pitchFamily="34" charset="-122"/>
                <a:ea typeface="微软雅黑" pitchFamily="34" charset="-122"/>
                <a:cs typeface="Arial Unicode MS" pitchFamily="34" charset="-122"/>
              </a:rPr>
              <a:t>System.out.println</a:t>
            </a:r>
            <a:r>
              <a:rPr lang="en-US" altLang="zh-CN" sz="2000" dirty="0" smtClean="0">
                <a:latin typeface="微软雅黑" pitchFamily="34" charset="-122"/>
                <a:ea typeface="微软雅黑" pitchFamily="34" charset="-122"/>
                <a:cs typeface="Arial Unicode MS" pitchFamily="34" charset="-122"/>
              </a:rPr>
              <a:t>(“Moving.”);</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t>
            </a:r>
          </a:p>
          <a:p>
            <a:pPr algn="just" eaLnBrk="1" hangingPunct="1">
              <a:spcBef>
                <a:spcPct val="50000"/>
              </a:spcBef>
              <a:buFontTx/>
              <a:buNone/>
            </a:pPr>
            <a:r>
              <a:rPr lang="en-US" altLang="zh-CN" sz="2000" dirty="0" smtClean="0">
                <a:solidFill>
                  <a:srgbClr val="0000CC"/>
                </a:solidFill>
                <a:latin typeface="微软雅黑" pitchFamily="34" charset="-122"/>
                <a:ea typeface="微软雅黑" pitchFamily="34" charset="-122"/>
                <a:cs typeface="Arial Unicode MS" pitchFamily="34" charset="-122"/>
              </a:rPr>
              <a:t>   </a:t>
            </a:r>
            <a:r>
              <a:rPr lang="en-US" altLang="zh-CN" sz="2000" dirty="0" smtClean="0">
                <a:solidFill>
                  <a:srgbClr val="0000FF"/>
                </a:solidFill>
                <a:latin typeface="微软雅黑" pitchFamily="34" charset="-122"/>
                <a:ea typeface="微软雅黑" pitchFamily="34" charset="-122"/>
                <a:cs typeface="Arial Unicode MS" pitchFamily="34" charset="-122"/>
              </a:rPr>
              <a:t>//</a:t>
            </a:r>
            <a:r>
              <a:rPr lang="zh-CN" altLang="en-US" sz="2000" dirty="0" smtClean="0">
                <a:solidFill>
                  <a:srgbClr val="0000FF"/>
                </a:solidFill>
                <a:latin typeface="微软雅黑" pitchFamily="34" charset="-122"/>
                <a:ea typeface="微软雅黑" pitchFamily="34" charset="-122"/>
                <a:cs typeface="Arial Unicode MS" pitchFamily="34" charset="-122"/>
              </a:rPr>
              <a:t>声明并创建一个</a:t>
            </a:r>
            <a:r>
              <a:rPr lang="en-US" altLang="zh-CN" sz="2000" dirty="0" smtClean="0">
                <a:solidFill>
                  <a:srgbClr val="0000FF"/>
                </a:solidFill>
                <a:latin typeface="微软雅黑" pitchFamily="34" charset="-122"/>
                <a:ea typeface="微软雅黑" pitchFamily="34" charset="-122"/>
                <a:cs typeface="Arial Unicode MS" pitchFamily="34" charset="-122"/>
              </a:rPr>
              <a:t>Animal</a:t>
            </a:r>
            <a:r>
              <a:rPr lang="zh-CN" altLang="en-US" sz="2000" dirty="0" smtClean="0">
                <a:solidFill>
                  <a:srgbClr val="0000FF"/>
                </a:solidFill>
                <a:latin typeface="微软雅黑" pitchFamily="34" charset="-122"/>
                <a:ea typeface="微软雅黑" pitchFamily="34" charset="-122"/>
                <a:cs typeface="Arial Unicode MS" pitchFamily="34" charset="-122"/>
              </a:rPr>
              <a:t>类的对象，将该对象命名为</a:t>
            </a:r>
            <a:r>
              <a:rPr lang="en-US" altLang="zh-CN" sz="2000" dirty="0" err="1" smtClean="0">
                <a:solidFill>
                  <a:srgbClr val="0000FF"/>
                </a:solidFill>
                <a:latin typeface="微软雅黑" pitchFamily="34" charset="-122"/>
                <a:ea typeface="微软雅黑" pitchFamily="34" charset="-122"/>
                <a:cs typeface="Arial Unicode MS" pitchFamily="34" charset="-122"/>
              </a:rPr>
              <a:t>dog</a:t>
            </a:r>
            <a:endParaRPr lang="en-US" altLang="zh-CN" sz="2000" dirty="0" smtClean="0">
              <a:solidFill>
                <a:srgbClr val="0000FF"/>
              </a:solidFill>
              <a:latin typeface="微软雅黑" pitchFamily="34" charset="-122"/>
              <a:ea typeface="微软雅黑" pitchFamily="34" charset="-122"/>
              <a:cs typeface="Arial Unicode MS" pitchFamily="34" charset="-122"/>
            </a:endParaRPr>
          </a:p>
          <a:p>
            <a:pPr algn="just" eaLnBrk="1" hangingPunct="1">
              <a:spcBef>
                <a:spcPct val="0"/>
              </a:spcBef>
              <a:buFontTx/>
              <a:buNone/>
            </a:pPr>
            <a:r>
              <a:rPr lang="en-US" altLang="zh-CN" sz="2000" dirty="0" smtClean="0">
                <a:latin typeface="微软雅黑" pitchFamily="34" charset="-122"/>
                <a:ea typeface="微软雅黑" pitchFamily="34" charset="-122"/>
                <a:cs typeface="Arial Unicode MS" pitchFamily="34" charset="-122"/>
              </a:rPr>
              <a:t> 	Animal  dog = </a:t>
            </a:r>
            <a:r>
              <a:rPr lang="en-US" altLang="zh-CN" sz="2000" dirty="0" smtClean="0">
                <a:solidFill>
                  <a:srgbClr val="FF0000"/>
                </a:solidFill>
                <a:latin typeface="微软雅黑" pitchFamily="34" charset="-122"/>
                <a:ea typeface="微软雅黑" pitchFamily="34" charset="-122"/>
                <a:cs typeface="Arial Unicode MS" pitchFamily="34" charset="-122"/>
              </a:rPr>
              <a:t>new</a:t>
            </a:r>
            <a:r>
              <a:rPr lang="en-US" altLang="zh-CN" sz="2000" dirty="0" smtClean="0">
                <a:latin typeface="微软雅黑" pitchFamily="34" charset="-122"/>
                <a:ea typeface="微软雅黑" pitchFamily="34" charset="-122"/>
                <a:cs typeface="Arial Unicode MS" pitchFamily="34" charset="-122"/>
              </a:rPr>
              <a:t> Animal();</a:t>
            </a:r>
          </a:p>
          <a:p>
            <a:pPr algn="just" eaLnBrk="1" hangingPunct="1">
              <a:spcBef>
                <a:spcPct val="50000"/>
              </a:spcBef>
              <a:buFontTx/>
              <a:buNone/>
            </a:pPr>
            <a:r>
              <a:rPr lang="en-US" altLang="zh-CN" sz="2000" dirty="0" smtClean="0">
                <a:solidFill>
                  <a:srgbClr val="0000CC"/>
                </a:solidFill>
                <a:latin typeface="微软雅黑" pitchFamily="34" charset="-122"/>
                <a:ea typeface="微软雅黑" pitchFamily="34" charset="-122"/>
                <a:cs typeface="Arial Unicode MS" pitchFamily="34" charset="-122"/>
              </a:rPr>
              <a:t>   </a:t>
            </a:r>
            <a:r>
              <a:rPr lang="en-US" altLang="zh-CN" sz="2000" dirty="0" smtClean="0">
                <a:solidFill>
                  <a:srgbClr val="0000FF"/>
                </a:solidFill>
                <a:latin typeface="微软雅黑" pitchFamily="34" charset="-122"/>
                <a:ea typeface="微软雅黑" pitchFamily="34" charset="-122"/>
                <a:cs typeface="Arial Unicode MS" pitchFamily="34" charset="-122"/>
              </a:rPr>
              <a:t>//</a:t>
            </a:r>
            <a:r>
              <a:rPr lang="zh-CN" altLang="en-US" sz="2000" dirty="0" smtClean="0">
                <a:solidFill>
                  <a:srgbClr val="0000FF"/>
                </a:solidFill>
                <a:latin typeface="微软雅黑" pitchFamily="34" charset="-122"/>
                <a:ea typeface="微软雅黑" pitchFamily="34" charset="-122"/>
                <a:cs typeface="Arial Unicode MS" pitchFamily="34" charset="-122"/>
              </a:rPr>
              <a:t>调用对象</a:t>
            </a:r>
            <a:r>
              <a:rPr lang="en-US" altLang="zh-CN" sz="2000" dirty="0" err="1" smtClean="0">
                <a:solidFill>
                  <a:srgbClr val="0000FF"/>
                </a:solidFill>
                <a:latin typeface="微软雅黑" pitchFamily="34" charset="-122"/>
                <a:ea typeface="微软雅黑" pitchFamily="34" charset="-122"/>
                <a:cs typeface="Arial Unicode MS" pitchFamily="34" charset="-122"/>
              </a:rPr>
              <a:t>dog</a:t>
            </a:r>
            <a:r>
              <a:rPr lang="zh-CN" altLang="en-US" sz="2000" dirty="0" smtClean="0">
                <a:solidFill>
                  <a:srgbClr val="0000FF"/>
                </a:solidFill>
                <a:latin typeface="微软雅黑" pitchFamily="34" charset="-122"/>
                <a:ea typeface="微软雅黑" pitchFamily="34" charset="-122"/>
                <a:cs typeface="Arial Unicode MS" pitchFamily="34" charset="-122"/>
              </a:rPr>
              <a:t>中的方法</a:t>
            </a:r>
          </a:p>
          <a:p>
            <a:pPr algn="just" eaLnBrk="1" hangingPunct="1">
              <a:spcBef>
                <a:spcPct val="0"/>
              </a:spcBef>
              <a:buFontTx/>
              <a:buNone/>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latin typeface="微软雅黑" pitchFamily="34" charset="-122"/>
                <a:ea typeface="微软雅黑" pitchFamily="34" charset="-122"/>
                <a:cs typeface="Arial Unicode MS" pitchFamily="34" charset="-122"/>
              </a:rPr>
              <a:t>dog</a:t>
            </a:r>
            <a:r>
              <a:rPr lang="en-US" altLang="zh-CN" sz="2000" dirty="0" smtClean="0">
                <a:solidFill>
                  <a:srgbClr val="FF0000"/>
                </a:solidFill>
                <a:latin typeface="微软雅黑" pitchFamily="34" charset="-122"/>
                <a:ea typeface="微软雅黑" pitchFamily="34" charset="-122"/>
                <a:cs typeface="Arial Unicode MS" pitchFamily="34" charset="-122"/>
              </a:rPr>
              <a:t>.</a:t>
            </a:r>
            <a:r>
              <a:rPr lang="en-US" altLang="zh-CN" sz="2000" dirty="0" smtClean="0">
                <a:latin typeface="微软雅黑" pitchFamily="34" charset="-122"/>
                <a:ea typeface="微软雅黑" pitchFamily="34" charset="-122"/>
                <a:cs typeface="Arial Unicode MS" pitchFamily="34" charset="-122"/>
              </a:rPr>
              <a:t>eat();</a:t>
            </a:r>
          </a:p>
        </p:txBody>
      </p:sp>
      <p:graphicFrame>
        <p:nvGraphicFramePr>
          <p:cNvPr id="448516" name="Group 4"/>
          <p:cNvGraphicFramePr>
            <a:graphicFrameLocks noGrp="1"/>
          </p:cNvGraphicFramePr>
          <p:nvPr/>
        </p:nvGraphicFramePr>
        <p:xfrm>
          <a:off x="6402542" y="1555966"/>
          <a:ext cx="2049462" cy="2191512"/>
        </p:xfrm>
        <a:graphic>
          <a:graphicData uri="http://schemas.openxmlformats.org/drawingml/2006/table">
            <a:tbl>
              <a:tblPr/>
              <a:tblGrid>
                <a:gridCol w="2049462"/>
              </a:tblGrid>
              <a:tr h="6096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1" lang="en-US" altLang="zh-CN" sz="2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leg:int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+eat():void</a:t>
                      </a:r>
                    </a:p>
                    <a:p>
                      <a:pPr marL="0" marR="0" lvl="0" indent="0" algn="l"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+move():void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2114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4332" y="-129580"/>
            <a:ext cx="8080375" cy="1143000"/>
          </a:xfrm>
          <a:noFill/>
        </p:spPr>
        <p:txBody>
          <a:bodyPr lIns="92075" tIns="46038" rIns="92075" bIns="46038"/>
          <a:lstStyle/>
          <a:p>
            <a:pPr eaLnBrk="1" hangingPunct="1"/>
            <a:r>
              <a:rPr lang="zh-CN" altLang="en-US" dirty="0" smtClean="0">
                <a:latin typeface="Arial Unicode MS" pitchFamily="34" charset="-122"/>
                <a:ea typeface="Arial Unicode MS" pitchFamily="34" charset="-122"/>
                <a:cs typeface="Arial Unicode MS" pitchFamily="34" charset="-122"/>
              </a:rPr>
              <a:t>类的定义</a:t>
            </a:r>
          </a:p>
        </p:txBody>
      </p:sp>
      <p:sp>
        <p:nvSpPr>
          <p:cNvPr id="9219" name="Rectangle 3"/>
          <p:cNvSpPr>
            <a:spLocks noGrp="1" noChangeArrowheads="1"/>
          </p:cNvSpPr>
          <p:nvPr>
            <p:ph type="body" idx="1"/>
          </p:nvPr>
        </p:nvSpPr>
        <p:spPr>
          <a:xfrm>
            <a:off x="495300" y="1273607"/>
            <a:ext cx="8480425" cy="4846973"/>
          </a:xfrm>
          <a:noFill/>
        </p:spPr>
        <p:txBody>
          <a:bodyPr lIns="92075" tIns="46038" rIns="92075" bIns="46038">
            <a:normAutofit fontScale="92500" lnSpcReduction="10000"/>
          </a:bodyPr>
          <a:lstStyle/>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public class Animal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public </a:t>
            </a:r>
            <a:r>
              <a:rPr lang="en-US" altLang="zh-CN" sz="2400" dirty="0" err="1" smtClean="0">
                <a:solidFill>
                  <a:schemeClr val="tx1"/>
                </a:solidFill>
                <a:latin typeface="微软雅黑" pitchFamily="34" charset="-122"/>
                <a:ea typeface="微软雅黑" pitchFamily="34" charset="-122"/>
                <a:cs typeface="Arial Unicode MS" pitchFamily="34" charset="-122"/>
              </a:rPr>
              <a:t>int</a:t>
            </a:r>
            <a:r>
              <a:rPr lang="en-US" altLang="zh-CN" sz="2400" dirty="0" smtClean="0">
                <a:solidFill>
                  <a:schemeClr val="tx1"/>
                </a:solidFill>
                <a:latin typeface="微软雅黑" pitchFamily="34" charset="-122"/>
                <a:ea typeface="微软雅黑" pitchFamily="34" charset="-122"/>
                <a:cs typeface="Arial Unicode MS" pitchFamily="34" charset="-122"/>
              </a:rPr>
              <a:t> legs;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public void  eat(){</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r>
              <a:rPr lang="en-US" altLang="zh-CN" sz="2400"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2400" dirty="0" smtClean="0">
                <a:solidFill>
                  <a:schemeClr val="tx1"/>
                </a:solidFill>
                <a:latin typeface="微软雅黑" pitchFamily="34" charset="-122"/>
                <a:ea typeface="微软雅黑" pitchFamily="34" charset="-122"/>
                <a:cs typeface="Arial Unicode MS" pitchFamily="34" charset="-122"/>
              </a:rPr>
              <a:t>(“Eating.”);</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public void move(){</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r>
              <a:rPr lang="en-US" altLang="zh-CN" sz="2400"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2400" dirty="0" smtClean="0">
                <a:solidFill>
                  <a:schemeClr val="tx1"/>
                </a:solidFill>
                <a:latin typeface="微软雅黑" pitchFamily="34" charset="-122"/>
                <a:ea typeface="微软雅黑" pitchFamily="34" charset="-122"/>
                <a:cs typeface="Arial Unicode MS" pitchFamily="34" charset="-122"/>
              </a:rPr>
              <a:t>(“Moving.”);</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r>
              <a:rPr lang="en-US" altLang="zh-CN" sz="2400" dirty="0">
                <a:solidFill>
                  <a:schemeClr val="tx1"/>
                </a:solidFill>
                <a:latin typeface="微软雅黑" pitchFamily="34" charset="-122"/>
                <a:ea typeface="微软雅黑" pitchFamily="34" charset="-122"/>
                <a:cs typeface="Arial Unicode MS" pitchFamily="34" charset="-122"/>
              </a:rPr>
              <a:t> </a:t>
            </a:r>
            <a:r>
              <a:rPr lang="en-US" altLang="zh-CN" sz="2400" dirty="0" smtClean="0">
                <a:solidFill>
                  <a:schemeClr val="tx1"/>
                </a:solidFill>
                <a:latin typeface="微软雅黑" pitchFamily="34" charset="-122"/>
                <a:ea typeface="微软雅黑" pitchFamily="34" charset="-122"/>
                <a:cs typeface="Arial Unicode MS" pitchFamily="34" charset="-122"/>
              </a:rPr>
              <a:t>   }</a:t>
            </a:r>
          </a:p>
          <a:p>
            <a:pPr algn="just" eaLnBrk="1" hangingPunct="1">
              <a:spcBef>
                <a:spcPct val="0"/>
              </a:spcBef>
              <a:buFontTx/>
              <a:buNone/>
            </a:pPr>
            <a:r>
              <a:rPr lang="en-US" altLang="zh-CN" sz="2400" dirty="0" smtClean="0">
                <a:solidFill>
                  <a:schemeClr val="tx1"/>
                </a:solidFill>
                <a:latin typeface="微软雅黑" pitchFamily="34" charset="-122"/>
                <a:ea typeface="微软雅黑" pitchFamily="34" charset="-122"/>
                <a:cs typeface="Arial Unicode MS" pitchFamily="34" charset="-122"/>
              </a:rPr>
              <a:t>     }</a:t>
            </a:r>
          </a:p>
          <a:p>
            <a:pPr eaLnBrk="1" hangingPunct="1">
              <a:lnSpc>
                <a:spcPct val="160000"/>
              </a:lnSpc>
            </a:pPr>
            <a:r>
              <a:rPr lang="en-US" altLang="zh-CN" sz="2400" dirty="0" smtClean="0">
                <a:latin typeface="微软雅黑" pitchFamily="34" charset="-122"/>
                <a:ea typeface="微软雅黑" pitchFamily="34" charset="-122"/>
                <a:cs typeface="Arial Unicode MS" pitchFamily="34" charset="-122"/>
              </a:rPr>
              <a:t>legs</a:t>
            </a:r>
            <a:r>
              <a:rPr lang="zh-CN" altLang="en-US" sz="2400" dirty="0" smtClean="0">
                <a:latin typeface="微软雅黑" pitchFamily="34" charset="-122"/>
                <a:ea typeface="微软雅黑" pitchFamily="34" charset="-122"/>
                <a:cs typeface="Arial Unicode MS" pitchFamily="34" charset="-122"/>
              </a:rPr>
              <a:t>是类的属性 ，也叫类</a:t>
            </a:r>
            <a:r>
              <a:rPr lang="zh-CN" altLang="en-US" sz="2400" dirty="0" smtClean="0">
                <a:solidFill>
                  <a:srgbClr val="0000FF"/>
                </a:solidFill>
                <a:latin typeface="微软雅黑" pitchFamily="34" charset="-122"/>
                <a:ea typeface="微软雅黑" pitchFamily="34" charset="-122"/>
                <a:cs typeface="Arial Unicode MS" pitchFamily="34" charset="-122"/>
              </a:rPr>
              <a:t>成员变量</a:t>
            </a:r>
            <a:r>
              <a:rPr lang="zh-CN" altLang="en-US" sz="2400" dirty="0" smtClean="0">
                <a:latin typeface="微软雅黑" pitchFamily="34" charset="-122"/>
                <a:ea typeface="微软雅黑" pitchFamily="34" charset="-122"/>
                <a:cs typeface="Arial Unicode MS" pitchFamily="34" charset="-122"/>
              </a:rPr>
              <a:t> 。</a:t>
            </a:r>
          </a:p>
          <a:p>
            <a:pPr eaLnBrk="1" hangingPunct="1">
              <a:lnSpc>
                <a:spcPct val="160000"/>
              </a:lnSpc>
            </a:pPr>
            <a:r>
              <a:rPr lang="en-US" altLang="zh-CN" sz="2400" dirty="0" err="1" smtClean="0">
                <a:latin typeface="微软雅黑" pitchFamily="34" charset="-122"/>
                <a:ea typeface="微软雅黑" pitchFamily="34" charset="-122"/>
                <a:cs typeface="Arial Unicode MS" pitchFamily="34" charset="-122"/>
              </a:rPr>
              <a:t>eat,move</a:t>
            </a:r>
            <a:r>
              <a:rPr lang="zh-CN" altLang="en-US" sz="2400" dirty="0" smtClean="0">
                <a:latin typeface="微软雅黑" pitchFamily="34" charset="-122"/>
                <a:ea typeface="微软雅黑" pitchFamily="34" charset="-122"/>
                <a:cs typeface="Arial Unicode MS" pitchFamily="34" charset="-122"/>
              </a:rPr>
              <a:t>是方法也叫类的</a:t>
            </a:r>
            <a:r>
              <a:rPr lang="zh-CN" altLang="en-US" sz="2400" dirty="0" smtClean="0">
                <a:solidFill>
                  <a:srgbClr val="0000FF"/>
                </a:solidFill>
                <a:latin typeface="微软雅黑" pitchFamily="34" charset="-122"/>
                <a:ea typeface="微软雅黑" pitchFamily="34" charset="-122"/>
                <a:cs typeface="Arial Unicode MS" pitchFamily="34" charset="-122"/>
              </a:rPr>
              <a:t>成员函数</a:t>
            </a:r>
            <a:r>
              <a:rPr lang="zh-CN" altLang="en-US" sz="2400" dirty="0" smtClean="0">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4241948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8028" y="-181354"/>
            <a:ext cx="7772400" cy="1143008"/>
          </a:xfrm>
        </p:spPr>
        <p:txBody>
          <a:bodyPr>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定义类</a:t>
            </a:r>
          </a:p>
        </p:txBody>
      </p:sp>
      <p:sp>
        <p:nvSpPr>
          <p:cNvPr id="10243" name="Text Box 3"/>
          <p:cNvSpPr txBox="1">
            <a:spLocks noChangeArrowheads="1"/>
          </p:cNvSpPr>
          <p:nvPr/>
        </p:nvSpPr>
        <p:spPr bwMode="auto">
          <a:xfrm>
            <a:off x="508028" y="1080424"/>
            <a:ext cx="8064500" cy="4985980"/>
          </a:xfrm>
          <a:prstGeom prst="rect">
            <a:avLst/>
          </a:prstGeom>
          <a:noFill/>
          <a:ln w="9525">
            <a:noFill/>
            <a:miter lim="800000"/>
          </a:ln>
        </p:spPr>
        <p:txBody>
          <a:bodyPr>
            <a:spAutoFit/>
          </a:bodyPr>
          <a:lstStyle/>
          <a:p>
            <a:pPr>
              <a:lnSpc>
                <a:spcPct val="90000"/>
              </a:lnSpc>
              <a:spcBef>
                <a:spcPct val="20000"/>
              </a:spcBef>
            </a:pPr>
            <a:r>
              <a:rPr lang="zh-CN" altLang="en-US" sz="2000" b="1" dirty="0">
                <a:solidFill>
                  <a:schemeClr val="tx1"/>
                </a:solidFill>
                <a:latin typeface="微软雅黑" pitchFamily="34" charset="-122"/>
                <a:ea typeface="微软雅黑" pitchFamily="34" charset="-122"/>
                <a:cs typeface="Arial Unicode MS" pitchFamily="34" charset="-122"/>
              </a:rPr>
              <a:t>语法格式：</a:t>
            </a:r>
          </a:p>
          <a:p>
            <a:pPr lvl="2">
              <a:lnSpc>
                <a:spcPct val="90000"/>
              </a:lnSpc>
            </a:pPr>
            <a:r>
              <a:rPr lang="en-US" altLang="zh-CN" sz="2000" b="1" dirty="0">
                <a:solidFill>
                  <a:srgbClr val="0000FF"/>
                </a:solidFill>
                <a:latin typeface="微软雅黑" pitchFamily="34" charset="-122"/>
                <a:ea typeface="微软雅黑" pitchFamily="34" charset="-122"/>
                <a:cs typeface="Arial Unicode MS" pitchFamily="34" charset="-122"/>
              </a:rPr>
              <a:t>[&lt; </a:t>
            </a:r>
            <a:r>
              <a:rPr lang="zh-CN" altLang="en-US" sz="2000" b="1" dirty="0">
                <a:solidFill>
                  <a:srgbClr val="0000FF"/>
                </a:solidFill>
                <a:latin typeface="微软雅黑" pitchFamily="34" charset="-122"/>
                <a:ea typeface="微软雅黑" pitchFamily="34" charset="-122"/>
                <a:cs typeface="Arial Unicode MS" pitchFamily="34" charset="-122"/>
              </a:rPr>
              <a:t>修饰符</a:t>
            </a:r>
            <a:r>
              <a:rPr lang="en-US" altLang="zh-CN" sz="2000" b="1" dirty="0">
                <a:solidFill>
                  <a:srgbClr val="0000FF"/>
                </a:solidFill>
                <a:latin typeface="微软雅黑" pitchFamily="34" charset="-122"/>
                <a:ea typeface="微软雅黑" pitchFamily="34" charset="-122"/>
                <a:cs typeface="Arial Unicode MS" pitchFamily="34" charset="-122"/>
              </a:rPr>
              <a:t>&gt;] </a:t>
            </a:r>
            <a:r>
              <a:rPr lang="en-US" altLang="zh-CN" sz="2000" b="1" dirty="0" smtClean="0">
                <a:solidFill>
                  <a:srgbClr val="0000FF"/>
                </a:solidFill>
                <a:latin typeface="微软雅黑" pitchFamily="34" charset="-122"/>
                <a:ea typeface="微软雅黑" pitchFamily="34" charset="-122"/>
                <a:cs typeface="Arial Unicode MS" pitchFamily="34" charset="-122"/>
              </a:rPr>
              <a:t>class &lt; </a:t>
            </a:r>
            <a:r>
              <a:rPr lang="zh-CN" altLang="en-US" sz="2000" b="1" dirty="0">
                <a:solidFill>
                  <a:srgbClr val="0000FF"/>
                </a:solidFill>
                <a:latin typeface="微软雅黑" pitchFamily="34" charset="-122"/>
                <a:ea typeface="微软雅黑" pitchFamily="34" charset="-122"/>
                <a:cs typeface="Arial Unicode MS" pitchFamily="34" charset="-122"/>
              </a:rPr>
              <a:t>类名</a:t>
            </a:r>
            <a:r>
              <a:rPr lang="en-US" altLang="zh-CN" sz="2000" b="1" dirty="0">
                <a:solidFill>
                  <a:srgbClr val="0000FF"/>
                </a:solidFill>
                <a:latin typeface="微软雅黑" pitchFamily="34" charset="-122"/>
                <a:ea typeface="微软雅黑" pitchFamily="34" charset="-122"/>
                <a:cs typeface="Arial Unicode MS" pitchFamily="34" charset="-122"/>
              </a:rPr>
              <a:t>&gt; </a:t>
            </a:r>
          </a:p>
          <a:p>
            <a:pPr lvl="2">
              <a:lnSpc>
                <a:spcPct val="90000"/>
              </a:lnSpc>
            </a:pPr>
            <a:r>
              <a:rPr lang="en-US" altLang="zh-CN" sz="2000" b="1" dirty="0">
                <a:solidFill>
                  <a:srgbClr val="0000FF"/>
                </a:solidFill>
                <a:latin typeface="微软雅黑" pitchFamily="34" charset="-122"/>
                <a:ea typeface="微软雅黑" pitchFamily="34" charset="-122"/>
                <a:cs typeface="Arial Unicode MS" pitchFamily="34" charset="-122"/>
              </a:rPr>
              <a:t>{</a:t>
            </a:r>
          </a:p>
          <a:p>
            <a:pPr lvl="2">
              <a:lnSpc>
                <a:spcPct val="90000"/>
              </a:lnSpc>
            </a:pPr>
            <a:r>
              <a:rPr lang="en-US" altLang="zh-CN" sz="2000" b="1" dirty="0">
                <a:solidFill>
                  <a:schemeClr val="tx1"/>
                </a:solidFill>
                <a:latin typeface="微软雅黑" pitchFamily="34" charset="-122"/>
                <a:ea typeface="微软雅黑" pitchFamily="34" charset="-122"/>
                <a:cs typeface="Arial Unicode MS" pitchFamily="34" charset="-122"/>
              </a:rPr>
              <a:t>	    [&lt;</a:t>
            </a:r>
            <a:r>
              <a:rPr lang="zh-CN" altLang="en-US" sz="2000" b="1" dirty="0">
                <a:solidFill>
                  <a:schemeClr val="tx1"/>
                </a:solidFill>
                <a:latin typeface="微软雅黑" pitchFamily="34" charset="-122"/>
                <a:ea typeface="微软雅黑" pitchFamily="34" charset="-122"/>
                <a:cs typeface="Arial Unicode MS" pitchFamily="34" charset="-122"/>
              </a:rPr>
              <a:t>属性</a:t>
            </a:r>
            <a:r>
              <a:rPr lang="en-US" altLang="zh-CN" sz="2000" b="1" dirty="0">
                <a:solidFill>
                  <a:schemeClr val="tx1"/>
                </a:solidFill>
                <a:latin typeface="微软雅黑" pitchFamily="34" charset="-122"/>
                <a:ea typeface="微软雅黑" pitchFamily="34" charset="-122"/>
                <a:cs typeface="Arial Unicode MS" pitchFamily="34" charset="-122"/>
              </a:rPr>
              <a:t>&gt;]</a:t>
            </a:r>
          </a:p>
          <a:p>
            <a:pPr lvl="2">
              <a:lnSpc>
                <a:spcPct val="90000"/>
              </a:lnSpc>
            </a:pPr>
            <a:r>
              <a:rPr lang="en-US" altLang="zh-CN" sz="2000" b="1" dirty="0">
                <a:solidFill>
                  <a:schemeClr val="tx1"/>
                </a:solidFill>
                <a:latin typeface="微软雅黑" pitchFamily="34" charset="-122"/>
                <a:ea typeface="微软雅黑" pitchFamily="34" charset="-122"/>
                <a:cs typeface="Arial Unicode MS" pitchFamily="34" charset="-122"/>
              </a:rPr>
              <a:t>	    [&lt;</a:t>
            </a:r>
            <a:r>
              <a:rPr lang="zh-CN" altLang="en-US" sz="2000" b="1" dirty="0" smtClean="0">
                <a:solidFill>
                  <a:schemeClr val="tx1"/>
                </a:solidFill>
                <a:latin typeface="微软雅黑" pitchFamily="34" charset="-122"/>
                <a:ea typeface="微软雅黑" pitchFamily="34" charset="-122"/>
                <a:cs typeface="Arial Unicode MS" pitchFamily="34" charset="-122"/>
              </a:rPr>
              <a:t>构造</a:t>
            </a:r>
            <a:r>
              <a:rPr lang="zh-CN" altLang="en-US" b="1" dirty="0" smtClean="0">
                <a:solidFill>
                  <a:schemeClr val="tx1"/>
                </a:solidFill>
                <a:latin typeface="微软雅黑" pitchFamily="34" charset="-122"/>
                <a:ea typeface="微软雅黑" pitchFamily="34" charset="-122"/>
                <a:cs typeface="Arial Unicode MS" pitchFamily="34" charset="-122"/>
              </a:rPr>
              <a:t>构造函数</a:t>
            </a:r>
            <a:r>
              <a:rPr lang="en-US" altLang="zh-CN" sz="2000" b="1" dirty="0" smtClean="0">
                <a:solidFill>
                  <a:schemeClr val="tx1"/>
                </a:solidFill>
                <a:latin typeface="微软雅黑" pitchFamily="34" charset="-122"/>
                <a:ea typeface="微软雅黑" pitchFamily="34" charset="-122"/>
                <a:cs typeface="Arial Unicode MS" pitchFamily="34" charset="-122"/>
              </a:rPr>
              <a:t>&gt;]</a:t>
            </a:r>
            <a:endParaRPr lang="en-US" altLang="zh-CN" sz="2000" b="1" dirty="0">
              <a:solidFill>
                <a:schemeClr val="tx1"/>
              </a:solidFill>
              <a:latin typeface="微软雅黑" pitchFamily="34" charset="-122"/>
              <a:ea typeface="微软雅黑" pitchFamily="34" charset="-122"/>
              <a:cs typeface="Arial Unicode MS" pitchFamily="34" charset="-122"/>
            </a:endParaRPr>
          </a:p>
          <a:p>
            <a:pPr lvl="2">
              <a:lnSpc>
                <a:spcPct val="90000"/>
              </a:lnSpc>
            </a:pPr>
            <a:r>
              <a:rPr lang="en-US" altLang="zh-CN" sz="2000" b="1" dirty="0">
                <a:solidFill>
                  <a:schemeClr val="tx1"/>
                </a:solidFill>
                <a:latin typeface="微软雅黑" pitchFamily="34" charset="-122"/>
                <a:ea typeface="微软雅黑" pitchFamily="34" charset="-122"/>
                <a:cs typeface="Arial Unicode MS" pitchFamily="34" charset="-122"/>
              </a:rPr>
              <a:t>	</a:t>
            </a:r>
            <a:r>
              <a:rPr lang="en-US" altLang="zh-CN" b="1" dirty="0" smtClean="0">
                <a:solidFill>
                  <a:schemeClr val="tx1"/>
                </a:solidFill>
                <a:latin typeface="微软雅黑" pitchFamily="34" charset="-122"/>
                <a:ea typeface="微软雅黑" pitchFamily="34" charset="-122"/>
                <a:cs typeface="Arial Unicode MS" pitchFamily="34" charset="-122"/>
              </a:rPr>
              <a:t> </a:t>
            </a:r>
            <a:r>
              <a:rPr lang="en-US" altLang="zh-CN" b="1" dirty="0">
                <a:solidFill>
                  <a:schemeClr val="tx1"/>
                </a:solidFill>
                <a:latin typeface="微软雅黑" pitchFamily="34" charset="-122"/>
                <a:ea typeface="微软雅黑" pitchFamily="34" charset="-122"/>
                <a:cs typeface="Arial Unicode MS" pitchFamily="34" charset="-122"/>
              </a:rPr>
              <a:t>[&lt;</a:t>
            </a:r>
            <a:r>
              <a:rPr lang="zh-CN" altLang="en-US" b="1" dirty="0">
                <a:solidFill>
                  <a:schemeClr val="tx1"/>
                </a:solidFill>
                <a:latin typeface="微软雅黑" pitchFamily="34" charset="-122"/>
                <a:ea typeface="微软雅黑" pitchFamily="34" charset="-122"/>
                <a:cs typeface="Arial Unicode MS" pitchFamily="34" charset="-122"/>
              </a:rPr>
              <a:t>方法</a:t>
            </a:r>
            <a:r>
              <a:rPr lang="en-US" altLang="zh-CN" b="1" dirty="0" smtClean="0">
                <a:solidFill>
                  <a:schemeClr val="tx1"/>
                </a:solidFill>
                <a:latin typeface="微软雅黑" pitchFamily="34" charset="-122"/>
                <a:ea typeface="微软雅黑" pitchFamily="34" charset="-122"/>
                <a:cs typeface="Arial Unicode MS" pitchFamily="34" charset="-122"/>
              </a:rPr>
              <a:t>&gt;]</a:t>
            </a:r>
          </a:p>
          <a:p>
            <a:pPr lvl="2">
              <a:lnSpc>
                <a:spcPct val="90000"/>
              </a:lnSpc>
            </a:pPr>
            <a:r>
              <a:rPr lang="zh-CN" altLang="en-US" sz="2000" b="1" dirty="0">
                <a:solidFill>
                  <a:schemeClr val="tx1"/>
                </a:solidFill>
                <a:latin typeface="微软雅黑" pitchFamily="34" charset="-122"/>
                <a:ea typeface="微软雅黑" pitchFamily="34" charset="-122"/>
                <a:cs typeface="Arial Unicode MS" pitchFamily="34" charset="-122"/>
              </a:rPr>
              <a:t>｝</a:t>
            </a:r>
            <a:endParaRPr lang="en-US" altLang="zh-CN" sz="2000" b="1" dirty="0">
              <a:solidFill>
                <a:srgbClr val="0000FF"/>
              </a:solidFill>
              <a:latin typeface="微软雅黑" pitchFamily="34" charset="-122"/>
              <a:ea typeface="微软雅黑" pitchFamily="34" charset="-122"/>
              <a:cs typeface="Arial Unicode MS" pitchFamily="34" charset="-122"/>
            </a:endParaRPr>
          </a:p>
          <a:p>
            <a:pPr>
              <a:lnSpc>
                <a:spcPct val="90000"/>
              </a:lnSpc>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说明：修饰符</a:t>
            </a:r>
            <a:r>
              <a:rPr lang="en-US" altLang="zh-CN" sz="2000" b="1" dirty="0">
                <a:solidFill>
                  <a:schemeClr val="tx1"/>
                </a:solidFill>
                <a:latin typeface="微软雅黑" pitchFamily="34" charset="-122"/>
                <a:ea typeface="微软雅黑" pitchFamily="34" charset="-122"/>
                <a:cs typeface="Arial Unicode MS" pitchFamily="34" charset="-122"/>
              </a:rPr>
              <a:t>public</a:t>
            </a:r>
            <a:r>
              <a:rPr lang="zh-CN" altLang="en-US" sz="2000" b="1" dirty="0">
                <a:solidFill>
                  <a:schemeClr val="tx1"/>
                </a:solidFill>
                <a:latin typeface="微软雅黑" pitchFamily="34" charset="-122"/>
                <a:ea typeface="微软雅黑" pitchFamily="34" charset="-122"/>
                <a:cs typeface="Arial Unicode MS" pitchFamily="34" charset="-122"/>
              </a:rPr>
              <a:t>：类可以被任意访问</a:t>
            </a:r>
          </a:p>
          <a:p>
            <a:pPr>
              <a:lnSpc>
                <a:spcPct val="90000"/>
              </a:lnSpc>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	类的正文要用</a:t>
            </a:r>
            <a:r>
              <a:rPr lang="en-US" altLang="zh-CN" sz="2000" b="1" dirty="0">
                <a:solidFill>
                  <a:schemeClr val="tx1"/>
                </a:solidFill>
                <a:latin typeface="微软雅黑" pitchFamily="34" charset="-122"/>
                <a:ea typeface="微软雅黑" pitchFamily="34" charset="-122"/>
                <a:cs typeface="Arial Unicode MS" pitchFamily="34" charset="-122"/>
              </a:rPr>
              <a:t>{  }</a:t>
            </a:r>
            <a:r>
              <a:rPr lang="zh-CN" altLang="en-US" sz="2000" b="1" dirty="0">
                <a:solidFill>
                  <a:schemeClr val="tx1"/>
                </a:solidFill>
                <a:latin typeface="微软雅黑" pitchFamily="34" charset="-122"/>
                <a:ea typeface="微软雅黑" pitchFamily="34" charset="-122"/>
                <a:cs typeface="Arial Unicode MS" pitchFamily="34" charset="-122"/>
              </a:rPr>
              <a:t>括起来</a:t>
            </a:r>
          </a:p>
          <a:p>
            <a:pPr>
              <a:lnSpc>
                <a:spcPct val="90000"/>
              </a:lnSpc>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举例：</a:t>
            </a:r>
          </a:p>
          <a:p>
            <a:pPr marL="0" lvl="2" latinLnBrk="0">
              <a:lnSpc>
                <a:spcPct val="90000"/>
              </a:lnSpc>
            </a:pPr>
            <a:r>
              <a:rPr lang="en-US" altLang="zh-CN" sz="2000" b="1" dirty="0" smtClean="0">
                <a:solidFill>
                  <a:schemeClr val="tx1"/>
                </a:solidFill>
                <a:latin typeface="微软雅黑" pitchFamily="34" charset="-122"/>
                <a:ea typeface="微软雅黑" pitchFamily="34" charset="-122"/>
                <a:cs typeface="Arial Unicode MS" pitchFamily="34" charset="-122"/>
              </a:rPr>
              <a:t>public </a:t>
            </a:r>
            <a:r>
              <a:rPr lang="en-US" altLang="zh-CN" sz="2000" b="1" dirty="0">
                <a:solidFill>
                  <a:schemeClr val="tx1"/>
                </a:solidFill>
                <a:latin typeface="微软雅黑" pitchFamily="34" charset="-122"/>
                <a:ea typeface="微软雅黑" pitchFamily="34" charset="-122"/>
                <a:cs typeface="Arial Unicode MS" pitchFamily="34" charset="-122"/>
              </a:rPr>
              <a:t>class  </a:t>
            </a:r>
            <a:r>
              <a:rPr lang="en-US" altLang="zh-CN" b="1" dirty="0">
                <a:solidFill>
                  <a:schemeClr val="tx1"/>
                </a:solidFill>
                <a:latin typeface="微软雅黑" pitchFamily="34" charset="-122"/>
                <a:ea typeface="微软雅黑" pitchFamily="34" charset="-122"/>
                <a:cs typeface="Arial Unicode MS" pitchFamily="34" charset="-122"/>
              </a:rPr>
              <a:t>Person</a:t>
            </a:r>
            <a:r>
              <a:rPr lang="en-US" altLang="zh-CN" b="1" dirty="0" smtClean="0">
                <a:solidFill>
                  <a:schemeClr val="tx1"/>
                </a:solidFill>
                <a:latin typeface="微软雅黑" pitchFamily="34" charset="-122"/>
                <a:ea typeface="微软雅黑" pitchFamily="34" charset="-122"/>
                <a:cs typeface="Arial Unicode MS" pitchFamily="34" charset="-122"/>
              </a:rPr>
              <a:t>{</a:t>
            </a:r>
          </a:p>
          <a:p>
            <a:pPr marL="0" lvl="2" latinLnBrk="0">
              <a:lnSpc>
                <a:spcPct val="90000"/>
              </a:lnSpc>
            </a:pPr>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smtClean="0">
                <a:solidFill>
                  <a:srgbClr val="FF0000"/>
                </a:solidFill>
                <a:latin typeface="微软雅黑" pitchFamily="34" charset="-122"/>
                <a:ea typeface="微软雅黑" pitchFamily="34" charset="-122"/>
                <a:cs typeface="Arial Unicode MS" pitchFamily="34" charset="-122"/>
              </a:rPr>
              <a:t>private</a:t>
            </a:r>
            <a:r>
              <a:rPr lang="en-US" altLang="zh-CN" b="1" dirty="0" smtClean="0">
                <a:solidFill>
                  <a:schemeClr val="tx1"/>
                </a:solidFill>
                <a:latin typeface="微软雅黑" pitchFamily="34" charset="-122"/>
                <a:ea typeface="微软雅黑" pitchFamily="34" charset="-122"/>
                <a:cs typeface="Arial Unicode MS" pitchFamily="34" charset="-122"/>
              </a:rPr>
              <a:t> </a:t>
            </a:r>
            <a:r>
              <a:rPr lang="en-US" altLang="zh-CN" b="1" dirty="0" err="1">
                <a:solidFill>
                  <a:schemeClr val="tx1"/>
                </a:solidFill>
                <a:latin typeface="微软雅黑" pitchFamily="34" charset="-122"/>
                <a:ea typeface="微软雅黑" pitchFamily="34" charset="-122"/>
                <a:cs typeface="Arial Unicode MS" pitchFamily="34" charset="-122"/>
              </a:rPr>
              <a:t>int</a:t>
            </a:r>
            <a:r>
              <a:rPr lang="en-US" altLang="zh-CN" b="1" dirty="0">
                <a:solidFill>
                  <a:schemeClr val="tx1"/>
                </a:solidFill>
                <a:latin typeface="微软雅黑" pitchFamily="34" charset="-122"/>
                <a:ea typeface="微软雅黑" pitchFamily="34" charset="-122"/>
                <a:cs typeface="Arial Unicode MS" pitchFamily="34" charset="-122"/>
              </a:rPr>
              <a:t> age ;	            //</a:t>
            </a:r>
            <a:r>
              <a:rPr lang="zh-CN" altLang="en-US" b="1" dirty="0">
                <a:solidFill>
                  <a:schemeClr val="tx1"/>
                </a:solidFill>
                <a:latin typeface="微软雅黑" pitchFamily="34" charset="-122"/>
                <a:ea typeface="微软雅黑" pitchFamily="34" charset="-122"/>
                <a:cs typeface="Arial Unicode MS" pitchFamily="34" charset="-122"/>
              </a:rPr>
              <a:t>声明私有变量 </a:t>
            </a:r>
            <a:r>
              <a:rPr lang="en-US" altLang="zh-CN" b="1" dirty="0">
                <a:solidFill>
                  <a:schemeClr val="tx1"/>
                </a:solidFill>
                <a:latin typeface="微软雅黑" pitchFamily="34" charset="-122"/>
                <a:ea typeface="微软雅黑" pitchFamily="34" charset="-122"/>
                <a:cs typeface="Arial Unicode MS" pitchFamily="34" charset="-122"/>
              </a:rPr>
              <a:t>age</a:t>
            </a:r>
          </a:p>
          <a:p>
            <a:pPr marL="0" lvl="2" latinLnBrk="0">
              <a:lnSpc>
                <a:spcPct val="90000"/>
              </a:lnSpc>
            </a:pPr>
            <a:r>
              <a:rPr lang="en-US" altLang="zh-CN" b="1" dirty="0">
                <a:solidFill>
                  <a:schemeClr val="tx1"/>
                </a:solidFill>
                <a:latin typeface="微软雅黑" pitchFamily="34" charset="-122"/>
                <a:ea typeface="微软雅黑" pitchFamily="34" charset="-122"/>
                <a:cs typeface="Arial Unicode MS" pitchFamily="34" charset="-122"/>
              </a:rPr>
              <a:t>    public void </a:t>
            </a:r>
            <a:r>
              <a:rPr lang="en-US" altLang="zh-CN" b="1" dirty="0" err="1">
                <a:solidFill>
                  <a:schemeClr val="tx1"/>
                </a:solidFill>
                <a:latin typeface="微软雅黑" pitchFamily="34" charset="-122"/>
                <a:ea typeface="微软雅黑" pitchFamily="34" charset="-122"/>
                <a:cs typeface="Arial Unicode MS" pitchFamily="34" charset="-122"/>
              </a:rPr>
              <a:t>setAge</a:t>
            </a:r>
            <a:r>
              <a:rPr lang="en-US" altLang="zh-CN" b="1" dirty="0">
                <a:solidFill>
                  <a:schemeClr val="tx1"/>
                </a:solidFill>
                <a:latin typeface="微软雅黑" pitchFamily="34" charset="-122"/>
                <a:ea typeface="微软雅黑" pitchFamily="34" charset="-122"/>
                <a:cs typeface="Arial Unicode MS" pitchFamily="34" charset="-122"/>
              </a:rPr>
              <a:t>(</a:t>
            </a:r>
            <a:r>
              <a:rPr lang="en-US" altLang="zh-CN" b="1" dirty="0" err="1">
                <a:solidFill>
                  <a:schemeClr val="tx1"/>
                </a:solidFill>
                <a:latin typeface="微软雅黑" pitchFamily="34" charset="-122"/>
                <a:ea typeface="微软雅黑" pitchFamily="34" charset="-122"/>
                <a:cs typeface="Arial Unicode MS" pitchFamily="34" charset="-122"/>
              </a:rPr>
              <a:t>int</a:t>
            </a:r>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err="1">
                <a:solidFill>
                  <a:schemeClr val="tx1"/>
                </a:solidFill>
                <a:latin typeface="微软雅黑" pitchFamily="34" charset="-122"/>
                <a:ea typeface="微软雅黑" pitchFamily="34" charset="-122"/>
                <a:cs typeface="Arial Unicode MS" pitchFamily="34" charset="-122"/>
              </a:rPr>
              <a:t>i</a:t>
            </a:r>
            <a:r>
              <a:rPr lang="en-US" altLang="zh-CN" b="1" dirty="0">
                <a:solidFill>
                  <a:schemeClr val="tx1"/>
                </a:solidFill>
                <a:latin typeface="微软雅黑" pitchFamily="34" charset="-122"/>
                <a:ea typeface="微软雅黑" pitchFamily="34" charset="-122"/>
                <a:cs typeface="Arial Unicode MS" pitchFamily="34" charset="-122"/>
              </a:rPr>
              <a:t>) { //</a:t>
            </a:r>
            <a:r>
              <a:rPr lang="zh-CN" altLang="zh-CN" b="1" dirty="0">
                <a:solidFill>
                  <a:schemeClr val="tx1"/>
                </a:solidFill>
                <a:latin typeface="微软雅黑" pitchFamily="34" charset="-122"/>
                <a:ea typeface="微软雅黑" pitchFamily="34" charset="-122"/>
                <a:cs typeface="Arial Unicode MS" pitchFamily="34" charset="-122"/>
              </a:rPr>
              <a:t>定义公有</a:t>
            </a:r>
            <a:r>
              <a:rPr lang="zh-CN" altLang="en-US" b="1" dirty="0">
                <a:solidFill>
                  <a:schemeClr val="tx1"/>
                </a:solidFill>
                <a:latin typeface="微软雅黑" pitchFamily="34" charset="-122"/>
                <a:ea typeface="微软雅黑" pitchFamily="34" charset="-122"/>
                <a:cs typeface="Arial Unicode MS" pitchFamily="34" charset="-122"/>
              </a:rPr>
              <a:t>方法</a:t>
            </a:r>
            <a:r>
              <a:rPr lang="en-US" altLang="zh-CN" b="1" dirty="0" err="1">
                <a:solidFill>
                  <a:schemeClr val="tx1"/>
                </a:solidFill>
                <a:latin typeface="微软雅黑" pitchFamily="34" charset="-122"/>
                <a:ea typeface="微软雅黑" pitchFamily="34" charset="-122"/>
                <a:cs typeface="Arial Unicode MS" pitchFamily="34" charset="-122"/>
                <a:sym typeface="+mn-ea"/>
              </a:rPr>
              <a:t>setAge</a:t>
            </a:r>
            <a:endParaRPr lang="en-US" altLang="zh-CN" b="1" dirty="0">
              <a:solidFill>
                <a:schemeClr val="tx1"/>
              </a:solidFill>
              <a:latin typeface="微软雅黑" pitchFamily="34" charset="-122"/>
              <a:ea typeface="微软雅黑" pitchFamily="34" charset="-122"/>
              <a:cs typeface="Arial Unicode MS" pitchFamily="34" charset="-122"/>
            </a:endParaRPr>
          </a:p>
          <a:p>
            <a:pPr marL="0" lvl="2" latinLnBrk="0">
              <a:lnSpc>
                <a:spcPct val="90000"/>
              </a:lnSpc>
            </a:pPr>
            <a:r>
              <a:rPr lang="en-US" altLang="zh-CN" b="1" dirty="0">
                <a:solidFill>
                  <a:schemeClr val="tx1"/>
                </a:solidFill>
                <a:latin typeface="微软雅黑" pitchFamily="34" charset="-122"/>
                <a:ea typeface="微软雅黑" pitchFamily="34" charset="-122"/>
                <a:cs typeface="Arial Unicode MS" pitchFamily="34" charset="-122"/>
              </a:rPr>
              <a:t>        age = </a:t>
            </a:r>
            <a:r>
              <a:rPr lang="en-US" altLang="zh-CN" b="1" dirty="0" err="1">
                <a:solidFill>
                  <a:schemeClr val="tx1"/>
                </a:solidFill>
                <a:latin typeface="微软雅黑" pitchFamily="34" charset="-122"/>
                <a:ea typeface="微软雅黑" pitchFamily="34" charset="-122"/>
                <a:cs typeface="Arial Unicode MS" pitchFamily="34" charset="-122"/>
              </a:rPr>
              <a:t>i</a:t>
            </a:r>
            <a:r>
              <a:rPr lang="en-US" altLang="zh-CN" b="1" dirty="0">
                <a:solidFill>
                  <a:schemeClr val="tx1"/>
                </a:solidFill>
                <a:latin typeface="微软雅黑" pitchFamily="34" charset="-122"/>
                <a:ea typeface="微软雅黑" pitchFamily="34" charset="-122"/>
                <a:cs typeface="Arial Unicode MS" pitchFamily="34" charset="-122"/>
              </a:rPr>
              <a:t>;</a:t>
            </a:r>
          </a:p>
          <a:p>
            <a:pPr marL="0" lvl="2" latinLnBrk="0">
              <a:lnSpc>
                <a:spcPct val="90000"/>
              </a:lnSpc>
            </a:pPr>
            <a:r>
              <a:rPr lang="en-US" altLang="zh-CN" b="1" dirty="0">
                <a:solidFill>
                  <a:schemeClr val="tx1"/>
                </a:solidFill>
                <a:latin typeface="微软雅黑" pitchFamily="34" charset="-122"/>
                <a:ea typeface="微软雅黑" pitchFamily="34" charset="-122"/>
                <a:cs typeface="Arial Unicode MS" pitchFamily="34" charset="-122"/>
              </a:rPr>
              <a:t>    }</a:t>
            </a:r>
            <a:endParaRPr lang="en-US" altLang="zh-CN" sz="2000" b="1" dirty="0">
              <a:solidFill>
                <a:schemeClr val="tx1"/>
              </a:solidFill>
              <a:latin typeface="微软雅黑" pitchFamily="34" charset="-122"/>
              <a:ea typeface="微软雅黑" pitchFamily="34" charset="-122"/>
              <a:cs typeface="Arial Unicode MS" pitchFamily="34" charset="-122"/>
            </a:endParaRPr>
          </a:p>
          <a:p>
            <a:pPr marL="0" lvl="2" latinLnBrk="0">
              <a:lnSpc>
                <a:spcPct val="90000"/>
              </a:lnSpc>
            </a:pPr>
            <a:r>
              <a:rPr lang="en-US" altLang="zh-CN" sz="2000" b="1" dirty="0" smtClean="0">
                <a:solidFill>
                  <a:schemeClr val="tx1"/>
                </a:solidFill>
                <a:latin typeface="微软雅黑" pitchFamily="34" charset="-122"/>
                <a:ea typeface="微软雅黑" pitchFamily="34" charset="-122"/>
                <a:cs typeface="Arial Unicode MS" pitchFamily="34" charset="-122"/>
              </a:rPr>
              <a:t>}</a:t>
            </a:r>
            <a:endParaRPr lang="en-US" altLang="zh-CN" sz="2000" b="1" dirty="0">
              <a:solidFill>
                <a:schemeClr val="tx1"/>
              </a:soli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1373322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19108" y="-164140"/>
            <a:ext cx="7772400" cy="1066801"/>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定义属性</a:t>
            </a:r>
          </a:p>
        </p:txBody>
      </p:sp>
      <p:sp>
        <p:nvSpPr>
          <p:cNvPr id="11267" name="Text Box 3"/>
          <p:cNvSpPr txBox="1">
            <a:spLocks noChangeArrowheads="1"/>
          </p:cNvSpPr>
          <p:nvPr/>
        </p:nvSpPr>
        <p:spPr bwMode="auto">
          <a:xfrm>
            <a:off x="719108" y="1409264"/>
            <a:ext cx="8353425" cy="3770630"/>
          </a:xfrm>
          <a:prstGeom prst="rect">
            <a:avLst/>
          </a:prstGeom>
          <a:noFill/>
          <a:ln w="9525">
            <a:noFill/>
            <a:miter lim="800000"/>
          </a:ln>
        </p:spPr>
        <p:txBody>
          <a:bodyPr>
            <a:spAutoFit/>
          </a:bodyPr>
          <a:lstStyle/>
          <a:p>
            <a:pPr>
              <a:spcBef>
                <a:spcPct val="20000"/>
              </a:spcBef>
            </a:pPr>
            <a:r>
              <a:rPr lang="zh-CN" altLang="en-US" b="1" dirty="0">
                <a:solidFill>
                  <a:schemeClr val="tx1"/>
                </a:solidFill>
                <a:latin typeface="微软雅黑" pitchFamily="34" charset="-122"/>
                <a:ea typeface="微软雅黑" pitchFamily="34" charset="-122"/>
                <a:cs typeface="Arial Unicode MS" pitchFamily="34" charset="-122"/>
              </a:rPr>
              <a:t>语法格式：</a:t>
            </a:r>
          </a:p>
          <a:p>
            <a:pPr lvl="2"/>
            <a:r>
              <a:rPr lang="en-US" altLang="zh-CN" b="1" dirty="0">
                <a:solidFill>
                  <a:srgbClr val="0000FF"/>
                </a:solidFill>
                <a:latin typeface="微软雅黑" pitchFamily="34" charset="-122"/>
                <a:ea typeface="微软雅黑" pitchFamily="34" charset="-122"/>
                <a:cs typeface="Arial Unicode MS" pitchFamily="34" charset="-122"/>
              </a:rPr>
              <a:t>[&lt;</a:t>
            </a:r>
            <a:r>
              <a:rPr lang="zh-CN" altLang="en-US" b="1" dirty="0">
                <a:solidFill>
                  <a:srgbClr val="0000FF"/>
                </a:solidFill>
                <a:latin typeface="微软雅黑" pitchFamily="34" charset="-122"/>
                <a:ea typeface="微软雅黑" pitchFamily="34" charset="-122"/>
                <a:cs typeface="Arial Unicode MS" pitchFamily="34" charset="-122"/>
              </a:rPr>
              <a:t>修饰符</a:t>
            </a:r>
            <a:r>
              <a:rPr lang="en-US" altLang="zh-CN" b="1" dirty="0">
                <a:solidFill>
                  <a:srgbClr val="0000FF"/>
                </a:solidFill>
                <a:latin typeface="微软雅黑" pitchFamily="34" charset="-122"/>
                <a:ea typeface="微软雅黑" pitchFamily="34" charset="-122"/>
                <a:cs typeface="Arial Unicode MS" pitchFamily="34" charset="-122"/>
              </a:rPr>
              <a:t>&gt;]  </a:t>
            </a:r>
            <a:r>
              <a:rPr lang="zh-CN" altLang="en-US" b="1" dirty="0">
                <a:solidFill>
                  <a:srgbClr val="0000FF"/>
                </a:solidFill>
                <a:latin typeface="微软雅黑" pitchFamily="34" charset="-122"/>
                <a:ea typeface="微软雅黑" pitchFamily="34" charset="-122"/>
                <a:cs typeface="Arial Unicode MS" pitchFamily="34" charset="-122"/>
              </a:rPr>
              <a:t>类型  </a:t>
            </a:r>
            <a:r>
              <a:rPr lang="en-US" altLang="zh-CN" b="1" dirty="0">
                <a:solidFill>
                  <a:srgbClr val="0000FF"/>
                </a:solidFill>
                <a:latin typeface="微软雅黑" pitchFamily="34" charset="-122"/>
                <a:ea typeface="微软雅黑" pitchFamily="34" charset="-122"/>
                <a:cs typeface="Arial Unicode MS" pitchFamily="34" charset="-122"/>
              </a:rPr>
              <a:t>&lt; </a:t>
            </a:r>
            <a:r>
              <a:rPr lang="zh-CN" altLang="en-US" b="1" dirty="0">
                <a:solidFill>
                  <a:srgbClr val="0000FF"/>
                </a:solidFill>
                <a:latin typeface="微软雅黑" pitchFamily="34" charset="-122"/>
                <a:ea typeface="微软雅黑" pitchFamily="34" charset="-122"/>
                <a:cs typeface="Arial Unicode MS" pitchFamily="34" charset="-122"/>
              </a:rPr>
              <a:t>属性名</a:t>
            </a:r>
            <a:r>
              <a:rPr lang="en-US" altLang="zh-CN" b="1" dirty="0">
                <a:solidFill>
                  <a:srgbClr val="0000FF"/>
                </a:solidFill>
                <a:latin typeface="微软雅黑" pitchFamily="34" charset="-122"/>
                <a:ea typeface="微软雅黑" pitchFamily="34" charset="-122"/>
                <a:cs typeface="Arial Unicode MS" pitchFamily="34" charset="-122"/>
              </a:rPr>
              <a:t>&gt; [=</a:t>
            </a:r>
            <a:r>
              <a:rPr lang="zh-CN" altLang="en-US" b="1" dirty="0">
                <a:solidFill>
                  <a:srgbClr val="0000FF"/>
                </a:solidFill>
                <a:latin typeface="微软雅黑" pitchFamily="34" charset="-122"/>
                <a:ea typeface="微软雅黑" pitchFamily="34" charset="-122"/>
                <a:cs typeface="Arial Unicode MS" pitchFamily="34" charset="-122"/>
              </a:rPr>
              <a:t>初值</a:t>
            </a:r>
            <a:r>
              <a:rPr lang="en-US" altLang="zh-CN" b="1" dirty="0">
                <a:solidFill>
                  <a:srgbClr val="0000FF"/>
                </a:solidFill>
                <a:latin typeface="微软雅黑" pitchFamily="34" charset="-122"/>
                <a:ea typeface="微软雅黑" pitchFamily="34" charset="-122"/>
                <a:cs typeface="Arial Unicode MS" pitchFamily="34" charset="-122"/>
              </a:rPr>
              <a:t>] ; </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说明：</a:t>
            </a:r>
            <a:r>
              <a:rPr lang="zh-CN" altLang="en-US" b="1" dirty="0" smtClean="0">
                <a:solidFill>
                  <a:schemeClr val="tx1"/>
                </a:solidFill>
                <a:latin typeface="微软雅黑" pitchFamily="34" charset="-122"/>
                <a:ea typeface="微软雅黑" pitchFamily="34" charset="-122"/>
                <a:cs typeface="Arial Unicode MS" pitchFamily="34" charset="-122"/>
              </a:rPr>
              <a:t>修饰符 </a:t>
            </a:r>
            <a:r>
              <a:rPr lang="en-US" altLang="zh-CN" b="1" dirty="0" smtClean="0">
                <a:solidFill>
                  <a:schemeClr val="tx1"/>
                </a:solidFill>
                <a:latin typeface="微软雅黑" pitchFamily="34" charset="-122"/>
                <a:ea typeface="微软雅黑" pitchFamily="34" charset="-122"/>
                <a:cs typeface="Arial Unicode MS" pitchFamily="34" charset="-122"/>
              </a:rPr>
              <a:t>private: </a:t>
            </a:r>
            <a:r>
              <a:rPr lang="zh-CN" altLang="en-US" b="1" dirty="0" smtClean="0">
                <a:solidFill>
                  <a:schemeClr val="tx1"/>
                </a:solidFill>
                <a:latin typeface="微软雅黑" pitchFamily="34" charset="-122"/>
                <a:ea typeface="微软雅黑" pitchFamily="34" charset="-122"/>
                <a:cs typeface="Arial Unicode MS" pitchFamily="34" charset="-122"/>
              </a:rPr>
              <a:t>该</a:t>
            </a:r>
            <a:r>
              <a:rPr lang="zh-CN" altLang="en-US" b="1" dirty="0">
                <a:solidFill>
                  <a:schemeClr val="tx1"/>
                </a:solidFill>
                <a:latin typeface="微软雅黑" pitchFamily="34" charset="-122"/>
                <a:ea typeface="微软雅黑" pitchFamily="34" charset="-122"/>
                <a:cs typeface="Arial Unicode MS" pitchFamily="34" charset="-122"/>
              </a:rPr>
              <a:t>属性只能由本类的方法访问。</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 </a:t>
            </a:r>
            <a:r>
              <a:rPr lang="zh-CN" altLang="en-US" b="1" dirty="0" smtClean="0">
                <a:solidFill>
                  <a:schemeClr val="tx1"/>
                </a:solidFill>
                <a:latin typeface="微软雅黑" pitchFamily="34" charset="-122"/>
                <a:ea typeface="微软雅黑" pitchFamily="34" charset="-122"/>
                <a:cs typeface="Arial Unicode MS" pitchFamily="34" charset="-122"/>
              </a:rPr>
              <a:t>         修饰符 </a:t>
            </a:r>
            <a:r>
              <a:rPr lang="en-US" altLang="zh-CN" b="1" dirty="0" smtClean="0">
                <a:solidFill>
                  <a:schemeClr val="tx1"/>
                </a:solidFill>
                <a:latin typeface="微软雅黑" pitchFamily="34" charset="-122"/>
                <a:ea typeface="微软雅黑" pitchFamily="34" charset="-122"/>
                <a:cs typeface="Arial Unicode MS" pitchFamily="34" charset="-122"/>
              </a:rPr>
              <a:t>public: </a:t>
            </a:r>
            <a:r>
              <a:rPr lang="zh-CN" altLang="en-US" b="1" dirty="0" smtClean="0">
                <a:solidFill>
                  <a:schemeClr val="tx1"/>
                </a:solidFill>
                <a:latin typeface="微软雅黑" pitchFamily="34" charset="-122"/>
                <a:ea typeface="微软雅黑" pitchFamily="34" charset="-122"/>
                <a:cs typeface="Arial Unicode MS" pitchFamily="34" charset="-122"/>
              </a:rPr>
              <a:t>该</a:t>
            </a:r>
            <a:r>
              <a:rPr lang="zh-CN" altLang="en-US" b="1" dirty="0">
                <a:solidFill>
                  <a:schemeClr val="tx1"/>
                </a:solidFill>
                <a:latin typeface="微软雅黑" pitchFamily="34" charset="-122"/>
                <a:ea typeface="微软雅黑" pitchFamily="34" charset="-122"/>
                <a:cs typeface="Arial Unicode MS" pitchFamily="34" charset="-122"/>
              </a:rPr>
              <a:t>属性可以被本类以外的方法访问。</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 </a:t>
            </a:r>
            <a:r>
              <a:rPr lang="zh-CN" altLang="en-US" b="1" dirty="0" smtClean="0">
                <a:solidFill>
                  <a:schemeClr val="tx1"/>
                </a:solidFill>
                <a:latin typeface="微软雅黑" pitchFamily="34" charset="-122"/>
                <a:ea typeface="微软雅黑" pitchFamily="34" charset="-122"/>
                <a:cs typeface="Arial Unicode MS" pitchFamily="34" charset="-122"/>
              </a:rPr>
              <a:t>         类型</a:t>
            </a:r>
            <a:r>
              <a:rPr lang="zh-CN" altLang="en-US" b="1" dirty="0">
                <a:solidFill>
                  <a:schemeClr val="tx1"/>
                </a:solidFill>
                <a:latin typeface="微软雅黑" pitchFamily="34" charset="-122"/>
                <a:ea typeface="微软雅黑" pitchFamily="34" charset="-122"/>
                <a:cs typeface="Arial Unicode MS" pitchFamily="34" charset="-122"/>
              </a:rPr>
              <a:t>：任何基本类型，如</a:t>
            </a:r>
            <a:r>
              <a:rPr lang="en-US" altLang="zh-CN" b="1" dirty="0" err="1">
                <a:solidFill>
                  <a:schemeClr val="tx1"/>
                </a:solidFill>
                <a:latin typeface="微软雅黑" pitchFamily="34" charset="-122"/>
                <a:ea typeface="微软雅黑" pitchFamily="34" charset="-122"/>
                <a:cs typeface="Arial Unicode MS" pitchFamily="34" charset="-122"/>
              </a:rPr>
              <a:t>int</a:t>
            </a:r>
            <a:r>
              <a:rPr lang="zh-CN" altLang="en-US" b="1" dirty="0">
                <a:solidFill>
                  <a:schemeClr val="tx1"/>
                </a:solidFill>
                <a:latin typeface="微软雅黑" pitchFamily="34" charset="-122"/>
                <a:ea typeface="微软雅黑" pitchFamily="34" charset="-122"/>
                <a:cs typeface="Arial Unicode MS" pitchFamily="34" charset="-122"/>
              </a:rPr>
              <a:t>、</a:t>
            </a:r>
            <a:r>
              <a:rPr lang="en-US" altLang="zh-CN" b="1" dirty="0" err="1">
                <a:solidFill>
                  <a:schemeClr val="tx1"/>
                </a:solidFill>
                <a:latin typeface="微软雅黑" pitchFamily="34" charset="-122"/>
                <a:ea typeface="微软雅黑" pitchFamily="34" charset="-122"/>
                <a:cs typeface="Arial Unicode MS" pitchFamily="34" charset="-122"/>
              </a:rPr>
              <a:t>boolean</a:t>
            </a:r>
            <a:r>
              <a:rPr lang="zh-CN" altLang="en-US" b="1" dirty="0">
                <a:solidFill>
                  <a:schemeClr val="tx1"/>
                </a:solidFill>
                <a:latin typeface="微软雅黑" pitchFamily="34" charset="-122"/>
                <a:ea typeface="微软雅黑" pitchFamily="34" charset="-122"/>
                <a:cs typeface="Arial Unicode MS" pitchFamily="34" charset="-122"/>
              </a:rPr>
              <a:t>或任何类。</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举例：</a:t>
            </a:r>
          </a:p>
          <a:p>
            <a:r>
              <a:rPr lang="en-US" altLang="zh-CN" b="1" dirty="0">
                <a:solidFill>
                  <a:schemeClr val="tx1"/>
                </a:solidFill>
                <a:latin typeface="微软雅黑" pitchFamily="34" charset="-122"/>
                <a:ea typeface="微软雅黑" pitchFamily="34" charset="-122"/>
                <a:cs typeface="Arial Unicode MS" pitchFamily="34" charset="-122"/>
              </a:rPr>
              <a:t>public class Person{</a:t>
            </a:r>
          </a:p>
          <a:p>
            <a:r>
              <a:rPr lang="en-US" altLang="zh-CN" b="1" dirty="0">
                <a:solidFill>
                  <a:schemeClr val="tx1"/>
                </a:solidFill>
                <a:latin typeface="微软雅黑" pitchFamily="34" charset="-122"/>
                <a:ea typeface="微软雅黑" pitchFamily="34" charset="-122"/>
                <a:cs typeface="Arial Unicode MS" pitchFamily="34" charset="-122"/>
              </a:rPr>
              <a:t>    private </a:t>
            </a:r>
            <a:r>
              <a:rPr lang="en-US" altLang="zh-CN" b="1" dirty="0" err="1" smtClean="0">
                <a:solidFill>
                  <a:schemeClr val="tx1"/>
                </a:solidFill>
                <a:latin typeface="微软雅黑" pitchFamily="34" charset="-122"/>
                <a:ea typeface="微软雅黑" pitchFamily="34" charset="-122"/>
                <a:cs typeface="Arial Unicode MS" pitchFamily="34" charset="-122"/>
              </a:rPr>
              <a:t>int</a:t>
            </a:r>
            <a:r>
              <a:rPr lang="en-US" altLang="zh-CN" b="1" dirty="0" smtClean="0">
                <a:solidFill>
                  <a:schemeClr val="tx1"/>
                </a:solidFill>
                <a:latin typeface="微软雅黑" pitchFamily="34" charset="-122"/>
                <a:ea typeface="微软雅黑" pitchFamily="34" charset="-122"/>
                <a:cs typeface="Arial Unicode MS" pitchFamily="34" charset="-122"/>
              </a:rPr>
              <a:t> </a:t>
            </a:r>
            <a:r>
              <a:rPr lang="en-US" altLang="zh-CN" b="1" dirty="0">
                <a:solidFill>
                  <a:schemeClr val="tx1"/>
                </a:solidFill>
                <a:latin typeface="微软雅黑" pitchFamily="34" charset="-122"/>
                <a:ea typeface="微软雅黑" pitchFamily="34" charset="-122"/>
                <a:cs typeface="Arial Unicode MS" pitchFamily="34" charset="-122"/>
              </a:rPr>
              <a:t>age;             </a:t>
            </a:r>
            <a:r>
              <a:rPr lang="en-US" altLang="zh-CN" sz="2000" b="1" dirty="0">
                <a:solidFill>
                  <a:schemeClr val="tx1"/>
                </a:solidFill>
                <a:latin typeface="微软雅黑" pitchFamily="34" charset="-122"/>
                <a:ea typeface="微软雅黑" pitchFamily="34" charset="-122"/>
                <a:cs typeface="Arial Unicode MS" pitchFamily="34" charset="-122"/>
              </a:rPr>
              <a:t>//</a:t>
            </a:r>
            <a:r>
              <a:rPr lang="zh-CN" altLang="en-US" sz="2000" b="1" dirty="0">
                <a:solidFill>
                  <a:schemeClr val="tx1"/>
                </a:solidFill>
                <a:latin typeface="微软雅黑" pitchFamily="34" charset="-122"/>
                <a:ea typeface="微软雅黑" pitchFamily="34" charset="-122"/>
                <a:cs typeface="Arial Unicode MS" pitchFamily="34" charset="-122"/>
              </a:rPr>
              <a:t>声明</a:t>
            </a:r>
            <a:r>
              <a:rPr lang="en-US" altLang="zh-CN" sz="2000" b="1" dirty="0">
                <a:solidFill>
                  <a:schemeClr val="tx1"/>
                </a:solidFill>
                <a:latin typeface="微软雅黑" pitchFamily="34" charset="-122"/>
                <a:ea typeface="微软雅黑" pitchFamily="34" charset="-122"/>
                <a:cs typeface="Arial Unicode MS" pitchFamily="34" charset="-122"/>
              </a:rPr>
              <a:t>private</a:t>
            </a:r>
            <a:r>
              <a:rPr lang="zh-CN" altLang="en-US" sz="2000" b="1" dirty="0">
                <a:solidFill>
                  <a:schemeClr val="tx1"/>
                </a:solidFill>
                <a:latin typeface="微软雅黑" pitchFamily="34" charset="-122"/>
                <a:ea typeface="微软雅黑" pitchFamily="34" charset="-122"/>
                <a:cs typeface="Arial Unicode MS" pitchFamily="34" charset="-122"/>
              </a:rPr>
              <a:t>变量 </a:t>
            </a:r>
            <a:r>
              <a:rPr lang="en-US" altLang="zh-CN" sz="2000" b="1" dirty="0">
                <a:solidFill>
                  <a:schemeClr val="tx1"/>
                </a:solidFill>
                <a:latin typeface="微软雅黑" pitchFamily="34" charset="-122"/>
                <a:ea typeface="微软雅黑" pitchFamily="34" charset="-122"/>
                <a:cs typeface="Arial Unicode MS" pitchFamily="34" charset="-122"/>
              </a:rPr>
              <a:t>age</a:t>
            </a:r>
            <a:endParaRPr lang="en-US" altLang="zh-CN" b="1" dirty="0">
              <a:solidFill>
                <a:schemeClr val="tx1"/>
              </a:solidFill>
              <a:latin typeface="微软雅黑" pitchFamily="34" charset="-122"/>
              <a:ea typeface="微软雅黑" pitchFamily="34" charset="-122"/>
              <a:cs typeface="Arial Unicode MS" pitchFamily="34" charset="-122"/>
            </a:endParaRPr>
          </a:p>
          <a:p>
            <a:r>
              <a:rPr lang="en-US" altLang="zh-CN" b="1" dirty="0">
                <a:solidFill>
                  <a:schemeClr val="tx1"/>
                </a:solidFill>
                <a:latin typeface="微软雅黑" pitchFamily="34" charset="-122"/>
                <a:ea typeface="微软雅黑" pitchFamily="34" charset="-122"/>
                <a:cs typeface="Arial Unicode MS" pitchFamily="34" charset="-122"/>
              </a:rPr>
              <a:t>    public </a:t>
            </a:r>
            <a:r>
              <a:rPr lang="en-US" altLang="zh-CN" b="1" dirty="0" smtClean="0">
                <a:solidFill>
                  <a:schemeClr val="tx1"/>
                </a:solidFill>
                <a:latin typeface="微软雅黑" pitchFamily="34" charset="-122"/>
                <a:ea typeface="微软雅黑" pitchFamily="34" charset="-122"/>
                <a:cs typeface="Arial Unicode MS" pitchFamily="34" charset="-122"/>
              </a:rPr>
              <a:t>String name =“Jack”; </a:t>
            </a:r>
            <a:r>
              <a:rPr lang="en-US" altLang="zh-CN" sz="2000" b="1" dirty="0">
                <a:solidFill>
                  <a:schemeClr val="tx1"/>
                </a:solidFill>
                <a:latin typeface="微软雅黑" pitchFamily="34" charset="-122"/>
                <a:ea typeface="微软雅黑" pitchFamily="34" charset="-122"/>
                <a:cs typeface="Arial Unicode MS" pitchFamily="34" charset="-122"/>
              </a:rPr>
              <a:t>//</a:t>
            </a:r>
            <a:r>
              <a:rPr lang="zh-CN" altLang="en-US" sz="2000" b="1" dirty="0">
                <a:solidFill>
                  <a:schemeClr val="tx1"/>
                </a:solidFill>
                <a:latin typeface="微软雅黑" pitchFamily="34" charset="-122"/>
                <a:ea typeface="微软雅黑" pitchFamily="34" charset="-122"/>
                <a:cs typeface="Arial Unicode MS" pitchFamily="34" charset="-122"/>
              </a:rPr>
              <a:t>声明</a:t>
            </a:r>
            <a:r>
              <a:rPr lang="en-US" altLang="zh-CN" sz="2000" b="1" dirty="0">
                <a:solidFill>
                  <a:schemeClr val="tx1"/>
                </a:solidFill>
                <a:latin typeface="微软雅黑" pitchFamily="34" charset="-122"/>
                <a:ea typeface="微软雅黑" pitchFamily="34" charset="-122"/>
                <a:cs typeface="Arial Unicode MS" pitchFamily="34" charset="-122"/>
              </a:rPr>
              <a:t>public</a:t>
            </a:r>
            <a:r>
              <a:rPr lang="zh-CN" altLang="en-US" sz="2000" b="1" dirty="0">
                <a:solidFill>
                  <a:schemeClr val="tx1"/>
                </a:solidFill>
                <a:latin typeface="微软雅黑" pitchFamily="34" charset="-122"/>
                <a:ea typeface="微软雅黑" pitchFamily="34" charset="-122"/>
                <a:cs typeface="Arial Unicode MS" pitchFamily="34" charset="-122"/>
              </a:rPr>
              <a:t>变量 </a:t>
            </a:r>
            <a:r>
              <a:rPr lang="en-US" altLang="zh-CN" sz="2000" b="1" dirty="0">
                <a:solidFill>
                  <a:schemeClr val="tx1"/>
                </a:solidFill>
                <a:latin typeface="微软雅黑" pitchFamily="34" charset="-122"/>
                <a:ea typeface="微软雅黑" pitchFamily="34" charset="-122"/>
                <a:cs typeface="Arial Unicode MS" pitchFamily="34" charset="-122"/>
              </a:rPr>
              <a:t>name</a:t>
            </a:r>
            <a:endParaRPr lang="en-US" altLang="zh-CN" b="1" dirty="0">
              <a:solidFill>
                <a:schemeClr val="tx1"/>
              </a:solidFill>
              <a:latin typeface="微软雅黑" pitchFamily="34" charset="-122"/>
              <a:ea typeface="微软雅黑" pitchFamily="34" charset="-122"/>
              <a:cs typeface="Arial Unicode MS" pitchFamily="34" charset="-122"/>
            </a:endParaRPr>
          </a:p>
          <a:p>
            <a:r>
              <a:rPr lang="en-US" altLang="zh-CN" b="1" dirty="0">
                <a:solidFill>
                  <a:schemeClr val="tx1"/>
                </a:solidFill>
                <a:latin typeface="微软雅黑" pitchFamily="34" charset="-122"/>
                <a:ea typeface="微软雅黑" pitchFamily="34" charset="-122"/>
                <a:cs typeface="Arial Unicode MS" pitchFamily="34" charset="-122"/>
              </a:rPr>
              <a:t>}</a:t>
            </a:r>
          </a:p>
        </p:txBody>
      </p:sp>
      <p:sp>
        <p:nvSpPr>
          <p:cNvPr id="451588" name="Text Box 4"/>
          <p:cNvSpPr txBox="1">
            <a:spLocks noChangeArrowheads="1"/>
          </p:cNvSpPr>
          <p:nvPr/>
        </p:nvSpPr>
        <p:spPr bwMode="auto">
          <a:xfrm>
            <a:off x="719108" y="5037725"/>
            <a:ext cx="5943604"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spcBef>
                <a:spcPct val="50000"/>
              </a:spcBef>
            </a:pPr>
            <a:r>
              <a:rPr lang="zh-CN" altLang="en-US" sz="2000" b="1" dirty="0">
                <a:latin typeface="微软雅黑" pitchFamily="34" charset="-122"/>
                <a:ea typeface="微软雅黑" pitchFamily="34" charset="-122"/>
                <a:cs typeface="Arial Unicode MS" pitchFamily="34" charset="-122"/>
              </a:rPr>
              <a:t>属性有时也称为：数据成员</a:t>
            </a:r>
            <a:r>
              <a:rPr lang="en-US" altLang="zh-CN" sz="2000" b="1" dirty="0">
                <a:latin typeface="微软雅黑" pitchFamily="34" charset="-122"/>
                <a:ea typeface="微软雅黑" pitchFamily="34" charset="-122"/>
                <a:cs typeface="Arial Unicode MS" pitchFamily="34" charset="-122"/>
              </a:rPr>
              <a:t>(</a:t>
            </a:r>
            <a:r>
              <a:rPr lang="zh-CN" altLang="en-US" sz="2000" b="1" dirty="0">
                <a:latin typeface="微软雅黑" pitchFamily="34" charset="-122"/>
                <a:ea typeface="微软雅黑" pitchFamily="34" charset="-122"/>
                <a:cs typeface="Arial Unicode MS" pitchFamily="34" charset="-122"/>
              </a:rPr>
              <a:t>数据</a:t>
            </a:r>
            <a:r>
              <a:rPr lang="en-US" altLang="zh-CN" sz="2000" b="1" dirty="0">
                <a:latin typeface="微软雅黑" pitchFamily="34" charset="-122"/>
                <a:ea typeface="微软雅黑" pitchFamily="34" charset="-122"/>
                <a:cs typeface="Arial Unicode MS" pitchFamily="34" charset="-122"/>
              </a:rPr>
              <a:t>)</a:t>
            </a:r>
            <a:r>
              <a:rPr lang="zh-CN" altLang="en-US" sz="2000" b="1" dirty="0">
                <a:latin typeface="微软雅黑" pitchFamily="34" charset="-122"/>
                <a:ea typeface="微软雅黑" pitchFamily="34" charset="-122"/>
                <a:cs typeface="Arial Unicode MS" pitchFamily="34" charset="-122"/>
              </a:rPr>
              <a:t>，成员变量</a:t>
            </a:r>
            <a:r>
              <a:rPr lang="en-US" altLang="zh-CN" sz="2000" b="1" dirty="0">
                <a:latin typeface="微软雅黑" pitchFamily="34" charset="-122"/>
                <a:ea typeface="微软雅黑" pitchFamily="34" charset="-122"/>
                <a:cs typeface="Arial Unicode MS" pitchFamily="34" charset="-122"/>
              </a:rPr>
              <a:t>(</a:t>
            </a:r>
            <a:r>
              <a:rPr lang="zh-CN" altLang="en-US" sz="2000" b="1" dirty="0">
                <a:latin typeface="微软雅黑" pitchFamily="34" charset="-122"/>
                <a:ea typeface="微软雅黑" pitchFamily="34" charset="-122"/>
                <a:cs typeface="Arial Unicode MS" pitchFamily="34" charset="-122"/>
              </a:rPr>
              <a:t>变量</a:t>
            </a:r>
            <a:r>
              <a:rPr lang="en-US" altLang="zh-CN" sz="2000" b="1" dirty="0">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223318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1588"/>
                                        </p:tgtEl>
                                        <p:attrNameLst>
                                          <p:attrName>style.visibility</p:attrName>
                                        </p:attrNameLst>
                                      </p:cBhvr>
                                      <p:to>
                                        <p:strVal val="visible"/>
                                      </p:to>
                                    </p:set>
                                    <p:anim calcmode="lin" valueType="num">
                                      <p:cBhvr additive="base">
                                        <p:cTn id="7" dur="500" fill="hold"/>
                                        <p:tgtEl>
                                          <p:spTgt spid="451588"/>
                                        </p:tgtEl>
                                        <p:attrNameLst>
                                          <p:attrName>ppt_x</p:attrName>
                                        </p:attrNameLst>
                                      </p:cBhvr>
                                      <p:tavLst>
                                        <p:tav tm="0">
                                          <p:val>
                                            <p:strVal val="#ppt_x"/>
                                          </p:val>
                                        </p:tav>
                                        <p:tav tm="100000">
                                          <p:val>
                                            <p:strVal val="#ppt_x"/>
                                          </p:val>
                                        </p:tav>
                                      </p:tavLst>
                                    </p:anim>
                                    <p:anim calcmode="lin" valueType="num">
                                      <p:cBhvr additive="base">
                                        <p:cTn id="8" dur="500" fill="hold"/>
                                        <p:tgtEl>
                                          <p:spTgt spid="451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19108" y="-164140"/>
            <a:ext cx="7772400" cy="1066801"/>
          </a:xfrm>
        </p:spPr>
        <p:txBody>
          <a:bodyPr/>
          <a:lstStyle/>
          <a:p>
            <a:pPr eaLnBrk="1" hangingPunct="1"/>
            <a:r>
              <a:rPr lang="zh-CN" altLang="en-US" dirty="0">
                <a:latin typeface="Arial Unicode MS" pitchFamily="34" charset="-122"/>
                <a:ea typeface="Arial Unicode MS" pitchFamily="34" charset="-122"/>
                <a:cs typeface="Arial Unicode MS" pitchFamily="34" charset="-122"/>
              </a:rPr>
              <a:t>成员变量 </a:t>
            </a:r>
            <a:r>
              <a:rPr lang="en-US" altLang="zh-CN" dirty="0">
                <a:latin typeface="Arial Unicode MS" pitchFamily="34" charset="-122"/>
                <a:ea typeface="Arial Unicode MS" pitchFamily="34" charset="-122"/>
                <a:cs typeface="Arial Unicode MS" pitchFamily="34" charset="-122"/>
              </a:rPr>
              <a:t>vs </a:t>
            </a:r>
            <a:r>
              <a:rPr lang="zh-CN" altLang="en-US" dirty="0">
                <a:latin typeface="Arial Unicode MS" pitchFamily="34" charset="-122"/>
                <a:ea typeface="Arial Unicode MS" pitchFamily="34" charset="-122"/>
                <a:cs typeface="Arial Unicode MS" pitchFamily="34" charset="-122"/>
              </a:rPr>
              <a:t>局部变量</a:t>
            </a:r>
            <a:endParaRPr lang="zh-CN" altLang="en-US" b="1" dirty="0" smtClean="0">
              <a:latin typeface="Arial Unicode MS" pitchFamily="34" charset="-122"/>
              <a:ea typeface="Arial Unicode MS" pitchFamily="34" charset="-122"/>
              <a:cs typeface="Arial Unicode MS" pitchFamily="34" charset="-122"/>
            </a:endParaRPr>
          </a:p>
        </p:txBody>
      </p:sp>
      <p:sp>
        <p:nvSpPr>
          <p:cNvPr id="11267" name="Text Box 3"/>
          <p:cNvSpPr txBox="1">
            <a:spLocks noChangeArrowheads="1"/>
          </p:cNvSpPr>
          <p:nvPr/>
        </p:nvSpPr>
        <p:spPr bwMode="auto">
          <a:xfrm>
            <a:off x="0" y="722670"/>
            <a:ext cx="9072534" cy="5656933"/>
          </a:xfrm>
          <a:prstGeom prst="rect">
            <a:avLst/>
          </a:prstGeom>
          <a:noFill/>
          <a:ln w="9525">
            <a:noFill/>
            <a:miter lim="800000"/>
          </a:ln>
        </p:spPr>
        <p:txBody>
          <a:bodyPr wrap="square">
            <a:spAutoFit/>
          </a:bodyPr>
          <a:lstStyle/>
          <a:p>
            <a:pPr>
              <a:spcBef>
                <a:spcPct val="20000"/>
              </a:spcBef>
            </a:pPr>
            <a:r>
              <a:rPr lang="zh-CN" altLang="en-US" sz="1600" b="1" dirty="0">
                <a:solidFill>
                  <a:schemeClr val="tx1"/>
                </a:solidFill>
                <a:latin typeface="微软雅黑" pitchFamily="34" charset="-122"/>
                <a:ea typeface="微软雅黑" pitchFamily="34" charset="-122"/>
                <a:cs typeface="Arial Unicode MS" pitchFamily="34" charset="-122"/>
              </a:rPr>
              <a:t>相同点</a:t>
            </a:r>
            <a:r>
              <a:rPr lang="zh-CN" altLang="en-US" sz="1600" b="1" dirty="0" smtClean="0">
                <a:solidFill>
                  <a:schemeClr val="tx1"/>
                </a:solidFill>
                <a:latin typeface="微软雅黑" pitchFamily="34" charset="-122"/>
                <a:ea typeface="微软雅黑" pitchFamily="34" charset="-122"/>
                <a:cs typeface="Arial Unicode MS" pitchFamily="34" charset="-122"/>
              </a:rPr>
              <a:t>：</a:t>
            </a:r>
            <a:endParaRPr lang="en-US" altLang="zh-CN" sz="1600" b="1" dirty="0" smtClean="0">
              <a:solidFill>
                <a:schemeClr val="tx1"/>
              </a:solidFill>
              <a:latin typeface="微软雅黑" pitchFamily="34" charset="-122"/>
              <a:ea typeface="微软雅黑" pitchFamily="34" charset="-122"/>
              <a:cs typeface="Arial Unicode MS" pitchFamily="34" charset="-122"/>
            </a:endParaRP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1</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遵循变量声明的格式： 数据类型 变量</a:t>
            </a:r>
            <a:r>
              <a:rPr lang="zh-CN" altLang="en-US" sz="1600" b="1" dirty="0" smtClean="0">
                <a:solidFill>
                  <a:schemeClr val="tx1"/>
                </a:solidFill>
                <a:latin typeface="微软雅黑" pitchFamily="34" charset="-122"/>
                <a:ea typeface="微软雅黑" pitchFamily="34" charset="-122"/>
                <a:cs typeface="Arial Unicode MS" pitchFamily="34" charset="-122"/>
              </a:rPr>
              <a:t>名</a:t>
            </a:r>
            <a:endParaRPr lang="zh-CN" altLang="en-US" sz="1600" b="1" dirty="0">
              <a:solidFill>
                <a:schemeClr val="tx1"/>
              </a:solidFill>
              <a:latin typeface="微软雅黑" pitchFamily="34" charset="-122"/>
              <a:ea typeface="微软雅黑" pitchFamily="34" charset="-122"/>
              <a:cs typeface="Arial Unicode MS" pitchFamily="34" charset="-122"/>
            </a:endParaRP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2</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都有</a:t>
            </a:r>
            <a:r>
              <a:rPr lang="zh-CN" altLang="en-US" sz="1600" b="1" dirty="0" smtClean="0">
                <a:solidFill>
                  <a:schemeClr val="tx1"/>
                </a:solidFill>
                <a:latin typeface="微软雅黑" pitchFamily="34" charset="-122"/>
                <a:ea typeface="微软雅黑" pitchFamily="34" charset="-122"/>
                <a:cs typeface="Arial Unicode MS" pitchFamily="34" charset="-122"/>
              </a:rPr>
              <a:t>作用域</a:t>
            </a:r>
            <a:r>
              <a:rPr lang="en-US" altLang="zh-CN" sz="1600" b="1" dirty="0" smtClean="0">
                <a:solidFill>
                  <a:schemeClr val="tx1"/>
                </a:solidFill>
                <a:latin typeface="微软雅黑" pitchFamily="34" charset="-122"/>
                <a:ea typeface="微软雅黑" pitchFamily="34" charset="-122"/>
                <a:cs typeface="Arial Unicode MS" pitchFamily="34" charset="-122"/>
              </a:rPr>
              <a:t>,（</a:t>
            </a:r>
            <a:r>
              <a:rPr lang="zh-CN" altLang="en-US" sz="1600" b="1" dirty="0" smtClean="0">
                <a:solidFill>
                  <a:schemeClr val="tx1"/>
                </a:solidFill>
                <a:latin typeface="微软雅黑" pitchFamily="34" charset="-122"/>
                <a:ea typeface="微软雅黑" pitchFamily="34" charset="-122"/>
                <a:cs typeface="Arial Unicode MS" pitchFamily="34" charset="-122"/>
              </a:rPr>
              <a:t>作用范围）</a:t>
            </a:r>
            <a:r>
              <a:rPr lang="en-US" altLang="zh-CN" sz="1600" b="1" dirty="0" smtClean="0">
                <a:solidFill>
                  <a:schemeClr val="tx1"/>
                </a:solidFill>
                <a:latin typeface="微软雅黑" pitchFamily="34" charset="-122"/>
                <a:ea typeface="微软雅黑" pitchFamily="34" charset="-122"/>
                <a:cs typeface="Arial Unicode MS" pitchFamily="34" charset="-122"/>
              </a:rPr>
              <a:t>--》</a:t>
            </a:r>
            <a:r>
              <a:rPr lang="zh-CN" altLang="en-US" sz="1600" b="1" dirty="0" smtClean="0">
                <a:solidFill>
                  <a:schemeClr val="tx1"/>
                </a:solidFill>
                <a:latin typeface="微软雅黑" pitchFamily="34" charset="-122"/>
                <a:ea typeface="微软雅黑" pitchFamily="34" charset="-122"/>
                <a:cs typeface="Arial Unicode MS" pitchFamily="34" charset="-122"/>
              </a:rPr>
              <a:t>所在的｛｝</a:t>
            </a:r>
            <a:r>
              <a:rPr lang="zh-CN" altLang="en-US" sz="1600" b="1" dirty="0">
                <a:solidFill>
                  <a:schemeClr val="tx1"/>
                </a:solidFill>
                <a:latin typeface="微软雅黑" pitchFamily="34" charset="-122"/>
                <a:ea typeface="微软雅黑" pitchFamily="34" charset="-122"/>
                <a:cs typeface="Arial Unicode MS" pitchFamily="34" charset="-122"/>
              </a:rPr>
              <a:t>内部</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不同点：</a:t>
            </a:r>
            <a:endParaRPr lang="en-US" altLang="zh-CN" sz="1600" b="1" dirty="0" smtClean="0">
              <a:solidFill>
                <a:schemeClr val="tx1"/>
              </a:solidFill>
              <a:latin typeface="微软雅黑" pitchFamily="34" charset="-122"/>
              <a:ea typeface="微软雅黑" pitchFamily="34" charset="-122"/>
              <a:cs typeface="Arial Unicode MS" pitchFamily="34" charset="-122"/>
            </a:endParaRP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1</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声明的位置的不同 ：成员变量：声明在类里，方法</a:t>
            </a:r>
            <a:r>
              <a:rPr lang="zh-CN" altLang="en-US" sz="1600" b="1" dirty="0" smtClean="0">
                <a:solidFill>
                  <a:schemeClr val="tx1"/>
                </a:solidFill>
                <a:latin typeface="微软雅黑" pitchFamily="34" charset="-122"/>
                <a:ea typeface="微软雅黑" pitchFamily="34" charset="-122"/>
                <a:cs typeface="Arial Unicode MS" pitchFamily="34" charset="-122"/>
              </a:rPr>
              <a:t>外</a:t>
            </a:r>
            <a:endParaRPr lang="en-US" altLang="zh-CN" sz="1600" b="1" dirty="0" smtClean="0">
              <a:solidFill>
                <a:schemeClr val="tx1"/>
              </a:solidFill>
              <a:latin typeface="微软雅黑" pitchFamily="34" charset="-122"/>
              <a:ea typeface="微软雅黑" pitchFamily="34" charset="-122"/>
              <a:cs typeface="Arial Unicode MS" pitchFamily="34" charset="-122"/>
            </a:endParaRPr>
          </a:p>
          <a:p>
            <a:pPr>
              <a:spcBef>
                <a:spcPct val="20000"/>
              </a:spcBef>
            </a:pPr>
            <a:r>
              <a:rPr lang="en-US" altLang="zh-CN" sz="1600" b="1" dirty="0">
                <a:solidFill>
                  <a:schemeClr val="tx1"/>
                </a:solidFill>
                <a:latin typeface="微软雅黑" pitchFamily="34" charset="-122"/>
                <a:ea typeface="微软雅黑" pitchFamily="34" charset="-122"/>
                <a:cs typeface="Arial Unicode MS" pitchFamily="34" charset="-122"/>
              </a:rPr>
              <a:t> </a:t>
            </a:r>
            <a:r>
              <a:rPr lang="en-US" altLang="zh-CN" sz="1600" b="1" dirty="0" smtClean="0">
                <a:solidFill>
                  <a:schemeClr val="tx1"/>
                </a:solidFill>
                <a:latin typeface="微软雅黑" pitchFamily="34" charset="-122"/>
                <a:ea typeface="微软雅黑" pitchFamily="34" charset="-122"/>
                <a:cs typeface="Arial Unicode MS" pitchFamily="34" charset="-122"/>
              </a:rPr>
              <a:t>                                 </a:t>
            </a:r>
            <a:r>
              <a:rPr lang="zh-CN" altLang="en-US" sz="1600" b="1" dirty="0" smtClean="0">
                <a:solidFill>
                  <a:schemeClr val="tx1"/>
                </a:solidFill>
                <a:latin typeface="微软雅黑" pitchFamily="34" charset="-122"/>
                <a:ea typeface="微软雅黑" pitchFamily="34" charset="-122"/>
                <a:cs typeface="Arial Unicode MS" pitchFamily="34" charset="-122"/>
              </a:rPr>
              <a:t>局部变量</a:t>
            </a:r>
            <a:r>
              <a:rPr lang="zh-CN" altLang="en-US" sz="1600" b="1" dirty="0">
                <a:solidFill>
                  <a:schemeClr val="tx1"/>
                </a:solidFill>
                <a:latin typeface="微软雅黑" pitchFamily="34" charset="-122"/>
                <a:ea typeface="微软雅黑" pitchFamily="34" charset="-122"/>
                <a:cs typeface="Arial Unicode MS" pitchFamily="34" charset="-122"/>
              </a:rPr>
              <a:t>：声明在方法内，方法的形参部分，代码块内</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2</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成员变量的修饰符有四个：</a:t>
            </a:r>
            <a:r>
              <a:rPr lang="en-US" altLang="zh-CN" sz="1600" b="1" dirty="0">
                <a:solidFill>
                  <a:schemeClr val="tx1"/>
                </a:solidFill>
                <a:latin typeface="微软雅黑" pitchFamily="34" charset="-122"/>
                <a:ea typeface="微软雅黑" pitchFamily="34" charset="-122"/>
                <a:cs typeface="Arial Unicode MS" pitchFamily="34" charset="-122"/>
              </a:rPr>
              <a:t>public private protected </a:t>
            </a:r>
            <a:r>
              <a:rPr lang="zh-CN" altLang="en-US" sz="1600" b="1" dirty="0">
                <a:solidFill>
                  <a:schemeClr val="tx1"/>
                </a:solidFill>
                <a:latin typeface="微软雅黑" pitchFamily="34" charset="-122"/>
                <a:ea typeface="微软雅黑" pitchFamily="34" charset="-122"/>
                <a:cs typeface="Arial Unicode MS" pitchFamily="34" charset="-122"/>
              </a:rPr>
              <a:t>缺省</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局部变量</a:t>
            </a:r>
            <a:r>
              <a:rPr lang="zh-CN" altLang="en-US" sz="1600" b="1" dirty="0">
                <a:solidFill>
                  <a:schemeClr val="tx1"/>
                </a:solidFill>
                <a:latin typeface="微软雅黑" pitchFamily="34" charset="-122"/>
                <a:ea typeface="微软雅黑" pitchFamily="34" charset="-122"/>
                <a:cs typeface="Arial Unicode MS" pitchFamily="34" charset="-122"/>
              </a:rPr>
              <a:t>没有修饰符，与所在的方法修饰符相同</a:t>
            </a:r>
            <a:r>
              <a:rPr lang="zh-CN" altLang="en-US" sz="1600" b="1" dirty="0" smtClean="0">
                <a:solidFill>
                  <a:schemeClr val="tx1"/>
                </a:solidFill>
                <a:latin typeface="微软雅黑" pitchFamily="34" charset="-122"/>
                <a:ea typeface="微软雅黑" pitchFamily="34" charset="-122"/>
                <a:cs typeface="Arial Unicode MS" pitchFamily="34" charset="-122"/>
              </a:rPr>
              <a:t>。</a:t>
            </a:r>
            <a:endParaRPr lang="en-US" altLang="zh-CN" sz="1600" b="1" dirty="0" smtClean="0">
              <a:solidFill>
                <a:schemeClr val="tx1"/>
              </a:solidFill>
              <a:latin typeface="微软雅黑" pitchFamily="34" charset="-122"/>
              <a:ea typeface="微软雅黑" pitchFamily="34" charset="-122"/>
              <a:cs typeface="Arial Unicode MS" pitchFamily="34" charset="-122"/>
            </a:endParaRP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3</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初始化值：一定会有初始化值。</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成员</a:t>
            </a:r>
            <a:r>
              <a:rPr lang="zh-CN" altLang="en-US" sz="1600" b="1" dirty="0">
                <a:solidFill>
                  <a:schemeClr val="tx1"/>
                </a:solidFill>
                <a:latin typeface="微软雅黑" pitchFamily="34" charset="-122"/>
                <a:ea typeface="微软雅黑" pitchFamily="34" charset="-122"/>
                <a:cs typeface="Arial Unicode MS" pitchFamily="34" charset="-122"/>
              </a:rPr>
              <a:t>变量</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如果在声明的时候，不显式的赋值，那么不同数据类型会有不同的默认初始化值。</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byte </a:t>
            </a:r>
            <a:r>
              <a:rPr lang="en-US" altLang="zh-CN" sz="1600" b="1" dirty="0">
                <a:solidFill>
                  <a:schemeClr val="tx1"/>
                </a:solidFill>
                <a:latin typeface="微软雅黑" pitchFamily="34" charset="-122"/>
                <a:ea typeface="微软雅黑" pitchFamily="34" charset="-122"/>
                <a:cs typeface="Arial Unicode MS" pitchFamily="34" charset="-122"/>
              </a:rPr>
              <a:t>short </a:t>
            </a:r>
            <a:r>
              <a:rPr lang="en-US" altLang="zh-CN" sz="1600" b="1" dirty="0" err="1">
                <a:solidFill>
                  <a:schemeClr val="tx1"/>
                </a:solidFill>
                <a:latin typeface="微软雅黑" pitchFamily="34" charset="-122"/>
                <a:ea typeface="微软雅黑" pitchFamily="34" charset="-122"/>
                <a:cs typeface="Arial Unicode MS" pitchFamily="34" charset="-122"/>
              </a:rPr>
              <a:t>int</a:t>
            </a:r>
            <a:r>
              <a:rPr lang="en-US" altLang="zh-CN" sz="1600" b="1" dirty="0">
                <a:solidFill>
                  <a:schemeClr val="tx1"/>
                </a:solidFill>
                <a:latin typeface="微软雅黑" pitchFamily="34" charset="-122"/>
                <a:ea typeface="微软雅黑" pitchFamily="34" charset="-122"/>
                <a:cs typeface="Arial Unicode MS" pitchFamily="34" charset="-122"/>
              </a:rPr>
              <a:t> long ==&gt;0</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float </a:t>
            </a:r>
            <a:r>
              <a:rPr lang="en-US" altLang="zh-CN" sz="1600" b="1" dirty="0">
                <a:solidFill>
                  <a:schemeClr val="tx1"/>
                </a:solidFill>
                <a:latin typeface="微软雅黑" pitchFamily="34" charset="-122"/>
                <a:ea typeface="微软雅黑" pitchFamily="34" charset="-122"/>
                <a:cs typeface="Arial Unicode MS" pitchFamily="34" charset="-122"/>
              </a:rPr>
              <a:t>double ==&gt;0.0</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char </a:t>
            </a:r>
            <a:r>
              <a:rPr lang="en-US" altLang="zh-CN" sz="1600" b="1" dirty="0">
                <a:solidFill>
                  <a:schemeClr val="tx1"/>
                </a:solidFill>
                <a:latin typeface="微软雅黑" pitchFamily="34" charset="-122"/>
                <a:ea typeface="微软雅黑" pitchFamily="34" charset="-122"/>
                <a:cs typeface="Arial Unicode MS" pitchFamily="34" charset="-122"/>
              </a:rPr>
              <a:t>==&gt;</a:t>
            </a:r>
            <a:r>
              <a:rPr lang="zh-CN" altLang="en-US" sz="1600" b="1" dirty="0">
                <a:solidFill>
                  <a:schemeClr val="tx1"/>
                </a:solidFill>
                <a:latin typeface="微软雅黑" pitchFamily="34" charset="-122"/>
                <a:ea typeface="微软雅黑" pitchFamily="34" charset="-122"/>
                <a:cs typeface="Arial Unicode MS" pitchFamily="34" charset="-122"/>
              </a:rPr>
              <a:t>空格</a:t>
            </a:r>
          </a:p>
          <a:p>
            <a:pPr>
              <a:spcBef>
                <a:spcPct val="20000"/>
              </a:spcBef>
            </a:pPr>
            <a:r>
              <a:rPr lang="en-US" altLang="zh-CN" sz="1600" b="1" dirty="0" err="1" smtClean="0">
                <a:solidFill>
                  <a:schemeClr val="tx1"/>
                </a:solidFill>
                <a:latin typeface="微软雅黑" pitchFamily="34" charset="-122"/>
                <a:ea typeface="微软雅黑" pitchFamily="34" charset="-122"/>
                <a:cs typeface="Arial Unicode MS" pitchFamily="34" charset="-122"/>
              </a:rPr>
              <a:t>boolean</a:t>
            </a:r>
            <a:r>
              <a:rPr lang="en-US" altLang="zh-CN" sz="1600" b="1" dirty="0" smtClean="0">
                <a:solidFill>
                  <a:schemeClr val="tx1"/>
                </a:solidFill>
                <a:latin typeface="微软雅黑" pitchFamily="34" charset="-122"/>
                <a:ea typeface="微软雅黑" pitchFamily="34" charset="-122"/>
                <a:cs typeface="Arial Unicode MS" pitchFamily="34" charset="-122"/>
              </a:rPr>
              <a:t> </a:t>
            </a:r>
            <a:r>
              <a:rPr lang="en-US" altLang="zh-CN" sz="1600" b="1" dirty="0">
                <a:solidFill>
                  <a:schemeClr val="tx1"/>
                </a:solidFill>
                <a:latin typeface="微软雅黑" pitchFamily="34" charset="-122"/>
                <a:ea typeface="微软雅黑" pitchFamily="34" charset="-122"/>
                <a:cs typeface="Arial Unicode MS" pitchFamily="34" charset="-122"/>
              </a:rPr>
              <a:t>==&gt;false </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引用</a:t>
            </a:r>
            <a:r>
              <a:rPr lang="zh-CN" altLang="en-US" sz="1600" b="1" dirty="0">
                <a:solidFill>
                  <a:schemeClr val="tx1"/>
                </a:solidFill>
                <a:latin typeface="微软雅黑" pitchFamily="34" charset="-122"/>
                <a:ea typeface="微软雅黑" pitchFamily="34" charset="-122"/>
                <a:cs typeface="Arial Unicode MS" pitchFamily="34" charset="-122"/>
              </a:rPr>
              <a:t>类型变量</a:t>
            </a:r>
            <a:r>
              <a:rPr lang="en-US" altLang="zh-CN" sz="1600" b="1" dirty="0">
                <a:solidFill>
                  <a:schemeClr val="tx1"/>
                </a:solidFill>
                <a:latin typeface="微软雅黑" pitchFamily="34" charset="-122"/>
                <a:ea typeface="微软雅黑" pitchFamily="34" charset="-122"/>
                <a:cs typeface="Arial Unicode MS" pitchFamily="34" charset="-122"/>
              </a:rPr>
              <a:t>==&gt;null</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局部变量</a:t>
            </a:r>
            <a:r>
              <a:rPr lang="zh-CN" altLang="en-US" sz="1600" b="1" dirty="0">
                <a:solidFill>
                  <a:schemeClr val="tx1"/>
                </a:solidFill>
                <a:latin typeface="微软雅黑" pitchFamily="34" charset="-122"/>
                <a:ea typeface="微软雅黑" pitchFamily="34" charset="-122"/>
                <a:cs typeface="Arial Unicode MS" pitchFamily="34" charset="-122"/>
              </a:rPr>
              <a:t>：一定要显式的赋值。（局部变量没有默认初始化值）</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4</a:t>
            </a:r>
            <a:r>
              <a:rPr lang="en-US" altLang="zh-CN" sz="1600" b="1" dirty="0">
                <a:solidFill>
                  <a:schemeClr val="tx1"/>
                </a:solidFill>
                <a:latin typeface="微软雅黑" pitchFamily="34" charset="-122"/>
                <a:ea typeface="微软雅黑" pitchFamily="34" charset="-122"/>
                <a:cs typeface="Arial Unicode MS" pitchFamily="34" charset="-122"/>
              </a:rPr>
              <a:t>.</a:t>
            </a:r>
            <a:r>
              <a:rPr lang="zh-CN" altLang="en-US" sz="1600" b="1" dirty="0">
                <a:solidFill>
                  <a:schemeClr val="tx1"/>
                </a:solidFill>
                <a:latin typeface="微软雅黑" pitchFamily="34" charset="-122"/>
                <a:ea typeface="微软雅黑" pitchFamily="34" charset="-122"/>
                <a:cs typeface="Arial Unicode MS" pitchFamily="34" charset="-122"/>
              </a:rPr>
              <a:t>二者在内存中存放的位置</a:t>
            </a:r>
            <a:r>
              <a:rPr lang="zh-CN" altLang="en-US" sz="1600" b="1" dirty="0" smtClean="0">
                <a:solidFill>
                  <a:schemeClr val="tx1"/>
                </a:solidFill>
                <a:latin typeface="微软雅黑" pitchFamily="34" charset="-122"/>
                <a:ea typeface="微软雅黑" pitchFamily="34" charset="-122"/>
                <a:cs typeface="Arial Unicode MS" pitchFamily="34" charset="-122"/>
              </a:rPr>
              <a:t>不同</a:t>
            </a:r>
            <a:r>
              <a:rPr lang="en-US" altLang="zh-CN" sz="1600" b="1" dirty="0" smtClean="0">
                <a:solidFill>
                  <a:schemeClr val="tx1"/>
                </a:solidFill>
                <a:latin typeface="微软雅黑" pitchFamily="34" charset="-122"/>
                <a:ea typeface="微软雅黑" pitchFamily="34" charset="-122"/>
                <a:cs typeface="Arial Unicode MS" pitchFamily="34" charset="-122"/>
              </a:rPr>
              <a:t>:</a:t>
            </a:r>
            <a:r>
              <a:rPr lang="zh-CN" altLang="en-US" sz="1600" b="1" dirty="0" smtClean="0">
                <a:solidFill>
                  <a:schemeClr val="tx1"/>
                </a:solidFill>
                <a:latin typeface="微软雅黑" pitchFamily="34" charset="-122"/>
                <a:ea typeface="微软雅黑" pitchFamily="34" charset="-122"/>
                <a:cs typeface="Arial Unicode MS" pitchFamily="34" charset="-122"/>
              </a:rPr>
              <a:t>成员变量存在于堆空间中；局部变量：栈空间中</a:t>
            </a:r>
          </a:p>
          <a:p>
            <a:pPr>
              <a:spcBef>
                <a:spcPct val="20000"/>
              </a:spcBef>
            </a:pPr>
            <a:r>
              <a:rPr lang="zh-CN" altLang="en-US" sz="1600" b="1" dirty="0" smtClean="0">
                <a:solidFill>
                  <a:schemeClr val="tx1"/>
                </a:solidFill>
                <a:latin typeface="微软雅黑" pitchFamily="34" charset="-122"/>
                <a:ea typeface="微软雅黑" pitchFamily="34" charset="-122"/>
                <a:cs typeface="Arial Unicode MS" pitchFamily="34" charset="-122"/>
              </a:rPr>
              <a:t>总结：关于变量的分类：</a:t>
            </a:r>
            <a:r>
              <a:rPr lang="en-US" altLang="zh-CN" sz="1600" b="1" dirty="0" smtClean="0">
                <a:solidFill>
                  <a:schemeClr val="tx1"/>
                </a:solidFill>
                <a:latin typeface="微软雅黑" pitchFamily="34" charset="-122"/>
                <a:ea typeface="微软雅黑" pitchFamily="34" charset="-122"/>
                <a:cs typeface="Arial Unicode MS" pitchFamily="34" charset="-122"/>
              </a:rPr>
              <a:t>1</a:t>
            </a:r>
            <a:r>
              <a:rPr lang="zh-CN" altLang="en-US" sz="1600" b="1" dirty="0" smtClean="0">
                <a:solidFill>
                  <a:schemeClr val="tx1"/>
                </a:solidFill>
                <a:latin typeface="微软雅黑" pitchFamily="34" charset="-122"/>
                <a:ea typeface="微软雅黑" pitchFamily="34" charset="-122"/>
                <a:cs typeface="Arial Unicode MS" pitchFamily="34" charset="-122"/>
              </a:rPr>
              <a:t>）按照数据类型的不同：基本数据类型（</a:t>
            </a:r>
            <a:r>
              <a:rPr lang="en-US" altLang="zh-CN" sz="1600" b="1" dirty="0" smtClean="0">
                <a:solidFill>
                  <a:schemeClr val="tx1"/>
                </a:solidFill>
                <a:latin typeface="微软雅黑" pitchFamily="34" charset="-122"/>
                <a:ea typeface="微软雅黑" pitchFamily="34" charset="-122"/>
                <a:cs typeface="Arial Unicode MS" pitchFamily="34" charset="-122"/>
              </a:rPr>
              <a:t>8</a:t>
            </a:r>
            <a:r>
              <a:rPr lang="zh-CN" altLang="en-US" sz="1600" b="1" dirty="0" smtClean="0">
                <a:solidFill>
                  <a:schemeClr val="tx1"/>
                </a:solidFill>
                <a:latin typeface="微软雅黑" pitchFamily="34" charset="-122"/>
                <a:ea typeface="微软雅黑" pitchFamily="34" charset="-122"/>
                <a:cs typeface="Arial Unicode MS" pitchFamily="34" charset="-122"/>
              </a:rPr>
              <a:t>种）  </a:t>
            </a:r>
            <a:r>
              <a:rPr lang="en-US" altLang="zh-CN" sz="1600" b="1" dirty="0" smtClean="0">
                <a:solidFill>
                  <a:schemeClr val="tx1"/>
                </a:solidFill>
                <a:latin typeface="微软雅黑" pitchFamily="34" charset="-122"/>
                <a:ea typeface="微软雅黑" pitchFamily="34" charset="-122"/>
                <a:cs typeface="Arial Unicode MS" pitchFamily="34" charset="-122"/>
              </a:rPr>
              <a:t>&amp; </a:t>
            </a:r>
            <a:r>
              <a:rPr lang="zh-CN" altLang="en-US" sz="1600" b="1" dirty="0" smtClean="0">
                <a:solidFill>
                  <a:schemeClr val="tx1"/>
                </a:solidFill>
                <a:latin typeface="微软雅黑" pitchFamily="34" charset="-122"/>
                <a:ea typeface="微软雅黑" pitchFamily="34" charset="-122"/>
                <a:cs typeface="Arial Unicode MS" pitchFamily="34" charset="-122"/>
              </a:rPr>
              <a:t>引用数据类型</a:t>
            </a:r>
          </a:p>
          <a:p>
            <a:pPr>
              <a:spcBef>
                <a:spcPct val="20000"/>
              </a:spcBef>
            </a:pPr>
            <a:r>
              <a:rPr lang="en-US" altLang="zh-CN" sz="1600" b="1" dirty="0" smtClean="0">
                <a:solidFill>
                  <a:schemeClr val="tx1"/>
                </a:solidFill>
                <a:latin typeface="微软雅黑" pitchFamily="34" charset="-122"/>
                <a:ea typeface="微软雅黑" pitchFamily="34" charset="-122"/>
                <a:cs typeface="Arial Unicode MS" pitchFamily="34" charset="-122"/>
              </a:rPr>
              <a:t>		       2</a:t>
            </a:r>
            <a:r>
              <a:rPr lang="zh-CN" altLang="en-US" sz="1600" b="1" dirty="0">
                <a:solidFill>
                  <a:schemeClr val="tx1"/>
                </a:solidFill>
                <a:latin typeface="微软雅黑" pitchFamily="34" charset="-122"/>
                <a:ea typeface="微软雅黑" pitchFamily="34" charset="-122"/>
                <a:cs typeface="Arial Unicode MS" pitchFamily="34" charset="-122"/>
              </a:rPr>
              <a:t>）按照声明的位置的不同：成员变量 </a:t>
            </a:r>
            <a:r>
              <a:rPr lang="en-US" altLang="zh-CN" sz="1600" b="1" dirty="0">
                <a:solidFill>
                  <a:schemeClr val="tx1"/>
                </a:solidFill>
                <a:latin typeface="微软雅黑" pitchFamily="34" charset="-122"/>
                <a:ea typeface="微软雅黑" pitchFamily="34" charset="-122"/>
                <a:cs typeface="Arial Unicode MS" pitchFamily="34" charset="-122"/>
              </a:rPr>
              <a:t>&amp; </a:t>
            </a:r>
            <a:r>
              <a:rPr lang="zh-CN" altLang="en-US" sz="1600" b="1" dirty="0">
                <a:solidFill>
                  <a:schemeClr val="tx1"/>
                </a:solidFill>
                <a:latin typeface="微软雅黑" pitchFamily="34" charset="-122"/>
                <a:ea typeface="微软雅黑" pitchFamily="34" charset="-122"/>
                <a:cs typeface="Arial Unicode MS" pitchFamily="34" charset="-122"/>
              </a:rPr>
              <a:t>局部变量</a:t>
            </a:r>
            <a:endParaRPr lang="en-US" altLang="zh-CN" sz="1600" b="1" dirty="0">
              <a:solidFill>
                <a:schemeClr val="tx1"/>
              </a:soli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716904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成员变量 </a:t>
            </a:r>
            <a:r>
              <a:rPr lang="en-US" altLang="zh-CN" dirty="0">
                <a:latin typeface="Arial Unicode MS" pitchFamily="34" charset="-122"/>
                <a:ea typeface="Arial Unicode MS" pitchFamily="34" charset="-122"/>
                <a:cs typeface="Arial Unicode MS" pitchFamily="34" charset="-122"/>
              </a:rPr>
              <a:t>vs </a:t>
            </a:r>
            <a:r>
              <a:rPr lang="zh-CN" altLang="en-US" dirty="0">
                <a:latin typeface="Arial Unicode MS" pitchFamily="34" charset="-122"/>
                <a:ea typeface="Arial Unicode MS" pitchFamily="34" charset="-122"/>
                <a:cs typeface="Arial Unicode MS" pitchFamily="34" charset="-122"/>
              </a:rPr>
              <a:t>局部变量</a:t>
            </a:r>
            <a:endParaRPr lang="zh-CN" altLang="en-US" dirty="0"/>
          </a:p>
        </p:txBody>
      </p:sp>
      <p:sp>
        <p:nvSpPr>
          <p:cNvPr id="3" name="内容占位符 2"/>
          <p:cNvSpPr>
            <a:spLocks noGrp="1"/>
          </p:cNvSpPr>
          <p:nvPr>
            <p:ph idx="1"/>
          </p:nvPr>
        </p:nvSpPr>
        <p:spPr/>
        <p:txBody>
          <a:bodyPr/>
          <a:lstStyle/>
          <a:p>
            <a:pPr marL="0" indent="0">
              <a:buNone/>
            </a:pPr>
            <a:r>
              <a:rPr lang="en-US" altLang="zh-CN" dirty="0"/>
              <a:t>public class Car </a:t>
            </a:r>
            <a:r>
              <a:rPr lang="en-US" altLang="zh-CN" dirty="0" smtClean="0"/>
              <a:t>{</a:t>
            </a:r>
            <a:r>
              <a:rPr lang="en-US" altLang="zh-CN" dirty="0"/>
              <a:t>	</a:t>
            </a:r>
            <a:endParaRPr lang="zh-CN" altLang="zh-CN" dirty="0"/>
          </a:p>
          <a:p>
            <a:pPr marL="0" indent="0">
              <a:buNone/>
            </a:pPr>
            <a:r>
              <a:rPr lang="en-US" altLang="zh-CN" dirty="0"/>
              <a:t>	</a:t>
            </a:r>
            <a:r>
              <a:rPr lang="en-US" altLang="zh-CN" dirty="0" err="1"/>
              <a:t>int</a:t>
            </a:r>
            <a:r>
              <a:rPr lang="en-US" altLang="zh-CN" dirty="0"/>
              <a:t> </a:t>
            </a:r>
            <a:r>
              <a:rPr lang="en-US" altLang="zh-CN" dirty="0" err="1"/>
              <a:t>num</a:t>
            </a:r>
            <a:r>
              <a:rPr lang="en-US" altLang="zh-CN" dirty="0" smtClean="0"/>
              <a:t>;//</a:t>
            </a:r>
            <a:r>
              <a:rPr lang="zh-CN" altLang="en-US" dirty="0" smtClean="0"/>
              <a:t>成员变量</a:t>
            </a:r>
            <a:endParaRPr lang="zh-CN" altLang="zh-CN" dirty="0"/>
          </a:p>
          <a:p>
            <a:pPr marL="0" indent="0">
              <a:buNone/>
            </a:pPr>
            <a:r>
              <a:rPr lang="en-US" altLang="zh-CN" dirty="0"/>
              <a:t>	String color</a:t>
            </a:r>
            <a:r>
              <a:rPr lang="en-US" altLang="zh-CN" dirty="0" smtClean="0"/>
              <a:t>;</a:t>
            </a:r>
            <a:r>
              <a:rPr lang="en-US" altLang="zh-CN" dirty="0"/>
              <a:t>	</a:t>
            </a:r>
            <a:endParaRPr lang="zh-CN" altLang="zh-CN" dirty="0"/>
          </a:p>
          <a:p>
            <a:pPr marL="0" indent="0">
              <a:buNone/>
            </a:pPr>
            <a:r>
              <a:rPr lang="en-US" altLang="zh-CN" dirty="0"/>
              <a:t>	public void run(){</a:t>
            </a:r>
            <a:endParaRPr lang="zh-CN" altLang="zh-CN" dirty="0"/>
          </a:p>
          <a:p>
            <a:pPr marL="0" indent="0">
              <a:buNone/>
            </a:pPr>
            <a:r>
              <a:rPr lang="en-US" altLang="zh-CN" dirty="0"/>
              <a:t>		</a:t>
            </a:r>
            <a:r>
              <a:rPr lang="en-US" altLang="zh-CN" dirty="0" err="1" smtClean="0"/>
              <a:t>int</a:t>
            </a:r>
            <a:r>
              <a:rPr lang="en-US" altLang="zh-CN" dirty="0" smtClean="0"/>
              <a:t> </a:t>
            </a:r>
            <a:r>
              <a:rPr lang="en-US" altLang="zh-CN" dirty="0" err="1"/>
              <a:t>num</a:t>
            </a:r>
            <a:r>
              <a:rPr lang="en-US" altLang="zh-CN" dirty="0"/>
              <a:t> = 11</a:t>
            </a:r>
            <a:r>
              <a:rPr lang="en-US" altLang="zh-CN" dirty="0" smtClean="0"/>
              <a:t>;</a:t>
            </a:r>
            <a:r>
              <a:rPr lang="en-US" altLang="zh-CN" dirty="0"/>
              <a:t> //</a:t>
            </a:r>
            <a:r>
              <a:rPr lang="zh-CN" altLang="zh-CN" dirty="0"/>
              <a:t>局部变量</a:t>
            </a:r>
            <a:r>
              <a:rPr lang="en-US" altLang="zh-CN" dirty="0"/>
              <a:t>	</a:t>
            </a:r>
            <a:endParaRPr lang="zh-CN" altLang="zh-CN" dirty="0"/>
          </a:p>
          <a:p>
            <a:pPr marL="0" indent="0">
              <a:buNone/>
            </a:pPr>
            <a:r>
              <a:rPr lang="en-US" altLang="zh-CN" dirty="0"/>
              <a:t>		</a:t>
            </a:r>
            <a:r>
              <a:rPr lang="en-US" altLang="zh-CN" dirty="0" err="1"/>
              <a:t>System.</a:t>
            </a:r>
            <a:r>
              <a:rPr lang="en-US" altLang="zh-CN" i="1" dirty="0" err="1"/>
              <a:t>out</a:t>
            </a:r>
            <a:r>
              <a:rPr lang="en-US" altLang="zh-CN" dirty="0" err="1"/>
              <a:t>.println</a:t>
            </a:r>
            <a:r>
              <a:rPr lang="en-US" altLang="zh-CN" dirty="0"/>
              <a:t>(</a:t>
            </a:r>
            <a:r>
              <a:rPr lang="en-US" altLang="zh-CN" dirty="0" err="1"/>
              <a:t>num</a:t>
            </a:r>
            <a:r>
              <a:rPr lang="en-US" altLang="zh-CN" dirty="0"/>
              <a:t>+"</a:t>
            </a:r>
            <a:r>
              <a:rPr lang="zh-CN" altLang="zh-CN" dirty="0"/>
              <a:t>个轮子的</a:t>
            </a:r>
            <a:r>
              <a:rPr lang="en-US" altLang="zh-CN" dirty="0"/>
              <a:t>"+color+"</a:t>
            </a:r>
            <a:r>
              <a:rPr lang="zh-CN" altLang="zh-CN" dirty="0"/>
              <a:t>色的小汽车，污污污</a:t>
            </a:r>
            <a:r>
              <a:rPr lang="en-US" altLang="zh-CN" dirty="0"/>
              <a:t>~~");</a:t>
            </a:r>
            <a:endParaRPr lang="zh-CN" altLang="zh-CN" dirty="0"/>
          </a:p>
          <a:p>
            <a:pPr marL="0" indent="0">
              <a:buNone/>
            </a:pPr>
            <a:r>
              <a:rPr lang="en-US" altLang="zh-CN" dirty="0"/>
              <a:t>	}</a:t>
            </a:r>
            <a:endParaRPr lang="zh-CN"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5137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51012" y="-103717"/>
            <a:ext cx="7772400" cy="1012658"/>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定义方法</a:t>
            </a:r>
          </a:p>
        </p:txBody>
      </p:sp>
      <p:sp>
        <p:nvSpPr>
          <p:cNvPr id="12291" name="Text Box 3"/>
          <p:cNvSpPr txBox="1">
            <a:spLocks noChangeArrowheads="1"/>
          </p:cNvSpPr>
          <p:nvPr/>
        </p:nvSpPr>
        <p:spPr bwMode="auto">
          <a:xfrm>
            <a:off x="434340" y="1030605"/>
            <a:ext cx="8709660" cy="4898390"/>
          </a:xfrm>
          <a:prstGeom prst="rect">
            <a:avLst/>
          </a:prstGeom>
          <a:noFill/>
          <a:ln w="9525">
            <a:noFill/>
            <a:miter lim="800000"/>
          </a:ln>
        </p:spPr>
        <p:txBody>
          <a:bodyPr wrap="square">
            <a:spAutoFit/>
          </a:bodyPr>
          <a:lstStyle/>
          <a:p>
            <a:pPr>
              <a:spcBef>
                <a:spcPct val="20000"/>
              </a:spcBef>
            </a:pPr>
            <a:r>
              <a:rPr lang="zh-CN" altLang="en-US" b="1" dirty="0">
                <a:solidFill>
                  <a:schemeClr val="tx1"/>
                </a:solidFill>
                <a:latin typeface="微软雅黑" pitchFamily="34" charset="-122"/>
                <a:ea typeface="微软雅黑" pitchFamily="34" charset="-122"/>
                <a:cs typeface="Arial Unicode MS" pitchFamily="34" charset="-122"/>
              </a:rPr>
              <a:t>语法格式：</a:t>
            </a:r>
          </a:p>
          <a:p>
            <a:pPr>
              <a:spcBef>
                <a:spcPct val="20000"/>
              </a:spcBef>
            </a:pPr>
            <a:r>
              <a:rPr lang="en-US" altLang="zh-CN" b="1" dirty="0">
                <a:solidFill>
                  <a:srgbClr val="0000FF"/>
                </a:solidFill>
                <a:latin typeface="微软雅黑" pitchFamily="34" charset="-122"/>
                <a:ea typeface="微软雅黑" pitchFamily="34" charset="-122"/>
                <a:cs typeface="Arial Unicode MS" pitchFamily="34" charset="-122"/>
              </a:rPr>
              <a:t>&lt;</a:t>
            </a:r>
            <a:r>
              <a:rPr lang="zh-CN" altLang="en-US" b="1" dirty="0">
                <a:solidFill>
                  <a:srgbClr val="0000FF"/>
                </a:solidFill>
                <a:latin typeface="微软雅黑" pitchFamily="34" charset="-122"/>
                <a:ea typeface="微软雅黑" pitchFamily="34" charset="-122"/>
                <a:cs typeface="Arial Unicode MS" pitchFamily="34" charset="-122"/>
              </a:rPr>
              <a:t>修饰符</a:t>
            </a:r>
            <a:r>
              <a:rPr lang="en-US" altLang="zh-CN" b="1" dirty="0">
                <a:solidFill>
                  <a:srgbClr val="0000FF"/>
                </a:solidFill>
                <a:latin typeface="微软雅黑" pitchFamily="34" charset="-122"/>
                <a:ea typeface="微软雅黑" pitchFamily="34" charset="-122"/>
                <a:cs typeface="Arial Unicode MS" pitchFamily="34" charset="-122"/>
              </a:rPr>
              <a:t>&gt; &lt;</a:t>
            </a:r>
            <a:r>
              <a:rPr lang="zh-CN" altLang="en-US" b="1" dirty="0">
                <a:solidFill>
                  <a:srgbClr val="0000FF"/>
                </a:solidFill>
                <a:latin typeface="微软雅黑" pitchFamily="34" charset="-122"/>
                <a:ea typeface="微软雅黑" pitchFamily="34" charset="-122"/>
                <a:cs typeface="Arial Unicode MS" pitchFamily="34" charset="-122"/>
              </a:rPr>
              <a:t>返回类型</a:t>
            </a:r>
            <a:r>
              <a:rPr lang="en-US" altLang="zh-CN" b="1" dirty="0">
                <a:solidFill>
                  <a:srgbClr val="0000FF"/>
                </a:solidFill>
                <a:latin typeface="微软雅黑" pitchFamily="34" charset="-122"/>
                <a:ea typeface="微软雅黑" pitchFamily="34" charset="-122"/>
                <a:cs typeface="Arial Unicode MS" pitchFamily="34" charset="-122"/>
              </a:rPr>
              <a:t>&gt; &lt;</a:t>
            </a:r>
            <a:r>
              <a:rPr lang="zh-CN" altLang="en-US" b="1" dirty="0">
                <a:solidFill>
                  <a:srgbClr val="0000FF"/>
                </a:solidFill>
                <a:latin typeface="微软雅黑" pitchFamily="34" charset="-122"/>
                <a:ea typeface="微软雅黑" pitchFamily="34" charset="-122"/>
                <a:cs typeface="Arial Unicode MS" pitchFamily="34" charset="-122"/>
              </a:rPr>
              <a:t>方法名</a:t>
            </a:r>
            <a:r>
              <a:rPr lang="en-US" altLang="zh-CN" b="1" dirty="0">
                <a:solidFill>
                  <a:srgbClr val="0000FF"/>
                </a:solidFill>
                <a:latin typeface="微软雅黑" pitchFamily="34" charset="-122"/>
                <a:ea typeface="微软雅黑" pitchFamily="34" charset="-122"/>
                <a:cs typeface="Arial Unicode MS" pitchFamily="34" charset="-122"/>
              </a:rPr>
              <a:t>&gt;([&lt; </a:t>
            </a:r>
            <a:r>
              <a:rPr lang="zh-CN" altLang="en-US" b="1" dirty="0">
                <a:solidFill>
                  <a:srgbClr val="0000FF"/>
                </a:solidFill>
                <a:latin typeface="微软雅黑" pitchFamily="34" charset="-122"/>
                <a:ea typeface="微软雅黑" pitchFamily="34" charset="-122"/>
                <a:cs typeface="Arial Unicode MS" pitchFamily="34" charset="-122"/>
              </a:rPr>
              <a:t>参数表</a:t>
            </a:r>
            <a:r>
              <a:rPr lang="en-US" altLang="zh-CN" b="1" dirty="0">
                <a:solidFill>
                  <a:srgbClr val="0000FF"/>
                </a:solidFill>
                <a:latin typeface="微软雅黑" pitchFamily="34" charset="-122"/>
                <a:ea typeface="微软雅黑" pitchFamily="34" charset="-122"/>
                <a:cs typeface="Arial Unicode MS" pitchFamily="34" charset="-122"/>
              </a:rPr>
              <a:t>&gt;]) {</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[&lt; </a:t>
            </a:r>
            <a:r>
              <a:rPr lang="zh-CN" altLang="en-US" b="1" dirty="0">
                <a:solidFill>
                  <a:schemeClr val="tx1"/>
                </a:solidFill>
                <a:latin typeface="微软雅黑" pitchFamily="34" charset="-122"/>
                <a:ea typeface="微软雅黑" pitchFamily="34" charset="-122"/>
                <a:cs typeface="Arial Unicode MS" pitchFamily="34" charset="-122"/>
              </a:rPr>
              <a:t>语句</a:t>
            </a:r>
            <a:r>
              <a:rPr lang="en-US" altLang="zh-CN" b="1" dirty="0">
                <a:solidFill>
                  <a:schemeClr val="tx1"/>
                </a:solidFill>
                <a:latin typeface="微软雅黑" pitchFamily="34" charset="-122"/>
                <a:ea typeface="微软雅黑" pitchFamily="34" charset="-122"/>
                <a:cs typeface="Arial Unicode MS" pitchFamily="34" charset="-122"/>
              </a:rPr>
              <a:t>&gt;]</a:t>
            </a:r>
          </a:p>
          <a:p>
            <a:pPr marL="0" lvl="2" latinLnBrk="0"/>
            <a:r>
              <a:rPr lang="en-US" altLang="zh-CN" b="1" dirty="0">
                <a:solidFill>
                  <a:srgbClr val="0000FF"/>
                </a:solidFill>
                <a:latin typeface="微软雅黑" pitchFamily="34" charset="-122"/>
                <a:ea typeface="微软雅黑" pitchFamily="34" charset="-122"/>
                <a:cs typeface="Arial Unicode MS" pitchFamily="34" charset="-122"/>
              </a:rPr>
              <a:t>}</a:t>
            </a:r>
            <a:r>
              <a:rPr lang="en-US" altLang="zh-CN" b="1" dirty="0">
                <a:solidFill>
                  <a:schemeClr val="tx1"/>
                </a:solidFill>
                <a:latin typeface="微软雅黑" pitchFamily="34" charset="-122"/>
                <a:ea typeface="微软雅黑" pitchFamily="34" charset="-122"/>
                <a:cs typeface="Arial Unicode MS" pitchFamily="34" charset="-122"/>
              </a:rPr>
              <a:t> </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说明： 修饰符</a:t>
            </a:r>
            <a:r>
              <a:rPr lang="zh-CN" altLang="en-US" b="1" dirty="0" smtClean="0">
                <a:solidFill>
                  <a:schemeClr val="tx1"/>
                </a:solidFill>
                <a:latin typeface="微软雅黑" pitchFamily="34" charset="-122"/>
                <a:ea typeface="微软雅黑" pitchFamily="34" charset="-122"/>
                <a:cs typeface="Arial Unicode MS" pitchFamily="34" charset="-122"/>
              </a:rPr>
              <a:t>：</a:t>
            </a:r>
            <a:r>
              <a:rPr lang="en-US" altLang="zh-CN" b="1" dirty="0" err="1" smtClean="0">
                <a:solidFill>
                  <a:schemeClr val="tx1"/>
                </a:solidFill>
                <a:latin typeface="微软雅黑" pitchFamily="34" charset="-122"/>
                <a:ea typeface="微软雅黑" pitchFamily="34" charset="-122"/>
                <a:cs typeface="Arial Unicode MS" pitchFamily="34" charset="-122"/>
              </a:rPr>
              <a:t>public,private,protected</a:t>
            </a:r>
            <a:r>
              <a:rPr lang="en-US" altLang="zh-CN" b="1" dirty="0" smtClean="0">
                <a:solidFill>
                  <a:schemeClr val="tx1"/>
                </a:solidFill>
                <a:latin typeface="微软雅黑" pitchFamily="34" charset="-122"/>
                <a:ea typeface="微软雅黑" pitchFamily="34" charset="-122"/>
                <a:cs typeface="Arial Unicode MS" pitchFamily="34" charset="-122"/>
              </a:rPr>
              <a:t> </a:t>
            </a:r>
            <a:r>
              <a:rPr lang="zh-CN" altLang="en-US" b="1" dirty="0" smtClean="0">
                <a:solidFill>
                  <a:schemeClr val="tx1"/>
                </a:solidFill>
                <a:latin typeface="微软雅黑" pitchFamily="34" charset="-122"/>
                <a:ea typeface="微软雅黑" pitchFamily="34" charset="-122"/>
                <a:cs typeface="Arial Unicode MS" pitchFamily="34" charset="-122"/>
              </a:rPr>
              <a:t>等</a:t>
            </a:r>
            <a:r>
              <a:rPr lang="zh-CN" altLang="en-US" b="1" dirty="0">
                <a:solidFill>
                  <a:schemeClr val="tx1"/>
                </a:solidFill>
                <a:latin typeface="微软雅黑" pitchFamily="34" charset="-122"/>
                <a:ea typeface="微软雅黑" pitchFamily="34" charset="-122"/>
                <a:cs typeface="Arial Unicode MS" pitchFamily="34" charset="-122"/>
              </a:rPr>
              <a:t>。</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	           返回</a:t>
            </a:r>
            <a:r>
              <a:rPr lang="zh-CN" altLang="en-US" b="1" dirty="0" smtClean="0">
                <a:solidFill>
                  <a:schemeClr val="tx1"/>
                </a:solidFill>
                <a:latin typeface="微软雅黑" pitchFamily="34" charset="-122"/>
                <a:ea typeface="微软雅黑" pitchFamily="34" charset="-122"/>
                <a:cs typeface="Arial Unicode MS" pitchFamily="34" charset="-122"/>
              </a:rPr>
              <a:t>类型</a:t>
            </a:r>
            <a:r>
              <a:rPr lang="zh-CN" altLang="en-US" b="1" dirty="0">
                <a:solidFill>
                  <a:schemeClr val="tx1"/>
                </a:solidFill>
                <a:latin typeface="微软雅黑" pitchFamily="34" charset="-122"/>
                <a:ea typeface="微软雅黑" pitchFamily="34" charset="-122"/>
                <a:cs typeface="Arial Unicode MS" pitchFamily="34" charset="-122"/>
              </a:rPr>
              <a:t>：</a:t>
            </a:r>
            <a:r>
              <a:rPr lang="en-US" altLang="zh-CN" b="1" dirty="0">
                <a:solidFill>
                  <a:schemeClr val="tx1"/>
                </a:solidFill>
                <a:latin typeface="微软雅黑" pitchFamily="34" charset="-122"/>
                <a:ea typeface="微软雅黑" pitchFamily="34" charset="-122"/>
                <a:cs typeface="Arial Unicode MS" pitchFamily="34" charset="-122"/>
              </a:rPr>
              <a:t>return</a:t>
            </a:r>
            <a:r>
              <a:rPr lang="zh-CN" altLang="en-US" b="1" dirty="0">
                <a:solidFill>
                  <a:schemeClr val="tx1"/>
                </a:solidFill>
                <a:latin typeface="微软雅黑" pitchFamily="34" charset="-122"/>
                <a:ea typeface="微软雅黑" pitchFamily="34" charset="-122"/>
                <a:cs typeface="Arial Unicode MS" pitchFamily="34" charset="-122"/>
              </a:rPr>
              <a:t>语句传递返回值。没有返回值：</a:t>
            </a:r>
            <a:r>
              <a:rPr lang="en-US" altLang="zh-CN" b="1" dirty="0">
                <a:solidFill>
                  <a:schemeClr val="tx1"/>
                </a:solidFill>
                <a:latin typeface="微软雅黑" pitchFamily="34" charset="-122"/>
                <a:ea typeface="微软雅黑" pitchFamily="34" charset="-122"/>
                <a:cs typeface="Arial Unicode MS" pitchFamily="34" charset="-122"/>
              </a:rPr>
              <a:t>void</a:t>
            </a:r>
            <a:r>
              <a:rPr lang="zh-CN" altLang="en-US" b="1" dirty="0">
                <a:solidFill>
                  <a:schemeClr val="tx1"/>
                </a:solidFill>
                <a:latin typeface="微软雅黑" pitchFamily="34" charset="-122"/>
                <a:ea typeface="微软雅黑" pitchFamily="34" charset="-122"/>
                <a:cs typeface="Arial Unicode MS" pitchFamily="34" charset="-122"/>
              </a:rPr>
              <a:t>。</a:t>
            </a:r>
          </a:p>
          <a:p>
            <a:pPr>
              <a:spcBef>
                <a:spcPct val="50000"/>
              </a:spcBef>
            </a:pPr>
            <a:r>
              <a:rPr lang="zh-CN" altLang="en-US" b="1" dirty="0">
                <a:solidFill>
                  <a:schemeClr val="tx1"/>
                </a:solidFill>
                <a:latin typeface="微软雅黑" pitchFamily="34" charset="-122"/>
                <a:ea typeface="微软雅黑" pitchFamily="34" charset="-122"/>
                <a:cs typeface="Arial Unicode MS" pitchFamily="34" charset="-122"/>
              </a:rPr>
              <a:t>举例：</a:t>
            </a:r>
          </a:p>
          <a:p>
            <a:r>
              <a:rPr lang="en-US" altLang="zh-CN" b="1" dirty="0" smtClean="0">
                <a:solidFill>
                  <a:schemeClr val="tx1"/>
                </a:solidFill>
                <a:latin typeface="微软雅黑" pitchFamily="34" charset="-122"/>
                <a:ea typeface="微软雅黑" pitchFamily="34" charset="-122"/>
                <a:cs typeface="Arial Unicode MS" pitchFamily="34" charset="-122"/>
              </a:rPr>
              <a:t>public </a:t>
            </a:r>
            <a:r>
              <a:rPr lang="en-US" altLang="zh-CN" b="1" dirty="0">
                <a:solidFill>
                  <a:schemeClr val="tx1"/>
                </a:solidFill>
                <a:latin typeface="微软雅黑" pitchFamily="34" charset="-122"/>
                <a:ea typeface="微软雅黑" pitchFamily="34" charset="-122"/>
                <a:cs typeface="Arial Unicode MS" pitchFamily="34" charset="-122"/>
              </a:rPr>
              <a:t>class Person{</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private </a:t>
            </a:r>
            <a:r>
              <a:rPr lang="en-US" altLang="zh-CN" b="1" dirty="0" err="1">
                <a:solidFill>
                  <a:schemeClr val="tx1"/>
                </a:solidFill>
                <a:latin typeface="微软雅黑" pitchFamily="34" charset="-122"/>
                <a:ea typeface="微软雅黑" pitchFamily="34" charset="-122"/>
                <a:cs typeface="Arial Unicode MS" pitchFamily="34" charset="-122"/>
              </a:rPr>
              <a:t>int</a:t>
            </a:r>
            <a:r>
              <a:rPr lang="en-US" altLang="zh-CN" b="1" dirty="0">
                <a:solidFill>
                  <a:schemeClr val="tx1"/>
                </a:solidFill>
                <a:latin typeface="微软雅黑" pitchFamily="34" charset="-122"/>
                <a:ea typeface="微软雅黑" pitchFamily="34" charset="-122"/>
                <a:cs typeface="Arial Unicode MS" pitchFamily="34" charset="-122"/>
              </a:rPr>
              <a:t> age;</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public </a:t>
            </a:r>
            <a:r>
              <a:rPr lang="en-US" altLang="zh-CN" b="1" dirty="0" err="1">
                <a:solidFill>
                  <a:schemeClr val="tx1"/>
                </a:solidFill>
                <a:latin typeface="微软雅黑" pitchFamily="34" charset="-122"/>
                <a:ea typeface="微软雅黑" pitchFamily="34" charset="-122"/>
                <a:cs typeface="Arial Unicode MS" pitchFamily="34" charset="-122"/>
              </a:rPr>
              <a:t>int</a:t>
            </a:r>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err="1">
                <a:solidFill>
                  <a:schemeClr val="tx1"/>
                </a:solidFill>
                <a:latin typeface="微软雅黑" pitchFamily="34" charset="-122"/>
                <a:ea typeface="微软雅黑" pitchFamily="34" charset="-122"/>
                <a:cs typeface="Arial Unicode MS" pitchFamily="34" charset="-122"/>
              </a:rPr>
              <a:t>getAge</a:t>
            </a:r>
            <a:r>
              <a:rPr lang="en-US" altLang="zh-CN" b="1" dirty="0">
                <a:solidFill>
                  <a:schemeClr val="tx1"/>
                </a:solidFill>
                <a:latin typeface="微软雅黑" pitchFamily="34" charset="-122"/>
                <a:ea typeface="微软雅黑" pitchFamily="34" charset="-122"/>
                <a:cs typeface="Arial Unicode MS" pitchFamily="34" charset="-122"/>
              </a:rPr>
              <a:t>()  { return age; } </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public void </a:t>
            </a:r>
            <a:r>
              <a:rPr lang="en-US" altLang="zh-CN" b="1" dirty="0" err="1">
                <a:solidFill>
                  <a:schemeClr val="tx1"/>
                </a:solidFill>
                <a:latin typeface="微软雅黑" pitchFamily="34" charset="-122"/>
                <a:ea typeface="微软雅黑" pitchFamily="34" charset="-122"/>
                <a:cs typeface="Arial Unicode MS" pitchFamily="34" charset="-122"/>
              </a:rPr>
              <a:t>setAge</a:t>
            </a:r>
            <a:r>
              <a:rPr lang="en-US" altLang="zh-CN" b="1" dirty="0">
                <a:solidFill>
                  <a:schemeClr val="tx1"/>
                </a:solidFill>
                <a:latin typeface="微软雅黑" pitchFamily="34" charset="-122"/>
                <a:ea typeface="微软雅黑" pitchFamily="34" charset="-122"/>
                <a:cs typeface="Arial Unicode MS" pitchFamily="34" charset="-122"/>
              </a:rPr>
              <a:t>(</a:t>
            </a:r>
            <a:r>
              <a:rPr lang="en-US" altLang="zh-CN" b="1" dirty="0" err="1">
                <a:solidFill>
                  <a:schemeClr val="tx1"/>
                </a:solidFill>
                <a:latin typeface="微软雅黑" pitchFamily="34" charset="-122"/>
                <a:ea typeface="微软雅黑" pitchFamily="34" charset="-122"/>
                <a:cs typeface="Arial Unicode MS" pitchFamily="34" charset="-122"/>
              </a:rPr>
              <a:t>int</a:t>
            </a:r>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err="1">
                <a:solidFill>
                  <a:schemeClr val="tx1"/>
                </a:solidFill>
                <a:latin typeface="微软雅黑" pitchFamily="34" charset="-122"/>
                <a:ea typeface="微软雅黑" pitchFamily="34" charset="-122"/>
                <a:cs typeface="Arial Unicode MS" pitchFamily="34" charset="-122"/>
              </a:rPr>
              <a:t>i</a:t>
            </a:r>
            <a:r>
              <a:rPr lang="en-US" altLang="zh-CN" b="1" dirty="0">
                <a:solidFill>
                  <a:schemeClr val="tx1"/>
                </a:solidFill>
                <a:latin typeface="微软雅黑" pitchFamily="34" charset="-122"/>
                <a:ea typeface="微软雅黑" pitchFamily="34" charset="-122"/>
                <a:cs typeface="Arial Unicode MS" pitchFamily="34" charset="-122"/>
              </a:rPr>
              <a:t>) {          </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smtClean="0">
                <a:solidFill>
                  <a:schemeClr val="tx1"/>
                </a:solidFill>
                <a:latin typeface="微软雅黑" pitchFamily="34" charset="-122"/>
                <a:ea typeface="微软雅黑" pitchFamily="34" charset="-122"/>
                <a:cs typeface="Arial Unicode MS" pitchFamily="34" charset="-122"/>
              </a:rPr>
              <a:t>age </a:t>
            </a:r>
            <a:r>
              <a:rPr lang="en-US" altLang="zh-CN" b="1" dirty="0">
                <a:solidFill>
                  <a:schemeClr val="tx1"/>
                </a:solidFill>
                <a:latin typeface="微软雅黑" pitchFamily="34" charset="-122"/>
                <a:ea typeface="微软雅黑" pitchFamily="34" charset="-122"/>
                <a:cs typeface="Arial Unicode MS" pitchFamily="34" charset="-122"/>
              </a:rPr>
              <a:t>= </a:t>
            </a:r>
            <a:r>
              <a:rPr lang="en-US" altLang="zh-CN" b="1" dirty="0" err="1">
                <a:solidFill>
                  <a:schemeClr val="tx1"/>
                </a:solidFill>
                <a:latin typeface="微软雅黑" pitchFamily="34" charset="-122"/>
                <a:ea typeface="微软雅黑" pitchFamily="34" charset="-122"/>
                <a:cs typeface="Arial Unicode MS" pitchFamily="34" charset="-122"/>
              </a:rPr>
              <a:t>i</a:t>
            </a:r>
            <a:r>
              <a:rPr lang="en-US" altLang="zh-CN" b="1" dirty="0">
                <a:solidFill>
                  <a:schemeClr val="tx1"/>
                </a:solidFill>
                <a:latin typeface="微软雅黑" pitchFamily="34" charset="-122"/>
                <a:ea typeface="微软雅黑" pitchFamily="34" charset="-122"/>
                <a:cs typeface="Arial Unicode MS" pitchFamily="34" charset="-122"/>
              </a:rPr>
              <a:t>;  </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    }</a:t>
            </a:r>
          </a:p>
          <a:p>
            <a:pPr marL="0" lvl="2" latinLnBrk="0"/>
            <a:r>
              <a:rPr lang="en-US" altLang="zh-CN" b="1" dirty="0">
                <a:solidFill>
                  <a:schemeClr val="tx1"/>
                </a:solidFill>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120558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1855" y="-73582"/>
            <a:ext cx="6408738" cy="1010708"/>
          </a:xfrm>
        </p:spPr>
        <p:txBody>
          <a:bodyPr>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对象的创建和使用</a:t>
            </a:r>
          </a:p>
        </p:txBody>
      </p:sp>
      <p:sp>
        <p:nvSpPr>
          <p:cNvPr id="13315" name="Rectangle 3"/>
          <p:cNvSpPr>
            <a:spLocks noGrp="1" noChangeArrowheads="1"/>
          </p:cNvSpPr>
          <p:nvPr>
            <p:ph type="body" idx="1"/>
          </p:nvPr>
        </p:nvSpPr>
        <p:spPr>
          <a:xfrm>
            <a:off x="260986" y="937126"/>
            <a:ext cx="8353425" cy="1336061"/>
          </a:xfrm>
        </p:spPr>
        <p:txBody>
          <a:bodyPr/>
          <a:lstStyle/>
          <a:p>
            <a:pPr eaLnBrk="1" hangingPunct="1">
              <a:buClr>
                <a:schemeClr val="tx1"/>
              </a:buClr>
              <a:buFont typeface="Wingdings" pitchFamily="2" charset="2"/>
              <a:buChar char="Ø"/>
            </a:pPr>
            <a:r>
              <a:rPr lang="zh-CN" altLang="en-US" sz="2000" dirty="0" smtClean="0">
                <a:latin typeface="微软雅黑" pitchFamily="34" charset="-122"/>
                <a:ea typeface="微软雅黑" pitchFamily="34" charset="-122"/>
                <a:cs typeface="Arial Unicode MS" pitchFamily="34" charset="-122"/>
              </a:rPr>
              <a:t>使用</a:t>
            </a:r>
            <a:r>
              <a:rPr lang="en-US" altLang="zh-CN" sz="2000" dirty="0" smtClean="0">
                <a:latin typeface="微软雅黑" pitchFamily="34" charset="-122"/>
                <a:ea typeface="微软雅黑" pitchFamily="34" charset="-122"/>
                <a:cs typeface="Arial Unicode MS" pitchFamily="34" charset="-122"/>
              </a:rPr>
              <a:t>new+</a:t>
            </a:r>
            <a:r>
              <a:rPr lang="zh-CN" altLang="en-US" sz="2000" dirty="0" smtClean="0">
                <a:latin typeface="微软雅黑" pitchFamily="34" charset="-122"/>
                <a:ea typeface="微软雅黑" pitchFamily="34" charset="-122"/>
                <a:cs typeface="Arial Unicode MS" pitchFamily="34" charset="-122"/>
              </a:rPr>
              <a:t>构造方法创建一个新的对象；</a:t>
            </a:r>
            <a:endParaRPr lang="en-US" altLang="zh-CN" sz="2000" dirty="0" smtClean="0">
              <a:latin typeface="微软雅黑" pitchFamily="34" charset="-122"/>
              <a:ea typeface="微软雅黑" pitchFamily="34" charset="-122"/>
              <a:cs typeface="Arial Unicode MS" pitchFamily="34" charset="-122"/>
            </a:endParaRPr>
          </a:p>
          <a:p>
            <a:pPr eaLnBrk="1" hangingPunct="1">
              <a:buClr>
                <a:schemeClr val="tx1"/>
              </a:buClr>
              <a:buFont typeface="Wingdings" pitchFamily="2" charset="2"/>
              <a:buChar char="Ø"/>
            </a:pPr>
            <a:r>
              <a:rPr lang="zh-CN" altLang="en-US" sz="2000" dirty="0"/>
              <a:t>对象具有类中定义的属性及方法</a:t>
            </a:r>
            <a:endParaRPr lang="zh-CN" altLang="en-US" sz="2000" dirty="0" smtClean="0">
              <a:latin typeface="微软雅黑" pitchFamily="34" charset="-122"/>
              <a:ea typeface="微软雅黑" pitchFamily="34" charset="-122"/>
              <a:cs typeface="Arial Unicode MS" pitchFamily="34" charset="-122"/>
            </a:endParaRPr>
          </a:p>
          <a:p>
            <a:pPr eaLnBrk="1" hangingPunct="1">
              <a:buClr>
                <a:schemeClr val="tx1"/>
              </a:buClr>
              <a:buFont typeface="Wingdings" pitchFamily="2" charset="2"/>
              <a:buChar char="Ø"/>
            </a:pPr>
            <a:r>
              <a:rPr lang="zh-CN" altLang="en-US" sz="2000" dirty="0" smtClean="0">
                <a:latin typeface="微软雅黑" pitchFamily="34" charset="-122"/>
                <a:ea typeface="微软雅黑" pitchFamily="34" charset="-122"/>
                <a:cs typeface="Arial Unicode MS" pitchFamily="34" charset="-122"/>
              </a:rPr>
              <a:t>使用“对象名</a:t>
            </a:r>
            <a:r>
              <a:rPr lang="en-US" altLang="zh-CN" sz="2000" dirty="0" smtClean="0">
                <a:latin typeface="微软雅黑" pitchFamily="34" charset="-122"/>
                <a:ea typeface="微软雅黑" pitchFamily="34" charset="-122"/>
                <a:cs typeface="Arial Unicode MS" pitchFamily="34" charset="-122"/>
              </a:rPr>
              <a:t>.</a:t>
            </a:r>
            <a:r>
              <a:rPr lang="zh-CN" altLang="en-US" sz="2000" dirty="0" smtClean="0">
                <a:latin typeface="微软雅黑" pitchFamily="34" charset="-122"/>
                <a:ea typeface="微软雅黑" pitchFamily="34" charset="-122"/>
                <a:cs typeface="Arial Unicode MS" pitchFamily="34" charset="-122"/>
              </a:rPr>
              <a:t>对象成员”的方式访问对象成员（包括属性和方法）；</a:t>
            </a:r>
          </a:p>
        </p:txBody>
      </p:sp>
      <p:sp>
        <p:nvSpPr>
          <p:cNvPr id="13316" name="Rectangle 4"/>
          <p:cNvSpPr>
            <a:spLocks noChangeArrowheads="1"/>
          </p:cNvSpPr>
          <p:nvPr/>
        </p:nvSpPr>
        <p:spPr bwMode="auto">
          <a:xfrm>
            <a:off x="99701" y="2437432"/>
            <a:ext cx="4200247" cy="3070071"/>
          </a:xfrm>
          <a:prstGeom prst="rect">
            <a:avLst/>
          </a:prstGeom>
          <a:noFill/>
          <a:ln w="9525">
            <a:solidFill>
              <a:schemeClr val="tx1"/>
            </a:solidFill>
            <a:miter lim="800000"/>
          </a:ln>
        </p:spPr>
        <p:txBody>
          <a:bodyPr wrap="square">
            <a:spAutoFit/>
          </a:bodyPr>
          <a:lstStyle/>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public class Animal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public </a:t>
            </a:r>
            <a:r>
              <a:rPr lang="en-US" altLang="zh-CN" sz="1800" b="1" dirty="0" err="1">
                <a:solidFill>
                  <a:schemeClr val="tx1"/>
                </a:solidFill>
                <a:latin typeface="微软雅黑" pitchFamily="34" charset="-122"/>
                <a:ea typeface="微软雅黑" pitchFamily="34" charset="-122"/>
                <a:cs typeface="Arial Unicode MS" pitchFamily="34" charset="-122"/>
              </a:rPr>
              <a:t>int</a:t>
            </a:r>
            <a:r>
              <a:rPr lang="en-US" altLang="zh-CN" sz="1800" b="1" dirty="0">
                <a:solidFill>
                  <a:schemeClr val="tx1"/>
                </a:solidFill>
                <a:latin typeface="微软雅黑" pitchFamily="34" charset="-122"/>
                <a:ea typeface="微软雅黑" pitchFamily="34" charset="-122"/>
                <a:cs typeface="Arial Unicode MS" pitchFamily="34" charset="-122"/>
              </a:rPr>
              <a:t> legs;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public </a:t>
            </a:r>
            <a:r>
              <a:rPr lang="en-US" altLang="zh-CN" sz="1800" b="1" dirty="0">
                <a:solidFill>
                  <a:schemeClr val="tx1"/>
                </a:solidFill>
                <a:latin typeface="微软雅黑" pitchFamily="34" charset="-122"/>
                <a:ea typeface="微软雅黑" pitchFamily="34" charset="-122"/>
                <a:cs typeface="Arial Unicode MS" pitchFamily="34" charset="-122"/>
              </a:rPr>
              <a:t>void  eat(){</a:t>
            </a:r>
          </a:p>
          <a:p>
            <a:pPr>
              <a:lnSpc>
                <a:spcPct val="75000"/>
              </a:lnSpc>
              <a:spcBef>
                <a:spcPct val="50000"/>
              </a:spcBef>
            </a:pPr>
            <a:r>
              <a:rPr lang="en-US" altLang="zh-CN" sz="1800" b="1" dirty="0" smtClean="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a:solidFill>
                  <a:schemeClr val="tx1"/>
                </a:solidFill>
                <a:latin typeface="微软雅黑" pitchFamily="34" charset="-122"/>
                <a:ea typeface="微软雅黑" pitchFamily="34" charset="-122"/>
                <a:cs typeface="Arial Unicode MS" pitchFamily="34" charset="-122"/>
              </a:rPr>
              <a:t>(“Eating.”);</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a:t>
            </a:r>
            <a:endParaRPr lang="en-US" altLang="zh-CN" sz="1800" b="1" dirty="0">
              <a:solidFill>
                <a:schemeClr val="tx1"/>
              </a:solidFill>
              <a:latin typeface="微软雅黑" pitchFamily="34" charset="-122"/>
              <a:ea typeface="微软雅黑" pitchFamily="34" charset="-122"/>
              <a:cs typeface="Arial Unicode MS" pitchFamily="34" charset="-122"/>
            </a:endParaRP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public </a:t>
            </a:r>
            <a:r>
              <a:rPr lang="en-US" altLang="zh-CN" sz="1800" b="1" dirty="0" err="1">
                <a:solidFill>
                  <a:schemeClr val="tx1"/>
                </a:solidFill>
                <a:latin typeface="微软雅黑" pitchFamily="34" charset="-122"/>
                <a:ea typeface="微软雅黑" pitchFamily="34" charset="-122"/>
                <a:cs typeface="Arial Unicode MS" pitchFamily="34" charset="-122"/>
              </a:rPr>
              <a:t>viod</a:t>
            </a:r>
            <a:r>
              <a:rPr lang="en-US" altLang="zh-CN" sz="1800" b="1" dirty="0">
                <a:solidFill>
                  <a:schemeClr val="tx1"/>
                </a:solidFill>
                <a:latin typeface="微软雅黑" pitchFamily="34" charset="-122"/>
                <a:ea typeface="微软雅黑" pitchFamily="34" charset="-122"/>
                <a:cs typeface="Arial Unicode MS" pitchFamily="34" charset="-122"/>
              </a:rPr>
              <a:t> move(){</a:t>
            </a:r>
          </a:p>
          <a:p>
            <a:pPr>
              <a:lnSpc>
                <a:spcPct val="75000"/>
              </a:lnSpc>
              <a:spcBef>
                <a:spcPct val="50000"/>
              </a:spcBef>
            </a:pPr>
            <a:r>
              <a:rPr lang="en-US" altLang="zh-CN" sz="1800" b="1" dirty="0" smtClean="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a:solidFill>
                  <a:schemeClr val="tx1"/>
                </a:solidFill>
                <a:latin typeface="微软雅黑" pitchFamily="34" charset="-122"/>
                <a:ea typeface="微软雅黑" pitchFamily="34" charset="-122"/>
                <a:cs typeface="Arial Unicode MS" pitchFamily="34" charset="-122"/>
              </a:rPr>
              <a:t>(“Move.”);</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a:t>
            </a:r>
            <a:endParaRPr lang="en-US" altLang="zh-CN" sz="1800" b="1" dirty="0">
              <a:solidFill>
                <a:schemeClr val="tx1"/>
              </a:solidFill>
              <a:latin typeface="微软雅黑" pitchFamily="34" charset="-122"/>
              <a:ea typeface="微软雅黑" pitchFamily="34" charset="-122"/>
              <a:cs typeface="Arial Unicode MS" pitchFamily="34" charset="-122"/>
            </a:endParaRP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a:t>
            </a:r>
          </a:p>
        </p:txBody>
      </p:sp>
      <p:sp>
        <p:nvSpPr>
          <p:cNvPr id="13317" name="Rectangle 5"/>
          <p:cNvSpPr>
            <a:spLocks noChangeArrowheads="1"/>
          </p:cNvSpPr>
          <p:nvPr/>
        </p:nvSpPr>
        <p:spPr bwMode="auto">
          <a:xfrm>
            <a:off x="4314697" y="2448976"/>
            <a:ext cx="5105400" cy="3448050"/>
          </a:xfrm>
          <a:prstGeom prst="rect">
            <a:avLst/>
          </a:prstGeom>
          <a:noFill/>
          <a:ln w="9525">
            <a:noFill/>
            <a:miter lim="800000"/>
          </a:ln>
        </p:spPr>
        <p:txBody>
          <a:bodyPr>
            <a:spAutoFit/>
          </a:bodyPr>
          <a:lstStyle/>
          <a:p>
            <a:pPr>
              <a:lnSpc>
                <a:spcPct val="90000"/>
              </a:lnSpc>
              <a:spcBef>
                <a:spcPct val="50000"/>
              </a:spcBef>
            </a:pPr>
            <a:r>
              <a:rPr lang="en-US" altLang="zh-CN" sz="1800" b="1" dirty="0" smtClean="0">
                <a:solidFill>
                  <a:schemeClr val="tx1"/>
                </a:solidFill>
                <a:latin typeface="微软雅黑" pitchFamily="34" charset="-122"/>
                <a:ea typeface="微软雅黑" pitchFamily="34" charset="-122"/>
                <a:cs typeface="Arial Unicode MS" pitchFamily="34" charset="-122"/>
              </a:rPr>
              <a:t>public </a:t>
            </a:r>
            <a:r>
              <a:rPr lang="en-US" altLang="zh-CN" sz="1800" b="1" dirty="0">
                <a:solidFill>
                  <a:schemeClr val="tx1"/>
                </a:solidFill>
                <a:latin typeface="微软雅黑" pitchFamily="34" charset="-122"/>
                <a:ea typeface="微软雅黑" pitchFamily="34" charset="-122"/>
                <a:cs typeface="Arial Unicode MS" pitchFamily="34" charset="-122"/>
              </a:rPr>
              <a:t>class Zoo{</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public </a:t>
            </a:r>
            <a:r>
              <a:rPr lang="en-US" altLang="zh-CN" sz="1800" b="1" dirty="0">
                <a:solidFill>
                  <a:schemeClr val="tx1"/>
                </a:solidFill>
                <a:latin typeface="微软雅黑" pitchFamily="34" charset="-122"/>
                <a:ea typeface="微软雅黑" pitchFamily="34" charset="-122"/>
                <a:cs typeface="Arial Unicode MS" pitchFamily="34" charset="-122"/>
              </a:rPr>
              <a:t>static void main(String </a:t>
            </a:r>
            <a:r>
              <a:rPr lang="en-US" altLang="zh-CN" sz="1800" b="1" dirty="0" err="1">
                <a:solidFill>
                  <a:schemeClr val="tx1"/>
                </a:solidFill>
                <a:latin typeface="微软雅黑" pitchFamily="34" charset="-122"/>
                <a:ea typeface="微软雅黑" pitchFamily="34" charset="-122"/>
                <a:cs typeface="Arial Unicode MS" pitchFamily="34" charset="-122"/>
              </a:rPr>
              <a:t>args</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Animal </a:t>
            </a:r>
            <a:r>
              <a:rPr lang="en-US" altLang="zh-CN" sz="1800" b="1" dirty="0">
                <a:solidFill>
                  <a:schemeClr val="tx1"/>
                </a:solidFill>
                <a:latin typeface="微软雅黑" pitchFamily="34" charset="-122"/>
                <a:ea typeface="微软雅黑" pitchFamily="34" charset="-122"/>
                <a:cs typeface="Arial Unicode MS" pitchFamily="34" charset="-122"/>
              </a:rPr>
              <a:t>dog=new Animal();</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dog.legs</a:t>
            </a:r>
            <a:r>
              <a:rPr lang="en-US" altLang="zh-CN" sz="1800" b="1" dirty="0" smtClean="0">
                <a:solidFill>
                  <a:schemeClr val="tx1"/>
                </a:solidFill>
                <a:latin typeface="微软雅黑" pitchFamily="34" charset="-122"/>
                <a:ea typeface="微软雅黑" pitchFamily="34" charset="-122"/>
                <a:cs typeface="Arial Unicode MS" pitchFamily="34" charset="-122"/>
              </a:rPr>
              <a:t>=4</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rPr>
              <a:t>dog.legs</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dog.eat</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dog.move</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   }</a:t>
            </a:r>
            <a:endParaRPr lang="en-US" altLang="zh-CN" sz="1800" b="1" dirty="0">
              <a:solidFill>
                <a:schemeClr val="tx1"/>
              </a:solidFill>
              <a:latin typeface="微软雅黑" pitchFamily="34" charset="-122"/>
              <a:ea typeface="微软雅黑" pitchFamily="34" charset="-122"/>
              <a:cs typeface="Arial Unicode MS" pitchFamily="34" charset="-122"/>
            </a:endParaRPr>
          </a:p>
          <a:p>
            <a:pPr>
              <a:lnSpc>
                <a:spcPct val="90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150777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22348" y="-181906"/>
            <a:ext cx="5040312" cy="1230317"/>
          </a:xfrm>
          <a:noFill/>
        </p:spPr>
        <p:txBody>
          <a:bodyPr lIns="92075" tIns="46038" rIns="92075" bIns="46038">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对象的产生</a:t>
            </a:r>
          </a:p>
        </p:txBody>
      </p:sp>
      <p:sp>
        <p:nvSpPr>
          <p:cNvPr id="16387" name="Rectangle 3"/>
          <p:cNvSpPr>
            <a:spLocks noGrp="1" noChangeArrowheads="1"/>
          </p:cNvSpPr>
          <p:nvPr>
            <p:ph type="body" sz="half" idx="1"/>
          </p:nvPr>
        </p:nvSpPr>
        <p:spPr>
          <a:xfrm>
            <a:off x="958297" y="1577754"/>
            <a:ext cx="6797802" cy="2703529"/>
          </a:xfrm>
          <a:noFill/>
        </p:spPr>
        <p:txBody>
          <a:bodyPr lIns="92075" tIns="46038" rIns="92075" bIns="46038"/>
          <a:lstStyle/>
          <a:p>
            <a:pPr eaLnBrk="1" hangingPunct="1">
              <a:buFontTx/>
              <a:buNone/>
            </a:pPr>
            <a:r>
              <a:rPr lang="en-US" altLang="zh-CN" sz="1800" dirty="0" smtClean="0">
                <a:latin typeface="微软雅黑" pitchFamily="34" charset="-122"/>
                <a:ea typeface="微软雅黑" pitchFamily="34" charset="-122"/>
                <a:cs typeface="Arial Unicode MS" pitchFamily="34" charset="-122"/>
              </a:rPr>
              <a:t>class Person</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	</a:t>
            </a:r>
            <a:r>
              <a:rPr lang="en-US" altLang="zh-CN" sz="1800" dirty="0" err="1" smtClean="0">
                <a:latin typeface="微软雅黑" pitchFamily="34" charset="-122"/>
                <a:ea typeface="微软雅黑" pitchFamily="34" charset="-122"/>
                <a:cs typeface="Arial Unicode MS" pitchFamily="34" charset="-122"/>
              </a:rPr>
              <a:t>int</a:t>
            </a:r>
            <a:r>
              <a:rPr lang="en-US" altLang="zh-CN" sz="1800" dirty="0" smtClean="0">
                <a:latin typeface="微软雅黑" pitchFamily="34" charset="-122"/>
                <a:ea typeface="微软雅黑" pitchFamily="34" charset="-122"/>
                <a:cs typeface="Arial Unicode MS" pitchFamily="34" charset="-122"/>
              </a:rPr>
              <a:t> age;</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	void shout()</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	{</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		</a:t>
            </a:r>
            <a:r>
              <a:rPr lang="en-US" altLang="zh-CN" sz="1800" dirty="0" err="1" smtClean="0">
                <a:latin typeface="微软雅黑" pitchFamily="34" charset="-122"/>
                <a:ea typeface="微软雅黑" pitchFamily="34" charset="-122"/>
                <a:cs typeface="Arial Unicode MS" pitchFamily="34" charset="-122"/>
              </a:rPr>
              <a:t>System.out.println</a:t>
            </a:r>
            <a:r>
              <a:rPr lang="en-US" altLang="zh-CN" sz="1800" dirty="0" smtClean="0">
                <a:latin typeface="微软雅黑" pitchFamily="34" charset="-122"/>
                <a:ea typeface="微软雅黑" pitchFamily="34" charset="-122"/>
                <a:cs typeface="Arial Unicode MS" pitchFamily="34" charset="-122"/>
              </a:rPr>
              <a:t>(“Hello, I am “ + age);</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	}</a:t>
            </a:r>
          </a:p>
          <a:p>
            <a:pPr eaLnBrk="1" hangingPunct="1">
              <a:buFontTx/>
              <a:buNone/>
            </a:pPr>
            <a:r>
              <a:rPr lang="en-US" altLang="zh-CN" sz="1800" dirty="0" smtClean="0">
                <a:latin typeface="微软雅黑" pitchFamily="34" charset="-122"/>
                <a:ea typeface="微软雅黑" pitchFamily="34" charset="-122"/>
                <a:cs typeface="Arial Unicode MS" pitchFamily="34" charset="-122"/>
              </a:rPr>
              <a:t>}</a:t>
            </a:r>
          </a:p>
          <a:p>
            <a:pPr eaLnBrk="1" hangingPunct="1">
              <a:lnSpc>
                <a:spcPct val="150000"/>
              </a:lnSpc>
              <a:buFontTx/>
              <a:buNone/>
            </a:pPr>
            <a:r>
              <a:rPr lang="en-US" altLang="zh-CN" sz="1800" dirty="0" smtClean="0">
                <a:solidFill>
                  <a:srgbClr val="0000FF"/>
                </a:solidFill>
                <a:latin typeface="微软雅黑" pitchFamily="34" charset="-122"/>
                <a:ea typeface="微软雅黑" pitchFamily="34" charset="-122"/>
                <a:cs typeface="Arial Unicode MS" pitchFamily="34" charset="-122"/>
              </a:rPr>
              <a:t>Person p1 = new Person(); </a:t>
            </a:r>
          </a:p>
        </p:txBody>
      </p:sp>
    </p:spTree>
    <p:extLst>
      <p:ext uri="{BB962C8B-B14F-4D97-AF65-F5344CB8AC3E}">
        <p14:creationId xmlns:p14="http://schemas.microsoft.com/office/powerpoint/2010/main" val="165009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880818" y="-117071"/>
            <a:ext cx="4968875" cy="1021466"/>
          </a:xfrm>
          <a:noFill/>
        </p:spPr>
        <p:txBody>
          <a:bodyPr lIns="92075" tIns="46038" rIns="92075" bIns="46038">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对象的产生</a:t>
            </a:r>
          </a:p>
        </p:txBody>
      </p:sp>
      <p:sp>
        <p:nvSpPr>
          <p:cNvPr id="17411" name="Rectangle 3"/>
          <p:cNvSpPr>
            <a:spLocks noGrp="1" noChangeArrowheads="1"/>
          </p:cNvSpPr>
          <p:nvPr>
            <p:ph type="body" sz="half" idx="1"/>
          </p:nvPr>
        </p:nvSpPr>
        <p:spPr>
          <a:xfrm>
            <a:off x="44874" y="904395"/>
            <a:ext cx="8640762" cy="1103937"/>
          </a:xfrm>
          <a:noFill/>
        </p:spPr>
        <p:txBody>
          <a:bodyPr lIns="92075" tIns="46038" rIns="92075" bIns="46038"/>
          <a:lstStyle/>
          <a:p>
            <a:pPr eaLnBrk="1" hangingPunct="1">
              <a:buFontTx/>
              <a:buNone/>
            </a:pPr>
            <a:r>
              <a:rPr lang="en-US" altLang="zh-CN" sz="2000" dirty="0" smtClean="0">
                <a:latin typeface="微软雅黑" pitchFamily="34" charset="-122"/>
                <a:ea typeface="微软雅黑" pitchFamily="34" charset="-122"/>
                <a:cs typeface="Arial Unicode MS" pitchFamily="34" charset="-122"/>
              </a:rPr>
              <a:t>       </a:t>
            </a:r>
            <a:r>
              <a:rPr lang="zh-CN" altLang="en-US" sz="2000" dirty="0" smtClean="0">
                <a:latin typeface="微软雅黑" pitchFamily="34" charset="-122"/>
                <a:ea typeface="微软雅黑" pitchFamily="34" charset="-122"/>
                <a:cs typeface="Arial Unicode MS" pitchFamily="34" charset="-122"/>
              </a:rPr>
              <a:t>当一个对象被创建时，会对其中各种类型的</a:t>
            </a:r>
            <a:r>
              <a:rPr lang="zh-CN" altLang="en-US" sz="2000" dirty="0" smtClean="0">
                <a:solidFill>
                  <a:schemeClr val="tx1"/>
                </a:solidFill>
                <a:latin typeface="微软雅黑" pitchFamily="34" charset="-122"/>
                <a:ea typeface="微软雅黑" pitchFamily="34" charset="-122"/>
                <a:cs typeface="Arial Unicode MS" pitchFamily="34" charset="-122"/>
              </a:rPr>
              <a:t>成员变量</a:t>
            </a:r>
            <a:r>
              <a:rPr lang="zh-CN" altLang="en-US" sz="2000" dirty="0" smtClean="0">
                <a:latin typeface="微软雅黑" pitchFamily="34" charset="-122"/>
                <a:ea typeface="微软雅黑" pitchFamily="34" charset="-122"/>
                <a:cs typeface="Arial Unicode MS" pitchFamily="34" charset="-122"/>
              </a:rPr>
              <a:t>自动进行初始化赋值。除了基本数据类型之外都是引用类型。 </a:t>
            </a:r>
          </a:p>
        </p:txBody>
      </p:sp>
      <p:pic>
        <p:nvPicPr>
          <p:cNvPr id="17412" name="Picture 4"/>
          <p:cNvPicPr>
            <a:picLocks noChangeAspect="1" noChangeArrowheads="1"/>
          </p:cNvPicPr>
          <p:nvPr/>
        </p:nvPicPr>
        <p:blipFill>
          <a:blip r:embed="rId2"/>
          <a:srcRect/>
          <a:stretch>
            <a:fillRect/>
          </a:stretch>
        </p:blipFill>
        <p:spPr bwMode="auto">
          <a:xfrm>
            <a:off x="333005" y="1596487"/>
            <a:ext cx="8064500" cy="3600450"/>
          </a:xfrm>
          <a:prstGeom prst="rect">
            <a:avLst/>
          </a:prstGeom>
          <a:noFill/>
          <a:ln w="9525">
            <a:noFill/>
            <a:miter lim="800000"/>
            <a:headEnd/>
            <a:tailEnd/>
          </a:ln>
        </p:spPr>
      </p:pic>
      <p:sp>
        <p:nvSpPr>
          <p:cNvPr id="5" name="Rectangle 3"/>
          <p:cNvSpPr txBox="1">
            <a:spLocks noChangeArrowheads="1"/>
          </p:cNvSpPr>
          <p:nvPr/>
        </p:nvSpPr>
        <p:spPr bwMode="auto">
          <a:xfrm>
            <a:off x="0" y="5196937"/>
            <a:ext cx="8640762" cy="51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eaLnBrk="1" hangingPunct="1">
              <a:buFontTx/>
              <a:buNone/>
            </a:pPr>
            <a:r>
              <a:rPr lang="en-US" altLang="zh-CN" sz="2000" dirty="0" smtClean="0">
                <a:latin typeface="微软雅黑" pitchFamily="34" charset="-122"/>
                <a:ea typeface="微软雅黑" pitchFamily="34" charset="-122"/>
                <a:cs typeface="Arial Unicode MS" pitchFamily="34" charset="-122"/>
              </a:rPr>
              <a:t>    </a:t>
            </a:r>
            <a:r>
              <a:rPr lang="zh-CN" altLang="en-US" sz="2000" dirty="0" smtClean="0">
                <a:latin typeface="微软雅黑" pitchFamily="34" charset="-122"/>
                <a:ea typeface="微软雅黑" pitchFamily="34" charset="-122"/>
                <a:cs typeface="Arial Unicode MS" pitchFamily="34" charset="-122"/>
              </a:rPr>
              <a:t>显示赋值</a:t>
            </a:r>
          </a:p>
        </p:txBody>
      </p:sp>
    </p:spTree>
    <p:extLst>
      <p:ext uri="{BB962C8B-B14F-4D97-AF65-F5344CB8AC3E}">
        <p14:creationId xmlns:p14="http://schemas.microsoft.com/office/powerpoint/2010/main" val="1664875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34642" y="-337958"/>
            <a:ext cx="7793037" cy="1462087"/>
          </a:xfrm>
        </p:spPr>
        <p:txBody>
          <a:bodyPr>
            <a:normAutofit/>
          </a:bodyPr>
          <a:lstStyle/>
          <a:p>
            <a:pPr eaLnBrk="1" hangingPunct="1"/>
            <a:r>
              <a:rPr lang="zh-CN" altLang="en-US" dirty="0" smtClean="0">
                <a:latin typeface="Arial Unicode MS" pitchFamily="34" charset="-122"/>
                <a:ea typeface="Arial Unicode MS" pitchFamily="34" charset="-122"/>
                <a:cs typeface="Arial Unicode MS" pitchFamily="34" charset="-122"/>
              </a:rPr>
              <a:t>学习目标</a:t>
            </a:r>
          </a:p>
        </p:txBody>
      </p:sp>
      <p:sp>
        <p:nvSpPr>
          <p:cNvPr id="3075" name="Rectangle 3"/>
          <p:cNvSpPr>
            <a:spLocks noGrp="1" noChangeArrowheads="1"/>
          </p:cNvSpPr>
          <p:nvPr>
            <p:ph type="body" idx="1"/>
          </p:nvPr>
        </p:nvSpPr>
        <p:spPr>
          <a:xfrm>
            <a:off x="818212" y="1472647"/>
            <a:ext cx="6549086" cy="4536504"/>
          </a:xfrm>
          <a:noFill/>
        </p:spPr>
        <p:txBody>
          <a:bodyPr>
            <a:normAutofit/>
          </a:bodyPr>
          <a:lstStyle/>
          <a:p>
            <a:pPr eaLnBrk="1" hangingPunct="1"/>
            <a:r>
              <a:rPr lang="zh-CN" altLang="en-US" dirty="0" smtClean="0">
                <a:latin typeface="微软雅黑" charset="0"/>
                <a:ea typeface="微软雅黑" charset="0"/>
                <a:cs typeface="Arial Unicode MS" pitchFamily="34" charset="-122"/>
              </a:rPr>
              <a:t>面向对象的概念</a:t>
            </a:r>
            <a:endParaRPr lang="zh-CN" altLang="en-US" sz="2800" dirty="0" smtClean="0">
              <a:latin typeface="微软雅黑" charset="0"/>
              <a:ea typeface="微软雅黑" charset="0"/>
              <a:cs typeface="Arial Unicode MS" pitchFamily="34" charset="-122"/>
            </a:endParaRPr>
          </a:p>
          <a:p>
            <a:r>
              <a:rPr lang="zh-CN" altLang="en-US" sz="2800" dirty="0" smtClean="0">
                <a:latin typeface="微软雅黑" charset="0"/>
                <a:ea typeface="微软雅黑" charset="0"/>
                <a:cs typeface="Arial Unicode MS" pitchFamily="34" charset="-122"/>
              </a:rPr>
              <a:t>类和对象</a:t>
            </a:r>
            <a:endParaRPr lang="en-US" altLang="zh-CN" sz="2800" dirty="0" smtClean="0">
              <a:latin typeface="微软雅黑" charset="0"/>
              <a:ea typeface="微软雅黑" charset="0"/>
              <a:cs typeface="Arial Unicode MS" pitchFamily="34" charset="-122"/>
            </a:endParaRPr>
          </a:p>
          <a:p>
            <a:r>
              <a:rPr lang="zh-CN" altLang="en-US" dirty="0">
                <a:latin typeface="微软雅黑" charset="0"/>
                <a:ea typeface="微软雅黑" charset="0"/>
                <a:cs typeface="Arial Unicode MS" pitchFamily="34" charset="-122"/>
              </a:rPr>
              <a:t>对象的</a:t>
            </a:r>
            <a:r>
              <a:rPr lang="zh-CN" altLang="en-US" dirty="0" smtClean="0">
                <a:latin typeface="微软雅黑" charset="0"/>
                <a:ea typeface="微软雅黑" charset="0"/>
                <a:cs typeface="Arial Unicode MS" pitchFamily="34" charset="-122"/>
              </a:rPr>
              <a:t>存储</a:t>
            </a:r>
            <a:endParaRPr lang="en-US" altLang="zh-CN" dirty="0" smtClean="0">
              <a:latin typeface="微软雅黑" charset="0"/>
              <a:ea typeface="微软雅黑" charset="0"/>
              <a:cs typeface="Arial Unicode MS" pitchFamily="34" charset="-122"/>
            </a:endParaRPr>
          </a:p>
          <a:p>
            <a:r>
              <a:rPr lang="zh-CN" altLang="en-US" sz="2800" dirty="0" smtClean="0">
                <a:latin typeface="微软雅黑" charset="0"/>
                <a:ea typeface="微软雅黑" charset="0"/>
                <a:cs typeface="Arial Unicode MS" pitchFamily="34" charset="-122"/>
              </a:rPr>
              <a:t>成员变量和局部变量</a:t>
            </a:r>
            <a:endParaRPr lang="en-US" altLang="zh-CN" sz="2800" dirty="0" smtClean="0">
              <a:latin typeface="微软雅黑" charset="0"/>
              <a:ea typeface="微软雅黑" charset="0"/>
              <a:cs typeface="Arial Unicode MS" pitchFamily="34" charset="-122"/>
            </a:endParaRPr>
          </a:p>
          <a:p>
            <a:r>
              <a:rPr lang="zh-CN" altLang="en-US" sz="2800" dirty="0" smtClean="0">
                <a:latin typeface="微软雅黑" charset="0"/>
                <a:ea typeface="微软雅黑" charset="0"/>
                <a:cs typeface="Arial Unicode MS" pitchFamily="34" charset="-122"/>
              </a:rPr>
              <a:t>类类型参数</a:t>
            </a:r>
            <a:endParaRPr lang="en-US" altLang="zh-CN" sz="2800" dirty="0" smtClean="0">
              <a:latin typeface="微软雅黑" charset="0"/>
              <a:ea typeface="微软雅黑" charset="0"/>
              <a:cs typeface="Arial Unicode MS" pitchFamily="34" charset="-122"/>
            </a:endParaRPr>
          </a:p>
          <a:p>
            <a:r>
              <a:rPr lang="zh-CN" altLang="en-US" dirty="0" smtClean="0">
                <a:latin typeface="微软雅黑" charset="0"/>
                <a:ea typeface="微软雅黑" charset="0"/>
                <a:cs typeface="Arial Unicode MS" pitchFamily="34" charset="-122"/>
              </a:rPr>
              <a:t>参数传递</a:t>
            </a:r>
            <a:endParaRPr lang="en-US" altLang="zh-CN" sz="2800" dirty="0" smtClean="0">
              <a:latin typeface="微软雅黑" charset="0"/>
              <a:ea typeface="微软雅黑" charset="0"/>
              <a:cs typeface="Arial Unicode MS"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34619" y="-302474"/>
            <a:ext cx="7772400" cy="1382700"/>
          </a:xfrm>
        </p:spPr>
        <p:txBody>
          <a:bodyPr>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对象的创建和使用</a:t>
            </a:r>
          </a:p>
        </p:txBody>
      </p:sp>
      <p:sp>
        <p:nvSpPr>
          <p:cNvPr id="14339" name="Rectangle 3"/>
          <p:cNvSpPr>
            <a:spLocks noGrp="1" noChangeArrowheads="1"/>
          </p:cNvSpPr>
          <p:nvPr>
            <p:ph type="body" idx="1"/>
          </p:nvPr>
        </p:nvSpPr>
        <p:spPr>
          <a:xfrm>
            <a:off x="388731" y="1080226"/>
            <a:ext cx="8264175" cy="1033991"/>
          </a:xfrm>
        </p:spPr>
        <p:txBody>
          <a:bodyPr>
            <a:normAutofit/>
          </a:bodyPr>
          <a:lstStyle/>
          <a:p>
            <a:pPr eaLnBrk="1" hangingPunct="1">
              <a:buClr>
                <a:schemeClr val="tx1"/>
              </a:buClr>
              <a:buFont typeface="Wingdings" pitchFamily="2" charset="2"/>
              <a:buChar char="Ø"/>
            </a:pPr>
            <a:r>
              <a:rPr lang="zh-CN" altLang="en-US" sz="2400" dirty="0" smtClean="0">
                <a:solidFill>
                  <a:srgbClr val="FF0000"/>
                </a:solidFill>
                <a:latin typeface="微软雅黑" pitchFamily="34" charset="-122"/>
                <a:ea typeface="微软雅黑" pitchFamily="34" charset="-122"/>
                <a:cs typeface="Arial Unicode MS" pitchFamily="34" charset="-122"/>
              </a:rPr>
              <a:t>如果创建了一个类的多个对象，对于类中定义的属性，每个对象都拥有各自的一套副本，且互不干扰。</a:t>
            </a:r>
          </a:p>
          <a:p>
            <a:pPr eaLnBrk="1" hangingPunct="1">
              <a:spcBef>
                <a:spcPct val="0"/>
              </a:spcBef>
              <a:buFontTx/>
              <a:buNone/>
            </a:pPr>
            <a:endParaRPr lang="en-US" altLang="zh-CN" sz="2400" dirty="0" smtClean="0">
              <a:solidFill>
                <a:srgbClr val="FF5050"/>
              </a:solidFill>
              <a:latin typeface="微软雅黑" pitchFamily="34" charset="-122"/>
              <a:ea typeface="微软雅黑" pitchFamily="34" charset="-122"/>
              <a:cs typeface="Arial Unicode MS" pitchFamily="34" charset="-122"/>
            </a:endParaRPr>
          </a:p>
        </p:txBody>
      </p:sp>
      <p:sp>
        <p:nvSpPr>
          <p:cNvPr id="14340" name="Rectangle 4"/>
          <p:cNvSpPr>
            <a:spLocks noChangeArrowheads="1"/>
          </p:cNvSpPr>
          <p:nvPr/>
        </p:nvSpPr>
        <p:spPr bwMode="auto">
          <a:xfrm>
            <a:off x="1458849" y="1965605"/>
            <a:ext cx="6553200" cy="4377690"/>
          </a:xfrm>
          <a:prstGeom prst="rect">
            <a:avLst/>
          </a:prstGeom>
          <a:noFill/>
          <a:ln w="9525">
            <a:noFill/>
            <a:miter lim="800000"/>
          </a:ln>
        </p:spPr>
        <p:txBody>
          <a:bodyPr>
            <a:spAutoFit/>
          </a:bodyPr>
          <a:lstStyle/>
          <a:p>
            <a:pPr>
              <a:lnSpc>
                <a:spcPct val="75000"/>
              </a:lnSpc>
              <a:spcBef>
                <a:spcPct val="50000"/>
              </a:spcBef>
            </a:pPr>
            <a:r>
              <a:rPr lang="en-US" altLang="zh-CN" sz="1800" b="1" dirty="0" smtClean="0">
                <a:solidFill>
                  <a:schemeClr val="tx1"/>
                </a:solidFill>
                <a:latin typeface="微软雅黑" pitchFamily="34" charset="-122"/>
                <a:ea typeface="微软雅黑" pitchFamily="34" charset="-122"/>
                <a:cs typeface="Arial Unicode MS" pitchFamily="34" charset="-122"/>
              </a:rPr>
              <a:t>public </a:t>
            </a:r>
            <a:r>
              <a:rPr lang="en-US" altLang="zh-CN" sz="1800" b="1" dirty="0">
                <a:solidFill>
                  <a:schemeClr val="tx1"/>
                </a:solidFill>
                <a:latin typeface="微软雅黑" pitchFamily="34" charset="-122"/>
                <a:ea typeface="微软雅黑" pitchFamily="34" charset="-122"/>
                <a:cs typeface="Arial Unicode MS" pitchFamily="34" charset="-122"/>
              </a:rPr>
              <a:t>class Zoo{</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public static void main(String </a:t>
            </a:r>
            <a:r>
              <a:rPr lang="en-US" altLang="zh-CN" sz="1800" b="1" dirty="0" err="1">
                <a:solidFill>
                  <a:schemeClr val="tx1"/>
                </a:solidFill>
                <a:latin typeface="微软雅黑" pitchFamily="34" charset="-122"/>
                <a:ea typeface="微软雅黑" pitchFamily="34" charset="-122"/>
                <a:cs typeface="Arial Unicode MS" pitchFamily="34" charset="-122"/>
              </a:rPr>
              <a:t>args</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5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Animal </a:t>
            </a:r>
            <a:r>
              <a:rPr lang="en-US" altLang="zh-CN" sz="1800" b="1" dirty="0">
                <a:solidFill>
                  <a:schemeClr val="tx1"/>
                </a:solidFill>
                <a:latin typeface="微软雅黑" pitchFamily="34" charset="-122"/>
                <a:ea typeface="微软雅黑" pitchFamily="34" charset="-122"/>
                <a:cs typeface="Arial Unicode MS" pitchFamily="34" charset="-122"/>
              </a:rPr>
              <a:t>dog=new Animal();</a:t>
            </a:r>
          </a:p>
          <a:p>
            <a:pPr>
              <a:lnSpc>
                <a:spcPct val="5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Animal </a:t>
            </a:r>
            <a:r>
              <a:rPr lang="en-US" altLang="zh-CN" sz="1800" b="1" dirty="0">
                <a:solidFill>
                  <a:schemeClr val="tx1"/>
                </a:solidFill>
                <a:latin typeface="微软雅黑" pitchFamily="34" charset="-122"/>
                <a:ea typeface="微软雅黑" pitchFamily="34" charset="-122"/>
                <a:cs typeface="Arial Unicode MS" pitchFamily="34" charset="-122"/>
              </a:rPr>
              <a:t>fish=new Animal();</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dog</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smtClean="0">
                <a:solidFill>
                  <a:schemeClr val="tx1"/>
                </a:solidFill>
                <a:latin typeface="微软雅黑" pitchFamily="34" charset="-122"/>
                <a:ea typeface="微软雅黑" pitchFamily="34" charset="-122"/>
                <a:cs typeface="Arial Unicode MS" pitchFamily="34" charset="-122"/>
              </a:rPr>
              <a:t>=4</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fish.legs</a:t>
            </a:r>
            <a:r>
              <a:rPr lang="en-US" altLang="zh-CN" sz="1800" b="1" dirty="0" smtClean="0">
                <a:solidFill>
                  <a:schemeClr val="tx1"/>
                </a:solidFill>
                <a:latin typeface="微软雅黑" pitchFamily="34" charset="-122"/>
                <a:ea typeface="微软雅黑" pitchFamily="34" charset="-122"/>
                <a:cs typeface="Arial Unicode MS" pitchFamily="34" charset="-122"/>
              </a:rPr>
              <a:t>=0</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rPr>
              <a:t>dog.legs</a:t>
            </a:r>
            <a:r>
              <a:rPr lang="en-US" altLang="zh-CN" sz="1800" b="1" dirty="0">
                <a:solidFill>
                  <a:schemeClr val="tx1"/>
                </a:solidFill>
                <a:latin typeface="微软雅黑" pitchFamily="34" charset="-122"/>
                <a:ea typeface="微软雅黑" pitchFamily="34" charset="-122"/>
                <a:cs typeface="Arial Unicode MS" pitchFamily="34" charset="-122"/>
              </a:rPr>
              <a:t>);   //4</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rPr>
              <a:t>fish.legs</a:t>
            </a:r>
            <a:r>
              <a:rPr lang="en-US" altLang="zh-CN" sz="1800" b="1" dirty="0">
                <a:solidFill>
                  <a:schemeClr val="tx1"/>
                </a:solidFill>
                <a:latin typeface="微软雅黑" pitchFamily="34" charset="-122"/>
                <a:ea typeface="微软雅黑" pitchFamily="34" charset="-122"/>
                <a:cs typeface="Arial Unicode MS" pitchFamily="34" charset="-122"/>
              </a:rPr>
              <a:t>);   //0</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fish.legs</a:t>
            </a:r>
            <a:r>
              <a:rPr lang="en-US" altLang="zh-CN" sz="1800" b="1" dirty="0" smtClean="0">
                <a:solidFill>
                  <a:schemeClr val="tx1"/>
                </a:solidFill>
                <a:latin typeface="微软雅黑" pitchFamily="34" charset="-122"/>
                <a:ea typeface="微软雅黑" pitchFamily="34" charset="-122"/>
                <a:cs typeface="Arial Unicode MS" pitchFamily="34" charset="-122"/>
              </a:rPr>
              <a:t>=2</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dog</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fish</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4098908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34619" y="-302474"/>
            <a:ext cx="7772400" cy="1382700"/>
          </a:xfrm>
        </p:spPr>
        <p:txBody>
          <a:bodyPr>
            <a:normAutofit/>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对象的创建和使用</a:t>
            </a:r>
          </a:p>
        </p:txBody>
      </p:sp>
      <p:sp>
        <p:nvSpPr>
          <p:cNvPr id="14340" name="Rectangle 4"/>
          <p:cNvSpPr>
            <a:spLocks noChangeArrowheads="1"/>
          </p:cNvSpPr>
          <p:nvPr/>
        </p:nvSpPr>
        <p:spPr bwMode="auto">
          <a:xfrm>
            <a:off x="1244219" y="1080226"/>
            <a:ext cx="6553200" cy="4377690"/>
          </a:xfrm>
          <a:prstGeom prst="rect">
            <a:avLst/>
          </a:prstGeom>
          <a:noFill/>
          <a:ln w="9525">
            <a:noFill/>
            <a:miter lim="800000"/>
          </a:ln>
        </p:spPr>
        <p:txBody>
          <a:bodyPr>
            <a:spAutoFit/>
          </a:bodyPr>
          <a:lstStyle/>
          <a:p>
            <a:pPr>
              <a:lnSpc>
                <a:spcPct val="75000"/>
              </a:lnSpc>
              <a:spcBef>
                <a:spcPct val="50000"/>
              </a:spcBef>
            </a:pPr>
            <a:r>
              <a:rPr lang="en-US" altLang="zh-CN" sz="1800" b="1" dirty="0" smtClean="0">
                <a:solidFill>
                  <a:schemeClr val="tx1"/>
                </a:solidFill>
                <a:latin typeface="微软雅黑" pitchFamily="34" charset="-122"/>
                <a:ea typeface="微软雅黑" pitchFamily="34" charset="-122"/>
                <a:cs typeface="Arial Unicode MS" pitchFamily="34" charset="-122"/>
              </a:rPr>
              <a:t>public </a:t>
            </a:r>
            <a:r>
              <a:rPr lang="en-US" altLang="zh-CN" sz="1800" b="1" dirty="0">
                <a:solidFill>
                  <a:schemeClr val="tx1"/>
                </a:solidFill>
                <a:latin typeface="微软雅黑" pitchFamily="34" charset="-122"/>
                <a:ea typeface="微软雅黑" pitchFamily="34" charset="-122"/>
                <a:cs typeface="Arial Unicode MS" pitchFamily="34" charset="-122"/>
              </a:rPr>
              <a:t>class Zoo{</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public static void main(String </a:t>
            </a:r>
            <a:r>
              <a:rPr lang="en-US" altLang="zh-CN" sz="1800" b="1" dirty="0" err="1">
                <a:solidFill>
                  <a:schemeClr val="tx1"/>
                </a:solidFill>
                <a:latin typeface="微软雅黑" pitchFamily="34" charset="-122"/>
                <a:ea typeface="微软雅黑" pitchFamily="34" charset="-122"/>
                <a:cs typeface="Arial Unicode MS" pitchFamily="34" charset="-122"/>
              </a:rPr>
              <a:t>args</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5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Animal </a:t>
            </a:r>
            <a:r>
              <a:rPr lang="en-US" altLang="zh-CN" sz="1800" b="1" dirty="0">
                <a:solidFill>
                  <a:schemeClr val="tx1"/>
                </a:solidFill>
                <a:latin typeface="微软雅黑" pitchFamily="34" charset="-122"/>
                <a:ea typeface="微软雅黑" pitchFamily="34" charset="-122"/>
                <a:cs typeface="Arial Unicode MS" pitchFamily="34" charset="-122"/>
              </a:rPr>
              <a:t>dog=new Animal();</a:t>
            </a:r>
          </a:p>
          <a:p>
            <a:pPr>
              <a:lnSpc>
                <a:spcPct val="5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Animal </a:t>
            </a:r>
            <a:r>
              <a:rPr lang="en-US" altLang="zh-CN" sz="1800" b="1" dirty="0">
                <a:solidFill>
                  <a:schemeClr val="tx1"/>
                </a:solidFill>
                <a:latin typeface="微软雅黑" pitchFamily="34" charset="-122"/>
                <a:ea typeface="微软雅黑" pitchFamily="34" charset="-122"/>
                <a:cs typeface="Arial Unicode MS" pitchFamily="34" charset="-122"/>
              </a:rPr>
              <a:t>fish=new Animal();</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dog</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smtClean="0">
                <a:solidFill>
                  <a:schemeClr val="tx1"/>
                </a:solidFill>
                <a:latin typeface="微软雅黑" pitchFamily="34" charset="-122"/>
                <a:ea typeface="微软雅黑" pitchFamily="34" charset="-122"/>
                <a:cs typeface="Arial Unicode MS" pitchFamily="34" charset="-122"/>
              </a:rPr>
              <a:t>=4</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fish.legs</a:t>
            </a:r>
            <a:r>
              <a:rPr lang="en-US" altLang="zh-CN" sz="1800" b="1" dirty="0" smtClean="0">
                <a:solidFill>
                  <a:schemeClr val="tx1"/>
                </a:solidFill>
                <a:latin typeface="微软雅黑" pitchFamily="34" charset="-122"/>
                <a:ea typeface="微软雅黑" pitchFamily="34" charset="-122"/>
                <a:cs typeface="Arial Unicode MS" pitchFamily="34" charset="-122"/>
              </a:rPr>
              <a:t>=0</a:t>
            </a:r>
            <a:r>
              <a:rPr lang="en-US" altLang="zh-CN" sz="1800" b="1" dirty="0">
                <a:solidFill>
                  <a:schemeClr val="tx1"/>
                </a:solidFill>
                <a:latin typeface="微软雅黑" pitchFamily="34" charset="-122"/>
                <a:ea typeface="微软雅黑" pitchFamily="34" charset="-122"/>
                <a:cs typeface="Arial Unicode MS" pitchFamily="34" charset="-122"/>
              </a:rPr>
              <a:t>;</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rPr>
              <a:t>dog.legs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rPr>
              <a:t>fish.legs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smtClean="0">
                <a:solidFill>
                  <a:schemeClr val="tx1"/>
                </a:solidFill>
                <a:latin typeface="微软雅黑" pitchFamily="34" charset="-122"/>
                <a:ea typeface="微软雅黑" pitchFamily="34" charset="-122"/>
                <a:cs typeface="Arial Unicode MS" pitchFamily="34" charset="-122"/>
              </a:rPr>
              <a:t>fish=dog</a:t>
            </a:r>
            <a:r>
              <a:rPr lang="zh-CN" altLang="en-US" sz="1800" b="1" dirty="0" smtClean="0">
                <a:solidFill>
                  <a:schemeClr val="tx1"/>
                </a:solidFill>
                <a:latin typeface="微软雅黑" pitchFamily="34" charset="-122"/>
                <a:ea typeface="微软雅黑" pitchFamily="34" charset="-122"/>
                <a:cs typeface="Arial Unicode MS" pitchFamily="34" charset="-122"/>
              </a:rPr>
              <a:t>；</a:t>
            </a:r>
            <a:endParaRPr lang="en-US" altLang="zh-CN" sz="1800" b="1" dirty="0">
              <a:solidFill>
                <a:schemeClr val="tx1"/>
              </a:solidFill>
              <a:latin typeface="微软雅黑" pitchFamily="34" charset="-122"/>
              <a:ea typeface="微软雅黑" pitchFamily="34" charset="-122"/>
              <a:cs typeface="Arial Unicode MS" pitchFamily="34" charset="-122"/>
            </a:endParaRP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dog</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r>
              <a:rPr lang="en-US" altLang="zh-CN" sz="1800" b="1" dirty="0" err="1" smtClean="0">
                <a:solidFill>
                  <a:schemeClr val="tx1"/>
                </a:solidFill>
                <a:latin typeface="微软雅黑" pitchFamily="34" charset="-122"/>
                <a:ea typeface="微软雅黑" pitchFamily="34" charset="-122"/>
                <a:cs typeface="Arial Unicode MS" pitchFamily="34" charset="-122"/>
              </a:rPr>
              <a:t>System.out.println</a:t>
            </a:r>
            <a:r>
              <a:rPr lang="en-US" altLang="zh-CN" sz="1800" b="1" dirty="0" smtClean="0">
                <a:solidFill>
                  <a:schemeClr val="tx1"/>
                </a:solidFill>
                <a:latin typeface="微软雅黑" pitchFamily="34" charset="-122"/>
                <a:ea typeface="微软雅黑" pitchFamily="34" charset="-122"/>
                <a:cs typeface="Arial Unicode MS" pitchFamily="34" charset="-122"/>
              </a:rPr>
              <a:t>(</a:t>
            </a:r>
            <a:r>
              <a:rPr lang="en-US" altLang="zh-CN" sz="1800" b="1" dirty="0" err="1" smtClean="0">
                <a:solidFill>
                  <a:schemeClr val="tx1"/>
                </a:solidFill>
                <a:latin typeface="微软雅黑" pitchFamily="34" charset="-122"/>
                <a:ea typeface="微软雅黑" pitchFamily="34" charset="-122"/>
                <a:cs typeface="Arial Unicode MS" pitchFamily="34" charset="-122"/>
                <a:sym typeface="+mn-ea"/>
              </a:rPr>
              <a:t>fish</a:t>
            </a:r>
            <a:r>
              <a:rPr lang="en-US" altLang="zh-CN" sz="1800" b="1" dirty="0" err="1" smtClean="0">
                <a:solidFill>
                  <a:schemeClr val="tx1"/>
                </a:solidFill>
                <a:latin typeface="微软雅黑" pitchFamily="34" charset="-122"/>
                <a:ea typeface="微软雅黑" pitchFamily="34" charset="-122"/>
                <a:cs typeface="Arial Unicode MS" pitchFamily="34" charset="-122"/>
              </a:rPr>
              <a:t>.legs</a:t>
            </a: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    }</a:t>
            </a:r>
          </a:p>
          <a:p>
            <a:pPr>
              <a:lnSpc>
                <a:spcPct val="75000"/>
              </a:lnSpc>
              <a:spcBef>
                <a:spcPct val="50000"/>
              </a:spcBef>
            </a:pPr>
            <a:r>
              <a:rPr lang="en-US" altLang="zh-CN" sz="1800" b="1" dirty="0">
                <a:solidFill>
                  <a:schemeClr val="tx1"/>
                </a:solidFill>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4235774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47364" y="0"/>
            <a:ext cx="8080375" cy="833402"/>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对象的使用</a:t>
            </a:r>
          </a:p>
        </p:txBody>
      </p:sp>
      <p:sp>
        <p:nvSpPr>
          <p:cNvPr id="18435" name="Rectangle 3"/>
          <p:cNvSpPr>
            <a:spLocks noGrp="1" noChangeArrowheads="1"/>
          </p:cNvSpPr>
          <p:nvPr>
            <p:ph type="body" sz="half" idx="1"/>
          </p:nvPr>
        </p:nvSpPr>
        <p:spPr>
          <a:xfrm>
            <a:off x="146682" y="1228859"/>
            <a:ext cx="8776091" cy="4434521"/>
          </a:xfrm>
        </p:spPr>
        <p:txBody>
          <a:bodyPr>
            <a:noAutofit/>
          </a:bodyPr>
          <a:lstStyle/>
          <a:p>
            <a:pPr marL="323850" indent="0" eaLnBrk="1" hangingPunct="1">
              <a:lnSpc>
                <a:spcPct val="150000"/>
              </a:lnSpc>
              <a:spcBef>
                <a:spcPts val="0"/>
              </a:spcBef>
              <a:buFontTx/>
              <a:buNone/>
            </a:pPr>
            <a:r>
              <a:rPr lang="zh-CN" altLang="en-US" sz="2400" dirty="0" smtClean="0">
                <a:latin typeface="微软雅黑" pitchFamily="34" charset="-122"/>
                <a:ea typeface="微软雅黑" pitchFamily="34" charset="-122"/>
                <a:cs typeface="Arial Unicode MS" pitchFamily="34" charset="-122"/>
              </a:rPr>
              <a:t>创建新的对象之后</a:t>
            </a:r>
            <a:r>
              <a:rPr lang="en-US" altLang="zh-CN" sz="2400" dirty="0" smtClean="0">
                <a:latin typeface="微软雅黑" pitchFamily="34" charset="-122"/>
                <a:ea typeface="微软雅黑" pitchFamily="34" charset="-122"/>
                <a:cs typeface="Arial Unicode MS" pitchFamily="34" charset="-122"/>
              </a:rPr>
              <a:t>,</a:t>
            </a:r>
            <a:r>
              <a:rPr lang="zh-CN" altLang="en-US" sz="2400" dirty="0" smtClean="0">
                <a:latin typeface="微软雅黑" pitchFamily="34" charset="-122"/>
                <a:ea typeface="微软雅黑" pitchFamily="34" charset="-122"/>
                <a:cs typeface="Arial Unicode MS" pitchFamily="34" charset="-122"/>
              </a:rPr>
              <a:t>我们就可以使用“ 对象名</a:t>
            </a:r>
            <a:r>
              <a:rPr lang="en-US" altLang="zh-CN" sz="2400" dirty="0" smtClean="0">
                <a:latin typeface="微软雅黑" pitchFamily="34" charset="-122"/>
                <a:ea typeface="微软雅黑" pitchFamily="34" charset="-122"/>
                <a:cs typeface="Arial Unicode MS" pitchFamily="34" charset="-122"/>
              </a:rPr>
              <a:t>.</a:t>
            </a:r>
            <a:r>
              <a:rPr lang="zh-CN" altLang="en-US" sz="2400" dirty="0" smtClean="0">
                <a:latin typeface="微软雅黑" pitchFamily="34" charset="-122"/>
                <a:ea typeface="微软雅黑" pitchFamily="34" charset="-122"/>
                <a:cs typeface="Arial Unicode MS" pitchFamily="34" charset="-122"/>
              </a:rPr>
              <a:t>对象成员 ”的格式，来访问对象的成员。 </a:t>
            </a:r>
          </a:p>
          <a:p>
            <a:pPr eaLnBrk="1" hangingPunct="1">
              <a:lnSpc>
                <a:spcPct val="70000"/>
              </a:lnSpc>
              <a:buFontTx/>
              <a:buNone/>
            </a:pPr>
            <a:endParaRPr lang="zh-CN" altLang="en-US" sz="2000" dirty="0" smtClean="0">
              <a:latin typeface="微软雅黑" pitchFamily="34" charset="-122"/>
              <a:ea typeface="微软雅黑" pitchFamily="34" charset="-122"/>
              <a:cs typeface="Arial Unicode MS" pitchFamily="34" charset="-122"/>
            </a:endParaRP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class </a:t>
            </a:r>
            <a:r>
              <a:rPr lang="en-US" altLang="zh-CN" sz="2000" dirty="0" err="1" smtClean="0">
                <a:latin typeface="微软雅黑" pitchFamily="34" charset="-122"/>
                <a:ea typeface="微软雅黑" pitchFamily="34" charset="-122"/>
                <a:cs typeface="Arial Unicode MS" pitchFamily="34" charset="-122"/>
              </a:rPr>
              <a:t>TestPerson</a:t>
            </a:r>
            <a:endParaRPr lang="en-US" altLang="zh-CN" sz="2000" dirty="0" smtClean="0">
              <a:latin typeface="微软雅黑" pitchFamily="34" charset="-122"/>
              <a:ea typeface="微软雅黑" pitchFamily="34" charset="-122"/>
              <a:cs typeface="Arial Unicode MS" pitchFamily="34" charset="-122"/>
            </a:endParaRP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	public static void main(String[] </a:t>
            </a:r>
            <a:r>
              <a:rPr lang="en-US" altLang="zh-CN" sz="2000" dirty="0" err="1" smtClean="0">
                <a:latin typeface="微软雅黑" pitchFamily="34" charset="-122"/>
                <a:ea typeface="微软雅黑" pitchFamily="34" charset="-122"/>
                <a:cs typeface="Arial Unicode MS" pitchFamily="34" charset="-122"/>
              </a:rPr>
              <a:t>args</a:t>
            </a:r>
            <a:r>
              <a:rPr lang="en-US" altLang="zh-CN" sz="2000" dirty="0" smtClean="0">
                <a:latin typeface="微软雅黑" pitchFamily="34" charset="-122"/>
                <a:ea typeface="微软雅黑" pitchFamily="34" charset="-122"/>
                <a:cs typeface="Arial Unicode MS" pitchFamily="34" charset="-122"/>
              </a:rPr>
              <a:t>)</a:t>
            </a:r>
            <a:endParaRPr lang="zh-CN" altLang="en-US" sz="2000" dirty="0" smtClean="0">
              <a:latin typeface="微软雅黑" pitchFamily="34" charset="-122"/>
              <a:ea typeface="微软雅黑" pitchFamily="34" charset="-122"/>
              <a:cs typeface="Arial Unicode MS" pitchFamily="34" charset="-122"/>
            </a:endParaRPr>
          </a:p>
          <a:p>
            <a:pPr marL="720090" eaLnBrk="1" hangingPunct="1">
              <a:lnSpc>
                <a:spcPct val="70000"/>
              </a:lnSpc>
              <a:buFontTx/>
              <a:buNone/>
            </a:pPr>
            <a:r>
              <a:rPr lang="zh-CN" altLang="en-US" sz="2000" dirty="0" smtClean="0">
                <a:latin typeface="微软雅黑" pitchFamily="34" charset="-122"/>
                <a:ea typeface="微软雅黑" pitchFamily="34" charset="-122"/>
                <a:cs typeface="Arial Unicode MS" pitchFamily="34" charset="-122"/>
              </a:rPr>
              <a:t>	</a:t>
            </a:r>
            <a:r>
              <a:rPr lang="en-US" altLang="zh-CN" sz="2000" dirty="0" smtClean="0">
                <a:latin typeface="微软雅黑" pitchFamily="34" charset="-122"/>
                <a:ea typeface="微软雅黑" pitchFamily="34" charset="-122"/>
                <a:cs typeface="Arial Unicode MS" pitchFamily="34" charset="-122"/>
              </a:rPr>
              <a:t>{</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	     Person p1 = new Person();</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sym typeface="+mn-ea"/>
              </a:rPr>
              <a:t>	     </a:t>
            </a:r>
            <a:r>
              <a:rPr lang="en-US" altLang="zh-CN" sz="2000" dirty="0" smtClean="0">
                <a:latin typeface="微软雅黑" pitchFamily="34" charset="-122"/>
                <a:ea typeface="微软雅黑" pitchFamily="34" charset="-122"/>
                <a:cs typeface="Arial Unicode MS" pitchFamily="34" charset="-122"/>
              </a:rPr>
              <a:t>Person p2 =new Person();</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sym typeface="+mn-ea"/>
              </a:rPr>
              <a:t>	     </a:t>
            </a:r>
            <a:r>
              <a:rPr lang="en-US" altLang="zh-CN" sz="2000" dirty="0" smtClean="0">
                <a:latin typeface="微软雅黑" pitchFamily="34" charset="-122"/>
                <a:ea typeface="微软雅黑" pitchFamily="34" charset="-122"/>
                <a:cs typeface="Arial Unicode MS" pitchFamily="34" charset="-122"/>
              </a:rPr>
              <a:t>p1.age = 20;</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sym typeface="+mn-ea"/>
              </a:rPr>
              <a:t>	     </a:t>
            </a:r>
            <a:r>
              <a:rPr lang="en-US" altLang="zh-CN" sz="2000" dirty="0" smtClean="0">
                <a:latin typeface="微软雅黑" pitchFamily="34" charset="-122"/>
                <a:ea typeface="微软雅黑" pitchFamily="34" charset="-122"/>
                <a:cs typeface="Arial Unicode MS" pitchFamily="34" charset="-122"/>
              </a:rPr>
              <a:t>p1.shout();</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sym typeface="+mn-ea"/>
              </a:rPr>
              <a:t>	     </a:t>
            </a:r>
            <a:r>
              <a:rPr lang="en-US" altLang="zh-CN" sz="2000" dirty="0" smtClean="0">
                <a:latin typeface="微软雅黑" pitchFamily="34" charset="-122"/>
                <a:ea typeface="微软雅黑" pitchFamily="34" charset="-122"/>
                <a:cs typeface="Arial Unicode MS" pitchFamily="34" charset="-122"/>
              </a:rPr>
              <a:t>p2.shout();</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	}</a:t>
            </a:r>
          </a:p>
          <a:p>
            <a:pPr marL="720090" eaLnBrk="1" hangingPunct="1">
              <a:lnSpc>
                <a:spcPct val="70000"/>
              </a:lnSpc>
              <a:buFontTx/>
              <a:buNone/>
            </a:pPr>
            <a:r>
              <a:rPr lang="en-US" altLang="zh-CN" sz="2000" dirty="0" smtClean="0">
                <a:latin typeface="微软雅黑" pitchFamily="34" charset="-122"/>
                <a:ea typeface="微软雅黑" pitchFamily="34" charset="-122"/>
                <a:cs typeface="Arial Unicode MS" pitchFamily="34" charset="-122"/>
              </a:rPr>
              <a:t>}</a:t>
            </a:r>
          </a:p>
        </p:txBody>
      </p:sp>
    </p:spTree>
    <p:extLst>
      <p:ext uri="{BB962C8B-B14F-4D97-AF65-F5344CB8AC3E}">
        <p14:creationId xmlns:p14="http://schemas.microsoft.com/office/powerpoint/2010/main" val="3986497071"/>
      </p:ext>
    </p:extLst>
  </p:cSld>
  <p:clrMapOvr>
    <a:masterClrMapping/>
  </p:clrMapOvr>
  <p:transition>
    <p:check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类和对象</a:t>
            </a:r>
            <a:endParaRPr lang="zh-CN" altLang="en-US" dirty="0"/>
          </a:p>
        </p:txBody>
      </p:sp>
      <p:sp>
        <p:nvSpPr>
          <p:cNvPr id="5" name="矩形 4"/>
          <p:cNvSpPr/>
          <p:nvPr/>
        </p:nvSpPr>
        <p:spPr>
          <a:xfrm>
            <a:off x="1045922" y="4529874"/>
            <a:ext cx="6958209" cy="1015663"/>
          </a:xfrm>
          <a:prstGeom prst="rect">
            <a:avLst/>
          </a:prstGeom>
        </p:spPr>
        <p:txBody>
          <a:bodyPr wrap="square">
            <a:spAutoFit/>
          </a:bodyPr>
          <a:lstStyle/>
          <a:p>
            <a:r>
              <a:rPr lang="zh-CN" altLang="en-US" b="1" dirty="0">
                <a:solidFill>
                  <a:srgbClr val="000000"/>
                </a:solidFill>
                <a:latin typeface="宋体" panose="02010600030101010101" pitchFamily="2" charset="-122"/>
              </a:rPr>
              <a:t>定义 </a:t>
            </a:r>
            <a:r>
              <a:rPr lang="en-US" altLang="zh-CN" b="1" dirty="0" smtClean="0">
                <a:solidFill>
                  <a:srgbClr val="000000"/>
                </a:solidFill>
                <a:latin typeface="Times New Roman" panose="02020603050405020304" pitchFamily="18" charset="0"/>
              </a:rPr>
              <a:t>Car </a:t>
            </a:r>
            <a:r>
              <a:rPr lang="zh-CN" altLang="en-US" b="1" dirty="0">
                <a:solidFill>
                  <a:srgbClr val="000000"/>
                </a:solidFill>
                <a:latin typeface="宋体" panose="02010600030101010101" pitchFamily="2" charset="-122"/>
              </a:rPr>
              <a:t>类有 </a:t>
            </a:r>
            <a:r>
              <a:rPr lang="en-US" altLang="zh-CN" b="1" dirty="0" smtClean="0">
                <a:solidFill>
                  <a:srgbClr val="000000"/>
                </a:solidFill>
                <a:latin typeface="Times New Roman" panose="02020603050405020304" pitchFamily="18" charset="0"/>
              </a:rPr>
              <a:t>brand</a:t>
            </a:r>
            <a:r>
              <a:rPr lang="zh-CN" altLang="en-US" b="1" dirty="0" smtClean="0">
                <a:solidFill>
                  <a:srgbClr val="000000"/>
                </a:solidFill>
                <a:latin typeface="宋体" panose="02010600030101010101" pitchFamily="2" charset="-122"/>
              </a:rPr>
              <a:t>和</a:t>
            </a:r>
            <a:r>
              <a:rPr lang="en-US" altLang="zh-CN" b="1" dirty="0" smtClean="0">
                <a:solidFill>
                  <a:srgbClr val="000000"/>
                </a:solidFill>
                <a:latin typeface="Times New Roman" panose="02020603050405020304" pitchFamily="18" charset="0"/>
              </a:rPr>
              <a:t>color</a:t>
            </a:r>
            <a:r>
              <a:rPr lang="zh-CN" altLang="en-US" b="1" dirty="0" smtClean="0">
                <a:solidFill>
                  <a:srgbClr val="000000"/>
                </a:solidFill>
                <a:latin typeface="宋体" panose="02010600030101010101" pitchFamily="2" charset="-122"/>
              </a:rPr>
              <a:t>属性</a:t>
            </a:r>
            <a:r>
              <a:rPr lang="zh-CN" altLang="en-US" b="1" dirty="0">
                <a:solidFill>
                  <a:srgbClr val="000000"/>
                </a:solidFill>
                <a:latin typeface="宋体" panose="02010600030101010101" pitchFamily="2" charset="-122"/>
              </a:rPr>
              <a:t>。能够以 </a:t>
            </a:r>
            <a:r>
              <a:rPr lang="en-US" altLang="zh-CN" b="1" dirty="0" smtClean="0">
                <a:solidFill>
                  <a:srgbClr val="000000"/>
                </a:solidFill>
                <a:latin typeface="Times New Roman" panose="02020603050405020304" pitchFamily="18" charset="0"/>
              </a:rPr>
              <a:t>Car</a:t>
            </a:r>
            <a:r>
              <a:rPr lang="zh-CN" altLang="en-US" b="1" dirty="0" smtClean="0">
                <a:solidFill>
                  <a:srgbClr val="000000"/>
                </a:solidFill>
                <a:latin typeface="宋体" panose="02010600030101010101" pitchFamily="2" charset="-122"/>
              </a:rPr>
              <a:t>类</a:t>
            </a:r>
            <a:r>
              <a:rPr lang="zh-CN" altLang="en-US" b="1" dirty="0">
                <a:solidFill>
                  <a:srgbClr val="000000"/>
                </a:solidFill>
                <a:latin typeface="宋体" panose="02010600030101010101" pitchFamily="2" charset="-122"/>
              </a:rPr>
              <a:t>为模板，创建</a:t>
            </a:r>
            <a:r>
              <a:rPr lang="zh-CN" altLang="en-US" b="1" dirty="0" smtClean="0">
                <a:solidFill>
                  <a:srgbClr val="000000"/>
                </a:solidFill>
                <a:latin typeface="宋体" panose="02010600030101010101" pitchFamily="2" charset="-122"/>
              </a:rPr>
              <a:t>一系列</a:t>
            </a:r>
            <a:r>
              <a:rPr lang="zh-CN" altLang="en-US" b="1" dirty="0">
                <a:solidFill>
                  <a:srgbClr val="000000"/>
                </a:solidFill>
                <a:latin typeface="宋体" panose="02010600030101010101" pitchFamily="2" charset="-122"/>
              </a:rPr>
              <a:t>小汽车</a:t>
            </a:r>
            <a:r>
              <a:rPr lang="zh-CN" altLang="en-US" b="1" dirty="0" smtClean="0">
                <a:solidFill>
                  <a:srgbClr val="000000"/>
                </a:solidFill>
                <a:latin typeface="宋体" panose="02010600030101010101" pitchFamily="2" charset="-122"/>
              </a:rPr>
              <a:t>对象</a:t>
            </a:r>
            <a:r>
              <a:rPr lang="zh-CN" altLang="en-US" b="1" dirty="0" smtClean="0"/>
              <a:t> </a:t>
            </a:r>
            <a:r>
              <a:rPr lang="zh-CN" altLang="en-US" dirty="0"/>
              <a:t/>
            </a:r>
            <a:br>
              <a:rPr lang="zh-CN" altLang="en-US" dirty="0"/>
            </a:br>
            <a:endParaRPr lang="zh-CN" altLang="en-US" dirty="0"/>
          </a:p>
        </p:txBody>
      </p:sp>
      <p:pic>
        <p:nvPicPr>
          <p:cNvPr id="6" name="图片 5"/>
          <p:cNvPicPr>
            <a:picLocks noChangeAspect="1"/>
          </p:cNvPicPr>
          <p:nvPr/>
        </p:nvPicPr>
        <p:blipFill>
          <a:blip r:embed="rId2"/>
          <a:stretch>
            <a:fillRect/>
          </a:stretch>
        </p:blipFill>
        <p:spPr>
          <a:xfrm>
            <a:off x="1696703" y="1186082"/>
            <a:ext cx="5224500" cy="2832400"/>
          </a:xfrm>
          <a:prstGeom prst="rect">
            <a:avLst/>
          </a:prstGeom>
        </p:spPr>
      </p:pic>
    </p:spTree>
    <p:extLst>
      <p:ext uri="{BB962C8B-B14F-4D97-AF65-F5344CB8AC3E}">
        <p14:creationId xmlns:p14="http://schemas.microsoft.com/office/powerpoint/2010/main" val="345955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类和对象</a:t>
            </a:r>
            <a:endParaRPr lang="zh-CN" altLang="en-US" dirty="0"/>
          </a:p>
        </p:txBody>
      </p:sp>
      <p:sp>
        <p:nvSpPr>
          <p:cNvPr id="3" name="内容占位符 2"/>
          <p:cNvSpPr>
            <a:spLocks noGrp="1"/>
          </p:cNvSpPr>
          <p:nvPr>
            <p:ph idx="1"/>
          </p:nvPr>
        </p:nvSpPr>
        <p:spPr>
          <a:xfrm>
            <a:off x="457200" y="1219200"/>
            <a:ext cx="4014592" cy="4427538"/>
          </a:xfrm>
        </p:spPr>
        <p:txBody>
          <a:bodyPr/>
          <a:lstStyle/>
          <a:p>
            <a:pPr marL="0" indent="0">
              <a:buNone/>
            </a:pPr>
            <a:r>
              <a:rPr lang="en-US" altLang="zh-CN" sz="2000" dirty="0"/>
              <a:t>public class Car </a:t>
            </a:r>
            <a:r>
              <a:rPr lang="en-US" altLang="zh-CN" sz="2000" dirty="0" smtClean="0"/>
              <a:t>{</a:t>
            </a:r>
            <a:r>
              <a:rPr lang="en-US" altLang="zh-CN" sz="2000" dirty="0"/>
              <a:t>	</a:t>
            </a:r>
            <a:endParaRPr lang="zh-CN" altLang="zh-CN" sz="2000" dirty="0"/>
          </a:p>
          <a:p>
            <a:pPr marL="0" indent="0">
              <a:buNone/>
            </a:pPr>
            <a:r>
              <a:rPr lang="en-US" altLang="zh-CN" sz="2000" dirty="0" smtClean="0"/>
              <a:t>String </a:t>
            </a:r>
            <a:r>
              <a:rPr lang="en-US" altLang="zh-CN" sz="2000" dirty="0"/>
              <a:t>brand;//</a:t>
            </a:r>
            <a:r>
              <a:rPr lang="zh-CN" altLang="en-US" sz="2000" dirty="0"/>
              <a:t>品牌</a:t>
            </a:r>
          </a:p>
          <a:p>
            <a:pPr marL="0" indent="0">
              <a:buNone/>
            </a:pPr>
            <a:r>
              <a:rPr lang="zh-CN" altLang="en-US" sz="2000" dirty="0"/>
              <a:t> </a:t>
            </a:r>
            <a:r>
              <a:rPr lang="en-US" altLang="zh-CN" sz="2000" dirty="0"/>
              <a:t>String color;//</a:t>
            </a:r>
            <a:r>
              <a:rPr lang="zh-CN" altLang="en-US" sz="2000" dirty="0"/>
              <a:t>颜色</a:t>
            </a:r>
          </a:p>
          <a:p>
            <a:pPr marL="0" indent="0">
              <a:buNone/>
            </a:pPr>
            <a:r>
              <a:rPr lang="zh-CN" altLang="en-US" sz="2000" dirty="0"/>
              <a:t> </a:t>
            </a:r>
            <a:r>
              <a:rPr lang="en-US" altLang="zh-CN" sz="2000" dirty="0" err="1"/>
              <a:t>int</a:t>
            </a:r>
            <a:r>
              <a:rPr lang="en-US" altLang="zh-CN" sz="2000" dirty="0"/>
              <a:t>  length;//</a:t>
            </a:r>
            <a:r>
              <a:rPr lang="zh-CN" altLang="en-US" sz="2000" dirty="0"/>
              <a:t>车长</a:t>
            </a:r>
          </a:p>
          <a:p>
            <a:pPr marL="0" indent="0">
              <a:buNone/>
            </a:pPr>
            <a:r>
              <a:rPr lang="zh-CN" altLang="en-US" sz="2000" dirty="0"/>
              <a:t> </a:t>
            </a:r>
            <a:r>
              <a:rPr lang="en-US" altLang="zh-CN" sz="2000" dirty="0" err="1"/>
              <a:t>int</a:t>
            </a:r>
            <a:r>
              <a:rPr lang="en-US" altLang="zh-CN" sz="2000" dirty="0"/>
              <a:t> width;//</a:t>
            </a:r>
            <a:r>
              <a:rPr lang="zh-CN" altLang="en-US" sz="2000" dirty="0"/>
              <a:t>车宽</a:t>
            </a:r>
          </a:p>
          <a:p>
            <a:pPr marL="0" indent="0">
              <a:buNone/>
            </a:pPr>
            <a:r>
              <a:rPr lang="zh-CN" altLang="en-US" sz="2000" dirty="0"/>
              <a:t> </a:t>
            </a:r>
            <a:r>
              <a:rPr lang="en-US" altLang="zh-CN" sz="2000" dirty="0"/>
              <a:t>float emissions;//</a:t>
            </a:r>
            <a:r>
              <a:rPr lang="zh-CN" altLang="en-US" sz="2000" dirty="0"/>
              <a:t>排量</a:t>
            </a:r>
          </a:p>
          <a:p>
            <a:pPr marL="0" indent="0">
              <a:buNone/>
            </a:pPr>
            <a:r>
              <a:rPr lang="zh-CN" altLang="en-US" sz="2000" dirty="0"/>
              <a:t> </a:t>
            </a:r>
            <a:r>
              <a:rPr lang="en-US" altLang="zh-CN" sz="2000" dirty="0" err="1"/>
              <a:t>int</a:t>
            </a:r>
            <a:r>
              <a:rPr lang="en-US" altLang="zh-CN" sz="2000" dirty="0"/>
              <a:t>  price;//</a:t>
            </a:r>
            <a:r>
              <a:rPr lang="zh-CN" altLang="en-US" sz="2000" dirty="0"/>
              <a:t>价格</a:t>
            </a:r>
            <a:r>
              <a:rPr lang="en-US" altLang="zh-CN" sz="2000" dirty="0"/>
              <a:t>	</a:t>
            </a:r>
            <a:endParaRPr lang="zh-CN" altLang="zh-CN" sz="2000" dirty="0"/>
          </a:p>
          <a:p>
            <a:pPr marL="0" indent="0">
              <a:buNone/>
            </a:pPr>
            <a:r>
              <a:rPr lang="en-US" altLang="zh-CN" sz="2000" dirty="0" smtClean="0"/>
              <a:t>public </a:t>
            </a:r>
            <a:r>
              <a:rPr lang="en-US" altLang="zh-CN" sz="2000" dirty="0"/>
              <a:t>void run</a:t>
            </a:r>
            <a:r>
              <a:rPr lang="en-US" altLang="zh-CN" sz="2000" dirty="0" smtClean="0"/>
              <a:t>(){</a:t>
            </a:r>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zh-CN" altLang="zh-CN" sz="2000" dirty="0"/>
              <a:t>小汽车</a:t>
            </a:r>
            <a:r>
              <a:rPr lang="zh-CN" altLang="zh-CN" sz="2000" dirty="0" smtClean="0"/>
              <a:t>，</a:t>
            </a:r>
            <a:r>
              <a:rPr lang="en-US" altLang="zh-CN" sz="2000" dirty="0" smtClean="0"/>
              <a:t>555~~");</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en-US" sz="2000" dirty="0"/>
          </a:p>
        </p:txBody>
      </p:sp>
      <p:sp>
        <p:nvSpPr>
          <p:cNvPr id="4" name="内容占位符 2"/>
          <p:cNvSpPr txBox="1">
            <a:spLocks/>
          </p:cNvSpPr>
          <p:nvPr/>
        </p:nvSpPr>
        <p:spPr bwMode="auto">
          <a:xfrm>
            <a:off x="4553211" y="1146131"/>
            <a:ext cx="4014592"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en-US" altLang="zh-CN" sz="2000" dirty="0"/>
              <a:t>public class </a:t>
            </a:r>
            <a:r>
              <a:rPr lang="en-US" altLang="zh-CN" sz="2000" dirty="0" err="1"/>
              <a:t>CarDemo</a:t>
            </a:r>
            <a:r>
              <a:rPr lang="en-US" altLang="zh-CN" sz="2000" dirty="0"/>
              <a:t> {</a:t>
            </a:r>
            <a:endParaRPr lang="zh-CN" altLang="zh-CN" sz="2000" dirty="0"/>
          </a:p>
          <a:p>
            <a:pPr marL="0" indent="0">
              <a:buNone/>
            </a:pPr>
            <a:r>
              <a:rPr lang="en-US" altLang="zh-CN" sz="2000" dirty="0" smtClean="0"/>
              <a:t>public </a:t>
            </a:r>
            <a:r>
              <a:rPr lang="en-US" altLang="zh-CN" sz="2000" dirty="0"/>
              <a:t>static void main(String[] </a:t>
            </a:r>
            <a:r>
              <a:rPr lang="en-US" altLang="zh-CN" sz="2000" dirty="0" err="1"/>
              <a:t>args</a:t>
            </a:r>
            <a:r>
              <a:rPr lang="en-US" altLang="zh-CN" sz="2000" dirty="0"/>
              <a:t>) {</a:t>
            </a:r>
            <a:endParaRPr lang="zh-CN" altLang="zh-CN" sz="2000" dirty="0"/>
          </a:p>
          <a:p>
            <a:pPr marL="0" indent="0">
              <a:buNone/>
            </a:pPr>
            <a:r>
              <a:rPr lang="en-US" altLang="zh-CN" sz="2000" dirty="0"/>
              <a:t>	</a:t>
            </a:r>
            <a:r>
              <a:rPr lang="en-US" altLang="zh-CN" sz="2000" dirty="0" smtClean="0"/>
              <a:t>Car mycar2 </a:t>
            </a:r>
            <a:r>
              <a:rPr lang="en-US" altLang="zh-CN" sz="2000" dirty="0"/>
              <a:t>= new Car();</a:t>
            </a:r>
            <a:endParaRPr lang="zh-CN" altLang="zh-CN" sz="2000" dirty="0"/>
          </a:p>
          <a:p>
            <a:pPr marL="0" indent="0">
              <a:buNone/>
            </a:pPr>
            <a:r>
              <a:rPr lang="en-US" altLang="zh-CN" sz="2000" dirty="0"/>
              <a:t>	 mycar2.brand ="</a:t>
            </a:r>
            <a:r>
              <a:rPr lang="zh-CN" altLang="en-US" sz="2000" dirty="0"/>
              <a:t>兰博基尼</a:t>
            </a:r>
            <a:r>
              <a:rPr lang="en-US" altLang="zh-CN" sz="2000" dirty="0"/>
              <a:t>";</a:t>
            </a:r>
          </a:p>
          <a:p>
            <a:pPr marL="0" indent="0">
              <a:buNone/>
            </a:pPr>
            <a:r>
              <a:rPr lang="en-US" altLang="zh-CN" sz="2000" dirty="0"/>
              <a:t>	mycar2.color = "</a:t>
            </a:r>
            <a:r>
              <a:rPr lang="zh-CN" altLang="en-US" sz="2000" dirty="0"/>
              <a:t>黑色</a:t>
            </a:r>
            <a:r>
              <a:rPr lang="en-US" altLang="zh-CN" sz="2000" dirty="0"/>
              <a:t>";</a:t>
            </a:r>
          </a:p>
          <a:p>
            <a:pPr marL="0" indent="0">
              <a:buNone/>
            </a:pPr>
            <a:r>
              <a:rPr lang="en-US" altLang="zh-CN" sz="2000" dirty="0"/>
              <a:t>	mycar2.length=4780;</a:t>
            </a:r>
          </a:p>
          <a:p>
            <a:pPr marL="0" indent="0">
              <a:buNone/>
            </a:pPr>
            <a:r>
              <a:rPr lang="en-US" altLang="zh-CN" sz="2000" dirty="0"/>
              <a:t>	mycar2.width=2030;</a:t>
            </a:r>
          </a:p>
          <a:p>
            <a:pPr marL="0" indent="0">
              <a:buNone/>
            </a:pPr>
            <a:r>
              <a:rPr lang="en-US" altLang="zh-CN" sz="2000" dirty="0"/>
              <a:t>	mycar2.emissions= 6.5f;</a:t>
            </a:r>
          </a:p>
          <a:p>
            <a:pPr marL="0" indent="0">
              <a:buNone/>
            </a:pPr>
            <a:r>
              <a:rPr lang="en-US" altLang="zh-CN" sz="2000" dirty="0"/>
              <a:t>	mycar2.price=730000; 	 mycar2.run();</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1638928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对象的存储</a:t>
            </a:r>
          </a:p>
        </p:txBody>
      </p:sp>
      <p:sp>
        <p:nvSpPr>
          <p:cNvPr id="3" name="内容占位符 2"/>
          <p:cNvSpPr>
            <a:spLocks noGrp="1"/>
          </p:cNvSpPr>
          <p:nvPr>
            <p:ph idx="1"/>
          </p:nvPr>
        </p:nvSpPr>
        <p:spPr/>
        <p:txBody>
          <a:bodyPr/>
          <a:lstStyle/>
          <a:p>
            <a:pPr marL="0" indent="0">
              <a:buNone/>
            </a:pPr>
            <a:r>
              <a:rPr lang="en-US" altLang="zh-CN" dirty="0"/>
              <a:t>Car </a:t>
            </a:r>
            <a:r>
              <a:rPr lang="en-US" altLang="zh-CN" dirty="0" smtClean="0"/>
              <a:t>mycar1 </a:t>
            </a:r>
            <a:r>
              <a:rPr lang="en-US" altLang="zh-CN" dirty="0"/>
              <a:t>= new Car</a:t>
            </a:r>
            <a:r>
              <a:rPr lang="en-US" altLang="zh-CN" dirty="0" smtClean="0"/>
              <a:t>();</a:t>
            </a:r>
          </a:p>
          <a:p>
            <a:pPr marL="0" indent="0">
              <a:buNone/>
            </a:pPr>
            <a:r>
              <a:rPr lang="en-US" altLang="zh-CN" dirty="0"/>
              <a:t>Car mycar2 = new Car();</a:t>
            </a:r>
            <a:endParaRPr lang="zh-CN" altLang="zh-CN" dirty="0"/>
          </a:p>
          <a:p>
            <a:pPr marL="0" indent="0">
              <a:buNone/>
            </a:pPr>
            <a:r>
              <a:rPr lang="en-US" altLang="zh-CN" dirty="0"/>
              <a:t>	 Car mycar2 = new Car();</a:t>
            </a:r>
          </a:p>
          <a:p>
            <a:pPr marL="0" indent="0">
              <a:buNone/>
            </a:pPr>
            <a:r>
              <a:rPr lang="en-US" altLang="zh-CN" dirty="0" smtClean="0"/>
              <a:t>	mycar2.brand </a:t>
            </a:r>
            <a:r>
              <a:rPr lang="en-US" altLang="zh-CN" dirty="0"/>
              <a:t>="</a:t>
            </a:r>
            <a:r>
              <a:rPr lang="zh-CN" altLang="en-US" dirty="0"/>
              <a:t>兰博基尼</a:t>
            </a:r>
            <a:r>
              <a:rPr lang="en-US" altLang="zh-CN" dirty="0"/>
              <a:t>";</a:t>
            </a:r>
          </a:p>
          <a:p>
            <a:pPr marL="0" indent="0">
              <a:buNone/>
            </a:pPr>
            <a:r>
              <a:rPr lang="en-US" altLang="zh-CN" dirty="0" smtClean="0"/>
              <a:t>	mycar2.color </a:t>
            </a:r>
            <a:r>
              <a:rPr lang="en-US" altLang="zh-CN" dirty="0"/>
              <a:t>= "</a:t>
            </a:r>
            <a:r>
              <a:rPr lang="zh-CN" altLang="en-US" dirty="0"/>
              <a:t>黑色</a:t>
            </a:r>
            <a:r>
              <a:rPr lang="en-US" altLang="zh-CN" dirty="0"/>
              <a:t>";</a:t>
            </a:r>
          </a:p>
          <a:p>
            <a:pPr marL="0" indent="0">
              <a:buNone/>
            </a:pPr>
            <a:r>
              <a:rPr lang="en-US" altLang="zh-CN" dirty="0" smtClean="0"/>
              <a:t>	mycar2.length=4780</a:t>
            </a:r>
            <a:r>
              <a:rPr lang="en-US" altLang="zh-CN" dirty="0"/>
              <a:t>;</a:t>
            </a:r>
          </a:p>
          <a:p>
            <a:pPr marL="0" indent="0">
              <a:buNone/>
            </a:pPr>
            <a:r>
              <a:rPr lang="en-US" altLang="zh-CN" dirty="0" smtClean="0"/>
              <a:t>	mycar2.width=2030</a:t>
            </a:r>
            <a:r>
              <a:rPr lang="en-US" altLang="zh-CN" dirty="0"/>
              <a:t>;</a:t>
            </a:r>
          </a:p>
          <a:p>
            <a:pPr marL="0" indent="0">
              <a:buNone/>
            </a:pPr>
            <a:r>
              <a:rPr lang="en-US" altLang="zh-CN" dirty="0" smtClean="0"/>
              <a:t>	mycar2.emissions</a:t>
            </a:r>
            <a:r>
              <a:rPr lang="en-US" altLang="zh-CN" dirty="0"/>
              <a:t>= 6.5f;</a:t>
            </a:r>
          </a:p>
          <a:p>
            <a:pPr marL="0" indent="0">
              <a:buNone/>
            </a:pPr>
            <a:r>
              <a:rPr lang="en-US" altLang="zh-CN" dirty="0" smtClean="0"/>
              <a:t>	mycar2.price=730000</a:t>
            </a:r>
            <a:r>
              <a:rPr lang="en-US" altLang="zh-CN" dirty="0"/>
              <a:t>;	</a:t>
            </a:r>
            <a:endParaRPr lang="en-US" altLang="zh-CN" dirty="0" smtClean="0"/>
          </a:p>
          <a:p>
            <a:pPr marL="0" indent="0">
              <a:buNone/>
            </a:pPr>
            <a:r>
              <a:rPr lang="en-US" altLang="zh-CN" dirty="0" smtClean="0"/>
              <a:t>	mycar2.run</a:t>
            </a:r>
            <a:r>
              <a:rPr lang="en-US" altLang="zh-CN" dirty="0"/>
              <a:t>();</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409620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对象的存储</a:t>
            </a:r>
          </a:p>
        </p:txBody>
      </p:sp>
      <p:pic>
        <p:nvPicPr>
          <p:cNvPr id="5" name="图片 4"/>
          <p:cNvPicPr>
            <a:picLocks noChangeAspect="1"/>
          </p:cNvPicPr>
          <p:nvPr/>
        </p:nvPicPr>
        <p:blipFill>
          <a:blip r:embed="rId2"/>
          <a:stretch>
            <a:fillRect/>
          </a:stretch>
        </p:blipFill>
        <p:spPr>
          <a:xfrm>
            <a:off x="247743" y="1528175"/>
            <a:ext cx="8695841" cy="4882149"/>
          </a:xfrm>
          <a:prstGeom prst="rect">
            <a:avLst/>
          </a:prstGeom>
        </p:spPr>
      </p:pic>
    </p:spTree>
    <p:extLst>
      <p:ext uri="{BB962C8B-B14F-4D97-AF65-F5344CB8AC3E}">
        <p14:creationId xmlns:p14="http://schemas.microsoft.com/office/powerpoint/2010/main" val="79587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类类型参数</a:t>
            </a:r>
            <a:endParaRPr lang="zh-CN" altLang="en-US" dirty="0"/>
          </a:p>
        </p:txBody>
      </p:sp>
      <p:sp>
        <p:nvSpPr>
          <p:cNvPr id="3" name="内容占位符 2"/>
          <p:cNvSpPr>
            <a:spLocks noGrp="1"/>
          </p:cNvSpPr>
          <p:nvPr>
            <p:ph idx="1"/>
          </p:nvPr>
        </p:nvSpPr>
        <p:spPr/>
        <p:txBody>
          <a:bodyPr/>
          <a:lstStyle/>
          <a:p>
            <a:pPr marL="0" indent="0">
              <a:buNone/>
            </a:pPr>
            <a:r>
              <a:rPr lang="en-US" altLang="zh-CN" dirty="0"/>
              <a:t>public static void main(String[] </a:t>
            </a:r>
            <a:r>
              <a:rPr lang="en-US" altLang="zh-CN" dirty="0" err="1"/>
              <a:t>args</a:t>
            </a:r>
            <a:r>
              <a:rPr lang="en-US" altLang="zh-CN" dirty="0"/>
              <a:t>) {</a:t>
            </a:r>
            <a:endParaRPr lang="zh-CN" altLang="zh-CN" dirty="0"/>
          </a:p>
          <a:p>
            <a:pPr marL="0" indent="0">
              <a:buNone/>
            </a:pPr>
            <a:r>
              <a:rPr lang="en-US" altLang="zh-CN" dirty="0"/>
              <a:t>		//</a:t>
            </a:r>
            <a:r>
              <a:rPr lang="zh-CN" altLang="zh-CN" dirty="0"/>
              <a:t>类类型的变量指向对象。</a:t>
            </a:r>
          </a:p>
          <a:p>
            <a:pPr marL="0" indent="0">
              <a:buNone/>
            </a:pPr>
            <a:r>
              <a:rPr lang="en-US" altLang="zh-CN" dirty="0"/>
              <a:t>		</a:t>
            </a:r>
            <a:r>
              <a:rPr lang="en-US" altLang="zh-CN" dirty="0" err="1"/>
              <a:t>CarFactory</a:t>
            </a:r>
            <a:r>
              <a:rPr lang="en-US" altLang="zh-CN" dirty="0"/>
              <a:t> </a:t>
            </a:r>
            <a:r>
              <a:rPr lang="en-US" altLang="zh-CN" dirty="0" err="1"/>
              <a:t>cf</a:t>
            </a:r>
            <a:r>
              <a:rPr lang="en-US" altLang="zh-CN" dirty="0"/>
              <a:t> = new </a:t>
            </a:r>
            <a:r>
              <a:rPr lang="en-US" altLang="zh-CN" dirty="0" err="1"/>
              <a:t>CarFactory</a:t>
            </a:r>
            <a:r>
              <a:rPr lang="en-US" altLang="zh-CN" dirty="0"/>
              <a:t>();</a:t>
            </a:r>
            <a:endParaRPr lang="zh-CN" altLang="zh-CN" dirty="0"/>
          </a:p>
          <a:p>
            <a:pPr marL="0" indent="0">
              <a:buNone/>
            </a:pPr>
            <a:r>
              <a:rPr lang="en-US" altLang="zh-CN" dirty="0"/>
              <a:t>		Car c1 = new Car();</a:t>
            </a:r>
            <a:endParaRPr lang="zh-CN" altLang="zh-CN" dirty="0"/>
          </a:p>
          <a:p>
            <a:pPr marL="0" indent="0">
              <a:buNone/>
            </a:pPr>
            <a:r>
              <a:rPr lang="en-US" altLang="zh-CN" dirty="0"/>
              <a:t>		Car c2 = new Car();</a:t>
            </a:r>
            <a:endParaRPr lang="zh-CN" altLang="zh-CN" dirty="0"/>
          </a:p>
          <a:p>
            <a:pPr marL="0" indent="0">
              <a:buNone/>
            </a:pPr>
            <a:r>
              <a:rPr lang="en-US" altLang="zh-CN" dirty="0"/>
              <a:t>		</a:t>
            </a:r>
            <a:r>
              <a:rPr lang="en-US" altLang="zh-CN" dirty="0" err="1"/>
              <a:t>cf.show</a:t>
            </a:r>
            <a:r>
              <a:rPr lang="en-US" altLang="zh-CN" dirty="0"/>
              <a:t>(c1);</a:t>
            </a:r>
            <a:endParaRPr lang="zh-CN" altLang="zh-CN" dirty="0"/>
          </a:p>
          <a:p>
            <a:pPr marL="0" indent="0">
              <a:buNone/>
            </a:pPr>
            <a:r>
              <a:rPr lang="en-US" altLang="zh-CN" dirty="0"/>
              <a:t>		</a:t>
            </a:r>
            <a:r>
              <a:rPr lang="en-US" altLang="zh-CN" dirty="0" err="1"/>
              <a:t>cf.show</a:t>
            </a:r>
            <a:r>
              <a:rPr lang="en-US" altLang="zh-CN" dirty="0"/>
              <a:t>(c2);</a:t>
            </a:r>
            <a:endParaRPr lang="zh-CN"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147248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参数</a:t>
            </a:r>
            <a:r>
              <a:rPr lang="zh-CN" altLang="zh-CN" dirty="0" smtClean="0"/>
              <a:t>传递</a:t>
            </a:r>
            <a:endParaRPr lang="zh-CN" altLang="en-US" dirty="0"/>
          </a:p>
        </p:txBody>
      </p:sp>
      <p:sp>
        <p:nvSpPr>
          <p:cNvPr id="3" name="内容占位符 2"/>
          <p:cNvSpPr>
            <a:spLocks noGrp="1"/>
          </p:cNvSpPr>
          <p:nvPr>
            <p:ph idx="1"/>
          </p:nvPr>
        </p:nvSpPr>
        <p:spPr/>
        <p:txBody>
          <a:bodyPr/>
          <a:lstStyle/>
          <a:p>
            <a:pPr marL="0" indent="0">
              <a:buNone/>
            </a:pPr>
            <a:r>
              <a:rPr lang="zh-CN" altLang="en-US" b="0" dirty="0">
                <a:solidFill>
                  <a:srgbClr val="FF0000"/>
                </a:solidFill>
              </a:rPr>
              <a:t>基本类型传值</a:t>
            </a:r>
            <a:r>
              <a:rPr lang="zh-CN" altLang="en-US" b="0" dirty="0" smtClean="0">
                <a:solidFill>
                  <a:srgbClr val="FF0000"/>
                </a:solidFill>
              </a:rPr>
              <a:t>，</a:t>
            </a:r>
            <a:r>
              <a:rPr lang="zh-CN" altLang="en-US" b="0" dirty="0">
                <a:solidFill>
                  <a:srgbClr val="FF0000"/>
                </a:solidFill>
              </a:rPr>
              <a:t>引用</a:t>
            </a:r>
            <a:r>
              <a:rPr lang="zh-CN" altLang="en-US" b="0" dirty="0" smtClean="0">
                <a:solidFill>
                  <a:srgbClr val="FF0000"/>
                </a:solidFill>
              </a:rPr>
              <a:t>类型</a:t>
            </a:r>
            <a:r>
              <a:rPr lang="zh-CN" altLang="en-US" b="0" dirty="0">
                <a:solidFill>
                  <a:srgbClr val="FF0000"/>
                </a:solidFill>
              </a:rPr>
              <a:t>传地址</a:t>
            </a:r>
            <a:r>
              <a:rPr lang="zh-CN" altLang="en-US" dirty="0">
                <a:solidFill>
                  <a:srgbClr val="FF0000"/>
                </a:solidFill>
              </a:rPr>
              <a:t> </a:t>
            </a:r>
            <a:endParaRPr lang="en-US" altLang="zh-CN" dirty="0" smtClean="0">
              <a:solidFill>
                <a:srgbClr val="FF0000"/>
              </a:solidFill>
            </a:endParaRPr>
          </a:p>
          <a:p>
            <a:r>
              <a:rPr lang="zh-CN" altLang="en-US" b="0" dirty="0"/>
              <a:t>按值传递意味着当将一个参数传递给一个函数时，函数接收的是原始值的一个副本。因此，如果函数修改了该参数，仅改变副本，而原始值保持不变</a:t>
            </a:r>
            <a:r>
              <a:rPr lang="zh-CN" altLang="en-US" b="0" dirty="0" smtClean="0"/>
              <a:t>。</a:t>
            </a:r>
            <a:endParaRPr lang="en-US" altLang="zh-CN" b="0" dirty="0" smtClean="0"/>
          </a:p>
          <a:p>
            <a:r>
              <a:rPr lang="zh-CN" altLang="en-US" b="0" dirty="0" smtClean="0"/>
              <a:t>按</a:t>
            </a:r>
            <a:r>
              <a:rPr lang="zh-CN" altLang="en-US" b="0" dirty="0"/>
              <a:t>引用传递意味着当将一个参数传递给一个函数时，函数接收的是原始值的内存地址，而不是值的副本</a:t>
            </a:r>
            <a:r>
              <a:rPr lang="zh-CN" altLang="en-US" b="0" dirty="0" smtClean="0"/>
              <a:t>。</a:t>
            </a:r>
            <a:r>
              <a:rPr lang="zh-CN" altLang="en-US" b="0" dirty="0"/>
              <a:t>因此，如果函数修改了该参数，调用代码中的原始值也随之改变。</a:t>
            </a:r>
            <a:endParaRPr lang="zh-CN" altLang="en-US" dirty="0"/>
          </a:p>
        </p:txBody>
      </p:sp>
    </p:spTree>
    <p:extLst>
      <p:ext uri="{BB962C8B-B14F-4D97-AF65-F5344CB8AC3E}">
        <p14:creationId xmlns:p14="http://schemas.microsoft.com/office/powerpoint/2010/main" val="1610256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en-US" altLang="zh-CN" dirty="0" smtClean="0"/>
              <a:t>...</a:t>
            </a:r>
          </a:p>
          <a:p>
            <a:pPr marL="0" indent="0">
              <a:buNone/>
            </a:pPr>
            <a:r>
              <a:rPr lang="en-US" altLang="zh-CN" dirty="0" smtClean="0"/>
              <a:t>//</a:t>
            </a:r>
            <a:r>
              <a:rPr lang="zh-CN" altLang="en-US" dirty="0"/>
              <a:t>定义了一个改变参数值的函数</a:t>
            </a:r>
            <a:r>
              <a:rPr lang="en-US" altLang="zh-CN" dirty="0"/>
              <a:t>public static void </a:t>
            </a:r>
            <a:r>
              <a:rPr lang="en-US" altLang="zh-CN" dirty="0" err="1"/>
              <a:t>changeValue</a:t>
            </a:r>
            <a:r>
              <a:rPr lang="en-US" altLang="zh-CN" dirty="0"/>
              <a:t>(</a:t>
            </a:r>
            <a:r>
              <a:rPr lang="en-US" altLang="zh-CN" dirty="0" err="1"/>
              <a:t>int</a:t>
            </a:r>
            <a:r>
              <a:rPr lang="en-US" altLang="zh-CN" dirty="0"/>
              <a:t> x</a:t>
            </a:r>
            <a:r>
              <a:rPr lang="en-US" altLang="zh-CN" dirty="0" smtClean="0"/>
              <a:t>)</a:t>
            </a:r>
          </a:p>
          <a:p>
            <a:pPr marL="0" indent="0">
              <a:buNone/>
            </a:pPr>
            <a:r>
              <a:rPr lang="en-US" altLang="zh-CN" dirty="0" smtClean="0"/>
              <a:t> </a:t>
            </a:r>
            <a:r>
              <a:rPr lang="en-US" altLang="zh-CN" dirty="0"/>
              <a:t>{x = x *2;}... </a:t>
            </a:r>
            <a:r>
              <a:rPr lang="en-US" altLang="zh-CN" dirty="0" smtClean="0"/>
              <a:t>...</a:t>
            </a:r>
          </a:p>
          <a:p>
            <a:pPr marL="0" indent="0">
              <a:buNone/>
            </a:pPr>
            <a:r>
              <a:rPr lang="en-US" altLang="zh-CN" dirty="0" smtClean="0"/>
              <a:t>//</a:t>
            </a:r>
            <a:r>
              <a:rPr lang="zh-CN" altLang="en-US" dirty="0"/>
              <a:t>调用该函数</a:t>
            </a:r>
            <a:r>
              <a:rPr lang="en-US" altLang="zh-CN" dirty="0" err="1"/>
              <a:t>int</a:t>
            </a:r>
            <a:r>
              <a:rPr lang="en-US" altLang="zh-CN" dirty="0"/>
              <a:t> </a:t>
            </a:r>
            <a:r>
              <a:rPr lang="en-US" altLang="zh-CN" dirty="0" err="1"/>
              <a:t>num</a:t>
            </a:r>
            <a:r>
              <a:rPr lang="en-US" altLang="zh-CN" dirty="0"/>
              <a:t> = 5</a:t>
            </a:r>
            <a:r>
              <a:rPr lang="en-US" altLang="zh-CN" dirty="0" smtClean="0"/>
              <a:t>;</a:t>
            </a:r>
          </a:p>
          <a:p>
            <a:pPr marL="0" indent="0">
              <a:buNone/>
            </a:pPr>
            <a:r>
              <a:rPr lang="en-US" altLang="zh-CN" dirty="0" err="1" smtClean="0"/>
              <a:t>System.out.println</a:t>
            </a:r>
            <a:r>
              <a:rPr lang="en-US" altLang="zh-CN" dirty="0" smtClean="0"/>
              <a:t>(</a:t>
            </a:r>
            <a:r>
              <a:rPr lang="en-US" altLang="zh-CN" dirty="0" err="1" smtClean="0"/>
              <a:t>num</a:t>
            </a:r>
            <a:r>
              <a:rPr lang="en-US" altLang="zh-CN" dirty="0" smtClean="0"/>
              <a:t>);</a:t>
            </a:r>
          </a:p>
          <a:p>
            <a:pPr marL="0" indent="0">
              <a:buNone/>
            </a:pPr>
            <a:r>
              <a:rPr lang="en-US" altLang="zh-CN" dirty="0" err="1" smtClean="0"/>
              <a:t>changeValue</a:t>
            </a:r>
            <a:r>
              <a:rPr lang="en-US" altLang="zh-CN" dirty="0" smtClean="0"/>
              <a:t>(</a:t>
            </a:r>
            <a:r>
              <a:rPr lang="en-US" altLang="zh-CN" dirty="0" err="1" smtClean="0"/>
              <a:t>num</a:t>
            </a:r>
            <a:r>
              <a:rPr lang="en-US" altLang="zh-CN" dirty="0" smtClean="0"/>
              <a:t>);</a:t>
            </a:r>
          </a:p>
          <a:p>
            <a:pPr marL="0" indent="0">
              <a:buNone/>
            </a:pPr>
            <a:r>
              <a:rPr lang="en-US" altLang="zh-CN" dirty="0" err="1" smtClean="0"/>
              <a:t>System.out.println</a:t>
            </a:r>
            <a:r>
              <a:rPr lang="en-US" altLang="zh-CN" dirty="0" smtClean="0"/>
              <a:t>(</a:t>
            </a:r>
            <a:r>
              <a:rPr lang="en-US" altLang="zh-CN" dirty="0" err="1" smtClean="0"/>
              <a:t>num</a:t>
            </a:r>
            <a:r>
              <a:rPr lang="en-US" altLang="zh-CN" dirty="0" smtClean="0"/>
              <a:t>);</a:t>
            </a:r>
          </a:p>
          <a:p>
            <a:pPr marL="0" indent="0">
              <a:buNone/>
            </a:pPr>
            <a:r>
              <a:rPr lang="en-US" altLang="zh-CN" dirty="0" smtClean="0"/>
              <a:t>... </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5203911" y="2492679"/>
            <a:ext cx="3338839" cy="2575795"/>
          </a:xfrm>
          <a:prstGeom prst="rect">
            <a:avLst/>
          </a:prstGeom>
        </p:spPr>
      </p:pic>
      <p:sp>
        <p:nvSpPr>
          <p:cNvPr id="5" name="矩形 4"/>
          <p:cNvSpPr/>
          <p:nvPr/>
        </p:nvSpPr>
        <p:spPr>
          <a:xfrm>
            <a:off x="396788" y="961734"/>
            <a:ext cx="1723549" cy="400110"/>
          </a:xfrm>
          <a:prstGeom prst="rect">
            <a:avLst/>
          </a:prstGeom>
        </p:spPr>
        <p:txBody>
          <a:bodyPr wrap="none">
            <a:spAutoFit/>
          </a:bodyPr>
          <a:lstStyle/>
          <a:p>
            <a:r>
              <a:rPr lang="zh-CN" altLang="en-US" dirty="0">
                <a:solidFill>
                  <a:srgbClr val="FF0000"/>
                </a:solidFill>
              </a:rPr>
              <a:t>基本类型传值</a:t>
            </a:r>
            <a:endParaRPr lang="zh-CN" altLang="en-US" b="1" dirty="0">
              <a:solidFill>
                <a:srgbClr val="FF0000"/>
              </a:solidFill>
            </a:endParaRPr>
          </a:p>
        </p:txBody>
      </p:sp>
    </p:spTree>
    <p:extLst>
      <p:ext uri="{BB962C8B-B14F-4D97-AF65-F5344CB8AC3E}">
        <p14:creationId xmlns:p14="http://schemas.microsoft.com/office/powerpoint/2010/main" val="297921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9861" y="-117970"/>
            <a:ext cx="8080375" cy="1023576"/>
          </a:xfrm>
          <a:noFill/>
        </p:spPr>
        <p:txBody>
          <a:bodyPr lIns="92075" tIns="46038" rIns="92075" bIns="46038"/>
          <a:lstStyle/>
          <a:p>
            <a:pPr eaLnBrk="1" hangingPunct="1"/>
            <a:r>
              <a:rPr lang="zh-CN" altLang="en-US" dirty="0" smtClean="0">
                <a:latin typeface="Arial Unicode MS" pitchFamily="34" charset="-122"/>
                <a:ea typeface="Arial Unicode MS" pitchFamily="34" charset="-122"/>
                <a:cs typeface="Arial Unicode MS" pitchFamily="34" charset="-122"/>
              </a:rPr>
              <a:t>面向对象的概念</a:t>
            </a:r>
          </a:p>
        </p:txBody>
      </p:sp>
      <p:sp>
        <p:nvSpPr>
          <p:cNvPr id="4099" name="Rectangle 3"/>
          <p:cNvSpPr>
            <a:spLocks noChangeArrowheads="1"/>
          </p:cNvSpPr>
          <p:nvPr/>
        </p:nvSpPr>
        <p:spPr bwMode="auto">
          <a:xfrm>
            <a:off x="295691" y="905606"/>
            <a:ext cx="8424545" cy="4754880"/>
          </a:xfrm>
          <a:prstGeom prst="rect">
            <a:avLst/>
          </a:prstGeom>
          <a:noFill/>
          <a:ln w="9525">
            <a:noFill/>
            <a:miter lim="800000"/>
          </a:ln>
        </p:spPr>
        <p:txBody>
          <a:bodyPr lIns="92075" tIns="46038" rIns="92075" bIns="46038"/>
          <a:lstStyle/>
          <a:p>
            <a:pPr marL="342900" indent="-342900">
              <a:spcBef>
                <a:spcPct val="20000"/>
              </a:spcBef>
              <a:buFontTx/>
              <a:buChar char="•"/>
            </a:pPr>
            <a:r>
              <a:rPr lang="zh-CN" altLang="en-US" sz="2800" b="1" dirty="0">
                <a:solidFill>
                  <a:schemeClr val="tx1"/>
                </a:solidFill>
                <a:latin typeface="Arial Unicode MS" pitchFamily="34" charset="-122"/>
                <a:ea typeface="Arial Unicode MS" pitchFamily="34" charset="-122"/>
                <a:cs typeface="Arial Unicode MS" pitchFamily="34" charset="-122"/>
              </a:rPr>
              <a:t>面向过程 </a:t>
            </a:r>
            <a:endParaRPr lang="en-US" altLang="zh-CN" sz="2800" b="1" dirty="0" smtClean="0">
              <a:solidFill>
                <a:schemeClr val="tx1"/>
              </a:solidFill>
              <a:latin typeface="Arial Unicode MS" pitchFamily="34" charset="-122"/>
              <a:ea typeface="Arial Unicode MS" pitchFamily="34" charset="-122"/>
              <a:cs typeface="Arial Unicode MS" pitchFamily="34" charset="-122"/>
            </a:endParaRPr>
          </a:p>
          <a:p>
            <a:pPr marL="342900" indent="-342900">
              <a:spcBef>
                <a:spcPct val="20000"/>
              </a:spcBef>
              <a:buFontTx/>
              <a:buChar char="•"/>
            </a:pPr>
            <a:r>
              <a:rPr lang="zh-CN" altLang="en-US" sz="2800" b="1" dirty="0" smtClean="0">
                <a:solidFill>
                  <a:schemeClr val="tx1"/>
                </a:solidFill>
                <a:latin typeface="Arial Unicode MS" pitchFamily="34" charset="-122"/>
                <a:ea typeface="Arial Unicode MS" pitchFamily="34" charset="-122"/>
                <a:cs typeface="Arial Unicode MS" pitchFamily="34" charset="-122"/>
              </a:rPr>
              <a:t>强调功能行为</a:t>
            </a:r>
            <a:endParaRPr lang="zh-CN" altLang="en-US" sz="2800" b="1" dirty="0">
              <a:solidFill>
                <a:schemeClr val="tx1"/>
              </a:solidFill>
              <a:latin typeface="Arial Unicode MS" pitchFamily="34" charset="-122"/>
              <a:ea typeface="Arial Unicode MS" pitchFamily="34" charset="-122"/>
              <a:cs typeface="Arial Unicode MS" pitchFamily="34" charset="-122"/>
            </a:endParaRPr>
          </a:p>
          <a:p>
            <a:pPr marL="342900" indent="-342900">
              <a:spcBef>
                <a:spcPct val="20000"/>
              </a:spcBef>
            </a:pPr>
            <a:r>
              <a:rPr lang="zh-CN" altLang="en-US" sz="1800" b="1" dirty="0">
                <a:solidFill>
                  <a:schemeClr val="tx1"/>
                </a:solidFill>
                <a:latin typeface="Arial Unicode MS" pitchFamily="34" charset="-122"/>
                <a:ea typeface="Arial Unicode MS" pitchFamily="34" charset="-122"/>
                <a:cs typeface="Arial Unicode MS" pitchFamily="34" charset="-122"/>
              </a:rPr>
              <a:t>	</a:t>
            </a:r>
          </a:p>
          <a:p>
            <a:pPr marL="342900" indent="-342900">
              <a:spcBef>
                <a:spcPct val="20000"/>
              </a:spcBef>
              <a:buFontTx/>
              <a:buChar char="•"/>
            </a:pPr>
            <a:r>
              <a:rPr lang="zh-CN" altLang="en-US" sz="2800" b="1" dirty="0">
                <a:solidFill>
                  <a:schemeClr val="tx1"/>
                </a:solidFill>
                <a:latin typeface="Arial Unicode MS" pitchFamily="34" charset="-122"/>
                <a:ea typeface="Arial Unicode MS" pitchFamily="34" charset="-122"/>
                <a:cs typeface="Arial Unicode MS" pitchFamily="34" charset="-122"/>
              </a:rPr>
              <a:t>面向对象 </a:t>
            </a:r>
            <a:endParaRPr lang="en-US" altLang="zh-CN" sz="2800" b="1" dirty="0" smtClean="0">
              <a:solidFill>
                <a:schemeClr val="tx1"/>
              </a:solidFill>
              <a:latin typeface="Arial Unicode MS" pitchFamily="34" charset="-122"/>
              <a:ea typeface="Arial Unicode MS" pitchFamily="34" charset="-122"/>
              <a:cs typeface="Arial Unicode MS" pitchFamily="34" charset="-122"/>
            </a:endParaRPr>
          </a:p>
          <a:p>
            <a:pPr marL="342900" indent="-342900">
              <a:spcBef>
                <a:spcPct val="20000"/>
              </a:spcBef>
              <a:buFontTx/>
              <a:buChar char="•"/>
            </a:pPr>
            <a:r>
              <a:rPr lang="zh-CN" altLang="en-US" sz="2800" b="1" dirty="0" smtClean="0">
                <a:solidFill>
                  <a:schemeClr val="tx1"/>
                </a:solidFill>
                <a:latin typeface="Arial Unicode MS" pitchFamily="34" charset="-122"/>
                <a:ea typeface="Arial Unicode MS" pitchFamily="34" charset="-122"/>
                <a:cs typeface="Arial Unicode MS" pitchFamily="34" charset="-122"/>
              </a:rPr>
              <a:t>将功能封装进对象，强调具备了</a:t>
            </a:r>
            <a:r>
              <a:rPr lang="zh-CN" altLang="en-US" sz="2800" b="1" dirty="0" smtClean="0">
                <a:solidFill>
                  <a:srgbClr val="FF0000"/>
                </a:solidFill>
                <a:latin typeface="Arial Unicode MS" pitchFamily="34" charset="-122"/>
                <a:ea typeface="Arial Unicode MS" pitchFamily="34" charset="-122"/>
                <a:cs typeface="Arial Unicode MS" pitchFamily="34" charset="-122"/>
              </a:rPr>
              <a:t>功能的对象</a:t>
            </a:r>
            <a:endParaRPr lang="en-US" altLang="zh-CN" sz="2800" b="1" dirty="0" smtClean="0">
              <a:solidFill>
                <a:srgbClr val="FF0000"/>
              </a:solidFill>
              <a:latin typeface="Arial Unicode MS" pitchFamily="34" charset="-122"/>
              <a:ea typeface="Arial Unicode MS" pitchFamily="34" charset="-122"/>
              <a:cs typeface="Arial Unicode MS" pitchFamily="34" charset="-122"/>
            </a:endParaRPr>
          </a:p>
          <a:p>
            <a:pPr marL="342900" indent="-342900">
              <a:spcBef>
                <a:spcPct val="20000"/>
              </a:spcBef>
              <a:buFontTx/>
              <a:buChar char="•"/>
            </a:pPr>
            <a:r>
              <a:rPr lang="en-US" altLang="zh-CN" sz="2800" dirty="0"/>
              <a:t>JAVA</a:t>
            </a:r>
            <a:r>
              <a:rPr lang="zh-CN" altLang="zh-CN" sz="2800" dirty="0"/>
              <a:t>里面，有对象用对象，没有对象，那么就创造对象，用对象，之后还要维护各种对象之间的</a:t>
            </a:r>
            <a:r>
              <a:rPr lang="zh-CN" altLang="zh-CN" sz="2800" dirty="0" smtClean="0"/>
              <a:t>关系</a:t>
            </a:r>
            <a:r>
              <a:rPr lang="zh-CN" altLang="en-US" sz="1800" b="1" dirty="0" smtClean="0">
                <a:solidFill>
                  <a:schemeClr val="tx1"/>
                </a:solidFill>
                <a:latin typeface="Arial Unicode MS" pitchFamily="34" charset="-122"/>
                <a:ea typeface="Arial Unicode MS" pitchFamily="34" charset="-122"/>
                <a:cs typeface="Arial Unicode MS" pitchFamily="34" charset="-122"/>
              </a:rPr>
              <a:t>         </a:t>
            </a:r>
            <a:endParaRPr lang="zh-CN" altLang="en-US" sz="1800" b="1" dirty="0">
              <a:solidFill>
                <a:schemeClr val="tx1"/>
              </a:solidFill>
              <a:latin typeface="Arial Unicode MS" pitchFamily="34" charset="-122"/>
              <a:ea typeface="Arial Unicode MS" pitchFamily="34" charset="-122"/>
              <a:cs typeface="Arial Unicode MS" pitchFamily="34" charset="-122"/>
            </a:endParaRPr>
          </a:p>
          <a:p>
            <a:pPr marL="342900" indent="-342900">
              <a:spcBef>
                <a:spcPct val="20000"/>
              </a:spcBef>
              <a:buFontTx/>
              <a:buChar char="•"/>
            </a:pPr>
            <a:r>
              <a:rPr lang="zh-CN" altLang="en-US" sz="2800" b="1" dirty="0">
                <a:solidFill>
                  <a:schemeClr val="tx1"/>
                </a:solidFill>
                <a:latin typeface="Arial Unicode MS" pitchFamily="34" charset="-122"/>
                <a:ea typeface="Arial Unicode MS" pitchFamily="34" charset="-122"/>
                <a:cs typeface="Arial Unicode MS" pitchFamily="34" charset="-122"/>
              </a:rPr>
              <a:t>面向对象的三大特征</a:t>
            </a:r>
          </a:p>
          <a:p>
            <a:pPr marL="742950" lvl="1" indent="-285750">
              <a:spcBef>
                <a:spcPct val="20000"/>
              </a:spcBef>
              <a:buFontTx/>
              <a:buChar char="–"/>
            </a:pPr>
            <a:r>
              <a:rPr lang="zh-CN" altLang="en-US" b="1" dirty="0">
                <a:solidFill>
                  <a:schemeClr val="tx1"/>
                </a:solidFill>
                <a:latin typeface="Arial Unicode MS" pitchFamily="34" charset="-122"/>
                <a:ea typeface="Arial Unicode MS" pitchFamily="34" charset="-122"/>
                <a:cs typeface="Arial Unicode MS" pitchFamily="34" charset="-122"/>
              </a:rPr>
              <a:t>封装 </a:t>
            </a:r>
          </a:p>
          <a:p>
            <a:pPr marL="742950" lvl="1" indent="-285750">
              <a:spcBef>
                <a:spcPct val="20000"/>
              </a:spcBef>
              <a:buFontTx/>
              <a:buChar char="–"/>
            </a:pPr>
            <a:r>
              <a:rPr lang="zh-CN" altLang="en-US" b="1" dirty="0">
                <a:solidFill>
                  <a:schemeClr val="tx1"/>
                </a:solidFill>
                <a:latin typeface="Arial Unicode MS" pitchFamily="34" charset="-122"/>
                <a:ea typeface="Arial Unicode MS" pitchFamily="34" charset="-122"/>
                <a:cs typeface="Arial Unicode MS" pitchFamily="34" charset="-122"/>
              </a:rPr>
              <a:t>继承  </a:t>
            </a:r>
          </a:p>
          <a:p>
            <a:pPr marL="742950" lvl="1" indent="-285750">
              <a:spcBef>
                <a:spcPct val="20000"/>
              </a:spcBef>
              <a:buFontTx/>
              <a:buChar char="–"/>
            </a:pPr>
            <a:r>
              <a:rPr lang="zh-CN" altLang="en-US" b="1" dirty="0">
                <a:solidFill>
                  <a:schemeClr val="tx1"/>
                </a:solidFill>
                <a:latin typeface="Arial Unicode MS" pitchFamily="34" charset="-122"/>
                <a:ea typeface="Arial Unicode MS" pitchFamily="34" charset="-122"/>
                <a:cs typeface="Arial Unicode MS" pitchFamily="34" charset="-122"/>
              </a:rPr>
              <a:t>多态  </a:t>
            </a:r>
            <a:r>
              <a:rPr lang="en-US" altLang="zh-CN" sz="1800" b="1" dirty="0">
                <a:solidFill>
                  <a:schemeClr val="tx1"/>
                </a:solidFill>
                <a:latin typeface="Arial Unicode MS" pitchFamily="34" charset="-122"/>
                <a:ea typeface="Arial Unicode MS" pitchFamily="34" charset="-122"/>
                <a:cs typeface="Arial Unicode MS" pitchFamily="34"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参数传递</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t>//</a:t>
            </a:r>
            <a:r>
              <a:rPr lang="zh-CN" altLang="en-US" sz="2000" dirty="0"/>
              <a:t>定义一个改变对象属性的方法</a:t>
            </a:r>
          </a:p>
          <a:p>
            <a:pPr marL="0" indent="0">
              <a:buNone/>
            </a:pPr>
            <a:r>
              <a:rPr lang="en-US" altLang="zh-CN" sz="2000" dirty="0" smtClean="0"/>
              <a:t>public </a:t>
            </a:r>
            <a:r>
              <a:rPr lang="en-US" altLang="zh-CN" sz="2000" dirty="0"/>
              <a:t>static void </a:t>
            </a:r>
            <a:r>
              <a:rPr lang="en-US" altLang="zh-CN" sz="2000" dirty="0" err="1"/>
              <a:t>changeName</a:t>
            </a:r>
            <a:r>
              <a:rPr lang="en-US" altLang="zh-CN" sz="2000" dirty="0"/>
              <a:t>(Person p) {</a:t>
            </a:r>
          </a:p>
          <a:p>
            <a:pPr marL="0" indent="0">
              <a:buNone/>
            </a:pPr>
            <a:r>
              <a:rPr lang="en-US" altLang="zh-CN" sz="2000" dirty="0" smtClean="0"/>
              <a:t>p.name </a:t>
            </a:r>
            <a:r>
              <a:rPr lang="en-US" altLang="zh-CN" sz="2000" dirty="0"/>
              <a:t>= "Rose</a:t>
            </a:r>
            <a:r>
              <a:rPr lang="en-US" altLang="zh-CN" sz="2000" dirty="0" smtClean="0"/>
              <a:t>";</a:t>
            </a:r>
            <a:r>
              <a:rPr lang="en-US" altLang="zh-CN" sz="2000" dirty="0"/>
              <a:t>	</a:t>
            </a:r>
            <a:r>
              <a:rPr lang="en-US" altLang="zh-CN" sz="2000" dirty="0" smtClean="0"/>
              <a:t>}</a:t>
            </a:r>
            <a:endParaRPr lang="en-US" altLang="zh-CN" sz="2000" dirty="0"/>
          </a:p>
          <a:p>
            <a:pPr marL="0" indent="0">
              <a:buNone/>
            </a:pPr>
            <a:r>
              <a:rPr lang="en-US" altLang="zh-CN" sz="2000" dirty="0" smtClean="0"/>
              <a:t>public </a:t>
            </a:r>
            <a:r>
              <a:rPr lang="en-US" altLang="zh-CN" sz="2000" dirty="0"/>
              <a:t>static void main(String[] </a:t>
            </a:r>
            <a:r>
              <a:rPr lang="en-US" altLang="zh-CN" sz="2000" dirty="0" err="1"/>
              <a:t>args</a:t>
            </a:r>
            <a:r>
              <a:rPr lang="en-US" altLang="zh-CN" sz="2000" dirty="0"/>
              <a:t>) {</a:t>
            </a:r>
          </a:p>
          <a:p>
            <a:pPr marL="0" indent="0">
              <a:buNone/>
            </a:pPr>
            <a:r>
              <a:rPr lang="en-US" altLang="zh-CN" sz="2000" dirty="0" smtClean="0"/>
              <a:t>//</a:t>
            </a:r>
            <a:r>
              <a:rPr lang="zh-CN" altLang="en-US" sz="2000" dirty="0"/>
              <a:t>定义一个</a:t>
            </a:r>
            <a:r>
              <a:rPr lang="en-US" altLang="zh-CN" sz="2000" dirty="0"/>
              <a:t>Person</a:t>
            </a:r>
            <a:r>
              <a:rPr lang="zh-CN" altLang="en-US" sz="2000" dirty="0"/>
              <a:t>对象，</a:t>
            </a:r>
            <a:r>
              <a:rPr lang="en-US" altLang="zh-CN" sz="2000" dirty="0"/>
              <a:t>person</a:t>
            </a:r>
            <a:r>
              <a:rPr lang="zh-CN" altLang="en-US" sz="2000" dirty="0"/>
              <a:t>是这个对象的引用</a:t>
            </a:r>
          </a:p>
          <a:p>
            <a:pPr marL="0" indent="0">
              <a:buNone/>
            </a:pPr>
            <a:r>
              <a:rPr lang="en-US" altLang="zh-CN" sz="2000" dirty="0" smtClean="0"/>
              <a:t>Person </a:t>
            </a:r>
            <a:r>
              <a:rPr lang="en-US" altLang="zh-CN" sz="2000" dirty="0" err="1"/>
              <a:t>person</a:t>
            </a:r>
            <a:r>
              <a:rPr lang="en-US" altLang="zh-CN" sz="2000" dirty="0"/>
              <a:t> = new Person();</a:t>
            </a:r>
          </a:p>
          <a:p>
            <a:pPr marL="0" indent="0">
              <a:buNone/>
            </a:pPr>
            <a:r>
              <a:rPr lang="en-US" altLang="zh-CN" sz="2000" dirty="0" err="1" smtClean="0"/>
              <a:t>System.out.println</a:t>
            </a:r>
            <a:r>
              <a:rPr lang="en-US" altLang="zh-CN" sz="2000" dirty="0" smtClean="0"/>
              <a:t>(person.name</a:t>
            </a:r>
            <a:r>
              <a:rPr lang="en-US" altLang="zh-CN" sz="2000" dirty="0"/>
              <a:t>);</a:t>
            </a:r>
          </a:p>
          <a:p>
            <a:pPr marL="0" indent="0">
              <a:buNone/>
            </a:pPr>
            <a:r>
              <a:rPr lang="en-US" altLang="zh-CN" sz="2000" dirty="0" smtClean="0"/>
              <a:t>//</a:t>
            </a:r>
            <a:r>
              <a:rPr lang="zh-CN" altLang="en-US" sz="2000" dirty="0"/>
              <a:t>调用</a:t>
            </a:r>
            <a:r>
              <a:rPr lang="en-US" altLang="zh-CN" sz="2000" dirty="0" err="1"/>
              <a:t>changeName</a:t>
            </a:r>
            <a:r>
              <a:rPr lang="en-US" altLang="zh-CN" sz="2000" dirty="0"/>
              <a:t>(Person p)</a:t>
            </a:r>
            <a:r>
              <a:rPr lang="zh-CN" altLang="en-US" sz="2000" dirty="0"/>
              <a:t>方法</a:t>
            </a:r>
          </a:p>
          <a:p>
            <a:pPr marL="0" indent="0">
              <a:buNone/>
            </a:pPr>
            <a:r>
              <a:rPr lang="en-US" altLang="zh-CN" sz="2000" dirty="0" err="1" smtClean="0"/>
              <a:t>changeName</a:t>
            </a:r>
            <a:r>
              <a:rPr lang="en-US" altLang="zh-CN" sz="2000" dirty="0" smtClean="0"/>
              <a:t>(person</a:t>
            </a:r>
            <a:r>
              <a:rPr lang="en-US" altLang="zh-CN" sz="2000" dirty="0"/>
              <a:t>);</a:t>
            </a:r>
          </a:p>
          <a:p>
            <a:pPr marL="0" indent="0">
              <a:buNone/>
            </a:pPr>
            <a:r>
              <a:rPr lang="en-US" altLang="zh-CN" sz="2000" dirty="0" err="1" smtClean="0"/>
              <a:t>System.out.println</a:t>
            </a:r>
            <a:r>
              <a:rPr lang="en-US" altLang="zh-CN" sz="2000" dirty="0" smtClean="0"/>
              <a:t>(person.name);</a:t>
            </a:r>
            <a:endParaRPr lang="en-US" altLang="zh-CN" sz="2000" dirty="0"/>
          </a:p>
          <a:p>
            <a:pPr marL="0" indent="0">
              <a:buNone/>
            </a:pPr>
            <a:r>
              <a:rPr lang="en-US" altLang="zh-CN" sz="2000" dirty="0" smtClean="0"/>
              <a:t>}</a:t>
            </a:r>
            <a:endParaRPr lang="zh-CN" altLang="en-US" sz="2000" dirty="0"/>
          </a:p>
        </p:txBody>
      </p:sp>
      <p:pic>
        <p:nvPicPr>
          <p:cNvPr id="5" name="图片 4"/>
          <p:cNvPicPr>
            <a:picLocks noChangeAspect="1"/>
          </p:cNvPicPr>
          <p:nvPr/>
        </p:nvPicPr>
        <p:blipFill>
          <a:blip r:embed="rId2"/>
          <a:stretch>
            <a:fillRect/>
          </a:stretch>
        </p:blipFill>
        <p:spPr>
          <a:xfrm>
            <a:off x="4159096" y="4809865"/>
            <a:ext cx="4733925" cy="1847850"/>
          </a:xfrm>
          <a:prstGeom prst="rect">
            <a:avLst/>
          </a:prstGeom>
        </p:spPr>
      </p:pic>
      <p:sp>
        <p:nvSpPr>
          <p:cNvPr id="6" name="矩形 5"/>
          <p:cNvSpPr/>
          <p:nvPr/>
        </p:nvSpPr>
        <p:spPr>
          <a:xfrm>
            <a:off x="427739" y="836474"/>
            <a:ext cx="2050561" cy="400110"/>
          </a:xfrm>
          <a:prstGeom prst="rect">
            <a:avLst/>
          </a:prstGeom>
        </p:spPr>
        <p:txBody>
          <a:bodyPr wrap="square">
            <a:spAutoFit/>
          </a:bodyPr>
          <a:lstStyle/>
          <a:p>
            <a:r>
              <a:rPr lang="zh-CN" altLang="en-US" dirty="0">
                <a:solidFill>
                  <a:srgbClr val="FF0000"/>
                </a:solidFill>
              </a:rPr>
              <a:t>对象类型传地址 </a:t>
            </a:r>
            <a:endParaRPr lang="zh-CN" altLang="en-US" dirty="0"/>
          </a:p>
        </p:txBody>
      </p:sp>
    </p:spTree>
    <p:extLst>
      <p:ext uri="{BB962C8B-B14F-4D97-AF65-F5344CB8AC3E}">
        <p14:creationId xmlns:p14="http://schemas.microsoft.com/office/powerpoint/2010/main" val="4168488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8561" y="-65172"/>
            <a:ext cx="7772400" cy="936104"/>
          </a:xfrm>
        </p:spPr>
        <p:txBody>
          <a:bodyPr/>
          <a:lstStyle/>
          <a:p>
            <a:pPr eaLnBrk="1" hangingPunct="1"/>
            <a:r>
              <a:rPr lang="zh-CN" altLang="en-US" b="1" dirty="0" smtClean="0">
                <a:latin typeface="Arial Unicode MS" pitchFamily="34" charset="-122"/>
                <a:ea typeface="Arial Unicode MS" pitchFamily="34" charset="-122"/>
                <a:cs typeface="Arial Unicode MS" pitchFamily="34" charset="-122"/>
              </a:rPr>
              <a:t>练习</a:t>
            </a:r>
            <a:endParaRPr lang="en-US" altLang="zh-CN" b="1" dirty="0" smtClean="0">
              <a:latin typeface="Arial Unicode MS" pitchFamily="34" charset="-122"/>
              <a:ea typeface="Arial Unicode MS" pitchFamily="34" charset="-122"/>
              <a:cs typeface="Arial Unicode MS" pitchFamily="34" charset="-122"/>
            </a:endParaRPr>
          </a:p>
        </p:txBody>
      </p:sp>
      <p:sp>
        <p:nvSpPr>
          <p:cNvPr id="21507" name="Rectangle 3"/>
          <p:cNvSpPr>
            <a:spLocks noGrp="1" noChangeArrowheads="1"/>
          </p:cNvSpPr>
          <p:nvPr>
            <p:ph type="body" idx="1"/>
          </p:nvPr>
        </p:nvSpPr>
        <p:spPr>
          <a:xfrm>
            <a:off x="608561" y="1426532"/>
            <a:ext cx="7848600" cy="3581400"/>
          </a:xfrm>
        </p:spPr>
        <p:txBody>
          <a:bodyPr>
            <a:normAutofit/>
          </a:bodyPr>
          <a:lstStyle/>
          <a:p>
            <a:pPr algn="just" eaLnBrk="1" hangingPunct="1">
              <a:buFontTx/>
              <a:buNone/>
            </a:pPr>
            <a:r>
              <a:rPr lang="en-US" altLang="zh-CN" sz="2400" dirty="0" smtClean="0">
                <a:latin typeface="微软雅黑" pitchFamily="34" charset="-122"/>
                <a:ea typeface="微软雅黑" pitchFamily="34" charset="-122"/>
                <a:cs typeface="Arial Unicode MS" pitchFamily="34" charset="-122"/>
              </a:rPr>
              <a:t>1.</a:t>
            </a:r>
            <a:r>
              <a:rPr lang="zh-CN" altLang="en-US" sz="2400" dirty="0" smtClean="0">
                <a:latin typeface="微软雅黑" pitchFamily="34" charset="-122"/>
                <a:ea typeface="微软雅黑" pitchFamily="34" charset="-122"/>
                <a:cs typeface="Arial Unicode MS" pitchFamily="34" charset="-122"/>
              </a:rPr>
              <a:t>创建一个</a:t>
            </a:r>
            <a:r>
              <a:rPr lang="en-US" altLang="zh-CN" sz="2400" dirty="0" smtClean="0">
                <a:latin typeface="微软雅黑" pitchFamily="34" charset="-122"/>
                <a:ea typeface="微软雅黑" pitchFamily="34" charset="-122"/>
                <a:cs typeface="Arial Unicode MS" pitchFamily="34" charset="-122"/>
              </a:rPr>
              <a:t>Person</a:t>
            </a:r>
            <a:r>
              <a:rPr lang="zh-CN" altLang="en-US" sz="2400" dirty="0" smtClean="0">
                <a:latin typeface="微软雅黑" pitchFamily="34" charset="-122"/>
                <a:ea typeface="微软雅黑" pitchFamily="34" charset="-122"/>
                <a:cs typeface="Arial Unicode MS" pitchFamily="34" charset="-122"/>
              </a:rPr>
              <a:t>类，其定义如下：</a:t>
            </a:r>
          </a:p>
        </p:txBody>
      </p:sp>
      <p:graphicFrame>
        <p:nvGraphicFramePr>
          <p:cNvPr id="464900" name="Group 4"/>
          <p:cNvGraphicFramePr>
            <a:graphicFrameLocks noGrp="1"/>
          </p:cNvGraphicFramePr>
          <p:nvPr/>
        </p:nvGraphicFramePr>
        <p:xfrm>
          <a:off x="676377" y="2147192"/>
          <a:ext cx="2667000" cy="2364423"/>
        </p:xfrm>
        <a:graphic>
          <a:graphicData uri="http://schemas.openxmlformats.org/drawingml/2006/table">
            <a:tbl>
              <a:tblPr>
                <a:tableStyleId>{3C2FFA5D-87B4-456A-9821-1D502468CF0F}</a:tableStyleId>
              </a:tblPr>
              <a:tblGrid>
                <a:gridCol w="2667000"/>
              </a:tblGrid>
              <a:tr h="474663">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name:String</a:t>
                      </a:r>
                      <a:endParaRPr kumimoji="1" lang="en-US" altLang="zh-CN" sz="20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age:int</a:t>
                      </a:r>
                      <a:endParaRPr kumimoji="1" lang="en-US" altLang="zh-CN" sz="20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sex:int</a:t>
                      </a:r>
                      <a:endPar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+study():void</a:t>
                      </a: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showAge</a:t>
                      </a:r>
                      <a:r>
                        <a:rPr kumimoji="1" lang="en-US" altLang="zh-CN" sz="2000" u="none" strike="noStrike" cap="none" normalizeH="0" baseline="0" dirty="0" smtClean="0">
                          <a:ln>
                            <a:noFill/>
                          </a:ln>
                          <a:effectLst/>
                        </a:rPr>
                        <a:t>():void</a:t>
                      </a:r>
                    </a:p>
                    <a:p>
                      <a:pPr marL="0" marR="0" lvl="0" indent="0" algn="l" defTabSz="914400" rtl="0" eaLnBrk="1" fontAlgn="base" latinLnBrk="0" hangingPunct="1">
                        <a:lnSpc>
                          <a:spcPct val="80000"/>
                        </a:lnSpc>
                        <a:spcBef>
                          <a:spcPct val="20000"/>
                        </a:spcBef>
                        <a:spcAft>
                          <a:spcPct val="0"/>
                        </a:spcAft>
                        <a:buClrTx/>
                        <a:buSzTx/>
                        <a:buFontTx/>
                        <a:buNone/>
                      </a:pP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addAge</a:t>
                      </a:r>
                      <a:r>
                        <a:rPr kumimoji="1" lang="en-US" altLang="zh-CN" sz="2000" u="none" strike="noStrike" cap="none" normalizeH="0" baseline="0" dirty="0" smtClean="0">
                          <a:ln>
                            <a:noFill/>
                          </a:ln>
                          <a:effectLst/>
                        </a:rPr>
                        <a:t>(</a:t>
                      </a:r>
                      <a:r>
                        <a:rPr kumimoji="1" lang="en-US" altLang="zh-CN" sz="2000" u="none" strike="noStrike" cap="none" normalizeH="0" baseline="0" dirty="0" err="1" smtClean="0">
                          <a:ln>
                            <a:noFill/>
                          </a:ln>
                          <a:effectLst/>
                        </a:rPr>
                        <a:t>int</a:t>
                      </a:r>
                      <a:r>
                        <a:rPr kumimoji="1" lang="en-US" altLang="zh-CN" sz="2000" u="none" strike="noStrike" cap="none" normalizeH="0" baseline="0" dirty="0" smtClean="0">
                          <a:ln>
                            <a:noFill/>
                          </a:ln>
                          <a:effectLst/>
                        </a:rPr>
                        <a:t> </a:t>
                      </a:r>
                      <a:r>
                        <a:rPr kumimoji="1" lang="en-US" altLang="zh-CN" sz="2000" u="none" strike="noStrike" cap="none" normalizeH="0" baseline="0" dirty="0" err="1" smtClean="0">
                          <a:ln>
                            <a:noFill/>
                          </a:ln>
                          <a:effectLst/>
                        </a:rPr>
                        <a:t>i</a:t>
                      </a:r>
                      <a:r>
                        <a:rPr kumimoji="1" lang="en-US" altLang="zh-CN" sz="2000" u="none" strike="noStrike" cap="none" normalizeH="0" baseline="0" dirty="0" smtClean="0">
                          <a:ln>
                            <a:noFill/>
                          </a:ln>
                          <a:effectLst/>
                        </a:rPr>
                        <a:t>):void</a:t>
                      </a:r>
                      <a:endParaRPr kumimoji="1" lang="en-US" altLang="zh-CN" sz="2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
        <p:nvSpPr>
          <p:cNvPr id="21518" name="Text Box 14"/>
          <p:cNvSpPr txBox="1">
            <a:spLocks noChangeArrowheads="1"/>
          </p:cNvSpPr>
          <p:nvPr/>
        </p:nvSpPr>
        <p:spPr bwMode="auto">
          <a:xfrm>
            <a:off x="4501562" y="2023367"/>
            <a:ext cx="3886200" cy="3323987"/>
          </a:xfrm>
          <a:prstGeom prst="rect">
            <a:avLst/>
          </a:prstGeom>
          <a:noFill/>
          <a:ln w="9525">
            <a:noFill/>
            <a:miter lim="800000"/>
          </a:ln>
        </p:spPr>
        <p:txBody>
          <a:bodyPr>
            <a:spAutoFit/>
          </a:bodyPr>
          <a:lstStyle/>
          <a:p>
            <a:pPr>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要求：</a:t>
            </a:r>
            <a:r>
              <a:rPr lang="en-US" altLang="zh-CN" sz="2000" b="1" dirty="0">
                <a:solidFill>
                  <a:schemeClr val="tx1"/>
                </a:solidFill>
                <a:latin typeface="微软雅黑" pitchFamily="34" charset="-122"/>
                <a:ea typeface="微软雅黑" pitchFamily="34" charset="-122"/>
                <a:cs typeface="Arial Unicode MS" pitchFamily="34" charset="-122"/>
                <a:sym typeface="Wingdings" pitchFamily="2" charset="2"/>
              </a:rPr>
              <a:t>(1)</a:t>
            </a:r>
            <a:r>
              <a:rPr lang="zh-CN" altLang="en-US" sz="2000" b="1" dirty="0">
                <a:solidFill>
                  <a:schemeClr val="tx1"/>
                </a:solidFill>
                <a:latin typeface="微软雅黑" pitchFamily="34" charset="-122"/>
                <a:ea typeface="微软雅黑" pitchFamily="34" charset="-122"/>
                <a:cs typeface="Arial Unicode MS" pitchFamily="34" charset="-122"/>
              </a:rPr>
              <a:t>创建</a:t>
            </a:r>
            <a:r>
              <a:rPr lang="en-US" altLang="zh-CN" sz="2000" b="1" dirty="0">
                <a:solidFill>
                  <a:schemeClr val="tx1"/>
                </a:solidFill>
                <a:latin typeface="微软雅黑" pitchFamily="34" charset="-122"/>
                <a:ea typeface="微软雅黑" pitchFamily="34" charset="-122"/>
                <a:cs typeface="Arial Unicode MS" pitchFamily="34" charset="-122"/>
              </a:rPr>
              <a:t>Person</a:t>
            </a:r>
            <a:r>
              <a:rPr lang="zh-CN" altLang="en-US" sz="2000" b="1" dirty="0">
                <a:solidFill>
                  <a:schemeClr val="tx1"/>
                </a:solidFill>
                <a:latin typeface="微软雅黑" pitchFamily="34" charset="-122"/>
                <a:ea typeface="微软雅黑" pitchFamily="34" charset="-122"/>
                <a:cs typeface="Arial Unicode MS" pitchFamily="34" charset="-122"/>
              </a:rPr>
              <a:t>类的对象，设置该对象的</a:t>
            </a:r>
            <a:r>
              <a:rPr lang="en-US" altLang="zh-CN" sz="2000" b="1" dirty="0">
                <a:solidFill>
                  <a:schemeClr val="tx1"/>
                </a:solidFill>
                <a:latin typeface="微软雅黑" pitchFamily="34" charset="-122"/>
                <a:ea typeface="微软雅黑" pitchFamily="34" charset="-122"/>
                <a:cs typeface="Arial Unicode MS" pitchFamily="34" charset="-122"/>
              </a:rPr>
              <a:t>name</a:t>
            </a:r>
            <a:r>
              <a:rPr lang="zh-CN" altLang="en-US" sz="2000" b="1" dirty="0">
                <a:solidFill>
                  <a:schemeClr val="tx1"/>
                </a:solidFill>
                <a:latin typeface="微软雅黑" pitchFamily="34" charset="-122"/>
                <a:ea typeface="微软雅黑" pitchFamily="34" charset="-122"/>
                <a:cs typeface="Arial Unicode MS" pitchFamily="34" charset="-122"/>
              </a:rPr>
              <a:t>、</a:t>
            </a:r>
            <a:r>
              <a:rPr lang="en-US" altLang="zh-CN" sz="2000" b="1" dirty="0">
                <a:solidFill>
                  <a:schemeClr val="tx1"/>
                </a:solidFill>
                <a:latin typeface="微软雅黑" pitchFamily="34" charset="-122"/>
                <a:ea typeface="微软雅黑" pitchFamily="34" charset="-122"/>
                <a:cs typeface="Arial Unicode MS" pitchFamily="34" charset="-122"/>
              </a:rPr>
              <a:t>age</a:t>
            </a:r>
            <a:r>
              <a:rPr lang="zh-CN" altLang="en-US" sz="2000" b="1" dirty="0">
                <a:solidFill>
                  <a:schemeClr val="tx1"/>
                </a:solidFill>
                <a:latin typeface="微软雅黑" pitchFamily="34" charset="-122"/>
                <a:ea typeface="微软雅黑" pitchFamily="34" charset="-122"/>
                <a:cs typeface="Arial Unicode MS" pitchFamily="34" charset="-122"/>
              </a:rPr>
              <a:t>和</a:t>
            </a:r>
            <a:r>
              <a:rPr lang="en-US" altLang="zh-CN" sz="2000" b="1" dirty="0">
                <a:solidFill>
                  <a:schemeClr val="tx1"/>
                </a:solidFill>
                <a:latin typeface="微软雅黑" pitchFamily="34" charset="-122"/>
                <a:ea typeface="微软雅黑" pitchFamily="34" charset="-122"/>
                <a:cs typeface="Arial Unicode MS" pitchFamily="34" charset="-122"/>
              </a:rPr>
              <a:t>sex</a:t>
            </a:r>
            <a:r>
              <a:rPr lang="zh-CN" altLang="en-US" sz="2000" b="1" dirty="0">
                <a:solidFill>
                  <a:schemeClr val="tx1"/>
                </a:solidFill>
                <a:latin typeface="微软雅黑" pitchFamily="34" charset="-122"/>
                <a:ea typeface="微软雅黑" pitchFamily="34" charset="-122"/>
                <a:cs typeface="Arial Unicode MS" pitchFamily="34" charset="-122"/>
              </a:rPr>
              <a:t>属性</a:t>
            </a:r>
            <a:r>
              <a:rPr lang="zh-CN" altLang="en-US" sz="2000" b="1" dirty="0" smtClean="0">
                <a:solidFill>
                  <a:schemeClr val="tx1"/>
                </a:solidFill>
                <a:latin typeface="微软雅黑" pitchFamily="34" charset="-122"/>
                <a:ea typeface="微软雅黑" pitchFamily="34" charset="-122"/>
                <a:cs typeface="Arial Unicode MS" pitchFamily="34" charset="-122"/>
              </a:rPr>
              <a:t>，调用</a:t>
            </a:r>
            <a:r>
              <a:rPr lang="en-US" altLang="zh-CN" sz="2000" b="1" dirty="0" smtClean="0">
                <a:solidFill>
                  <a:schemeClr val="tx1"/>
                </a:solidFill>
                <a:latin typeface="微软雅黑" pitchFamily="34" charset="-122"/>
                <a:ea typeface="微软雅黑" pitchFamily="34" charset="-122"/>
                <a:cs typeface="Arial Unicode MS" pitchFamily="34" charset="-122"/>
              </a:rPr>
              <a:t>study</a:t>
            </a:r>
            <a:r>
              <a:rPr lang="zh-CN" altLang="en-US" sz="2000" b="1" dirty="0" smtClean="0">
                <a:solidFill>
                  <a:schemeClr val="tx1"/>
                </a:solidFill>
                <a:latin typeface="微软雅黑" pitchFamily="34" charset="-122"/>
                <a:ea typeface="微软雅黑" pitchFamily="34" charset="-122"/>
                <a:cs typeface="Arial Unicode MS" pitchFamily="34" charset="-122"/>
              </a:rPr>
              <a:t>方法，输出</a:t>
            </a:r>
            <a:r>
              <a:rPr lang="zh-CN" altLang="en-US" sz="2000" b="1" dirty="0">
                <a:solidFill>
                  <a:schemeClr val="tx1"/>
                </a:solidFill>
                <a:latin typeface="微软雅黑" pitchFamily="34" charset="-122"/>
                <a:ea typeface="微软雅黑" pitchFamily="34" charset="-122"/>
                <a:cs typeface="Arial Unicode MS" pitchFamily="34" charset="-122"/>
              </a:rPr>
              <a:t>字符串“</a:t>
            </a:r>
            <a:r>
              <a:rPr lang="en-US" altLang="zh-CN" sz="2000" b="1" dirty="0">
                <a:solidFill>
                  <a:schemeClr val="tx1"/>
                </a:solidFill>
                <a:latin typeface="微软雅黑" pitchFamily="34" charset="-122"/>
                <a:ea typeface="微软雅黑" pitchFamily="34" charset="-122"/>
                <a:cs typeface="Arial Unicode MS" pitchFamily="34" charset="-122"/>
              </a:rPr>
              <a:t>studying”</a:t>
            </a:r>
            <a:r>
              <a:rPr lang="zh-CN" altLang="en-US" sz="2000" b="1" dirty="0">
                <a:solidFill>
                  <a:schemeClr val="tx1"/>
                </a:solidFill>
                <a:latin typeface="微软雅黑" pitchFamily="34" charset="-122"/>
                <a:ea typeface="微软雅黑" pitchFamily="34" charset="-122"/>
                <a:cs typeface="Arial Unicode MS" pitchFamily="34" charset="-122"/>
              </a:rPr>
              <a:t>，</a:t>
            </a:r>
            <a:r>
              <a:rPr lang="zh-CN" altLang="en-US" sz="2000" b="1" dirty="0" smtClean="0">
                <a:solidFill>
                  <a:schemeClr val="tx1"/>
                </a:solidFill>
                <a:latin typeface="微软雅黑" pitchFamily="34" charset="-122"/>
                <a:ea typeface="微软雅黑" pitchFamily="34" charset="-122"/>
                <a:cs typeface="Arial Unicode MS" pitchFamily="34" charset="-122"/>
              </a:rPr>
              <a:t>调用</a:t>
            </a:r>
            <a:r>
              <a:rPr lang="en-US" altLang="zh-CN" sz="2000" b="1" dirty="0" err="1">
                <a:solidFill>
                  <a:schemeClr val="tx1"/>
                </a:solidFill>
                <a:latin typeface="微软雅黑" pitchFamily="34" charset="-122"/>
                <a:ea typeface="微软雅黑" pitchFamily="34" charset="-122"/>
                <a:cs typeface="Arial Unicode MS" pitchFamily="34" charset="-122"/>
              </a:rPr>
              <a:t>showAge</a:t>
            </a:r>
            <a:r>
              <a:rPr lang="en-US" altLang="zh-CN" sz="2000" b="1" dirty="0">
                <a:solidFill>
                  <a:schemeClr val="tx1"/>
                </a:solidFill>
                <a:latin typeface="微软雅黑" pitchFamily="34" charset="-122"/>
                <a:ea typeface="微软雅黑" pitchFamily="34" charset="-122"/>
                <a:cs typeface="Arial Unicode MS" pitchFamily="34" charset="-122"/>
              </a:rPr>
              <a:t>()</a:t>
            </a:r>
            <a:r>
              <a:rPr lang="zh-CN" altLang="en-US" sz="2000" b="1" dirty="0">
                <a:solidFill>
                  <a:schemeClr val="tx1"/>
                </a:solidFill>
                <a:latin typeface="微软雅黑" pitchFamily="34" charset="-122"/>
                <a:ea typeface="微软雅黑" pitchFamily="34" charset="-122"/>
                <a:cs typeface="Arial Unicode MS" pitchFamily="34" charset="-122"/>
              </a:rPr>
              <a:t>方法显示</a:t>
            </a:r>
            <a:r>
              <a:rPr lang="en-US" altLang="zh-CN" sz="2000" b="1" dirty="0">
                <a:solidFill>
                  <a:schemeClr val="tx1"/>
                </a:solidFill>
                <a:latin typeface="微软雅黑" pitchFamily="34" charset="-122"/>
                <a:ea typeface="微软雅黑" pitchFamily="34" charset="-122"/>
                <a:cs typeface="Arial Unicode MS" pitchFamily="34" charset="-122"/>
              </a:rPr>
              <a:t>age</a:t>
            </a:r>
            <a:r>
              <a:rPr lang="zh-CN" altLang="en-US" sz="2000" b="1" dirty="0">
                <a:solidFill>
                  <a:schemeClr val="tx1"/>
                </a:solidFill>
                <a:latin typeface="微软雅黑" pitchFamily="34" charset="-122"/>
                <a:ea typeface="微软雅黑" pitchFamily="34" charset="-122"/>
                <a:cs typeface="Arial Unicode MS" pitchFamily="34" charset="-122"/>
              </a:rPr>
              <a:t>值，调用</a:t>
            </a:r>
            <a:r>
              <a:rPr lang="en-US" altLang="zh-CN" sz="2000" b="1" dirty="0" err="1" smtClean="0">
                <a:solidFill>
                  <a:schemeClr val="tx1"/>
                </a:solidFill>
                <a:latin typeface="微软雅黑" pitchFamily="34" charset="-122"/>
                <a:ea typeface="微软雅黑" pitchFamily="34" charset="-122"/>
                <a:cs typeface="Arial Unicode MS" pitchFamily="34" charset="-122"/>
              </a:rPr>
              <a:t>addAge</a:t>
            </a:r>
            <a:r>
              <a:rPr lang="en-US" altLang="zh-CN" sz="2000" b="1" dirty="0" smtClean="0">
                <a:solidFill>
                  <a:schemeClr val="tx1"/>
                </a:solidFill>
                <a:latin typeface="微软雅黑" pitchFamily="34" charset="-122"/>
                <a:ea typeface="微软雅黑" pitchFamily="34" charset="-122"/>
                <a:cs typeface="Arial Unicode MS" pitchFamily="34" charset="-122"/>
              </a:rPr>
              <a:t>(</a:t>
            </a:r>
            <a:r>
              <a:rPr lang="en-US" altLang="zh-CN" sz="2000" b="1" dirty="0" err="1" smtClean="0">
                <a:solidFill>
                  <a:schemeClr val="tx1"/>
                </a:solidFill>
                <a:latin typeface="微软雅黑" pitchFamily="34" charset="-122"/>
                <a:ea typeface="微软雅黑" pitchFamily="34" charset="-122"/>
                <a:cs typeface="Arial Unicode MS" pitchFamily="34" charset="-122"/>
              </a:rPr>
              <a:t>i</a:t>
            </a:r>
            <a:r>
              <a:rPr lang="en-US" altLang="zh-CN" sz="2000" b="1" dirty="0" smtClean="0">
                <a:solidFill>
                  <a:schemeClr val="tx1"/>
                </a:solidFill>
                <a:latin typeface="微软雅黑" pitchFamily="34" charset="-122"/>
                <a:ea typeface="微软雅黑" pitchFamily="34" charset="-122"/>
                <a:cs typeface="Arial Unicode MS" pitchFamily="34" charset="-122"/>
              </a:rPr>
              <a:t>)</a:t>
            </a:r>
            <a:r>
              <a:rPr lang="zh-CN" altLang="en-US" sz="2000" b="1" dirty="0">
                <a:solidFill>
                  <a:schemeClr val="tx1"/>
                </a:solidFill>
                <a:latin typeface="微软雅黑" pitchFamily="34" charset="-122"/>
                <a:ea typeface="微软雅黑" pitchFamily="34" charset="-122"/>
                <a:cs typeface="Arial Unicode MS" pitchFamily="34" charset="-122"/>
              </a:rPr>
              <a:t>方法给对象的</a:t>
            </a:r>
            <a:r>
              <a:rPr lang="en-US" altLang="zh-CN" sz="2000" b="1" dirty="0">
                <a:solidFill>
                  <a:schemeClr val="tx1"/>
                </a:solidFill>
                <a:latin typeface="微软雅黑" pitchFamily="34" charset="-122"/>
                <a:ea typeface="微软雅黑" pitchFamily="34" charset="-122"/>
                <a:cs typeface="Arial Unicode MS" pitchFamily="34" charset="-122"/>
              </a:rPr>
              <a:t>age</a:t>
            </a:r>
            <a:r>
              <a:rPr lang="zh-CN" altLang="en-US" sz="2000" b="1" dirty="0">
                <a:solidFill>
                  <a:schemeClr val="tx1"/>
                </a:solidFill>
                <a:latin typeface="微软雅黑" pitchFamily="34" charset="-122"/>
                <a:ea typeface="微软雅黑" pitchFamily="34" charset="-122"/>
                <a:cs typeface="Arial Unicode MS" pitchFamily="34" charset="-122"/>
              </a:rPr>
              <a:t>属性值</a:t>
            </a:r>
            <a:r>
              <a:rPr lang="zh-CN" altLang="en-US" sz="2000" b="1" dirty="0" smtClean="0">
                <a:solidFill>
                  <a:schemeClr val="tx1"/>
                </a:solidFill>
                <a:latin typeface="微软雅黑" pitchFamily="34" charset="-122"/>
                <a:ea typeface="微软雅黑" pitchFamily="34" charset="-122"/>
                <a:cs typeface="Arial Unicode MS" pitchFamily="34" charset="-122"/>
              </a:rPr>
              <a:t>增加 </a:t>
            </a:r>
            <a:r>
              <a:rPr lang="en-US" altLang="zh-CN" sz="2000" b="1" dirty="0">
                <a:solidFill>
                  <a:schemeClr val="tx1"/>
                </a:solidFill>
                <a:latin typeface="微软雅黑" pitchFamily="34" charset="-122"/>
                <a:ea typeface="微软雅黑" pitchFamily="34" charset="-122"/>
                <a:cs typeface="Arial Unicode MS" pitchFamily="34" charset="-122"/>
              </a:rPr>
              <a:t>i</a:t>
            </a:r>
            <a:r>
              <a:rPr lang="en-US" altLang="zh-CN" sz="2000" b="1" dirty="0" smtClean="0">
                <a:solidFill>
                  <a:schemeClr val="tx1"/>
                </a:solidFill>
                <a:latin typeface="微软雅黑" pitchFamily="34" charset="-122"/>
                <a:ea typeface="微软雅黑" pitchFamily="34" charset="-122"/>
                <a:cs typeface="Arial Unicode MS" pitchFamily="34" charset="-122"/>
              </a:rPr>
              <a:t> </a:t>
            </a:r>
            <a:r>
              <a:rPr lang="zh-CN" altLang="en-US" sz="2000" b="1" dirty="0" smtClean="0">
                <a:solidFill>
                  <a:schemeClr val="tx1"/>
                </a:solidFill>
                <a:latin typeface="微软雅黑" pitchFamily="34" charset="-122"/>
                <a:ea typeface="微软雅黑" pitchFamily="34" charset="-122"/>
                <a:cs typeface="Arial Unicode MS" pitchFamily="34" charset="-122"/>
              </a:rPr>
              <a:t>岁</a:t>
            </a:r>
            <a:r>
              <a:rPr lang="zh-CN" altLang="en-US" sz="2000" b="1" dirty="0">
                <a:solidFill>
                  <a:schemeClr val="tx1"/>
                </a:solidFill>
                <a:latin typeface="微软雅黑" pitchFamily="34" charset="-122"/>
                <a:ea typeface="微软雅黑" pitchFamily="34" charset="-122"/>
                <a:cs typeface="Arial Unicode MS" pitchFamily="34" charset="-122"/>
              </a:rPr>
              <a:t>。</a:t>
            </a:r>
          </a:p>
          <a:p>
            <a:pPr>
              <a:spcBef>
                <a:spcPct val="50000"/>
              </a:spcBef>
            </a:pPr>
            <a:r>
              <a:rPr lang="en-US" altLang="zh-CN" sz="2000" b="1" dirty="0">
                <a:solidFill>
                  <a:schemeClr val="tx1"/>
                </a:solidFill>
                <a:latin typeface="微软雅黑" pitchFamily="34" charset="-122"/>
                <a:ea typeface="微软雅黑" pitchFamily="34" charset="-122"/>
                <a:cs typeface="Arial Unicode MS" pitchFamily="34" charset="-122"/>
              </a:rPr>
              <a:t>(2)</a:t>
            </a:r>
            <a:r>
              <a:rPr lang="zh-CN" altLang="en-US" sz="2000" b="1" dirty="0">
                <a:solidFill>
                  <a:schemeClr val="tx1"/>
                </a:solidFill>
                <a:latin typeface="微软雅黑" pitchFamily="34" charset="-122"/>
                <a:ea typeface="微软雅黑" pitchFamily="34" charset="-122"/>
                <a:cs typeface="Arial Unicode MS" pitchFamily="34" charset="-122"/>
              </a:rPr>
              <a:t>创建第二个对象，执行上述操作，体会同一个类的不同对象之间的关系。</a:t>
            </a:r>
          </a:p>
        </p:txBody>
      </p:sp>
      <p:sp>
        <p:nvSpPr>
          <p:cNvPr id="21519" name="Text Box 15"/>
          <p:cNvSpPr txBox="1">
            <a:spLocks noChangeArrowheads="1"/>
          </p:cNvSpPr>
          <p:nvPr/>
        </p:nvSpPr>
        <p:spPr bwMode="auto">
          <a:xfrm>
            <a:off x="676377" y="5523190"/>
            <a:ext cx="8137525" cy="461665"/>
          </a:xfrm>
          <a:prstGeom prst="rect">
            <a:avLst/>
          </a:prstGeom>
          <a:noFill/>
          <a:ln w="9525">
            <a:noFill/>
            <a:miter lim="800000"/>
          </a:ln>
        </p:spPr>
        <p:txBody>
          <a:bodyPr>
            <a:spAutoFit/>
          </a:bodyPr>
          <a:lstStyle/>
          <a:p>
            <a:pPr>
              <a:spcBef>
                <a:spcPct val="50000"/>
              </a:spcBef>
            </a:pPr>
            <a:r>
              <a:rPr lang="en-US" altLang="zh-CN" sz="2400" b="1" dirty="0">
                <a:solidFill>
                  <a:schemeClr val="tx1"/>
                </a:solidFill>
                <a:latin typeface="微软雅黑" pitchFamily="34" charset="-122"/>
                <a:ea typeface="微软雅黑" pitchFamily="34" charset="-122"/>
                <a:cs typeface="Arial Unicode MS" pitchFamily="34" charset="-122"/>
              </a:rPr>
              <a:t>2. </a:t>
            </a:r>
            <a:r>
              <a:rPr lang="zh-CN" altLang="en-US" sz="2400" b="1" dirty="0">
                <a:solidFill>
                  <a:schemeClr val="tx1"/>
                </a:solidFill>
                <a:latin typeface="微软雅黑" pitchFamily="34" charset="-122"/>
                <a:ea typeface="微软雅黑" pitchFamily="34" charset="-122"/>
                <a:cs typeface="Arial Unicode MS" pitchFamily="34" charset="-122"/>
              </a:rPr>
              <a:t>利用面向对象的编程方法，设计类</a:t>
            </a:r>
            <a:r>
              <a:rPr lang="en-US" altLang="zh-CN" sz="2400" b="1" dirty="0">
                <a:solidFill>
                  <a:schemeClr val="tx1"/>
                </a:solidFill>
                <a:latin typeface="微软雅黑" pitchFamily="34" charset="-122"/>
                <a:ea typeface="微软雅黑" pitchFamily="34" charset="-122"/>
                <a:cs typeface="Arial Unicode MS" pitchFamily="34" charset="-122"/>
              </a:rPr>
              <a:t>Circle</a:t>
            </a:r>
            <a:r>
              <a:rPr lang="zh-CN" altLang="en-US" sz="2400" b="1" dirty="0">
                <a:solidFill>
                  <a:schemeClr val="tx1"/>
                </a:solidFill>
                <a:latin typeface="微软雅黑" pitchFamily="34" charset="-122"/>
                <a:ea typeface="微软雅黑" pitchFamily="34" charset="-122"/>
                <a:cs typeface="Arial Unicode MS" pitchFamily="34" charset="-122"/>
              </a:rPr>
              <a:t>计算圆的面积。</a:t>
            </a:r>
          </a:p>
        </p:txBody>
      </p:sp>
      <p:sp>
        <p:nvSpPr>
          <p:cNvPr id="2" name="TextBox 1"/>
          <p:cNvSpPr txBox="1"/>
          <p:nvPr/>
        </p:nvSpPr>
        <p:spPr>
          <a:xfrm>
            <a:off x="676377" y="4599406"/>
            <a:ext cx="3025468" cy="400110"/>
          </a:xfrm>
          <a:prstGeom prst="rect">
            <a:avLst/>
          </a:prstGeom>
          <a:noFill/>
        </p:spPr>
        <p:txBody>
          <a:bodyPr wrap="square" rtlCol="0">
            <a:spAutoFit/>
          </a:bodyPr>
          <a:lstStyle/>
          <a:p>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表示修饰符为 </a:t>
            </a:r>
            <a:r>
              <a:rPr lang="en-US" altLang="zh-CN" b="1" dirty="0" smtClean="0">
                <a:solidFill>
                  <a:srgbClr val="0000FF"/>
                </a:solidFill>
                <a:latin typeface="微软雅黑" pitchFamily="34" charset="-122"/>
                <a:ea typeface="微软雅黑" pitchFamily="34" charset="-122"/>
              </a:rPr>
              <a:t>public</a:t>
            </a:r>
            <a:endParaRPr lang="zh-CN" altLang="en-US"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smtClean="0"/>
              <a:t>Thank you</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8640" y="-328653"/>
            <a:ext cx="7793037" cy="1462087"/>
          </a:xfrm>
        </p:spPr>
        <p:txBody>
          <a:bodyPr/>
          <a:lstStyle/>
          <a:p>
            <a:pPr eaLnBrk="1" hangingPunct="1"/>
            <a:r>
              <a:rPr lang="zh-CN" altLang="en-US" dirty="0">
                <a:latin typeface="Arial Unicode MS" pitchFamily="34" charset="-122"/>
                <a:ea typeface="Arial Unicode MS" pitchFamily="34" charset="-122"/>
                <a:cs typeface="Arial Unicode MS" pitchFamily="34" charset="-122"/>
              </a:rPr>
              <a:t>面向对象的概念</a:t>
            </a:r>
            <a:endParaRPr lang="zh-CN" altLang="en-US" b="1" dirty="0" smtClean="0">
              <a:latin typeface="Arial Unicode MS" pitchFamily="34" charset="-122"/>
              <a:ea typeface="Arial Unicode MS" pitchFamily="34" charset="-122"/>
              <a:cs typeface="Arial Unicode MS" pitchFamily="34" charset="-122"/>
            </a:endParaRPr>
          </a:p>
        </p:txBody>
      </p:sp>
      <p:sp>
        <p:nvSpPr>
          <p:cNvPr id="5123" name="Rectangle 3"/>
          <p:cNvSpPr>
            <a:spLocks noGrp="1" noChangeArrowheads="1"/>
          </p:cNvSpPr>
          <p:nvPr>
            <p:ph type="body" idx="1"/>
          </p:nvPr>
        </p:nvSpPr>
        <p:spPr>
          <a:xfrm>
            <a:off x="251520" y="983917"/>
            <a:ext cx="8568952" cy="5003928"/>
          </a:xfrm>
        </p:spPr>
        <p:txBody>
          <a:bodyPr>
            <a:normAutofit fontScale="77500" lnSpcReduction="20000"/>
          </a:bodyPr>
          <a:lstStyle/>
          <a:p>
            <a:pPr eaLnBrk="1" hangingPunct="1">
              <a:lnSpc>
                <a:spcPct val="150000"/>
              </a:lnSpc>
              <a:buClr>
                <a:schemeClr val="tx1"/>
              </a:buClr>
              <a:defRPr/>
            </a:pPr>
            <a:r>
              <a:rPr lang="zh-CN" altLang="en-US" dirty="0">
                <a:latin typeface="微软雅黑" pitchFamily="34" charset="-122"/>
                <a:ea typeface="微软雅黑" pitchFamily="34" charset="-122"/>
                <a:cs typeface="Arial Unicode MS" pitchFamily="34" charset="-122"/>
              </a:rPr>
              <a:t>世界是由什么组成的？</a:t>
            </a:r>
            <a:endParaRPr lang="en-US" altLang="zh-CN" dirty="0">
              <a:latin typeface="微软雅黑" pitchFamily="34" charset="-122"/>
              <a:ea typeface="微软雅黑" pitchFamily="34" charset="-122"/>
              <a:cs typeface="Arial Unicode MS" pitchFamily="34" charset="-122"/>
            </a:endParaRPr>
          </a:p>
          <a:p>
            <a:pPr marL="0" indent="0" eaLnBrk="1" hangingPunct="1">
              <a:lnSpc>
                <a:spcPct val="150000"/>
              </a:lnSpc>
              <a:buClr>
                <a:schemeClr val="tx1"/>
              </a:buClr>
              <a:buNone/>
              <a:defRPr/>
            </a:pPr>
            <a:r>
              <a:rPr lang="en-US" altLang="zh-CN" dirty="0">
                <a:solidFill>
                  <a:srgbClr val="0000FF"/>
                </a:solidFill>
                <a:latin typeface="微软雅黑" pitchFamily="34" charset="-122"/>
                <a:ea typeface="微软雅黑" pitchFamily="34" charset="-122"/>
                <a:cs typeface="Arial Unicode MS" pitchFamily="34" charset="-122"/>
              </a:rPr>
              <a:t>	</a:t>
            </a:r>
            <a:r>
              <a:rPr lang="zh-CN" altLang="en-US" dirty="0">
                <a:latin typeface="微软雅黑" pitchFamily="34" charset="-122"/>
                <a:ea typeface="微软雅黑" pitchFamily="34" charset="-122"/>
                <a:cs typeface="Arial Unicode MS" pitchFamily="34" charset="-122"/>
              </a:rPr>
              <a:t>化学家</a:t>
            </a:r>
            <a:endParaRPr lang="en-US" altLang="zh-CN" dirty="0">
              <a:latin typeface="微软雅黑" pitchFamily="34" charset="-122"/>
              <a:ea typeface="微软雅黑" pitchFamily="34" charset="-122"/>
              <a:cs typeface="Arial Unicode MS" pitchFamily="34" charset="-122"/>
            </a:endParaRPr>
          </a:p>
          <a:p>
            <a:pPr marL="0" indent="0" eaLnBrk="1" hangingPunct="1">
              <a:lnSpc>
                <a:spcPct val="150000"/>
              </a:lnSpc>
              <a:buClr>
                <a:schemeClr val="tx1"/>
              </a:buClr>
              <a:buNone/>
              <a:defRPr/>
            </a:pPr>
            <a:r>
              <a:rPr lang="en-US" altLang="zh-CN" dirty="0">
                <a:latin typeface="微软雅黑" pitchFamily="34" charset="-122"/>
                <a:ea typeface="微软雅黑" pitchFamily="34" charset="-122"/>
                <a:cs typeface="Arial Unicode MS" pitchFamily="34" charset="-122"/>
              </a:rPr>
              <a:t>	</a:t>
            </a:r>
            <a:r>
              <a:rPr lang="zh-CN" altLang="en-US" dirty="0">
                <a:latin typeface="微软雅黑" pitchFamily="34" charset="-122"/>
                <a:ea typeface="微软雅黑" pitchFamily="34" charset="-122"/>
                <a:cs typeface="Arial Unicode MS" pitchFamily="34" charset="-122"/>
              </a:rPr>
              <a:t>画家</a:t>
            </a:r>
            <a:endParaRPr lang="en-US" altLang="zh-CN" dirty="0">
              <a:latin typeface="微软雅黑" pitchFamily="34" charset="-122"/>
              <a:ea typeface="微软雅黑" pitchFamily="34" charset="-122"/>
              <a:cs typeface="Arial Unicode MS" pitchFamily="34" charset="-122"/>
            </a:endParaRPr>
          </a:p>
          <a:p>
            <a:pPr marL="0" indent="0" eaLnBrk="1" hangingPunct="1">
              <a:lnSpc>
                <a:spcPct val="150000"/>
              </a:lnSpc>
              <a:buClr>
                <a:schemeClr val="tx1"/>
              </a:buClr>
              <a:buNone/>
              <a:defRPr/>
            </a:pPr>
            <a:r>
              <a:rPr lang="en-US" altLang="zh-CN" dirty="0">
                <a:latin typeface="微软雅黑" pitchFamily="34" charset="-122"/>
                <a:ea typeface="微软雅黑" pitchFamily="34" charset="-122"/>
                <a:cs typeface="Arial Unicode MS" pitchFamily="34" charset="-122"/>
              </a:rPr>
              <a:t>	</a:t>
            </a:r>
            <a:r>
              <a:rPr lang="zh-CN" altLang="en-US" dirty="0" smtClean="0">
                <a:latin typeface="微软雅黑" pitchFamily="34" charset="-122"/>
                <a:ea typeface="微软雅黑" pitchFamily="34" charset="-122"/>
                <a:cs typeface="Arial Unicode MS" pitchFamily="34" charset="-122"/>
              </a:rPr>
              <a:t>程序员</a:t>
            </a:r>
            <a:endParaRPr lang="en-US" altLang="zh-CN" sz="2800" dirty="0" smtClean="0">
              <a:latin typeface="微软雅黑" pitchFamily="34" charset="-122"/>
              <a:ea typeface="微软雅黑" pitchFamily="34" charset="-122"/>
              <a:cs typeface="Arial Unicode MS" pitchFamily="34" charset="-122"/>
            </a:endParaRPr>
          </a:p>
          <a:p>
            <a:pPr eaLnBrk="1" hangingPunct="1">
              <a:lnSpc>
                <a:spcPct val="150000"/>
              </a:lnSpc>
              <a:buClr>
                <a:schemeClr val="tx1"/>
              </a:buClr>
            </a:pPr>
            <a:r>
              <a:rPr lang="zh-CN" altLang="en-US" sz="2800" dirty="0" smtClean="0">
                <a:latin typeface="微软雅黑" pitchFamily="34" charset="-122"/>
                <a:ea typeface="微软雅黑" pitchFamily="34" charset="-122"/>
                <a:cs typeface="Arial Unicode MS" pitchFamily="34" charset="-122"/>
              </a:rPr>
              <a:t>面向对象的编程思想力图使计算机语言中对事物的描述与现实世界中该事物的本来面目尽可能的一致。 </a:t>
            </a:r>
          </a:p>
          <a:p>
            <a:pPr eaLnBrk="1" hangingPunct="1">
              <a:lnSpc>
                <a:spcPct val="150000"/>
              </a:lnSpc>
              <a:buClr>
                <a:schemeClr val="tx1"/>
              </a:buClr>
            </a:pPr>
            <a:r>
              <a:rPr lang="zh-CN" altLang="en-US" sz="2800" dirty="0" smtClean="0">
                <a:solidFill>
                  <a:srgbClr val="0000FF"/>
                </a:solidFill>
                <a:latin typeface="微软雅黑" pitchFamily="34" charset="-122"/>
                <a:ea typeface="微软雅黑" pitchFamily="34" charset="-122"/>
                <a:cs typeface="Arial Unicode MS" pitchFamily="34" charset="-122"/>
              </a:rPr>
              <a:t>类</a:t>
            </a:r>
            <a:r>
              <a:rPr lang="en-US" altLang="zh-CN" sz="2800" dirty="0" smtClean="0">
                <a:solidFill>
                  <a:srgbClr val="0000FF"/>
                </a:solidFill>
                <a:latin typeface="微软雅黑" pitchFamily="34" charset="-122"/>
                <a:ea typeface="微软雅黑" pitchFamily="34" charset="-122"/>
                <a:cs typeface="Arial Unicode MS" pitchFamily="34" charset="-122"/>
              </a:rPr>
              <a:t>(class)</a:t>
            </a:r>
            <a:r>
              <a:rPr lang="zh-CN" altLang="en-US" sz="2800" dirty="0" smtClean="0">
                <a:latin typeface="微软雅黑" pitchFamily="34" charset="-122"/>
                <a:ea typeface="微软雅黑" pitchFamily="34" charset="-122"/>
                <a:cs typeface="Arial Unicode MS" pitchFamily="34" charset="-122"/>
              </a:rPr>
              <a:t>和</a:t>
            </a:r>
            <a:r>
              <a:rPr lang="zh-CN" altLang="en-US" sz="2800" dirty="0" smtClean="0">
                <a:solidFill>
                  <a:srgbClr val="0000FF"/>
                </a:solidFill>
                <a:latin typeface="微软雅黑" pitchFamily="34" charset="-122"/>
                <a:ea typeface="微软雅黑" pitchFamily="34" charset="-122"/>
                <a:cs typeface="Arial Unicode MS" pitchFamily="34" charset="-122"/>
              </a:rPr>
              <a:t>对象</a:t>
            </a:r>
            <a:r>
              <a:rPr lang="en-US" altLang="zh-CN" sz="2800" dirty="0" smtClean="0">
                <a:solidFill>
                  <a:srgbClr val="0000FF"/>
                </a:solidFill>
                <a:latin typeface="微软雅黑" pitchFamily="34" charset="-122"/>
                <a:ea typeface="微软雅黑" pitchFamily="34" charset="-122"/>
                <a:cs typeface="Arial Unicode MS" pitchFamily="34" charset="-122"/>
              </a:rPr>
              <a:t>(object)</a:t>
            </a:r>
            <a:r>
              <a:rPr lang="zh-CN" altLang="en-US" sz="2800" dirty="0" smtClean="0">
                <a:latin typeface="微软雅黑" pitchFamily="34" charset="-122"/>
                <a:ea typeface="微软雅黑" pitchFamily="34" charset="-122"/>
                <a:cs typeface="Arial Unicode MS" pitchFamily="34" charset="-122"/>
              </a:rPr>
              <a:t>是面向对象方法的核心概念。类是对一类事物描述，是抽象的、概念上的定义；对象是实际存在的该类事物的每个个体，因而也称</a:t>
            </a:r>
            <a:r>
              <a:rPr lang="zh-CN" altLang="en-US" sz="2800" dirty="0" smtClean="0">
                <a:solidFill>
                  <a:srgbClr val="0000FF"/>
                </a:solidFill>
                <a:latin typeface="微软雅黑" pitchFamily="34" charset="-122"/>
                <a:ea typeface="微软雅黑" pitchFamily="34" charset="-122"/>
                <a:cs typeface="Arial Unicode MS" pitchFamily="34" charset="-122"/>
              </a:rPr>
              <a:t>实例</a:t>
            </a:r>
            <a:r>
              <a:rPr lang="en-US" altLang="zh-CN" sz="2800" dirty="0" smtClean="0">
                <a:solidFill>
                  <a:srgbClr val="0000FF"/>
                </a:solidFill>
                <a:latin typeface="微软雅黑" pitchFamily="34" charset="-122"/>
                <a:ea typeface="微软雅黑" pitchFamily="34" charset="-122"/>
                <a:cs typeface="Arial Unicode MS" pitchFamily="34" charset="-122"/>
              </a:rPr>
              <a:t>(instance)</a:t>
            </a:r>
            <a:r>
              <a:rPr lang="zh-CN" altLang="en-US" sz="2800" dirty="0" smtClean="0">
                <a:latin typeface="微软雅黑" pitchFamily="34" charset="-122"/>
                <a:ea typeface="微软雅黑" pitchFamily="34" charset="-122"/>
                <a:cs typeface="Arial Unicode MS" pitchFamily="34" charset="-122"/>
              </a:rPr>
              <a:t>。</a:t>
            </a:r>
            <a:endParaRPr lang="en-US" altLang="zh-CN" sz="2800" dirty="0" smtClean="0">
              <a:latin typeface="微软雅黑" pitchFamily="34" charset="-122"/>
              <a:ea typeface="微软雅黑" pitchFamily="34" charset="-122"/>
              <a:cs typeface="Arial Unicode MS" pitchFamily="34" charset="-122"/>
            </a:endParaRPr>
          </a:p>
          <a:p>
            <a:pPr eaLnBrk="1" hangingPunct="1">
              <a:lnSpc>
                <a:spcPct val="150000"/>
              </a:lnSpc>
              <a:buClr>
                <a:schemeClr val="tx1"/>
              </a:buClr>
            </a:pPr>
            <a:r>
              <a:rPr lang="zh-CN" altLang="en-US" dirty="0" smtClean="0">
                <a:latin typeface="微软雅黑" pitchFamily="34" charset="-122"/>
                <a:ea typeface="微软雅黑" pitchFamily="34" charset="-122"/>
                <a:cs typeface="Arial Unicode MS" pitchFamily="34" charset="-122"/>
              </a:rPr>
              <a:t>万物皆对象</a:t>
            </a:r>
            <a:endParaRPr lang="zh-CN" altLang="en-US" sz="2800" dirty="0" smtClean="0">
              <a:latin typeface="微软雅黑" pitchFamily="34" charset="-122"/>
              <a:ea typeface="微软雅黑"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3"/>
          <a:srcRect/>
          <a:stretch>
            <a:fillRect/>
          </a:stretch>
        </p:blipFill>
        <p:spPr bwMode="auto">
          <a:xfrm>
            <a:off x="831528" y="1721635"/>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23528" y="4470133"/>
            <a:ext cx="8424862" cy="1938992"/>
          </a:xfrm>
          <a:prstGeom prst="rect">
            <a:avLst/>
          </a:prstGeom>
          <a:noFill/>
          <a:ln w="9525">
            <a:noFill/>
            <a:miter lim="800000"/>
          </a:ln>
        </p:spPr>
        <p:txBody>
          <a:bodyPr>
            <a:spAutoFit/>
          </a:bodyPr>
          <a:lstStyle/>
          <a:p>
            <a:pPr>
              <a:lnSpc>
                <a:spcPct val="150000"/>
              </a:lnSpc>
              <a:spcBef>
                <a:spcPct val="50000"/>
              </a:spcBef>
            </a:pPr>
            <a:r>
              <a:rPr kumimoji="0" lang="zh-CN" altLang="en-US" sz="2400" b="1" dirty="0">
                <a:solidFill>
                  <a:schemeClr val="tx1"/>
                </a:solidFill>
                <a:latin typeface="微软雅黑" pitchFamily="34" charset="-122"/>
                <a:ea typeface="微软雅黑" pitchFamily="34" charset="-122"/>
                <a:cs typeface="Arial Unicode MS" pitchFamily="34" charset="-122"/>
              </a:rPr>
              <a:t>如果将对象比作汽车，那么类就是汽车的设计图纸。所以面向对象程序设计的重点是类的设计，而不是对象的设计。 </a:t>
            </a:r>
            <a:endParaRPr kumimoji="0" lang="en-US" altLang="zh-CN" sz="2400" b="1" dirty="0" smtClean="0">
              <a:solidFill>
                <a:schemeClr val="tx1"/>
              </a:solidFill>
              <a:latin typeface="微软雅黑" pitchFamily="34" charset="-122"/>
              <a:ea typeface="微软雅黑" pitchFamily="34" charset="-122"/>
              <a:cs typeface="Arial Unicode MS" pitchFamily="34" charset="-122"/>
            </a:endParaRPr>
          </a:p>
          <a:p>
            <a:pPr>
              <a:lnSpc>
                <a:spcPct val="150000"/>
              </a:lnSpc>
              <a:spcBef>
                <a:spcPct val="50000"/>
              </a:spcBef>
            </a:pPr>
            <a:r>
              <a:rPr lang="zh-CN" altLang="en-US" sz="2400" b="1" dirty="0" smtClean="0">
                <a:solidFill>
                  <a:schemeClr val="tx1"/>
                </a:solidFill>
                <a:latin typeface="微软雅黑" pitchFamily="34" charset="-122"/>
                <a:ea typeface="微软雅黑" pitchFamily="34" charset="-122"/>
                <a:cs typeface="Arial Unicode MS" pitchFamily="34" charset="-122"/>
              </a:rPr>
              <a:t>设计类实际上就是设计</a:t>
            </a:r>
            <a:r>
              <a:rPr lang="zh-CN" altLang="en-US" sz="2400" b="1" dirty="0" smtClean="0">
                <a:solidFill>
                  <a:srgbClr val="FF0000"/>
                </a:solidFill>
                <a:latin typeface="微软雅黑" pitchFamily="34" charset="-122"/>
                <a:ea typeface="微软雅黑" pitchFamily="34" charset="-122"/>
                <a:cs typeface="Arial Unicode MS" pitchFamily="34" charset="-122"/>
              </a:rPr>
              <a:t>类的成员</a:t>
            </a:r>
            <a:endParaRPr kumimoji="0" lang="zh-CN" altLang="en-US" sz="2400" b="1" dirty="0">
              <a:solidFill>
                <a:srgbClr val="FF0000"/>
              </a:solidFill>
              <a:latin typeface="微软雅黑" pitchFamily="34" charset="-122"/>
              <a:ea typeface="微软雅黑" pitchFamily="34" charset="-122"/>
              <a:cs typeface="Arial Unicode MS" pitchFamily="34" charset="-122"/>
            </a:endParaRPr>
          </a:p>
        </p:txBody>
      </p:sp>
      <p:sp>
        <p:nvSpPr>
          <p:cNvPr id="6148" name="Rectangle 4"/>
          <p:cNvSpPr>
            <a:spLocks noGrp="1" noChangeArrowheads="1"/>
          </p:cNvSpPr>
          <p:nvPr>
            <p:ph type="title"/>
          </p:nvPr>
        </p:nvSpPr>
        <p:spPr>
          <a:xfrm>
            <a:off x="947097" y="-393847"/>
            <a:ext cx="7793038" cy="1101725"/>
          </a:xfrm>
          <a:noFill/>
        </p:spPr>
        <p:txBody>
          <a:bodyPr anchor="b"/>
          <a:lstStyle/>
          <a:p>
            <a:pPr eaLnBrk="1" hangingPunct="1"/>
            <a:r>
              <a:rPr lang="zh-CN" altLang="en-US" dirty="0">
                <a:latin typeface="Arial Unicode MS" pitchFamily="34" charset="-122"/>
                <a:ea typeface="Arial Unicode MS" pitchFamily="34" charset="-122"/>
                <a:cs typeface="Arial Unicode MS" pitchFamily="34" charset="-122"/>
              </a:rPr>
              <a:t>面向对象的概念</a:t>
            </a:r>
            <a:endParaRPr lang="zh-CN" altLang="en-US" b="1" dirty="0" smtClean="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533400" y="11113"/>
            <a:ext cx="7162800" cy="762000"/>
          </a:xfrm>
        </p:spPr>
        <p:txBody>
          <a:bodyPr/>
          <a:lstStyle/>
          <a:p>
            <a:r>
              <a:rPr lang="zh-CN" altLang="en-US" dirty="0" smtClean="0"/>
              <a:t>类和对象</a:t>
            </a:r>
          </a:p>
        </p:txBody>
      </p:sp>
      <p:sp>
        <p:nvSpPr>
          <p:cNvPr id="28675" name="内容占位符 2"/>
          <p:cNvSpPr>
            <a:spLocks noGrp="1"/>
          </p:cNvSpPr>
          <p:nvPr>
            <p:ph idx="1"/>
          </p:nvPr>
        </p:nvSpPr>
        <p:spPr/>
        <p:txBody>
          <a:bodyPr/>
          <a:lstStyle/>
          <a:p>
            <a:pPr marL="0" indent="457200">
              <a:buFont typeface="Wingdings" panose="05000000000000000000" pitchFamily="2" charset="2"/>
              <a:buNone/>
            </a:pPr>
            <a:r>
              <a:rPr lang="zh-CN" altLang="en-US" dirty="0" smtClean="0"/>
              <a:t>类是抽象的概念，仅仅是模版。比如</a:t>
            </a:r>
            <a:r>
              <a:rPr lang="en-US" altLang="zh-CN" dirty="0" smtClean="0"/>
              <a:t>“</a:t>
            </a:r>
            <a:r>
              <a:rPr lang="zh-CN" altLang="en-US" dirty="0" smtClean="0"/>
              <a:t>人</a:t>
            </a:r>
            <a:r>
              <a:rPr lang="en-US" altLang="zh-CN" dirty="0" smtClean="0"/>
              <a:t>”</a:t>
            </a:r>
            <a:r>
              <a:rPr lang="zh-CN" altLang="en-US" dirty="0" smtClean="0"/>
              <a:t>类</a:t>
            </a:r>
            <a:endParaRPr lang="en-US" altLang="zh-CN" dirty="0" smtClean="0"/>
          </a:p>
          <a:p>
            <a:pPr marL="0" indent="457200">
              <a:buFont typeface="Wingdings" panose="05000000000000000000" pitchFamily="2" charset="2"/>
              <a:buNone/>
            </a:pPr>
            <a:r>
              <a:rPr lang="zh-CN" altLang="en-US" dirty="0" smtClean="0"/>
              <a:t>对象是一个你能看得到、摸得着的具体实体</a:t>
            </a:r>
            <a:endParaRPr lang="en-US" altLang="zh-CN" dirty="0" smtClean="0"/>
          </a:p>
          <a:p>
            <a:pPr marL="0" indent="457200">
              <a:buFont typeface="Wingdings" panose="05000000000000000000" pitchFamily="2" charset="2"/>
              <a:buNone/>
            </a:pPr>
            <a:r>
              <a:rPr lang="en-US" altLang="zh-CN" dirty="0" smtClean="0"/>
              <a:t>“</a:t>
            </a:r>
            <a:r>
              <a:rPr lang="zh-CN" altLang="en-US" dirty="0" smtClean="0"/>
              <a:t>人</a:t>
            </a:r>
            <a:r>
              <a:rPr lang="en-US" altLang="zh-CN" dirty="0" smtClean="0"/>
              <a:t>”</a:t>
            </a:r>
            <a:r>
              <a:rPr lang="zh-CN" altLang="en-US" dirty="0" smtClean="0"/>
              <a:t>类都有：姓名、性别、年龄的属性，有说话的方法</a:t>
            </a:r>
            <a:endParaRPr lang="en-US" altLang="zh-CN" dirty="0" smtClean="0"/>
          </a:p>
          <a:p>
            <a:pPr marL="0" indent="457200">
              <a:buFont typeface="Wingdings" panose="05000000000000000000" pitchFamily="2" charset="2"/>
              <a:buNone/>
            </a:pPr>
            <a:r>
              <a:rPr lang="zh-CN" altLang="en-US" dirty="0" smtClean="0"/>
              <a:t>张三是一个对象，他的姓名属性的值为：张三，性别属性的值为：男，年龄属性的值为：</a:t>
            </a:r>
            <a:r>
              <a:rPr lang="en-US" altLang="zh-CN" dirty="0" smtClean="0"/>
              <a:t>20。</a:t>
            </a:r>
            <a:r>
              <a:rPr lang="zh-CN" altLang="en-US" dirty="0" smtClean="0"/>
              <a:t>张三会说话</a:t>
            </a:r>
            <a:endParaRPr lang="en-US" altLang="zh-CN" dirty="0" smtClean="0"/>
          </a:p>
          <a:p>
            <a:pPr marL="0" indent="457200">
              <a:buFont typeface="Wingdings" panose="05000000000000000000" pitchFamily="2" charset="2"/>
              <a:buNone/>
            </a:pPr>
            <a:r>
              <a:rPr lang="zh-CN" altLang="en-US" dirty="0" smtClean="0"/>
              <a:t>对象叫做</a:t>
            </a:r>
            <a:r>
              <a:rPr lang="zh-CN" altLang="en-US" dirty="0" smtClean="0">
                <a:solidFill>
                  <a:srgbClr val="FF0000"/>
                </a:solidFill>
              </a:rPr>
              <a:t>类的实例化</a:t>
            </a:r>
            <a:r>
              <a:rPr lang="zh-CN" altLang="en-US" dirty="0" smtClean="0"/>
              <a:t>（</a:t>
            </a:r>
            <a:r>
              <a:rPr lang="en-US" altLang="zh-CN" dirty="0" smtClean="0"/>
              <a:t>Instance</a:t>
            </a:r>
            <a:r>
              <a:rPr lang="zh-CN" altLang="en-US" dirty="0" smtClean="0"/>
              <a:t>）</a:t>
            </a:r>
            <a:endParaRPr lang="en-US" altLang="zh-CN" dirty="0" smtClean="0"/>
          </a:p>
          <a:p>
            <a:pPr marL="0" indent="457200">
              <a:buFont typeface="Wingdings" panose="05000000000000000000" pitchFamily="2" charset="2"/>
              <a:buNone/>
            </a:pPr>
            <a:r>
              <a:rPr lang="zh-CN" altLang="en-US" dirty="0" smtClean="0">
                <a:solidFill>
                  <a:srgbClr val="FF0000"/>
                </a:solidFill>
              </a:rPr>
              <a:t>类不占内存，对象才占内存</a:t>
            </a:r>
            <a:endParaRPr lang="en-US" altLang="zh-CN" dirty="0" smtClean="0">
              <a:solidFill>
                <a:srgbClr val="FF0000"/>
              </a:solidFill>
            </a:endParaRPr>
          </a:p>
        </p:txBody>
      </p:sp>
    </p:spTree>
    <p:extLst>
      <p:ext uri="{BB962C8B-B14F-4D97-AF65-F5344CB8AC3E}">
        <p14:creationId xmlns:p14="http://schemas.microsoft.com/office/powerpoint/2010/main" val="590473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类和对象</a:t>
            </a:r>
            <a:endParaRPr lang="zh-CN" altLang="en-US" dirty="0"/>
          </a:p>
        </p:txBody>
      </p:sp>
      <p:sp>
        <p:nvSpPr>
          <p:cNvPr id="4" name="矩形 3"/>
          <p:cNvSpPr/>
          <p:nvPr/>
        </p:nvSpPr>
        <p:spPr>
          <a:xfrm>
            <a:off x="983292" y="1521829"/>
            <a:ext cx="7271359" cy="4585871"/>
          </a:xfrm>
          <a:prstGeom prst="rect">
            <a:avLst/>
          </a:prstGeom>
        </p:spPr>
        <p:txBody>
          <a:bodyPr wrap="square">
            <a:spAutoFit/>
          </a:bodyPr>
          <a:lstStyle/>
          <a:p>
            <a:pPr indent="266700" algn="just">
              <a:spcBef>
                <a:spcPts val="600"/>
              </a:spcBef>
              <a:spcAft>
                <a:spcPts val="600"/>
              </a:spcAft>
            </a:pPr>
            <a:r>
              <a:rPr lang="en-US" altLang="zh-CN" sz="2800" kern="100" dirty="0">
                <a:latin typeface="Tahoma" panose="020B0604030504040204" pitchFamily="34" charset="0"/>
                <a:cs typeface="Times New Roman" panose="02020603050405020304" pitchFamily="18" charset="0"/>
              </a:rPr>
              <a:t>J</a:t>
            </a:r>
            <a:r>
              <a:rPr lang="en-US" altLang="zh-CN" sz="2800" kern="100" dirty="0">
                <a:solidFill>
                  <a:srgbClr val="FF0000"/>
                </a:solidFill>
                <a:latin typeface="Tahoma" panose="020B0604030504040204" pitchFamily="34" charset="0"/>
                <a:cs typeface="Times New Roman" panose="02020603050405020304" pitchFamily="18" charset="0"/>
              </a:rPr>
              <a:t>ava</a:t>
            </a:r>
            <a:r>
              <a:rPr lang="zh-CN" altLang="zh-CN" sz="2800" kern="100" dirty="0">
                <a:solidFill>
                  <a:srgbClr val="FF0000"/>
                </a:solidFill>
                <a:latin typeface="Tahoma" panose="020B0604030504040204" pitchFamily="34" charset="0"/>
                <a:cs typeface="Times New Roman" panose="02020603050405020304" pitchFamily="18" charset="0"/>
              </a:rPr>
              <a:t>的类用于描述现实生活中的</a:t>
            </a:r>
            <a:r>
              <a:rPr lang="zh-CN" altLang="zh-CN" sz="2800" kern="100" dirty="0" smtClean="0">
                <a:solidFill>
                  <a:srgbClr val="FF0000"/>
                </a:solidFill>
                <a:latin typeface="Tahoma" panose="020B0604030504040204" pitchFamily="34" charset="0"/>
                <a:cs typeface="Times New Roman" panose="02020603050405020304" pitchFamily="18" charset="0"/>
              </a:rPr>
              <a:t>事物</a:t>
            </a:r>
            <a:endParaRPr lang="en-US" altLang="zh-CN" sz="2800" kern="100" dirty="0" smtClean="0">
              <a:solidFill>
                <a:srgbClr val="FF0000"/>
              </a:solidFill>
              <a:latin typeface="Tahoma" panose="020B0604030504040204" pitchFamily="34" charset="0"/>
              <a:cs typeface="Times New Roman" panose="02020603050405020304" pitchFamily="18" charset="0"/>
            </a:endParaRPr>
          </a:p>
          <a:p>
            <a:pPr indent="266700" algn="just">
              <a:spcBef>
                <a:spcPts val="600"/>
              </a:spcBef>
              <a:spcAft>
                <a:spcPts val="600"/>
              </a:spcAft>
            </a:pPr>
            <a:endParaRPr lang="en-US" altLang="zh-CN" sz="2800" kern="100" dirty="0">
              <a:solidFill>
                <a:srgbClr val="FF0000"/>
              </a:solidFill>
              <a:latin typeface="Tahoma" panose="020B0604030504040204" pitchFamily="34" charset="0"/>
              <a:cs typeface="Times New Roman" panose="02020603050405020304" pitchFamily="18" charset="0"/>
            </a:endParaRPr>
          </a:p>
          <a:p>
            <a:r>
              <a:rPr lang="zh-CN" altLang="zh-CN" sz="2800" dirty="0">
                <a:solidFill>
                  <a:schemeClr val="tx1"/>
                </a:solidFill>
              </a:rPr>
              <a:t>生活中，在车间通过图纸造汽车。</a:t>
            </a:r>
            <a:r>
              <a:rPr lang="en-US" altLang="zh-CN" sz="2800" dirty="0">
                <a:solidFill>
                  <a:schemeClr val="tx1"/>
                </a:solidFill>
              </a:rPr>
              <a:t>JAVA</a:t>
            </a:r>
            <a:r>
              <a:rPr lang="zh-CN" altLang="zh-CN" sz="2800" dirty="0">
                <a:solidFill>
                  <a:schemeClr val="tx1"/>
                </a:solidFill>
              </a:rPr>
              <a:t>里面通过类创造汽车，过</a:t>
            </a:r>
            <a:r>
              <a:rPr lang="en-US" altLang="zh-CN" sz="2800" dirty="0">
                <a:solidFill>
                  <a:srgbClr val="FF0000"/>
                </a:solidFill>
              </a:rPr>
              <a:t>new</a:t>
            </a:r>
            <a:r>
              <a:rPr lang="zh-CN" altLang="zh-CN" sz="2800" dirty="0">
                <a:solidFill>
                  <a:schemeClr val="tx1"/>
                </a:solidFill>
              </a:rPr>
              <a:t>关键字来创建汽车</a:t>
            </a:r>
            <a:r>
              <a:rPr lang="zh-CN" altLang="zh-CN" sz="2800" dirty="0" smtClean="0">
                <a:solidFill>
                  <a:schemeClr val="tx1"/>
                </a:solidFill>
              </a:rPr>
              <a:t>。</a:t>
            </a:r>
            <a:endParaRPr lang="en-US" altLang="zh-CN" sz="2800" dirty="0" smtClean="0">
              <a:solidFill>
                <a:schemeClr val="tx1"/>
              </a:solidFill>
            </a:endParaRPr>
          </a:p>
          <a:p>
            <a:endParaRPr lang="zh-CN" altLang="zh-CN" sz="2800" dirty="0">
              <a:solidFill>
                <a:schemeClr val="tx1"/>
              </a:solidFill>
            </a:endParaRPr>
          </a:p>
          <a:p>
            <a:r>
              <a:rPr lang="zh-CN" altLang="zh-CN" sz="2800" dirty="0">
                <a:solidFill>
                  <a:schemeClr val="tx1"/>
                </a:solidFill>
              </a:rPr>
              <a:t>生活中的汽车在马路上面跑。</a:t>
            </a:r>
            <a:r>
              <a:rPr lang="en-US" altLang="zh-CN" sz="2800" dirty="0">
                <a:solidFill>
                  <a:schemeClr val="tx1"/>
                </a:solidFill>
              </a:rPr>
              <a:t>Java</a:t>
            </a:r>
            <a:r>
              <a:rPr lang="zh-CN" altLang="zh-CN" sz="2800" dirty="0">
                <a:solidFill>
                  <a:schemeClr val="tx1"/>
                </a:solidFill>
              </a:rPr>
              <a:t>中的汽车在内存中跑。</a:t>
            </a:r>
          </a:p>
          <a:p>
            <a:r>
              <a:rPr lang="zh-CN" altLang="zh-CN" sz="2800" dirty="0">
                <a:solidFill>
                  <a:schemeClr val="tx1"/>
                </a:solidFill>
              </a:rPr>
              <a:t>类与对象的关系：类就是对象的描述，对象就是该</a:t>
            </a:r>
            <a:r>
              <a:rPr lang="zh-CN" altLang="zh-CN" sz="2800" dirty="0" smtClean="0">
                <a:solidFill>
                  <a:schemeClr val="tx1"/>
                </a:solidFill>
              </a:rPr>
              <a:t>类的</a:t>
            </a:r>
            <a:r>
              <a:rPr lang="zh-CN" altLang="zh-CN" sz="2800" dirty="0">
                <a:solidFill>
                  <a:schemeClr val="tx1"/>
                </a:solidFill>
              </a:rPr>
              <a:t>实例。</a:t>
            </a:r>
          </a:p>
          <a:p>
            <a:pPr indent="266700" algn="just">
              <a:spcBef>
                <a:spcPts val="600"/>
              </a:spcBef>
              <a:spcAft>
                <a:spcPts val="600"/>
              </a:spcAft>
            </a:pPr>
            <a:endParaRPr lang="zh-CN" altLang="zh-CN" kern="100" dirty="0">
              <a:latin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5886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97252" y="1537981"/>
            <a:ext cx="3962400" cy="4038600"/>
            <a:chOff x="144" y="672"/>
            <a:chExt cx="2496" cy="2544"/>
          </a:xfrm>
          <a:solidFill>
            <a:schemeClr val="accent1">
              <a:lumMod val="90000"/>
            </a:schemeClr>
          </a:solidFill>
        </p:grpSpPr>
        <p:sp>
          <p:nvSpPr>
            <p:cNvPr id="7217" name="Rectangle 3"/>
            <p:cNvSpPr>
              <a:spLocks noChangeArrowheads="1"/>
            </p:cNvSpPr>
            <p:nvPr/>
          </p:nvSpPr>
          <p:spPr bwMode="auto">
            <a:xfrm>
              <a:off x="144" y="672"/>
              <a:ext cx="1488" cy="2544"/>
            </a:xfrm>
            <a:prstGeom prst="rect">
              <a:avLst/>
            </a:prstGeom>
            <a:grpFill/>
            <a:ln w="9525">
              <a:solidFill>
                <a:schemeClr val="tx1"/>
              </a:solidFill>
              <a:miter lim="800000"/>
            </a:ln>
          </p:spPr>
          <p:txBody>
            <a:bodyPr wrap="none" anchor="ct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18" name="Text Box 4"/>
            <p:cNvSpPr txBox="1">
              <a:spLocks noChangeArrowheads="1"/>
            </p:cNvSpPr>
            <p:nvPr/>
          </p:nvSpPr>
          <p:spPr bwMode="auto">
            <a:xfrm>
              <a:off x="240" y="768"/>
              <a:ext cx="1056" cy="252"/>
            </a:xfrm>
            <a:prstGeom prst="rect">
              <a:avLst/>
            </a:prstGeom>
            <a:grpFill/>
            <a:ln w="9525">
              <a:noFill/>
              <a:miter lim="800000"/>
            </a:ln>
          </p:spPr>
          <p:txBody>
            <a:bodyPr>
              <a:spAutoFit/>
            </a:bodyPr>
            <a:lstStyle/>
            <a:p>
              <a:pPr>
                <a:spcBef>
                  <a:spcPct val="50000"/>
                </a:spcBef>
              </a:pPr>
              <a:r>
                <a:rPr lang="en-US" altLang="zh-CN" b="1" dirty="0">
                  <a:solidFill>
                    <a:srgbClr val="0000FF"/>
                  </a:solidFill>
                  <a:latin typeface="Arial Unicode MS" pitchFamily="34" charset="-122"/>
                  <a:ea typeface="Arial Unicode MS" pitchFamily="34" charset="-122"/>
                  <a:cs typeface="Arial Unicode MS" pitchFamily="34" charset="-122"/>
                </a:rPr>
                <a:t>Java</a:t>
              </a:r>
              <a:r>
                <a:rPr lang="zh-CN" altLang="en-US" b="1" dirty="0">
                  <a:solidFill>
                    <a:srgbClr val="0000FF"/>
                  </a:solidFill>
                  <a:latin typeface="Arial Unicode MS" pitchFamily="34" charset="-122"/>
                  <a:ea typeface="Arial Unicode MS" pitchFamily="34" charset="-122"/>
                  <a:cs typeface="Arial Unicode MS" pitchFamily="34" charset="-122"/>
                </a:rPr>
                <a:t>类</a:t>
              </a:r>
            </a:p>
          </p:txBody>
        </p:sp>
        <p:sp>
          <p:nvSpPr>
            <p:cNvPr id="7219" name="Text Box 5"/>
            <p:cNvSpPr txBox="1">
              <a:spLocks noChangeArrowheads="1"/>
            </p:cNvSpPr>
            <p:nvPr/>
          </p:nvSpPr>
          <p:spPr bwMode="auto">
            <a:xfrm>
              <a:off x="576" y="1056"/>
              <a:ext cx="720" cy="256"/>
            </a:xfrm>
            <a:prstGeom prst="rect">
              <a:avLst/>
            </a:prstGeom>
            <a:grpFill/>
            <a:ln w="9525">
              <a:solidFill>
                <a:schemeClr val="tx1"/>
              </a:solidFill>
              <a:miter lim="800000"/>
            </a:ln>
          </p:spPr>
          <p:txBody>
            <a:bodyPr>
              <a:spAutoFit/>
            </a:bodyPr>
            <a:lstStyle/>
            <a:p>
              <a:pPr>
                <a:spcBef>
                  <a:spcPct val="50000"/>
                </a:spcBef>
              </a:pPr>
              <a:r>
                <a:rPr lang="zh-CN" altLang="en-US" sz="2000" b="1">
                  <a:solidFill>
                    <a:schemeClr val="tx1"/>
                  </a:solidFill>
                  <a:latin typeface="Arial Unicode MS" pitchFamily="34" charset="-122"/>
                  <a:ea typeface="Arial Unicode MS" pitchFamily="34" charset="-122"/>
                  <a:cs typeface="Arial Unicode MS" pitchFamily="34" charset="-122"/>
                </a:rPr>
                <a:t>数据</a:t>
              </a:r>
              <a:r>
                <a:rPr lang="en-US" altLang="zh-CN" sz="2000" b="1">
                  <a:solidFill>
                    <a:schemeClr val="tx1"/>
                  </a:solidFill>
                  <a:latin typeface="Arial Unicode MS" pitchFamily="34" charset="-122"/>
                  <a:ea typeface="Arial Unicode MS" pitchFamily="34" charset="-122"/>
                  <a:cs typeface="Arial Unicode MS" pitchFamily="34" charset="-122"/>
                </a:rPr>
                <a:t>1</a:t>
              </a:r>
            </a:p>
          </p:txBody>
        </p:sp>
        <p:sp>
          <p:nvSpPr>
            <p:cNvPr id="7220" name="Text Box 6"/>
            <p:cNvSpPr txBox="1">
              <a:spLocks noChangeArrowheads="1"/>
            </p:cNvSpPr>
            <p:nvPr/>
          </p:nvSpPr>
          <p:spPr bwMode="auto">
            <a:xfrm>
              <a:off x="576" y="1376"/>
              <a:ext cx="720" cy="256"/>
            </a:xfrm>
            <a:prstGeom prst="rect">
              <a:avLst/>
            </a:prstGeom>
            <a:grpFill/>
            <a:ln w="9525">
              <a:solidFill>
                <a:schemeClr val="tx1"/>
              </a:solidFill>
              <a:miter lim="800000"/>
            </a:ln>
          </p:spPr>
          <p:txBody>
            <a:bodyPr>
              <a:spAutoFit/>
            </a:bodyPr>
            <a:lstStyle/>
            <a:p>
              <a:pPr>
                <a:spcBef>
                  <a:spcPct val="50000"/>
                </a:spcBef>
              </a:pPr>
              <a:r>
                <a:rPr lang="en-US" altLang="zh-CN" sz="2000" b="1">
                  <a:solidFill>
                    <a:schemeClr val="tx1"/>
                  </a:solidFill>
                  <a:latin typeface="Arial Unicode MS" pitchFamily="34" charset="-122"/>
                  <a:ea typeface="Arial Unicode MS" pitchFamily="34" charset="-122"/>
                  <a:cs typeface="Arial Unicode MS" pitchFamily="34" charset="-122"/>
                </a:rPr>
                <a:t>……	</a:t>
              </a:r>
            </a:p>
          </p:txBody>
        </p:sp>
        <p:sp>
          <p:nvSpPr>
            <p:cNvPr id="7221" name="Text Box 7"/>
            <p:cNvSpPr txBox="1">
              <a:spLocks noChangeArrowheads="1"/>
            </p:cNvSpPr>
            <p:nvPr/>
          </p:nvSpPr>
          <p:spPr bwMode="auto">
            <a:xfrm>
              <a:off x="576" y="1712"/>
              <a:ext cx="720" cy="256"/>
            </a:xfrm>
            <a:prstGeom prst="rect">
              <a:avLst/>
            </a:prstGeom>
            <a:grpFill/>
            <a:ln w="9525">
              <a:solidFill>
                <a:schemeClr val="tx1"/>
              </a:solidFill>
              <a:miter lim="800000"/>
            </a:ln>
          </p:spPr>
          <p:txBody>
            <a:bodyPr>
              <a:spAutoFit/>
            </a:bodyPr>
            <a:lstStyle/>
            <a:p>
              <a:pPr>
                <a:spcBef>
                  <a:spcPct val="50000"/>
                </a:spcBef>
              </a:pPr>
              <a:r>
                <a:rPr lang="zh-CN" altLang="en-US" sz="2000" b="1" dirty="0">
                  <a:solidFill>
                    <a:schemeClr val="tx1"/>
                  </a:solidFill>
                  <a:latin typeface="Arial Unicode MS" pitchFamily="34" charset="-122"/>
                  <a:ea typeface="Arial Unicode MS" pitchFamily="34" charset="-122"/>
                  <a:cs typeface="Arial Unicode MS" pitchFamily="34" charset="-122"/>
                </a:rPr>
                <a:t>数据</a:t>
              </a:r>
              <a:r>
                <a:rPr lang="en-US" altLang="zh-CN" sz="2000" b="1" dirty="0">
                  <a:solidFill>
                    <a:schemeClr val="tx1"/>
                  </a:solidFill>
                  <a:latin typeface="Arial Unicode MS" pitchFamily="34" charset="-122"/>
                  <a:ea typeface="Arial Unicode MS" pitchFamily="34" charset="-122"/>
                  <a:cs typeface="Arial Unicode MS" pitchFamily="34" charset="-122"/>
                </a:rPr>
                <a:t>n</a:t>
              </a:r>
            </a:p>
          </p:txBody>
        </p:sp>
        <p:sp>
          <p:nvSpPr>
            <p:cNvPr id="7222" name="Text Box 8"/>
            <p:cNvSpPr txBox="1">
              <a:spLocks noChangeArrowheads="1"/>
            </p:cNvSpPr>
            <p:nvPr/>
          </p:nvSpPr>
          <p:spPr bwMode="auto">
            <a:xfrm>
              <a:off x="576" y="2048"/>
              <a:ext cx="720" cy="256"/>
            </a:xfrm>
            <a:prstGeom prst="rect">
              <a:avLst/>
            </a:prstGeom>
            <a:grpFill/>
            <a:ln w="9525">
              <a:solidFill>
                <a:schemeClr val="tx1"/>
              </a:solidFill>
              <a:miter lim="800000"/>
            </a:ln>
          </p:spPr>
          <p:txBody>
            <a:bodyPr>
              <a:spAutoFit/>
            </a:bodyPr>
            <a:lstStyle/>
            <a:p>
              <a:pPr>
                <a:spcBef>
                  <a:spcPct val="50000"/>
                </a:spcBef>
              </a:pPr>
              <a:r>
                <a:rPr lang="zh-CN" altLang="en-US" sz="2000" b="1">
                  <a:solidFill>
                    <a:schemeClr val="tx1"/>
                  </a:solidFill>
                  <a:latin typeface="Arial Unicode MS" pitchFamily="34" charset="-122"/>
                  <a:ea typeface="Arial Unicode MS" pitchFamily="34" charset="-122"/>
                  <a:cs typeface="Arial Unicode MS" pitchFamily="34" charset="-122"/>
                </a:rPr>
                <a:t>方法</a:t>
              </a:r>
              <a:r>
                <a:rPr lang="en-US" altLang="zh-CN" sz="2000" b="1">
                  <a:solidFill>
                    <a:schemeClr val="tx1"/>
                  </a:solidFill>
                  <a:latin typeface="Arial Unicode MS" pitchFamily="34" charset="-122"/>
                  <a:ea typeface="Arial Unicode MS" pitchFamily="34" charset="-122"/>
                  <a:cs typeface="Arial Unicode MS" pitchFamily="34" charset="-122"/>
                </a:rPr>
                <a:t>1</a:t>
              </a:r>
            </a:p>
          </p:txBody>
        </p:sp>
        <p:sp>
          <p:nvSpPr>
            <p:cNvPr id="7223" name="Text Box 9"/>
            <p:cNvSpPr txBox="1">
              <a:spLocks noChangeArrowheads="1"/>
            </p:cNvSpPr>
            <p:nvPr/>
          </p:nvSpPr>
          <p:spPr bwMode="auto">
            <a:xfrm>
              <a:off x="576" y="2432"/>
              <a:ext cx="720" cy="256"/>
            </a:xfrm>
            <a:prstGeom prst="rect">
              <a:avLst/>
            </a:prstGeom>
            <a:grpFill/>
            <a:ln w="9525">
              <a:solidFill>
                <a:schemeClr val="tx1"/>
              </a:solidFill>
              <a:miter lim="800000"/>
            </a:ln>
          </p:spPr>
          <p:txBody>
            <a:bodyPr>
              <a:spAutoFit/>
            </a:bodyPr>
            <a:lstStyle/>
            <a:p>
              <a:pPr>
                <a:spcBef>
                  <a:spcPct val="50000"/>
                </a:spcBef>
              </a:pPr>
              <a:r>
                <a:rPr lang="en-US" altLang="zh-CN" sz="2000" b="1">
                  <a:solidFill>
                    <a:schemeClr val="tx1"/>
                  </a:solidFill>
                  <a:latin typeface="Arial Unicode MS" pitchFamily="34" charset="-122"/>
                  <a:ea typeface="Arial Unicode MS" pitchFamily="34" charset="-122"/>
                  <a:cs typeface="Arial Unicode MS" pitchFamily="34" charset="-122"/>
                </a:rPr>
                <a:t>……</a:t>
              </a:r>
            </a:p>
          </p:txBody>
        </p:sp>
        <p:sp>
          <p:nvSpPr>
            <p:cNvPr id="7224" name="Text Box 10"/>
            <p:cNvSpPr txBox="1">
              <a:spLocks noChangeArrowheads="1"/>
            </p:cNvSpPr>
            <p:nvPr/>
          </p:nvSpPr>
          <p:spPr bwMode="auto">
            <a:xfrm>
              <a:off x="576" y="2832"/>
              <a:ext cx="720" cy="256"/>
            </a:xfrm>
            <a:prstGeom prst="rect">
              <a:avLst/>
            </a:prstGeom>
            <a:grpFill/>
            <a:ln w="9525">
              <a:solidFill>
                <a:schemeClr val="tx1"/>
              </a:solidFill>
              <a:miter lim="800000"/>
            </a:ln>
          </p:spPr>
          <p:txBody>
            <a:bodyPr>
              <a:spAutoFit/>
            </a:bodyPr>
            <a:lstStyle/>
            <a:p>
              <a:pPr>
                <a:spcBef>
                  <a:spcPct val="50000"/>
                </a:spcBef>
              </a:pPr>
              <a:r>
                <a:rPr lang="zh-CN" altLang="en-US" sz="2000" b="1">
                  <a:solidFill>
                    <a:schemeClr val="tx1"/>
                  </a:solidFill>
                  <a:latin typeface="Arial Unicode MS" pitchFamily="34" charset="-122"/>
                  <a:ea typeface="Arial Unicode MS" pitchFamily="34" charset="-122"/>
                  <a:cs typeface="Arial Unicode MS" pitchFamily="34" charset="-122"/>
                </a:rPr>
                <a:t>方法</a:t>
              </a:r>
              <a:r>
                <a:rPr lang="en-US" altLang="zh-CN" sz="2000" b="1">
                  <a:solidFill>
                    <a:schemeClr val="tx1"/>
                  </a:solidFill>
                  <a:latin typeface="Arial Unicode MS" pitchFamily="34" charset="-122"/>
                  <a:ea typeface="Arial Unicode MS" pitchFamily="34" charset="-122"/>
                  <a:cs typeface="Arial Unicode MS" pitchFamily="34" charset="-122"/>
                </a:rPr>
                <a:t>n</a:t>
              </a:r>
            </a:p>
          </p:txBody>
        </p:sp>
        <p:sp>
          <p:nvSpPr>
            <p:cNvPr id="7225" name="Line 11"/>
            <p:cNvSpPr>
              <a:spLocks noChangeShapeType="1"/>
            </p:cNvSpPr>
            <p:nvPr/>
          </p:nvSpPr>
          <p:spPr bwMode="auto">
            <a:xfrm>
              <a:off x="1392" y="1152"/>
              <a:ext cx="432"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26" name="Line 12"/>
            <p:cNvSpPr>
              <a:spLocks noChangeShapeType="1"/>
            </p:cNvSpPr>
            <p:nvPr/>
          </p:nvSpPr>
          <p:spPr bwMode="auto">
            <a:xfrm>
              <a:off x="1824" y="1152"/>
              <a:ext cx="0" cy="672"/>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27" name="Line 13"/>
            <p:cNvSpPr>
              <a:spLocks noChangeShapeType="1"/>
            </p:cNvSpPr>
            <p:nvPr/>
          </p:nvSpPr>
          <p:spPr bwMode="auto">
            <a:xfrm flipH="1">
              <a:off x="1392" y="1824"/>
              <a:ext cx="432"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28" name="Text Box 14"/>
            <p:cNvSpPr txBox="1">
              <a:spLocks noChangeArrowheads="1"/>
            </p:cNvSpPr>
            <p:nvPr/>
          </p:nvSpPr>
          <p:spPr bwMode="auto">
            <a:xfrm>
              <a:off x="2064" y="1382"/>
              <a:ext cx="576" cy="250"/>
            </a:xfrm>
            <a:prstGeom prst="rect">
              <a:avLst/>
            </a:prstGeom>
            <a:grpFill/>
            <a:ln w="9525">
              <a:noFill/>
              <a:miter lim="800000"/>
            </a:ln>
          </p:spPr>
          <p:txBody>
            <a:bodyPr>
              <a:spAutoFit/>
            </a:bodyPr>
            <a:lstStyle/>
            <a:p>
              <a:pPr>
                <a:spcBef>
                  <a:spcPct val="50000"/>
                </a:spcBef>
              </a:pPr>
              <a:r>
                <a:rPr lang="zh-CN" altLang="en-US" sz="2000" b="1" dirty="0">
                  <a:solidFill>
                    <a:srgbClr val="0000FF"/>
                  </a:solidFill>
                  <a:latin typeface="Arial Unicode MS" pitchFamily="34" charset="-122"/>
                  <a:ea typeface="Arial Unicode MS" pitchFamily="34" charset="-122"/>
                  <a:cs typeface="Arial Unicode MS" pitchFamily="34" charset="-122"/>
                </a:rPr>
                <a:t>属性</a:t>
              </a:r>
            </a:p>
          </p:txBody>
        </p:sp>
        <p:sp>
          <p:nvSpPr>
            <p:cNvPr id="7229" name="Line 15"/>
            <p:cNvSpPr>
              <a:spLocks noChangeShapeType="1"/>
            </p:cNvSpPr>
            <p:nvPr/>
          </p:nvSpPr>
          <p:spPr bwMode="auto">
            <a:xfrm>
              <a:off x="1824" y="1488"/>
              <a:ext cx="240"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30" name="Line 16"/>
            <p:cNvSpPr>
              <a:spLocks noChangeShapeType="1"/>
            </p:cNvSpPr>
            <p:nvPr/>
          </p:nvSpPr>
          <p:spPr bwMode="auto">
            <a:xfrm>
              <a:off x="1392" y="2208"/>
              <a:ext cx="432"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31" name="Line 17"/>
            <p:cNvSpPr>
              <a:spLocks noChangeShapeType="1"/>
            </p:cNvSpPr>
            <p:nvPr/>
          </p:nvSpPr>
          <p:spPr bwMode="auto">
            <a:xfrm>
              <a:off x="1824" y="2208"/>
              <a:ext cx="0" cy="672"/>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32" name="Line 18"/>
            <p:cNvSpPr>
              <a:spLocks noChangeShapeType="1"/>
            </p:cNvSpPr>
            <p:nvPr/>
          </p:nvSpPr>
          <p:spPr bwMode="auto">
            <a:xfrm flipH="1">
              <a:off x="1392" y="2880"/>
              <a:ext cx="432"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33" name="Line 19"/>
            <p:cNvSpPr>
              <a:spLocks noChangeShapeType="1"/>
            </p:cNvSpPr>
            <p:nvPr/>
          </p:nvSpPr>
          <p:spPr bwMode="auto">
            <a:xfrm>
              <a:off x="1824" y="2544"/>
              <a:ext cx="240" cy="0"/>
            </a:xfrm>
            <a:prstGeom prst="line">
              <a:avLst/>
            </a:prstGeom>
            <a:grpFill/>
            <a:ln w="9525">
              <a:solidFill>
                <a:schemeClr val="tx1"/>
              </a:solidFill>
              <a:round/>
            </a:ln>
          </p:spPr>
          <p:txBody>
            <a:bodyPr/>
            <a:lstStyle/>
            <a:p>
              <a:endParaRPr lang="zh-CN" altLang="en-US" b="1">
                <a:solidFill>
                  <a:schemeClr val="tx1"/>
                </a:solidFill>
                <a:latin typeface="Arial Unicode MS" pitchFamily="34" charset="-122"/>
                <a:ea typeface="Arial Unicode MS" pitchFamily="34" charset="-122"/>
                <a:cs typeface="Arial Unicode MS" pitchFamily="34" charset="-122"/>
              </a:endParaRPr>
            </a:p>
          </p:txBody>
        </p:sp>
        <p:sp>
          <p:nvSpPr>
            <p:cNvPr id="7234" name="Text Box 20"/>
            <p:cNvSpPr txBox="1">
              <a:spLocks noChangeArrowheads="1"/>
            </p:cNvSpPr>
            <p:nvPr/>
          </p:nvSpPr>
          <p:spPr bwMode="auto">
            <a:xfrm>
              <a:off x="2064" y="2400"/>
              <a:ext cx="480" cy="250"/>
            </a:xfrm>
            <a:prstGeom prst="rect">
              <a:avLst/>
            </a:prstGeom>
            <a:grpFill/>
            <a:ln w="9525">
              <a:noFill/>
              <a:miter lim="800000"/>
            </a:ln>
          </p:spPr>
          <p:txBody>
            <a:bodyPr>
              <a:spAutoFit/>
            </a:bodyPr>
            <a:lstStyle/>
            <a:p>
              <a:pPr>
                <a:spcBef>
                  <a:spcPct val="50000"/>
                </a:spcBef>
              </a:pPr>
              <a:r>
                <a:rPr lang="zh-CN" altLang="en-US" sz="2000" b="1" dirty="0">
                  <a:solidFill>
                    <a:srgbClr val="0000FF"/>
                  </a:solidFill>
                  <a:latin typeface="Arial Unicode MS" pitchFamily="34" charset="-122"/>
                  <a:ea typeface="Arial Unicode MS" pitchFamily="34" charset="-122"/>
                  <a:cs typeface="Arial Unicode MS" pitchFamily="34" charset="-122"/>
                </a:rPr>
                <a:t>方法</a:t>
              </a:r>
            </a:p>
          </p:txBody>
        </p:sp>
        <p:sp>
          <p:nvSpPr>
            <p:cNvPr id="3" name="Text Box 14"/>
            <p:cNvSpPr txBox="1">
              <a:spLocks noChangeArrowheads="1"/>
            </p:cNvSpPr>
            <p:nvPr/>
          </p:nvSpPr>
          <p:spPr bwMode="auto">
            <a:xfrm>
              <a:off x="2064" y="1388"/>
              <a:ext cx="576" cy="250"/>
            </a:xfrm>
            <a:prstGeom prst="rect">
              <a:avLst/>
            </a:prstGeom>
            <a:solidFill>
              <a:schemeClr val="accent1">
                <a:lumMod val="90000"/>
              </a:schemeClr>
            </a:solidFill>
            <a:ln w="9525">
              <a:noFill/>
              <a:miter lim="800000"/>
            </a:ln>
          </p:spPr>
          <p:txBody>
            <a:bodyPr>
              <a:spAutoFit/>
            </a:bodyPr>
            <a:lstStyle/>
            <a:p>
              <a:pPr>
                <a:spcBef>
                  <a:spcPct val="50000"/>
                </a:spcBef>
              </a:pPr>
              <a:r>
                <a:rPr lang="zh-CN" altLang="en-US" sz="2000" b="1" dirty="0">
                  <a:solidFill>
                    <a:srgbClr val="0000FF"/>
                  </a:solidFill>
                  <a:latin typeface="Arial Unicode MS" pitchFamily="34" charset="-122"/>
                  <a:ea typeface="Arial Unicode MS" pitchFamily="34" charset="-122"/>
                  <a:cs typeface="Arial Unicode MS" pitchFamily="34" charset="-122"/>
                </a:rPr>
                <a:t>属性</a:t>
              </a:r>
            </a:p>
          </p:txBody>
        </p:sp>
        <p:sp>
          <p:nvSpPr>
            <p:cNvPr id="4" name="Text Box 20"/>
            <p:cNvSpPr txBox="1">
              <a:spLocks noChangeArrowheads="1"/>
            </p:cNvSpPr>
            <p:nvPr/>
          </p:nvSpPr>
          <p:spPr bwMode="auto">
            <a:xfrm>
              <a:off x="2064" y="2406"/>
              <a:ext cx="480" cy="250"/>
            </a:xfrm>
            <a:prstGeom prst="rect">
              <a:avLst/>
            </a:prstGeom>
            <a:solidFill>
              <a:schemeClr val="accent1">
                <a:lumMod val="90000"/>
              </a:schemeClr>
            </a:solidFill>
            <a:ln w="9525">
              <a:noFill/>
              <a:miter lim="800000"/>
            </a:ln>
          </p:spPr>
          <p:txBody>
            <a:bodyPr>
              <a:spAutoFit/>
            </a:bodyPr>
            <a:lstStyle/>
            <a:p>
              <a:pPr>
                <a:spcBef>
                  <a:spcPct val="50000"/>
                </a:spcBef>
              </a:pPr>
              <a:r>
                <a:rPr lang="zh-CN" altLang="en-US" sz="2000" b="1" dirty="0">
                  <a:solidFill>
                    <a:srgbClr val="0000FF"/>
                  </a:solidFill>
                  <a:latin typeface="Arial Unicode MS" pitchFamily="34" charset="-122"/>
                  <a:ea typeface="Arial Unicode MS" pitchFamily="34" charset="-122"/>
                  <a:cs typeface="Arial Unicode MS" pitchFamily="34" charset="-122"/>
                </a:rPr>
                <a:t>方法</a:t>
              </a:r>
            </a:p>
          </p:txBody>
        </p:sp>
      </p:grpSp>
      <p:sp>
        <p:nvSpPr>
          <p:cNvPr id="6" name="Rectangle 4"/>
          <p:cNvSpPr>
            <a:spLocks noGrp="1" noChangeArrowheads="1"/>
          </p:cNvSpPr>
          <p:nvPr>
            <p:ph type="title"/>
          </p:nvPr>
        </p:nvSpPr>
        <p:spPr>
          <a:xfrm>
            <a:off x="947097" y="-393847"/>
            <a:ext cx="7793038" cy="1101725"/>
          </a:xfrm>
          <a:noFill/>
        </p:spPr>
        <p:txBody>
          <a:bodyPr anchor="b"/>
          <a:lstStyle/>
          <a:p>
            <a:pPr eaLnBrk="1" hangingPunct="1"/>
            <a:r>
              <a:rPr lang="zh-CN" altLang="en-US" b="1" dirty="0" smtClean="0">
                <a:latin typeface="Arial Unicode MS" pitchFamily="34" charset="-122"/>
                <a:ea typeface="Arial Unicode MS" pitchFamily="34" charset="-122"/>
                <a:cs typeface="Arial Unicode MS" pitchFamily="34" charset="-122"/>
              </a:rPr>
              <a:t>面向对象的思想概述</a:t>
            </a:r>
          </a:p>
        </p:txBody>
      </p:sp>
      <p:sp>
        <p:nvSpPr>
          <p:cNvPr id="24" name="矩形 23"/>
          <p:cNvSpPr/>
          <p:nvPr/>
        </p:nvSpPr>
        <p:spPr>
          <a:xfrm>
            <a:off x="891560" y="5877272"/>
            <a:ext cx="7957471" cy="461665"/>
          </a:xfrm>
          <a:prstGeom prst="rect">
            <a:avLst/>
          </a:prstGeom>
          <a:solidFill>
            <a:schemeClr val="accent1"/>
          </a:solidFill>
          <a:ln>
            <a:solidFill>
              <a:schemeClr val="bg1"/>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sp>
        <p:nvSpPr>
          <p:cNvPr id="7" name="文本框 6"/>
          <p:cNvSpPr txBox="1"/>
          <p:nvPr/>
        </p:nvSpPr>
        <p:spPr>
          <a:xfrm>
            <a:off x="513142" y="877006"/>
            <a:ext cx="2236510" cy="584775"/>
          </a:xfrm>
          <a:prstGeom prst="rect">
            <a:avLst/>
          </a:prstGeom>
          <a:noFill/>
        </p:spPr>
        <p:txBody>
          <a:bodyPr wrap="none" rtlCol="0">
            <a:spAutoFit/>
          </a:bodyPr>
          <a:lstStyle/>
          <a:p>
            <a:r>
              <a:rPr lang="zh-CN" altLang="en-US" sz="3200" dirty="0" smtClean="0">
                <a:solidFill>
                  <a:schemeClr val="tx1"/>
                </a:solidFill>
              </a:rPr>
              <a:t>类的组成：</a:t>
            </a:r>
            <a:endParaRPr lang="zh-CN" altLang="en-US" sz="3200" dirty="0">
              <a:solidFill>
                <a:schemeClr val="tx1"/>
              </a:solidFill>
            </a:endParaRPr>
          </a:p>
        </p:txBody>
      </p:sp>
    </p:spTree>
    <p:extLst>
      <p:ext uri="{BB962C8B-B14F-4D97-AF65-F5344CB8AC3E}">
        <p14:creationId xmlns:p14="http://schemas.microsoft.com/office/powerpoint/2010/main" val="2459774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7509" name="Group 21"/>
          <p:cNvGraphicFramePr>
            <a:graphicFrameLocks noGrp="1"/>
          </p:cNvGraphicFramePr>
          <p:nvPr/>
        </p:nvGraphicFramePr>
        <p:xfrm>
          <a:off x="3037810" y="1216958"/>
          <a:ext cx="1905000" cy="2067687"/>
        </p:xfrm>
        <a:graphic>
          <a:graphicData uri="http://schemas.openxmlformats.org/drawingml/2006/table">
            <a:tbl>
              <a:tblPr/>
              <a:tblGrid>
                <a:gridCol w="1905000"/>
              </a:tblGrid>
              <a:tr h="552450">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Animal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19125">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leg</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03275">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181" name="Text Box 31"/>
          <p:cNvSpPr txBox="1">
            <a:spLocks noChangeArrowheads="1"/>
          </p:cNvSpPr>
          <p:nvPr/>
        </p:nvSpPr>
        <p:spPr bwMode="auto">
          <a:xfrm>
            <a:off x="5476210" y="1894503"/>
            <a:ext cx="1066800" cy="400110"/>
          </a:xfrm>
          <a:prstGeom prst="rect">
            <a:avLst/>
          </a:prstGeom>
          <a:noFill/>
          <a:ln w="9525">
            <a:noFill/>
            <a:miter lim="800000"/>
          </a:ln>
        </p:spPr>
        <p:txBody>
          <a:bodyPr>
            <a:spAutoFit/>
          </a:bodyPr>
          <a:lstStyle/>
          <a:p>
            <a:pPr>
              <a:spcBef>
                <a:spcPct val="50000"/>
              </a:spcBef>
            </a:pPr>
            <a:endParaRPr lang="zh-CN" altLang="zh-CN" b="1">
              <a:solidFill>
                <a:schemeClr val="tx1"/>
              </a:solidFill>
              <a:latin typeface="微软雅黑" pitchFamily="34" charset="-122"/>
              <a:ea typeface="微软雅黑" pitchFamily="34" charset="-122"/>
              <a:cs typeface="Arial Unicode MS" pitchFamily="34" charset="-122"/>
            </a:endParaRPr>
          </a:p>
        </p:txBody>
      </p:sp>
      <p:sp>
        <p:nvSpPr>
          <p:cNvPr id="7182" name="Text Box 32"/>
          <p:cNvSpPr txBox="1">
            <a:spLocks noChangeArrowheads="1"/>
          </p:cNvSpPr>
          <p:nvPr/>
        </p:nvSpPr>
        <p:spPr bwMode="auto">
          <a:xfrm>
            <a:off x="5400010" y="1894503"/>
            <a:ext cx="1524000" cy="396875"/>
          </a:xfrm>
          <a:prstGeom prst="rect">
            <a:avLst/>
          </a:prstGeom>
          <a:noFill/>
          <a:ln w="9525">
            <a:noFill/>
            <a:miter lim="800000"/>
          </a:ln>
        </p:spPr>
        <p:txBody>
          <a:bodyPr>
            <a:spAutoFit/>
          </a:bodyPr>
          <a:lstStyle/>
          <a:p>
            <a:pPr>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数据</a:t>
            </a:r>
            <a:r>
              <a:rPr lang="en-US" altLang="zh-CN" sz="2000" b="1" dirty="0">
                <a:solidFill>
                  <a:schemeClr val="tx1"/>
                </a:solidFill>
                <a:latin typeface="微软雅黑" pitchFamily="34" charset="-122"/>
                <a:ea typeface="微软雅黑" pitchFamily="34" charset="-122"/>
                <a:cs typeface="Arial Unicode MS" pitchFamily="34" charset="-122"/>
              </a:rPr>
              <a:t>(</a:t>
            </a:r>
            <a:r>
              <a:rPr lang="zh-CN" altLang="en-US" sz="2000" b="1" dirty="0">
                <a:solidFill>
                  <a:schemeClr val="tx1"/>
                </a:solidFill>
                <a:latin typeface="微软雅黑" pitchFamily="34" charset="-122"/>
                <a:ea typeface="微软雅黑" pitchFamily="34" charset="-122"/>
                <a:cs typeface="Arial Unicode MS" pitchFamily="34" charset="-122"/>
              </a:rPr>
              <a:t>属性</a:t>
            </a:r>
            <a:r>
              <a:rPr lang="en-US" altLang="zh-CN" sz="2000" b="1" dirty="0">
                <a:solidFill>
                  <a:schemeClr val="tx1"/>
                </a:solidFill>
                <a:latin typeface="微软雅黑" pitchFamily="34" charset="-122"/>
                <a:ea typeface="微软雅黑" pitchFamily="34" charset="-122"/>
                <a:cs typeface="Arial Unicode MS" pitchFamily="34" charset="-122"/>
              </a:rPr>
              <a:t>)</a:t>
            </a:r>
          </a:p>
        </p:txBody>
      </p:sp>
      <p:sp>
        <p:nvSpPr>
          <p:cNvPr id="7183" name="Text Box 33"/>
          <p:cNvSpPr txBox="1">
            <a:spLocks noChangeArrowheads="1"/>
          </p:cNvSpPr>
          <p:nvPr/>
        </p:nvSpPr>
        <p:spPr bwMode="auto">
          <a:xfrm>
            <a:off x="5400010" y="2732703"/>
            <a:ext cx="1143000" cy="396875"/>
          </a:xfrm>
          <a:prstGeom prst="rect">
            <a:avLst/>
          </a:prstGeom>
          <a:noFill/>
          <a:ln w="9525">
            <a:noFill/>
            <a:miter lim="800000"/>
          </a:ln>
        </p:spPr>
        <p:txBody>
          <a:bodyPr>
            <a:spAutoFit/>
          </a:bodyPr>
          <a:lstStyle/>
          <a:p>
            <a:pPr>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方法</a:t>
            </a:r>
          </a:p>
        </p:txBody>
      </p:sp>
      <p:sp>
        <p:nvSpPr>
          <p:cNvPr id="7184" name="Text Box 34"/>
          <p:cNvSpPr txBox="1">
            <a:spLocks noChangeArrowheads="1"/>
          </p:cNvSpPr>
          <p:nvPr/>
        </p:nvSpPr>
        <p:spPr bwMode="auto">
          <a:xfrm>
            <a:off x="5400010" y="1284903"/>
            <a:ext cx="685800" cy="396875"/>
          </a:xfrm>
          <a:prstGeom prst="rect">
            <a:avLst/>
          </a:prstGeom>
          <a:noFill/>
          <a:ln w="9525">
            <a:noFill/>
            <a:miter lim="800000"/>
          </a:ln>
        </p:spPr>
        <p:txBody>
          <a:bodyPr>
            <a:spAutoFit/>
          </a:bodyPr>
          <a:lstStyle/>
          <a:p>
            <a:pPr>
              <a:spcBef>
                <a:spcPct val="50000"/>
              </a:spcBef>
            </a:pPr>
            <a:r>
              <a:rPr lang="zh-CN" altLang="en-US" sz="2000" b="1" dirty="0">
                <a:solidFill>
                  <a:schemeClr val="tx1"/>
                </a:solidFill>
                <a:latin typeface="微软雅黑" pitchFamily="34" charset="-122"/>
                <a:ea typeface="微软雅黑" pitchFamily="34" charset="-122"/>
                <a:cs typeface="Arial Unicode MS" pitchFamily="34" charset="-122"/>
              </a:rPr>
              <a:t>类</a:t>
            </a:r>
          </a:p>
        </p:txBody>
      </p:sp>
      <p:sp>
        <p:nvSpPr>
          <p:cNvPr id="7185" name="Line 35"/>
          <p:cNvSpPr>
            <a:spLocks noChangeShapeType="1"/>
          </p:cNvSpPr>
          <p:nvPr/>
        </p:nvSpPr>
        <p:spPr bwMode="auto">
          <a:xfrm>
            <a:off x="4942810" y="1437303"/>
            <a:ext cx="457200" cy="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186" name="Line 36"/>
          <p:cNvSpPr>
            <a:spLocks noChangeShapeType="1"/>
          </p:cNvSpPr>
          <p:nvPr/>
        </p:nvSpPr>
        <p:spPr bwMode="auto">
          <a:xfrm>
            <a:off x="4942810" y="2046903"/>
            <a:ext cx="457200" cy="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187" name="Line 37"/>
          <p:cNvSpPr>
            <a:spLocks noChangeShapeType="1"/>
          </p:cNvSpPr>
          <p:nvPr/>
        </p:nvSpPr>
        <p:spPr bwMode="auto">
          <a:xfrm>
            <a:off x="4942810" y="2961303"/>
            <a:ext cx="457200" cy="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graphicFrame>
        <p:nvGraphicFramePr>
          <p:cNvPr id="447526" name="Group 38"/>
          <p:cNvGraphicFramePr>
            <a:graphicFrameLocks noGrp="1"/>
          </p:cNvGraphicFramePr>
          <p:nvPr/>
        </p:nvGraphicFramePr>
        <p:xfrm>
          <a:off x="4485610" y="4268768"/>
          <a:ext cx="1974850" cy="1874330"/>
        </p:xfrm>
        <a:graphic>
          <a:graphicData uri="http://schemas.openxmlformats.org/drawingml/2006/table">
            <a:tbl>
              <a:tblPr/>
              <a:tblGrid>
                <a:gridCol w="1974850"/>
              </a:tblGrid>
              <a:tr h="471805">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err="1" smtClean="0">
                          <a:ln>
                            <a:noFill/>
                          </a:ln>
                          <a:solidFill>
                            <a:schemeClr val="tx1"/>
                          </a:solidFill>
                          <a:effectLst/>
                          <a:latin typeface="楷体_GB2312" pitchFamily="49" charset="-122"/>
                          <a:ea typeface="楷体_GB2312" pitchFamily="49" charset="-122"/>
                        </a:rPr>
                        <a:t>xh:Animal</a:t>
                      </a:r>
                      <a:endPar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06413">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leg=0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762000">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graphicFrame>
        <p:nvGraphicFramePr>
          <p:cNvPr id="447536" name="Group 48"/>
          <p:cNvGraphicFramePr>
            <a:graphicFrameLocks noGrp="1"/>
          </p:cNvGraphicFramePr>
          <p:nvPr/>
        </p:nvGraphicFramePr>
        <p:xfrm>
          <a:off x="2140872" y="4269403"/>
          <a:ext cx="1658938" cy="1894967"/>
        </p:xfrm>
        <a:graphic>
          <a:graphicData uri="http://schemas.openxmlformats.org/drawingml/2006/table">
            <a:tbl>
              <a:tblPr/>
              <a:tblGrid>
                <a:gridCol w="1658938"/>
              </a:tblGrid>
              <a:tr h="471805">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err="1" smtClean="0">
                          <a:ln>
                            <a:noFill/>
                          </a:ln>
                          <a:solidFill>
                            <a:schemeClr val="tx1"/>
                          </a:solidFill>
                          <a:effectLst/>
                          <a:latin typeface="楷体_GB2312" pitchFamily="49" charset="-122"/>
                          <a:ea typeface="楷体_GB2312" pitchFamily="49" charset="-122"/>
                        </a:rPr>
                        <a:t>xb:Animal</a:t>
                      </a:r>
                      <a:endPar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527050">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leg=4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762000">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eat</a:t>
                      </a:r>
                    </a:p>
                    <a:p>
                      <a:pPr marL="0" marR="0" lvl="0" indent="0" algn="ctr" defTabSz="914400" rtl="0" eaLnBrk="1" fontAlgn="base" latinLnBrk="0" hangingPunct="1">
                        <a:spcBef>
                          <a:spcPct val="20000"/>
                        </a:spcBef>
                        <a:spcAft>
                          <a:spcPct val="0"/>
                        </a:spcAft>
                        <a:buClrTx/>
                        <a:buSzTx/>
                        <a:buFontTx/>
                        <a:buNone/>
                      </a:pPr>
                      <a:r>
                        <a:rPr kumimoji="1" lang="en-US" altLang="zh-CN" sz="2400" b="0" i="0" u="none" strike="noStrike" cap="none" normalizeH="0" baseline="0" dirty="0" smtClean="0">
                          <a:ln>
                            <a:noFill/>
                          </a:ln>
                          <a:solidFill>
                            <a:schemeClr val="tx1"/>
                          </a:solidFill>
                          <a:effectLst/>
                          <a:latin typeface="楷体_GB2312" pitchFamily="49" charset="-122"/>
                          <a:ea typeface="楷体_GB2312" pitchFamily="49" charset="-122"/>
                        </a:rPr>
                        <a:t>move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7208" name="Line 58"/>
          <p:cNvSpPr>
            <a:spLocks noChangeShapeType="1"/>
          </p:cNvSpPr>
          <p:nvPr/>
        </p:nvSpPr>
        <p:spPr bwMode="auto">
          <a:xfrm>
            <a:off x="3723610" y="3266103"/>
            <a:ext cx="0" cy="30480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09" name="Line 59"/>
          <p:cNvSpPr>
            <a:spLocks noChangeShapeType="1"/>
          </p:cNvSpPr>
          <p:nvPr/>
        </p:nvSpPr>
        <p:spPr bwMode="auto">
          <a:xfrm>
            <a:off x="4638010" y="3266103"/>
            <a:ext cx="0" cy="30480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10" name="Line 60"/>
          <p:cNvSpPr>
            <a:spLocks noChangeShapeType="1"/>
          </p:cNvSpPr>
          <p:nvPr/>
        </p:nvSpPr>
        <p:spPr bwMode="auto">
          <a:xfrm flipH="1">
            <a:off x="3114010" y="3570903"/>
            <a:ext cx="609600" cy="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11" name="Line 61"/>
          <p:cNvSpPr>
            <a:spLocks noChangeShapeType="1"/>
          </p:cNvSpPr>
          <p:nvPr/>
        </p:nvSpPr>
        <p:spPr bwMode="auto">
          <a:xfrm flipH="1">
            <a:off x="4638010" y="3570903"/>
            <a:ext cx="609600" cy="0"/>
          </a:xfrm>
          <a:prstGeom prst="line">
            <a:avLst/>
          </a:prstGeom>
          <a:noFill/>
          <a:ln w="9525">
            <a:solidFill>
              <a:schemeClr val="tx1"/>
            </a:solidFill>
            <a:roun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12" name="Line 62"/>
          <p:cNvSpPr>
            <a:spLocks noChangeShapeType="1"/>
          </p:cNvSpPr>
          <p:nvPr/>
        </p:nvSpPr>
        <p:spPr bwMode="auto">
          <a:xfrm>
            <a:off x="3114010" y="3570903"/>
            <a:ext cx="0" cy="685800"/>
          </a:xfrm>
          <a:prstGeom prst="line">
            <a:avLst/>
          </a:prstGeom>
          <a:noFill/>
          <a:ln w="9525">
            <a:solidFill>
              <a:schemeClr val="tx1"/>
            </a:solidFill>
            <a:round/>
            <a:tailEnd type="triangle" w="lg" len="me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13" name="Line 63"/>
          <p:cNvSpPr>
            <a:spLocks noChangeShapeType="1"/>
          </p:cNvSpPr>
          <p:nvPr/>
        </p:nvSpPr>
        <p:spPr bwMode="auto">
          <a:xfrm>
            <a:off x="5247610" y="3570903"/>
            <a:ext cx="0" cy="685800"/>
          </a:xfrm>
          <a:prstGeom prst="line">
            <a:avLst/>
          </a:prstGeom>
          <a:noFill/>
          <a:ln w="9525">
            <a:solidFill>
              <a:schemeClr val="tx1"/>
            </a:solidFill>
            <a:round/>
            <a:tailEnd type="triangle" w="lg" len="med"/>
          </a:ln>
        </p:spPr>
        <p:txBody>
          <a:bodyPr/>
          <a:lstStyle/>
          <a:p>
            <a:endParaRPr lang="zh-CN" altLang="en-US" b="1">
              <a:solidFill>
                <a:schemeClr val="tx1"/>
              </a:solidFill>
              <a:latin typeface="微软雅黑" pitchFamily="34" charset="-122"/>
              <a:ea typeface="微软雅黑" pitchFamily="34" charset="-122"/>
              <a:cs typeface="Arial Unicode MS" pitchFamily="34" charset="-122"/>
            </a:endParaRPr>
          </a:p>
        </p:txBody>
      </p:sp>
      <p:sp>
        <p:nvSpPr>
          <p:cNvPr id="7214" name="Text Box 64"/>
          <p:cNvSpPr txBox="1">
            <a:spLocks noChangeArrowheads="1"/>
          </p:cNvSpPr>
          <p:nvPr/>
        </p:nvSpPr>
        <p:spPr bwMode="auto">
          <a:xfrm>
            <a:off x="5247610" y="3555028"/>
            <a:ext cx="2006600" cy="369332"/>
          </a:xfrm>
          <a:prstGeom prst="rect">
            <a:avLst/>
          </a:prstGeom>
          <a:noFill/>
          <a:ln w="9525">
            <a:noFill/>
            <a:miter lim="800000"/>
          </a:ln>
        </p:spPr>
        <p:txBody>
          <a:bodyPr wrap="square">
            <a:spAutoFit/>
          </a:bodyPr>
          <a:lstStyle/>
          <a:p>
            <a:pPr>
              <a:spcBef>
                <a:spcPct val="50000"/>
              </a:spcBef>
            </a:pPr>
            <a:r>
              <a:rPr lang="en-US" altLang="zh-CN" sz="1800" b="1" dirty="0">
                <a:solidFill>
                  <a:srgbClr val="0000FF"/>
                </a:solidFill>
                <a:latin typeface="微软雅黑" pitchFamily="34" charset="-122"/>
                <a:ea typeface="微软雅黑" pitchFamily="34" charset="-122"/>
                <a:cs typeface="Arial Unicode MS" pitchFamily="34" charset="-122"/>
              </a:rPr>
              <a:t>new Animal()</a:t>
            </a:r>
          </a:p>
        </p:txBody>
      </p:sp>
      <p:sp>
        <p:nvSpPr>
          <p:cNvPr id="7215" name="Text Box 65"/>
          <p:cNvSpPr txBox="1">
            <a:spLocks noChangeArrowheads="1"/>
          </p:cNvSpPr>
          <p:nvPr/>
        </p:nvSpPr>
        <p:spPr bwMode="auto">
          <a:xfrm>
            <a:off x="1437611" y="3570903"/>
            <a:ext cx="1803399" cy="369332"/>
          </a:xfrm>
          <a:prstGeom prst="rect">
            <a:avLst/>
          </a:prstGeom>
          <a:noFill/>
          <a:ln w="9525">
            <a:noFill/>
            <a:miter lim="800000"/>
          </a:ln>
        </p:spPr>
        <p:txBody>
          <a:bodyPr wrap="square">
            <a:spAutoFit/>
          </a:bodyPr>
          <a:lstStyle/>
          <a:p>
            <a:pPr>
              <a:spcBef>
                <a:spcPct val="50000"/>
              </a:spcBef>
            </a:pPr>
            <a:r>
              <a:rPr lang="en-US" altLang="zh-CN" sz="1800" b="1" dirty="0">
                <a:solidFill>
                  <a:srgbClr val="0000FF"/>
                </a:solidFill>
                <a:latin typeface="微软雅黑" pitchFamily="34" charset="-122"/>
                <a:ea typeface="微软雅黑" pitchFamily="34" charset="-122"/>
                <a:cs typeface="Arial Unicode MS" pitchFamily="34" charset="-122"/>
              </a:rPr>
              <a:t>new Animal()</a:t>
            </a:r>
          </a:p>
        </p:txBody>
      </p:sp>
      <p:sp>
        <p:nvSpPr>
          <p:cNvPr id="7216" name="Text Box 66"/>
          <p:cNvSpPr txBox="1">
            <a:spLocks noChangeArrowheads="1"/>
          </p:cNvSpPr>
          <p:nvPr/>
        </p:nvSpPr>
        <p:spPr bwMode="auto">
          <a:xfrm>
            <a:off x="3952210" y="5688628"/>
            <a:ext cx="685800" cy="396875"/>
          </a:xfrm>
          <a:prstGeom prst="rect">
            <a:avLst/>
          </a:prstGeom>
          <a:noFill/>
          <a:ln w="9525">
            <a:noFill/>
            <a:miter lim="800000"/>
          </a:ln>
        </p:spPr>
        <p:txBody>
          <a:bodyPr>
            <a:spAutoFit/>
          </a:bodyPr>
          <a:lstStyle/>
          <a:p>
            <a:pPr>
              <a:spcBef>
                <a:spcPct val="50000"/>
              </a:spcBef>
            </a:pPr>
            <a:r>
              <a:rPr lang="en-US" altLang="zh-CN" sz="2000" b="1">
                <a:solidFill>
                  <a:schemeClr val="tx1"/>
                </a:solidFill>
                <a:latin typeface="微软雅黑" pitchFamily="34" charset="-122"/>
                <a:ea typeface="微软雅黑" pitchFamily="34" charset="-122"/>
                <a:cs typeface="Arial Unicode MS" pitchFamily="34" charset="-122"/>
              </a:rPr>
              <a:t>…</a:t>
            </a:r>
          </a:p>
        </p:txBody>
      </p:sp>
      <p:sp>
        <p:nvSpPr>
          <p:cNvPr id="6148" name="Rectangle 4"/>
          <p:cNvSpPr>
            <a:spLocks noGrp="1" noChangeArrowheads="1"/>
          </p:cNvSpPr>
          <p:nvPr>
            <p:ph type="title"/>
          </p:nvPr>
        </p:nvSpPr>
        <p:spPr>
          <a:xfrm>
            <a:off x="947097" y="-393847"/>
            <a:ext cx="7793038" cy="1101725"/>
          </a:xfrm>
          <a:noFill/>
        </p:spPr>
        <p:txBody>
          <a:bodyPr anchor="b"/>
          <a:lstStyle/>
          <a:p>
            <a:pPr eaLnBrk="1" hangingPunct="1"/>
            <a:r>
              <a:rPr lang="zh-CN" altLang="en-US" b="1" dirty="0" smtClean="0">
                <a:latin typeface="Arial Unicode MS" pitchFamily="34" charset="-122"/>
                <a:ea typeface="Arial Unicode MS" pitchFamily="34" charset="-122"/>
                <a:cs typeface="Arial Unicode MS" pitchFamily="34" charset="-122"/>
              </a:rPr>
              <a:t>面向对象的思想概述</a:t>
            </a:r>
          </a:p>
        </p:txBody>
      </p:sp>
    </p:spTree>
    <p:extLst>
      <p:ext uri="{BB962C8B-B14F-4D97-AF65-F5344CB8AC3E}">
        <p14:creationId xmlns:p14="http://schemas.microsoft.com/office/powerpoint/2010/main" val="96406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2233</TotalTime>
  <Words>1375</Words>
  <Application>Microsoft Office PowerPoint</Application>
  <PresentationFormat>全屏显示(4:3)</PresentationFormat>
  <Paragraphs>359</Paragraphs>
  <Slides>32</Slides>
  <Notes>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Arial Unicode MS</vt:lpstr>
      <vt:lpstr>华文细黑</vt:lpstr>
      <vt:lpstr>楷体_GB2312</vt:lpstr>
      <vt:lpstr>宋体</vt:lpstr>
      <vt:lpstr>微软雅黑</vt:lpstr>
      <vt:lpstr>Arial</vt:lpstr>
      <vt:lpstr>Calibri</vt:lpstr>
      <vt:lpstr>Tahoma</vt:lpstr>
      <vt:lpstr>Times New Roman</vt:lpstr>
      <vt:lpstr>Wingdings</vt:lpstr>
      <vt:lpstr>ppt主题</vt:lpstr>
      <vt:lpstr>6_自定义设计方案</vt:lpstr>
      <vt:lpstr>类和对象</vt:lpstr>
      <vt:lpstr>学习目标</vt:lpstr>
      <vt:lpstr>面向对象的概念</vt:lpstr>
      <vt:lpstr>面向对象的概念</vt:lpstr>
      <vt:lpstr>面向对象的概念</vt:lpstr>
      <vt:lpstr>类和对象</vt:lpstr>
      <vt:lpstr>类和对象</vt:lpstr>
      <vt:lpstr>面向对象的思想概述</vt:lpstr>
      <vt:lpstr>面向对象的思想概述</vt:lpstr>
      <vt:lpstr>类和对象举例</vt:lpstr>
      <vt:lpstr>类的定义</vt:lpstr>
      <vt:lpstr>定义类</vt:lpstr>
      <vt:lpstr>定义属性</vt:lpstr>
      <vt:lpstr>成员变量 vs 局部变量</vt:lpstr>
      <vt:lpstr>成员变量 vs 局部变量</vt:lpstr>
      <vt:lpstr>定义方法</vt:lpstr>
      <vt:lpstr>对象的创建和使用</vt:lpstr>
      <vt:lpstr>对象的产生</vt:lpstr>
      <vt:lpstr>对象的产生</vt:lpstr>
      <vt:lpstr>对象的创建和使用</vt:lpstr>
      <vt:lpstr>对象的创建和使用</vt:lpstr>
      <vt:lpstr>对象的使用</vt:lpstr>
      <vt:lpstr>类和对象</vt:lpstr>
      <vt:lpstr>类和对象</vt:lpstr>
      <vt:lpstr>对象的存储</vt:lpstr>
      <vt:lpstr>对象的存储</vt:lpstr>
      <vt:lpstr>类类型参数</vt:lpstr>
      <vt:lpstr>参数传递</vt:lpstr>
      <vt:lpstr>参数传递</vt:lpstr>
      <vt:lpstr>参数传递</vt:lpstr>
      <vt:lpstr>练习</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yhj</cp:lastModifiedBy>
  <cp:revision>303</cp:revision>
  <dcterms:created xsi:type="dcterms:W3CDTF">2016-02-04T08:27:00Z</dcterms:created>
  <dcterms:modified xsi:type="dcterms:W3CDTF">2018-07-12T09:28:59Z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