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88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64" r:id="rId13"/>
    <p:sldId id="372" r:id="rId14"/>
    <p:sldId id="368" r:id="rId15"/>
    <p:sldId id="371" r:id="rId16"/>
    <p:sldId id="363" r:id="rId17"/>
    <p:sldId id="334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73" r:id="rId26"/>
    <p:sldId id="374" r:id="rId27"/>
    <p:sldId id="375" r:id="rId28"/>
    <p:sldId id="376" r:id="rId29"/>
    <p:sldId id="362" r:id="rId30"/>
    <p:sldId id="259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77760" autoAdjust="0"/>
  </p:normalViewPr>
  <p:slideViewPr>
    <p:cSldViewPr snapToGrid="0">
      <p:cViewPr>
        <p:scale>
          <a:sx n="75" d="100"/>
          <a:sy n="75" d="100"/>
        </p:scale>
        <p:origin x="360" y="54"/>
      </p:cViewPr>
      <p:guideLst>
        <p:guide orient="horz" pos="2188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Double </a:t>
            </a: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findVolume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() 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{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Return length*</a:t>
            </a: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findArea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()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Double </a:t>
            </a: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findVolume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() 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{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Return length*</a:t>
            </a: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findArea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()</a:t>
            </a:r>
          </a:p>
          <a:p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2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某些类：显示的类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某些类：业务逻辑类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某些类：数据操作类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某些类：工具类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9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继承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1716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  2.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根据下图实现类。在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Arial Unicode MS" pitchFamily="34" charset="-122"/>
              </a:rPr>
              <a:t>TestCylinder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类中创建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Cylinder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类的对象，设置圆柱的底面半径和高，并输出圆柱的体积。</a:t>
            </a:r>
            <a:endParaRPr lang="en-US" altLang="zh-CN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圆柱对象调用</a:t>
            </a:r>
            <a:r>
              <a:rPr lang="en-US" altLang="zh-CN" sz="2400" dirty="0" err="1" smtClean="0">
                <a:latin typeface="微软雅黑" charset="0"/>
                <a:ea typeface="微软雅黑" charset="0"/>
                <a:cs typeface="Arial Unicode MS" pitchFamily="34" charset="-122"/>
              </a:rPr>
              <a:t>findArea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Arial Unicode MS" pitchFamily="34" charset="-122"/>
              </a:rPr>
              <a:t>（）不正确</a:t>
            </a:r>
            <a:endParaRPr lang="en-US" altLang="zh-CN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/>
          </p:nvPr>
        </p:nvGraphicFramePr>
        <p:xfrm>
          <a:off x="1533525" y="2562337"/>
          <a:ext cx="5486400" cy="1752918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Circle  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圆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)</a:t>
                      </a:r>
                      <a:endParaRPr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-radius :double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Circle():  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      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构造方法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,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将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属性初始化为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setRadius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getRadius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():double 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计算圆的面积</a:t>
                      </a:r>
                      <a:endParaRPr b="1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/>
          </p:nvPr>
        </p:nvGraphicFramePr>
        <p:xfrm>
          <a:off x="1609725" y="4848337"/>
          <a:ext cx="5410200" cy="181356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Cylinder  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圆柱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)</a:t>
                      </a:r>
                      <a:endParaRPr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-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length:double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Cylinder():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构造方法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,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将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length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属性初始化为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setLength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getLength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findVolume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 :double   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计算圆柱体积</a:t>
                      </a:r>
                      <a:endParaRPr b="1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等腰三角形 1"/>
          <p:cNvSpPr/>
          <p:nvPr/>
        </p:nvSpPr>
        <p:spPr>
          <a:xfrm>
            <a:off x="4211960" y="4371673"/>
            <a:ext cx="216024" cy="144016"/>
          </a:xfrm>
          <a:prstGeom prst="triangl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" name="直接连接符 3"/>
          <p:cNvCxnSpPr>
            <a:stCxn id="2" idx="3"/>
            <a:endCxn id="235566" idx="0"/>
          </p:cNvCxnSpPr>
          <p:nvPr/>
        </p:nvCxnSpPr>
        <p:spPr>
          <a:xfrm flipH="1">
            <a:off x="4314892" y="4515689"/>
            <a:ext cx="5080" cy="33274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800" y="-16738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14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60286" y="-102721"/>
            <a:ext cx="359886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访问控制</a:t>
            </a: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extLst/>
          </p:nvPr>
        </p:nvGraphicFramePr>
        <p:xfrm>
          <a:off x="785786" y="3100398"/>
          <a:ext cx="7086600" cy="1828800"/>
        </p:xfrm>
        <a:graphic>
          <a:graphicData uri="http://schemas.openxmlformats.org/drawingml/2006/table">
            <a:tbl>
              <a:tblPr/>
              <a:tblGrid>
                <a:gridCol w="1417638"/>
                <a:gridCol w="1417637"/>
                <a:gridCol w="1416050"/>
                <a:gridCol w="1417638"/>
                <a:gridCol w="1417637"/>
              </a:tblGrid>
              <a:tr h="150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修饰符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同一个类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同一个包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整体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default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414627" y="1486555"/>
            <a:ext cx="7929618" cy="1397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可以对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类中定义的属性和方法进行访问控制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342900" indent="-342900" algn="just">
              <a:spcBef>
                <a:spcPct val="50000"/>
              </a:spcBef>
              <a:buFont typeface="Wingdings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规定不同的保护等级： 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protected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default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4294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60286" y="-102721"/>
            <a:ext cx="359886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访问控制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43254"/>
              </p:ext>
            </p:extLst>
          </p:nvPr>
        </p:nvGraphicFramePr>
        <p:xfrm>
          <a:off x="1257300" y="1714498"/>
          <a:ext cx="7213599" cy="3632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533"/>
                <a:gridCol w="2404533"/>
                <a:gridCol w="2404533"/>
              </a:tblGrid>
              <a:tr h="44471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public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可以被任何类访问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371328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1.</a:t>
                      </a:r>
                      <a:r>
                        <a:rPr lang="zh-CN" sz="1800" kern="0" dirty="0">
                          <a:effectLst/>
                        </a:rPr>
                        <a:t>可以被同一个包的所有类访问。</a:t>
                      </a:r>
                      <a:r>
                        <a:rPr lang="en-US" sz="1800" kern="0" dirty="0">
                          <a:effectLst/>
                        </a:rPr>
                        <a:t/>
                      </a:r>
                      <a:br>
                        <a:rPr lang="en-US" sz="1800" kern="0" dirty="0">
                          <a:effectLst/>
                        </a:rPr>
                      </a:br>
                      <a:r>
                        <a:rPr lang="en-US" sz="1800" kern="0" dirty="0">
                          <a:effectLst/>
                        </a:rPr>
                        <a:t>2.</a:t>
                      </a:r>
                      <a:r>
                        <a:rPr lang="zh-CN" sz="1800" kern="0" dirty="0">
                          <a:effectLst/>
                        </a:rPr>
                        <a:t>可以被所有子类访问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即使子类不在同一个包中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0808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缺省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只能被同一个包中的类访问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0808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private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只能被当前类中的方法访问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2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6337" y="-114389"/>
            <a:ext cx="259228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方法重写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1724660"/>
            <a:ext cx="8305165" cy="277685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在子类中可以根据需要对从父类中继承来的方法进行改造重写方法，在程序执行时，子类的方法将覆盖父类的方法。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方法重写必须和被重写的方法具有相同的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方法名、参数列表和返回值类型。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FFC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重写方法不能使用比被重写方法更严格的访问权限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0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90148" y="957242"/>
            <a:ext cx="73152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重写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toString</a:t>
            </a:r>
            <a:r>
              <a:rPr lang="zh-CN" altLang="en-US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</a:t>
            </a:r>
            <a:endParaRPr lang="en-US" altLang="zh-CN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6337" y="-114389"/>
            <a:ext cx="259228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方法重写</a:t>
            </a:r>
          </a:p>
        </p:txBody>
      </p:sp>
    </p:spTree>
    <p:extLst>
      <p:ext uri="{BB962C8B-B14F-4D97-AF65-F5344CB8AC3E}">
        <p14:creationId xmlns:p14="http://schemas.microsoft.com/office/powerpoint/2010/main" val="35176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当成员变量和局部变量重名，可以用关键字</a:t>
            </a:r>
            <a:r>
              <a:rPr lang="en-US" altLang="zh-CN" dirty="0"/>
              <a:t>this</a:t>
            </a:r>
            <a:r>
              <a:rPr lang="zh-CN" altLang="zh-CN" dirty="0"/>
              <a:t>来区分。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this : </a:t>
            </a:r>
            <a:r>
              <a:rPr lang="zh-CN" altLang="zh-CN" dirty="0"/>
              <a:t>代表对象。代表哪个对象呢？当前对象。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this</a:t>
            </a:r>
            <a:r>
              <a:rPr lang="zh-CN" altLang="zh-CN" dirty="0"/>
              <a:t>就是所在函数所属对象的引用。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简单</a:t>
            </a:r>
            <a:r>
              <a:rPr lang="zh-CN" altLang="zh-CN" dirty="0"/>
              <a:t>说：哪个对象调用了</a:t>
            </a:r>
            <a:r>
              <a:rPr lang="en-US" altLang="zh-CN" dirty="0"/>
              <a:t>this</a:t>
            </a:r>
            <a:r>
              <a:rPr lang="zh-CN" altLang="zh-CN" dirty="0"/>
              <a:t>所在的函数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this</a:t>
            </a:r>
            <a:r>
              <a:rPr lang="zh-CN" altLang="zh-CN" dirty="0"/>
              <a:t>就代表哪个对象。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65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893" y="-17663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93" y="855406"/>
            <a:ext cx="8389301" cy="4017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 smtClean="0"/>
              <a:t>this</a:t>
            </a:r>
            <a:r>
              <a:rPr lang="zh-CN" altLang="en-US" sz="2400" dirty="0"/>
              <a:t>关键字：代表了当前正在访问的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this</a:t>
            </a:r>
            <a:r>
              <a:rPr lang="en-US" altLang="zh-CN" sz="2400" dirty="0"/>
              <a:t>.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this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this</a:t>
            </a:r>
            <a:r>
              <a:rPr lang="en-US" altLang="zh-CN" sz="2400" dirty="0"/>
              <a:t>(</a:t>
            </a:r>
            <a:r>
              <a:rPr lang="zh-CN" altLang="en-US" sz="2400" dirty="0"/>
              <a:t>参数列表</a:t>
            </a:r>
            <a:r>
              <a:rPr lang="en-US" altLang="zh-CN" sz="2400" dirty="0"/>
              <a:t>)</a:t>
            </a:r>
            <a:r>
              <a:rPr lang="zh-CN" altLang="en-US" sz="2400" dirty="0"/>
              <a:t>，调用本类中重载的构造函数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每个成员方法内部，都有一个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this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引用变量，指向调用这个方法的对象。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2400" dirty="0"/>
              <a:t>this</a:t>
            </a:r>
            <a:r>
              <a:rPr lang="zh-CN" altLang="zh-CN" sz="2400" dirty="0"/>
              <a:t>也可以用于在构造函数中调用其他构造函数。</a:t>
            </a:r>
          </a:p>
          <a:p>
            <a:pPr marL="0" indent="0">
              <a:buNone/>
            </a:pPr>
            <a:r>
              <a:rPr lang="zh-CN" altLang="zh-CN" sz="2400" dirty="0"/>
              <a:t>注意：只能定义在构造函数的第一行。因为初始化动作要先执行。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855" y="-149329"/>
            <a:ext cx="324167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关键字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57364"/>
            <a:ext cx="8496944" cy="301179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在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类中使用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关键字来引用父类的成分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可用于访问父类中定义的属性</a:t>
            </a:r>
          </a:p>
          <a:p>
            <a:pPr lvl="1" algn="just"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可用于调用父类中定义的成员方法</a:t>
            </a:r>
          </a:p>
          <a:p>
            <a:pPr lvl="1" algn="just"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可用于在子类构造方法中调用父类的构造方法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32664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85786" y="1026056"/>
            <a:ext cx="7391400" cy="5076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class Person 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private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 name;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private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getInfo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return "Name: " + name + "\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nage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: " + age;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20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Student extends Person 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private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 school = "New Oriental";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getSchool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(){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return school;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getInfo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调用父类的方法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return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 +"\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nschool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: " +school;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}</a:t>
            </a:r>
            <a:endParaRPr lang="en-US" altLang="zh-CN" sz="20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/>
        </p:nvSpPr>
        <p:spPr>
          <a:xfrm>
            <a:off x="3124855" y="-149329"/>
            <a:ext cx="324167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super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840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605" y="1442720"/>
            <a:ext cx="8491220" cy="4464685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修改练习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中定义的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Cylinder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类，在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Cylinder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类中覆盖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findArea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方法，计算圆柱的表面积。此时的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f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indVolume</a:t>
            </a:r>
            <a:r>
              <a:rPr lang="zh-CN" altLang="en-US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需要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修改吗？	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TestCylinder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类中创建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Cylinder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类的对象，设置圆柱的底面半径和高，并输出圆柱的表面积和体积。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/>
        </p:nvSpPr>
        <p:spPr>
          <a:xfrm>
            <a:off x="666800" y="-16738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97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642" y="-337958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212" y="1472647"/>
            <a:ext cx="6549086" cy="453650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类的继承</a:t>
            </a:r>
            <a:endParaRPr lang="zh-CN" altLang="en-US" sz="28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this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关键字</a:t>
            </a:r>
            <a:endParaRPr lang="en-US" altLang="zh-CN" sz="28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r>
              <a:rPr lang="en-US" altLang="zh-CN" dirty="0">
                <a:latin typeface="微软雅黑" charset="0"/>
                <a:ea typeface="微软雅黑" charset="0"/>
                <a:cs typeface="Arial Unicode MS" pitchFamily="34" charset="-122"/>
              </a:rPr>
              <a:t>s</a:t>
            </a:r>
            <a:r>
              <a:rPr lang="en-US" altLang="zh-CN" dirty="0" smtClean="0">
                <a:latin typeface="微软雅黑" charset="0"/>
                <a:ea typeface="微软雅黑" charset="0"/>
                <a:cs typeface="Arial Unicode MS" pitchFamily="34" charset="-122"/>
              </a:rPr>
              <a:t>uper</a:t>
            </a:r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关键字</a:t>
            </a:r>
            <a:endParaRPr lang="en-US" altLang="zh-CN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调用父类构造器</a:t>
            </a:r>
            <a:endParaRPr lang="en-US" altLang="zh-CN" sz="28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/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子</a:t>
            </a:r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类实例化过程</a:t>
            </a:r>
            <a:endParaRPr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302" y="-122009"/>
            <a:ext cx="660877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父类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构造方法的调用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034" y="1547512"/>
            <a:ext cx="8280920" cy="3962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子类继承父类所有的成员变量和成员方法，但不继承父类的构造方法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在子类的构造方法中可使用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super(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参数列表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形式的语句调用父类的构造方法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如果子类的构造方法中没有显示地调用父类构造方法，也没有使用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this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关键字调用重载的其它构造方法，则系统默认调用父类无参数的构造方法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如果子类构造方法中既未显式调用父类构造方法，而父类中又没有无参的构造方法，则编译出错</a:t>
            </a:r>
            <a:endParaRPr lang="zh-CN" altLang="en-US" sz="24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7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766570" y="901065"/>
            <a:ext cx="5939155" cy="559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Person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private String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private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private Date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;	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this.name =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this.age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=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this.birthDate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= d;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this(name, age, null);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Person(String name,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this(name, 30, d);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Person(String name)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this(name, 30);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// ……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/>
        </p:nvSpPr>
        <p:spPr>
          <a:xfrm>
            <a:off x="1199302" y="-122009"/>
            <a:ext cx="660877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父类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构造方法的调用</a:t>
            </a:r>
          </a:p>
        </p:txBody>
      </p:sp>
    </p:spTree>
    <p:extLst>
      <p:ext uri="{BB962C8B-B14F-4D97-AF65-F5344CB8AC3E}">
        <p14:creationId xmlns:p14="http://schemas.microsoft.com/office/powerpoint/2010/main" val="36537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81844" y="1339557"/>
            <a:ext cx="8305800" cy="3950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Student extends Person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private String school;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public Student(String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age, String s)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super(name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, age);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school = s;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Student(String name, String s)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super(name);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school = s;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Student(String s) { </a:t>
            </a:r>
            <a:endParaRPr lang="en-US" altLang="zh-CN" sz="1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school = s;  //</a:t>
            </a:r>
            <a:r>
              <a:rPr lang="zh-CN" altLang="zh-CN" sz="1800" b="1" dirty="0">
                <a:solidFill>
                  <a:srgbClr val="0000FF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有问题吗？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/>
        </p:nvSpPr>
        <p:spPr>
          <a:xfrm>
            <a:off x="1199302" y="-122009"/>
            <a:ext cx="660877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父类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Arial Unicode MS" pitchFamily="34" charset="-122"/>
              </a:rPr>
              <a:t>构造方法的调用</a:t>
            </a:r>
          </a:p>
        </p:txBody>
      </p:sp>
    </p:spTree>
    <p:extLst>
      <p:ext uri="{BB962C8B-B14F-4D97-AF65-F5344CB8AC3E}">
        <p14:creationId xmlns:p14="http://schemas.microsoft.com/office/powerpoint/2010/main" val="9458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/>
        </p:nvSpPr>
        <p:spPr>
          <a:xfrm>
            <a:off x="1199302" y="-122009"/>
            <a:ext cx="660877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微软雅黑" charset="0"/>
                <a:ea typeface="微软雅黑" charset="0"/>
                <a:cs typeface="Arial Unicode MS" pitchFamily="34" charset="-122"/>
              </a:rPr>
              <a:t>子</a:t>
            </a:r>
            <a:r>
              <a:rPr lang="zh-CN" altLang="en-US" dirty="0" smtClean="0">
                <a:latin typeface="微软雅黑" charset="0"/>
                <a:ea typeface="微软雅黑" charset="0"/>
                <a:cs typeface="Arial Unicode MS" pitchFamily="34" charset="-122"/>
              </a:rPr>
              <a:t>类对象实例化全过程</a:t>
            </a:r>
            <a:endParaRPr lang="zh-CN" altLang="en-US" dirty="0" smtClean="0">
              <a:solidFill>
                <a:schemeClr val="bg1"/>
              </a:solidFill>
              <a:effectLst/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pic>
        <p:nvPicPr>
          <p:cNvPr id="1026" name="Picture 4" descr="递归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33" y="1115994"/>
            <a:ext cx="8500273" cy="498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661" y="-151869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软件包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11188" y="1889537"/>
            <a:ext cx="8208962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包帮助管理大型软件系统：将语义近似的类组织到包中。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包可以包含类和子包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92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4678"/>
            <a:ext cx="7772400" cy="97802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package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735" y="1215410"/>
            <a:ext cx="8640762" cy="4296544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package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语句作为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源文件的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第一条语句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，指明该文件中定义的类所在的包。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若缺省该语句，则指定为无名包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。它的格式为：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package &lt;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顶层包名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&gt;[.&lt;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子包名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&gt;]* ;</a:t>
            </a:r>
          </a:p>
          <a:p>
            <a:pPr eaLnBrk="1" hangingPunct="1"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举例：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p1\Test.java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package p1;    //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指定类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Test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属于包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p1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public class Test{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        public void display(){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	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System.out.println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("display something");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        }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}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包对应于文件系统的目录，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package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语句中，用‘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.’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来指明包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目录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的层次；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包通常用小写单词，类名首字母通常大写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FF0000"/>
                </a:solidFill>
              </a:rPr>
              <a:t>包中不能出现相同的类名</a:t>
            </a:r>
            <a:endParaRPr lang="zh-CN" altLang="en-US" sz="2000" dirty="0" smtClean="0">
              <a:solidFill>
                <a:srgbClr val="FF0000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7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90" y="-48349"/>
            <a:ext cx="7772400" cy="95248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227" y="785009"/>
            <a:ext cx="8569325" cy="46805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为使用定义在不同包中的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类，需用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import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语句来引入所需要的类。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Import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语句告诉编译器到哪里去寻找类。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语法格式：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import 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[.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子包名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…]. &lt;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类名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|*&gt;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应用举例：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</a:t>
            </a:r>
          </a:p>
          <a:p>
            <a:pPr eaLnBrk="1" hangingPunct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import  p1.Test;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//import p1.*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也可以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表示引入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p1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包中的所有类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TestPackage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public static void main(String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args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[]){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        Test t = new Test();  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//Test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类在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p1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包中定义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		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t.display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();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1800" dirty="0" smtClean="0"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</a:rPr>
              <a:t>导入的包中，与本包中相同名字的类的时候，要想</a:t>
            </a:r>
            <a:r>
              <a:rPr lang="zh-CN" altLang="en-US" sz="2400" dirty="0" smtClean="0">
                <a:solidFill>
                  <a:srgbClr val="FF0000"/>
                </a:solidFill>
              </a:rPr>
              <a:t>调用导</a:t>
            </a:r>
            <a:r>
              <a:rPr lang="zh-CN" altLang="en-US" sz="2400" dirty="0">
                <a:solidFill>
                  <a:srgbClr val="FF0000"/>
                </a:solidFill>
              </a:rPr>
              <a:t>入的包中的类，必须在程序中显示的指明</a:t>
            </a:r>
            <a:endParaRPr lang="en-US" altLang="zh-CN" sz="24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5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343" y="-272713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中主要的包介绍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6645" y="1462425"/>
            <a:ext cx="8569325" cy="2750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zh-CN" sz="24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java.lang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----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包含一些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语言的核心类，如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Math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Integer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System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和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Thread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，提供常用功能。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java.net-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---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包含执行与网络相关的操作的类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java.io----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包含能提供多种输入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输出功能的类。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java.util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----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包含一些实用工具类，如定义系统特性、使用与日期日历相关的函数。</a:t>
            </a:r>
          </a:p>
        </p:txBody>
      </p:sp>
    </p:spTree>
    <p:extLst>
      <p:ext uri="{BB962C8B-B14F-4D97-AF65-F5344CB8AC3E}">
        <p14:creationId xmlns:p14="http://schemas.microsoft.com/office/powerpoint/2010/main" val="38172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4038" y="-88751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51050"/>
            <a:ext cx="8281168" cy="1161926"/>
          </a:xfrm>
        </p:spPr>
        <p:txBody>
          <a:bodyPr>
            <a:normAutofit fontScale="97500"/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  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修改练习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1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中定义的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Circle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类和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Cylinder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类的构造方</a:t>
            </a:r>
            <a:endParaRPr lang="en-US" altLang="zh-CN" sz="28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Arial Unicode MS" pitchFamily="34" charset="-122"/>
              </a:rPr>
              <a:t>法，利用构造方法参数为对象的所有属性赋初值。</a:t>
            </a:r>
            <a:endParaRPr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191" y="-140186"/>
            <a:ext cx="3321046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505352"/>
            <a:ext cx="76200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为描述和处理个人信息，定义类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563495"/>
            <a:ext cx="4648200" cy="297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int age;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Date birthDate;</a:t>
            </a:r>
            <a:endParaRPr lang="en-US" altLang="zh-CN" sz="20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getInfo() {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...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  <a:sym typeface="+mn-ea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995354" y="275876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 : Date</a:t>
                      </a:r>
                      <a:endParaRPr b="1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 : String</a:t>
                      </a:r>
                      <a:endParaRPr b="1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22431"/>
            <a:ext cx="76200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为描述和处理学生信息，定义类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962400" y="2636831"/>
            <a:ext cx="4648200" cy="2856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Student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name;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</a:t>
            </a:r>
            <a:r>
              <a:rPr lang="en-US" altLang="zh-CN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Date </a:t>
            </a:r>
            <a:r>
              <a:rPr lang="en-US" altLang="zh-CN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birthDate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school;</a:t>
            </a:r>
            <a:endParaRPr lang="en-US" altLang="zh-CN" sz="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</a:t>
            </a:r>
            <a:r>
              <a:rPr lang="en-US" altLang="zh-CN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getInfo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      ...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/>
        </p:nvGraphicFramePr>
        <p:xfrm>
          <a:off x="1219200" y="2949569"/>
          <a:ext cx="2362200" cy="201739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+age : 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+birthDate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+school : String</a:t>
                      </a:r>
                      <a:endParaRPr b="1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</a:rPr>
                        <a:t>+getInfo()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191" y="-140186"/>
            <a:ext cx="3321046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1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314852"/>
            <a:ext cx="76200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通过继承，简化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Student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类的定义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635896" y="1919119"/>
            <a:ext cx="5181600" cy="4075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Person {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name;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age;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Date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birthDate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getInfo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 {...}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endParaRPr lang="en-US" altLang="zh-CN" sz="20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public class Student extends Person{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   public String school;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}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Student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类继承了父类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Person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的所有属性和方法，并增加了一个属性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school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Person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中的属性和方法</a:t>
            </a:r>
            <a:r>
              <a:rPr lang="en-US" altLang="zh-CN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,Student</a:t>
            </a: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都可以使用。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/>
        </p:nvGraphicFramePr>
        <p:xfrm>
          <a:off x="697632" y="2106940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+age : 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+birthDate : Date</a:t>
                      </a:r>
                      <a:endParaRPr b="1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 : String</a:t>
                      </a:r>
                      <a:endParaRPr b="1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/>
        </p:nvGraphicFramePr>
        <p:xfrm>
          <a:off x="697632" y="4089727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916832" y="3630940"/>
            <a:ext cx="0" cy="45720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191" y="-140186"/>
            <a:ext cx="3321046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9552" y="1943659"/>
            <a:ext cx="7620000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 latinLnBrk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只支持单继承，不允许多重继承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Font typeface="Wingdings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一个子类只能有一个父类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Font typeface="Wingdings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一个父类可以派生出多个子类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/>
        </p:nvSpPr>
        <p:spPr>
          <a:xfrm>
            <a:off x="3122191" y="-140186"/>
            <a:ext cx="3321046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5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3086100" y="1447800"/>
          <a:ext cx="2133600" cy="1493520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 : Date</a:t>
                      </a:r>
                      <a:endParaRPr b="1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() : String</a:t>
                      </a:r>
                      <a:endParaRPr b="1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/>
        </p:nvGraphicFramePr>
        <p:xfrm>
          <a:off x="3086100" y="3505200"/>
          <a:ext cx="2133600" cy="838200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0"/>
                        <a:ea typeface="微软雅黑" charset="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1529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/>
        </p:nvGraphicFramePr>
        <p:xfrm>
          <a:off x="1638300" y="3505200"/>
          <a:ext cx="1143000" cy="33528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Soldier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/>
        </p:nvGraphicFramePr>
        <p:xfrm>
          <a:off x="5448300" y="3505200"/>
          <a:ext cx="1295400" cy="33528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Officer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0673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476500" y="2971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/>
        </p:nvGraphicFramePr>
        <p:xfrm>
          <a:off x="3162300" y="4876800"/>
          <a:ext cx="2133600" cy="1005840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Graduate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+major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0"/>
                          <a:ea typeface="微软雅黑" charset="0"/>
                          <a:cs typeface="Arial Unicode MS" pitchFamily="34" charset="-122"/>
                        </a:rPr>
                        <a:t>+register() : void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1529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5349875" y="1423035"/>
            <a:ext cx="1905000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父类</a:t>
            </a: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6982460" y="3486785"/>
            <a:ext cx="1905000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子类</a:t>
            </a: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5422265" y="4853940"/>
            <a:ext cx="1565910" cy="41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子类的子类</a:t>
            </a:r>
            <a:endParaRPr lang="en-US" altLang="zh-CN" b="1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/>
        </p:nvSpPr>
        <p:spPr>
          <a:xfrm>
            <a:off x="3122191" y="-140186"/>
            <a:ext cx="3321046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4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0100" y="1565121"/>
            <a:ext cx="8210550" cy="293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在子类中，可以使用父类中定义的方法和属性，也可以创建新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属性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和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。同时可以重写父类的方法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因而，子类通常比父类的功能更多。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Java 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中，继承的关键字用的是“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extends”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，即子类是对父类的“扩展”。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None/>
            </a:pP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320100" y="4228738"/>
            <a:ext cx="84312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注意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：</a:t>
            </a:r>
            <a:r>
              <a:rPr lang="zh-CN" altLang="en-US" dirty="0"/>
              <a:t>所有类的基类都是</a:t>
            </a:r>
            <a:r>
              <a:rPr lang="en-US" altLang="zh-CN" dirty="0"/>
              <a:t>Object</a:t>
            </a:r>
            <a:endParaRPr lang="zh-CN" altLang="en-US" sz="2000" b="1" dirty="0">
              <a:solidFill>
                <a:srgbClr val="0000FF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/>
        </p:nvSpPr>
        <p:spPr>
          <a:xfrm>
            <a:off x="3122191" y="-140186"/>
            <a:ext cx="3321046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类的继承 </a:t>
            </a:r>
            <a:endParaRPr lang="en-US" altLang="zh-CN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3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800" y="-16738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775" y="1434787"/>
            <a:ext cx="8659813" cy="437833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1.(1)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定义一个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ManKind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类，包括</a:t>
            </a:r>
          </a:p>
          <a:p>
            <a:pPr lvl="1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成员变量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sex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和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salary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；</a:t>
            </a:r>
          </a:p>
          <a:p>
            <a:pPr lvl="1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void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manOrWorman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：根据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sex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的值显示“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man”(sex==1)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或者“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women”(sex==0)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；</a:t>
            </a:r>
          </a:p>
          <a:p>
            <a:pPr lvl="1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void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employeed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：根据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salary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的值显示“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no job”(salary ==0)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或者“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job”(salary!=0)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(2)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定义类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Kid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继承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ManKind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，包括</a:t>
            </a:r>
          </a:p>
          <a:p>
            <a:pPr lvl="1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成员变量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yearsOld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；</a:t>
            </a:r>
          </a:p>
          <a:p>
            <a:pPr lvl="1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printAge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()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打印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yearsOld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(3)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在</a:t>
            </a:r>
            <a:r>
              <a:rPr lang="zh-CN" altLang="en-US" sz="2400" dirty="0">
                <a:latin typeface="微软雅黑" charset="0"/>
                <a:ea typeface="微软雅黑" charset="0"/>
                <a:cs typeface="Arial Unicode MS" pitchFamily="34" charset="-122"/>
              </a:rPr>
              <a:t>测试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TestKid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main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方法中实例化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Kid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的对象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someKid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236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2073</TotalTime>
  <Words>1621</Words>
  <Application>Microsoft Office PowerPoint</Application>
  <PresentationFormat>全屏显示(4:3)</PresentationFormat>
  <Paragraphs>300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ppt主题</vt:lpstr>
      <vt:lpstr>6_自定义设计方案</vt:lpstr>
      <vt:lpstr>继承</vt:lpstr>
      <vt:lpstr>学习目标</vt:lpstr>
      <vt:lpstr>类的继承 </vt:lpstr>
      <vt:lpstr>类的继承 </vt:lpstr>
      <vt:lpstr>类的继承 </vt:lpstr>
      <vt:lpstr>PowerPoint 演示文稿</vt:lpstr>
      <vt:lpstr>PowerPoint 演示文稿</vt:lpstr>
      <vt:lpstr>PowerPoint 演示文稿</vt:lpstr>
      <vt:lpstr>练习1</vt:lpstr>
      <vt:lpstr>练习1</vt:lpstr>
      <vt:lpstr>访问控制</vt:lpstr>
      <vt:lpstr>访问控制</vt:lpstr>
      <vt:lpstr>方法重写</vt:lpstr>
      <vt:lpstr>方法重写</vt:lpstr>
      <vt:lpstr>this关键字</vt:lpstr>
      <vt:lpstr>this关键字</vt:lpstr>
      <vt:lpstr>super关键字</vt:lpstr>
      <vt:lpstr>PowerPoint 演示文稿</vt:lpstr>
      <vt:lpstr>PowerPoint 演示文稿</vt:lpstr>
      <vt:lpstr>父类构造方法的调用</vt:lpstr>
      <vt:lpstr>PowerPoint 演示文稿</vt:lpstr>
      <vt:lpstr>PowerPoint 演示文稿</vt:lpstr>
      <vt:lpstr>PowerPoint 演示文稿</vt:lpstr>
      <vt:lpstr>软件包</vt:lpstr>
      <vt:lpstr>package语句</vt:lpstr>
      <vt:lpstr>import语句</vt:lpstr>
      <vt:lpstr>JDK中主要的包介绍</vt:lpstr>
      <vt:lpstr>练习3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256</cp:revision>
  <dcterms:created xsi:type="dcterms:W3CDTF">2016-02-04T08:27:00Z</dcterms:created>
  <dcterms:modified xsi:type="dcterms:W3CDTF">2018-07-16T03:46:18Z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