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433" r:id="rId4"/>
    <p:sldId id="439" r:id="rId5"/>
    <p:sldId id="440" r:id="rId6"/>
    <p:sldId id="400" r:id="rId7"/>
    <p:sldId id="401" r:id="rId8"/>
    <p:sldId id="402" r:id="rId9"/>
    <p:sldId id="434" r:id="rId10"/>
    <p:sldId id="403" r:id="rId11"/>
    <p:sldId id="441" r:id="rId12"/>
    <p:sldId id="442" r:id="rId13"/>
    <p:sldId id="443" r:id="rId14"/>
    <p:sldId id="444" r:id="rId15"/>
    <p:sldId id="450" r:id="rId16"/>
    <p:sldId id="451" r:id="rId17"/>
    <p:sldId id="452" r:id="rId18"/>
    <p:sldId id="445" r:id="rId19"/>
    <p:sldId id="455" r:id="rId20"/>
    <p:sldId id="456" r:id="rId21"/>
    <p:sldId id="457" r:id="rId22"/>
    <p:sldId id="458" r:id="rId23"/>
    <p:sldId id="459" r:id="rId24"/>
    <p:sldId id="460" r:id="rId25"/>
    <p:sldId id="461" r:id="rId26"/>
    <p:sldId id="462" r:id="rId27"/>
    <p:sldId id="463" r:id="rId28"/>
    <p:sldId id="464" r:id="rId29"/>
    <p:sldId id="465" r:id="rId30"/>
    <p:sldId id="467" r:id="rId31"/>
    <p:sldId id="468" r:id="rId32"/>
    <p:sldId id="421" r:id="rId33"/>
    <p:sldId id="454" r:id="rId34"/>
    <p:sldId id="259" r:id="rId35"/>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1pPr>
    <a:lvl2pPr marL="4572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2pPr>
    <a:lvl3pPr marL="9144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3pPr>
    <a:lvl4pPr marL="13716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4pPr>
    <a:lvl5pPr marL="1828800" algn="l" rtl="0" eaLnBrk="0" fontAlgn="base" hangingPunct="0">
      <a:spcBef>
        <a:spcPct val="0"/>
      </a:spcBef>
      <a:spcAft>
        <a:spcPct val="0"/>
      </a:spcAft>
      <a:defRPr sz="2000" kern="1200">
        <a:solidFill>
          <a:srgbClr val="FF6600"/>
        </a:solidFill>
        <a:latin typeface="Arial" pitchFamily="34" charset="0"/>
        <a:ea typeface="宋体" pitchFamily="2" charset="-122"/>
        <a:cs typeface="+mn-cs"/>
      </a:defRPr>
    </a:lvl5pPr>
    <a:lvl6pPr marL="2286000" algn="l" defTabSz="914400" rtl="0" eaLnBrk="1" latinLnBrk="0" hangingPunct="1">
      <a:defRPr sz="2000" kern="1200">
        <a:solidFill>
          <a:srgbClr val="FF6600"/>
        </a:solidFill>
        <a:latin typeface="Arial" pitchFamily="34" charset="0"/>
        <a:ea typeface="宋体" pitchFamily="2" charset="-122"/>
        <a:cs typeface="+mn-cs"/>
      </a:defRPr>
    </a:lvl6pPr>
    <a:lvl7pPr marL="2743200" algn="l" defTabSz="914400" rtl="0" eaLnBrk="1" latinLnBrk="0" hangingPunct="1">
      <a:defRPr sz="2000" kern="1200">
        <a:solidFill>
          <a:srgbClr val="FF6600"/>
        </a:solidFill>
        <a:latin typeface="Arial" pitchFamily="34" charset="0"/>
        <a:ea typeface="宋体" pitchFamily="2" charset="-122"/>
        <a:cs typeface="+mn-cs"/>
      </a:defRPr>
    </a:lvl7pPr>
    <a:lvl8pPr marL="3200400" algn="l" defTabSz="914400" rtl="0" eaLnBrk="1" latinLnBrk="0" hangingPunct="1">
      <a:defRPr sz="2000" kern="1200">
        <a:solidFill>
          <a:srgbClr val="FF6600"/>
        </a:solidFill>
        <a:latin typeface="Arial" pitchFamily="34" charset="0"/>
        <a:ea typeface="宋体" pitchFamily="2" charset="-122"/>
        <a:cs typeface="+mn-cs"/>
      </a:defRPr>
    </a:lvl8pPr>
    <a:lvl9pPr marL="3657600" algn="l" defTabSz="914400" rtl="0" eaLnBrk="1" latinLnBrk="0" hangingPunct="1">
      <a:defRPr sz="2000" kern="1200">
        <a:solidFill>
          <a:srgbClr val="FF6600"/>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22">
          <p15:clr>
            <a:srgbClr val="A4A3A4"/>
          </p15:clr>
        </p15:guide>
        <p15:guide id="2" pos="2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FF66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2" autoAdjust="0"/>
    <p:restoredTop sz="87590" autoAdjust="0"/>
  </p:normalViewPr>
  <p:slideViewPr>
    <p:cSldViewPr snapToGrid="0">
      <p:cViewPr varScale="1">
        <p:scale>
          <a:sx n="75" d="100"/>
          <a:sy n="75" d="100"/>
        </p:scale>
        <p:origin x="1068" y="84"/>
      </p:cViewPr>
      <p:guideLst>
        <p:guide orient="horz" pos="2122"/>
        <p:guide pos="2800"/>
      </p:guideLst>
    </p:cSldViewPr>
  </p:slideViewPr>
  <p:notesTextViewPr>
    <p:cViewPr>
      <p:scale>
        <a:sx n="1" d="1"/>
        <a:sy n="1" d="1"/>
      </p:scale>
      <p:origin x="0" y="-7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698C-8090-4E81-8CCC-9C2A2E244FA8}" type="datetimeFigureOut">
              <a:rPr lang="zh-CN" altLang="en-US" smtClean="0"/>
              <a:t>2018/7/16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8C57ED-3BB1-4EED-85C5-A019A7D02CB7}" type="slidenum">
              <a:rPr lang="zh-CN" altLang="en-US" smtClean="0"/>
              <a:t>‹#›</a:t>
            </a:fld>
            <a:endParaRPr lang="zh-CN" altLang="en-US"/>
          </a:p>
        </p:txBody>
      </p:sp>
    </p:spTree>
    <p:extLst>
      <p:ext uri="{BB962C8B-B14F-4D97-AF65-F5344CB8AC3E}">
        <p14:creationId xmlns:p14="http://schemas.microsoft.com/office/powerpoint/2010/main" val="59058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 * 静态代码块，用</a:t>
            </a:r>
            <a:r>
              <a:rPr lang="en-US" altLang="zh-CN" sz="1200" kern="1200" dirty="0" smtClean="0">
                <a:solidFill>
                  <a:schemeClr val="tx1"/>
                </a:solidFill>
                <a:latin typeface="+mn-lt"/>
                <a:ea typeface="+mn-ea"/>
                <a:cs typeface="+mn-cs"/>
              </a:rPr>
              <a:t>static</a:t>
            </a:r>
            <a:r>
              <a:rPr lang="zh-CN" altLang="en-US" sz="1200" kern="1200" dirty="0" smtClean="0">
                <a:solidFill>
                  <a:schemeClr val="tx1"/>
                </a:solidFill>
                <a:latin typeface="+mn-lt"/>
                <a:ea typeface="+mn-ea"/>
                <a:cs typeface="+mn-cs"/>
              </a:rPr>
              <a:t>来修饰</a:t>
            </a:r>
          </a:p>
          <a:p>
            <a:r>
              <a:rPr lang="zh-CN" altLang="en-US" sz="1200" kern="1200" dirty="0" smtClean="0">
                <a:solidFill>
                  <a:schemeClr val="tx1"/>
                </a:solidFill>
                <a:latin typeface="+mn-lt"/>
                <a:ea typeface="+mn-ea"/>
                <a:cs typeface="+mn-cs"/>
              </a:rPr>
              <a:t> * </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只能调用静态方法和静态的属性，静态块经常用来进行类属性的初始化</a:t>
            </a:r>
          </a:p>
          <a:p>
            <a:r>
              <a:rPr lang="zh-CN" altLang="en-US" sz="1200" kern="1200" dirty="0" smtClean="0">
                <a:solidFill>
                  <a:schemeClr val="tx1"/>
                </a:solidFill>
                <a:latin typeface="+mn-lt"/>
                <a:ea typeface="+mn-ea"/>
                <a:cs typeface="+mn-cs"/>
              </a:rPr>
              <a:t> * </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随着类的加载而加载，只加载一次（只执行一次）</a:t>
            </a:r>
          </a:p>
          <a:p>
            <a:r>
              <a:rPr lang="zh-CN" altLang="en-US" sz="1200" kern="1200" dirty="0" smtClean="0">
                <a:solidFill>
                  <a:schemeClr val="tx1"/>
                </a:solidFill>
                <a:latin typeface="+mn-lt"/>
                <a:ea typeface="+mn-ea"/>
                <a:cs typeface="+mn-cs"/>
              </a:rPr>
              <a:t> * </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静态代码块最先被调用</a:t>
            </a:r>
          </a:p>
          <a:p>
            <a:r>
              <a:rPr lang="zh-CN" altLang="en-US" sz="1200" kern="1200" dirty="0" smtClean="0">
                <a:solidFill>
                  <a:schemeClr val="tx1"/>
                </a:solidFill>
                <a:latin typeface="+mn-lt"/>
                <a:ea typeface="+mn-ea"/>
                <a:cs typeface="+mn-cs"/>
              </a:rPr>
              <a:t> * </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也可以有多个，按顺序执行</a:t>
            </a:r>
            <a:endParaRPr lang="zh-CN" altLang="en-US" dirty="0"/>
          </a:p>
        </p:txBody>
      </p:sp>
      <p:sp>
        <p:nvSpPr>
          <p:cNvPr id="4" name="灯片编号占位符 3"/>
          <p:cNvSpPr>
            <a:spLocks noGrp="1"/>
          </p:cNvSpPr>
          <p:nvPr>
            <p:ph type="sldNum" sz="quarter" idx="10"/>
          </p:nvPr>
        </p:nvSpPr>
        <p:spPr/>
        <p:txBody>
          <a:bodyPr/>
          <a:lstStyle/>
          <a:p>
            <a:fld id="{4D8C57ED-3BB1-4EED-85C5-A019A7D02CB7}" type="slidenum">
              <a:rPr lang="zh-CN" altLang="en-US" smtClean="0"/>
              <a:t>29</a:t>
            </a:fld>
            <a:endParaRPr lang="zh-CN" altLang="en-US"/>
          </a:p>
        </p:txBody>
      </p:sp>
    </p:spTree>
    <p:extLst>
      <p:ext uri="{BB962C8B-B14F-4D97-AF65-F5344CB8AC3E}">
        <p14:creationId xmlns:p14="http://schemas.microsoft.com/office/powerpoint/2010/main" val="391033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dirty="0"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0371507E-089B-42E1-8CD6-F2610FE4EF22}"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1B62E4F-1CFC-43F4-A98A-5A48D4B5F08B}"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itchFamily="34" charset="0"/>
          <a:ea typeface="宋体" pitchFamily="2" charset="-122"/>
        </a:defRPr>
      </a:lvl2pPr>
      <a:lvl3pPr algn="ctr" rtl="0" eaLnBrk="1" fontAlgn="base" hangingPunct="1">
        <a:spcBef>
          <a:spcPct val="0"/>
        </a:spcBef>
        <a:spcAft>
          <a:spcPct val="0"/>
        </a:spcAft>
        <a:defRPr sz="3200" b="1">
          <a:solidFill>
            <a:schemeClr val="bg1"/>
          </a:solidFill>
          <a:latin typeface="Arial" pitchFamily="34" charset="0"/>
          <a:ea typeface="宋体" pitchFamily="2" charset="-122"/>
        </a:defRPr>
      </a:lvl3pPr>
      <a:lvl4pPr algn="ctr" rtl="0" eaLnBrk="1" fontAlgn="base" hangingPunct="1">
        <a:spcBef>
          <a:spcPct val="0"/>
        </a:spcBef>
        <a:spcAft>
          <a:spcPct val="0"/>
        </a:spcAft>
        <a:defRPr sz="3200" b="1">
          <a:solidFill>
            <a:schemeClr val="bg1"/>
          </a:solidFill>
          <a:latin typeface="Arial" pitchFamily="34" charset="0"/>
          <a:ea typeface="宋体" pitchFamily="2" charset="-122"/>
        </a:defRPr>
      </a:lvl4pPr>
      <a:lvl5pPr algn="ctr" rtl="0" eaLnBrk="1" fontAlgn="base" hangingPunct="1">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7691E6"/>
        </a:buClr>
        <a:buFont typeface="Wingdings"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7691E6"/>
        </a:buClr>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691E6"/>
        </a:buClr>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1E6"/>
        </a:buClr>
        <a:buFont typeface="Wingdings" pitchFamily="2" charset="2"/>
        <a:buChar char="n"/>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7691E6"/>
        </a:buClr>
        <a:buFont typeface="Wingdings"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328103"/>
            <a:ext cx="7280910" cy="2387600"/>
          </a:xfrm>
        </p:spPr>
        <p:txBody>
          <a:bodyPr/>
          <a:lstStyle/>
          <a:p>
            <a:r>
              <a:rPr lang="zh-CN" altLang="en-US" dirty="0">
                <a:latin typeface="+mj-ea"/>
              </a:rPr>
              <a:t>多态</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方法的重载</a:t>
            </a:r>
            <a:endParaRPr lang="zh-CN" altLang="en-US" dirty="0"/>
          </a:p>
        </p:txBody>
      </p:sp>
      <p:sp>
        <p:nvSpPr>
          <p:cNvPr id="3" name="内容占位符 2"/>
          <p:cNvSpPr>
            <a:spLocks noGrp="1"/>
          </p:cNvSpPr>
          <p:nvPr>
            <p:ph idx="1"/>
          </p:nvPr>
        </p:nvSpPr>
        <p:spPr/>
        <p:txBody>
          <a:bodyPr/>
          <a:lstStyle/>
          <a:p>
            <a:pPr marL="0" indent="0">
              <a:buNone/>
            </a:pPr>
            <a:r>
              <a:rPr lang="zh-CN" altLang="en-US" b="0" dirty="0"/>
              <a:t>所谓方法重载是指在一个类中，多个方法的方法名相同，但是参数列表不同</a:t>
            </a:r>
            <a:r>
              <a:rPr lang="zh-CN" altLang="en-US" b="0" dirty="0" smtClean="0"/>
              <a:t>。</a:t>
            </a:r>
            <a:endParaRPr lang="en-US" altLang="zh-CN" b="0" dirty="0" smtClean="0"/>
          </a:p>
          <a:p>
            <a:pPr marL="0" indent="0">
              <a:buNone/>
            </a:pPr>
            <a:endParaRPr lang="en-US" altLang="zh-CN" b="0" dirty="0" smtClean="0"/>
          </a:p>
          <a:p>
            <a:pPr marL="0" indent="0">
              <a:buNone/>
            </a:pPr>
            <a:r>
              <a:rPr lang="zh-CN" altLang="en-US" b="0" dirty="0" smtClean="0"/>
              <a:t>参数</a:t>
            </a:r>
            <a:r>
              <a:rPr lang="zh-CN" altLang="en-US" b="0" dirty="0"/>
              <a:t>列表不同指的是参数</a:t>
            </a:r>
            <a:r>
              <a:rPr lang="zh-CN" altLang="en-US" b="0" dirty="0" smtClean="0"/>
              <a:t>个数</a:t>
            </a:r>
            <a:r>
              <a:rPr lang="zh-CN" altLang="en-US" b="0" dirty="0"/>
              <a:t>或</a:t>
            </a:r>
            <a:r>
              <a:rPr lang="zh-CN" altLang="en-US" b="0" dirty="0" smtClean="0"/>
              <a:t>参数类型不同。</a:t>
            </a:r>
            <a:endParaRPr lang="en-US" altLang="zh-CN" b="0" dirty="0" smtClean="0"/>
          </a:p>
          <a:p>
            <a:pPr marL="0" indent="0">
              <a:buNone/>
            </a:pPr>
            <a:endParaRPr lang="en-US" altLang="zh-CN" b="0" dirty="0" smtClean="0"/>
          </a:p>
          <a:p>
            <a:pPr marL="0" indent="0">
              <a:buNone/>
            </a:pPr>
            <a:r>
              <a:rPr lang="zh-CN" altLang="en-US" b="0" dirty="0"/>
              <a:t>不仅是一般的方法，构造方法也可以重载。</a:t>
            </a:r>
            <a:endParaRPr lang="zh-CN" altLang="en-US" dirty="0"/>
          </a:p>
        </p:txBody>
      </p:sp>
    </p:spTree>
    <p:extLst>
      <p:ext uri="{BB962C8B-B14F-4D97-AF65-F5344CB8AC3E}">
        <p14:creationId xmlns:p14="http://schemas.microsoft.com/office/powerpoint/2010/main" val="178785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方法的重载</a:t>
            </a:r>
            <a:endParaRPr lang="zh-CN" altLang="en-US" dirty="0"/>
          </a:p>
        </p:txBody>
      </p:sp>
      <p:sp>
        <p:nvSpPr>
          <p:cNvPr id="3" name="内容占位符 2"/>
          <p:cNvSpPr>
            <a:spLocks noGrp="1"/>
          </p:cNvSpPr>
          <p:nvPr>
            <p:ph idx="1"/>
          </p:nvPr>
        </p:nvSpPr>
        <p:spPr/>
        <p:txBody>
          <a:bodyPr/>
          <a:lstStyle/>
          <a:p>
            <a:r>
              <a:rPr lang="en-US" altLang="zh-CN" sz="2000" b="0" dirty="0"/>
              <a:t>Class Person {</a:t>
            </a:r>
            <a:r>
              <a:rPr lang="en-US" altLang="zh-CN" sz="2000" dirty="0"/>
              <a:t/>
            </a:r>
            <a:br>
              <a:rPr lang="en-US" altLang="zh-CN" sz="2000" dirty="0"/>
            </a:br>
            <a:r>
              <a:rPr lang="en-US" altLang="zh-CN" sz="2000" b="0" dirty="0"/>
              <a:t>{String name; </a:t>
            </a:r>
            <a:r>
              <a:rPr lang="en-US" altLang="zh-CN" sz="2000" dirty="0"/>
              <a:t/>
            </a:r>
            <a:br>
              <a:rPr lang="en-US" altLang="zh-CN" sz="2000" dirty="0"/>
            </a:br>
            <a:r>
              <a:rPr lang="en-US" altLang="zh-CN" sz="2000" b="0" dirty="0" err="1"/>
              <a:t>int</a:t>
            </a:r>
            <a:r>
              <a:rPr lang="en-US" altLang="zh-CN" sz="2000" b="0" dirty="0"/>
              <a:t> age;</a:t>
            </a:r>
            <a:r>
              <a:rPr lang="en-US" altLang="zh-CN" sz="2000" dirty="0"/>
              <a:t/>
            </a:r>
            <a:br>
              <a:rPr lang="en-US" altLang="zh-CN" sz="2000" dirty="0"/>
            </a:br>
            <a:r>
              <a:rPr lang="en-US" altLang="zh-CN" sz="2000" b="0" dirty="0"/>
              <a:t>void print(){ </a:t>
            </a:r>
            <a:r>
              <a:rPr lang="en-US" altLang="zh-CN" sz="2000" dirty="0"/>
              <a:t/>
            </a:r>
            <a:br>
              <a:rPr lang="en-US" altLang="zh-CN" sz="2000" dirty="0"/>
            </a:br>
            <a:r>
              <a:rPr lang="en-US" altLang="zh-CN" sz="2000" b="0" dirty="0" err="1"/>
              <a:t>System.out.println</a:t>
            </a:r>
            <a:r>
              <a:rPr lang="en-US" altLang="zh-CN" sz="2000" b="0" dirty="0"/>
              <a:t>("</a:t>
            </a:r>
            <a:r>
              <a:rPr lang="zh-CN" altLang="en-US" sz="2000" b="0" dirty="0"/>
              <a:t>姓名：</a:t>
            </a:r>
            <a:r>
              <a:rPr lang="en-US" altLang="zh-CN" sz="2000" b="0" dirty="0"/>
              <a:t>" +name+"</a:t>
            </a:r>
            <a:r>
              <a:rPr lang="zh-CN" altLang="en-US" sz="2000" b="0" dirty="0"/>
              <a:t>年龄：</a:t>
            </a:r>
            <a:r>
              <a:rPr lang="en-US" altLang="zh-CN" sz="2000" b="0" dirty="0"/>
              <a:t>" +age); </a:t>
            </a:r>
            <a:r>
              <a:rPr lang="en-US" altLang="zh-CN" sz="2000" dirty="0"/>
              <a:t/>
            </a:r>
            <a:br>
              <a:rPr lang="en-US" altLang="zh-CN" sz="2000" dirty="0"/>
            </a:br>
            <a:r>
              <a:rPr lang="en-US" altLang="zh-CN" sz="2000" b="0" dirty="0"/>
              <a:t>}</a:t>
            </a:r>
            <a:r>
              <a:rPr lang="en-US" altLang="zh-CN" sz="2000" dirty="0"/>
              <a:t/>
            </a:r>
            <a:br>
              <a:rPr lang="en-US" altLang="zh-CN" sz="2000" dirty="0"/>
            </a:br>
            <a:r>
              <a:rPr lang="en-US" altLang="zh-CN" sz="2000" b="0" dirty="0"/>
              <a:t>void print(String a</a:t>
            </a:r>
            <a:r>
              <a:rPr lang="zh-CN" altLang="en-US" sz="2000" b="0" dirty="0"/>
              <a:t>，</a:t>
            </a:r>
            <a:r>
              <a:rPr lang="en-US" altLang="zh-CN" sz="2000" b="0" dirty="0" err="1"/>
              <a:t>int</a:t>
            </a:r>
            <a:r>
              <a:rPr lang="en-US" altLang="zh-CN" sz="2000" b="0" dirty="0"/>
              <a:t> b){ </a:t>
            </a:r>
            <a:r>
              <a:rPr lang="en-US" altLang="zh-CN" sz="2000" dirty="0"/>
              <a:t/>
            </a:r>
            <a:br>
              <a:rPr lang="en-US" altLang="zh-CN" sz="2000" dirty="0"/>
            </a:br>
            <a:r>
              <a:rPr lang="en-US" altLang="zh-CN" sz="2000" b="0" dirty="0" err="1"/>
              <a:t>System.out.println</a:t>
            </a:r>
            <a:r>
              <a:rPr lang="en-US" altLang="zh-CN" sz="2000" b="0" dirty="0"/>
              <a:t>("</a:t>
            </a:r>
            <a:r>
              <a:rPr lang="zh-CN" altLang="en-US" sz="2000" b="0" dirty="0"/>
              <a:t>姓名：</a:t>
            </a:r>
            <a:r>
              <a:rPr lang="en-US" altLang="zh-CN" sz="2000" b="0" dirty="0"/>
              <a:t>" +a+"</a:t>
            </a:r>
            <a:r>
              <a:rPr lang="zh-CN" altLang="en-US" sz="2000" b="0" dirty="0"/>
              <a:t>年龄：</a:t>
            </a:r>
            <a:r>
              <a:rPr lang="en-US" altLang="zh-CN" sz="2000" b="0" dirty="0"/>
              <a:t>"+b); </a:t>
            </a:r>
            <a:r>
              <a:rPr lang="en-US" altLang="zh-CN" sz="2000" dirty="0"/>
              <a:t/>
            </a:r>
            <a:br>
              <a:rPr lang="en-US" altLang="zh-CN" sz="2000" dirty="0"/>
            </a:br>
            <a:r>
              <a:rPr lang="en-US" altLang="zh-CN" sz="2000" b="0" dirty="0"/>
              <a:t>void print(String a</a:t>
            </a:r>
            <a:r>
              <a:rPr lang="zh-CN" altLang="en-US" sz="2000" b="0" dirty="0"/>
              <a:t>，</a:t>
            </a:r>
            <a:r>
              <a:rPr lang="en-US" altLang="zh-CN" sz="2000" b="0" dirty="0" err="1"/>
              <a:t>int</a:t>
            </a:r>
            <a:r>
              <a:rPr lang="en-US" altLang="zh-CN" sz="2000" b="0" dirty="0"/>
              <a:t> b</a:t>
            </a:r>
            <a:r>
              <a:rPr lang="zh-CN" altLang="en-US" sz="2000" b="0" dirty="0"/>
              <a:t>，</a:t>
            </a:r>
            <a:r>
              <a:rPr lang="en-US" altLang="zh-CN" sz="2000" b="0" dirty="0" err="1"/>
              <a:t>intC</a:t>
            </a:r>
            <a:r>
              <a:rPr lang="en-US" altLang="zh-CN" sz="2000" b="0" dirty="0"/>
              <a:t>){ </a:t>
            </a:r>
            <a:r>
              <a:rPr lang="en-US" altLang="zh-CN" sz="2000" dirty="0"/>
              <a:t/>
            </a:r>
            <a:br>
              <a:rPr lang="en-US" altLang="zh-CN" sz="2000" dirty="0"/>
            </a:br>
            <a:r>
              <a:rPr lang="en-US" altLang="zh-CN" sz="2000" b="0" dirty="0" err="1"/>
              <a:t>System.out.println</a:t>
            </a:r>
            <a:r>
              <a:rPr lang="en-US" altLang="zh-CN" sz="2000" b="0" dirty="0"/>
              <a:t>("</a:t>
            </a:r>
            <a:r>
              <a:rPr lang="zh-CN" altLang="en-US" sz="2000" b="0" dirty="0"/>
              <a:t>姓名：</a:t>
            </a:r>
            <a:r>
              <a:rPr lang="en-US" altLang="zh-CN" sz="2000" b="0" dirty="0"/>
              <a:t>"+a+"</a:t>
            </a:r>
            <a:r>
              <a:rPr lang="zh-CN" altLang="en-US" sz="2000" b="0" dirty="0"/>
              <a:t>年龄：</a:t>
            </a:r>
            <a:r>
              <a:rPr lang="en-US" altLang="zh-CN" sz="2000" b="0" dirty="0"/>
              <a:t>" +</a:t>
            </a:r>
            <a:r>
              <a:rPr lang="en-US" altLang="zh-CN" sz="2000" b="0" dirty="0" err="1"/>
              <a:t>b+"ID</a:t>
            </a:r>
            <a:r>
              <a:rPr lang="zh-CN" altLang="en-US" sz="2000" b="0" dirty="0"/>
              <a:t>号：</a:t>
            </a:r>
            <a:r>
              <a:rPr lang="en-US" altLang="zh-CN" sz="2000" b="0" dirty="0"/>
              <a:t>" +c); </a:t>
            </a:r>
            <a:r>
              <a:rPr lang="en-US" altLang="zh-CN" sz="2000" dirty="0"/>
              <a:t/>
            </a:r>
            <a:br>
              <a:rPr lang="en-US" altLang="zh-CN" sz="2000" dirty="0"/>
            </a:br>
            <a:r>
              <a:rPr lang="en-US" altLang="zh-CN" sz="2000" b="0" dirty="0"/>
              <a:t>}</a:t>
            </a:r>
            <a:r>
              <a:rPr lang="en-US" altLang="zh-CN" sz="2000" dirty="0"/>
              <a:t/>
            </a:r>
            <a:br>
              <a:rPr lang="en-US" altLang="zh-CN" sz="2000" dirty="0"/>
            </a:br>
            <a:r>
              <a:rPr lang="en-US" altLang="zh-CN" sz="2000" b="0" dirty="0"/>
              <a:t>void print(String a</a:t>
            </a:r>
            <a:r>
              <a:rPr lang="zh-CN" altLang="en-US" sz="2000" b="0" dirty="0"/>
              <a:t>，</a:t>
            </a:r>
            <a:r>
              <a:rPr lang="en-US" altLang="zh-CN" sz="2000" b="0" dirty="0" err="1"/>
              <a:t>int</a:t>
            </a:r>
            <a:r>
              <a:rPr lang="en-US" altLang="zh-CN" sz="2000" b="0" dirty="0"/>
              <a:t> b</a:t>
            </a:r>
            <a:r>
              <a:rPr lang="zh-CN" altLang="en-US" sz="2000" b="0" dirty="0"/>
              <a:t>，</a:t>
            </a:r>
            <a:r>
              <a:rPr lang="en-US" altLang="zh-CN" sz="2000" b="0" dirty="0" err="1"/>
              <a:t>doubleC</a:t>
            </a:r>
            <a:r>
              <a:rPr lang="en-US" altLang="zh-CN" sz="2000" b="0" dirty="0"/>
              <a:t>){ </a:t>
            </a:r>
            <a:r>
              <a:rPr lang="en-US" altLang="zh-CN" sz="2000" dirty="0"/>
              <a:t/>
            </a:r>
            <a:br>
              <a:rPr lang="en-US" altLang="zh-CN" sz="2000" dirty="0"/>
            </a:br>
            <a:r>
              <a:rPr lang="en-US" altLang="zh-CN" sz="2000" b="0" dirty="0" err="1"/>
              <a:t>System.out.println</a:t>
            </a:r>
            <a:r>
              <a:rPr lang="en-US" altLang="zh-CN" sz="2000" b="0" dirty="0"/>
              <a:t>("</a:t>
            </a:r>
            <a:r>
              <a:rPr lang="zh-CN" altLang="en-US" sz="2000" b="0" dirty="0"/>
              <a:t>姓名：</a:t>
            </a:r>
            <a:r>
              <a:rPr lang="en-US" altLang="zh-CN" sz="2000" b="0" dirty="0"/>
              <a:t>"+a+"</a:t>
            </a:r>
            <a:r>
              <a:rPr lang="zh-CN" altLang="en-US" sz="2000" b="0" dirty="0"/>
              <a:t>年龄：</a:t>
            </a:r>
            <a:r>
              <a:rPr lang="en-US" altLang="zh-CN" sz="2000" b="0" dirty="0"/>
              <a:t>" +</a:t>
            </a:r>
            <a:r>
              <a:rPr lang="en-US" altLang="zh-CN" sz="2000" b="0" dirty="0" err="1"/>
              <a:t>b+"ID</a:t>
            </a:r>
            <a:r>
              <a:rPr lang="zh-CN" altLang="en-US" sz="2000" b="0" dirty="0"/>
              <a:t>号：</a:t>
            </a:r>
            <a:r>
              <a:rPr lang="en-US" altLang="zh-CN" sz="2000" b="0" dirty="0"/>
              <a:t>"+c); </a:t>
            </a:r>
            <a:r>
              <a:rPr lang="en-US" altLang="zh-CN" sz="2000" dirty="0"/>
              <a:t/>
            </a:r>
            <a:br>
              <a:rPr lang="en-US" altLang="zh-CN" sz="2000" dirty="0"/>
            </a:br>
            <a:r>
              <a:rPr lang="en-US" altLang="zh-CN" sz="2000" b="0" dirty="0"/>
              <a:t>} </a:t>
            </a:r>
            <a:r>
              <a:rPr lang="en-US" altLang="zh-CN" sz="2000" dirty="0"/>
              <a:t/>
            </a:r>
            <a:br>
              <a:rPr lang="en-US" altLang="zh-CN" sz="2000" dirty="0"/>
            </a:br>
            <a:r>
              <a:rPr lang="en-US" altLang="zh-CN" sz="2000" b="0" dirty="0"/>
              <a:t>}</a:t>
            </a:r>
            <a:endParaRPr lang="zh-CN" altLang="en-US" sz="2000" dirty="0"/>
          </a:p>
        </p:txBody>
      </p:sp>
    </p:spTree>
    <p:extLst>
      <p:ext uri="{BB962C8B-B14F-4D97-AF65-F5344CB8AC3E}">
        <p14:creationId xmlns:p14="http://schemas.microsoft.com/office/powerpoint/2010/main" val="402899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方法的重载</a:t>
            </a:r>
            <a:endParaRPr lang="zh-CN" altLang="en-US" dirty="0"/>
          </a:p>
        </p:txBody>
      </p:sp>
      <p:sp>
        <p:nvSpPr>
          <p:cNvPr id="3" name="内容占位符 2"/>
          <p:cNvSpPr>
            <a:spLocks noGrp="1"/>
          </p:cNvSpPr>
          <p:nvPr>
            <p:ph idx="1"/>
          </p:nvPr>
        </p:nvSpPr>
        <p:spPr/>
        <p:txBody>
          <a:bodyPr/>
          <a:lstStyle/>
          <a:p>
            <a:r>
              <a:rPr lang="en-US" altLang="zh-CN" sz="2000" b="0" dirty="0"/>
              <a:t>public class </a:t>
            </a:r>
            <a:r>
              <a:rPr lang="en-US" altLang="zh-CN" sz="2000" b="0" dirty="0" err="1"/>
              <a:t>OverLoadExampleOL</a:t>
            </a:r>
            <a:r>
              <a:rPr lang="en-US" altLang="zh-CN" sz="2000" b="0" dirty="0"/>
              <a:t> </a:t>
            </a:r>
            <a:r>
              <a:rPr lang="en-US" altLang="zh-CN" sz="2000" dirty="0"/>
              <a:t/>
            </a:r>
            <a:br>
              <a:rPr lang="en-US" altLang="zh-CN" sz="2000" dirty="0"/>
            </a:br>
            <a:r>
              <a:rPr lang="en-US" altLang="zh-CN" sz="2000" b="0" dirty="0"/>
              <a:t>{</a:t>
            </a:r>
            <a:r>
              <a:rPr lang="en-US" altLang="zh-CN" sz="2000" b="0" dirty="0" err="1"/>
              <a:t>publicstaticvoidmain</a:t>
            </a:r>
            <a:r>
              <a:rPr lang="en-US" altLang="zh-CN" sz="2000" b="0" dirty="0"/>
              <a:t>(String </a:t>
            </a:r>
            <a:r>
              <a:rPr lang="en-US" altLang="zh-CN" sz="2000" b="0" dirty="0" err="1"/>
              <a:t>args</a:t>
            </a:r>
            <a:r>
              <a:rPr lang="en-US" altLang="zh-CN" sz="2000" b="0" dirty="0"/>
              <a:t>[]) </a:t>
            </a:r>
            <a:r>
              <a:rPr lang="en-US" altLang="zh-CN" sz="2000" dirty="0"/>
              <a:t/>
            </a:r>
            <a:br>
              <a:rPr lang="en-US" altLang="zh-CN" sz="2000" dirty="0"/>
            </a:br>
            <a:r>
              <a:rPr lang="en-US" altLang="zh-CN" sz="2000" b="0" dirty="0"/>
              <a:t>{</a:t>
            </a:r>
            <a:r>
              <a:rPr lang="en-US" altLang="zh-CN" sz="2000" b="0" dirty="0" err="1"/>
              <a:t>Personpl</a:t>
            </a:r>
            <a:r>
              <a:rPr lang="en-US" altLang="zh-CN" sz="2000" b="0" dirty="0"/>
              <a:t>=</a:t>
            </a:r>
            <a:r>
              <a:rPr lang="en-US" altLang="zh-CN" sz="2000" b="0" dirty="0" err="1"/>
              <a:t>newPerson</a:t>
            </a:r>
            <a:r>
              <a:rPr lang="en-US" altLang="zh-CN" sz="2000" b="0" dirty="0"/>
              <a:t>();</a:t>
            </a:r>
            <a:r>
              <a:rPr lang="en-US" altLang="zh-CN" sz="2000" dirty="0"/>
              <a:t/>
            </a:r>
            <a:br>
              <a:rPr lang="en-US" altLang="zh-CN" sz="2000" dirty="0"/>
            </a:br>
            <a:r>
              <a:rPr lang="en-US" altLang="zh-CN" sz="2000" b="0" dirty="0"/>
              <a:t>p1.nanle="</a:t>
            </a:r>
            <a:r>
              <a:rPr lang="zh-CN" altLang="en-US" sz="2000" b="0" dirty="0"/>
              <a:t>李明</a:t>
            </a:r>
            <a:r>
              <a:rPr lang="en-US" altLang="zh-CN" sz="2000" b="0" dirty="0"/>
              <a:t>";</a:t>
            </a:r>
            <a:r>
              <a:rPr lang="zh-CN" altLang="en-US" sz="2000" dirty="0"/>
              <a:t/>
            </a:r>
            <a:br>
              <a:rPr lang="zh-CN" altLang="en-US" sz="2000" dirty="0"/>
            </a:br>
            <a:r>
              <a:rPr lang="en-US" altLang="zh-CN" sz="2000" b="0" dirty="0"/>
              <a:t>p1.age=22;</a:t>
            </a:r>
            <a:r>
              <a:rPr lang="en-US" altLang="zh-CN" sz="2000" dirty="0"/>
              <a:t/>
            </a:r>
            <a:br>
              <a:rPr lang="en-US" altLang="zh-CN" sz="2000" dirty="0"/>
            </a:br>
            <a:r>
              <a:rPr lang="en-US" altLang="zh-CN" sz="2000" b="0" dirty="0"/>
              <a:t>p1.print(); </a:t>
            </a:r>
            <a:r>
              <a:rPr lang="en-US" altLang="zh-CN" sz="2000" dirty="0"/>
              <a:t/>
            </a:r>
            <a:br>
              <a:rPr lang="en-US" altLang="zh-CN" sz="2000" dirty="0"/>
            </a:br>
            <a:r>
              <a:rPr lang="en-US" altLang="zh-CN" sz="2000" b="0" dirty="0"/>
              <a:t>p1.print("</a:t>
            </a:r>
            <a:r>
              <a:rPr lang="zh-CN" altLang="en-US" sz="2000" b="0" dirty="0"/>
              <a:t>王小早</a:t>
            </a:r>
            <a:r>
              <a:rPr lang="en-US" altLang="zh-CN" sz="2000" b="0" dirty="0"/>
              <a:t>",19); </a:t>
            </a:r>
            <a:r>
              <a:rPr lang="zh-CN" altLang="en-US" sz="2000" dirty="0"/>
              <a:t/>
            </a:r>
            <a:br>
              <a:rPr lang="zh-CN" altLang="en-US" sz="2000" dirty="0"/>
            </a:br>
            <a:r>
              <a:rPr lang="en-US" altLang="zh-CN" sz="2000" b="0" dirty="0"/>
              <a:t>p1.print("</a:t>
            </a:r>
            <a:r>
              <a:rPr lang="zh-CN" altLang="en-US" sz="2000" b="0" dirty="0"/>
              <a:t>金波</a:t>
            </a:r>
            <a:r>
              <a:rPr lang="en-US" altLang="zh-CN" sz="2000" b="0" dirty="0"/>
              <a:t>",18,100325); </a:t>
            </a:r>
            <a:r>
              <a:rPr lang="zh-CN" altLang="en-US" sz="2000" dirty="0"/>
              <a:t/>
            </a:r>
            <a:br>
              <a:rPr lang="zh-CN" altLang="en-US" sz="2000" dirty="0"/>
            </a:br>
            <a:r>
              <a:rPr lang="en-US" altLang="zh-CN" sz="2000" b="0" dirty="0"/>
              <a:t>p1.print("</a:t>
            </a:r>
            <a:r>
              <a:rPr lang="zh-CN" altLang="en-US" sz="2000" b="0" dirty="0"/>
              <a:t>婉宁</a:t>
            </a:r>
            <a:r>
              <a:rPr lang="en-US" altLang="zh-CN" sz="2000" b="0" dirty="0"/>
              <a:t>",25,110903); </a:t>
            </a:r>
            <a:r>
              <a:rPr lang="zh-CN" altLang="en-US" sz="2000" dirty="0"/>
              <a:t/>
            </a:r>
            <a:br>
              <a:rPr lang="zh-CN" altLang="en-US" sz="2000" dirty="0"/>
            </a:br>
            <a:r>
              <a:rPr lang="en-US" altLang="zh-CN" sz="2000" b="0" dirty="0"/>
              <a:t>} </a:t>
            </a:r>
            <a:r>
              <a:rPr lang="zh-CN" altLang="en-US" sz="2000" dirty="0"/>
              <a:t/>
            </a:r>
            <a:br>
              <a:rPr lang="zh-CN" altLang="en-US" sz="2000" dirty="0"/>
            </a:br>
            <a:r>
              <a:rPr lang="en-US" altLang="zh-CN" sz="2000" b="0" dirty="0"/>
              <a:t>}</a:t>
            </a:r>
            <a:r>
              <a:rPr lang="zh-CN" altLang="en-US" dirty="0"/>
              <a:t/>
            </a:r>
            <a:br>
              <a:rPr lang="zh-CN" altLang="en-US" dirty="0"/>
            </a:br>
            <a:r>
              <a:rPr lang="zh-CN" altLang="en-US" b="0" dirty="0"/>
              <a:t>用时，</a:t>
            </a:r>
            <a:r>
              <a:rPr lang="en-US" altLang="zh-CN" b="0" dirty="0"/>
              <a:t>Java</a:t>
            </a:r>
            <a:r>
              <a:rPr lang="zh-CN" altLang="en-US" b="0" dirty="0"/>
              <a:t>虚拟机就会根</a:t>
            </a:r>
            <a:r>
              <a:rPr lang="zh-CN" altLang="en-US" dirty="0"/>
              <a:t/>
            </a:r>
            <a:br>
              <a:rPr lang="zh-CN" altLang="en-US" dirty="0"/>
            </a:br>
            <a:r>
              <a:rPr lang="zh-CN" altLang="en-US" b="0" dirty="0"/>
              <a:t>据不同的参数列表来选择合适的方法执行。</a:t>
            </a:r>
            <a:endParaRPr lang="zh-CN" altLang="en-US" dirty="0"/>
          </a:p>
        </p:txBody>
      </p:sp>
    </p:spTree>
    <p:extLst>
      <p:ext uri="{BB962C8B-B14F-4D97-AF65-F5344CB8AC3E}">
        <p14:creationId xmlns:p14="http://schemas.microsoft.com/office/powerpoint/2010/main" val="15277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3228" y="0"/>
            <a:ext cx="6324600" cy="762000"/>
          </a:xfrm>
        </p:spPr>
        <p:txBody>
          <a:bodyPr/>
          <a:lstStyle/>
          <a:p>
            <a:r>
              <a:rPr lang="en-US" altLang="zh-CN" dirty="0">
                <a:latin typeface="微软雅黑" charset="0"/>
                <a:ea typeface="微软雅黑" charset="0"/>
                <a:cs typeface="Arial Unicode MS" pitchFamily="34" charset="-122"/>
              </a:rPr>
              <a:t>final </a:t>
            </a:r>
            <a:r>
              <a:rPr lang="en-US" altLang="zh-CN" dirty="0" err="1" smtClean="0">
                <a:latin typeface="微软雅黑" charset="0"/>
                <a:ea typeface="微软雅黑" charset="0"/>
                <a:cs typeface="Arial Unicode MS" pitchFamily="34" charset="-122"/>
              </a:rPr>
              <a:t>关键字</a:t>
            </a:r>
            <a:endParaRPr lang="zh-CN" altLang="en-US" dirty="0"/>
          </a:p>
        </p:txBody>
      </p:sp>
      <p:sp>
        <p:nvSpPr>
          <p:cNvPr id="3" name="内容占位符 2"/>
          <p:cNvSpPr>
            <a:spLocks noGrp="1"/>
          </p:cNvSpPr>
          <p:nvPr>
            <p:ph idx="1"/>
          </p:nvPr>
        </p:nvSpPr>
        <p:spPr>
          <a:xfrm>
            <a:off x="347284" y="977899"/>
            <a:ext cx="8536488" cy="5482225"/>
          </a:xfrm>
        </p:spPr>
        <p:txBody>
          <a:bodyPr/>
          <a:lstStyle/>
          <a:p>
            <a:pPr lvl="0"/>
            <a:r>
              <a:rPr lang="en-US" altLang="zh-CN" dirty="0" smtClean="0"/>
              <a:t>final</a:t>
            </a:r>
            <a:r>
              <a:rPr lang="zh-CN" altLang="zh-CN" dirty="0" smtClean="0"/>
              <a:t>修饰的类不能被继承。提高安全性，提高程序的可读性</a:t>
            </a:r>
            <a:r>
              <a:rPr lang="en-US" altLang="zh-CN" dirty="0" smtClean="0"/>
              <a:t> </a:t>
            </a:r>
            <a:endParaRPr lang="zh-CN" altLang="zh-CN" dirty="0" smtClean="0"/>
          </a:p>
          <a:p>
            <a:pPr lvl="1"/>
            <a:r>
              <a:rPr lang="zh-CN" altLang="zh-CN" dirty="0" smtClean="0"/>
              <a:t>比如：</a:t>
            </a:r>
            <a:r>
              <a:rPr lang="en-US" altLang="zh-CN" dirty="0" smtClean="0"/>
              <a:t>String</a:t>
            </a:r>
            <a:r>
              <a:rPr lang="zh-CN" altLang="zh-CN" dirty="0" smtClean="0"/>
              <a:t>类、</a:t>
            </a:r>
            <a:r>
              <a:rPr lang="en-US" altLang="zh-CN" dirty="0" smtClean="0"/>
              <a:t>System</a:t>
            </a:r>
            <a:r>
              <a:rPr lang="zh-CN" altLang="zh-CN" dirty="0" smtClean="0"/>
              <a:t>类、</a:t>
            </a:r>
            <a:r>
              <a:rPr lang="en-US" altLang="zh-CN" dirty="0" err="1" smtClean="0"/>
              <a:t>StringBuffer</a:t>
            </a:r>
            <a:r>
              <a:rPr lang="zh-CN" altLang="zh-CN" dirty="0" smtClean="0"/>
              <a:t>类</a:t>
            </a:r>
          </a:p>
          <a:p>
            <a:pPr lvl="0"/>
            <a:r>
              <a:rPr lang="en-US" altLang="zh-CN" dirty="0" smtClean="0"/>
              <a:t>final</a:t>
            </a:r>
            <a:r>
              <a:rPr lang="zh-CN" altLang="zh-CN" dirty="0" smtClean="0"/>
              <a:t>修饰的方法不能被子类重写。</a:t>
            </a:r>
          </a:p>
          <a:p>
            <a:pPr lvl="1"/>
            <a:r>
              <a:rPr lang="zh-CN" altLang="zh-CN" dirty="0" smtClean="0"/>
              <a:t>比如：</a:t>
            </a:r>
            <a:r>
              <a:rPr lang="en-US" altLang="zh-CN" dirty="0" smtClean="0"/>
              <a:t>Object</a:t>
            </a:r>
            <a:r>
              <a:rPr lang="zh-CN" altLang="zh-CN" dirty="0" smtClean="0"/>
              <a:t>类中的</a:t>
            </a:r>
            <a:r>
              <a:rPr lang="en-US" altLang="zh-CN" dirty="0" err="1" smtClean="0"/>
              <a:t>getClass</a:t>
            </a:r>
            <a:r>
              <a:rPr lang="en-US" altLang="zh-CN" dirty="0" smtClean="0"/>
              <a:t>()</a:t>
            </a:r>
            <a:r>
              <a:rPr lang="zh-CN" altLang="zh-CN" dirty="0" smtClean="0"/>
              <a:t>。</a:t>
            </a:r>
          </a:p>
          <a:p>
            <a:pPr lvl="0"/>
            <a:r>
              <a:rPr lang="en-US" altLang="zh-CN" dirty="0" smtClean="0"/>
              <a:t>final</a:t>
            </a:r>
            <a:r>
              <a:rPr lang="zh-CN" altLang="zh-CN" dirty="0"/>
              <a:t>修饰的属性为常量。一旦初始化后，不可再被赋值。习惯上，常量用大写字符表示。</a:t>
            </a:r>
          </a:p>
          <a:p>
            <a:pPr lvl="1"/>
            <a:r>
              <a:rPr lang="en-US" altLang="zh-CN" dirty="0"/>
              <a:t>final</a:t>
            </a:r>
            <a:r>
              <a:rPr lang="zh-CN" altLang="zh-CN" dirty="0"/>
              <a:t>标记的成员变量</a:t>
            </a:r>
            <a:r>
              <a:rPr lang="zh-CN" altLang="zh-CN" dirty="0">
                <a:solidFill>
                  <a:srgbClr val="FF0000"/>
                </a:solidFill>
              </a:rPr>
              <a:t>必须在声明的同时</a:t>
            </a:r>
            <a:r>
              <a:rPr lang="zh-CN" altLang="zh-CN" dirty="0"/>
              <a:t>或</a:t>
            </a:r>
            <a:r>
              <a:rPr lang="zh-CN" altLang="zh-CN" dirty="0">
                <a:solidFill>
                  <a:srgbClr val="FF0000"/>
                </a:solidFill>
              </a:rPr>
              <a:t>在每个构造方法中或代码块中显式赋值</a:t>
            </a:r>
            <a:r>
              <a:rPr lang="zh-CN" altLang="zh-CN" dirty="0"/>
              <a:t>，然后才能使用。</a:t>
            </a:r>
          </a:p>
          <a:p>
            <a:pPr lvl="1"/>
            <a:r>
              <a:rPr lang="zh-CN" altLang="zh-CN" dirty="0"/>
              <a:t>比如：</a:t>
            </a:r>
            <a:r>
              <a:rPr lang="en-US" altLang="zh-CN" dirty="0"/>
              <a:t>final double PI=3.14;</a:t>
            </a:r>
            <a:endParaRPr lang="zh-CN" altLang="zh-CN" dirty="0"/>
          </a:p>
          <a:p>
            <a:pPr lvl="1"/>
            <a:r>
              <a:rPr lang="zh-CN" altLang="zh-CN" dirty="0"/>
              <a:t>若变量用</a:t>
            </a:r>
            <a:r>
              <a:rPr lang="en-US" altLang="zh-CN" dirty="0"/>
              <a:t>static final</a:t>
            </a:r>
            <a:r>
              <a:rPr lang="zh-CN" altLang="zh-CN" dirty="0"/>
              <a:t>修饰：全局常量。比如：</a:t>
            </a:r>
            <a:r>
              <a:rPr lang="en-US" altLang="zh-CN" dirty="0"/>
              <a:t>Math </a:t>
            </a:r>
            <a:r>
              <a:rPr lang="zh-CN" altLang="zh-CN" dirty="0"/>
              <a:t>类的</a:t>
            </a:r>
            <a:r>
              <a:rPr lang="en-US" altLang="zh-CN" dirty="0"/>
              <a:t>PI</a:t>
            </a:r>
            <a:endParaRPr lang="zh-CN" altLang="zh-CN" dirty="0"/>
          </a:p>
          <a:p>
            <a:pPr marL="0" indent="0">
              <a:buNone/>
            </a:pPr>
            <a:endParaRPr lang="zh-CN" altLang="en-US" dirty="0"/>
          </a:p>
        </p:txBody>
      </p:sp>
    </p:spTree>
    <p:extLst>
      <p:ext uri="{BB962C8B-B14F-4D97-AF65-F5344CB8AC3E}">
        <p14:creationId xmlns:p14="http://schemas.microsoft.com/office/powerpoint/2010/main" val="59773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1135822" y="2367159"/>
            <a:ext cx="7219037" cy="2718408"/>
          </a:xfrm>
          <a:prstGeom prst="rect">
            <a:avLst/>
          </a:prstGeom>
        </p:spPr>
      </p:pic>
      <p:sp>
        <p:nvSpPr>
          <p:cNvPr id="5" name="矩形 4"/>
          <p:cNvSpPr/>
          <p:nvPr/>
        </p:nvSpPr>
        <p:spPr>
          <a:xfrm>
            <a:off x="1271391" y="1596985"/>
            <a:ext cx="6569901" cy="400110"/>
          </a:xfrm>
          <a:prstGeom prst="rect">
            <a:avLst/>
          </a:prstGeom>
        </p:spPr>
        <p:txBody>
          <a:bodyPr wrap="square">
            <a:spAutoFit/>
          </a:bodyPr>
          <a:lstStyle/>
          <a:p>
            <a:pPr marL="342900" lvl="0" indent="-342900" algn="just">
              <a:spcBef>
                <a:spcPts val="600"/>
              </a:spcBef>
              <a:spcAft>
                <a:spcPts val="600"/>
              </a:spcAft>
              <a:buFont typeface="Wingdings" panose="05000000000000000000" pitchFamily="2" charset="2"/>
              <a:buChar char=""/>
            </a:pPr>
            <a:r>
              <a:rPr lang="zh-CN" altLang="zh-CN" b="1" kern="100" dirty="0">
                <a:solidFill>
                  <a:schemeClr val="tx1"/>
                </a:solidFill>
                <a:latin typeface="Tahoma" panose="020B0604030504040204" pitchFamily="34" charset="0"/>
                <a:cs typeface="Times New Roman" panose="02020603050405020304" pitchFamily="18" charset="0"/>
              </a:rPr>
              <a:t>当一个类被</a:t>
            </a: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修饰符修饰的时候是无法被继承的</a:t>
            </a:r>
          </a:p>
        </p:txBody>
      </p:sp>
    </p:spTree>
    <p:extLst>
      <p:ext uri="{BB962C8B-B14F-4D97-AF65-F5344CB8AC3E}">
        <p14:creationId xmlns:p14="http://schemas.microsoft.com/office/powerpoint/2010/main" val="401479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1434687" y="2370094"/>
            <a:ext cx="5648325" cy="3495675"/>
          </a:xfrm>
          <a:prstGeom prst="rect">
            <a:avLst/>
          </a:prstGeom>
        </p:spPr>
      </p:pic>
      <p:sp>
        <p:nvSpPr>
          <p:cNvPr id="5" name="矩形 4"/>
          <p:cNvSpPr/>
          <p:nvPr/>
        </p:nvSpPr>
        <p:spPr>
          <a:xfrm>
            <a:off x="1020870" y="1117421"/>
            <a:ext cx="7271359" cy="707886"/>
          </a:xfrm>
          <a:prstGeom prst="rect">
            <a:avLst/>
          </a:prstGeom>
        </p:spPr>
        <p:txBody>
          <a:bodyPr wrap="square">
            <a:spAutoFit/>
          </a:bodyPr>
          <a:lstStyle/>
          <a:p>
            <a:pPr marL="266700" indent="266700" algn="just">
              <a:spcBef>
                <a:spcPts val="600"/>
              </a:spcBef>
              <a:spcAft>
                <a:spcPts val="600"/>
              </a:spcAft>
            </a:pPr>
            <a:r>
              <a:rPr lang="zh-CN" altLang="zh-CN" b="1" kern="100" dirty="0">
                <a:solidFill>
                  <a:schemeClr val="tx1"/>
                </a:solidFill>
                <a:latin typeface="Tahoma" panose="020B0604030504040204" pitchFamily="34" charset="0"/>
                <a:cs typeface="Times New Roman" panose="02020603050405020304" pitchFamily="18" charset="0"/>
              </a:rPr>
              <a:t>当父类</a:t>
            </a:r>
            <a:r>
              <a:rPr lang="en-US" altLang="zh-CN" b="1" kern="100" dirty="0">
                <a:solidFill>
                  <a:schemeClr val="tx1"/>
                </a:solidFill>
                <a:latin typeface="Tahoma" panose="020B0604030504040204" pitchFamily="34" charset="0"/>
                <a:cs typeface="Times New Roman" panose="02020603050405020304" pitchFamily="18" charset="0"/>
              </a:rPr>
              <a:t>C</a:t>
            </a:r>
            <a:r>
              <a:rPr lang="zh-CN" altLang="zh-CN" b="1" kern="100" dirty="0">
                <a:solidFill>
                  <a:schemeClr val="tx1"/>
                </a:solidFill>
                <a:latin typeface="Tahoma" panose="020B0604030504040204" pitchFamily="34" charset="0"/>
                <a:cs typeface="Times New Roman" panose="02020603050405020304" pitchFamily="18" charset="0"/>
              </a:rPr>
              <a:t>的</a:t>
            </a:r>
            <a:r>
              <a:rPr lang="en-US" altLang="zh-CN" b="1" kern="100" dirty="0" err="1">
                <a:solidFill>
                  <a:schemeClr val="tx1"/>
                </a:solidFill>
                <a:latin typeface="Tahoma" panose="020B0604030504040204" pitchFamily="34" charset="0"/>
                <a:cs typeface="Times New Roman" panose="02020603050405020304" pitchFamily="18" charset="0"/>
              </a:rPr>
              <a:t>finalMethod</a:t>
            </a:r>
            <a:r>
              <a:rPr lang="zh-CN" altLang="zh-CN" b="1" kern="100" dirty="0">
                <a:solidFill>
                  <a:schemeClr val="tx1"/>
                </a:solidFill>
                <a:latin typeface="Tahoma" panose="020B0604030504040204" pitchFamily="34" charset="0"/>
                <a:cs typeface="Times New Roman" panose="02020603050405020304" pitchFamily="18" charset="0"/>
              </a:rPr>
              <a:t>方法被</a:t>
            </a: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关键字修饰后，其子类</a:t>
            </a:r>
            <a:r>
              <a:rPr lang="en-US" altLang="zh-CN" b="1" kern="100" dirty="0">
                <a:solidFill>
                  <a:schemeClr val="tx1"/>
                </a:solidFill>
                <a:latin typeface="Tahoma" panose="020B0604030504040204" pitchFamily="34" charset="0"/>
                <a:cs typeface="Times New Roman" panose="02020603050405020304" pitchFamily="18" charset="0"/>
              </a:rPr>
              <a:t>D</a:t>
            </a:r>
            <a:r>
              <a:rPr lang="zh-CN" altLang="zh-CN" b="1" kern="100" dirty="0">
                <a:solidFill>
                  <a:schemeClr val="tx1"/>
                </a:solidFill>
                <a:latin typeface="Tahoma" panose="020B0604030504040204" pitchFamily="34" charset="0"/>
                <a:cs typeface="Times New Roman" panose="02020603050405020304" pitchFamily="18" charset="0"/>
              </a:rPr>
              <a:t>是无法重写</a:t>
            </a:r>
            <a:r>
              <a:rPr lang="en-US" altLang="zh-CN" b="1" kern="100" dirty="0" err="1">
                <a:solidFill>
                  <a:schemeClr val="tx1"/>
                </a:solidFill>
                <a:latin typeface="Tahoma" panose="020B0604030504040204" pitchFamily="34" charset="0"/>
                <a:cs typeface="Times New Roman" panose="02020603050405020304" pitchFamily="18" charset="0"/>
              </a:rPr>
              <a:t>finalMethod</a:t>
            </a:r>
            <a:r>
              <a:rPr lang="zh-CN" altLang="zh-CN" b="1" kern="100" dirty="0">
                <a:solidFill>
                  <a:schemeClr val="tx1"/>
                </a:solidFill>
                <a:latin typeface="Tahoma" panose="020B0604030504040204" pitchFamily="34" charset="0"/>
                <a:cs typeface="Times New Roman" panose="02020603050405020304" pitchFamily="18" charset="0"/>
              </a:rPr>
              <a:t>的</a:t>
            </a:r>
          </a:p>
        </p:txBody>
      </p:sp>
    </p:spTree>
    <p:extLst>
      <p:ext uri="{BB962C8B-B14F-4D97-AF65-F5344CB8AC3E}">
        <p14:creationId xmlns:p14="http://schemas.microsoft.com/office/powerpoint/2010/main" val="12851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inal</a:t>
            </a:r>
            <a:r>
              <a:rPr lang="zh-CN" altLang="en-US" dirty="0" smtClean="0"/>
              <a:t>关键字</a:t>
            </a:r>
            <a:endParaRPr lang="zh-CN" altLang="en-US" dirty="0"/>
          </a:p>
        </p:txBody>
      </p:sp>
      <p:pic>
        <p:nvPicPr>
          <p:cNvPr id="4" name="图片 3"/>
          <p:cNvPicPr>
            <a:picLocks noChangeAspect="1"/>
          </p:cNvPicPr>
          <p:nvPr/>
        </p:nvPicPr>
        <p:blipFill>
          <a:blip r:embed="rId2"/>
          <a:stretch>
            <a:fillRect/>
          </a:stretch>
        </p:blipFill>
        <p:spPr>
          <a:xfrm>
            <a:off x="1994247" y="2379945"/>
            <a:ext cx="6072513" cy="3136596"/>
          </a:xfrm>
          <a:prstGeom prst="rect">
            <a:avLst/>
          </a:prstGeom>
        </p:spPr>
      </p:pic>
      <p:sp>
        <p:nvSpPr>
          <p:cNvPr id="5" name="矩形 4"/>
          <p:cNvSpPr/>
          <p:nvPr/>
        </p:nvSpPr>
        <p:spPr>
          <a:xfrm>
            <a:off x="695193" y="1054791"/>
            <a:ext cx="8098077" cy="707886"/>
          </a:xfrm>
          <a:prstGeom prst="rect">
            <a:avLst/>
          </a:prstGeom>
        </p:spPr>
        <p:txBody>
          <a:bodyPr wrap="square">
            <a:spAutoFit/>
          </a:bodyPr>
          <a:lstStyle/>
          <a:p>
            <a:pPr marL="342900" lvl="0" indent="-342900" algn="just">
              <a:spcBef>
                <a:spcPts val="600"/>
              </a:spcBef>
              <a:spcAft>
                <a:spcPts val="600"/>
              </a:spcAft>
              <a:buFont typeface="Wingdings" panose="05000000000000000000" pitchFamily="2" charset="2"/>
              <a:buChar char=""/>
            </a:pPr>
            <a:r>
              <a:rPr lang="en-US" altLang="zh-CN" b="1" kern="100" dirty="0">
                <a:solidFill>
                  <a:schemeClr val="tx1"/>
                </a:solidFill>
                <a:latin typeface="Tahoma" panose="020B0604030504040204" pitchFamily="34" charset="0"/>
                <a:cs typeface="Times New Roman" panose="02020603050405020304" pitchFamily="18" charset="0"/>
              </a:rPr>
              <a:t>final</a:t>
            </a:r>
            <a:r>
              <a:rPr lang="zh-CN" altLang="zh-CN" b="1" kern="100" dirty="0">
                <a:solidFill>
                  <a:schemeClr val="tx1"/>
                </a:solidFill>
                <a:latin typeface="Tahoma" panose="020B0604030504040204" pitchFamily="34" charset="0"/>
                <a:cs typeface="Times New Roman" panose="02020603050405020304" pitchFamily="18" charset="0"/>
              </a:rPr>
              <a:t>修饰的属性为常量，一旦初始化后，不可再被赋值。习惯上，常量用大写字符表示</a:t>
            </a:r>
          </a:p>
        </p:txBody>
      </p:sp>
    </p:spTree>
    <p:extLst>
      <p:ext uri="{BB962C8B-B14F-4D97-AF65-F5344CB8AC3E}">
        <p14:creationId xmlns:p14="http://schemas.microsoft.com/office/powerpoint/2010/main" val="245888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lvl="0"/>
            <a:r>
              <a:rPr lang="zh-CN" altLang="zh-CN" dirty="0"/>
              <a:t>创建一个无法被继承的类</a:t>
            </a:r>
            <a:r>
              <a:rPr lang="en-US" altLang="zh-CN" dirty="0" err="1"/>
              <a:t>FinalClass</a:t>
            </a:r>
            <a:endParaRPr lang="zh-CN" altLang="zh-CN" dirty="0"/>
          </a:p>
          <a:p>
            <a:pPr lvl="0"/>
            <a:r>
              <a:rPr lang="zh-CN" altLang="zh-CN" dirty="0"/>
              <a:t>创建一个</a:t>
            </a:r>
            <a:r>
              <a:rPr lang="en-US" altLang="zh-CN" dirty="0"/>
              <a:t>Dog</a:t>
            </a:r>
            <a:r>
              <a:rPr lang="zh-CN" altLang="zh-CN" dirty="0"/>
              <a:t>类，在其中添加</a:t>
            </a:r>
            <a:r>
              <a:rPr lang="en-US" altLang="zh-CN" dirty="0"/>
              <a:t>final</a:t>
            </a:r>
            <a:r>
              <a:rPr lang="zh-CN" altLang="zh-CN" dirty="0"/>
              <a:t>方法</a:t>
            </a:r>
            <a:r>
              <a:rPr lang="en-US" altLang="zh-CN" dirty="0"/>
              <a:t>shout()</a:t>
            </a:r>
            <a:r>
              <a:rPr lang="zh-CN" altLang="zh-CN" dirty="0"/>
              <a:t>，在方法中打印</a:t>
            </a:r>
            <a:r>
              <a:rPr lang="en-US" altLang="zh-CN" dirty="0"/>
              <a:t>“</a:t>
            </a:r>
            <a:r>
              <a:rPr lang="zh-CN" altLang="zh-CN" dirty="0"/>
              <a:t>汪汪汪</a:t>
            </a:r>
            <a:r>
              <a:rPr lang="en-US" altLang="zh-CN" dirty="0"/>
              <a:t>”</a:t>
            </a:r>
            <a:r>
              <a:rPr lang="zh-CN" altLang="zh-CN" dirty="0"/>
              <a:t>；创建一个</a:t>
            </a:r>
            <a:r>
              <a:rPr lang="en-US" altLang="zh-CN" dirty="0"/>
              <a:t>Hasky</a:t>
            </a:r>
            <a:r>
              <a:rPr lang="zh-CN" altLang="zh-CN" dirty="0"/>
              <a:t>类继承</a:t>
            </a:r>
            <a:r>
              <a:rPr lang="en-US" altLang="zh-CN" dirty="0"/>
              <a:t>Dog</a:t>
            </a:r>
            <a:r>
              <a:rPr lang="zh-CN" altLang="zh-CN" dirty="0"/>
              <a:t>类，在</a:t>
            </a:r>
            <a:r>
              <a:rPr lang="en-US" altLang="zh-CN" dirty="0"/>
              <a:t>Hasky</a:t>
            </a:r>
            <a:r>
              <a:rPr lang="zh-CN" altLang="zh-CN" dirty="0"/>
              <a:t>类中定义一个常量</a:t>
            </a:r>
            <a:r>
              <a:rPr lang="en-US" altLang="zh-CN" dirty="0"/>
              <a:t>age</a:t>
            </a:r>
            <a:r>
              <a:rPr lang="zh-CN" altLang="zh-CN" dirty="0"/>
              <a:t>，选择使用带参数的构造器的方式来对这个</a:t>
            </a:r>
            <a:r>
              <a:rPr lang="en-US" altLang="zh-CN" dirty="0"/>
              <a:t>age</a:t>
            </a:r>
            <a:r>
              <a:rPr lang="zh-CN" altLang="zh-CN" dirty="0"/>
              <a:t>常量进行赋值。</a:t>
            </a:r>
          </a:p>
          <a:p>
            <a:pPr marL="0" indent="0">
              <a:buNone/>
            </a:pPr>
            <a:endParaRPr lang="zh-CN" altLang="en-US" dirty="0"/>
          </a:p>
        </p:txBody>
      </p:sp>
    </p:spTree>
    <p:extLst>
      <p:ext uri="{BB962C8B-B14F-4D97-AF65-F5344CB8AC3E}">
        <p14:creationId xmlns:p14="http://schemas.microsoft.com/office/powerpoint/2010/main" val="1615769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45110" y="1262771"/>
            <a:ext cx="8686800" cy="3276600"/>
          </a:xfrm>
          <a:noFill/>
        </p:spPr>
        <p:txBody>
          <a:bodyPr lIns="92075" tIns="46038" rIns="92075" bIns="46038"/>
          <a:lstStyle/>
          <a:p>
            <a:pPr eaLnBrk="1" hangingPunct="1">
              <a:lnSpc>
                <a:spcPct val="150000"/>
              </a:lnSpc>
              <a:buFont typeface="Wingdings" charset="0"/>
              <a:buChar char="Ø"/>
            </a:pPr>
            <a:r>
              <a:rPr lang="zh-CN" altLang="en-US" sz="2400" dirty="0">
                <a:latin typeface="微软雅黑" charset="0"/>
                <a:ea typeface="微软雅黑" charset="0"/>
                <a:cs typeface="Arial Unicode MS" pitchFamily="34" charset="-122"/>
              </a:rPr>
              <a:t>当</a:t>
            </a:r>
            <a:r>
              <a:rPr lang="zh-CN" altLang="en-US" sz="2400" dirty="0" smtClean="0">
                <a:latin typeface="微软雅黑" charset="0"/>
                <a:ea typeface="微软雅黑" charset="0"/>
                <a:cs typeface="Arial Unicode MS" pitchFamily="34" charset="-122"/>
              </a:rPr>
              <a:t>我们通过</a:t>
            </a:r>
            <a:r>
              <a:rPr lang="en-US" altLang="zh-CN" sz="2400" dirty="0" smtClean="0">
                <a:latin typeface="微软雅黑" charset="0"/>
                <a:ea typeface="微软雅黑" charset="0"/>
                <a:cs typeface="Arial Unicode MS" pitchFamily="34" charset="-122"/>
              </a:rPr>
              <a:t>new</a:t>
            </a:r>
            <a:r>
              <a:rPr lang="zh-CN" altLang="en-US" sz="2400" dirty="0" smtClean="0">
                <a:latin typeface="微软雅黑" charset="0"/>
                <a:ea typeface="微软雅黑" charset="0"/>
                <a:cs typeface="Arial Unicode MS" pitchFamily="34" charset="-122"/>
              </a:rPr>
              <a:t>关键字创建对象的时候，这时系统才会分配内存空间给每个对象，其方法才可以供外部调用。</a:t>
            </a:r>
          </a:p>
          <a:p>
            <a:pPr eaLnBrk="1" hangingPunct="1">
              <a:lnSpc>
                <a:spcPct val="150000"/>
              </a:lnSpc>
              <a:buFont typeface="Wingdings" charset="0"/>
              <a:buChar char="Ø"/>
            </a:pPr>
            <a:r>
              <a:rPr lang="zh-CN" altLang="en-US" sz="2400" dirty="0" smtClean="0">
                <a:latin typeface="微软雅黑" charset="0"/>
                <a:ea typeface="微软雅黑" charset="0"/>
                <a:cs typeface="Arial Unicode MS" pitchFamily="34" charset="-122"/>
              </a:rPr>
              <a:t>我们有时候希望无论是否产生了对象或无论产生了多少对象的情况下，某些特定的数据在内存空间里只有一份。</a:t>
            </a:r>
            <a:endParaRPr lang="zh-CN" altLang="en-US" sz="2400" dirty="0" smtClean="0">
              <a:solidFill>
                <a:schemeClr val="hlink"/>
              </a:solidFill>
              <a:latin typeface="微软雅黑" charset="0"/>
              <a:ea typeface="微软雅黑" charset="0"/>
              <a:cs typeface="Arial Unicode MS" pitchFamily="34" charset="-122"/>
            </a:endParaRPr>
          </a:p>
          <a:p>
            <a:pPr eaLnBrk="1" hangingPunct="1">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en-US" altLang="zh-CN" sz="2400" dirty="0" smtClean="0">
              <a:latin typeface="微软雅黑" charset="0"/>
              <a:ea typeface="微软雅黑" charset="0"/>
              <a:cs typeface="Arial Unicode MS" pitchFamily="34" charset="-122"/>
            </a:endParaRPr>
          </a:p>
        </p:txBody>
      </p:sp>
      <p:sp>
        <p:nvSpPr>
          <p:cNvPr id="261124" name="Rectangle 4"/>
          <p:cNvSpPr>
            <a:spLocks noGrp="1" noChangeArrowheads="1"/>
          </p:cNvSpPr>
          <p:nvPr>
            <p:ph type="title"/>
          </p:nvPr>
        </p:nvSpPr>
        <p:spPr>
          <a:xfrm>
            <a:off x="771828" y="25311"/>
            <a:ext cx="7772400" cy="838200"/>
          </a:xfrm>
        </p:spPr>
        <p:txBody>
          <a:bodyPr/>
          <a:lstStyle/>
          <a:p>
            <a:pPr eaLnBrk="1" hangingPunct="1">
              <a:defRPr/>
            </a:pPr>
            <a:r>
              <a:rPr lang="en-US" altLang="zh-CN" sz="3600" dirty="0" smtClean="0">
                <a:solidFill>
                  <a:schemeClr val="bg1"/>
                </a:solidFill>
                <a:effectLst/>
                <a:latin typeface="Arial Unicode MS" pitchFamily="34" charset="-122"/>
                <a:ea typeface="Arial Unicode MS" pitchFamily="34" charset="-122"/>
                <a:cs typeface="Arial Unicode MS" pitchFamily="34" charset="-122"/>
              </a:rPr>
              <a:t>static</a:t>
            </a:r>
            <a:r>
              <a:rPr lang="zh-CN" altLang="en-US" sz="3600" dirty="0" smtClean="0">
                <a:latin typeface="Arial Unicode MS" pitchFamily="34" charset="-122"/>
                <a:ea typeface="Arial Unicode MS" pitchFamily="34" charset="-122"/>
                <a:cs typeface="Arial Unicode MS" pitchFamily="34" charset="-122"/>
                <a:sym typeface="+mn-ea"/>
              </a:rPr>
              <a:t>关键字</a:t>
            </a:r>
            <a:endParaRPr lang="en-US" altLang="zh-CN" sz="3600" dirty="0" smtClean="0">
              <a:solidFill>
                <a:schemeClr val="bg1"/>
              </a:solidFill>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5375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998466"/>
            <a:ext cx="8686800" cy="1802130"/>
          </a:xfrm>
          <a:noFill/>
        </p:spPr>
        <p:txBody>
          <a:bodyPr lIns="92075" tIns="46038" rIns="92075" bIns="46038"/>
          <a:lstStyle/>
          <a:p>
            <a:pPr eaLnBrk="1" hangingPunct="1">
              <a:lnSpc>
                <a:spcPct val="150000"/>
              </a:lnSpc>
              <a:buFont typeface="Wingdings" charset="0"/>
              <a:buChar char="Ø"/>
            </a:pPr>
            <a:r>
              <a:rPr lang="zh-CN" altLang="en-US" sz="2400" dirty="0" smtClean="0">
                <a:latin typeface="微软雅黑" charset="0"/>
                <a:ea typeface="微软雅黑" charset="0"/>
                <a:cs typeface="Arial Unicode MS" pitchFamily="34" charset="-122"/>
              </a:rPr>
              <a:t>例如所有的中国人都有个国家名称，每一个中国人都共享这个国家名称，不必在每一个中国人的实例对象中都单独分配一个用于代表国家名称的变量。</a:t>
            </a:r>
            <a:endParaRPr lang="zh-CN" altLang="en-US" sz="2400" dirty="0" smtClean="0">
              <a:solidFill>
                <a:schemeClr val="hlink"/>
              </a:solidFill>
              <a:latin typeface="微软雅黑" charset="0"/>
              <a:ea typeface="微软雅黑" charset="0"/>
              <a:cs typeface="Arial Unicode MS" pitchFamily="34" charset="-122"/>
            </a:endParaRPr>
          </a:p>
          <a:p>
            <a:pPr eaLnBrk="1" hangingPunct="1">
              <a:lnSpc>
                <a:spcPct val="150000"/>
              </a:lnSpc>
              <a:buFontTx/>
              <a:buNone/>
            </a:pPr>
            <a:endParaRPr lang="zh-CN" altLang="en-US" sz="2400" dirty="0" smtClean="0">
              <a:latin typeface="微软雅黑" charset="0"/>
              <a:ea typeface="微软雅黑" charset="0"/>
              <a:cs typeface="Arial Unicode MS" pitchFamily="34" charset="-122"/>
            </a:endParaRPr>
          </a:p>
          <a:p>
            <a:pPr eaLnBrk="1" hangingPunct="1">
              <a:lnSpc>
                <a:spcPct val="150000"/>
              </a:lnSpc>
              <a:buFontTx/>
              <a:buNone/>
            </a:pPr>
            <a:endParaRPr lang="zh-CN" altLang="en-US" sz="2400" dirty="0" smtClean="0">
              <a:latin typeface="微软雅黑" charset="0"/>
              <a:ea typeface="微软雅黑" charset="0"/>
              <a:cs typeface="Arial Unicode MS" pitchFamily="34" charset="-122"/>
            </a:endParaRPr>
          </a:p>
          <a:p>
            <a:pPr eaLnBrk="1" hangingPunct="1">
              <a:lnSpc>
                <a:spcPct val="150000"/>
              </a:lnSpc>
              <a:buFontTx/>
              <a:buNone/>
            </a:pPr>
            <a:endParaRPr lang="zh-CN" altLang="en-US" sz="2400" dirty="0" smtClean="0">
              <a:latin typeface="微软雅黑" charset="0"/>
              <a:ea typeface="微软雅黑" charset="0"/>
              <a:cs typeface="Arial Unicode MS" pitchFamily="34" charset="-122"/>
            </a:endParaRPr>
          </a:p>
          <a:p>
            <a:pPr eaLnBrk="1" hangingPunct="1">
              <a:lnSpc>
                <a:spcPct val="150000"/>
              </a:lnSpc>
              <a:buFontTx/>
              <a:buNone/>
            </a:pPr>
            <a:endParaRPr lang="zh-CN" altLang="en-US" sz="2400" dirty="0" smtClean="0">
              <a:latin typeface="微软雅黑" charset="0"/>
              <a:ea typeface="微软雅黑" charset="0"/>
              <a:cs typeface="Arial Unicode MS" pitchFamily="34" charset="-122"/>
            </a:endParaRPr>
          </a:p>
          <a:p>
            <a:pPr eaLnBrk="1" hangingPunct="1">
              <a:lnSpc>
                <a:spcPct val="150000"/>
              </a:lnSpc>
              <a:buFontTx/>
              <a:buNone/>
            </a:pPr>
            <a:endParaRPr lang="zh-CN" altLang="en-US" sz="2400" dirty="0" smtClean="0">
              <a:latin typeface="微软雅黑" charset="0"/>
              <a:ea typeface="微软雅黑" charset="0"/>
              <a:cs typeface="Arial Unicode MS" pitchFamily="34" charset="-122"/>
            </a:endParaRPr>
          </a:p>
          <a:p>
            <a:pPr eaLnBrk="1" hangingPunct="1">
              <a:buFontTx/>
              <a:buNone/>
            </a:pPr>
            <a:endParaRPr lang="en-US" altLang="zh-CN" sz="2400" dirty="0" smtClean="0">
              <a:latin typeface="微软雅黑" charset="0"/>
              <a:ea typeface="微软雅黑" charset="0"/>
              <a:cs typeface="Arial Unicode MS" pitchFamily="34" charset="-122"/>
            </a:endParaRPr>
          </a:p>
        </p:txBody>
      </p:sp>
      <p:pic>
        <p:nvPicPr>
          <p:cNvPr id="4099" name="Picture 3" descr="静态变量1"/>
          <p:cNvPicPr>
            <a:picLocks noChangeAspect="1" noChangeArrowheads="1"/>
          </p:cNvPicPr>
          <p:nvPr/>
        </p:nvPicPr>
        <p:blipFill>
          <a:blip r:embed="rId2"/>
          <a:srcRect/>
          <a:stretch>
            <a:fillRect/>
          </a:stretch>
        </p:blipFill>
        <p:spPr bwMode="auto">
          <a:xfrm>
            <a:off x="1550445" y="2935551"/>
            <a:ext cx="5041900" cy="2657475"/>
          </a:xfrm>
          <a:prstGeom prst="rect">
            <a:avLst/>
          </a:prstGeom>
          <a:noFill/>
          <a:ln w="9525">
            <a:noFill/>
            <a:miter lim="800000"/>
            <a:headEnd/>
            <a:tailEnd/>
          </a:ln>
        </p:spPr>
      </p:pic>
      <p:sp>
        <p:nvSpPr>
          <p:cNvPr id="261124" name="Rectangle 4"/>
          <p:cNvSpPr>
            <a:spLocks noGrp="1" noChangeArrowheads="1"/>
          </p:cNvSpPr>
          <p:nvPr>
            <p:ph type="title"/>
          </p:nvPr>
        </p:nvSpPr>
        <p:spPr>
          <a:xfrm>
            <a:off x="771828" y="25311"/>
            <a:ext cx="7772400" cy="838200"/>
          </a:xfrm>
        </p:spPr>
        <p:txBody>
          <a:bodyPr/>
          <a:lstStyle/>
          <a:p>
            <a:pPr eaLnBrk="1" hangingPunct="1">
              <a:defRPr/>
            </a:pPr>
            <a:r>
              <a:rPr lang="en-US" altLang="zh-CN" sz="3600" dirty="0" smtClean="0">
                <a:solidFill>
                  <a:schemeClr val="bg1"/>
                </a:solidFill>
                <a:effectLst/>
                <a:latin typeface="Arial Unicode MS" pitchFamily="34" charset="-122"/>
                <a:ea typeface="Arial Unicode MS" pitchFamily="34" charset="-122"/>
                <a:cs typeface="Arial Unicode MS" pitchFamily="34" charset="-122"/>
              </a:rPr>
              <a:t>static</a:t>
            </a:r>
            <a:r>
              <a:rPr lang="zh-CN" altLang="en-US" sz="3600" dirty="0" smtClean="0">
                <a:latin typeface="Arial Unicode MS" pitchFamily="34" charset="-122"/>
                <a:ea typeface="Arial Unicode MS" pitchFamily="34" charset="-122"/>
                <a:cs typeface="Arial Unicode MS" pitchFamily="34" charset="-122"/>
                <a:sym typeface="+mn-ea"/>
              </a:rPr>
              <a:t>关键字</a:t>
            </a:r>
            <a:endParaRPr lang="en-US" altLang="zh-CN" sz="3600" dirty="0" smtClean="0">
              <a:solidFill>
                <a:schemeClr val="bg1"/>
              </a:solidFill>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1449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1865656" y="1583362"/>
            <a:ext cx="5443534" cy="3108543"/>
          </a:xfrm>
          <a:prstGeom prst="rect">
            <a:avLst/>
          </a:prstGeom>
          <a:noFill/>
          <a:ln w="9525">
            <a:noFill/>
            <a:miter lim="800000"/>
          </a:ln>
        </p:spPr>
        <p:txBody>
          <a:bodyPr wrap="square">
            <a:spAutoFit/>
          </a:bodyPr>
          <a:lstStyle/>
          <a:p>
            <a:pPr marL="457200" indent="-457200">
              <a:spcBef>
                <a:spcPct val="20000"/>
              </a:spcBef>
              <a:buFont typeface="Wingdings" pitchFamily="2" charset="2"/>
              <a:buChar char="§"/>
            </a:pPr>
            <a:r>
              <a:rPr lang="zh-CN" altLang="en-US" sz="2800" b="1" dirty="0" smtClean="0">
                <a:solidFill>
                  <a:schemeClr val="tx1"/>
                </a:solidFill>
                <a:latin typeface="微软雅黑" charset="0"/>
                <a:ea typeface="微软雅黑" charset="0"/>
                <a:cs typeface="Arial Unicode MS" pitchFamily="34" charset="-122"/>
              </a:rPr>
              <a:t>多态概念</a:t>
            </a:r>
            <a:endParaRPr lang="en-US" altLang="zh-CN" sz="2800" b="1" dirty="0" smtClean="0">
              <a:solidFill>
                <a:schemeClr val="tx1"/>
              </a:solidFill>
              <a:latin typeface="微软雅黑" charset="0"/>
              <a:ea typeface="微软雅黑" charset="0"/>
              <a:cs typeface="Arial Unicode MS" pitchFamily="34" charset="-122"/>
            </a:endParaRPr>
          </a:p>
          <a:p>
            <a:pPr marL="457200" indent="-457200">
              <a:spcBef>
                <a:spcPct val="20000"/>
              </a:spcBef>
              <a:buFont typeface="Wingdings" pitchFamily="2" charset="2"/>
              <a:buChar char="§"/>
            </a:pPr>
            <a:r>
              <a:rPr lang="zh-CN" altLang="en-US" sz="2800" b="1" dirty="0" smtClean="0">
                <a:solidFill>
                  <a:schemeClr val="tx1"/>
                </a:solidFill>
                <a:latin typeface="微软雅黑" charset="0"/>
                <a:ea typeface="微软雅黑" charset="0"/>
                <a:cs typeface="Arial Unicode MS" pitchFamily="34" charset="-122"/>
              </a:rPr>
              <a:t>多态作用</a:t>
            </a:r>
            <a:endParaRPr lang="en-US" altLang="zh-CN" sz="2800" b="1" dirty="0" smtClean="0">
              <a:solidFill>
                <a:schemeClr val="tx1"/>
              </a:solidFill>
              <a:latin typeface="微软雅黑" charset="0"/>
              <a:ea typeface="微软雅黑" charset="0"/>
              <a:cs typeface="Arial Unicode MS" pitchFamily="34" charset="-122"/>
            </a:endParaRPr>
          </a:p>
          <a:p>
            <a:pPr marL="457200" indent="-457200">
              <a:spcBef>
                <a:spcPct val="20000"/>
              </a:spcBef>
              <a:buFont typeface="Wingdings" pitchFamily="2" charset="2"/>
              <a:buChar char="§"/>
            </a:pPr>
            <a:r>
              <a:rPr lang="en-US" altLang="zh-CN" sz="2800" b="1" dirty="0" err="1" smtClean="0">
                <a:solidFill>
                  <a:schemeClr val="tx1"/>
                </a:solidFill>
                <a:latin typeface="微软雅黑" charset="0"/>
                <a:ea typeface="微软雅黑" charset="0"/>
                <a:cs typeface="Arial Unicode MS" pitchFamily="34" charset="-122"/>
              </a:rPr>
              <a:t>方法的重</a:t>
            </a:r>
            <a:r>
              <a:rPr lang="zh-CN" altLang="en-US" sz="2800" b="1" dirty="0" smtClean="0">
                <a:solidFill>
                  <a:schemeClr val="tx1"/>
                </a:solidFill>
                <a:latin typeface="微软雅黑" charset="0"/>
                <a:ea typeface="微软雅黑" charset="0"/>
                <a:cs typeface="Arial Unicode MS" pitchFamily="34" charset="-122"/>
              </a:rPr>
              <a:t>写、重载</a:t>
            </a:r>
            <a:endParaRPr lang="en-US" altLang="zh-CN" sz="2800" b="1" dirty="0">
              <a:solidFill>
                <a:schemeClr val="tx1"/>
              </a:solidFill>
              <a:latin typeface="微软雅黑" charset="0"/>
              <a:ea typeface="微软雅黑" charset="0"/>
              <a:cs typeface="Arial Unicode MS" pitchFamily="34" charset="-122"/>
            </a:endParaRPr>
          </a:p>
          <a:p>
            <a:pPr marL="457200" indent="-457200">
              <a:spcBef>
                <a:spcPct val="20000"/>
              </a:spcBef>
              <a:buFont typeface="Wingdings" pitchFamily="2" charset="2"/>
              <a:buChar char="§"/>
            </a:pPr>
            <a:r>
              <a:rPr lang="en-US" altLang="zh-CN" sz="2800" b="1" dirty="0" smtClean="0">
                <a:solidFill>
                  <a:schemeClr val="tx1"/>
                </a:solidFill>
                <a:latin typeface="微软雅黑" charset="0"/>
                <a:ea typeface="微软雅黑" charset="0"/>
                <a:cs typeface="Arial Unicode MS" pitchFamily="34" charset="-122"/>
              </a:rPr>
              <a:t>final </a:t>
            </a:r>
            <a:r>
              <a:rPr lang="en-US" altLang="zh-CN" sz="2800" b="1" dirty="0" err="1" smtClean="0">
                <a:solidFill>
                  <a:schemeClr val="tx1"/>
                </a:solidFill>
                <a:latin typeface="微软雅黑" charset="0"/>
                <a:ea typeface="微软雅黑" charset="0"/>
                <a:cs typeface="Arial Unicode MS" pitchFamily="34" charset="-122"/>
              </a:rPr>
              <a:t>关键字</a:t>
            </a:r>
            <a:endParaRPr lang="en-US" altLang="zh-CN" sz="2800" b="1" dirty="0" smtClean="0">
              <a:solidFill>
                <a:schemeClr val="tx1"/>
              </a:solidFill>
              <a:latin typeface="微软雅黑" charset="0"/>
              <a:ea typeface="微软雅黑" charset="0"/>
              <a:cs typeface="Arial Unicode MS" pitchFamily="34" charset="-122"/>
            </a:endParaRPr>
          </a:p>
          <a:p>
            <a:pPr marL="457200" indent="-457200">
              <a:spcBef>
                <a:spcPct val="20000"/>
              </a:spcBef>
              <a:buFont typeface="Wingdings" pitchFamily="2" charset="2"/>
              <a:buChar char="§"/>
            </a:pPr>
            <a:r>
              <a:rPr lang="en-US" altLang="zh-CN" sz="2800" b="1" dirty="0" err="1" smtClean="0">
                <a:solidFill>
                  <a:schemeClr val="tx1"/>
                </a:solidFill>
                <a:latin typeface="微软雅黑" charset="0"/>
                <a:ea typeface="微软雅黑" charset="0"/>
                <a:cs typeface="Arial Unicode MS" pitchFamily="34" charset="-122"/>
              </a:rPr>
              <a:t>static关键字</a:t>
            </a:r>
            <a:endParaRPr lang="en-US" altLang="zh-CN" sz="2800" b="1" dirty="0">
              <a:solidFill>
                <a:schemeClr val="tx1"/>
              </a:solidFill>
              <a:latin typeface="微软雅黑" charset="0"/>
              <a:ea typeface="微软雅黑" charset="0"/>
              <a:cs typeface="Arial Unicode MS" pitchFamily="34" charset="-122"/>
            </a:endParaRPr>
          </a:p>
          <a:p>
            <a:pPr marL="457200" indent="-457200">
              <a:spcBef>
                <a:spcPct val="20000"/>
              </a:spcBef>
              <a:buFont typeface="Wingdings" pitchFamily="2" charset="2"/>
              <a:buChar char="§"/>
            </a:pPr>
            <a:r>
              <a:rPr lang="zh-CN" altLang="en-US" sz="2800" b="1" dirty="0" smtClean="0">
                <a:solidFill>
                  <a:schemeClr val="tx1"/>
                </a:solidFill>
                <a:latin typeface="微软雅黑" charset="0"/>
                <a:ea typeface="微软雅黑" charset="0"/>
                <a:cs typeface="Arial Unicode MS" pitchFamily="34" charset="-122"/>
              </a:rPr>
              <a:t>对象类型转换</a:t>
            </a:r>
            <a:endParaRPr lang="en-US" altLang="zh-CN" sz="2800" b="1" dirty="0">
              <a:solidFill>
                <a:schemeClr val="tx1"/>
              </a:solidFill>
              <a:latin typeface="微软雅黑" charset="0"/>
              <a:ea typeface="微软雅黑" charset="0"/>
              <a:cs typeface="Arial Unicode MS" pitchFamily="34" charset="-122"/>
            </a:endParaRPr>
          </a:p>
        </p:txBody>
      </p:sp>
      <p:sp>
        <p:nvSpPr>
          <p:cNvPr id="3" name="Rectangle 2"/>
          <p:cNvSpPr>
            <a:spLocks noGrp="1" noChangeArrowheads="1"/>
          </p:cNvSpPr>
          <p:nvPr>
            <p:ph type="title"/>
          </p:nvPr>
        </p:nvSpPr>
        <p:spPr>
          <a:xfrm>
            <a:off x="481657" y="-69026"/>
            <a:ext cx="7772400" cy="983704"/>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本章内容</a:t>
            </a:r>
          </a:p>
        </p:txBody>
      </p:sp>
    </p:spTree>
    <p:extLst>
      <p:ext uri="{BB962C8B-B14F-4D97-AF65-F5344CB8AC3E}">
        <p14:creationId xmlns:p14="http://schemas.microsoft.com/office/powerpoint/2010/main" val="81085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500034" y="988253"/>
            <a:ext cx="7978775" cy="5105400"/>
          </a:xfrm>
        </p:spPr>
        <p:txBody>
          <a:bodyPr/>
          <a:lstStyle/>
          <a:p>
            <a:pPr algn="just" eaLnBrk="1" hangingPunct="1">
              <a:spcBef>
                <a:spcPct val="40000"/>
              </a:spcBef>
              <a:buFont typeface="Wingdings" pitchFamily="2" charset="2"/>
              <a:buChar char="§"/>
            </a:pPr>
            <a:r>
              <a:rPr lang="en-US" altLang="zh-CN" sz="1800" b="1" dirty="0" smtClean="0">
                <a:solidFill>
                  <a:schemeClr val="tx1"/>
                </a:solidFill>
                <a:latin typeface="微软雅黑" charset="0"/>
                <a:ea typeface="微软雅黑" charset="0"/>
                <a:cs typeface="Arial Unicode MS" pitchFamily="34" charset="-122"/>
              </a:rPr>
              <a:t>class Circle</a:t>
            </a:r>
          </a:p>
          <a:p>
            <a:pPr algn="just" eaLnBrk="1" hangingPunct="1">
              <a:spcBef>
                <a:spcPct val="40000"/>
              </a:spcBef>
              <a:buFont typeface="Wingdings" pitchFamily="2" charset="2"/>
              <a:buNone/>
            </a:pPr>
            <a:r>
              <a:rPr lang="en-US" altLang="zh-CN" sz="1800" b="1" dirty="0" smtClean="0">
                <a:solidFill>
                  <a:schemeClr val="tx1"/>
                </a:solidFill>
                <a:latin typeface="微软雅黑" charset="0"/>
                <a:ea typeface="微软雅黑" charset="0"/>
                <a:cs typeface="Arial Unicode MS" pitchFamily="34" charset="-122"/>
              </a:rPr>
              <a:t>	{</a:t>
            </a:r>
          </a:p>
          <a:p>
            <a:pPr algn="just" eaLnBrk="1" hangingPunct="1">
              <a:spcBef>
                <a:spcPct val="40000"/>
              </a:spcBef>
              <a:buFont typeface="Wingdings" pitchFamily="2" charset="2"/>
              <a:buNone/>
            </a:pPr>
            <a:r>
              <a:rPr lang="en-US" altLang="zh-CN" sz="1800" b="1" dirty="0" smtClean="0">
                <a:solidFill>
                  <a:schemeClr val="tx1"/>
                </a:solidFill>
                <a:latin typeface="微软雅黑" charset="0"/>
                <a:ea typeface="微软雅黑" charset="0"/>
                <a:cs typeface="Arial Unicode MS" pitchFamily="34" charset="-122"/>
              </a:rPr>
              <a:t>		    private double radius;</a:t>
            </a:r>
          </a:p>
          <a:p>
            <a:pPr algn="just" eaLnBrk="1" hangingPunct="1">
              <a:spcBef>
                <a:spcPct val="40000"/>
              </a:spcBef>
              <a:buFont typeface="Wingdings" pitchFamily="2" charset="2"/>
              <a:buNone/>
            </a:pPr>
            <a:r>
              <a:rPr lang="en-US" altLang="zh-CN" sz="1800" b="1" dirty="0" smtClean="0">
                <a:solidFill>
                  <a:schemeClr val="tx1"/>
                </a:solidFill>
                <a:latin typeface="微软雅黑" charset="0"/>
                <a:ea typeface="微软雅黑" charset="0"/>
                <a:cs typeface="Arial Unicode MS" pitchFamily="34" charset="-122"/>
              </a:rPr>
              <a:t>		    public Circle(double radius){</a:t>
            </a:r>
            <a:r>
              <a:rPr lang="en-US" altLang="zh-CN" sz="1800" b="1" dirty="0" err="1" smtClean="0">
                <a:solidFill>
                  <a:schemeClr val="tx1"/>
                </a:solidFill>
                <a:latin typeface="微软雅黑" charset="0"/>
                <a:ea typeface="微软雅黑" charset="0"/>
                <a:cs typeface="Arial Unicode MS" pitchFamily="34" charset="-122"/>
              </a:rPr>
              <a:t>this.radius</a:t>
            </a:r>
            <a:r>
              <a:rPr lang="en-US" altLang="zh-CN" sz="1800" b="1" dirty="0" smtClean="0">
                <a:solidFill>
                  <a:schemeClr val="tx1"/>
                </a:solidFill>
                <a:latin typeface="微软雅黑" charset="0"/>
                <a:ea typeface="微软雅黑" charset="0"/>
                <a:cs typeface="Arial Unicode MS" pitchFamily="34" charset="-122"/>
              </a:rPr>
              <a:t>=radius;}</a:t>
            </a:r>
          </a:p>
          <a:p>
            <a:pPr algn="just" eaLnBrk="1" hangingPunct="1">
              <a:spcBef>
                <a:spcPct val="40000"/>
              </a:spcBef>
              <a:buFont typeface="Wingdings" pitchFamily="2" charset="2"/>
              <a:buNone/>
            </a:pPr>
            <a:r>
              <a:rPr lang="en-US" altLang="zh-CN" sz="1800" b="1" dirty="0" smtClean="0">
                <a:solidFill>
                  <a:schemeClr val="tx1"/>
                </a:solidFill>
                <a:latin typeface="微软雅黑" charset="0"/>
                <a:ea typeface="微软雅黑" charset="0"/>
                <a:cs typeface="Arial Unicode MS" pitchFamily="34" charset="-122"/>
              </a:rPr>
              <a:t>		    public double </a:t>
            </a:r>
            <a:r>
              <a:rPr lang="en-US" altLang="zh-CN" sz="1800" b="1" dirty="0" err="1" smtClean="0">
                <a:solidFill>
                  <a:schemeClr val="tx1"/>
                </a:solidFill>
                <a:latin typeface="微软雅黑" charset="0"/>
                <a:ea typeface="微软雅黑" charset="0"/>
                <a:cs typeface="Arial Unicode MS" pitchFamily="34" charset="-122"/>
              </a:rPr>
              <a:t>findArea</a:t>
            </a:r>
            <a:r>
              <a:rPr lang="en-US" altLang="zh-CN" sz="1800" b="1" dirty="0" smtClean="0">
                <a:solidFill>
                  <a:schemeClr val="tx1"/>
                </a:solidFill>
                <a:latin typeface="微软雅黑" charset="0"/>
                <a:ea typeface="微软雅黑" charset="0"/>
                <a:cs typeface="Arial Unicode MS" pitchFamily="34" charset="-122"/>
              </a:rPr>
              <a:t>(){return </a:t>
            </a:r>
            <a:r>
              <a:rPr lang="en-US" altLang="zh-CN" sz="1800" b="1" dirty="0" err="1" smtClean="0">
                <a:solidFill>
                  <a:schemeClr val="tx1"/>
                </a:solidFill>
                <a:latin typeface="微软雅黑" charset="0"/>
                <a:ea typeface="微软雅黑" charset="0"/>
                <a:cs typeface="Arial Unicode MS" pitchFamily="34" charset="-122"/>
              </a:rPr>
              <a:t>Math.PI</a:t>
            </a:r>
            <a:r>
              <a:rPr lang="en-US" altLang="zh-CN" sz="1800" b="1" dirty="0" smtClean="0">
                <a:solidFill>
                  <a:schemeClr val="tx1"/>
                </a:solidFill>
                <a:latin typeface="微软雅黑" charset="0"/>
                <a:ea typeface="微软雅黑" charset="0"/>
                <a:cs typeface="Arial Unicode MS" pitchFamily="34" charset="-122"/>
              </a:rPr>
              <a:t>*radius*radius;}</a:t>
            </a:r>
          </a:p>
          <a:p>
            <a:pPr algn="just" eaLnBrk="1" hangingPunct="1">
              <a:spcBef>
                <a:spcPct val="40000"/>
              </a:spcBef>
              <a:buFont typeface="Wingdings" pitchFamily="2" charset="2"/>
              <a:buNone/>
            </a:pPr>
            <a:r>
              <a:rPr lang="en-US" altLang="zh-CN" sz="1800" b="1" dirty="0" smtClean="0">
                <a:solidFill>
                  <a:schemeClr val="tx1"/>
                </a:solidFill>
                <a:latin typeface="微软雅黑" charset="0"/>
                <a:ea typeface="微软雅黑" charset="0"/>
                <a:cs typeface="Arial Unicode MS" pitchFamily="34" charset="-122"/>
              </a:rPr>
              <a:t>	}</a:t>
            </a:r>
          </a:p>
          <a:p>
            <a:pPr algn="just" eaLnBrk="1" hangingPunct="1">
              <a:spcBef>
                <a:spcPct val="40000"/>
              </a:spcBef>
              <a:buFont typeface="Wingdings" pitchFamily="2" charset="2"/>
              <a:buChar char="§"/>
            </a:pPr>
            <a:r>
              <a:rPr lang="zh-CN" altLang="en-US" sz="1800" b="1" dirty="0" smtClean="0">
                <a:solidFill>
                  <a:schemeClr val="tx1"/>
                </a:solidFill>
                <a:latin typeface="微软雅黑" charset="0"/>
                <a:ea typeface="微软雅黑" charset="0"/>
                <a:cs typeface="Arial Unicode MS" pitchFamily="34" charset="-122"/>
              </a:rPr>
              <a:t>创建两个</a:t>
            </a:r>
            <a:r>
              <a:rPr lang="en-US" altLang="zh-CN" sz="1800" b="1" dirty="0" smtClean="0">
                <a:solidFill>
                  <a:schemeClr val="tx1"/>
                </a:solidFill>
                <a:latin typeface="微软雅黑" charset="0"/>
                <a:ea typeface="微软雅黑" charset="0"/>
                <a:cs typeface="Arial Unicode MS" pitchFamily="34" charset="-122"/>
              </a:rPr>
              <a:t>Circle</a:t>
            </a:r>
            <a:r>
              <a:rPr lang="zh-CN" altLang="en-US" sz="1800" b="1" dirty="0" smtClean="0">
                <a:solidFill>
                  <a:schemeClr val="tx1"/>
                </a:solidFill>
                <a:latin typeface="微软雅黑" charset="0"/>
                <a:ea typeface="微软雅黑" charset="0"/>
                <a:cs typeface="Arial Unicode MS" pitchFamily="34" charset="-122"/>
              </a:rPr>
              <a:t>对象</a:t>
            </a:r>
          </a:p>
          <a:p>
            <a:pPr lvl="1" algn="just" eaLnBrk="1" hangingPunct="1">
              <a:spcBef>
                <a:spcPct val="40000"/>
              </a:spcBef>
              <a:buFont typeface="Wingdings" pitchFamily="2" charset="2"/>
              <a:buChar char="§"/>
            </a:pPr>
            <a:r>
              <a:rPr lang="en-US" altLang="zh-CN" sz="1800" b="1" dirty="0" smtClean="0">
                <a:solidFill>
                  <a:schemeClr val="tx1"/>
                </a:solidFill>
                <a:latin typeface="微软雅黑" charset="0"/>
                <a:ea typeface="微软雅黑" charset="0"/>
                <a:cs typeface="Arial Unicode MS" pitchFamily="34" charset="-122"/>
              </a:rPr>
              <a:t>Circle c1=new Circle(2.0);	//c1.radius=2.0</a:t>
            </a:r>
          </a:p>
          <a:p>
            <a:pPr lvl="1" algn="just" eaLnBrk="1" hangingPunct="1">
              <a:spcBef>
                <a:spcPct val="40000"/>
              </a:spcBef>
              <a:buFont typeface="Wingdings" pitchFamily="2" charset="2"/>
              <a:buChar char="§"/>
            </a:pPr>
            <a:r>
              <a:rPr lang="en-US" altLang="zh-CN" sz="1800" b="1" dirty="0" smtClean="0">
                <a:solidFill>
                  <a:schemeClr val="tx1"/>
                </a:solidFill>
                <a:latin typeface="微软雅黑" charset="0"/>
                <a:ea typeface="微软雅黑" charset="0"/>
                <a:cs typeface="Arial Unicode MS" pitchFamily="34" charset="-122"/>
              </a:rPr>
              <a:t>Circle c2=new Circle(3.0);	//c2.radius=3.0</a:t>
            </a:r>
          </a:p>
          <a:p>
            <a:pPr algn="just" eaLnBrk="1" hangingPunct="1">
              <a:spcBef>
                <a:spcPct val="40000"/>
              </a:spcBef>
              <a:buFont typeface="Wingdings" pitchFamily="2" charset="2"/>
              <a:buChar char="§"/>
            </a:pPr>
            <a:r>
              <a:rPr lang="zh-CN" altLang="en-US" sz="2000" b="1" dirty="0" smtClean="0">
                <a:solidFill>
                  <a:schemeClr val="tx1"/>
                </a:solidFill>
                <a:latin typeface="微软雅黑" charset="0"/>
                <a:ea typeface="微软雅黑" charset="0"/>
                <a:cs typeface="Arial Unicode MS" pitchFamily="34" charset="-122"/>
              </a:rPr>
              <a:t>上例中</a:t>
            </a:r>
            <a:r>
              <a:rPr lang="en-US" altLang="zh-CN" sz="2000" b="1" dirty="0" smtClean="0">
                <a:solidFill>
                  <a:schemeClr val="tx1"/>
                </a:solidFill>
                <a:latin typeface="微软雅黑" charset="0"/>
                <a:ea typeface="微软雅黑" charset="0"/>
                <a:cs typeface="Arial Unicode MS" pitchFamily="34" charset="-122"/>
              </a:rPr>
              <a:t>c1</a:t>
            </a:r>
            <a:r>
              <a:rPr lang="zh-CN" altLang="en-US" sz="2000" b="1" dirty="0" smtClean="0">
                <a:solidFill>
                  <a:schemeClr val="tx1"/>
                </a:solidFill>
                <a:latin typeface="微软雅黑" charset="0"/>
                <a:ea typeface="微软雅黑" charset="0"/>
                <a:cs typeface="Arial Unicode MS" pitchFamily="34" charset="-122"/>
              </a:rPr>
              <a:t>的</a:t>
            </a:r>
            <a:r>
              <a:rPr lang="en-US" altLang="zh-CN" sz="2000" b="1" dirty="0" smtClean="0">
                <a:solidFill>
                  <a:schemeClr val="tx1"/>
                </a:solidFill>
                <a:latin typeface="微软雅黑" charset="0"/>
                <a:ea typeface="微软雅黑" charset="0"/>
                <a:cs typeface="Arial Unicode MS" pitchFamily="34" charset="-122"/>
              </a:rPr>
              <a:t>radius</a:t>
            </a:r>
            <a:r>
              <a:rPr lang="zh-CN" altLang="en-US" sz="2000" b="1" dirty="0" smtClean="0">
                <a:solidFill>
                  <a:schemeClr val="tx1"/>
                </a:solidFill>
                <a:latin typeface="微软雅黑" charset="0"/>
                <a:ea typeface="微软雅黑" charset="0"/>
                <a:cs typeface="Arial Unicode MS" pitchFamily="34" charset="-122"/>
              </a:rPr>
              <a:t>独立于</a:t>
            </a:r>
            <a:r>
              <a:rPr lang="en-US" altLang="zh-CN" sz="2000" b="1" dirty="0" smtClean="0">
                <a:solidFill>
                  <a:schemeClr val="tx1"/>
                </a:solidFill>
                <a:latin typeface="微软雅黑" charset="0"/>
                <a:ea typeface="微软雅黑" charset="0"/>
                <a:cs typeface="Arial Unicode MS" pitchFamily="34" charset="-122"/>
              </a:rPr>
              <a:t>c2</a:t>
            </a:r>
            <a:r>
              <a:rPr lang="zh-CN" altLang="en-US" sz="2000" b="1" dirty="0" smtClean="0">
                <a:solidFill>
                  <a:schemeClr val="tx1"/>
                </a:solidFill>
                <a:latin typeface="微软雅黑" charset="0"/>
                <a:ea typeface="微软雅黑" charset="0"/>
                <a:cs typeface="Arial Unicode MS" pitchFamily="34" charset="-122"/>
              </a:rPr>
              <a:t>的</a:t>
            </a:r>
            <a:r>
              <a:rPr lang="en-US" altLang="zh-CN" sz="2000" b="1" dirty="0" smtClean="0">
                <a:solidFill>
                  <a:schemeClr val="tx1"/>
                </a:solidFill>
                <a:latin typeface="微软雅黑" charset="0"/>
                <a:ea typeface="微软雅黑" charset="0"/>
                <a:cs typeface="Arial Unicode MS" pitchFamily="34" charset="-122"/>
              </a:rPr>
              <a:t>radius</a:t>
            </a:r>
            <a:r>
              <a:rPr lang="zh-CN" altLang="en-US" sz="2000" b="1" dirty="0" smtClean="0">
                <a:solidFill>
                  <a:schemeClr val="tx1"/>
                </a:solidFill>
                <a:latin typeface="微软雅黑" charset="0"/>
                <a:ea typeface="微软雅黑" charset="0"/>
                <a:cs typeface="Arial Unicode MS" pitchFamily="34" charset="-122"/>
              </a:rPr>
              <a:t>，存储在不同的空间。</a:t>
            </a:r>
            <a:r>
              <a:rPr lang="en-US" altLang="zh-CN" sz="2000" b="1" dirty="0" smtClean="0">
                <a:solidFill>
                  <a:schemeClr val="tx1"/>
                </a:solidFill>
                <a:latin typeface="微软雅黑" charset="0"/>
                <a:ea typeface="微软雅黑" charset="0"/>
                <a:cs typeface="Arial Unicode MS" pitchFamily="34" charset="-122"/>
              </a:rPr>
              <a:t>c1</a:t>
            </a:r>
            <a:r>
              <a:rPr lang="zh-CN" altLang="en-US" sz="2000" b="1" dirty="0" smtClean="0">
                <a:solidFill>
                  <a:schemeClr val="tx1"/>
                </a:solidFill>
                <a:latin typeface="微软雅黑" charset="0"/>
                <a:ea typeface="微软雅黑" charset="0"/>
                <a:cs typeface="Arial Unicode MS" pitchFamily="34" charset="-122"/>
              </a:rPr>
              <a:t>中的</a:t>
            </a:r>
            <a:r>
              <a:rPr lang="en-US" altLang="zh-CN" sz="2000" b="1" dirty="0" smtClean="0">
                <a:solidFill>
                  <a:schemeClr val="tx1"/>
                </a:solidFill>
                <a:latin typeface="微软雅黑" charset="0"/>
                <a:ea typeface="微软雅黑" charset="0"/>
                <a:cs typeface="Arial Unicode MS" pitchFamily="34" charset="-122"/>
              </a:rPr>
              <a:t>radius</a:t>
            </a:r>
            <a:r>
              <a:rPr lang="zh-CN" altLang="en-US" sz="2000" b="1" dirty="0" smtClean="0">
                <a:solidFill>
                  <a:schemeClr val="tx1"/>
                </a:solidFill>
                <a:latin typeface="微软雅黑" charset="0"/>
                <a:ea typeface="微软雅黑" charset="0"/>
                <a:cs typeface="Arial Unicode MS" pitchFamily="34" charset="-122"/>
              </a:rPr>
              <a:t>变化不会影响</a:t>
            </a:r>
            <a:r>
              <a:rPr lang="en-US" altLang="zh-CN" sz="2000" b="1" dirty="0" smtClean="0">
                <a:solidFill>
                  <a:schemeClr val="tx1"/>
                </a:solidFill>
                <a:latin typeface="微软雅黑" charset="0"/>
                <a:ea typeface="微软雅黑" charset="0"/>
                <a:cs typeface="Arial Unicode MS" pitchFamily="34" charset="-122"/>
              </a:rPr>
              <a:t>c2</a:t>
            </a:r>
            <a:r>
              <a:rPr lang="zh-CN" altLang="en-US" sz="2000" b="1" dirty="0" smtClean="0">
                <a:solidFill>
                  <a:schemeClr val="tx1"/>
                </a:solidFill>
                <a:latin typeface="微软雅黑" charset="0"/>
                <a:ea typeface="微软雅黑" charset="0"/>
                <a:cs typeface="Arial Unicode MS" pitchFamily="34" charset="-122"/>
              </a:rPr>
              <a:t>的</a:t>
            </a:r>
            <a:r>
              <a:rPr lang="en-US" altLang="zh-CN" sz="2000" b="1" dirty="0" smtClean="0">
                <a:solidFill>
                  <a:schemeClr val="tx1"/>
                </a:solidFill>
                <a:latin typeface="微软雅黑" charset="0"/>
                <a:ea typeface="微软雅黑" charset="0"/>
                <a:cs typeface="Arial Unicode MS" pitchFamily="34" charset="-122"/>
              </a:rPr>
              <a:t>radius</a:t>
            </a:r>
            <a:r>
              <a:rPr lang="zh-CN" altLang="en-US" sz="2000" b="1" dirty="0" smtClean="0">
                <a:solidFill>
                  <a:schemeClr val="tx1"/>
                </a:solidFill>
                <a:latin typeface="微软雅黑" charset="0"/>
                <a:ea typeface="微软雅黑" charset="0"/>
                <a:cs typeface="Arial Unicode MS" pitchFamily="34" charset="-122"/>
              </a:rPr>
              <a:t>，反之亦然。</a:t>
            </a:r>
          </a:p>
          <a:p>
            <a:pPr algn="just" eaLnBrk="1" hangingPunct="1">
              <a:spcBef>
                <a:spcPct val="40000"/>
              </a:spcBef>
              <a:buFont typeface="Wingdings" pitchFamily="2" charset="2"/>
              <a:buChar char="§"/>
            </a:pPr>
            <a:r>
              <a:rPr lang="zh-CN" altLang="en-US" sz="2000" dirty="0">
                <a:latin typeface="微软雅黑" charset="0"/>
                <a:ea typeface="微软雅黑" charset="0"/>
                <a:cs typeface="Arial Unicode MS" pitchFamily="34" charset="-122"/>
                <a:sym typeface="+mn-ea"/>
              </a:rPr>
              <a:t>如果想让一个类的所有实例共享数据，可以用类变量</a:t>
            </a:r>
            <a:endParaRPr lang="zh-CN" altLang="en-US" sz="2000" b="1" dirty="0">
              <a:solidFill>
                <a:schemeClr val="tx1"/>
              </a:solidFill>
              <a:latin typeface="微软雅黑" charset="0"/>
              <a:ea typeface="微软雅黑" charset="0"/>
              <a:cs typeface="Arial Unicode MS" pitchFamily="34" charset="-122"/>
            </a:endParaRPr>
          </a:p>
          <a:p>
            <a:pPr marL="0" indent="0" algn="just" eaLnBrk="1" hangingPunct="1">
              <a:lnSpc>
                <a:spcPct val="90000"/>
              </a:lnSpc>
              <a:spcBef>
                <a:spcPct val="40000"/>
              </a:spcBef>
              <a:buFont typeface="Wingdings" pitchFamily="2" charset="2"/>
              <a:buNone/>
            </a:pPr>
            <a:endParaRPr lang="zh-CN" altLang="en-US" sz="2400" b="1" dirty="0" smtClean="0">
              <a:solidFill>
                <a:schemeClr val="tx1"/>
              </a:solidFill>
              <a:latin typeface="微软雅黑" charset="0"/>
              <a:ea typeface="微软雅黑" charset="0"/>
              <a:cs typeface="Arial Unicode MS" pitchFamily="34" charset="-122"/>
            </a:endParaRPr>
          </a:p>
        </p:txBody>
      </p:sp>
      <p:sp>
        <p:nvSpPr>
          <p:cNvPr id="261124" name="Rectangle 4"/>
          <p:cNvSpPr>
            <a:spLocks noGrp="1" noChangeArrowheads="1"/>
          </p:cNvSpPr>
          <p:nvPr>
            <p:ph type="title"/>
          </p:nvPr>
        </p:nvSpPr>
        <p:spPr>
          <a:xfrm>
            <a:off x="771828" y="25311"/>
            <a:ext cx="7772400" cy="838200"/>
          </a:xfrm>
        </p:spPr>
        <p:txBody>
          <a:bodyPr/>
          <a:lstStyle/>
          <a:p>
            <a:pPr eaLnBrk="1" hangingPunct="1">
              <a:defRPr/>
            </a:pPr>
            <a:r>
              <a:rPr lang="en-US" altLang="zh-CN" sz="3600" dirty="0" smtClean="0">
                <a:solidFill>
                  <a:schemeClr val="bg1"/>
                </a:solidFill>
                <a:effectLst/>
                <a:latin typeface="Arial Unicode MS" pitchFamily="34" charset="-122"/>
                <a:ea typeface="Arial Unicode MS" pitchFamily="34" charset="-122"/>
                <a:cs typeface="Arial Unicode MS" pitchFamily="34" charset="-122"/>
              </a:rPr>
              <a:t>static</a:t>
            </a:r>
            <a:r>
              <a:rPr lang="zh-CN" altLang="en-US" sz="3600" dirty="0" smtClean="0">
                <a:latin typeface="Arial Unicode MS" pitchFamily="34" charset="-122"/>
                <a:ea typeface="Arial Unicode MS" pitchFamily="34" charset="-122"/>
                <a:cs typeface="Arial Unicode MS" pitchFamily="34" charset="-122"/>
                <a:sym typeface="+mn-ea"/>
              </a:rPr>
              <a:t>关键字</a:t>
            </a:r>
            <a:endParaRPr lang="en-US" altLang="zh-CN" sz="3600" dirty="0" smtClean="0">
              <a:solidFill>
                <a:schemeClr val="bg1"/>
              </a:solidFill>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25744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95536" y="1505352"/>
            <a:ext cx="8458200" cy="4114800"/>
          </a:xfrm>
        </p:spPr>
        <p:txBody>
          <a:bodyPr/>
          <a:lstStyle/>
          <a:p>
            <a:pPr algn="just" eaLnBrk="1" hangingPunct="1">
              <a:spcBef>
                <a:spcPct val="40000"/>
              </a:spcBef>
              <a:buFont typeface="Wingdings" pitchFamily="2" charset="2"/>
              <a:buChar char="§"/>
            </a:pPr>
            <a:r>
              <a:rPr lang="zh-CN" altLang="en-US" sz="2800" dirty="0" smtClean="0">
                <a:solidFill>
                  <a:schemeClr val="tx1"/>
                </a:solidFill>
                <a:latin typeface="微软雅黑" charset="0"/>
                <a:ea typeface="微软雅黑" charset="0"/>
                <a:cs typeface="Arial Unicode MS" pitchFamily="34" charset="-122"/>
              </a:rPr>
              <a:t>在</a:t>
            </a:r>
            <a:r>
              <a:rPr lang="en-US" altLang="zh-CN" sz="2800" dirty="0" smtClean="0">
                <a:solidFill>
                  <a:schemeClr val="tx1"/>
                </a:solidFill>
                <a:latin typeface="微软雅黑" charset="0"/>
                <a:ea typeface="微软雅黑" charset="0"/>
                <a:cs typeface="Arial Unicode MS" pitchFamily="34" charset="-122"/>
              </a:rPr>
              <a:t>Java</a:t>
            </a:r>
            <a:r>
              <a:rPr lang="zh-CN" altLang="en-US" sz="2800" dirty="0" smtClean="0">
                <a:solidFill>
                  <a:schemeClr val="tx1"/>
                </a:solidFill>
                <a:latin typeface="微软雅黑" charset="0"/>
                <a:ea typeface="微软雅黑" charset="0"/>
                <a:cs typeface="Arial Unicode MS" pitchFamily="34" charset="-122"/>
              </a:rPr>
              <a:t>类中声明</a:t>
            </a:r>
            <a:r>
              <a:rPr lang="zh-CN" altLang="en-US" sz="2800" b="1" dirty="0" smtClean="0">
                <a:solidFill>
                  <a:schemeClr val="tx1"/>
                </a:solidFill>
                <a:latin typeface="微软雅黑" charset="0"/>
                <a:ea typeface="微软雅黑" charset="0"/>
                <a:cs typeface="Arial Unicode MS" pitchFamily="34" charset="-122"/>
              </a:rPr>
              <a:t>变量、方法</a:t>
            </a:r>
            <a:r>
              <a:rPr lang="zh-CN" altLang="en-US" sz="2800" dirty="0" smtClean="0">
                <a:solidFill>
                  <a:schemeClr val="tx1"/>
                </a:solidFill>
                <a:latin typeface="微软雅黑" charset="0"/>
                <a:ea typeface="微软雅黑" charset="0"/>
                <a:cs typeface="Arial Unicode MS" pitchFamily="34" charset="-122"/>
              </a:rPr>
              <a:t>和</a:t>
            </a:r>
            <a:r>
              <a:rPr lang="zh-CN" altLang="en-US" sz="2800" b="1" dirty="0" smtClean="0">
                <a:solidFill>
                  <a:schemeClr val="tx1"/>
                </a:solidFill>
                <a:latin typeface="微软雅黑" charset="0"/>
                <a:ea typeface="微软雅黑" charset="0"/>
                <a:cs typeface="Arial Unicode MS" pitchFamily="34" charset="-122"/>
              </a:rPr>
              <a:t>内部类</a:t>
            </a:r>
            <a:r>
              <a:rPr lang="zh-CN" altLang="en-US" sz="2800" dirty="0" smtClean="0">
                <a:solidFill>
                  <a:schemeClr val="tx1"/>
                </a:solidFill>
                <a:latin typeface="微软雅黑" charset="0"/>
                <a:ea typeface="微软雅黑" charset="0"/>
                <a:cs typeface="Arial Unicode MS" pitchFamily="34" charset="-122"/>
              </a:rPr>
              <a:t>时，可使用关键字</a:t>
            </a:r>
            <a:r>
              <a:rPr lang="en-US" altLang="zh-CN" sz="2800" dirty="0" smtClean="0">
                <a:solidFill>
                  <a:schemeClr val="tx1"/>
                </a:solidFill>
                <a:latin typeface="微软雅黑" charset="0"/>
                <a:ea typeface="微软雅黑" charset="0"/>
                <a:cs typeface="Arial Unicode MS" pitchFamily="34" charset="-122"/>
              </a:rPr>
              <a:t>static</a:t>
            </a:r>
            <a:r>
              <a:rPr lang="zh-CN" altLang="en-US" sz="2800" dirty="0" smtClean="0">
                <a:solidFill>
                  <a:schemeClr val="tx1"/>
                </a:solidFill>
                <a:latin typeface="微软雅黑" charset="0"/>
                <a:ea typeface="微软雅黑" charset="0"/>
                <a:cs typeface="Arial Unicode MS" pitchFamily="34" charset="-122"/>
              </a:rPr>
              <a:t>做为修饰符。</a:t>
            </a:r>
          </a:p>
          <a:p>
            <a:pPr algn="just" eaLnBrk="1" hangingPunct="1">
              <a:spcBef>
                <a:spcPct val="40000"/>
              </a:spcBef>
              <a:buFont typeface="Wingdings" pitchFamily="2" charset="2"/>
              <a:buChar char="§"/>
            </a:pPr>
            <a:r>
              <a:rPr lang="en-US" altLang="zh-CN" sz="2800" b="1" dirty="0" smtClean="0">
                <a:solidFill>
                  <a:schemeClr val="tx1"/>
                </a:solidFill>
                <a:latin typeface="微软雅黑" charset="0"/>
                <a:ea typeface="微软雅黑" charset="0"/>
                <a:cs typeface="Arial Unicode MS" pitchFamily="34" charset="-122"/>
              </a:rPr>
              <a:t>static</a:t>
            </a:r>
            <a:r>
              <a:rPr lang="zh-CN" altLang="en-US" sz="2800" b="1" dirty="0" smtClean="0">
                <a:solidFill>
                  <a:schemeClr val="tx1"/>
                </a:solidFill>
                <a:latin typeface="微软雅黑" charset="0"/>
                <a:ea typeface="微软雅黑" charset="0"/>
                <a:cs typeface="Arial Unicode MS" pitchFamily="34" charset="-122"/>
              </a:rPr>
              <a:t>标记的变量或方法由整个类</a:t>
            </a:r>
            <a:r>
              <a:rPr lang="en-US" altLang="zh-CN" sz="2800" b="1" dirty="0" smtClean="0">
                <a:solidFill>
                  <a:schemeClr val="tx1"/>
                </a:solidFill>
                <a:latin typeface="微软雅黑" charset="0"/>
                <a:ea typeface="微软雅黑" charset="0"/>
                <a:cs typeface="Arial Unicode MS" pitchFamily="34" charset="-122"/>
              </a:rPr>
              <a:t>(</a:t>
            </a:r>
            <a:r>
              <a:rPr lang="zh-CN" altLang="en-US" sz="2800" b="1" dirty="0" smtClean="0">
                <a:solidFill>
                  <a:schemeClr val="tx1"/>
                </a:solidFill>
                <a:latin typeface="微软雅黑" charset="0"/>
                <a:ea typeface="微软雅黑" charset="0"/>
                <a:cs typeface="Arial Unicode MS" pitchFamily="34" charset="-122"/>
              </a:rPr>
              <a:t>所有实例</a:t>
            </a:r>
            <a:r>
              <a:rPr lang="en-US" altLang="zh-CN" sz="2800" b="1" dirty="0" smtClean="0">
                <a:solidFill>
                  <a:schemeClr val="tx1"/>
                </a:solidFill>
                <a:latin typeface="微软雅黑" charset="0"/>
                <a:ea typeface="微软雅黑" charset="0"/>
                <a:cs typeface="Arial Unicode MS" pitchFamily="34" charset="-122"/>
              </a:rPr>
              <a:t>)</a:t>
            </a:r>
            <a:r>
              <a:rPr lang="zh-CN" altLang="en-US" sz="2800" b="1" dirty="0" smtClean="0">
                <a:solidFill>
                  <a:schemeClr val="tx1"/>
                </a:solidFill>
                <a:latin typeface="微软雅黑" charset="0"/>
                <a:ea typeface="微软雅黑" charset="0"/>
                <a:cs typeface="Arial Unicode MS" pitchFamily="34" charset="-122"/>
              </a:rPr>
              <a:t>共享，如访问控制权限允许，可不必创建该类对象而直接用类名加‘</a:t>
            </a:r>
            <a:r>
              <a:rPr lang="en-US" altLang="zh-CN" sz="2800" b="1" dirty="0" smtClean="0">
                <a:solidFill>
                  <a:schemeClr val="tx1"/>
                </a:solidFill>
                <a:latin typeface="微软雅黑" charset="0"/>
                <a:ea typeface="微软雅黑" charset="0"/>
                <a:cs typeface="Arial Unicode MS" pitchFamily="34" charset="-122"/>
              </a:rPr>
              <a:t>.’</a:t>
            </a:r>
            <a:r>
              <a:rPr lang="zh-CN" altLang="en-US" sz="2800" b="1" dirty="0" smtClean="0">
                <a:solidFill>
                  <a:schemeClr val="tx1"/>
                </a:solidFill>
                <a:latin typeface="微软雅黑" charset="0"/>
                <a:ea typeface="微软雅黑" charset="0"/>
                <a:cs typeface="Arial Unicode MS" pitchFamily="34" charset="-122"/>
              </a:rPr>
              <a:t>调用</a:t>
            </a:r>
            <a:r>
              <a:rPr lang="zh-CN" altLang="en-US" sz="2800" dirty="0" smtClean="0">
                <a:solidFill>
                  <a:schemeClr val="tx1"/>
                </a:solidFill>
                <a:latin typeface="微软雅黑" charset="0"/>
                <a:ea typeface="微软雅黑" charset="0"/>
                <a:cs typeface="Arial Unicode MS" pitchFamily="34" charset="-122"/>
              </a:rPr>
              <a:t>。</a:t>
            </a:r>
          </a:p>
          <a:p>
            <a:pPr algn="just" eaLnBrk="1" hangingPunct="1">
              <a:spcBef>
                <a:spcPct val="40000"/>
              </a:spcBef>
              <a:buFont typeface="Wingdings" pitchFamily="2" charset="2"/>
              <a:buChar char="§"/>
            </a:pPr>
            <a:r>
              <a:rPr lang="en-US" altLang="zh-CN" sz="2800" b="1" dirty="0" smtClean="0">
                <a:solidFill>
                  <a:schemeClr val="tx1"/>
                </a:solidFill>
                <a:latin typeface="微软雅黑" charset="0"/>
                <a:ea typeface="微软雅黑" charset="0"/>
                <a:cs typeface="Arial Unicode MS" pitchFamily="34" charset="-122"/>
              </a:rPr>
              <a:t>static</a:t>
            </a:r>
            <a:r>
              <a:rPr lang="zh-CN" altLang="en-US" sz="2800" b="1" dirty="0" smtClean="0">
                <a:solidFill>
                  <a:schemeClr val="tx1"/>
                </a:solidFill>
                <a:latin typeface="微软雅黑" charset="0"/>
                <a:ea typeface="微软雅黑" charset="0"/>
                <a:cs typeface="Arial Unicode MS" pitchFamily="34" charset="-122"/>
              </a:rPr>
              <a:t>成员也称类成员或静态成员</a:t>
            </a:r>
            <a:r>
              <a:rPr lang="zh-CN" altLang="en-US" sz="2800" dirty="0" smtClean="0">
                <a:solidFill>
                  <a:schemeClr val="tx1"/>
                </a:solidFill>
                <a:latin typeface="微软雅黑" charset="0"/>
                <a:ea typeface="微软雅黑" charset="0"/>
                <a:cs typeface="Arial Unicode MS" pitchFamily="34" charset="-122"/>
              </a:rPr>
              <a:t>，如：类变量、类方法、静态方法等。</a:t>
            </a:r>
          </a:p>
        </p:txBody>
      </p:sp>
      <p:sp>
        <p:nvSpPr>
          <p:cNvPr id="261124" name="Rectangle 4"/>
          <p:cNvSpPr>
            <a:spLocks noGrp="1" noChangeArrowheads="1"/>
          </p:cNvSpPr>
          <p:nvPr/>
        </p:nvSpPr>
        <p:spPr>
          <a:xfrm>
            <a:off x="771828" y="25311"/>
            <a:ext cx="7772400" cy="8382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en-US" altLang="zh-CN" sz="3600" dirty="0" smtClean="0">
                <a:solidFill>
                  <a:schemeClr val="bg1"/>
                </a:solidFill>
                <a:effectLst/>
                <a:latin typeface="Arial Unicode MS" pitchFamily="34" charset="-122"/>
                <a:ea typeface="Arial Unicode MS" pitchFamily="34" charset="-122"/>
                <a:cs typeface="Arial Unicode MS" pitchFamily="34" charset="-122"/>
              </a:rPr>
              <a:t>static</a:t>
            </a:r>
            <a:r>
              <a:rPr lang="zh-CN" altLang="en-US" sz="3600" dirty="0" smtClean="0">
                <a:latin typeface="Arial Unicode MS" pitchFamily="34" charset="-122"/>
                <a:ea typeface="Arial Unicode MS" pitchFamily="34" charset="-122"/>
                <a:cs typeface="Arial Unicode MS" pitchFamily="34" charset="-122"/>
                <a:sym typeface="+mn-ea"/>
              </a:rPr>
              <a:t>关键字</a:t>
            </a:r>
            <a:endParaRPr lang="en-US" altLang="zh-CN" sz="3600" dirty="0" smtClean="0">
              <a:solidFill>
                <a:schemeClr val="bg1"/>
              </a:solidFill>
              <a:effectLst/>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35991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59862" y="-131549"/>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类变量</a:t>
            </a:r>
          </a:p>
        </p:txBody>
      </p:sp>
      <p:sp>
        <p:nvSpPr>
          <p:cNvPr id="7171" name="Rectangle 3"/>
          <p:cNvSpPr>
            <a:spLocks noChangeArrowheads="1"/>
          </p:cNvSpPr>
          <p:nvPr/>
        </p:nvSpPr>
        <p:spPr bwMode="auto">
          <a:xfrm>
            <a:off x="825116" y="1423340"/>
            <a:ext cx="6081395" cy="483235"/>
          </a:xfrm>
          <a:prstGeom prst="rect">
            <a:avLst/>
          </a:prstGeom>
          <a:noFill/>
          <a:ln w="9525">
            <a:noFill/>
            <a:miter lim="800000"/>
          </a:ln>
        </p:spPr>
        <p:txBody>
          <a:bodyPr wrap="none">
            <a:spAutoFit/>
          </a:bodyPr>
          <a:lstStyle/>
          <a:p>
            <a:pPr>
              <a:buFont typeface="Wingdings" pitchFamily="2" charset="2"/>
              <a:buChar char="§"/>
            </a:pPr>
            <a:r>
              <a:rPr lang="en-US" altLang="zh-CN" sz="2400" b="1" dirty="0">
                <a:solidFill>
                  <a:schemeClr val="tx1"/>
                </a:solidFill>
                <a:latin typeface="微软雅黑" charset="0"/>
                <a:ea typeface="微软雅黑" charset="0"/>
                <a:cs typeface="Arial Unicode MS" pitchFamily="34" charset="-122"/>
              </a:rPr>
              <a:t>   </a:t>
            </a:r>
            <a:r>
              <a:rPr lang="zh-CN" altLang="en-US" sz="2400" b="1" dirty="0">
                <a:solidFill>
                  <a:schemeClr val="tx1"/>
                </a:solidFill>
                <a:latin typeface="微软雅黑" charset="0"/>
                <a:ea typeface="微软雅黑" charset="0"/>
                <a:cs typeface="Arial Unicode MS" pitchFamily="34" charset="-122"/>
              </a:rPr>
              <a:t>类变量（类属性）由该类的所有实例共享</a:t>
            </a:r>
          </a:p>
        </p:txBody>
      </p:sp>
      <p:sp>
        <p:nvSpPr>
          <p:cNvPr id="7172" name="Rectangle 4"/>
          <p:cNvSpPr>
            <a:spLocks noChangeArrowheads="1"/>
          </p:cNvSpPr>
          <p:nvPr/>
        </p:nvSpPr>
        <p:spPr bwMode="auto">
          <a:xfrm>
            <a:off x="5095240" y="2178685"/>
            <a:ext cx="4013835" cy="2554545"/>
          </a:xfrm>
          <a:prstGeom prst="rect">
            <a:avLst/>
          </a:prstGeom>
          <a:noFill/>
          <a:ln w="9525">
            <a:noFill/>
            <a:miter lim="800000"/>
          </a:ln>
        </p:spPr>
        <p:txBody>
          <a:bodyPr wrap="square">
            <a:spAutoFit/>
          </a:bodyPr>
          <a:lstStyle/>
          <a:p>
            <a:r>
              <a:rPr lang="en-US" altLang="zh-CN" sz="2000" b="1" dirty="0">
                <a:solidFill>
                  <a:schemeClr val="tx1"/>
                </a:solidFill>
                <a:latin typeface="微软雅黑" charset="0"/>
                <a:ea typeface="微软雅黑" charset="0"/>
                <a:cs typeface="Arial Unicode MS" pitchFamily="34" charset="-122"/>
              </a:rPr>
              <a:t>public class Person {</a:t>
            </a:r>
          </a:p>
          <a:p>
            <a:r>
              <a:rPr lang="en-US" altLang="zh-CN" sz="2000" b="1" dirty="0">
                <a:solidFill>
                  <a:schemeClr val="tx1"/>
                </a:solidFill>
                <a:latin typeface="微软雅黑" charset="0"/>
                <a:ea typeface="微软雅黑" charset="0"/>
                <a:cs typeface="Arial Unicode MS" pitchFamily="34" charset="-122"/>
              </a:rPr>
              <a:t>       private </a:t>
            </a:r>
            <a:r>
              <a:rPr lang="en-US" altLang="zh-CN" sz="2000" b="1" dirty="0" err="1">
                <a:solidFill>
                  <a:schemeClr val="tx1"/>
                </a:solidFill>
                <a:latin typeface="微软雅黑" charset="0"/>
                <a:ea typeface="微软雅黑" charset="0"/>
                <a:cs typeface="Arial Unicode MS" pitchFamily="34" charset="-122"/>
              </a:rPr>
              <a:t>int</a:t>
            </a:r>
            <a:r>
              <a:rPr lang="en-US" altLang="zh-CN" sz="2000" b="1" dirty="0">
                <a:solidFill>
                  <a:schemeClr val="tx1"/>
                </a:solidFill>
                <a:latin typeface="微软雅黑" charset="0"/>
                <a:ea typeface="微软雅黑" charset="0"/>
                <a:cs typeface="Arial Unicode MS" pitchFamily="34" charset="-122"/>
              </a:rPr>
              <a:t> id;</a:t>
            </a:r>
          </a:p>
          <a:p>
            <a:r>
              <a:rPr lang="en-US" altLang="zh-CN" sz="2000" b="1" dirty="0">
                <a:solidFill>
                  <a:schemeClr val="tx1"/>
                </a:solidFill>
                <a:latin typeface="微软雅黑" charset="0"/>
                <a:ea typeface="微软雅黑" charset="0"/>
                <a:cs typeface="Arial Unicode MS" pitchFamily="34" charset="-122"/>
              </a:rPr>
              <a:t>       public static </a:t>
            </a:r>
            <a:r>
              <a:rPr lang="en-US" altLang="zh-CN" sz="2000" b="1" dirty="0" err="1">
                <a:solidFill>
                  <a:schemeClr val="tx1"/>
                </a:solidFill>
                <a:latin typeface="微软雅黑" charset="0"/>
                <a:ea typeface="微软雅黑" charset="0"/>
                <a:cs typeface="Arial Unicode MS" pitchFamily="34" charset="-122"/>
              </a:rPr>
              <a:t>int</a:t>
            </a:r>
            <a:r>
              <a:rPr lang="en-US" altLang="zh-CN" sz="2000" b="1" dirty="0">
                <a:solidFill>
                  <a:schemeClr val="tx1"/>
                </a:solidFill>
                <a:latin typeface="微软雅黑" charset="0"/>
                <a:ea typeface="微软雅黑" charset="0"/>
                <a:cs typeface="Arial Unicode MS" pitchFamily="34" charset="-122"/>
              </a:rPr>
              <a:t> total = 0;</a:t>
            </a:r>
          </a:p>
          <a:p>
            <a:r>
              <a:rPr lang="en-US" altLang="zh-CN" sz="2000" b="1" dirty="0">
                <a:solidFill>
                  <a:schemeClr val="tx1"/>
                </a:solidFill>
                <a:latin typeface="微软雅黑" charset="0"/>
                <a:ea typeface="微软雅黑" charset="0"/>
                <a:cs typeface="Arial Unicode MS" pitchFamily="34" charset="-122"/>
              </a:rPr>
              <a:t>       public Person() {</a:t>
            </a:r>
          </a:p>
          <a:p>
            <a:r>
              <a:rPr lang="en-US" altLang="zh-CN" sz="2000" b="1" dirty="0" smtClean="0">
                <a:solidFill>
                  <a:schemeClr val="tx1"/>
                </a:solidFill>
                <a:latin typeface="微软雅黑" charset="0"/>
                <a:ea typeface="微软雅黑" charset="0"/>
                <a:cs typeface="Arial Unicode MS" pitchFamily="34" charset="-122"/>
              </a:rPr>
              <a:t>              total</a:t>
            </a:r>
            <a:r>
              <a:rPr lang="en-US" altLang="zh-CN" sz="2000" b="1" dirty="0">
                <a:solidFill>
                  <a:schemeClr val="tx1"/>
                </a:solidFill>
                <a:latin typeface="微软雅黑" charset="0"/>
                <a:ea typeface="微软雅黑" charset="0"/>
                <a:cs typeface="Arial Unicode MS" pitchFamily="34" charset="-122"/>
              </a:rPr>
              <a:t>++;</a:t>
            </a:r>
          </a:p>
          <a:p>
            <a:r>
              <a:rPr lang="en-US" altLang="zh-CN" sz="2000" b="1" dirty="0">
                <a:solidFill>
                  <a:schemeClr val="tx1"/>
                </a:solidFill>
                <a:latin typeface="微软雅黑" charset="0"/>
                <a:ea typeface="微软雅黑" charset="0"/>
                <a:cs typeface="Arial Unicode MS" pitchFamily="34" charset="-122"/>
              </a:rPr>
              <a:t> 	</a:t>
            </a:r>
            <a:r>
              <a:rPr lang="en-US" altLang="zh-CN" b="1" dirty="0">
                <a:solidFill>
                  <a:schemeClr val="tx1"/>
                </a:solidFill>
                <a:latin typeface="微软雅黑" charset="0"/>
                <a:ea typeface="微软雅黑" charset="0"/>
                <a:cs typeface="Arial Unicode MS" pitchFamily="34" charset="-122"/>
                <a:sym typeface="+mn-ea"/>
              </a:rPr>
              <a:t> </a:t>
            </a:r>
            <a:r>
              <a:rPr lang="en-US" altLang="zh-CN" b="1" dirty="0" smtClean="0">
                <a:solidFill>
                  <a:schemeClr val="tx1"/>
                </a:solidFill>
                <a:latin typeface="微软雅黑" charset="0"/>
                <a:ea typeface="微软雅黑" charset="0"/>
                <a:cs typeface="Arial Unicode MS" pitchFamily="34" charset="-122"/>
                <a:sym typeface="+mn-ea"/>
              </a:rPr>
              <a:t> </a:t>
            </a:r>
            <a:r>
              <a:rPr lang="en-US" altLang="zh-CN" sz="2000" b="1" dirty="0" smtClean="0">
                <a:solidFill>
                  <a:schemeClr val="tx1"/>
                </a:solidFill>
                <a:latin typeface="微软雅黑" charset="0"/>
                <a:ea typeface="微软雅黑" charset="0"/>
                <a:cs typeface="Arial Unicode MS" pitchFamily="34" charset="-122"/>
              </a:rPr>
              <a:t>id </a:t>
            </a:r>
            <a:r>
              <a:rPr lang="en-US" altLang="zh-CN" sz="2000" b="1" dirty="0">
                <a:solidFill>
                  <a:schemeClr val="tx1"/>
                </a:solidFill>
                <a:latin typeface="微软雅黑" charset="0"/>
                <a:ea typeface="微软雅黑" charset="0"/>
                <a:cs typeface="Arial Unicode MS" pitchFamily="34" charset="-122"/>
              </a:rPr>
              <a:t>= total;</a:t>
            </a:r>
          </a:p>
          <a:p>
            <a:r>
              <a:rPr lang="en-US" altLang="zh-CN" sz="2000" b="1" dirty="0">
                <a:solidFill>
                  <a:schemeClr val="tx1"/>
                </a:solidFill>
                <a:latin typeface="微软雅黑" charset="0"/>
                <a:ea typeface="微软雅黑" charset="0"/>
                <a:cs typeface="Arial Unicode MS" pitchFamily="34" charset="-122"/>
              </a:rPr>
              <a:t>       }</a:t>
            </a:r>
          </a:p>
          <a:p>
            <a:r>
              <a:rPr lang="en-US" altLang="zh-CN" sz="2000" b="1" dirty="0">
                <a:solidFill>
                  <a:schemeClr val="tx1"/>
                </a:solidFill>
                <a:latin typeface="微软雅黑" charset="0"/>
                <a:ea typeface="微软雅黑" charset="0"/>
                <a:cs typeface="Arial Unicode MS" pitchFamily="34" charset="-122"/>
              </a:rPr>
              <a:t> }</a:t>
            </a:r>
          </a:p>
        </p:txBody>
      </p:sp>
      <p:graphicFrame>
        <p:nvGraphicFramePr>
          <p:cNvPr id="264197" name="Group 5"/>
          <p:cNvGraphicFramePr>
            <a:graphicFrameLocks noGrp="1"/>
          </p:cNvGraphicFramePr>
          <p:nvPr/>
        </p:nvGraphicFramePr>
        <p:xfrm>
          <a:off x="1787168" y="2423249"/>
          <a:ext cx="2057400" cy="914400"/>
        </p:xfrm>
        <a:graphic>
          <a:graphicData uri="http://schemas.openxmlformats.org/drawingml/2006/table">
            <a:tbl>
              <a:tblPr/>
              <a:tblGrid>
                <a:gridCol w="20574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+total : </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 = 0 </a:t>
                      </a:r>
                    </a:p>
                    <a:p>
                      <a:pPr marL="0" marR="0" lvl="0" indent="0" algn="l"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 : </a:t>
                      </a:r>
                      <a:r>
                        <a:rPr kumimoji="1" lang="en-US" altLang="zh-CN" sz="1600" b="1" i="0" u="none" strike="noStrike" cap="none" normalizeH="0" baseline="0" dirty="0" err="1" smtClean="0">
                          <a:ln>
                            <a:noFill/>
                          </a:ln>
                          <a:solidFill>
                            <a:schemeClr val="tx1"/>
                          </a:solidFill>
                          <a:effectLst/>
                          <a:latin typeface="微软雅黑" charset="0"/>
                          <a:ea typeface="微软雅黑" charset="0"/>
                          <a:cs typeface="Arial Unicode MS" pitchFamily="34" charset="-122"/>
                        </a:rPr>
                        <a:t>int</a:t>
                      </a:r>
                      <a:endPar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81" name="Line 13"/>
          <p:cNvSpPr>
            <a:spLocks noChangeShapeType="1"/>
          </p:cNvSpPr>
          <p:nvPr/>
        </p:nvSpPr>
        <p:spPr bwMode="auto">
          <a:xfrm flipV="1">
            <a:off x="1710968" y="3550374"/>
            <a:ext cx="762000" cy="701675"/>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graphicFrame>
        <p:nvGraphicFramePr>
          <p:cNvPr id="264206" name="Group 14"/>
          <p:cNvGraphicFramePr>
            <a:graphicFrameLocks noGrp="1"/>
          </p:cNvGraphicFramePr>
          <p:nvPr/>
        </p:nvGraphicFramePr>
        <p:xfrm>
          <a:off x="872768" y="4328249"/>
          <a:ext cx="1524000" cy="670560"/>
        </p:xfrm>
        <a:graphic>
          <a:graphicData uri="http://schemas.openxmlformats.org/drawingml/2006/table">
            <a:tbl>
              <a:tblPr/>
              <a:tblGrid>
                <a:gridCol w="15240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smtClean="0">
                          <a:ln>
                            <a:noFill/>
                          </a:ln>
                          <a:solidFill>
                            <a:schemeClr val="tx1"/>
                          </a:solidFill>
                          <a:effectLst/>
                          <a:latin typeface="微软雅黑" charset="0"/>
                          <a:ea typeface="微软雅黑" charset="0"/>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264214" name="Group 22"/>
          <p:cNvGraphicFramePr>
            <a:graphicFrameLocks noGrp="1"/>
          </p:cNvGraphicFramePr>
          <p:nvPr/>
        </p:nvGraphicFramePr>
        <p:xfrm>
          <a:off x="2777768" y="4328249"/>
          <a:ext cx="1524000" cy="670560"/>
        </p:xfrm>
        <a:graphic>
          <a:graphicData uri="http://schemas.openxmlformats.org/drawingml/2006/table">
            <a:tbl>
              <a:tblPr/>
              <a:tblGrid>
                <a:gridCol w="1524000"/>
              </a:tblGrid>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07963">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600" b="1" i="0" u="none" strike="noStrike" cap="none" normalizeH="0" baseline="0" dirty="0" smtClean="0">
                          <a:ln>
                            <a:noFill/>
                          </a:ln>
                          <a:solidFill>
                            <a:schemeClr val="tx1"/>
                          </a:solidFill>
                          <a:effectLst/>
                          <a:latin typeface="微软雅黑" charset="0"/>
                          <a:ea typeface="微软雅黑" charset="0"/>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7198" name="Line 30"/>
          <p:cNvSpPr>
            <a:spLocks noChangeShapeType="1"/>
          </p:cNvSpPr>
          <p:nvPr/>
        </p:nvSpPr>
        <p:spPr bwMode="auto">
          <a:xfrm flipH="1" flipV="1">
            <a:off x="2777768" y="3550374"/>
            <a:ext cx="914400" cy="777875"/>
          </a:xfrm>
          <a:prstGeom prst="line">
            <a:avLst/>
          </a:prstGeom>
          <a:noFill/>
          <a:ln w="9525">
            <a:solidFill>
              <a:schemeClr val="tx1"/>
            </a:solidFill>
            <a:round/>
            <a:tailEnd type="triangle" w="lg" len="lg"/>
          </a:ln>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199" name="Text Box 31"/>
          <p:cNvSpPr txBox="1">
            <a:spLocks noChangeArrowheads="1"/>
          </p:cNvSpPr>
          <p:nvPr/>
        </p:nvSpPr>
        <p:spPr bwMode="auto">
          <a:xfrm>
            <a:off x="2994660" y="3642995"/>
            <a:ext cx="1993265" cy="352425"/>
          </a:xfrm>
          <a:prstGeom prst="rect">
            <a:avLst/>
          </a:prstGeom>
          <a:noFill/>
          <a:ln w="9525">
            <a:noFill/>
            <a:miter lim="800000"/>
          </a:ln>
        </p:spPr>
        <p:txBody>
          <a:bodyPr wrap="square">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&lt;&lt;instanceOf&gt;&gt;</a:t>
            </a:r>
          </a:p>
        </p:txBody>
      </p:sp>
      <p:sp>
        <p:nvSpPr>
          <p:cNvPr id="7200" name="Text Box 32"/>
          <p:cNvSpPr txBox="1">
            <a:spLocks noChangeArrowheads="1"/>
          </p:cNvSpPr>
          <p:nvPr/>
        </p:nvSpPr>
        <p:spPr bwMode="auto">
          <a:xfrm>
            <a:off x="339368" y="3686899"/>
            <a:ext cx="1905000" cy="354965"/>
          </a:xfrm>
          <a:prstGeom prst="rect">
            <a:avLst/>
          </a:prstGeom>
          <a:noFill/>
          <a:ln w="9525">
            <a:noFill/>
            <a:miter lim="800000"/>
          </a:ln>
        </p:spPr>
        <p:txBody>
          <a:bodyPr>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&lt;&lt;instanceOf&gt;&gt;</a:t>
            </a:r>
          </a:p>
        </p:txBody>
      </p:sp>
      <p:sp>
        <p:nvSpPr>
          <p:cNvPr id="7201" name="Text Box 33"/>
          <p:cNvSpPr txBox="1">
            <a:spLocks noChangeArrowheads="1"/>
          </p:cNvSpPr>
          <p:nvPr/>
        </p:nvSpPr>
        <p:spPr bwMode="auto">
          <a:xfrm>
            <a:off x="263168" y="5226774"/>
            <a:ext cx="2971800" cy="354965"/>
          </a:xfrm>
          <a:prstGeom prst="rect">
            <a:avLst/>
          </a:prstGeom>
          <a:noFill/>
          <a:ln w="9525">
            <a:noFill/>
            <a:miter lim="800000"/>
          </a:ln>
        </p:spPr>
        <p:txBody>
          <a:bodyPr>
            <a:spAutoFit/>
          </a:bodyPr>
          <a:lstStyle/>
          <a:p>
            <a:pPr>
              <a:spcBef>
                <a:spcPct val="50000"/>
              </a:spcBef>
            </a:pPr>
            <a:r>
              <a:rPr lang="en-US" altLang="zh-CN" sz="1600" b="1">
                <a:solidFill>
                  <a:schemeClr val="tx1"/>
                </a:solidFill>
                <a:latin typeface="微软雅黑" charset="0"/>
                <a:ea typeface="微软雅黑" charset="0"/>
                <a:cs typeface="Arial Unicode MS" pitchFamily="34" charset="-122"/>
              </a:rPr>
              <a:t>Person p1=new Person();</a:t>
            </a:r>
          </a:p>
        </p:txBody>
      </p:sp>
      <p:sp>
        <p:nvSpPr>
          <p:cNvPr id="7202" name="Text Box 34"/>
          <p:cNvSpPr txBox="1">
            <a:spLocks noChangeArrowheads="1"/>
          </p:cNvSpPr>
          <p:nvPr/>
        </p:nvSpPr>
        <p:spPr bwMode="auto">
          <a:xfrm>
            <a:off x="3006368" y="5226774"/>
            <a:ext cx="3657600" cy="354965"/>
          </a:xfrm>
          <a:prstGeom prst="rect">
            <a:avLst/>
          </a:prstGeom>
          <a:noFill/>
          <a:ln w="9525">
            <a:noFill/>
            <a:miter lim="800000"/>
          </a:ln>
        </p:spPr>
        <p:txBody>
          <a:bodyPr>
            <a:spAutoFit/>
          </a:bodyPr>
          <a:lstStyle/>
          <a:p>
            <a:pPr>
              <a:spcBef>
                <a:spcPct val="50000"/>
              </a:spcBef>
            </a:pPr>
            <a:r>
              <a:rPr lang="en-US" altLang="zh-CN" sz="1600" b="1" dirty="0">
                <a:solidFill>
                  <a:schemeClr val="tx1"/>
                </a:solidFill>
                <a:latin typeface="微软雅黑" charset="0"/>
                <a:ea typeface="微软雅黑" charset="0"/>
                <a:cs typeface="Arial Unicode MS" pitchFamily="34" charset="-122"/>
              </a:rPr>
              <a:t>Person p2=new Person();</a:t>
            </a:r>
          </a:p>
        </p:txBody>
      </p:sp>
      <p:sp>
        <p:nvSpPr>
          <p:cNvPr id="7203" name="Rectangle 35"/>
          <p:cNvSpPr>
            <a:spLocks noChangeArrowheads="1"/>
          </p:cNvSpPr>
          <p:nvPr/>
        </p:nvSpPr>
        <p:spPr bwMode="auto">
          <a:xfrm>
            <a:off x="5187632" y="4733230"/>
            <a:ext cx="3829050" cy="400110"/>
          </a:xfrm>
          <a:prstGeom prst="rect">
            <a:avLst/>
          </a:prstGeom>
          <a:noFill/>
          <a:ln w="9525">
            <a:noFill/>
            <a:miter lim="800000"/>
          </a:ln>
        </p:spPr>
        <p:txBody>
          <a:bodyPr>
            <a:spAutoFit/>
          </a:bodyPr>
          <a:lstStyle/>
          <a:p>
            <a:pPr>
              <a:buFont typeface="Wingdings" pitchFamily="2" charset="2"/>
              <a:buNone/>
            </a:pPr>
            <a:r>
              <a:rPr lang="en-US" altLang="zh-CN" b="1" dirty="0">
                <a:solidFill>
                  <a:srgbClr val="0000FF"/>
                </a:solidFill>
                <a:latin typeface="微软雅黑" charset="0"/>
                <a:ea typeface="微软雅黑" charset="0"/>
                <a:cs typeface="Arial Unicode MS" pitchFamily="34" charset="-122"/>
              </a:rPr>
              <a:t>  </a:t>
            </a:r>
            <a:r>
              <a:rPr lang="zh-CN" altLang="en-US" b="1" dirty="0">
                <a:solidFill>
                  <a:srgbClr val="0000FF"/>
                </a:solidFill>
                <a:latin typeface="微软雅黑" charset="0"/>
                <a:ea typeface="微软雅黑" charset="0"/>
                <a:cs typeface="Arial Unicode MS" pitchFamily="34" charset="-122"/>
              </a:rPr>
              <a:t>类属性类似于全局变量</a:t>
            </a:r>
          </a:p>
        </p:txBody>
      </p:sp>
    </p:spTree>
    <p:extLst>
      <p:ext uri="{BB962C8B-B14F-4D97-AF65-F5344CB8AC3E}">
        <p14:creationId xmlns:p14="http://schemas.microsoft.com/office/powerpoint/2010/main" val="3831851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706304" y="962201"/>
            <a:ext cx="8763000" cy="5389489"/>
          </a:xfrm>
          <a:prstGeom prst="rect">
            <a:avLst/>
          </a:prstGeom>
          <a:noFill/>
          <a:ln w="9525">
            <a:noFill/>
            <a:miter lim="800000"/>
          </a:ln>
        </p:spPr>
        <p:txBody>
          <a:bodyPr>
            <a:spAutoFit/>
          </a:bodyPr>
          <a:lstStyle/>
          <a:p>
            <a:pPr algn="just">
              <a:lnSpc>
                <a:spcPct val="90000"/>
              </a:lnSpc>
            </a:pPr>
            <a:r>
              <a:rPr lang="en-US" altLang="zh-CN" sz="1800" b="1" dirty="0">
                <a:solidFill>
                  <a:schemeClr val="tx1"/>
                </a:solidFill>
                <a:latin typeface="微软雅黑" charset="0"/>
                <a:ea typeface="微软雅黑" charset="0"/>
                <a:cs typeface="Arial Unicode MS" pitchFamily="34" charset="-122"/>
              </a:rPr>
              <a:t>class 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private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id;</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public static </a:t>
            </a:r>
            <a:r>
              <a:rPr lang="en-US" altLang="zh-CN" sz="1800" b="1" dirty="0" err="1">
                <a:solidFill>
                  <a:schemeClr val="tx1"/>
                </a:solidFill>
                <a:latin typeface="微软雅黑" charset="0"/>
                <a:ea typeface="微软雅黑" charset="0"/>
                <a:cs typeface="Arial Unicode MS" pitchFamily="34" charset="-122"/>
              </a:rPr>
              <a:t>int</a:t>
            </a:r>
            <a:r>
              <a:rPr lang="en-US" altLang="zh-CN" sz="1800" b="1" dirty="0">
                <a:solidFill>
                  <a:schemeClr val="tx1"/>
                </a:solidFill>
                <a:latin typeface="微软雅黑" charset="0"/>
                <a:ea typeface="微软雅黑" charset="0"/>
                <a:cs typeface="Arial Unicode MS" pitchFamily="34" charset="-122"/>
              </a:rPr>
              <a:t> total = 0;</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public </a:t>
            </a:r>
            <a:r>
              <a:rPr lang="en-US" altLang="zh-CN" sz="1800" b="1" dirty="0">
                <a:solidFill>
                  <a:schemeClr val="tx1"/>
                </a:solidFill>
                <a:latin typeface="微软雅黑" charset="0"/>
                <a:ea typeface="微软雅黑" charset="0"/>
                <a:cs typeface="Arial Unicode MS" pitchFamily="34" charset="-122"/>
              </a:rPr>
              <a:t>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    total</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id </a:t>
            </a:r>
            <a:r>
              <a:rPr lang="en-US" altLang="zh-CN" sz="1800" b="1" dirty="0">
                <a:solidFill>
                  <a:schemeClr val="tx1"/>
                </a:solidFill>
                <a:latin typeface="微软雅黑" charset="0"/>
                <a:ea typeface="微软雅黑" charset="0"/>
                <a:cs typeface="Arial Unicode MS" pitchFamily="34" charset="-122"/>
              </a:rPr>
              <a:t>= total;</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public static void main(String </a:t>
            </a:r>
            <a:r>
              <a:rPr lang="en-US" altLang="zh-CN" sz="1800" b="1" dirty="0" err="1">
                <a:solidFill>
                  <a:schemeClr val="tx1"/>
                </a:solidFill>
                <a:latin typeface="微软雅黑" charset="0"/>
                <a:ea typeface="微软雅黑" charset="0"/>
                <a:cs typeface="Arial Unicode MS" pitchFamily="34" charset="-122"/>
              </a:rPr>
              <a:t>args</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  Person </a:t>
            </a:r>
            <a:r>
              <a:rPr lang="en-US" altLang="zh-CN" sz="1800" b="1" dirty="0">
                <a:solidFill>
                  <a:schemeClr val="tx1"/>
                </a:solidFill>
                <a:latin typeface="微软雅黑" charset="0"/>
                <a:ea typeface="微软雅黑" charset="0"/>
                <a:cs typeface="Arial Unicode MS" pitchFamily="34" charset="-122"/>
              </a:rPr>
              <a:t>Tom=new Person()</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Tom.id=0</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smtClean="0">
                <a:solidFill>
                  <a:schemeClr val="tx1"/>
                </a:solidFill>
                <a:latin typeface="微软雅黑" charset="0"/>
                <a:ea typeface="微软雅黑" charset="0"/>
                <a:cs typeface="Arial Unicode MS" pitchFamily="34" charset="-122"/>
              </a:rPr>
              <a:t>total=100</a:t>
            </a:r>
            <a:r>
              <a:rPr lang="en-US" altLang="zh-CN" sz="1800" b="1" dirty="0">
                <a:solidFill>
                  <a:schemeClr val="tx1"/>
                </a:solidFill>
                <a:latin typeface="微软雅黑" charset="0"/>
                <a:ea typeface="微软雅黑" charset="0"/>
                <a:cs typeface="Arial Unicode MS" pitchFamily="34" charset="-122"/>
              </a:rPr>
              <a:t>; // </a:t>
            </a:r>
            <a:r>
              <a:rPr lang="zh-CN" altLang="en-US" sz="1800" b="1" dirty="0">
                <a:solidFill>
                  <a:schemeClr val="tx1"/>
                </a:solidFill>
                <a:latin typeface="微软雅黑" charset="0"/>
                <a:ea typeface="微软雅黑" charset="0"/>
                <a:cs typeface="Arial Unicode MS" pitchFamily="34" charset="-122"/>
              </a:rPr>
              <a:t>不用创建对象就可以访问静态成员</a:t>
            </a:r>
          </a:p>
          <a:p>
            <a:pPr algn="just">
              <a:lnSpc>
                <a:spcPct val="75000"/>
              </a:lnSpc>
            </a:pPr>
            <a:r>
              <a:rPr lang="zh-CN" altLang="en-US"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rPr>
              <a:t>}</a:t>
            </a:r>
          </a:p>
          <a:p>
            <a:pPr algn="just">
              <a:lnSpc>
                <a:spcPct val="75000"/>
              </a:lnSpc>
            </a:pP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endParaRPr lang="en-US" altLang="zh-CN" sz="1800" b="1" dirty="0">
              <a:solidFill>
                <a:schemeClr val="tx1"/>
              </a:solidFill>
              <a:latin typeface="微软雅黑" charset="0"/>
              <a:ea typeface="微软雅黑" charset="0"/>
              <a:cs typeface="Arial Unicode MS" pitchFamily="34" charset="-122"/>
            </a:endParaRPr>
          </a:p>
          <a:p>
            <a:pPr algn="just">
              <a:lnSpc>
                <a:spcPct val="90000"/>
              </a:lnSpc>
            </a:pPr>
            <a:r>
              <a:rPr lang="en-US" altLang="zh-CN" sz="1800" b="1" dirty="0">
                <a:solidFill>
                  <a:schemeClr val="tx1"/>
                </a:solidFill>
                <a:latin typeface="微软雅黑" charset="0"/>
                <a:ea typeface="微软雅黑" charset="0"/>
                <a:cs typeface="Arial Unicode MS" pitchFamily="34" charset="-122"/>
              </a:rPr>
              <a:t>public class </a:t>
            </a:r>
            <a:r>
              <a:rPr lang="en-US" altLang="zh-CN" sz="1800" b="1" dirty="0" err="1">
                <a:solidFill>
                  <a:schemeClr val="tx1"/>
                </a:solidFill>
                <a:latin typeface="微软雅黑" charset="0"/>
                <a:ea typeface="微软雅黑" charset="0"/>
                <a:cs typeface="Arial Unicode MS" pitchFamily="34" charset="-122"/>
              </a:rPr>
              <a:t>OtherClass</a:t>
            </a: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a:solidFill>
                  <a:schemeClr val="tx1"/>
                </a:solidFill>
                <a:latin typeface="微软雅黑" charset="0"/>
                <a:ea typeface="微软雅黑" charset="0"/>
                <a:cs typeface="Arial Unicode MS" pitchFamily="34" charset="-122"/>
              </a:rPr>
              <a:t>public static void main(String </a:t>
            </a:r>
            <a:r>
              <a:rPr lang="en-US" altLang="zh-CN" sz="1800" b="1" dirty="0" err="1">
                <a:solidFill>
                  <a:schemeClr val="tx1"/>
                </a:solidFill>
                <a:latin typeface="微软雅黑" charset="0"/>
                <a:ea typeface="微软雅黑" charset="0"/>
                <a:cs typeface="Arial Unicode MS" pitchFamily="34" charset="-122"/>
              </a:rPr>
              <a:t>args</a:t>
            </a:r>
            <a:r>
              <a:rPr lang="en-US" altLang="zh-CN" sz="1800" b="1" dirty="0">
                <a:solidFill>
                  <a:schemeClr val="tx1"/>
                </a:solidFill>
                <a:latin typeface="微软雅黑" charset="0"/>
                <a:ea typeface="微软雅黑" charset="0"/>
                <a:cs typeface="Arial Unicode MS" pitchFamily="34" charset="-122"/>
              </a:rPr>
              <a:t>[]) {</a:t>
            </a:r>
          </a:p>
          <a:p>
            <a:pPr algn="just">
              <a:lnSpc>
                <a:spcPct val="90000"/>
              </a:lnSpc>
            </a:pP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smtClean="0">
                <a:solidFill>
                  <a:schemeClr val="tx1"/>
                </a:solidFill>
                <a:latin typeface="微软雅黑" charset="0"/>
                <a:ea typeface="微软雅黑" charset="0"/>
                <a:cs typeface="Arial Unicode MS" pitchFamily="34" charset="-122"/>
              </a:rPr>
              <a:t>Person.total</a:t>
            </a:r>
            <a:r>
              <a:rPr lang="en-US" altLang="zh-CN" sz="1800" b="1" dirty="0" smtClean="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rPr>
              <a:t>= 100;  // </a:t>
            </a:r>
            <a:r>
              <a:rPr lang="zh-CN" altLang="en-US" sz="1800" b="1" dirty="0">
                <a:solidFill>
                  <a:schemeClr val="tx1"/>
                </a:solidFill>
                <a:latin typeface="微软雅黑" charset="0"/>
                <a:ea typeface="微软雅黑" charset="0"/>
                <a:cs typeface="Arial Unicode MS" pitchFamily="34" charset="-122"/>
              </a:rPr>
              <a:t>不用创建对象就可以访问静态成员</a:t>
            </a:r>
          </a:p>
          <a:p>
            <a:pPr algn="just">
              <a:lnSpc>
                <a:spcPct val="90000"/>
              </a:lnSpc>
            </a:pPr>
            <a:r>
              <a:rPr lang="zh-CN" altLang="en-US"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smtClean="0">
                <a:solidFill>
                  <a:schemeClr val="tx1"/>
                </a:solidFill>
                <a:latin typeface="微软雅黑" charset="0"/>
                <a:ea typeface="微软雅黑" charset="0"/>
                <a:cs typeface="Arial Unicode MS" pitchFamily="34" charset="-122"/>
              </a:rPr>
              <a:t>System.out.println</a:t>
            </a:r>
            <a:r>
              <a:rPr lang="en-US" altLang="zh-CN" sz="1800" b="1" dirty="0" smtClean="0">
                <a:solidFill>
                  <a:schemeClr val="tx1"/>
                </a:solidFill>
                <a:latin typeface="微软雅黑" charset="0"/>
                <a:ea typeface="微软雅黑" charset="0"/>
                <a:cs typeface="Arial Unicode MS" pitchFamily="34" charset="-122"/>
              </a:rPr>
              <a:t>(</a:t>
            </a:r>
            <a:r>
              <a:rPr lang="en-US" altLang="zh-CN" sz="1800" b="1" dirty="0" err="1" smtClean="0">
                <a:solidFill>
                  <a:schemeClr val="tx1"/>
                </a:solidFill>
                <a:latin typeface="微软雅黑" charset="0"/>
                <a:ea typeface="微软雅黑" charset="0"/>
                <a:cs typeface="Arial Unicode MS" pitchFamily="34" charset="-122"/>
              </a:rPr>
              <a:t>Person.total</a:t>
            </a:r>
            <a:r>
              <a:rPr lang="en-US" altLang="zh-CN" sz="1800" b="1" dirty="0">
                <a:solidFill>
                  <a:schemeClr val="tx1"/>
                </a:solidFill>
                <a:latin typeface="微软雅黑" charset="0"/>
                <a:ea typeface="微软雅黑" charset="0"/>
                <a:cs typeface="Arial Unicode MS" pitchFamily="34" charset="-122"/>
              </a:rPr>
              <a:t>);</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smtClean="0">
                <a:solidFill>
                  <a:schemeClr val="tx1"/>
                </a:solidFill>
                <a:latin typeface="微软雅黑" charset="0"/>
                <a:ea typeface="微软雅黑" charset="0"/>
                <a:cs typeface="Arial Unicode MS" pitchFamily="34" charset="-122"/>
              </a:rPr>
              <a:t>Person </a:t>
            </a:r>
            <a:r>
              <a:rPr lang="en-US" altLang="zh-CN" sz="1800" b="1" dirty="0">
                <a:solidFill>
                  <a:schemeClr val="tx1"/>
                </a:solidFill>
                <a:latin typeface="微软雅黑" charset="0"/>
                <a:ea typeface="微软雅黑" charset="0"/>
                <a:cs typeface="Arial Unicode MS" pitchFamily="34" charset="-122"/>
              </a:rPr>
              <a:t>c = new Person(); </a:t>
            </a:r>
          </a:p>
          <a:p>
            <a:pPr algn="just">
              <a:lnSpc>
                <a:spcPct val="90000"/>
              </a:lnSpc>
            </a:pPr>
            <a:r>
              <a:rPr lang="en-US" altLang="zh-CN" sz="1800" b="1" dirty="0">
                <a:solidFill>
                  <a:schemeClr val="tx1"/>
                </a:solidFill>
                <a:latin typeface="微软雅黑" charset="0"/>
                <a:ea typeface="微软雅黑" charset="0"/>
                <a:cs typeface="Arial Unicode MS" pitchFamily="34" charset="-122"/>
              </a:rPr>
              <a:t>	</a:t>
            </a:r>
            <a:r>
              <a:rPr lang="en-US" altLang="zh-CN" sz="1800" b="1" dirty="0">
                <a:solidFill>
                  <a:schemeClr val="tx1"/>
                </a:solidFill>
                <a:latin typeface="微软雅黑" charset="0"/>
                <a:ea typeface="微软雅黑" charset="0"/>
                <a:cs typeface="Arial Unicode MS" pitchFamily="34" charset="-122"/>
                <a:sym typeface="+mn-ea"/>
              </a:rPr>
              <a:t>    </a:t>
            </a:r>
            <a:r>
              <a:rPr lang="en-US" altLang="zh-CN" sz="1800" b="1" dirty="0" err="1" smtClean="0">
                <a:solidFill>
                  <a:schemeClr val="tx1"/>
                </a:solidFill>
                <a:latin typeface="微软雅黑" charset="0"/>
                <a:ea typeface="微软雅黑" charset="0"/>
                <a:cs typeface="Arial Unicode MS" pitchFamily="34" charset="-122"/>
              </a:rPr>
              <a:t>System.out.println</a:t>
            </a:r>
            <a:r>
              <a:rPr lang="en-US" altLang="zh-CN" sz="1800" b="1" dirty="0" smtClean="0">
                <a:solidFill>
                  <a:schemeClr val="tx1"/>
                </a:solidFill>
                <a:latin typeface="微软雅黑" charset="0"/>
                <a:ea typeface="微软雅黑" charset="0"/>
                <a:cs typeface="Arial Unicode MS" pitchFamily="34" charset="-122"/>
              </a:rPr>
              <a:t>(</a:t>
            </a:r>
            <a:r>
              <a:rPr lang="en-US" altLang="zh-CN" sz="1800" b="1" dirty="0" err="1" smtClean="0">
                <a:solidFill>
                  <a:schemeClr val="tx1"/>
                </a:solidFill>
                <a:latin typeface="微软雅黑" charset="0"/>
                <a:ea typeface="微软雅黑" charset="0"/>
                <a:cs typeface="Arial Unicode MS" pitchFamily="34" charset="-122"/>
              </a:rPr>
              <a:t>c.total</a:t>
            </a:r>
            <a:r>
              <a:rPr lang="en-US" altLang="zh-CN" sz="1800" b="1" dirty="0">
                <a:solidFill>
                  <a:schemeClr val="tx1"/>
                </a:solidFill>
                <a:latin typeface="微软雅黑" charset="0"/>
                <a:ea typeface="微软雅黑" charset="0"/>
                <a:cs typeface="Arial Unicode MS" pitchFamily="34" charset="-122"/>
              </a:rPr>
              <a:t>);	//</a:t>
            </a:r>
            <a:r>
              <a:rPr lang="zh-CN" altLang="en-US" sz="1800" b="1" dirty="0">
                <a:solidFill>
                  <a:schemeClr val="tx1"/>
                </a:solidFill>
                <a:latin typeface="微软雅黑" charset="0"/>
                <a:ea typeface="微软雅黑" charset="0"/>
                <a:cs typeface="Arial Unicode MS" pitchFamily="34" charset="-122"/>
              </a:rPr>
              <a:t>输出</a:t>
            </a:r>
            <a:r>
              <a:rPr lang="en-US" altLang="zh-CN" sz="1800" b="1" dirty="0">
                <a:solidFill>
                  <a:schemeClr val="tx1"/>
                </a:solidFill>
                <a:latin typeface="微软雅黑" charset="0"/>
                <a:ea typeface="微软雅黑" charset="0"/>
                <a:cs typeface="Arial Unicode MS" pitchFamily="34" charset="-122"/>
              </a:rPr>
              <a:t>101</a:t>
            </a:r>
          </a:p>
          <a:p>
            <a:pPr algn="just">
              <a:lnSpc>
                <a:spcPct val="70000"/>
              </a:lnSpc>
            </a:pPr>
            <a:r>
              <a:rPr lang="en-US" altLang="zh-CN" sz="1800" b="1" dirty="0">
                <a:solidFill>
                  <a:schemeClr val="tx1"/>
                </a:solidFill>
                <a:latin typeface="微软雅黑" charset="0"/>
                <a:ea typeface="微软雅黑" charset="0"/>
                <a:cs typeface="Arial Unicode MS" pitchFamily="34" charset="-122"/>
              </a:rPr>
              <a:t>            }</a:t>
            </a:r>
          </a:p>
          <a:p>
            <a:pPr algn="just">
              <a:lnSpc>
                <a:spcPct val="70000"/>
              </a:lnSpc>
            </a:pPr>
            <a:r>
              <a:rPr lang="en-US" altLang="zh-CN" sz="1800" b="1" dirty="0">
                <a:solidFill>
                  <a:schemeClr val="tx1"/>
                </a:solidFill>
                <a:latin typeface="微软雅黑" charset="0"/>
                <a:ea typeface="微软雅黑" charset="0"/>
                <a:cs typeface="Arial Unicode MS" pitchFamily="34" charset="-122"/>
              </a:rPr>
              <a:t>}</a:t>
            </a:r>
          </a:p>
        </p:txBody>
      </p:sp>
      <p:sp>
        <p:nvSpPr>
          <p:cNvPr id="264194" name="Rectangle 2"/>
          <p:cNvSpPr>
            <a:spLocks noGrp="1" noChangeArrowheads="1"/>
          </p:cNvSpPr>
          <p:nvPr>
            <p:ph type="title"/>
          </p:nvPr>
        </p:nvSpPr>
        <p:spPr>
          <a:xfrm>
            <a:off x="559862" y="-131549"/>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类变量</a:t>
            </a:r>
          </a:p>
        </p:txBody>
      </p:sp>
    </p:spTree>
    <p:extLst>
      <p:ext uri="{BB962C8B-B14F-4D97-AF65-F5344CB8AC3E}">
        <p14:creationId xmlns:p14="http://schemas.microsoft.com/office/powerpoint/2010/main" val="2219162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46050" y="1395095"/>
            <a:ext cx="9107805" cy="5048250"/>
          </a:xfrm>
          <a:prstGeom prst="rect">
            <a:avLst/>
          </a:prstGeom>
          <a:noFill/>
          <a:ln w="9525">
            <a:noFill/>
            <a:miter lim="800000"/>
          </a:ln>
        </p:spPr>
        <p:txBody>
          <a:bodyPr wrap="square">
            <a:spAutoFit/>
          </a:bodyPr>
          <a:lstStyle/>
          <a:p>
            <a:r>
              <a:rPr lang="en-US" altLang="zh-CN" sz="1800" b="1" dirty="0">
                <a:solidFill>
                  <a:schemeClr val="tx1"/>
                </a:solidFill>
                <a:latin typeface="微软雅黑" charset="0"/>
                <a:ea typeface="微软雅黑" charset="0"/>
              </a:rPr>
              <a:t> class Person {</a:t>
            </a:r>
          </a:p>
          <a:p>
            <a:r>
              <a:rPr lang="en-US" altLang="zh-CN" sz="1800" b="1" dirty="0">
                <a:solidFill>
                  <a:schemeClr val="tx1"/>
                </a:solidFill>
                <a:latin typeface="微软雅黑" charset="0"/>
                <a:ea typeface="微软雅黑" charset="0"/>
              </a:rPr>
              <a:t>       private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id;</a:t>
            </a:r>
          </a:p>
          <a:p>
            <a:r>
              <a:rPr lang="en-US" altLang="zh-CN" sz="1800" b="1" dirty="0">
                <a:solidFill>
                  <a:schemeClr val="tx1"/>
                </a:solidFill>
                <a:latin typeface="微软雅黑" charset="0"/>
                <a:ea typeface="微软雅黑" charset="0"/>
              </a:rPr>
              <a:t>       private static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total = 0;</a:t>
            </a:r>
          </a:p>
          <a:p>
            <a:r>
              <a:rPr lang="en-US" altLang="zh-CN" sz="1800" b="1" dirty="0">
                <a:solidFill>
                  <a:schemeClr val="tx1"/>
                </a:solidFill>
                <a:latin typeface="微软雅黑" charset="0"/>
                <a:ea typeface="微软雅黑" charset="0"/>
              </a:rPr>
              <a:t>       public static </a:t>
            </a:r>
            <a:r>
              <a:rPr lang="en-US" altLang="zh-CN" sz="1800" b="1" dirty="0" err="1">
                <a:solidFill>
                  <a:schemeClr val="tx1"/>
                </a:solidFill>
                <a:latin typeface="微软雅黑" charset="0"/>
                <a:ea typeface="微软雅黑" charset="0"/>
              </a:rPr>
              <a:t>int</a:t>
            </a:r>
            <a:r>
              <a:rPr lang="en-US" altLang="zh-CN" sz="1800" b="1" dirty="0">
                <a:solidFill>
                  <a:schemeClr val="tx1"/>
                </a:solidFill>
                <a:latin typeface="微软雅黑" charset="0"/>
                <a:ea typeface="微软雅黑" charset="0"/>
              </a:rPr>
              <a:t> </a:t>
            </a:r>
            <a:r>
              <a:rPr lang="en-US" altLang="zh-CN" sz="1800" b="1" dirty="0" err="1">
                <a:solidFill>
                  <a:schemeClr val="tx1"/>
                </a:solidFill>
                <a:latin typeface="微软雅黑" charset="0"/>
                <a:ea typeface="微软雅黑" charset="0"/>
              </a:rPr>
              <a:t>getTotalPerson</a:t>
            </a:r>
            <a:r>
              <a:rPr lang="en-US" altLang="zh-CN" sz="1800" b="1" dirty="0">
                <a:solidFill>
                  <a:schemeClr val="tx1"/>
                </a:solidFill>
                <a:latin typeface="微软雅黑" charset="0"/>
                <a:ea typeface="微软雅黑" charset="0"/>
              </a:rPr>
              <a:t>() { </a:t>
            </a:r>
          </a:p>
          <a:p>
            <a:r>
              <a:rPr lang="en-US" altLang="zh-CN" sz="1800" b="1" dirty="0">
                <a:solidFill>
                  <a:schemeClr val="tx1"/>
                </a:solidFill>
                <a:latin typeface="微软雅黑" charset="0"/>
                <a:ea typeface="微软雅黑" charset="0"/>
              </a:rPr>
              <a:t>	</a:t>
            </a:r>
            <a:r>
              <a:rPr lang="en-US" altLang="zh-CN" sz="1800" b="1" dirty="0" smtClean="0">
                <a:solidFill>
                  <a:schemeClr val="tx1"/>
                </a:solidFill>
                <a:latin typeface="微软雅黑" charset="0"/>
                <a:ea typeface="微软雅黑" charset="0"/>
              </a:rPr>
              <a:t> return </a:t>
            </a:r>
            <a:r>
              <a:rPr lang="en-US" altLang="zh-CN" sz="1800" b="1" dirty="0">
                <a:solidFill>
                  <a:schemeClr val="tx1"/>
                </a:solidFill>
                <a:latin typeface="微软雅黑" charset="0"/>
                <a:ea typeface="微软雅黑" charset="0"/>
              </a:rPr>
              <a:t>total;</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       public Person() {</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total++;</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id = total;</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rPr>
              <a:t>public class </a:t>
            </a:r>
            <a:r>
              <a:rPr lang="en-US" altLang="zh-CN" sz="1800" b="1" dirty="0" err="1">
                <a:solidFill>
                  <a:schemeClr val="tx1"/>
                </a:solidFill>
                <a:latin typeface="微软雅黑" charset="0"/>
                <a:ea typeface="微软雅黑" charset="0"/>
              </a:rPr>
              <a:t>TestPerson</a:t>
            </a:r>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public static void main(String[] </a:t>
            </a:r>
            <a:r>
              <a:rPr lang="en-US" altLang="zh-CN" sz="1800" b="1" dirty="0" err="1">
                <a:solidFill>
                  <a:schemeClr val="tx1"/>
                </a:solidFill>
                <a:latin typeface="微软雅黑" charset="0"/>
                <a:ea typeface="微软雅黑" charset="0"/>
              </a:rPr>
              <a:t>args</a:t>
            </a:r>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sym typeface="+mn-ea"/>
              </a:rPr>
              <a:t>              </a:t>
            </a:r>
            <a:r>
              <a:rPr lang="en-US" altLang="zh-CN" sz="1800" b="1" dirty="0" err="1">
                <a:solidFill>
                  <a:schemeClr val="tx1"/>
                </a:solidFill>
                <a:latin typeface="微软雅黑" charset="0"/>
                <a:ea typeface="微软雅黑" charset="0"/>
              </a:rPr>
              <a:t>System.out.println</a:t>
            </a:r>
            <a:r>
              <a:rPr lang="en-US" altLang="zh-CN" sz="1800" b="1" dirty="0">
                <a:solidFill>
                  <a:schemeClr val="tx1"/>
                </a:solidFill>
                <a:latin typeface="微软雅黑" charset="0"/>
                <a:ea typeface="微软雅黑" charset="0"/>
              </a:rPr>
              <a:t>("Number of total is " +</a:t>
            </a:r>
            <a:r>
              <a:rPr lang="en-US" altLang="zh-CN" sz="1800" b="1" dirty="0" err="1">
                <a:solidFill>
                  <a:schemeClr val="tx1"/>
                </a:solidFill>
                <a:latin typeface="微软雅黑" charset="0"/>
                <a:ea typeface="微软雅黑" charset="0"/>
              </a:rPr>
              <a:t>Person.getTotalPerson</a:t>
            </a:r>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sym typeface="+mn-ea"/>
              </a:rPr>
              <a:t>              </a:t>
            </a:r>
            <a:r>
              <a:rPr lang="en-US" altLang="zh-CN" sz="1800" b="1" dirty="0">
                <a:solidFill>
                  <a:schemeClr val="tx1"/>
                </a:solidFill>
                <a:latin typeface="微软雅黑" charset="0"/>
                <a:ea typeface="微软雅黑" charset="0"/>
              </a:rPr>
              <a:t>Person p1 = new Person();</a:t>
            </a:r>
          </a:p>
          <a:p>
            <a:r>
              <a:rPr lang="en-US" altLang="zh-CN" sz="1800" b="1" dirty="0">
                <a:solidFill>
                  <a:schemeClr val="tx1"/>
                </a:solidFill>
                <a:latin typeface="微软雅黑" charset="0"/>
                <a:ea typeface="微软雅黑" charset="0"/>
                <a:sym typeface="+mn-ea"/>
              </a:rPr>
              <a:t>              </a:t>
            </a:r>
            <a:r>
              <a:rPr lang="en-US" altLang="zh-CN" sz="1800" b="1" dirty="0" err="1">
                <a:solidFill>
                  <a:schemeClr val="tx1"/>
                </a:solidFill>
                <a:latin typeface="微软雅黑" charset="0"/>
                <a:ea typeface="微软雅黑" charset="0"/>
              </a:rPr>
              <a:t>System.out.println</a:t>
            </a:r>
            <a:r>
              <a:rPr lang="en-US" altLang="zh-CN" sz="1800" b="1" dirty="0">
                <a:solidFill>
                  <a:schemeClr val="tx1"/>
                </a:solidFill>
                <a:latin typeface="微软雅黑" charset="0"/>
                <a:ea typeface="微软雅黑" charset="0"/>
              </a:rPr>
              <a:t>( "Number of total is "+ </a:t>
            </a:r>
            <a:r>
              <a:rPr lang="en-US" altLang="zh-CN" sz="1800" b="1" dirty="0" err="1">
                <a:solidFill>
                  <a:schemeClr val="tx1"/>
                </a:solidFill>
                <a:latin typeface="微软雅黑" charset="0"/>
                <a:ea typeface="微软雅黑" charset="0"/>
              </a:rPr>
              <a:t>Person.getTotalPerson</a:t>
            </a:r>
            <a:r>
              <a:rPr lang="en-US" altLang="zh-CN" sz="1800" b="1" dirty="0">
                <a:solidFill>
                  <a:schemeClr val="tx1"/>
                </a:solidFill>
                <a:latin typeface="微软雅黑" charset="0"/>
                <a:ea typeface="微软雅黑" charset="0"/>
              </a:rPr>
              <a:t>());</a:t>
            </a:r>
          </a:p>
          <a:p>
            <a:r>
              <a:rPr lang="en-US" altLang="zh-CN" sz="1800" b="1" dirty="0">
                <a:solidFill>
                  <a:schemeClr val="tx1"/>
                </a:solidFill>
                <a:latin typeface="微软雅黑" charset="0"/>
                <a:ea typeface="微软雅黑" charset="0"/>
              </a:rPr>
              <a:t>        }</a:t>
            </a:r>
          </a:p>
          <a:p>
            <a:r>
              <a:rPr lang="en-US" altLang="zh-CN" sz="1800" b="1" dirty="0">
                <a:solidFill>
                  <a:schemeClr val="tx1"/>
                </a:solidFill>
                <a:latin typeface="微软雅黑" charset="0"/>
                <a:ea typeface="微软雅黑" charset="0"/>
              </a:rPr>
              <a:t>}</a:t>
            </a:r>
          </a:p>
        </p:txBody>
      </p:sp>
      <p:sp>
        <p:nvSpPr>
          <p:cNvPr id="266243" name="Rectangle 3"/>
          <p:cNvSpPr>
            <a:spLocks noGrp="1" noChangeArrowheads="1"/>
          </p:cNvSpPr>
          <p:nvPr>
            <p:ph type="title"/>
          </p:nvPr>
        </p:nvSpPr>
        <p:spPr>
          <a:xfrm>
            <a:off x="728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
        <p:nvSpPr>
          <p:cNvPr id="9220" name="Rectangle 4"/>
          <p:cNvSpPr>
            <a:spLocks noChangeArrowheads="1"/>
          </p:cNvSpPr>
          <p:nvPr/>
        </p:nvSpPr>
        <p:spPr bwMode="auto">
          <a:xfrm>
            <a:off x="130175" y="977900"/>
            <a:ext cx="8910955" cy="417830"/>
          </a:xfrm>
          <a:prstGeom prst="rect">
            <a:avLst/>
          </a:prstGeom>
          <a:noFill/>
          <a:ln w="9525">
            <a:noFill/>
            <a:miter lim="800000"/>
          </a:ln>
        </p:spPr>
        <p:txBody>
          <a:bodyPr wrap="square">
            <a:spAutoFit/>
          </a:bodyPr>
          <a:lstStyle/>
          <a:p>
            <a:pPr>
              <a:buFont typeface="Wingdings" pitchFamily="2" charset="2"/>
              <a:buChar char="§"/>
            </a:pPr>
            <a:r>
              <a:rPr lang="zh-CN" altLang="en-US" sz="2000" b="1" dirty="0">
                <a:solidFill>
                  <a:schemeClr val="tx1"/>
                </a:solidFill>
                <a:latin typeface="微软雅黑" charset="0"/>
                <a:ea typeface="微软雅黑" charset="0"/>
                <a:cs typeface="Arial Unicode MS" pitchFamily="34" charset="-122"/>
              </a:rPr>
              <a:t>没有对象的实例时，可以用类名</a:t>
            </a:r>
            <a:r>
              <a:rPr lang="en-US" altLang="zh-CN" sz="2000" b="1" dirty="0">
                <a:solidFill>
                  <a:schemeClr val="tx1"/>
                </a:solidFill>
                <a:latin typeface="微软雅黑" charset="0"/>
                <a:ea typeface="微软雅黑" charset="0"/>
                <a:cs typeface="Arial Unicode MS" pitchFamily="34" charset="-122"/>
              </a:rPr>
              <a:t>.</a:t>
            </a:r>
            <a:r>
              <a:rPr lang="zh-CN" altLang="en-US" sz="2000" b="1" dirty="0">
                <a:solidFill>
                  <a:schemeClr val="tx1"/>
                </a:solidFill>
                <a:latin typeface="微软雅黑" charset="0"/>
                <a:ea typeface="微软雅黑" charset="0"/>
                <a:cs typeface="Arial Unicode MS" pitchFamily="34" charset="-122"/>
              </a:rPr>
              <a:t>方法名</a:t>
            </a:r>
            <a:r>
              <a:rPr lang="en-US" altLang="zh-CN" sz="2000" b="1" dirty="0">
                <a:solidFill>
                  <a:schemeClr val="tx1"/>
                </a:solidFill>
                <a:latin typeface="微软雅黑" charset="0"/>
                <a:ea typeface="微软雅黑" charset="0"/>
                <a:cs typeface="Arial Unicode MS" pitchFamily="34" charset="-122"/>
              </a:rPr>
              <a:t>()</a:t>
            </a:r>
            <a:r>
              <a:rPr lang="zh-CN" altLang="en-US" sz="2000" b="1" dirty="0">
                <a:solidFill>
                  <a:schemeClr val="tx1"/>
                </a:solidFill>
                <a:latin typeface="微软雅黑" charset="0"/>
                <a:ea typeface="微软雅黑" charset="0"/>
                <a:cs typeface="Arial Unicode MS" pitchFamily="34" charset="-122"/>
              </a:rPr>
              <a:t>的形式访问由</a:t>
            </a: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标记的类方法。</a:t>
            </a:r>
          </a:p>
        </p:txBody>
      </p:sp>
    </p:spTree>
    <p:extLst>
      <p:ext uri="{BB962C8B-B14F-4D97-AF65-F5344CB8AC3E}">
        <p14:creationId xmlns:p14="http://schemas.microsoft.com/office/powerpoint/2010/main" val="10632998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125288" y="998562"/>
            <a:ext cx="8839200" cy="417830"/>
          </a:xfrm>
          <a:prstGeom prst="rect">
            <a:avLst/>
          </a:prstGeom>
          <a:noFill/>
          <a:ln w="9525">
            <a:noFill/>
            <a:miter lim="800000"/>
          </a:ln>
        </p:spPr>
        <p:txBody>
          <a:bodyPr>
            <a:spAutoFit/>
          </a:bodyPr>
          <a:lstStyle/>
          <a:p>
            <a:pPr>
              <a:buFont typeface="Wingdings" pitchFamily="2" charset="2"/>
              <a:buChar char="§"/>
            </a:pPr>
            <a:r>
              <a:rPr lang="en-US" altLang="zh-CN" sz="2000" b="1" dirty="0">
                <a:solidFill>
                  <a:schemeClr val="tx1"/>
                </a:solidFill>
                <a:latin typeface="微软雅黑" charset="0"/>
                <a:ea typeface="微软雅黑" charset="0"/>
                <a:cs typeface="Arial Unicode MS" pitchFamily="34" charset="-122"/>
              </a:rPr>
              <a:t>   </a:t>
            </a:r>
            <a:r>
              <a:rPr lang="zh-CN" altLang="en-US" sz="2000" b="1" dirty="0">
                <a:solidFill>
                  <a:schemeClr val="tx1"/>
                </a:solidFill>
                <a:latin typeface="微软雅黑" charset="0"/>
                <a:ea typeface="微软雅黑" charset="0"/>
                <a:cs typeface="Arial Unicode MS" pitchFamily="34" charset="-122"/>
              </a:rPr>
              <a:t>在</a:t>
            </a: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方法内部只能访问类的</a:t>
            </a: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属性，不能访问</a:t>
            </a:r>
            <a:r>
              <a:rPr lang="zh-CN" altLang="en-US" sz="2000" b="1" dirty="0" smtClean="0">
                <a:solidFill>
                  <a:schemeClr val="tx1"/>
                </a:solidFill>
                <a:latin typeface="微软雅黑" charset="0"/>
                <a:ea typeface="微软雅黑" charset="0"/>
                <a:cs typeface="Arial Unicode MS" pitchFamily="34" charset="-122"/>
              </a:rPr>
              <a:t>类的</a:t>
            </a:r>
            <a:r>
              <a:rPr lang="zh-CN" altLang="en-US" sz="2000" b="1" dirty="0">
                <a:solidFill>
                  <a:schemeClr val="tx1"/>
                </a:solidFill>
                <a:latin typeface="微软雅黑" charset="0"/>
                <a:ea typeface="微软雅黑" charset="0"/>
                <a:cs typeface="Arial Unicode MS" pitchFamily="34" charset="-122"/>
              </a:rPr>
              <a:t>非</a:t>
            </a: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属性</a:t>
            </a:r>
            <a:r>
              <a:rPr lang="zh-CN" altLang="en-US" sz="2000" b="1" dirty="0" smtClean="0">
                <a:solidFill>
                  <a:schemeClr val="tx1"/>
                </a:solidFill>
                <a:latin typeface="微软雅黑" charset="0"/>
                <a:ea typeface="微软雅黑" charset="0"/>
                <a:cs typeface="Arial Unicode MS" pitchFamily="34" charset="-122"/>
              </a:rPr>
              <a:t>。</a:t>
            </a:r>
          </a:p>
        </p:txBody>
      </p:sp>
      <p:sp>
        <p:nvSpPr>
          <p:cNvPr id="10244" name="Rectangle 4"/>
          <p:cNvSpPr>
            <a:spLocks noChangeArrowheads="1"/>
          </p:cNvSpPr>
          <p:nvPr/>
        </p:nvSpPr>
        <p:spPr bwMode="auto">
          <a:xfrm>
            <a:off x="500034" y="1449025"/>
            <a:ext cx="5943600" cy="4765675"/>
          </a:xfrm>
          <a:prstGeom prst="rect">
            <a:avLst/>
          </a:prstGeom>
          <a:noFill/>
          <a:ln w="9525">
            <a:noFill/>
            <a:miter lim="800000"/>
          </a:ln>
        </p:spPr>
        <p:txBody>
          <a:bodyPr>
            <a:spAutoFit/>
          </a:bodyPr>
          <a:lstStyle/>
          <a:p>
            <a:pPr>
              <a:lnSpc>
                <a:spcPct val="80000"/>
              </a:lnSpc>
              <a:spcBef>
                <a:spcPct val="50000"/>
              </a:spcBef>
            </a:pPr>
            <a:r>
              <a:rPr lang="en-US" altLang="zh-CN" sz="2000" b="1" dirty="0">
                <a:solidFill>
                  <a:schemeClr val="tx1"/>
                </a:solidFill>
                <a:latin typeface="微软雅黑" charset="0"/>
                <a:ea typeface="微软雅黑" charset="0"/>
              </a:rPr>
              <a:t>class Person {</a:t>
            </a:r>
          </a:p>
          <a:p>
            <a:pPr>
              <a:lnSpc>
                <a:spcPct val="80000"/>
              </a:lnSpc>
              <a:spcBef>
                <a:spcPct val="50000"/>
              </a:spcBef>
            </a:pPr>
            <a:r>
              <a:rPr lang="en-US" altLang="zh-CN" sz="2000" b="1" dirty="0">
                <a:solidFill>
                  <a:schemeClr val="tx1"/>
                </a:solidFill>
                <a:latin typeface="微软雅黑" charset="0"/>
                <a:ea typeface="微软雅黑" charset="0"/>
              </a:rPr>
              <a:t>       private </a:t>
            </a:r>
            <a:r>
              <a:rPr lang="en-US" altLang="zh-CN" sz="2000" b="1" dirty="0" err="1">
                <a:solidFill>
                  <a:schemeClr val="tx1"/>
                </a:solidFill>
                <a:latin typeface="微软雅黑" charset="0"/>
                <a:ea typeface="微软雅黑" charset="0"/>
              </a:rPr>
              <a:t>int</a:t>
            </a:r>
            <a:r>
              <a:rPr lang="en-US" altLang="zh-CN" sz="2000" b="1" dirty="0">
                <a:solidFill>
                  <a:schemeClr val="tx1"/>
                </a:solidFill>
                <a:latin typeface="微软雅黑" charset="0"/>
                <a:ea typeface="微软雅黑" charset="0"/>
              </a:rPr>
              <a:t> id;</a:t>
            </a:r>
          </a:p>
          <a:p>
            <a:pPr>
              <a:lnSpc>
                <a:spcPct val="80000"/>
              </a:lnSpc>
              <a:spcBef>
                <a:spcPct val="50000"/>
              </a:spcBef>
            </a:pPr>
            <a:r>
              <a:rPr lang="en-US" altLang="zh-CN" sz="2000" b="1" dirty="0">
                <a:solidFill>
                  <a:schemeClr val="tx1"/>
                </a:solidFill>
                <a:latin typeface="微软雅黑" charset="0"/>
                <a:ea typeface="微软雅黑" charset="0"/>
              </a:rPr>
              <a:t>       private static </a:t>
            </a:r>
            <a:r>
              <a:rPr lang="en-US" altLang="zh-CN" sz="2000" b="1" dirty="0" err="1">
                <a:solidFill>
                  <a:schemeClr val="tx1"/>
                </a:solidFill>
                <a:latin typeface="微软雅黑" charset="0"/>
                <a:ea typeface="微软雅黑" charset="0"/>
              </a:rPr>
              <a:t>int</a:t>
            </a:r>
            <a:r>
              <a:rPr lang="en-US" altLang="zh-CN" sz="2000" b="1" dirty="0">
                <a:solidFill>
                  <a:schemeClr val="tx1"/>
                </a:solidFill>
                <a:latin typeface="微软雅黑" charset="0"/>
                <a:ea typeface="微软雅黑" charset="0"/>
              </a:rPr>
              <a:t> total = 0;</a:t>
            </a:r>
          </a:p>
          <a:p>
            <a:pPr>
              <a:lnSpc>
                <a:spcPct val="80000"/>
              </a:lnSpc>
              <a:spcBef>
                <a:spcPct val="50000"/>
              </a:spcBef>
            </a:pPr>
            <a:r>
              <a:rPr lang="en-US" altLang="zh-CN" sz="2000" b="1" dirty="0">
                <a:solidFill>
                  <a:schemeClr val="tx1"/>
                </a:solidFill>
                <a:latin typeface="微软雅黑" charset="0"/>
                <a:ea typeface="微软雅黑" charset="0"/>
              </a:rPr>
              <a:t>       public static </a:t>
            </a:r>
            <a:r>
              <a:rPr lang="en-US" altLang="zh-CN" sz="2000" b="1" dirty="0" err="1">
                <a:solidFill>
                  <a:schemeClr val="tx1"/>
                </a:solidFill>
                <a:latin typeface="微软雅黑" charset="0"/>
                <a:ea typeface="微软雅黑" charset="0"/>
              </a:rPr>
              <a:t>int</a:t>
            </a:r>
            <a:r>
              <a:rPr lang="en-US" altLang="zh-CN" sz="2000" b="1" dirty="0">
                <a:solidFill>
                  <a:schemeClr val="tx1"/>
                </a:solidFill>
                <a:latin typeface="微软雅黑" charset="0"/>
                <a:ea typeface="微软雅黑" charset="0"/>
              </a:rPr>
              <a:t> </a:t>
            </a:r>
            <a:r>
              <a:rPr lang="en-US" altLang="zh-CN" sz="2000" b="1" dirty="0" err="1">
                <a:solidFill>
                  <a:schemeClr val="tx1"/>
                </a:solidFill>
                <a:latin typeface="微软雅黑" charset="0"/>
                <a:ea typeface="微软雅黑" charset="0"/>
              </a:rPr>
              <a:t>getTotalPerson</a:t>
            </a:r>
            <a:r>
              <a:rPr lang="en-US" altLang="zh-CN" sz="2000" b="1" dirty="0">
                <a:solidFill>
                  <a:schemeClr val="tx1"/>
                </a:solidFill>
                <a:latin typeface="微软雅黑" charset="0"/>
                <a:ea typeface="微软雅黑" charset="0"/>
              </a:rPr>
              <a:t>() { </a:t>
            </a:r>
          </a:p>
          <a:p>
            <a:pPr>
              <a:lnSpc>
                <a:spcPct val="80000"/>
              </a:lnSpc>
              <a:spcBef>
                <a:spcPct val="50000"/>
              </a:spcBef>
            </a:pPr>
            <a:r>
              <a:rPr lang="en-US" altLang="zh-CN" sz="2000" b="1" dirty="0">
                <a:solidFill>
                  <a:schemeClr val="tx1"/>
                </a:solidFill>
                <a:latin typeface="微软雅黑" charset="0"/>
                <a:ea typeface="微软雅黑" charset="0"/>
              </a:rPr>
              <a:t>	</a:t>
            </a:r>
            <a:r>
              <a:rPr lang="en-US" altLang="zh-CN" b="1" dirty="0">
                <a:solidFill>
                  <a:schemeClr val="tx1"/>
                </a:solidFill>
                <a:latin typeface="微软雅黑" charset="0"/>
                <a:ea typeface="微软雅黑" charset="0"/>
                <a:sym typeface="+mn-ea"/>
              </a:rPr>
              <a:t>  </a:t>
            </a:r>
            <a:r>
              <a:rPr lang="en-US" altLang="zh-CN" sz="2000" b="1" dirty="0" smtClean="0">
                <a:solidFill>
                  <a:schemeClr val="tx1"/>
                </a:solidFill>
                <a:latin typeface="微软雅黑" charset="0"/>
                <a:ea typeface="微软雅黑" charset="0"/>
              </a:rPr>
              <a:t>id</a:t>
            </a:r>
            <a:r>
              <a:rPr lang="en-US" altLang="zh-CN" sz="2000" b="1" dirty="0">
                <a:solidFill>
                  <a:schemeClr val="tx1"/>
                </a:solidFill>
                <a:latin typeface="微软雅黑" charset="0"/>
                <a:ea typeface="微软雅黑" charset="0"/>
              </a:rPr>
              <a:t>++;	  </a:t>
            </a:r>
            <a:r>
              <a:rPr lang="en-US" altLang="zh-CN" sz="2000" b="1" dirty="0">
                <a:solidFill>
                  <a:srgbClr val="0000FF"/>
                </a:solidFill>
                <a:latin typeface="微软雅黑" charset="0"/>
                <a:ea typeface="微软雅黑" charset="0"/>
              </a:rPr>
              <a:t>//</a:t>
            </a:r>
            <a:r>
              <a:rPr lang="zh-CN" altLang="en-US" sz="2000" b="1" dirty="0">
                <a:solidFill>
                  <a:srgbClr val="0000FF"/>
                </a:solidFill>
                <a:latin typeface="微软雅黑" charset="0"/>
                <a:ea typeface="微软雅黑" charset="0"/>
              </a:rPr>
              <a:t>非法</a:t>
            </a:r>
          </a:p>
          <a:p>
            <a:pPr>
              <a:lnSpc>
                <a:spcPct val="80000"/>
              </a:lnSpc>
              <a:spcBef>
                <a:spcPct val="50000"/>
              </a:spcBef>
            </a:pPr>
            <a:r>
              <a:rPr lang="zh-CN" altLang="en-US" sz="2000" b="1" dirty="0">
                <a:solidFill>
                  <a:schemeClr val="tx1"/>
                </a:solidFill>
                <a:latin typeface="微软雅黑" charset="0"/>
                <a:ea typeface="微软雅黑" charset="0"/>
              </a:rPr>
              <a:t>	</a:t>
            </a:r>
            <a:r>
              <a:rPr lang="en-US" altLang="zh-CN" b="1" dirty="0">
                <a:solidFill>
                  <a:schemeClr val="tx1"/>
                </a:solidFill>
                <a:latin typeface="微软雅黑" charset="0"/>
                <a:ea typeface="微软雅黑" charset="0"/>
                <a:sym typeface="+mn-ea"/>
              </a:rPr>
              <a:t>  </a:t>
            </a:r>
            <a:r>
              <a:rPr lang="en-US" altLang="zh-CN" sz="2000" b="1" dirty="0" smtClean="0">
                <a:solidFill>
                  <a:schemeClr val="tx1"/>
                </a:solidFill>
                <a:latin typeface="微软雅黑" charset="0"/>
                <a:ea typeface="微软雅黑" charset="0"/>
              </a:rPr>
              <a:t>return </a:t>
            </a:r>
            <a:r>
              <a:rPr lang="en-US" altLang="zh-CN" sz="2000" b="1" dirty="0">
                <a:solidFill>
                  <a:schemeClr val="tx1"/>
                </a:solidFill>
                <a:latin typeface="微软雅黑" charset="0"/>
                <a:ea typeface="微软雅黑" charset="0"/>
              </a:rPr>
              <a:t>total;</a:t>
            </a:r>
          </a:p>
          <a:p>
            <a:pPr>
              <a:lnSpc>
                <a:spcPct val="80000"/>
              </a:lnSpc>
              <a:spcBef>
                <a:spcPct val="50000"/>
              </a:spcBef>
            </a:pPr>
            <a:r>
              <a:rPr lang="en-US" altLang="zh-CN" sz="2000" b="1" dirty="0">
                <a:solidFill>
                  <a:schemeClr val="tx1"/>
                </a:solidFill>
                <a:latin typeface="微软雅黑" charset="0"/>
                <a:ea typeface="微软雅黑" charset="0"/>
              </a:rPr>
              <a:t>       }</a:t>
            </a:r>
          </a:p>
          <a:p>
            <a:pPr>
              <a:lnSpc>
                <a:spcPct val="80000"/>
              </a:lnSpc>
              <a:spcBef>
                <a:spcPct val="50000"/>
              </a:spcBef>
            </a:pPr>
            <a:r>
              <a:rPr lang="en-US" altLang="zh-CN" sz="2000" b="1" dirty="0">
                <a:solidFill>
                  <a:schemeClr val="tx1"/>
                </a:solidFill>
                <a:latin typeface="微软雅黑" charset="0"/>
                <a:ea typeface="微软雅黑" charset="0"/>
              </a:rPr>
              <a:t>       public Person() {</a:t>
            </a:r>
          </a:p>
          <a:p>
            <a:pPr>
              <a:lnSpc>
                <a:spcPct val="80000"/>
              </a:lnSpc>
              <a:spcBef>
                <a:spcPct val="50000"/>
              </a:spcBef>
            </a:pPr>
            <a:r>
              <a:rPr lang="en-US" altLang="zh-CN" b="1" dirty="0">
                <a:solidFill>
                  <a:schemeClr val="tx1"/>
                </a:solidFill>
                <a:latin typeface="微软雅黑" charset="0"/>
                <a:ea typeface="微软雅黑" charset="0"/>
                <a:sym typeface="+mn-ea"/>
              </a:rPr>
              <a:t>              </a:t>
            </a:r>
            <a:r>
              <a:rPr lang="en-US" altLang="zh-CN" sz="2000" b="1" dirty="0">
                <a:solidFill>
                  <a:schemeClr val="tx1"/>
                </a:solidFill>
                <a:latin typeface="微软雅黑" charset="0"/>
                <a:ea typeface="微软雅黑" charset="0"/>
              </a:rPr>
              <a:t>total++;</a:t>
            </a:r>
          </a:p>
          <a:p>
            <a:pPr>
              <a:lnSpc>
                <a:spcPct val="80000"/>
              </a:lnSpc>
              <a:spcBef>
                <a:spcPct val="50000"/>
              </a:spcBef>
            </a:pPr>
            <a:r>
              <a:rPr lang="en-US" altLang="zh-CN" b="1" dirty="0">
                <a:solidFill>
                  <a:schemeClr val="tx1"/>
                </a:solidFill>
                <a:latin typeface="微软雅黑" charset="0"/>
                <a:ea typeface="微软雅黑" charset="0"/>
                <a:sym typeface="+mn-ea"/>
              </a:rPr>
              <a:t>              </a:t>
            </a:r>
            <a:r>
              <a:rPr lang="en-US" altLang="zh-CN" sz="2000" b="1" dirty="0">
                <a:solidFill>
                  <a:schemeClr val="tx1"/>
                </a:solidFill>
                <a:latin typeface="微软雅黑" charset="0"/>
                <a:ea typeface="微软雅黑" charset="0"/>
              </a:rPr>
              <a:t>id = total;</a:t>
            </a:r>
          </a:p>
          <a:p>
            <a:pPr>
              <a:lnSpc>
                <a:spcPct val="80000"/>
              </a:lnSpc>
              <a:spcBef>
                <a:spcPct val="50000"/>
              </a:spcBef>
            </a:pPr>
            <a:r>
              <a:rPr lang="en-US" altLang="zh-CN" sz="2000" b="1" dirty="0">
                <a:solidFill>
                  <a:schemeClr val="tx1"/>
                </a:solidFill>
                <a:latin typeface="微软雅黑" charset="0"/>
                <a:ea typeface="微软雅黑" charset="0"/>
              </a:rPr>
              <a:t>       }</a:t>
            </a:r>
          </a:p>
          <a:p>
            <a:pPr>
              <a:lnSpc>
                <a:spcPct val="80000"/>
              </a:lnSpc>
              <a:spcBef>
                <a:spcPct val="50000"/>
              </a:spcBef>
            </a:pPr>
            <a:r>
              <a:rPr lang="en-US" altLang="zh-CN" sz="2000" b="1" dirty="0">
                <a:solidFill>
                  <a:schemeClr val="tx1"/>
                </a:solidFill>
                <a:latin typeface="微软雅黑" charset="0"/>
                <a:ea typeface="微软雅黑" charset="0"/>
              </a:rPr>
              <a:t>}</a:t>
            </a:r>
          </a:p>
        </p:txBody>
      </p:sp>
      <p:sp>
        <p:nvSpPr>
          <p:cNvPr id="266243" name="Rectangle 3"/>
          <p:cNvSpPr>
            <a:spLocks noGrp="1" noChangeArrowheads="1"/>
          </p:cNvSpPr>
          <p:nvPr>
            <p:ph type="title"/>
          </p:nvPr>
        </p:nvSpPr>
        <p:spPr>
          <a:xfrm>
            <a:off x="728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Tree>
    <p:extLst>
      <p:ext uri="{BB962C8B-B14F-4D97-AF65-F5344CB8AC3E}">
        <p14:creationId xmlns:p14="http://schemas.microsoft.com/office/powerpoint/2010/main" val="1903175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78786" y="1126485"/>
            <a:ext cx="8929718" cy="417830"/>
          </a:xfrm>
          <a:prstGeom prst="rect">
            <a:avLst/>
          </a:prstGeom>
          <a:noFill/>
          <a:ln w="9525">
            <a:noFill/>
            <a:miter lim="800000"/>
          </a:ln>
        </p:spPr>
        <p:txBody>
          <a:bodyPr wrap="square">
            <a:spAutoFit/>
          </a:bodyPr>
          <a:lstStyle/>
          <a:p>
            <a:pPr>
              <a:buFont typeface="Wingdings" pitchFamily="2" charset="2"/>
              <a:buChar char="§"/>
            </a:pPr>
            <a:r>
              <a:rPr lang="zh-CN" altLang="en-US" b="1" dirty="0">
                <a:solidFill>
                  <a:schemeClr val="tx1"/>
                </a:solidFill>
                <a:latin typeface="微软雅黑" charset="0"/>
                <a:ea typeface="微软雅黑" charset="0"/>
                <a:cs typeface="Arial Unicode MS" pitchFamily="34" charset="-122"/>
              </a:rPr>
              <a:t>因为不需要实例就可以访问</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方法，因此</a:t>
            </a:r>
            <a:r>
              <a:rPr lang="en-US" altLang="zh-CN" b="1" dirty="0">
                <a:solidFill>
                  <a:schemeClr val="tx1"/>
                </a:solidFill>
                <a:latin typeface="微软雅黑" charset="0"/>
                <a:ea typeface="微软雅黑" charset="0"/>
                <a:cs typeface="Arial Unicode MS" pitchFamily="34" charset="-122"/>
              </a:rPr>
              <a:t>static</a:t>
            </a:r>
            <a:r>
              <a:rPr lang="zh-CN" altLang="en-US" b="1" dirty="0">
                <a:solidFill>
                  <a:schemeClr val="tx1"/>
                </a:solidFill>
                <a:latin typeface="微软雅黑" charset="0"/>
                <a:ea typeface="微软雅黑" charset="0"/>
                <a:cs typeface="Arial Unicode MS" pitchFamily="34" charset="-122"/>
              </a:rPr>
              <a:t>方法内部不能有</a:t>
            </a:r>
            <a:r>
              <a:rPr lang="en-US" altLang="zh-CN" b="1" dirty="0">
                <a:solidFill>
                  <a:schemeClr val="tx1"/>
                </a:solidFill>
                <a:latin typeface="微软雅黑" charset="0"/>
                <a:ea typeface="微软雅黑" charset="0"/>
                <a:cs typeface="Arial Unicode MS" pitchFamily="34" charset="-122"/>
              </a:rPr>
              <a:t>this</a:t>
            </a:r>
            <a:r>
              <a:rPr lang="zh-CN" altLang="en-US" b="1" dirty="0">
                <a:solidFill>
                  <a:schemeClr val="tx1"/>
                </a:solidFill>
                <a:latin typeface="微软雅黑" charset="0"/>
                <a:ea typeface="微软雅黑" charset="0"/>
                <a:cs typeface="Arial Unicode MS" pitchFamily="34" charset="-122"/>
              </a:rPr>
              <a:t>。</a:t>
            </a:r>
          </a:p>
        </p:txBody>
      </p:sp>
      <p:sp>
        <p:nvSpPr>
          <p:cNvPr id="11268" name="Rectangle 4"/>
          <p:cNvSpPr>
            <a:spLocks noChangeArrowheads="1"/>
          </p:cNvSpPr>
          <p:nvPr/>
        </p:nvSpPr>
        <p:spPr bwMode="auto">
          <a:xfrm>
            <a:off x="333315" y="1628644"/>
            <a:ext cx="8534400" cy="4357370"/>
          </a:xfrm>
          <a:prstGeom prst="rect">
            <a:avLst/>
          </a:prstGeom>
          <a:noFill/>
          <a:ln w="9525">
            <a:noFill/>
            <a:miter lim="800000"/>
          </a:ln>
        </p:spPr>
        <p:txBody>
          <a:bodyPr>
            <a:spAutoFit/>
          </a:bodyPr>
          <a:lstStyle/>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class Person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private </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id;</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private static </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total = 0;</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public static void </a:t>
            </a:r>
            <a:r>
              <a:rPr lang="en-US" altLang="zh-CN" sz="1600" b="1" dirty="0" err="1">
                <a:solidFill>
                  <a:schemeClr val="tx1"/>
                </a:solidFill>
                <a:latin typeface="微软雅黑" charset="0"/>
                <a:ea typeface="微软雅黑" charset="0"/>
                <a:cs typeface="Arial Unicode MS" pitchFamily="34" charset="-122"/>
              </a:rPr>
              <a:t>setTotalPerson</a:t>
            </a:r>
            <a:r>
              <a:rPr lang="en-US" altLang="zh-CN" sz="1600" b="1" dirty="0">
                <a:solidFill>
                  <a:schemeClr val="tx1"/>
                </a:solidFill>
                <a:latin typeface="微软雅黑" charset="0"/>
                <a:ea typeface="微软雅黑" charset="0"/>
                <a:cs typeface="Arial Unicode MS" pitchFamily="34" charset="-122"/>
              </a:rPr>
              <a:t>(</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err="1">
                <a:solidFill>
                  <a:schemeClr val="tx1"/>
                </a:solidFill>
                <a:latin typeface="微软雅黑" charset="0"/>
                <a:ea typeface="微软雅黑" charset="0"/>
                <a:cs typeface="Arial Unicode MS" pitchFamily="34" charset="-122"/>
              </a:rPr>
              <a:t>this.total</a:t>
            </a:r>
            <a:r>
              <a:rPr lang="en-US" altLang="zh-CN" sz="1600" b="1" dirty="0">
                <a:solidFill>
                  <a:schemeClr val="tx1"/>
                </a:solidFill>
                <a:latin typeface="微软雅黑" charset="0"/>
                <a:ea typeface="微软雅黑" charset="0"/>
                <a:cs typeface="Arial Unicode MS" pitchFamily="34" charset="-122"/>
              </a:rPr>
              <a:t>=total;    </a:t>
            </a:r>
            <a:r>
              <a:rPr lang="en-US" altLang="zh-CN" sz="1600" b="1" dirty="0">
                <a:solidFill>
                  <a:srgbClr val="0000FF"/>
                </a:solidFill>
                <a:latin typeface="微软雅黑" charset="0"/>
                <a:ea typeface="微软雅黑" charset="0"/>
                <a:cs typeface="Arial Unicode MS" pitchFamily="34" charset="-122"/>
              </a:rPr>
              <a:t>//</a:t>
            </a:r>
            <a:r>
              <a:rPr lang="zh-CN" altLang="en-US" sz="1600" b="1" dirty="0">
                <a:solidFill>
                  <a:srgbClr val="0000FF"/>
                </a:solidFill>
                <a:latin typeface="微软雅黑" charset="0"/>
                <a:ea typeface="微软雅黑" charset="0"/>
                <a:cs typeface="Arial Unicode MS" pitchFamily="34" charset="-122"/>
              </a:rPr>
              <a:t>非法，在</a:t>
            </a:r>
            <a:r>
              <a:rPr lang="en-US" altLang="zh-CN" sz="1600" b="1" dirty="0">
                <a:solidFill>
                  <a:srgbClr val="0000FF"/>
                </a:solidFill>
                <a:latin typeface="微软雅黑" charset="0"/>
                <a:ea typeface="微软雅黑" charset="0"/>
                <a:cs typeface="Arial Unicode MS" pitchFamily="34" charset="-122"/>
              </a:rPr>
              <a:t>static</a:t>
            </a:r>
            <a:r>
              <a:rPr lang="zh-CN" altLang="en-US" sz="1600" b="1" dirty="0">
                <a:solidFill>
                  <a:srgbClr val="0000FF"/>
                </a:solidFill>
                <a:latin typeface="微软雅黑" charset="0"/>
                <a:ea typeface="微软雅黑" charset="0"/>
                <a:cs typeface="Arial Unicode MS" pitchFamily="34" charset="-122"/>
              </a:rPr>
              <a:t>方法中不能有</a:t>
            </a:r>
            <a:r>
              <a:rPr lang="en-US" altLang="zh-CN" sz="1600" b="1" dirty="0">
                <a:solidFill>
                  <a:srgbClr val="0000FF"/>
                </a:solidFill>
                <a:latin typeface="微软雅黑" charset="0"/>
                <a:ea typeface="微软雅黑" charset="0"/>
                <a:cs typeface="Arial Unicode MS" pitchFamily="34" charset="-122"/>
              </a:rPr>
              <a:t>this</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public Person()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id = total;</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50000"/>
              </a:lnSpc>
              <a:spcBef>
                <a:spcPct val="50000"/>
              </a:spcBef>
            </a:pPr>
            <a:r>
              <a:rPr lang="en-US" altLang="zh-CN" sz="1600" b="1" dirty="0">
                <a:solidFill>
                  <a:schemeClr val="tx1"/>
                </a:solidFill>
                <a:latin typeface="微软雅黑" charset="0"/>
                <a:ea typeface="微软雅黑" charset="0"/>
                <a:cs typeface="Arial Unicode MS" pitchFamily="34" charset="-122"/>
              </a:rPr>
              <a:t>}</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public class </a:t>
            </a:r>
            <a:r>
              <a:rPr lang="en-US" altLang="zh-CN" sz="1600" b="1" dirty="0" err="1">
                <a:solidFill>
                  <a:schemeClr val="tx1"/>
                </a:solidFill>
                <a:latin typeface="微软雅黑" charset="0"/>
                <a:ea typeface="微软雅黑" charset="0"/>
                <a:cs typeface="Arial Unicode MS" pitchFamily="34" charset="-122"/>
              </a:rPr>
              <a:t>TestPerson</a:t>
            </a: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a:solidFill>
                  <a:schemeClr val="tx1"/>
                </a:solidFill>
                <a:latin typeface="微软雅黑" charset="0"/>
                <a:ea typeface="微软雅黑" charset="0"/>
                <a:cs typeface="Arial Unicode MS" pitchFamily="34" charset="-122"/>
              </a:rPr>
              <a:t>public static void main(String[] </a:t>
            </a:r>
            <a:r>
              <a:rPr lang="en-US" altLang="zh-CN" sz="1600" b="1" dirty="0" err="1">
                <a:solidFill>
                  <a:schemeClr val="tx1"/>
                </a:solidFill>
                <a:latin typeface="微软雅黑" charset="0"/>
                <a:ea typeface="微软雅黑" charset="0"/>
                <a:cs typeface="Arial Unicode MS" pitchFamily="34" charset="-122"/>
              </a:rPr>
              <a:t>args</a:t>
            </a: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sym typeface="+mn-ea"/>
              </a:rPr>
              <a:t>              </a:t>
            </a:r>
            <a:r>
              <a:rPr lang="en-US" altLang="zh-CN" sz="1600" b="1" dirty="0" err="1">
                <a:solidFill>
                  <a:schemeClr val="tx1"/>
                </a:solidFill>
                <a:latin typeface="微软雅黑" charset="0"/>
                <a:ea typeface="微软雅黑" charset="0"/>
                <a:cs typeface="Arial Unicode MS" pitchFamily="34" charset="-122"/>
              </a:rPr>
              <a:t>Person.setTotalPerson</a:t>
            </a:r>
            <a:r>
              <a:rPr lang="en-US" altLang="zh-CN" sz="1600" b="1" dirty="0">
                <a:solidFill>
                  <a:schemeClr val="tx1"/>
                </a:solidFill>
                <a:latin typeface="微软雅黑" charset="0"/>
                <a:ea typeface="微软雅黑" charset="0"/>
                <a:cs typeface="Arial Unicode MS" pitchFamily="34" charset="-122"/>
              </a:rPr>
              <a:t>();</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        }</a:t>
            </a:r>
          </a:p>
          <a:p>
            <a:pPr>
              <a:lnSpc>
                <a:spcPct val="80000"/>
              </a:lnSpc>
              <a:spcBef>
                <a:spcPct val="50000"/>
              </a:spcBef>
            </a:pPr>
            <a:r>
              <a:rPr lang="en-US" altLang="zh-CN" sz="1600" b="1" dirty="0">
                <a:solidFill>
                  <a:schemeClr val="tx1"/>
                </a:solidFill>
                <a:latin typeface="微软雅黑" charset="0"/>
                <a:ea typeface="微软雅黑" charset="0"/>
                <a:cs typeface="Arial Unicode MS" pitchFamily="34" charset="-122"/>
              </a:rPr>
              <a:t>}</a:t>
            </a:r>
          </a:p>
        </p:txBody>
      </p:sp>
      <p:sp>
        <p:nvSpPr>
          <p:cNvPr id="266243" name="Rectangle 3"/>
          <p:cNvSpPr>
            <a:spLocks noGrp="1" noChangeArrowheads="1"/>
          </p:cNvSpPr>
          <p:nvPr>
            <p:ph type="title"/>
          </p:nvPr>
        </p:nvSpPr>
        <p:spPr>
          <a:xfrm>
            <a:off x="728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Tree>
    <p:extLst>
      <p:ext uri="{BB962C8B-B14F-4D97-AF65-F5344CB8AC3E}">
        <p14:creationId xmlns:p14="http://schemas.microsoft.com/office/powerpoint/2010/main" val="316378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07340" y="1312545"/>
            <a:ext cx="8496935" cy="4808337"/>
          </a:xfrm>
          <a:noFill/>
        </p:spPr>
        <p:txBody>
          <a:bodyPr lIns="92075" tIns="46038" rIns="92075" bIns="46038"/>
          <a:lstStyle/>
          <a:p>
            <a:pPr eaLnBrk="1" hangingPunct="1">
              <a:lnSpc>
                <a:spcPct val="150000"/>
              </a:lnSpc>
              <a:buFont typeface="Wingdings" charset="0"/>
              <a:buChar char="Ø"/>
            </a:pPr>
            <a:r>
              <a:rPr lang="zh-CN" altLang="en-US" sz="1800" dirty="0" smtClean="0">
                <a:solidFill>
                  <a:schemeClr val="tx1"/>
                </a:solidFill>
                <a:latin typeface="微软雅黑" charset="0"/>
                <a:ea typeface="微软雅黑" charset="0"/>
                <a:cs typeface="Arial Unicode MS" pitchFamily="34" charset="-122"/>
              </a:rPr>
              <a:t>在静态方法里只能直接调用同类中其它的静态成员（包括变量和方法），而不能直接访问类中的非静态成员。</a:t>
            </a:r>
          </a:p>
          <a:p>
            <a:pPr eaLnBrk="1" hangingPunct="1">
              <a:lnSpc>
                <a:spcPct val="150000"/>
              </a:lnSpc>
              <a:buFont typeface="Wingdings" charset="0"/>
              <a:buChar char="Ø"/>
            </a:pPr>
            <a:r>
              <a:rPr lang="zh-CN" altLang="en-US" sz="1800" dirty="0" smtClean="0">
                <a:solidFill>
                  <a:schemeClr val="tx1"/>
                </a:solidFill>
                <a:latin typeface="微软雅黑" charset="0"/>
                <a:ea typeface="微软雅黑" charset="0"/>
                <a:cs typeface="Arial Unicode MS" pitchFamily="34" charset="-122"/>
              </a:rPr>
              <a:t>静态方法不能以任何方式引用</a:t>
            </a:r>
            <a:r>
              <a:rPr lang="en-US" altLang="zh-CN" sz="1800" dirty="0" smtClean="0">
                <a:solidFill>
                  <a:schemeClr val="tx1"/>
                </a:solidFill>
                <a:latin typeface="微软雅黑" charset="0"/>
                <a:ea typeface="微软雅黑" charset="0"/>
                <a:cs typeface="Arial Unicode MS" pitchFamily="34" charset="-122"/>
              </a:rPr>
              <a:t>this</a:t>
            </a:r>
            <a:r>
              <a:rPr lang="zh-CN" altLang="en-US" sz="1800" dirty="0" smtClean="0">
                <a:solidFill>
                  <a:schemeClr val="tx1"/>
                </a:solidFill>
                <a:latin typeface="微软雅黑" charset="0"/>
                <a:ea typeface="微软雅黑" charset="0"/>
                <a:cs typeface="Arial Unicode MS" pitchFamily="34" charset="-122"/>
              </a:rPr>
              <a:t>关键字。因为静态方法在使用前不用创建任何实例对象，当静态方法被调用时，</a:t>
            </a:r>
            <a:r>
              <a:rPr lang="en-US" altLang="zh-CN" sz="1800" dirty="0" smtClean="0">
                <a:solidFill>
                  <a:schemeClr val="tx1"/>
                </a:solidFill>
                <a:latin typeface="微软雅黑" charset="0"/>
                <a:ea typeface="微软雅黑" charset="0"/>
                <a:cs typeface="Arial Unicode MS" pitchFamily="34" charset="-122"/>
              </a:rPr>
              <a:t>this</a:t>
            </a:r>
            <a:r>
              <a:rPr lang="zh-CN" altLang="en-US" sz="1800" dirty="0" smtClean="0">
                <a:solidFill>
                  <a:schemeClr val="tx1"/>
                </a:solidFill>
                <a:latin typeface="微软雅黑" charset="0"/>
                <a:ea typeface="微软雅黑" charset="0"/>
                <a:cs typeface="Arial Unicode MS" pitchFamily="34" charset="-122"/>
              </a:rPr>
              <a:t>所引用的对象根本就没有产生。</a:t>
            </a:r>
          </a:p>
          <a:p>
            <a:pPr eaLnBrk="1" hangingPunct="1">
              <a:lnSpc>
                <a:spcPct val="150000"/>
              </a:lnSpc>
              <a:buFont typeface="Wingdings" charset="0"/>
              <a:buChar char="Ø"/>
            </a:pPr>
            <a:r>
              <a:rPr lang="en-US" altLang="zh-CN" sz="1800" dirty="0" smtClean="0">
                <a:solidFill>
                  <a:schemeClr val="tx1"/>
                </a:solidFill>
                <a:latin typeface="微软雅黑" charset="0"/>
                <a:ea typeface="微软雅黑" charset="0"/>
                <a:cs typeface="Arial Unicode MS" pitchFamily="34" charset="-122"/>
              </a:rPr>
              <a:t>main() </a:t>
            </a:r>
            <a:r>
              <a:rPr lang="zh-CN" altLang="en-US" sz="1800" dirty="0" smtClean="0">
                <a:solidFill>
                  <a:schemeClr val="tx1"/>
                </a:solidFill>
                <a:latin typeface="微软雅黑" charset="0"/>
                <a:ea typeface="微软雅黑" charset="0"/>
                <a:cs typeface="Arial Unicode MS" pitchFamily="34" charset="-122"/>
              </a:rPr>
              <a:t>方法是静态的，因此</a:t>
            </a:r>
            <a:r>
              <a:rPr lang="en-US" altLang="zh-CN" sz="1800" dirty="0" smtClean="0">
                <a:solidFill>
                  <a:schemeClr val="tx1"/>
                </a:solidFill>
                <a:latin typeface="微软雅黑" charset="0"/>
                <a:ea typeface="微软雅黑" charset="0"/>
                <a:cs typeface="Arial Unicode MS" pitchFamily="34" charset="-122"/>
              </a:rPr>
              <a:t>JVM</a:t>
            </a:r>
            <a:r>
              <a:rPr lang="zh-CN" altLang="en-US" sz="1800" dirty="0" smtClean="0">
                <a:solidFill>
                  <a:schemeClr val="tx1"/>
                </a:solidFill>
                <a:latin typeface="微软雅黑" charset="0"/>
                <a:ea typeface="微软雅黑" charset="0"/>
                <a:cs typeface="Arial Unicode MS" pitchFamily="34" charset="-122"/>
              </a:rPr>
              <a:t>在执行</a:t>
            </a:r>
            <a:r>
              <a:rPr lang="en-US" altLang="zh-CN" sz="1800" dirty="0" smtClean="0">
                <a:solidFill>
                  <a:schemeClr val="tx1"/>
                </a:solidFill>
                <a:latin typeface="微软雅黑" charset="0"/>
                <a:ea typeface="微软雅黑" charset="0"/>
                <a:cs typeface="Arial Unicode MS" pitchFamily="34" charset="-122"/>
              </a:rPr>
              <a:t>main</a:t>
            </a:r>
            <a:r>
              <a:rPr lang="zh-CN" altLang="en-US" sz="1800" dirty="0" smtClean="0">
                <a:solidFill>
                  <a:schemeClr val="tx1"/>
                </a:solidFill>
                <a:latin typeface="微软雅黑" charset="0"/>
                <a:ea typeface="微软雅黑" charset="0"/>
                <a:cs typeface="Arial Unicode MS" pitchFamily="34" charset="-122"/>
              </a:rPr>
              <a:t>方法时不创建</a:t>
            </a:r>
            <a:r>
              <a:rPr lang="en-US" altLang="zh-CN" sz="1800" dirty="0" smtClean="0">
                <a:solidFill>
                  <a:schemeClr val="tx1"/>
                </a:solidFill>
                <a:latin typeface="微软雅黑" charset="0"/>
                <a:ea typeface="微软雅黑" charset="0"/>
                <a:cs typeface="Arial Unicode MS" pitchFamily="34" charset="-122"/>
              </a:rPr>
              <a:t>main</a:t>
            </a:r>
            <a:r>
              <a:rPr lang="zh-CN" altLang="en-US" sz="1800" dirty="0" smtClean="0">
                <a:solidFill>
                  <a:schemeClr val="tx1"/>
                </a:solidFill>
                <a:latin typeface="微软雅黑" charset="0"/>
                <a:ea typeface="微软雅黑" charset="0"/>
                <a:cs typeface="Arial Unicode MS" pitchFamily="34" charset="-122"/>
              </a:rPr>
              <a:t>方法所在的类的实例对象，因而在</a:t>
            </a:r>
            <a:r>
              <a:rPr lang="en-US" altLang="zh-CN" sz="1800" dirty="0" smtClean="0">
                <a:solidFill>
                  <a:schemeClr val="tx1"/>
                </a:solidFill>
                <a:latin typeface="微软雅黑" charset="0"/>
                <a:ea typeface="微软雅黑" charset="0"/>
                <a:cs typeface="Arial Unicode MS" pitchFamily="34" charset="-122"/>
              </a:rPr>
              <a:t>main()</a:t>
            </a:r>
            <a:r>
              <a:rPr lang="zh-CN" altLang="en-US" sz="1800" dirty="0" smtClean="0">
                <a:solidFill>
                  <a:schemeClr val="tx1"/>
                </a:solidFill>
                <a:latin typeface="微软雅黑" charset="0"/>
                <a:ea typeface="微软雅黑" charset="0"/>
                <a:cs typeface="Arial Unicode MS" pitchFamily="34" charset="-122"/>
              </a:rPr>
              <a:t>方法中，我们不能直接访问该类中的非静态成员。</a:t>
            </a:r>
          </a:p>
        </p:txBody>
      </p:sp>
      <p:sp>
        <p:nvSpPr>
          <p:cNvPr id="266243" name="Rectangle 3"/>
          <p:cNvSpPr>
            <a:spLocks noGrp="1" noChangeArrowheads="1"/>
          </p:cNvSpPr>
          <p:nvPr>
            <p:ph type="title"/>
          </p:nvPr>
        </p:nvSpPr>
        <p:spPr>
          <a:xfrm>
            <a:off x="728519" y="-40094"/>
            <a:ext cx="7772400" cy="936104"/>
          </a:xfrm>
        </p:spPr>
        <p:txBody>
          <a:bodyPr>
            <a:normAutofit/>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类方法</a:t>
            </a:r>
          </a:p>
        </p:txBody>
      </p:sp>
    </p:spTree>
    <p:extLst>
      <p:ext uri="{BB962C8B-B14F-4D97-AF65-F5344CB8AC3E}">
        <p14:creationId xmlns:p14="http://schemas.microsoft.com/office/powerpoint/2010/main" val="2029607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802819" y="-11375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类属性、类方法的作用</a:t>
            </a:r>
          </a:p>
        </p:txBody>
      </p:sp>
      <p:sp>
        <p:nvSpPr>
          <p:cNvPr id="13315" name="Rectangle 3"/>
          <p:cNvSpPr>
            <a:spLocks noChangeArrowheads="1"/>
          </p:cNvSpPr>
          <p:nvPr/>
        </p:nvSpPr>
        <p:spPr bwMode="auto">
          <a:xfrm>
            <a:off x="261302" y="1470045"/>
            <a:ext cx="8474968" cy="2862322"/>
          </a:xfrm>
          <a:prstGeom prst="rect">
            <a:avLst/>
          </a:prstGeom>
          <a:noFill/>
          <a:ln w="9525">
            <a:noFill/>
            <a:miter lim="800000"/>
          </a:ln>
        </p:spPr>
        <p:txBody>
          <a:bodyPr wrap="square">
            <a:spAutoFit/>
          </a:bodyPr>
          <a:lstStyle/>
          <a:p>
            <a:pPr marL="285750" indent="-285750">
              <a:lnSpc>
                <a:spcPct val="150000"/>
              </a:lnSpc>
              <a:buFont typeface="Wingdings" charset="0"/>
              <a:buChar char="Ø"/>
            </a:pPr>
            <a:r>
              <a:rPr lang="zh-CN" altLang="en-US" b="1" dirty="0" smtClean="0">
                <a:solidFill>
                  <a:srgbClr val="FF0000"/>
                </a:solidFill>
                <a:latin typeface="微软雅黑" charset="0"/>
                <a:ea typeface="微软雅黑" charset="0"/>
                <a:cs typeface="Arial Unicode MS" pitchFamily="34" charset="-122"/>
              </a:rPr>
              <a:t>随着类的加载而加载，只加载一次</a:t>
            </a:r>
            <a:endParaRPr lang="en-US" altLang="zh-CN" b="1" dirty="0" smtClean="0">
              <a:solidFill>
                <a:srgbClr val="FF0000"/>
              </a:solidFill>
              <a:latin typeface="微软雅黑" charset="0"/>
              <a:ea typeface="微软雅黑" charset="0"/>
              <a:cs typeface="Arial Unicode MS" pitchFamily="34" charset="-122"/>
            </a:endParaRPr>
          </a:p>
          <a:p>
            <a:pPr marL="285750" indent="-285750">
              <a:lnSpc>
                <a:spcPct val="150000"/>
              </a:lnSpc>
              <a:buFont typeface="Wingdings" charset="0"/>
              <a:buChar char="Ø"/>
            </a:pPr>
            <a:r>
              <a:rPr lang="zh-CN" altLang="en-US" b="1" dirty="0" smtClean="0">
                <a:solidFill>
                  <a:schemeClr val="tx1"/>
                </a:solidFill>
                <a:latin typeface="微软雅黑" charset="0"/>
                <a:ea typeface="微软雅黑" charset="0"/>
                <a:cs typeface="Arial Unicode MS" pitchFamily="34" charset="-122"/>
              </a:rPr>
              <a:t>类</a:t>
            </a:r>
            <a:r>
              <a:rPr lang="zh-CN" altLang="en-US" b="1" dirty="0">
                <a:solidFill>
                  <a:schemeClr val="tx1"/>
                </a:solidFill>
                <a:latin typeface="微软雅黑" charset="0"/>
                <a:ea typeface="微软雅黑" charset="0"/>
                <a:cs typeface="Arial Unicode MS" pitchFamily="34" charset="-122"/>
              </a:rPr>
              <a:t>属性作为该类各个对象之间共享的变量。</a:t>
            </a:r>
          </a:p>
          <a:p>
            <a:pPr marL="285750" indent="-285750">
              <a:lnSpc>
                <a:spcPct val="150000"/>
              </a:lnSpc>
              <a:buFont typeface="Wingdings" charset="0"/>
              <a:buChar char="Ø"/>
            </a:pPr>
            <a:r>
              <a:rPr lang="zh-CN" altLang="en-US" b="1" dirty="0">
                <a:solidFill>
                  <a:schemeClr val="tx1"/>
                </a:solidFill>
                <a:latin typeface="微软雅黑" charset="0"/>
                <a:ea typeface="微软雅黑" charset="0"/>
                <a:cs typeface="Arial Unicode MS" pitchFamily="34" charset="-122"/>
              </a:rPr>
              <a:t>在设计类时</a:t>
            </a:r>
            <a:r>
              <a:rPr lang="en-US" altLang="zh-CN" b="1" dirty="0">
                <a:solidFill>
                  <a:schemeClr val="tx1"/>
                </a:solidFill>
                <a:latin typeface="微软雅黑" charset="0"/>
                <a:ea typeface="微软雅黑" charset="0"/>
                <a:cs typeface="Arial Unicode MS" pitchFamily="34" charset="-122"/>
              </a:rPr>
              <a:t>,</a:t>
            </a:r>
            <a:r>
              <a:rPr lang="zh-CN" altLang="en-US" b="1" dirty="0">
                <a:solidFill>
                  <a:schemeClr val="tx1"/>
                </a:solidFill>
                <a:latin typeface="微软雅黑" charset="0"/>
                <a:ea typeface="微软雅黑" charset="0"/>
                <a:cs typeface="Arial Unicode MS" pitchFamily="34" charset="-122"/>
              </a:rPr>
              <a:t>分析哪些类属性不因对象的不同而改变，将这些属性设置为类属性。</a:t>
            </a:r>
          </a:p>
          <a:p>
            <a:pPr marL="285750" indent="-285750">
              <a:lnSpc>
                <a:spcPct val="150000"/>
              </a:lnSpc>
              <a:buFont typeface="Wingdings" charset="0"/>
              <a:buChar char="Ø"/>
            </a:pPr>
            <a:r>
              <a:rPr lang="zh-CN" altLang="en-US" b="1" dirty="0">
                <a:solidFill>
                  <a:schemeClr val="tx1"/>
                </a:solidFill>
                <a:latin typeface="微软雅黑" charset="0"/>
                <a:ea typeface="微软雅黑" charset="0"/>
                <a:cs typeface="Arial Unicode MS" pitchFamily="34" charset="-122"/>
              </a:rPr>
              <a:t>如果方法与调用者无关，则这样的方法通常被声明为类方法，由于不需要创建对象就可以调用类方法，从而简化了方法的调用。</a:t>
            </a:r>
          </a:p>
        </p:txBody>
      </p:sp>
    </p:spTree>
    <p:extLst>
      <p:ext uri="{BB962C8B-B14F-4D97-AF65-F5344CB8AC3E}">
        <p14:creationId xmlns:p14="http://schemas.microsoft.com/office/powerpoint/2010/main" val="4162221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34415" y="-16012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静态初始化</a:t>
            </a:r>
          </a:p>
        </p:txBody>
      </p:sp>
      <p:sp>
        <p:nvSpPr>
          <p:cNvPr id="271363" name="Rectangle 3"/>
          <p:cNvSpPr>
            <a:spLocks noChangeArrowheads="1"/>
          </p:cNvSpPr>
          <p:nvPr/>
        </p:nvSpPr>
        <p:spPr bwMode="auto">
          <a:xfrm>
            <a:off x="220345" y="1556534"/>
            <a:ext cx="8686800" cy="3557270"/>
          </a:xfrm>
          <a:prstGeom prst="rect">
            <a:avLst/>
          </a:prstGeom>
          <a:noFill/>
          <a:ln w="9525">
            <a:noFill/>
            <a:miter lim="800000"/>
          </a:ln>
          <a:effectLst/>
        </p:spPr>
        <p:txBody>
          <a:bodyPr>
            <a:spAutoFit/>
          </a:bodyPr>
          <a:lstStyle/>
          <a:p>
            <a:pPr marL="457200" indent="-457200" algn="just">
              <a:spcBef>
                <a:spcPct val="50000"/>
              </a:spcBef>
              <a:buFont typeface="Wingdings" pitchFamily="2" charset="2"/>
              <a:buChar char="§"/>
              <a:defRPr/>
            </a:pPr>
            <a:r>
              <a:rPr kumimoji="0" lang="zh-CN" altLang="en-US" sz="2000" b="1" dirty="0">
                <a:solidFill>
                  <a:schemeClr val="tx1"/>
                </a:solidFill>
                <a:effectLst>
                  <a:outerShdw blurRad="38100" dist="38100" dir="2700000" algn="tl">
                    <a:srgbClr val="C0C0C0"/>
                  </a:outerShdw>
                </a:effectLst>
                <a:latin typeface="微软雅黑" charset="0"/>
                <a:ea typeface="微软雅黑" charset="0"/>
                <a:cs typeface="Arial Unicode MS" pitchFamily="34" charset="-122"/>
              </a:rPr>
              <a:t>一个类中可以使用不包含在任何方法体中的静态代码块。当类被载入时，静态代码块被执行，且只被执行一次。静态块经常用来进行类属性的初始化。</a:t>
            </a:r>
          </a:p>
          <a:p>
            <a:pPr marL="457200" indent="-457200" algn="just">
              <a:spcBef>
                <a:spcPct val="50000"/>
              </a:spcBef>
              <a:buFont typeface="Wingdings" pitchFamily="2" charset="2"/>
              <a:buChar char="§"/>
              <a:defRPr/>
            </a:pP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块通常用于初始化</a:t>
            </a:r>
            <a:r>
              <a:rPr lang="en-US" altLang="zh-CN" sz="2000" b="1" dirty="0">
                <a:solidFill>
                  <a:schemeClr val="tx1"/>
                </a:solidFill>
                <a:latin typeface="微软雅黑" charset="0"/>
                <a:ea typeface="微软雅黑" charset="0"/>
                <a:cs typeface="Arial Unicode MS" pitchFamily="34" charset="-122"/>
              </a:rPr>
              <a:t>static(</a:t>
            </a:r>
            <a:r>
              <a:rPr lang="zh-CN" altLang="en-US" sz="2000" b="1" dirty="0">
                <a:solidFill>
                  <a:schemeClr val="tx1"/>
                </a:solidFill>
                <a:latin typeface="微软雅黑" charset="0"/>
                <a:ea typeface="微软雅黑" charset="0"/>
                <a:cs typeface="Arial Unicode MS" pitchFamily="34" charset="-122"/>
              </a:rPr>
              <a:t>类</a:t>
            </a:r>
            <a:r>
              <a:rPr lang="en-US" altLang="zh-CN" sz="2000" b="1" dirty="0">
                <a:solidFill>
                  <a:schemeClr val="tx1"/>
                </a:solidFill>
                <a:latin typeface="微软雅黑" charset="0"/>
                <a:ea typeface="微软雅黑" charset="0"/>
                <a:cs typeface="Arial Unicode MS" pitchFamily="34" charset="-122"/>
              </a:rPr>
              <a:t>)</a:t>
            </a:r>
            <a:r>
              <a:rPr lang="zh-CN" altLang="en-US" sz="2000" b="1" dirty="0">
                <a:solidFill>
                  <a:schemeClr val="tx1"/>
                </a:solidFill>
                <a:latin typeface="微软雅黑" charset="0"/>
                <a:ea typeface="微软雅黑" charset="0"/>
                <a:cs typeface="Arial Unicode MS" pitchFamily="34" charset="-122"/>
              </a:rPr>
              <a:t>属性</a:t>
            </a:r>
          </a:p>
          <a:p>
            <a:pPr marL="914400" lvl="1" indent="-457200">
              <a:lnSpc>
                <a:spcPct val="90000"/>
              </a:lnSpc>
              <a:spcBef>
                <a:spcPct val="50000"/>
              </a:spcBef>
              <a:defRPr/>
            </a:pPr>
            <a:r>
              <a:rPr lang="en-US" altLang="zh-CN" sz="2000" b="1" dirty="0">
                <a:solidFill>
                  <a:schemeClr val="tx1"/>
                </a:solidFill>
                <a:latin typeface="微软雅黑" charset="0"/>
                <a:ea typeface="微软雅黑" charset="0"/>
                <a:cs typeface="Arial Unicode MS" pitchFamily="34" charset="-122"/>
              </a:rPr>
              <a:t>class Person {</a:t>
            </a:r>
          </a:p>
          <a:p>
            <a:pPr marL="914400" lvl="1" indent="-457200">
              <a:lnSpc>
                <a:spcPct val="90000"/>
              </a:lnSpc>
              <a:defRPr/>
            </a:pPr>
            <a:r>
              <a:rPr lang="en-US" altLang="zh-CN" sz="2000" b="1" dirty="0">
                <a:solidFill>
                  <a:schemeClr val="tx1"/>
                </a:solidFill>
                <a:latin typeface="微软雅黑" charset="0"/>
                <a:ea typeface="微软雅黑" charset="0"/>
                <a:cs typeface="Arial Unicode MS" pitchFamily="34" charset="-122"/>
              </a:rPr>
              <a:t>	public static </a:t>
            </a:r>
            <a:r>
              <a:rPr lang="en-US" altLang="zh-CN" sz="2000" b="1" dirty="0" err="1">
                <a:solidFill>
                  <a:schemeClr val="tx1"/>
                </a:solidFill>
                <a:latin typeface="微软雅黑" charset="0"/>
                <a:ea typeface="微软雅黑" charset="0"/>
                <a:cs typeface="Arial Unicode MS" pitchFamily="34" charset="-122"/>
              </a:rPr>
              <a:t>int</a:t>
            </a:r>
            <a:r>
              <a:rPr lang="en-US" altLang="zh-CN" sz="2000" b="1" dirty="0">
                <a:solidFill>
                  <a:schemeClr val="tx1"/>
                </a:solidFill>
                <a:latin typeface="微软雅黑" charset="0"/>
                <a:ea typeface="微软雅黑" charset="0"/>
                <a:cs typeface="Arial Unicode MS" pitchFamily="34" charset="-122"/>
              </a:rPr>
              <a:t> total;</a:t>
            </a:r>
          </a:p>
          <a:p>
            <a:pPr marL="914400" lvl="1" indent="-457200">
              <a:lnSpc>
                <a:spcPct val="90000"/>
              </a:lnSpc>
              <a:defRPr/>
            </a:pPr>
            <a:r>
              <a:rPr lang="en-US" altLang="zh-CN" sz="2000" b="1" dirty="0">
                <a:solidFill>
                  <a:schemeClr val="tx1"/>
                </a:solidFill>
                <a:latin typeface="微软雅黑" charset="0"/>
                <a:ea typeface="微软雅黑" charset="0"/>
                <a:cs typeface="Arial Unicode MS" pitchFamily="34" charset="-122"/>
              </a:rPr>
              <a:t>	static {</a:t>
            </a:r>
          </a:p>
          <a:p>
            <a:pPr marL="914400" lvl="1" indent="-457200">
              <a:lnSpc>
                <a:spcPct val="90000"/>
              </a:lnSpc>
              <a:defRPr/>
            </a:pPr>
            <a:r>
              <a:rPr lang="en-US" altLang="zh-CN" sz="2000" b="1" dirty="0">
                <a:solidFill>
                  <a:schemeClr val="tx1"/>
                </a:solidFill>
                <a:latin typeface="微软雅黑" charset="0"/>
                <a:ea typeface="微软雅黑" charset="0"/>
                <a:cs typeface="Arial Unicode MS" pitchFamily="34" charset="-122"/>
              </a:rPr>
              <a:t>	        total = 100;//</a:t>
            </a:r>
            <a:r>
              <a:rPr lang="zh-CN" altLang="en-US" sz="2000" b="1" dirty="0">
                <a:solidFill>
                  <a:schemeClr val="tx1"/>
                </a:solidFill>
                <a:latin typeface="微软雅黑" charset="0"/>
                <a:ea typeface="微软雅黑" charset="0"/>
                <a:cs typeface="Arial Unicode MS" pitchFamily="34" charset="-122"/>
              </a:rPr>
              <a:t>为</a:t>
            </a:r>
            <a:r>
              <a:rPr lang="en-US" altLang="zh-CN" sz="2000" b="1" dirty="0">
                <a:solidFill>
                  <a:schemeClr val="tx1"/>
                </a:solidFill>
                <a:latin typeface="微软雅黑" charset="0"/>
                <a:ea typeface="微软雅黑" charset="0"/>
                <a:cs typeface="Arial Unicode MS" pitchFamily="34" charset="-122"/>
              </a:rPr>
              <a:t>total</a:t>
            </a:r>
            <a:r>
              <a:rPr lang="zh-CN" altLang="en-US" sz="2000" b="1" dirty="0">
                <a:solidFill>
                  <a:schemeClr val="tx1"/>
                </a:solidFill>
                <a:latin typeface="微软雅黑" charset="0"/>
                <a:ea typeface="微软雅黑" charset="0"/>
                <a:cs typeface="Arial Unicode MS" pitchFamily="34" charset="-122"/>
              </a:rPr>
              <a:t>赋初值 </a:t>
            </a:r>
          </a:p>
          <a:p>
            <a:pPr marL="914400" lvl="1" indent="-457200">
              <a:lnSpc>
                <a:spcPct val="90000"/>
              </a:lnSpc>
              <a:defRPr/>
            </a:pPr>
            <a:r>
              <a:rPr lang="zh-CN" altLang="en-US" sz="2000" b="1" dirty="0">
                <a:solidFill>
                  <a:schemeClr val="tx1"/>
                </a:solidFill>
                <a:latin typeface="微软雅黑" charset="0"/>
                <a:ea typeface="微软雅黑" charset="0"/>
                <a:cs typeface="Arial Unicode MS" pitchFamily="34" charset="-122"/>
              </a:rPr>
              <a:t>	</a:t>
            </a:r>
            <a:r>
              <a:rPr lang="en-US" altLang="zh-CN" sz="2000" b="1" dirty="0">
                <a:solidFill>
                  <a:schemeClr val="tx1"/>
                </a:solidFill>
                <a:latin typeface="微软雅黑" charset="0"/>
                <a:ea typeface="微软雅黑" charset="0"/>
                <a:cs typeface="Arial Unicode MS" pitchFamily="34" charset="-122"/>
              </a:rPr>
              <a:t>}</a:t>
            </a:r>
          </a:p>
          <a:p>
            <a:pPr marL="914400" lvl="1" indent="-457200">
              <a:lnSpc>
                <a:spcPct val="90000"/>
              </a:lnSpc>
              <a:defRPr/>
            </a:pPr>
            <a:r>
              <a:rPr lang="en-US" altLang="zh-CN" sz="2000" b="1" dirty="0">
                <a:solidFill>
                  <a:schemeClr val="tx1"/>
                </a:solidFill>
                <a:latin typeface="微软雅黑" charset="0"/>
                <a:ea typeface="微软雅黑" charset="0"/>
                <a:cs typeface="Arial Unicode MS" pitchFamily="34" charset="-122"/>
              </a:rPr>
              <a:t>	…… //</a:t>
            </a:r>
            <a:r>
              <a:rPr lang="zh-CN" altLang="en-US" sz="2000" b="1" dirty="0">
                <a:solidFill>
                  <a:schemeClr val="tx1"/>
                </a:solidFill>
                <a:latin typeface="微软雅黑" charset="0"/>
                <a:ea typeface="微软雅黑" charset="0"/>
                <a:cs typeface="Arial Unicode MS" pitchFamily="34" charset="-122"/>
              </a:rPr>
              <a:t>其它属性或方法声明</a:t>
            </a:r>
          </a:p>
          <a:p>
            <a:pPr marL="914400" lvl="1" indent="-457200">
              <a:lnSpc>
                <a:spcPct val="90000"/>
              </a:lnSpc>
              <a:defRPr/>
            </a:pPr>
            <a:r>
              <a:rPr lang="zh-CN" altLang="en-US" sz="2000" b="1" dirty="0">
                <a:solidFill>
                  <a:schemeClr val="tx1"/>
                </a:solidFill>
                <a:latin typeface="微软雅黑" charset="0"/>
                <a:ea typeface="微软雅黑" charset="0"/>
                <a:cs typeface="Arial Unicode MS" pitchFamily="34" charset="-122"/>
              </a:rPr>
              <a:t> </a:t>
            </a:r>
            <a:r>
              <a:rPr lang="en-US" altLang="zh-CN" sz="2000" b="1" dirty="0">
                <a:solidFill>
                  <a:schemeClr val="tx1"/>
                </a:solidFill>
                <a:latin typeface="微软雅黑" charset="0"/>
                <a:ea typeface="微软雅黑" charset="0"/>
                <a:cs typeface="Arial Unicode MS" pitchFamily="34" charset="-122"/>
              </a:rPr>
              <a:t>}</a:t>
            </a:r>
          </a:p>
        </p:txBody>
      </p:sp>
    </p:spTree>
    <p:extLst>
      <p:ext uri="{BB962C8B-B14F-4D97-AF65-F5344CB8AC3E}">
        <p14:creationId xmlns:p14="http://schemas.microsoft.com/office/powerpoint/2010/main" val="224613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多态的概念</a:t>
            </a:r>
            <a:endParaRPr lang="zh-CN" altLang="en-US" dirty="0"/>
          </a:p>
        </p:txBody>
      </p:sp>
      <p:sp>
        <p:nvSpPr>
          <p:cNvPr id="3" name="内容占位符 2"/>
          <p:cNvSpPr>
            <a:spLocks noGrp="1"/>
          </p:cNvSpPr>
          <p:nvPr>
            <p:ph idx="1"/>
          </p:nvPr>
        </p:nvSpPr>
        <p:spPr/>
        <p:txBody>
          <a:bodyPr/>
          <a:lstStyle/>
          <a:p>
            <a:r>
              <a:rPr lang="zh-CN" altLang="zh-CN" dirty="0"/>
              <a:t>从字面的意思上理解，多态就是多种形态</a:t>
            </a:r>
            <a:r>
              <a:rPr lang="zh-CN" altLang="zh-CN" dirty="0" smtClean="0"/>
              <a:t>。</a:t>
            </a:r>
            <a:endParaRPr lang="en-US" altLang="zh-CN" dirty="0" smtClean="0"/>
          </a:p>
          <a:p>
            <a:endParaRPr lang="en-US" altLang="zh-CN" dirty="0" smtClean="0"/>
          </a:p>
          <a:p>
            <a:pPr lvl="0"/>
            <a:r>
              <a:rPr lang="zh-CN" altLang="zh-CN" dirty="0"/>
              <a:t>多态性指的是什么？多态性，可以理解为一个事物的多种表型形态。在</a:t>
            </a:r>
            <a:r>
              <a:rPr lang="en-US" altLang="zh-CN" dirty="0"/>
              <a:t>Java</a:t>
            </a:r>
            <a:r>
              <a:rPr lang="zh-CN" altLang="zh-CN" dirty="0"/>
              <a:t>中有两种体现：</a:t>
            </a:r>
          </a:p>
          <a:p>
            <a:pPr lvl="1"/>
            <a:r>
              <a:rPr lang="zh-CN" altLang="zh-CN" dirty="0"/>
              <a:t>方法的重载</a:t>
            </a:r>
            <a:r>
              <a:rPr lang="en-US" altLang="zh-CN" dirty="0"/>
              <a:t>(overload)</a:t>
            </a:r>
            <a:r>
              <a:rPr lang="zh-CN" altLang="zh-CN" dirty="0"/>
              <a:t>和重写</a:t>
            </a:r>
            <a:r>
              <a:rPr lang="en-US" altLang="zh-CN" dirty="0"/>
              <a:t>(overwrite)</a:t>
            </a:r>
            <a:endParaRPr lang="zh-CN" altLang="zh-CN" dirty="0"/>
          </a:p>
          <a:p>
            <a:pPr lvl="1"/>
            <a:r>
              <a:rPr lang="zh-CN" altLang="zh-CN" dirty="0"/>
              <a:t>对象的多态性（</a:t>
            </a:r>
            <a:r>
              <a:rPr lang="zh-CN" altLang="zh-CN" dirty="0">
                <a:solidFill>
                  <a:srgbClr val="FF0000"/>
                </a:solidFill>
              </a:rPr>
              <a:t>可以直接应用在抽象类和接口上</a:t>
            </a:r>
            <a:r>
              <a:rPr lang="zh-CN" altLang="zh-CN" dirty="0"/>
              <a:t>）</a:t>
            </a:r>
          </a:p>
          <a:p>
            <a:pPr lvl="0"/>
            <a:r>
              <a:rPr lang="zh-CN" altLang="zh-CN" dirty="0"/>
              <a:t>对象的多态性是什么？：一个对象多种形态；在</a:t>
            </a:r>
            <a:r>
              <a:rPr lang="en-US" altLang="zh-CN" dirty="0"/>
              <a:t>Java</a:t>
            </a:r>
            <a:r>
              <a:rPr lang="zh-CN" altLang="zh-CN" dirty="0"/>
              <a:t>中</a:t>
            </a:r>
            <a:r>
              <a:rPr lang="en-US" altLang="zh-CN" dirty="0"/>
              <a:t>,</a:t>
            </a:r>
            <a:r>
              <a:rPr lang="zh-CN" altLang="zh-CN" dirty="0"/>
              <a:t>子类的对象可以替代父类的对象使用</a:t>
            </a:r>
          </a:p>
          <a:p>
            <a:pPr lvl="1"/>
            <a:r>
              <a:rPr lang="zh-CN" altLang="zh-CN" dirty="0"/>
              <a:t>我们在之后的学习中会经常与多态打交道，比如：</a:t>
            </a:r>
            <a:r>
              <a:rPr lang="en-US" altLang="zh-CN" dirty="0"/>
              <a:t>IO</a:t>
            </a:r>
            <a:r>
              <a:rPr lang="zh-CN" altLang="zh-CN" dirty="0"/>
              <a:t>、集合、</a:t>
            </a:r>
            <a:r>
              <a:rPr lang="en-US" altLang="zh-CN" dirty="0"/>
              <a:t>JDBC</a:t>
            </a:r>
            <a:r>
              <a:rPr lang="zh-CN" altLang="zh-CN" dirty="0"/>
              <a:t>等等。</a:t>
            </a:r>
          </a:p>
          <a:p>
            <a:pPr marL="0" indent="0">
              <a:buNone/>
            </a:pPr>
            <a:endParaRPr lang="zh-CN" altLang="en-US" dirty="0"/>
          </a:p>
        </p:txBody>
      </p:sp>
    </p:spTree>
    <p:extLst>
      <p:ext uri="{BB962C8B-B14F-4D97-AF65-F5344CB8AC3E}">
        <p14:creationId xmlns:p14="http://schemas.microsoft.com/office/powerpoint/2010/main" val="2452267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006649" y="1136610"/>
            <a:ext cx="6705600" cy="4267200"/>
          </a:xfrm>
        </p:spPr>
        <p:txBody>
          <a:bodyPr>
            <a:normAutofit lnSpcReduction="10000"/>
          </a:bodyPr>
          <a:lstStyle/>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class Person {</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public static </a:t>
            </a:r>
            <a:r>
              <a:rPr lang="en-US" altLang="zh-CN" sz="2000" dirty="0" err="1" smtClean="0">
                <a:solidFill>
                  <a:schemeClr val="tx1"/>
                </a:solidFill>
                <a:latin typeface="微软雅黑" charset="0"/>
                <a:ea typeface="微软雅黑" charset="0"/>
                <a:cs typeface="Arial Unicode MS" pitchFamily="34" charset="-122"/>
              </a:rPr>
              <a:t>int</a:t>
            </a:r>
            <a:r>
              <a:rPr lang="en-US" altLang="zh-CN" sz="2000" dirty="0" smtClean="0">
                <a:solidFill>
                  <a:schemeClr val="tx1"/>
                </a:solidFill>
                <a:latin typeface="微软雅黑" charset="0"/>
                <a:ea typeface="微软雅黑" charset="0"/>
                <a:cs typeface="Arial Unicode MS" pitchFamily="34" charset="-122"/>
              </a:rPr>
              <a:t> total;</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static {</a:t>
            </a:r>
          </a:p>
          <a:p>
            <a:pPr eaLnBrk="1" hangingPunct="1">
              <a:spcBef>
                <a:spcPct val="0"/>
              </a:spcBef>
              <a:buFontTx/>
              <a:buNone/>
            </a:pPr>
            <a:r>
              <a:rPr lang="en-US" altLang="zh-CN" sz="2000" dirty="0" smtClean="0">
                <a:latin typeface="微软雅黑" charset="0"/>
                <a:ea typeface="微软雅黑" charset="0"/>
                <a:cs typeface="Arial Unicode MS" pitchFamily="34" charset="-122"/>
                <a:sym typeface="+mn-ea"/>
              </a:rPr>
              <a:t>        </a:t>
            </a:r>
            <a:r>
              <a:rPr lang="en-US" altLang="zh-CN" sz="2000" dirty="0" smtClean="0">
                <a:solidFill>
                  <a:schemeClr val="tx1"/>
                </a:solidFill>
                <a:latin typeface="微软雅黑" charset="0"/>
                <a:ea typeface="微软雅黑" charset="0"/>
                <a:cs typeface="Arial Unicode MS" pitchFamily="34" charset="-122"/>
              </a:rPr>
              <a:t>total = 100;</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a:t>
            </a:r>
            <a:r>
              <a:rPr lang="en-US" altLang="zh-CN" sz="2000" dirty="0" err="1" smtClean="0">
                <a:solidFill>
                  <a:schemeClr val="tx1"/>
                </a:solidFill>
                <a:latin typeface="微软雅黑" charset="0"/>
                <a:ea typeface="微软雅黑" charset="0"/>
                <a:cs typeface="Arial Unicode MS" pitchFamily="34" charset="-122"/>
              </a:rPr>
              <a:t>System.out.println</a:t>
            </a:r>
            <a:r>
              <a:rPr lang="en-US" altLang="zh-CN" sz="2000" dirty="0" smtClean="0">
                <a:solidFill>
                  <a:schemeClr val="tx1"/>
                </a:solidFill>
                <a:latin typeface="微软雅黑" charset="0"/>
                <a:ea typeface="微软雅黑" charset="0"/>
                <a:cs typeface="Arial Unicode MS" pitchFamily="34" charset="-122"/>
              </a:rPr>
              <a:t>("in static block!");</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a:t>
            </a:r>
          </a:p>
          <a:p>
            <a:pPr eaLnBrk="1" hangingPunct="1">
              <a:spcBef>
                <a:spcPct val="0"/>
              </a:spcBef>
              <a:buFontTx/>
              <a:buNone/>
            </a:pPr>
            <a:endParaRPr lang="en-US" altLang="zh-CN" sz="2000" dirty="0" smtClean="0">
              <a:solidFill>
                <a:schemeClr val="tx1"/>
              </a:solidFill>
              <a:latin typeface="微软雅黑" charset="0"/>
              <a:ea typeface="微软雅黑" charset="0"/>
              <a:cs typeface="Arial Unicode MS" pitchFamily="34" charset="-122"/>
            </a:endParaRP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public class Test {</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public static void main(String[] </a:t>
            </a:r>
            <a:r>
              <a:rPr lang="en-US" altLang="zh-CN" sz="2000" dirty="0" err="1" smtClean="0">
                <a:solidFill>
                  <a:schemeClr val="tx1"/>
                </a:solidFill>
                <a:latin typeface="微软雅黑" charset="0"/>
                <a:ea typeface="微软雅黑" charset="0"/>
                <a:cs typeface="Arial Unicode MS" pitchFamily="34" charset="-122"/>
              </a:rPr>
              <a:t>args</a:t>
            </a:r>
            <a:r>
              <a:rPr lang="en-US" altLang="zh-CN" sz="2000" dirty="0" smtClean="0">
                <a:solidFill>
                  <a:schemeClr val="tx1"/>
                </a:solidFill>
                <a:latin typeface="微软雅黑" charset="0"/>
                <a:ea typeface="微软雅黑" charset="0"/>
                <a:cs typeface="Arial Unicode MS" pitchFamily="34" charset="-122"/>
              </a:rPr>
              <a:t>) {</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a:t>
            </a:r>
            <a:r>
              <a:rPr lang="en-US" altLang="zh-CN" sz="2000" dirty="0" err="1" smtClean="0">
                <a:solidFill>
                  <a:schemeClr val="tx1"/>
                </a:solidFill>
                <a:latin typeface="微软雅黑" charset="0"/>
                <a:ea typeface="微软雅黑" charset="0"/>
                <a:cs typeface="Arial Unicode MS" pitchFamily="34" charset="-122"/>
              </a:rPr>
              <a:t>System.out.println</a:t>
            </a:r>
            <a:r>
              <a:rPr lang="en-US" altLang="zh-CN" sz="2000" dirty="0" smtClean="0">
                <a:solidFill>
                  <a:schemeClr val="tx1"/>
                </a:solidFill>
                <a:latin typeface="微软雅黑" charset="0"/>
                <a:ea typeface="微软雅黑" charset="0"/>
                <a:cs typeface="Arial Unicode MS" pitchFamily="34" charset="-122"/>
              </a:rPr>
              <a:t>("total = "+ </a:t>
            </a:r>
            <a:r>
              <a:rPr lang="en-US" altLang="zh-CN" sz="2000" dirty="0" err="1" smtClean="0">
                <a:solidFill>
                  <a:schemeClr val="tx1"/>
                </a:solidFill>
                <a:latin typeface="微软雅黑" charset="0"/>
                <a:ea typeface="微软雅黑" charset="0"/>
                <a:cs typeface="Arial Unicode MS" pitchFamily="34" charset="-122"/>
              </a:rPr>
              <a:t>Person.total</a:t>
            </a:r>
            <a:r>
              <a:rPr lang="en-US" altLang="zh-CN" sz="2000" dirty="0" smtClean="0">
                <a:solidFill>
                  <a:schemeClr val="tx1"/>
                </a:solidFill>
                <a:latin typeface="微软雅黑" charset="0"/>
                <a:ea typeface="微软雅黑" charset="0"/>
                <a:cs typeface="Arial Unicode MS" pitchFamily="34" charset="-122"/>
              </a:rPr>
              <a:t>);</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a:t>
            </a:r>
            <a:r>
              <a:rPr lang="en-US" altLang="zh-CN" sz="2000" dirty="0" err="1" smtClean="0">
                <a:solidFill>
                  <a:schemeClr val="tx1"/>
                </a:solidFill>
                <a:latin typeface="微软雅黑" charset="0"/>
                <a:ea typeface="微软雅黑" charset="0"/>
                <a:cs typeface="Arial Unicode MS" pitchFamily="34" charset="-122"/>
              </a:rPr>
              <a:t>System.out.println</a:t>
            </a:r>
            <a:r>
              <a:rPr lang="en-US" altLang="zh-CN" sz="2000" dirty="0" smtClean="0">
                <a:solidFill>
                  <a:schemeClr val="tx1"/>
                </a:solidFill>
                <a:latin typeface="微软雅黑" charset="0"/>
                <a:ea typeface="微软雅黑" charset="0"/>
                <a:cs typeface="Arial Unicode MS" pitchFamily="34" charset="-122"/>
              </a:rPr>
              <a:t>("total = "+ </a:t>
            </a:r>
            <a:r>
              <a:rPr lang="en-US" altLang="zh-CN" sz="2000" dirty="0" err="1" smtClean="0">
                <a:solidFill>
                  <a:schemeClr val="tx1"/>
                </a:solidFill>
                <a:latin typeface="微软雅黑" charset="0"/>
                <a:ea typeface="微软雅黑" charset="0"/>
                <a:cs typeface="Arial Unicode MS" pitchFamily="34" charset="-122"/>
              </a:rPr>
              <a:t>Person.total</a:t>
            </a:r>
            <a:r>
              <a:rPr lang="en-US" altLang="zh-CN" sz="2000" dirty="0" smtClean="0">
                <a:solidFill>
                  <a:schemeClr val="tx1"/>
                </a:solidFill>
                <a:latin typeface="微软雅黑" charset="0"/>
                <a:ea typeface="微软雅黑" charset="0"/>
                <a:cs typeface="Arial Unicode MS" pitchFamily="34" charset="-122"/>
              </a:rPr>
              <a:t>);</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    }</a:t>
            </a:r>
          </a:p>
          <a:p>
            <a:pPr eaLnBrk="1" hangingPunct="1">
              <a:spcBef>
                <a:spcPct val="0"/>
              </a:spcBef>
              <a:buFontTx/>
              <a:buNone/>
            </a:pPr>
            <a:r>
              <a:rPr lang="en-US" altLang="zh-CN" sz="2000" dirty="0" smtClean="0">
                <a:solidFill>
                  <a:schemeClr val="tx1"/>
                </a:solidFill>
                <a:latin typeface="微软雅黑" charset="0"/>
                <a:ea typeface="微软雅黑" charset="0"/>
                <a:cs typeface="Arial Unicode MS" pitchFamily="34" charset="-122"/>
              </a:rPr>
              <a:t>}</a:t>
            </a:r>
          </a:p>
        </p:txBody>
      </p:sp>
      <p:sp>
        <p:nvSpPr>
          <p:cNvPr id="271362" name="Rectangle 2"/>
          <p:cNvSpPr>
            <a:spLocks noGrp="1" noChangeArrowheads="1"/>
          </p:cNvSpPr>
          <p:nvPr>
            <p:ph type="title"/>
          </p:nvPr>
        </p:nvSpPr>
        <p:spPr>
          <a:xfrm>
            <a:off x="634415" y="-160124"/>
            <a:ext cx="7772400" cy="1143000"/>
          </a:xfrm>
        </p:spPr>
        <p:txBody>
          <a:body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静态初始化</a:t>
            </a:r>
          </a:p>
        </p:txBody>
      </p:sp>
    </p:spTree>
    <p:extLst>
      <p:ext uri="{BB962C8B-B14F-4D97-AF65-F5344CB8AC3E}">
        <p14:creationId xmlns:p14="http://schemas.microsoft.com/office/powerpoint/2010/main" val="37125076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90032" y="-80353"/>
            <a:ext cx="7772400" cy="981061"/>
          </a:xfrm>
        </p:spPr>
        <p:txBody>
          <a:bodyPr>
            <a:normAutofit/>
          </a:bodyPr>
          <a:lstStyle/>
          <a:p>
            <a:pPr algn="ctr" eaLnBrk="1" hangingPunct="1">
              <a:defRPr/>
            </a:pPr>
            <a:r>
              <a:rPr lang="zh-CN" altLang="en-US" dirty="0" smtClean="0">
                <a:solidFill>
                  <a:schemeClr val="bg1"/>
                </a:solidFill>
                <a:effectLst/>
                <a:latin typeface="Arial Unicode MS" pitchFamily="34" charset="-122"/>
                <a:ea typeface="Arial Unicode MS" pitchFamily="34" charset="-122"/>
                <a:cs typeface="Arial Unicode MS" pitchFamily="34" charset="-122"/>
              </a:rPr>
              <a:t>对象类型转换</a:t>
            </a:r>
            <a:endParaRPr lang="en-US" altLang="zh-CN" dirty="0" smtClean="0">
              <a:solidFill>
                <a:schemeClr val="bg1"/>
              </a:solidFill>
              <a:effectLst/>
              <a:latin typeface="Arial Unicode MS" pitchFamily="34" charset="-122"/>
              <a:ea typeface="Arial Unicode MS" pitchFamily="34" charset="-122"/>
              <a:cs typeface="Arial Unicode MS" pitchFamily="34" charset="-122"/>
            </a:endParaRPr>
          </a:p>
        </p:txBody>
      </p:sp>
      <p:sp>
        <p:nvSpPr>
          <p:cNvPr id="36867" name="Rectangle 3"/>
          <p:cNvSpPr>
            <a:spLocks noGrp="1" noChangeArrowheads="1"/>
          </p:cNvSpPr>
          <p:nvPr>
            <p:ph type="body" idx="1"/>
          </p:nvPr>
        </p:nvSpPr>
        <p:spPr>
          <a:xfrm>
            <a:off x="576032" y="1302534"/>
            <a:ext cx="7740384" cy="4444752"/>
          </a:xfrm>
        </p:spPr>
        <p:txBody>
          <a:bodyPr/>
          <a:lstStyle/>
          <a:p>
            <a:pPr algn="just" eaLnBrk="1" hangingPunct="1">
              <a:spcBef>
                <a:spcPct val="40000"/>
              </a:spcBef>
              <a:buFont typeface="Wingdings" pitchFamily="2" charset="2"/>
              <a:buChar char="§"/>
            </a:pPr>
            <a:r>
              <a:rPr lang="zh-CN" altLang="en-US" sz="2000" b="1" dirty="0" smtClean="0">
                <a:solidFill>
                  <a:schemeClr val="tx1"/>
                </a:solidFill>
                <a:latin typeface="微软雅黑" charset="0"/>
                <a:ea typeface="微软雅黑" charset="0"/>
                <a:cs typeface="Arial Unicode MS" pitchFamily="34" charset="-122"/>
              </a:rPr>
              <a:t>基本数据类型的转换：</a:t>
            </a:r>
          </a:p>
          <a:p>
            <a:pPr algn="just" eaLnBrk="1" hangingPunct="1">
              <a:spcBef>
                <a:spcPct val="40000"/>
              </a:spcBef>
              <a:buFont typeface="Wingdings" pitchFamily="2" charset="2"/>
              <a:buNone/>
            </a:pPr>
            <a:r>
              <a:rPr lang="zh-CN" altLang="en-US" sz="2000" b="1" dirty="0" smtClean="0">
                <a:solidFill>
                  <a:schemeClr val="tx1"/>
                </a:solidFill>
                <a:latin typeface="微软雅黑" charset="0"/>
                <a:ea typeface="微软雅黑" charset="0"/>
                <a:cs typeface="Arial Unicode MS" pitchFamily="34" charset="-122"/>
              </a:rPr>
              <a:t>小的数据类型可以自动转换成大的数据类型</a:t>
            </a:r>
          </a:p>
          <a:p>
            <a:pPr algn="just" eaLnBrk="1" hangingPunct="1">
              <a:spcBef>
                <a:spcPct val="40000"/>
              </a:spcBef>
              <a:buFont typeface="Wingdings" pitchFamily="2" charset="2"/>
              <a:buNone/>
            </a:pPr>
            <a:r>
              <a:rPr lang="zh-CN" altLang="en-US" sz="2000" b="1" dirty="0" smtClean="0">
                <a:solidFill>
                  <a:schemeClr val="tx1"/>
                </a:solidFill>
                <a:latin typeface="微软雅黑" charset="0"/>
                <a:ea typeface="微软雅黑" charset="0"/>
                <a:cs typeface="Arial Unicode MS" pitchFamily="34" charset="-122"/>
              </a:rPr>
              <a:t>如</a:t>
            </a:r>
            <a:r>
              <a:rPr lang="en-US" altLang="zh-CN" sz="2000" b="1" dirty="0" smtClean="0">
                <a:solidFill>
                  <a:schemeClr val="tx1"/>
                </a:solidFill>
                <a:latin typeface="微软雅黑" charset="0"/>
                <a:ea typeface="微软雅黑" charset="0"/>
                <a:cs typeface="Arial Unicode MS" pitchFamily="34" charset="-122"/>
              </a:rPr>
              <a:t>long g=20;           double d=12.0f</a:t>
            </a:r>
          </a:p>
          <a:p>
            <a:pPr algn="just" eaLnBrk="1" hangingPunct="1">
              <a:spcBef>
                <a:spcPct val="40000"/>
              </a:spcBef>
              <a:buFont typeface="Wingdings" pitchFamily="2" charset="2"/>
              <a:buNone/>
            </a:pPr>
            <a:r>
              <a:rPr lang="zh-CN" altLang="en-US" sz="2000" b="1" dirty="0" smtClean="0">
                <a:solidFill>
                  <a:schemeClr val="tx1"/>
                </a:solidFill>
                <a:latin typeface="微软雅黑" charset="0"/>
                <a:ea typeface="微软雅黑" charset="0"/>
                <a:cs typeface="Arial Unicode MS" pitchFamily="34" charset="-122"/>
              </a:rPr>
              <a:t>可以把大的数据类型强制转换成小的数据类型</a:t>
            </a:r>
          </a:p>
          <a:p>
            <a:pPr algn="just" eaLnBrk="1" hangingPunct="1">
              <a:spcBef>
                <a:spcPct val="40000"/>
              </a:spcBef>
              <a:buFont typeface="Wingdings" pitchFamily="2" charset="2"/>
              <a:buNone/>
            </a:pPr>
            <a:r>
              <a:rPr lang="zh-CN" altLang="en-US" sz="2000" b="1" dirty="0" smtClean="0">
                <a:solidFill>
                  <a:schemeClr val="tx1"/>
                </a:solidFill>
                <a:latin typeface="微软雅黑" charset="0"/>
                <a:ea typeface="微软雅黑" charset="0"/>
                <a:cs typeface="Arial Unicode MS" pitchFamily="34" charset="-122"/>
              </a:rPr>
              <a:t>如 </a:t>
            </a:r>
            <a:r>
              <a:rPr lang="en-US" altLang="zh-CN" sz="2000" b="1" dirty="0" err="1" smtClean="0">
                <a:solidFill>
                  <a:schemeClr val="tx1"/>
                </a:solidFill>
                <a:latin typeface="微软雅黑" charset="0"/>
                <a:ea typeface="微软雅黑" charset="0"/>
                <a:cs typeface="Arial Unicode MS" pitchFamily="34" charset="-122"/>
              </a:rPr>
              <a:t>floate</a:t>
            </a:r>
            <a:r>
              <a:rPr lang="en-US" altLang="zh-CN" sz="2000" b="1" dirty="0" smtClean="0">
                <a:solidFill>
                  <a:schemeClr val="tx1"/>
                </a:solidFill>
                <a:latin typeface="微软雅黑" charset="0"/>
                <a:ea typeface="微软雅黑" charset="0"/>
                <a:cs typeface="Arial Unicode MS" pitchFamily="34" charset="-122"/>
              </a:rPr>
              <a:t> f=(float)12.0   </a:t>
            </a:r>
            <a:r>
              <a:rPr lang="en-US" altLang="zh-CN" sz="2000" b="1" dirty="0" err="1" smtClean="0">
                <a:solidFill>
                  <a:schemeClr val="tx1"/>
                </a:solidFill>
                <a:latin typeface="微软雅黑" charset="0"/>
                <a:ea typeface="微软雅黑" charset="0"/>
                <a:cs typeface="Arial Unicode MS" pitchFamily="34" charset="-122"/>
              </a:rPr>
              <a:t>int</a:t>
            </a:r>
            <a:r>
              <a:rPr lang="en-US" altLang="zh-CN" sz="2000" b="1" dirty="0" smtClean="0">
                <a:solidFill>
                  <a:schemeClr val="tx1"/>
                </a:solidFill>
                <a:latin typeface="微软雅黑" charset="0"/>
                <a:ea typeface="微软雅黑" charset="0"/>
                <a:cs typeface="Arial Unicode MS" pitchFamily="34" charset="-122"/>
              </a:rPr>
              <a:t> a=(</a:t>
            </a:r>
            <a:r>
              <a:rPr lang="en-US" altLang="zh-CN" sz="2000" b="1" dirty="0" err="1" smtClean="0">
                <a:solidFill>
                  <a:schemeClr val="tx1"/>
                </a:solidFill>
                <a:latin typeface="微软雅黑" charset="0"/>
                <a:ea typeface="微软雅黑" charset="0"/>
                <a:cs typeface="Arial Unicode MS" pitchFamily="34" charset="-122"/>
              </a:rPr>
              <a:t>int</a:t>
            </a:r>
            <a:r>
              <a:rPr lang="en-US" altLang="zh-CN" sz="2000" b="1" dirty="0" smtClean="0">
                <a:solidFill>
                  <a:schemeClr val="tx1"/>
                </a:solidFill>
                <a:latin typeface="微软雅黑" charset="0"/>
                <a:ea typeface="微软雅黑" charset="0"/>
                <a:cs typeface="Arial Unicode MS" pitchFamily="34" charset="-122"/>
              </a:rPr>
              <a:t>)1200L</a:t>
            </a:r>
          </a:p>
          <a:p>
            <a:pPr algn="just" eaLnBrk="1" hangingPunct="1">
              <a:spcBef>
                <a:spcPct val="40000"/>
              </a:spcBef>
              <a:buFont typeface="Wingdings" pitchFamily="2" charset="2"/>
              <a:buChar char="§"/>
            </a:pPr>
            <a:r>
              <a:rPr lang="zh-CN" altLang="en-US" sz="2000" b="1" dirty="0" smtClean="0">
                <a:solidFill>
                  <a:schemeClr val="tx1"/>
                </a:solidFill>
                <a:latin typeface="微软雅黑" charset="0"/>
                <a:ea typeface="微软雅黑" charset="0"/>
                <a:cs typeface="Arial Unicode MS" pitchFamily="34" charset="-122"/>
              </a:rPr>
              <a:t>对</a:t>
            </a:r>
            <a:r>
              <a:rPr lang="en-US" altLang="zh-CN" sz="2000" b="1" dirty="0" smtClean="0">
                <a:solidFill>
                  <a:schemeClr val="tx1"/>
                </a:solidFill>
                <a:latin typeface="微软雅黑" charset="0"/>
                <a:ea typeface="微软雅黑" charset="0"/>
                <a:cs typeface="Arial Unicode MS" pitchFamily="34" charset="-122"/>
              </a:rPr>
              <a:t>Java</a:t>
            </a:r>
            <a:r>
              <a:rPr lang="zh-CN" altLang="en-US" sz="2000" b="1" dirty="0" smtClean="0">
                <a:solidFill>
                  <a:schemeClr val="tx1"/>
                </a:solidFill>
                <a:latin typeface="微软雅黑" charset="0"/>
                <a:ea typeface="微软雅黑" charset="0"/>
                <a:cs typeface="Arial Unicode MS" pitchFamily="34" charset="-122"/>
              </a:rPr>
              <a:t>对象的强制类型转换</a:t>
            </a:r>
          </a:p>
          <a:p>
            <a:pPr marL="800100" lvl="1" indent="-342900" algn="just" eaLnBrk="1" hangingPunct="1">
              <a:spcBef>
                <a:spcPct val="40000"/>
              </a:spcBef>
              <a:buFont typeface="Wingdings" charset="0"/>
              <a:buChar char="Ø"/>
            </a:pPr>
            <a:r>
              <a:rPr lang="zh-CN" altLang="en-US" sz="2000" b="1" dirty="0" smtClean="0">
                <a:solidFill>
                  <a:schemeClr val="tx1"/>
                </a:solidFill>
                <a:latin typeface="微软雅黑" charset="0"/>
                <a:ea typeface="微软雅黑" charset="0"/>
                <a:cs typeface="Arial Unicode MS" pitchFamily="34" charset="-122"/>
              </a:rPr>
              <a:t>从子类到父类的类型转换可以自动进行</a:t>
            </a:r>
            <a:r>
              <a:rPr lang="en-US" altLang="zh-CN" sz="2000" b="1" dirty="0" smtClean="0">
                <a:solidFill>
                  <a:schemeClr val="tx1"/>
                </a:solidFill>
                <a:latin typeface="微软雅黑" charset="0"/>
                <a:ea typeface="微软雅黑" charset="0"/>
                <a:cs typeface="Arial Unicode MS" pitchFamily="34" charset="-122"/>
              </a:rPr>
              <a:t>//</a:t>
            </a:r>
            <a:endParaRPr lang="zh-CN" altLang="en-US" sz="2000" b="1" dirty="0" smtClean="0">
              <a:solidFill>
                <a:schemeClr val="tx1"/>
              </a:solidFill>
              <a:latin typeface="微软雅黑" charset="0"/>
              <a:ea typeface="微软雅黑" charset="0"/>
              <a:cs typeface="Arial Unicode MS" pitchFamily="34" charset="-122"/>
            </a:endParaRPr>
          </a:p>
          <a:p>
            <a:pPr marL="800100" lvl="1" indent="-342900" algn="just" eaLnBrk="1" hangingPunct="1">
              <a:spcBef>
                <a:spcPct val="40000"/>
              </a:spcBef>
              <a:buFont typeface="Wingdings" charset="0"/>
              <a:buChar char="Ø"/>
            </a:pPr>
            <a:r>
              <a:rPr lang="zh-CN" altLang="en-US" sz="2000" b="1" dirty="0" smtClean="0">
                <a:solidFill>
                  <a:schemeClr val="tx1"/>
                </a:solidFill>
                <a:latin typeface="微软雅黑" charset="0"/>
                <a:ea typeface="微软雅黑" charset="0"/>
                <a:cs typeface="Arial Unicode MS" pitchFamily="34" charset="-122"/>
              </a:rPr>
              <a:t>从父类到子类的类型转换必须通过强制类型转换实现</a:t>
            </a:r>
          </a:p>
          <a:p>
            <a:pPr marL="800100" lvl="1" indent="-342900" algn="just" eaLnBrk="1" hangingPunct="1">
              <a:spcBef>
                <a:spcPct val="40000"/>
              </a:spcBef>
              <a:buFont typeface="Wingdings" charset="0"/>
              <a:buChar char="Ø"/>
            </a:pPr>
            <a:r>
              <a:rPr lang="zh-CN" altLang="en-US" sz="2000" b="1" dirty="0" smtClean="0">
                <a:solidFill>
                  <a:schemeClr val="tx1"/>
                </a:solidFill>
                <a:latin typeface="微软雅黑" charset="0"/>
                <a:ea typeface="微软雅黑" charset="0"/>
                <a:cs typeface="Arial Unicode MS" pitchFamily="34" charset="-122"/>
              </a:rPr>
              <a:t>无继承关系的引用类型间的转换是非法的</a:t>
            </a:r>
          </a:p>
          <a:p>
            <a:pPr marL="800100" lvl="1" indent="-342900" algn="just" eaLnBrk="1" hangingPunct="1">
              <a:spcBef>
                <a:spcPct val="40000"/>
              </a:spcBef>
              <a:buFont typeface="Wingdings" charset="0"/>
              <a:buChar char="Ø"/>
            </a:pPr>
            <a:r>
              <a:rPr lang="zh-CN" altLang="en-US" sz="2000" b="1" dirty="0" smtClean="0">
                <a:solidFill>
                  <a:schemeClr val="tx1"/>
                </a:solidFill>
                <a:latin typeface="微软雅黑" charset="0"/>
                <a:ea typeface="微软雅黑" charset="0"/>
                <a:cs typeface="Arial Unicode MS" pitchFamily="34" charset="-122"/>
              </a:rPr>
              <a:t>在</a:t>
            </a:r>
            <a:r>
              <a:rPr lang="zh-CN" altLang="en-US" sz="2000" b="1" dirty="0">
                <a:latin typeface="微软雅黑" charset="0"/>
                <a:ea typeface="微软雅黑" charset="0"/>
                <a:cs typeface="Arial Unicode MS" pitchFamily="34" charset="-122"/>
              </a:rPr>
              <a:t>使用</a:t>
            </a:r>
            <a:r>
              <a:rPr lang="zh-CN" altLang="en-US" sz="2000" b="1" dirty="0" smtClean="0">
                <a:solidFill>
                  <a:schemeClr val="tx1"/>
                </a:solidFill>
                <a:latin typeface="微软雅黑" charset="0"/>
                <a:ea typeface="微软雅黑" charset="0"/>
                <a:cs typeface="Arial Unicode MS" pitchFamily="34" charset="-122"/>
              </a:rPr>
              <a:t>前可以使用</a:t>
            </a:r>
            <a:r>
              <a:rPr lang="en-US" altLang="zh-CN" sz="2000" b="1" dirty="0" err="1" smtClean="0">
                <a:solidFill>
                  <a:srgbClr val="FF0000"/>
                </a:solidFill>
                <a:latin typeface="微软雅黑" charset="0"/>
                <a:ea typeface="微软雅黑" charset="0"/>
                <a:cs typeface="Arial Unicode MS" pitchFamily="34" charset="-122"/>
              </a:rPr>
              <a:t>instanceof</a:t>
            </a:r>
            <a:r>
              <a:rPr lang="zh-CN" altLang="en-US" sz="2000" b="1" dirty="0" smtClean="0">
                <a:solidFill>
                  <a:schemeClr val="tx1"/>
                </a:solidFill>
                <a:latin typeface="微软雅黑" charset="0"/>
                <a:ea typeface="微软雅黑" charset="0"/>
                <a:cs typeface="Arial Unicode MS" pitchFamily="34" charset="-122"/>
              </a:rPr>
              <a:t>操作符测试一个对象的类型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Arial Unicode MS" pitchFamily="34" charset="-122"/>
                <a:ea typeface="Arial Unicode MS" pitchFamily="34" charset="-122"/>
                <a:cs typeface="Arial Unicode MS" pitchFamily="34" charset="-122"/>
              </a:rPr>
              <a:t>对象类型转换</a:t>
            </a:r>
            <a:endParaRPr lang="zh-CN" altLang="en-US" dirty="0"/>
          </a:p>
        </p:txBody>
      </p:sp>
      <p:sp>
        <p:nvSpPr>
          <p:cNvPr id="3" name="内容占位符 2"/>
          <p:cNvSpPr>
            <a:spLocks noGrp="1"/>
          </p:cNvSpPr>
          <p:nvPr>
            <p:ph idx="1"/>
          </p:nvPr>
        </p:nvSpPr>
        <p:spPr/>
        <p:txBody>
          <a:bodyPr/>
          <a:lstStyle/>
          <a:p>
            <a:pPr marL="0" indent="0">
              <a:buNone/>
            </a:pPr>
            <a:r>
              <a:rPr lang="en-US" altLang="zh-CN" dirty="0"/>
              <a:t/>
            </a:r>
            <a:br>
              <a:rPr lang="en-US" altLang="zh-CN" dirty="0"/>
            </a:br>
            <a:r>
              <a:rPr lang="zh-CN" altLang="en-US" dirty="0"/>
              <a:t/>
            </a:r>
            <a:br>
              <a:rPr lang="zh-CN" altLang="en-US" dirty="0"/>
            </a:br>
            <a:r>
              <a:rPr lang="en-US" altLang="zh-CN" dirty="0"/>
              <a:t/>
            </a:r>
            <a:br>
              <a:rPr lang="en-US" altLang="zh-CN" dirty="0"/>
            </a:br>
            <a:endParaRPr lang="zh-CN" altLang="en-US" dirty="0"/>
          </a:p>
        </p:txBody>
      </p:sp>
      <p:sp>
        <p:nvSpPr>
          <p:cNvPr id="4" name="矩形 3"/>
          <p:cNvSpPr/>
          <p:nvPr/>
        </p:nvSpPr>
        <p:spPr>
          <a:xfrm>
            <a:off x="432149" y="1228378"/>
            <a:ext cx="4916465" cy="1938992"/>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Animal {</a:t>
            </a:r>
          </a:p>
          <a:p>
            <a:endParaRPr lang="zh-CN" altLang="en-US" dirty="0">
              <a:latin typeface="Courier New" panose="02070309020205020404" pitchFamily="49" charset="0"/>
            </a:endParaRP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eat() {</a:t>
            </a:r>
          </a:p>
          <a:p>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zh-CN" altLang="en-US" i="1" dirty="0">
                <a:solidFill>
                  <a:srgbClr val="2A00FF"/>
                </a:solidFill>
                <a:latin typeface="Courier New" panose="02070309020205020404" pitchFamily="49" charset="0"/>
              </a:rPr>
              <a:t>动物吃饭</a:t>
            </a:r>
            <a:r>
              <a:rPr lang="en-US" altLang="zh-CN" i="1" dirty="0">
                <a:solidFill>
                  <a:srgbClr val="2A00FF"/>
                </a:solidFill>
                <a:latin typeface="Courier New" panose="02070309020205020404" pitchFamily="49" charset="0"/>
              </a:rPr>
              <a:t>"</a:t>
            </a:r>
            <a:r>
              <a:rPr lang="en-US" altLang="zh-CN" i="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
        <p:nvSpPr>
          <p:cNvPr id="5" name="矩形 4"/>
          <p:cNvSpPr/>
          <p:nvPr/>
        </p:nvSpPr>
        <p:spPr>
          <a:xfrm>
            <a:off x="432148" y="3317495"/>
            <a:ext cx="6983260" cy="2862322"/>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class</a:t>
            </a:r>
            <a:r>
              <a:rPr lang="en-US" altLang="zh-CN" b="1" dirty="0">
                <a:solidFill>
                  <a:srgbClr val="000000"/>
                </a:solidFill>
                <a:latin typeface="Courier New" panose="02070309020205020404" pitchFamily="49" charset="0"/>
              </a:rPr>
              <a:t> Dog </a:t>
            </a:r>
            <a:r>
              <a:rPr lang="en-US" altLang="zh-CN" b="1" dirty="0">
                <a:solidFill>
                  <a:srgbClr val="7F0055"/>
                </a:solidFill>
                <a:latin typeface="Courier New" panose="02070309020205020404" pitchFamily="49" charset="0"/>
              </a:rPr>
              <a:t>extends</a:t>
            </a:r>
            <a:r>
              <a:rPr lang="en-US" altLang="zh-CN" b="1" dirty="0">
                <a:solidFill>
                  <a:srgbClr val="000000"/>
                </a:solidFill>
                <a:latin typeface="Courier New" panose="02070309020205020404" pitchFamily="49" charset="0"/>
              </a:rPr>
              <a:t> Animal{</a:t>
            </a: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eat()</a:t>
            </a:r>
          </a:p>
          <a:p>
            <a:r>
              <a:rPr lang="en-US" altLang="zh-CN" dirty="0">
                <a:solidFill>
                  <a:srgbClr val="000000"/>
                </a:solidFill>
                <a:latin typeface="Courier New" panose="02070309020205020404" pitchFamily="49" charset="0"/>
              </a:rPr>
              <a:t>{</a:t>
            </a:r>
          </a:p>
          <a:p>
            <a:r>
              <a:rPr lang="en-US" altLang="zh-CN" u="sng" dirty="0" err="1">
                <a:solidFill>
                  <a:srgbClr val="000000"/>
                </a:solidFill>
                <a:latin typeface="Courier New" panose="02070309020205020404" pitchFamily="49" charset="0"/>
              </a:rPr>
              <a:t>System.</a:t>
            </a:r>
            <a:r>
              <a:rPr lang="en-US" altLang="zh-CN" i="1" u="sng" dirty="0" err="1">
                <a:solidFill>
                  <a:srgbClr val="0000C0"/>
                </a:solidFill>
                <a:latin typeface="Courier New" panose="02070309020205020404" pitchFamily="49" charset="0"/>
              </a:rPr>
              <a:t>out</a:t>
            </a:r>
            <a:r>
              <a:rPr lang="en-US" altLang="zh-CN" i="1" u="sng" dirty="0" err="1">
                <a:solidFill>
                  <a:srgbClr val="000000"/>
                </a:solidFill>
                <a:latin typeface="Courier New" panose="02070309020205020404" pitchFamily="49" charset="0"/>
              </a:rPr>
              <a:t>.println</a:t>
            </a:r>
            <a:r>
              <a:rPr lang="en-US" altLang="zh-CN" i="1" u="sng" dirty="0">
                <a:solidFill>
                  <a:srgbClr val="000000"/>
                </a:solidFill>
                <a:latin typeface="Courier New" panose="02070309020205020404" pitchFamily="49" charset="0"/>
              </a:rPr>
              <a:t>(</a:t>
            </a:r>
            <a:r>
              <a:rPr lang="en-US" altLang="zh-CN" i="1" u="sng" dirty="0">
                <a:solidFill>
                  <a:srgbClr val="2A00FF"/>
                </a:solidFill>
                <a:latin typeface="Courier New" panose="02070309020205020404" pitchFamily="49" charset="0"/>
              </a:rPr>
              <a:t>"</a:t>
            </a:r>
            <a:r>
              <a:rPr lang="zh-CN" altLang="en-US" i="1" u="sng" dirty="0">
                <a:solidFill>
                  <a:srgbClr val="2A00FF"/>
                </a:solidFill>
                <a:latin typeface="Courier New" panose="02070309020205020404" pitchFamily="49" charset="0"/>
              </a:rPr>
              <a:t>狗吃骨头</a:t>
            </a:r>
            <a:r>
              <a:rPr lang="en-US" altLang="zh-CN" i="1" u="sng" dirty="0">
                <a:solidFill>
                  <a:srgbClr val="2A00FF"/>
                </a:solidFill>
                <a:latin typeface="Courier New" panose="02070309020205020404" pitchFamily="49" charset="0"/>
              </a:rPr>
              <a:t>"</a:t>
            </a:r>
            <a:r>
              <a:rPr lang="en-US" altLang="zh-CN" i="1" u="sng"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a:t>
            </a:r>
            <a:r>
              <a:rPr lang="en-US" altLang="zh-CN" b="1" dirty="0">
                <a:solidFill>
                  <a:srgbClr val="7F0055"/>
                </a:solidFill>
                <a:latin typeface="Courier New" panose="02070309020205020404" pitchFamily="49" charset="0"/>
              </a:rPr>
              <a:t>void</a:t>
            </a:r>
            <a:r>
              <a:rPr lang="en-US" altLang="zh-CN" b="1" dirty="0">
                <a:solidFill>
                  <a:srgbClr val="000000"/>
                </a:solidFill>
                <a:latin typeface="Courier New" panose="02070309020205020404" pitchFamily="49" charset="0"/>
              </a:rPr>
              <a:t> bark(){</a:t>
            </a:r>
          </a:p>
          <a:p>
            <a:r>
              <a:rPr lang="en-US" altLang="zh-CN" dirty="0" err="1">
                <a:solidFill>
                  <a:srgbClr val="000000"/>
                </a:solidFill>
                <a:latin typeface="Courier New" panose="02070309020205020404" pitchFamily="49" charset="0"/>
              </a:rPr>
              <a:t>System.</a:t>
            </a:r>
            <a:r>
              <a:rPr lang="en-US" altLang="zh-CN" i="1" dirty="0" err="1">
                <a:solidFill>
                  <a:srgbClr val="0000C0"/>
                </a:solidFill>
                <a:latin typeface="Courier New" panose="02070309020205020404" pitchFamily="49" charset="0"/>
              </a:rPr>
              <a:t>out</a:t>
            </a:r>
            <a:r>
              <a:rPr lang="en-US" altLang="zh-CN" i="1" dirty="0" err="1">
                <a:solidFill>
                  <a:srgbClr val="000000"/>
                </a:solidFill>
                <a:latin typeface="Courier New" panose="02070309020205020404" pitchFamily="49" charset="0"/>
              </a:rPr>
              <a:t>.println</a:t>
            </a:r>
            <a:r>
              <a:rPr lang="en-US" altLang="zh-CN" i="1" dirty="0">
                <a:solidFill>
                  <a:srgbClr val="000000"/>
                </a:solidFill>
                <a:latin typeface="Courier New" panose="02070309020205020404" pitchFamily="49" charset="0"/>
              </a:rPr>
              <a:t>(</a:t>
            </a:r>
            <a:r>
              <a:rPr lang="en-US" altLang="zh-CN" i="1" dirty="0">
                <a:solidFill>
                  <a:srgbClr val="2A00FF"/>
                </a:solidFill>
                <a:latin typeface="Courier New" panose="02070309020205020404" pitchFamily="49" charset="0"/>
              </a:rPr>
              <a:t>"</a:t>
            </a:r>
            <a:r>
              <a:rPr lang="zh-CN" altLang="en-US" i="1" dirty="0">
                <a:solidFill>
                  <a:srgbClr val="2A00FF"/>
                </a:solidFill>
                <a:latin typeface="Courier New" panose="02070309020205020404" pitchFamily="49" charset="0"/>
              </a:rPr>
              <a:t>旺旺</a:t>
            </a:r>
            <a:r>
              <a:rPr lang="en-US" altLang="zh-CN" i="1" dirty="0">
                <a:solidFill>
                  <a:srgbClr val="2A00FF"/>
                </a:solidFill>
                <a:latin typeface="Courier New" panose="02070309020205020404" pitchFamily="49" charset="0"/>
              </a:rPr>
              <a:t>"</a:t>
            </a:r>
            <a:r>
              <a:rPr lang="en-US" altLang="zh-CN" i="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pic>
        <p:nvPicPr>
          <p:cNvPr id="7" name="图片 6"/>
          <p:cNvPicPr>
            <a:picLocks noChangeAspect="1"/>
          </p:cNvPicPr>
          <p:nvPr/>
        </p:nvPicPr>
        <p:blipFill>
          <a:blip r:embed="rId2"/>
          <a:stretch>
            <a:fillRect/>
          </a:stretch>
        </p:blipFill>
        <p:spPr>
          <a:xfrm>
            <a:off x="5674225" y="1542071"/>
            <a:ext cx="2981325" cy="942975"/>
          </a:xfrm>
          <a:prstGeom prst="rect">
            <a:avLst/>
          </a:prstGeom>
        </p:spPr>
      </p:pic>
      <p:sp>
        <p:nvSpPr>
          <p:cNvPr id="8" name="矩形 7"/>
          <p:cNvSpPr/>
          <p:nvPr/>
        </p:nvSpPr>
        <p:spPr>
          <a:xfrm>
            <a:off x="4916466" y="2730777"/>
            <a:ext cx="3851753" cy="1754326"/>
          </a:xfrm>
          <a:prstGeom prst="rect">
            <a:avLst/>
          </a:prstGeom>
        </p:spPr>
        <p:txBody>
          <a:bodyPr wrap="square">
            <a:spAutoFit/>
          </a:bodyPr>
          <a:lstStyle/>
          <a:p>
            <a:pPr marL="800100" lvl="1" indent="-342900" algn="just" eaLnBrk="1" hangingPunct="1">
              <a:spcBef>
                <a:spcPct val="40000"/>
              </a:spcBef>
              <a:buFont typeface="Wingdings" charset="0"/>
              <a:buChar char="Ø"/>
            </a:pPr>
            <a:r>
              <a:rPr lang="zh-CN" altLang="en-US" b="1" dirty="0">
                <a:solidFill>
                  <a:schemeClr val="tx1"/>
                </a:solidFill>
                <a:latin typeface="微软雅黑" charset="0"/>
                <a:ea typeface="微软雅黑" charset="0"/>
                <a:cs typeface="Arial Unicode MS" pitchFamily="34" charset="-122"/>
              </a:rPr>
              <a:t>从子类到父类的类型转换可以自动进行</a:t>
            </a:r>
          </a:p>
          <a:p>
            <a:pPr marL="800100" lvl="1" indent="-342900" algn="just" eaLnBrk="1" hangingPunct="1">
              <a:spcBef>
                <a:spcPct val="40000"/>
              </a:spcBef>
              <a:buFont typeface="Wingdings" charset="0"/>
              <a:buChar char="Ø"/>
            </a:pPr>
            <a:r>
              <a:rPr lang="zh-CN" altLang="en-US" b="1" dirty="0">
                <a:solidFill>
                  <a:schemeClr val="tx1"/>
                </a:solidFill>
                <a:latin typeface="微软雅黑" charset="0"/>
                <a:ea typeface="微软雅黑" charset="0"/>
                <a:cs typeface="Arial Unicode MS" pitchFamily="34" charset="-122"/>
              </a:rPr>
              <a:t>从父类到子类的类型转换必须通过强制类型转换实现</a:t>
            </a:r>
          </a:p>
        </p:txBody>
      </p:sp>
    </p:spTree>
    <p:extLst>
      <p:ext uri="{BB962C8B-B14F-4D97-AF65-F5344CB8AC3E}">
        <p14:creationId xmlns:p14="http://schemas.microsoft.com/office/powerpoint/2010/main" val="3802978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8755" y="1918776"/>
            <a:ext cx="6858000" cy="2387600"/>
          </a:xfrm>
        </p:spPr>
        <p:txBody>
          <a:bodyPr/>
          <a:lstStyle/>
          <a:p>
            <a:pPr>
              <a:lnSpc>
                <a:spcPct val="150000"/>
              </a:lnSpc>
            </a:pPr>
            <a:r>
              <a:rPr lang="en-US" altLang="zh-CN" smtClean="0"/>
              <a:t>Thank you</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多态的作用</a:t>
            </a:r>
            <a:endParaRPr lang="zh-CN" altLang="en-US" dirty="0"/>
          </a:p>
        </p:txBody>
      </p:sp>
      <p:sp>
        <p:nvSpPr>
          <p:cNvPr id="3" name="内容占位符 2"/>
          <p:cNvSpPr>
            <a:spLocks noGrp="1"/>
          </p:cNvSpPr>
          <p:nvPr>
            <p:ph idx="1"/>
          </p:nvPr>
        </p:nvSpPr>
        <p:spPr/>
        <p:txBody>
          <a:bodyPr/>
          <a:lstStyle/>
          <a:p>
            <a:r>
              <a:rPr lang="zh-CN" altLang="en-US" dirty="0"/>
              <a:t>多态的作用</a:t>
            </a:r>
            <a:r>
              <a:rPr lang="zh-CN" altLang="en-US" b="0" dirty="0" smtClean="0"/>
              <a:t>：</a:t>
            </a:r>
            <a:endParaRPr lang="en-US" altLang="zh-CN" b="0" dirty="0" smtClean="0"/>
          </a:p>
          <a:p>
            <a:pPr marL="0" indent="0">
              <a:buNone/>
            </a:pPr>
            <a:r>
              <a:rPr lang="zh-CN" altLang="en-US" dirty="0"/>
              <a:t/>
            </a:r>
            <a:br>
              <a:rPr lang="zh-CN" altLang="en-US" dirty="0"/>
            </a:br>
            <a:r>
              <a:rPr lang="en-US" altLang="zh-CN" b="0" dirty="0"/>
              <a:t>1. </a:t>
            </a:r>
            <a:r>
              <a:rPr lang="zh-CN" altLang="en-US" b="0" dirty="0"/>
              <a:t>应用程序不必为每一个派生类编写功能调用，只需要</a:t>
            </a:r>
            <a:r>
              <a:rPr lang="zh-CN" altLang="en-US" b="0" dirty="0" smtClean="0"/>
              <a:t>对基</a:t>
            </a:r>
            <a:r>
              <a:rPr lang="zh-CN" altLang="en-US" b="0" dirty="0"/>
              <a:t>类进行处理即可。大大提高程序的可复用性。</a:t>
            </a:r>
            <a:r>
              <a:rPr lang="zh-CN" altLang="en-US" dirty="0"/>
              <a:t/>
            </a:r>
            <a:br>
              <a:rPr lang="zh-CN" altLang="en-US" dirty="0"/>
            </a:br>
            <a:r>
              <a:rPr lang="en-US" altLang="zh-CN" b="0" dirty="0"/>
              <a:t>2. </a:t>
            </a:r>
            <a:r>
              <a:rPr lang="zh-CN" altLang="en-US" b="0" dirty="0"/>
              <a:t>派生类的功能可以被基类的方法或引用变量所调用，这叫向后兼容，可以提高可扩充性和可维护性。</a:t>
            </a:r>
            <a:endParaRPr lang="zh-CN" altLang="en-US" dirty="0"/>
          </a:p>
        </p:txBody>
      </p:sp>
    </p:spTree>
    <p:extLst>
      <p:ext uri="{BB962C8B-B14F-4D97-AF65-F5344CB8AC3E}">
        <p14:creationId xmlns:p14="http://schemas.microsoft.com/office/powerpoint/2010/main" val="286286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306337" y="-114389"/>
            <a:ext cx="2592288"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方法重写</a:t>
            </a:r>
          </a:p>
        </p:txBody>
      </p:sp>
      <p:sp>
        <p:nvSpPr>
          <p:cNvPr id="13315" name="Rectangle 3"/>
          <p:cNvSpPr>
            <a:spLocks noGrp="1" noChangeArrowheads="1"/>
          </p:cNvSpPr>
          <p:nvPr>
            <p:ph type="body" idx="1"/>
          </p:nvPr>
        </p:nvSpPr>
        <p:spPr>
          <a:xfrm>
            <a:off x="326820" y="1193718"/>
            <a:ext cx="8305165" cy="3674058"/>
          </a:xfrm>
        </p:spPr>
        <p:txBody>
          <a:bodyPr/>
          <a:lstStyle/>
          <a:p>
            <a:pPr marL="0" indent="0" algn="ctr" eaLnBrk="1" hangingPunct="1">
              <a:lnSpc>
                <a:spcPct val="150000"/>
              </a:lnSpc>
              <a:spcBef>
                <a:spcPct val="50000"/>
              </a:spcBef>
              <a:buNone/>
            </a:pPr>
            <a:r>
              <a:rPr lang="zh-CN" altLang="en-US" dirty="0" smtClean="0">
                <a:solidFill>
                  <a:schemeClr val="tx1"/>
                </a:solidFill>
                <a:latin typeface="微软雅黑" charset="0"/>
                <a:ea typeface="微软雅黑" charset="0"/>
                <a:cs typeface="Arial Unicode MS" pitchFamily="34" charset="-122"/>
              </a:rPr>
              <a:t>重写规则</a:t>
            </a:r>
            <a:endParaRPr lang="en-US" altLang="zh-CN" dirty="0" smtClean="0">
              <a:solidFill>
                <a:schemeClr val="tx1"/>
              </a:solidFill>
              <a:latin typeface="微软雅黑" charset="0"/>
              <a:ea typeface="微软雅黑" charset="0"/>
              <a:cs typeface="Arial Unicode MS" pitchFamily="34" charset="-122"/>
            </a:endParaRPr>
          </a:p>
          <a:p>
            <a:pPr eaLnBrk="1" hangingPunct="1">
              <a:lnSpc>
                <a:spcPct val="150000"/>
              </a:lnSpc>
              <a:spcBef>
                <a:spcPct val="50000"/>
              </a:spcBef>
              <a:buFont typeface="Wingdings" pitchFamily="2" charset="2"/>
              <a:buChar char="§"/>
            </a:pPr>
            <a:r>
              <a:rPr lang="zh-CN" altLang="en-US" sz="2000" dirty="0" smtClean="0">
                <a:solidFill>
                  <a:schemeClr val="tx1"/>
                </a:solidFill>
                <a:latin typeface="微软雅黑" charset="0"/>
                <a:ea typeface="微软雅黑" charset="0"/>
                <a:cs typeface="Arial Unicode MS" pitchFamily="34" charset="-122"/>
              </a:rPr>
              <a:t>在子类中可以根据需要对从父类中继承来的方法进行改造重写方法，在程序执行时，子类的方法将覆盖父类的方法。</a:t>
            </a:r>
          </a:p>
          <a:p>
            <a:pPr eaLnBrk="1" hangingPunct="1">
              <a:lnSpc>
                <a:spcPct val="150000"/>
              </a:lnSpc>
              <a:spcBef>
                <a:spcPct val="50000"/>
              </a:spcBef>
              <a:buFont typeface="Wingdings" pitchFamily="2" charset="2"/>
              <a:buChar char="§"/>
            </a:pPr>
            <a:r>
              <a:rPr lang="zh-CN" altLang="en-US" sz="2000" dirty="0" smtClean="0">
                <a:solidFill>
                  <a:schemeClr val="tx1"/>
                </a:solidFill>
                <a:latin typeface="微软雅黑" charset="0"/>
                <a:ea typeface="微软雅黑" charset="0"/>
                <a:cs typeface="Arial Unicode MS" pitchFamily="34" charset="-122"/>
              </a:rPr>
              <a:t>方法重写必须和被重写的方法具有相同的</a:t>
            </a:r>
            <a:r>
              <a:rPr lang="zh-CN" altLang="en-US" sz="2000" b="1" dirty="0" smtClean="0">
                <a:solidFill>
                  <a:schemeClr val="tx1"/>
                </a:solidFill>
                <a:latin typeface="微软雅黑" charset="0"/>
                <a:ea typeface="微软雅黑" charset="0"/>
                <a:cs typeface="Arial Unicode MS" pitchFamily="34" charset="-122"/>
              </a:rPr>
              <a:t>方法名、参数列表和返回值类型。</a:t>
            </a:r>
          </a:p>
          <a:p>
            <a:pPr eaLnBrk="1" hangingPunct="1">
              <a:lnSpc>
                <a:spcPct val="150000"/>
              </a:lnSpc>
              <a:spcBef>
                <a:spcPct val="50000"/>
              </a:spcBef>
              <a:buFont typeface="Wingdings" pitchFamily="2" charset="2"/>
              <a:buChar char="§"/>
            </a:pPr>
            <a:r>
              <a:rPr lang="zh-CN" altLang="en-US" sz="2000" b="1" dirty="0" smtClean="0">
                <a:solidFill>
                  <a:schemeClr val="tx1"/>
                </a:solidFill>
                <a:latin typeface="微软雅黑" charset="0"/>
                <a:ea typeface="微软雅黑" charset="0"/>
                <a:cs typeface="Arial Unicode MS" pitchFamily="34" charset="-122"/>
              </a:rPr>
              <a:t>重写方法不能使用比被重写方法更严格的访问权限。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167608" y="853997"/>
            <a:ext cx="8534400" cy="5262979"/>
          </a:xfrm>
          <a:prstGeom prst="rect">
            <a:avLst/>
          </a:prstGeom>
          <a:noFill/>
          <a:ln w="9525">
            <a:noFill/>
            <a:miter lim="800000"/>
          </a:ln>
        </p:spPr>
        <p:txBody>
          <a:bodyPr>
            <a:spAutoFit/>
          </a:bodyPr>
          <a:lstStyle/>
          <a:p>
            <a:r>
              <a:rPr lang="en-US" altLang="zh-CN" sz="1600" b="1" dirty="0">
                <a:solidFill>
                  <a:schemeClr val="tx1"/>
                </a:solidFill>
                <a:latin typeface="微软雅黑" charset="0"/>
                <a:ea typeface="微软雅黑" charset="0"/>
                <a:cs typeface="Arial Unicode MS" pitchFamily="34" charset="-122"/>
              </a:rPr>
              <a:t>public class Person {</a:t>
            </a: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a:solidFill>
                  <a:schemeClr val="tx1"/>
                </a:solidFill>
                <a:latin typeface="微软雅黑" charset="0"/>
                <a:ea typeface="微软雅黑" charset="0"/>
                <a:cs typeface="Arial Unicode MS" pitchFamily="34" charset="-122"/>
              </a:rPr>
              <a:t>String name;</a:t>
            </a: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err="1">
                <a:solidFill>
                  <a:schemeClr val="tx1"/>
                </a:solidFill>
                <a:latin typeface="微软雅黑" charset="0"/>
                <a:ea typeface="微软雅黑" charset="0"/>
                <a:cs typeface="Arial Unicode MS" pitchFamily="34" charset="-122"/>
              </a:rPr>
              <a:t>int</a:t>
            </a:r>
            <a:r>
              <a:rPr lang="en-US" altLang="zh-CN" sz="1600" b="1" dirty="0">
                <a:solidFill>
                  <a:schemeClr val="tx1"/>
                </a:solidFill>
                <a:latin typeface="微软雅黑" charset="0"/>
                <a:ea typeface="微软雅黑" charset="0"/>
                <a:cs typeface="Arial Unicode MS" pitchFamily="34" charset="-122"/>
              </a:rPr>
              <a:t> age;</a:t>
            </a: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a:solidFill>
                  <a:schemeClr val="tx1"/>
                </a:solidFill>
                <a:latin typeface="微软雅黑" charset="0"/>
                <a:ea typeface="微软雅黑" charset="0"/>
                <a:cs typeface="Arial Unicode MS" pitchFamily="34" charset="-122"/>
              </a:rPr>
              <a:t>String </a:t>
            </a:r>
            <a:r>
              <a:rPr lang="en-US" altLang="zh-CN" sz="1600" b="1" dirty="0" err="1">
                <a:solidFill>
                  <a:schemeClr val="tx1"/>
                </a:solidFill>
                <a:latin typeface="微软雅黑" charset="0"/>
                <a:ea typeface="微软雅黑" charset="0"/>
                <a:cs typeface="Arial Unicode MS" pitchFamily="34" charset="-122"/>
              </a:rPr>
              <a:t>getInfo</a:t>
            </a:r>
            <a:r>
              <a:rPr lang="en-US" altLang="zh-CN" sz="1600" b="1" dirty="0">
                <a:solidFill>
                  <a:schemeClr val="tx1"/>
                </a:solidFill>
                <a:latin typeface="微软雅黑" charset="0"/>
                <a:ea typeface="微软雅黑" charset="0"/>
                <a:cs typeface="Arial Unicode MS" pitchFamily="34" charset="-122"/>
              </a:rPr>
              <a:t>() {</a:t>
            </a:r>
          </a:p>
          <a:p>
            <a:r>
              <a:rPr lang="en-US" altLang="zh-CN" sz="1600" b="1" dirty="0" smtClean="0">
                <a:solidFill>
                  <a:schemeClr val="tx1"/>
                </a:solidFill>
                <a:latin typeface="微软雅黑" charset="0"/>
                <a:ea typeface="微软雅黑" charset="0"/>
                <a:cs typeface="Arial Unicode MS" pitchFamily="34" charset="-122"/>
              </a:rPr>
              <a:t>        return </a:t>
            </a:r>
            <a:r>
              <a:rPr lang="en-US" altLang="zh-CN" sz="1600" b="1" dirty="0">
                <a:solidFill>
                  <a:schemeClr val="tx1"/>
                </a:solidFill>
                <a:latin typeface="微软雅黑" charset="0"/>
                <a:ea typeface="微软雅黑" charset="0"/>
                <a:cs typeface="Arial Unicode MS" pitchFamily="34" charset="-122"/>
              </a:rPr>
              <a:t>"Name: "+ name + "\n" +"age: "+ age;</a:t>
            </a:r>
          </a:p>
          <a:p>
            <a:r>
              <a:rPr lang="en-US" altLang="zh-CN" sz="1600" b="1" dirty="0" smtClean="0">
                <a:solidFill>
                  <a:schemeClr val="tx1"/>
                </a:solidFill>
                <a:latin typeface="微软雅黑" charset="0"/>
                <a:ea typeface="微软雅黑" charset="0"/>
                <a:cs typeface="Arial Unicode MS" pitchFamily="34" charset="-122"/>
              </a:rPr>
              <a:t>    }</a:t>
            </a:r>
            <a:endParaRPr lang="en-US" altLang="zh-CN" sz="1600" b="1" dirty="0">
              <a:solidFill>
                <a:schemeClr val="tx1"/>
              </a:solidFill>
              <a:latin typeface="微软雅黑" charset="0"/>
              <a:ea typeface="微软雅黑" charset="0"/>
              <a:cs typeface="Arial Unicode MS" pitchFamily="34" charset="-122"/>
            </a:endParaRPr>
          </a:p>
          <a:p>
            <a:r>
              <a:rPr lang="en-US" altLang="zh-CN" sz="1600" b="1" dirty="0">
                <a:solidFill>
                  <a:schemeClr val="tx1"/>
                </a:solidFill>
                <a:latin typeface="微软雅黑" charset="0"/>
                <a:ea typeface="微软雅黑" charset="0"/>
                <a:cs typeface="Arial Unicode MS" pitchFamily="34" charset="-122"/>
              </a:rPr>
              <a:t>}</a:t>
            </a:r>
          </a:p>
          <a:p>
            <a:r>
              <a:rPr lang="en-US" altLang="zh-CN" sz="1600" b="1" dirty="0">
                <a:solidFill>
                  <a:schemeClr val="tx1"/>
                </a:solidFill>
                <a:latin typeface="微软雅黑" charset="0"/>
                <a:ea typeface="微软雅黑" charset="0"/>
                <a:cs typeface="Arial Unicode MS" pitchFamily="34" charset="-122"/>
              </a:rPr>
              <a:t>public class Student extends Person {</a:t>
            </a: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a:solidFill>
                  <a:schemeClr val="tx1"/>
                </a:solidFill>
                <a:latin typeface="微软雅黑" charset="0"/>
                <a:ea typeface="微软雅黑" charset="0"/>
                <a:cs typeface="Arial Unicode MS" pitchFamily="34" charset="-122"/>
              </a:rPr>
              <a:t>String school;</a:t>
            </a: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a:solidFill>
                  <a:schemeClr val="tx1"/>
                </a:solidFill>
                <a:latin typeface="微软雅黑" charset="0"/>
                <a:ea typeface="微软雅黑" charset="0"/>
                <a:cs typeface="Arial Unicode MS" pitchFamily="34" charset="-122"/>
              </a:rPr>
              <a:t>String </a:t>
            </a:r>
            <a:r>
              <a:rPr lang="en-US" altLang="zh-CN" sz="1600" b="1" dirty="0" err="1">
                <a:solidFill>
                  <a:schemeClr val="tx1"/>
                </a:solidFill>
                <a:latin typeface="微软雅黑" charset="0"/>
                <a:ea typeface="微软雅黑" charset="0"/>
                <a:cs typeface="Arial Unicode MS" pitchFamily="34" charset="-122"/>
              </a:rPr>
              <a:t>getInfo</a:t>
            </a:r>
            <a:r>
              <a:rPr lang="en-US" altLang="zh-CN" sz="1600" b="1" dirty="0">
                <a:solidFill>
                  <a:schemeClr val="tx1"/>
                </a:solidFill>
                <a:latin typeface="微软雅黑" charset="0"/>
                <a:ea typeface="微软雅黑" charset="0"/>
                <a:cs typeface="Arial Unicode MS" pitchFamily="34" charset="-122"/>
              </a:rPr>
              <a:t>() {	//</a:t>
            </a:r>
            <a:r>
              <a:rPr lang="zh-CN" altLang="en-US" sz="1600" b="1" dirty="0">
                <a:solidFill>
                  <a:schemeClr val="tx1"/>
                </a:solidFill>
                <a:latin typeface="微软雅黑" charset="0"/>
                <a:ea typeface="微软雅黑" charset="0"/>
                <a:cs typeface="Arial Unicode MS" pitchFamily="34" charset="-122"/>
              </a:rPr>
              <a:t>覆盖方法</a:t>
            </a:r>
          </a:p>
          <a:p>
            <a:r>
              <a:rPr lang="en-US" altLang="zh-CN" sz="1600" b="1" dirty="0" smtClean="0">
                <a:solidFill>
                  <a:schemeClr val="tx1"/>
                </a:solidFill>
                <a:latin typeface="微软雅黑" charset="0"/>
                <a:ea typeface="微软雅黑" charset="0"/>
                <a:cs typeface="Arial Unicode MS" pitchFamily="34" charset="-122"/>
              </a:rPr>
              <a:t>        return  </a:t>
            </a:r>
            <a:r>
              <a:rPr lang="en-US" altLang="zh-CN" sz="1600" b="1" dirty="0">
                <a:solidFill>
                  <a:schemeClr val="tx1"/>
                </a:solidFill>
                <a:latin typeface="微软雅黑" charset="0"/>
                <a:ea typeface="微软雅黑" charset="0"/>
                <a:cs typeface="Arial Unicode MS" pitchFamily="34" charset="-122"/>
              </a:rPr>
              <a:t>"Name: "+ name + "\</a:t>
            </a:r>
            <a:r>
              <a:rPr lang="en-US" altLang="zh-CN" sz="1600" b="1" dirty="0" err="1">
                <a:solidFill>
                  <a:schemeClr val="tx1"/>
                </a:solidFill>
                <a:latin typeface="微软雅黑" charset="0"/>
                <a:ea typeface="微软雅黑" charset="0"/>
                <a:cs typeface="Arial Unicode MS" pitchFamily="34" charset="-122"/>
              </a:rPr>
              <a:t>nage</a:t>
            </a:r>
            <a:r>
              <a:rPr lang="en-US" altLang="zh-CN" sz="1600" b="1" dirty="0">
                <a:solidFill>
                  <a:schemeClr val="tx1"/>
                </a:solidFill>
                <a:latin typeface="微软雅黑" charset="0"/>
                <a:ea typeface="微软雅黑" charset="0"/>
                <a:cs typeface="Arial Unicode MS" pitchFamily="34" charset="-122"/>
              </a:rPr>
              <a:t>: "+ age </a:t>
            </a:r>
          </a:p>
          <a:p>
            <a:r>
              <a:rPr lang="en-US" altLang="zh-CN" sz="1600" b="1" dirty="0" smtClean="0">
                <a:solidFill>
                  <a:schemeClr val="tx1"/>
                </a:solidFill>
                <a:latin typeface="微软雅黑" charset="0"/>
                <a:ea typeface="微软雅黑" charset="0"/>
                <a:cs typeface="Arial Unicode MS" pitchFamily="34" charset="-122"/>
              </a:rPr>
              <a:t>        + </a:t>
            </a:r>
            <a:r>
              <a:rPr lang="en-US" altLang="zh-CN" sz="1600" b="1" dirty="0">
                <a:solidFill>
                  <a:schemeClr val="tx1"/>
                </a:solidFill>
                <a:latin typeface="微软雅黑" charset="0"/>
                <a:ea typeface="微软雅黑" charset="0"/>
                <a:cs typeface="Arial Unicode MS" pitchFamily="34" charset="-122"/>
              </a:rPr>
              <a:t>"\</a:t>
            </a:r>
            <a:r>
              <a:rPr lang="en-US" altLang="zh-CN" sz="1600" b="1" dirty="0" err="1">
                <a:solidFill>
                  <a:schemeClr val="tx1"/>
                </a:solidFill>
                <a:latin typeface="微软雅黑" charset="0"/>
                <a:ea typeface="微软雅黑" charset="0"/>
                <a:cs typeface="Arial Unicode MS" pitchFamily="34" charset="-122"/>
              </a:rPr>
              <a:t>nschool</a:t>
            </a:r>
            <a:r>
              <a:rPr lang="en-US" altLang="zh-CN" sz="1600" b="1" dirty="0">
                <a:solidFill>
                  <a:schemeClr val="tx1"/>
                </a:solidFill>
                <a:latin typeface="微软雅黑" charset="0"/>
                <a:ea typeface="微软雅黑" charset="0"/>
                <a:cs typeface="Arial Unicode MS" pitchFamily="34" charset="-122"/>
              </a:rPr>
              <a:t>: "+ school;</a:t>
            </a:r>
          </a:p>
          <a:p>
            <a:r>
              <a:rPr lang="en-US" altLang="zh-CN" sz="1600" b="1" dirty="0" smtClean="0">
                <a:solidFill>
                  <a:schemeClr val="tx1"/>
                </a:solidFill>
                <a:latin typeface="微软雅黑" charset="0"/>
                <a:ea typeface="微软雅黑" charset="0"/>
                <a:cs typeface="Arial Unicode MS" pitchFamily="34" charset="-122"/>
              </a:rPr>
              <a:t>    }</a:t>
            </a:r>
            <a:endParaRPr lang="en-US" altLang="zh-CN" sz="1600" b="1" dirty="0">
              <a:solidFill>
                <a:schemeClr val="tx1"/>
              </a:solidFill>
              <a:latin typeface="微软雅黑" charset="0"/>
              <a:ea typeface="微软雅黑" charset="0"/>
              <a:cs typeface="Arial Unicode MS" pitchFamily="34" charset="-122"/>
            </a:endParaRPr>
          </a:p>
          <a:p>
            <a:r>
              <a:rPr lang="en-US" altLang="zh-CN" sz="1600" b="1" dirty="0" smtClean="0">
                <a:solidFill>
                  <a:schemeClr val="tx1"/>
                </a:solidFill>
                <a:latin typeface="微软雅黑" charset="0"/>
                <a:ea typeface="微软雅黑" charset="0"/>
                <a:cs typeface="Arial Unicode MS" pitchFamily="34" charset="-122"/>
              </a:rPr>
              <a:t>    public </a:t>
            </a:r>
            <a:r>
              <a:rPr lang="en-US" altLang="zh-CN" sz="1600" b="1" dirty="0">
                <a:solidFill>
                  <a:schemeClr val="tx1"/>
                </a:solidFill>
                <a:latin typeface="微软雅黑" charset="0"/>
                <a:ea typeface="微软雅黑" charset="0"/>
                <a:cs typeface="Arial Unicode MS" pitchFamily="34" charset="-122"/>
              </a:rPr>
              <a:t>static void main(String </a:t>
            </a:r>
            <a:r>
              <a:rPr lang="en-US" altLang="zh-CN" sz="1600" b="1" dirty="0" err="1">
                <a:solidFill>
                  <a:schemeClr val="tx1"/>
                </a:solidFill>
                <a:latin typeface="微软雅黑" charset="0"/>
                <a:ea typeface="微软雅黑" charset="0"/>
                <a:cs typeface="Arial Unicode MS" pitchFamily="34" charset="-122"/>
              </a:rPr>
              <a:t>args</a:t>
            </a:r>
            <a:r>
              <a:rPr lang="en-US" altLang="zh-CN" sz="1600" b="1" dirty="0">
                <a:solidFill>
                  <a:schemeClr val="tx1"/>
                </a:solidFill>
                <a:latin typeface="微软雅黑" charset="0"/>
                <a:ea typeface="微软雅黑" charset="0"/>
                <a:cs typeface="Arial Unicode MS" pitchFamily="34" charset="-122"/>
              </a:rPr>
              <a:t>[]){</a:t>
            </a:r>
          </a:p>
          <a:p>
            <a:r>
              <a:rPr lang="en-US" altLang="zh-CN" sz="1600" b="1" dirty="0" smtClean="0">
                <a:solidFill>
                  <a:schemeClr val="tx1"/>
                </a:solidFill>
                <a:latin typeface="微软雅黑" charset="0"/>
                <a:ea typeface="微软雅黑" charset="0"/>
                <a:cs typeface="Arial Unicode MS" pitchFamily="34" charset="-122"/>
              </a:rPr>
              <a:t>        Student </a:t>
            </a:r>
            <a:r>
              <a:rPr lang="en-US" altLang="zh-CN" sz="1600" b="1" dirty="0">
                <a:solidFill>
                  <a:schemeClr val="tx1"/>
                </a:solidFill>
                <a:latin typeface="微软雅黑" charset="0"/>
                <a:ea typeface="微软雅黑" charset="0"/>
                <a:cs typeface="Arial Unicode MS" pitchFamily="34" charset="-122"/>
              </a:rPr>
              <a:t>s1=new Student();</a:t>
            </a:r>
          </a:p>
          <a:p>
            <a:r>
              <a:rPr lang="en-US" altLang="zh-CN" sz="1600" b="1" dirty="0" smtClean="0">
                <a:solidFill>
                  <a:schemeClr val="tx1"/>
                </a:solidFill>
                <a:latin typeface="微软雅黑" charset="0"/>
                <a:ea typeface="微软雅黑" charset="0"/>
                <a:cs typeface="Arial Unicode MS" pitchFamily="34" charset="-122"/>
              </a:rPr>
              <a:t>        s1.name</a:t>
            </a:r>
            <a:r>
              <a:rPr lang="en-US" altLang="zh-CN" sz="1600" b="1" dirty="0">
                <a:solidFill>
                  <a:schemeClr val="tx1"/>
                </a:solidFill>
                <a:latin typeface="微软雅黑" charset="0"/>
                <a:ea typeface="微软雅黑" charset="0"/>
                <a:cs typeface="Arial Unicode MS" pitchFamily="34" charset="-122"/>
              </a:rPr>
              <a:t>="Bob";</a:t>
            </a:r>
          </a:p>
          <a:p>
            <a:r>
              <a:rPr lang="en-US" altLang="zh-CN" sz="1600" b="1" dirty="0" smtClean="0">
                <a:solidFill>
                  <a:schemeClr val="tx1"/>
                </a:solidFill>
                <a:latin typeface="微软雅黑" charset="0"/>
                <a:ea typeface="微软雅黑" charset="0"/>
                <a:cs typeface="Arial Unicode MS" pitchFamily="34" charset="-122"/>
              </a:rPr>
              <a:t>        s1.age=20</a:t>
            </a:r>
            <a:r>
              <a:rPr lang="en-US" altLang="zh-CN" sz="1600" b="1" dirty="0">
                <a:solidFill>
                  <a:schemeClr val="tx1"/>
                </a:solidFill>
                <a:latin typeface="微软雅黑" charset="0"/>
                <a:ea typeface="微软雅黑" charset="0"/>
                <a:cs typeface="Arial Unicode MS" pitchFamily="34" charset="-122"/>
              </a:rPr>
              <a:t>;</a:t>
            </a:r>
          </a:p>
          <a:p>
            <a:r>
              <a:rPr lang="en-US" altLang="zh-CN" sz="1600" b="1" dirty="0" smtClean="0">
                <a:solidFill>
                  <a:schemeClr val="tx1"/>
                </a:solidFill>
                <a:latin typeface="微软雅黑" charset="0"/>
                <a:ea typeface="微软雅黑" charset="0"/>
                <a:cs typeface="Arial Unicode MS" pitchFamily="34" charset="-122"/>
              </a:rPr>
              <a:t>        s1.school</a:t>
            </a:r>
            <a:r>
              <a:rPr lang="en-US" altLang="zh-CN" sz="1600" b="1" dirty="0">
                <a:solidFill>
                  <a:schemeClr val="tx1"/>
                </a:solidFill>
                <a:latin typeface="微软雅黑" charset="0"/>
                <a:ea typeface="微软雅黑" charset="0"/>
                <a:cs typeface="Arial Unicode MS" pitchFamily="34" charset="-122"/>
              </a:rPr>
              <a:t>="school2";</a:t>
            </a:r>
          </a:p>
          <a:p>
            <a:r>
              <a:rPr lang="en-US" altLang="zh-CN" sz="1600" b="1" dirty="0" smtClean="0">
                <a:solidFill>
                  <a:schemeClr val="tx1"/>
                </a:solidFill>
                <a:latin typeface="微软雅黑" charset="0"/>
                <a:ea typeface="微软雅黑" charset="0"/>
                <a:cs typeface="Arial Unicode MS" pitchFamily="34" charset="-122"/>
              </a:rPr>
              <a:t>        </a:t>
            </a:r>
            <a:r>
              <a:rPr lang="en-US" altLang="zh-CN" sz="1600" b="1" dirty="0" err="1" smtClean="0">
                <a:solidFill>
                  <a:schemeClr val="tx1"/>
                </a:solidFill>
                <a:latin typeface="微软雅黑" charset="0"/>
                <a:ea typeface="微软雅黑" charset="0"/>
                <a:cs typeface="Arial Unicode MS" pitchFamily="34" charset="-122"/>
              </a:rPr>
              <a:t>System.out.println</a:t>
            </a:r>
            <a:r>
              <a:rPr lang="en-US" altLang="zh-CN" sz="1600" b="1" dirty="0" smtClean="0">
                <a:solidFill>
                  <a:schemeClr val="tx1"/>
                </a:solidFill>
                <a:latin typeface="微软雅黑" charset="0"/>
                <a:ea typeface="微软雅黑" charset="0"/>
                <a:cs typeface="Arial Unicode MS" pitchFamily="34" charset="-122"/>
              </a:rPr>
              <a:t>(s1.getInfo</a:t>
            </a:r>
            <a:r>
              <a:rPr lang="en-US" altLang="zh-CN" sz="1600" b="1" dirty="0">
                <a:solidFill>
                  <a:schemeClr val="tx1"/>
                </a:solidFill>
                <a:latin typeface="微软雅黑" charset="0"/>
                <a:ea typeface="微软雅黑" charset="0"/>
                <a:cs typeface="Arial Unicode MS" pitchFamily="34" charset="-122"/>
              </a:rPr>
              <a:t>());   //</a:t>
            </a:r>
            <a:r>
              <a:rPr lang="en-US" altLang="zh-CN" sz="1600" b="1" dirty="0" err="1">
                <a:solidFill>
                  <a:schemeClr val="tx1"/>
                </a:solidFill>
                <a:latin typeface="微软雅黑" charset="0"/>
                <a:ea typeface="微软雅黑" charset="0"/>
                <a:cs typeface="Arial Unicode MS" pitchFamily="34" charset="-122"/>
              </a:rPr>
              <a:t>Name:Bob</a:t>
            </a:r>
            <a:r>
              <a:rPr lang="en-US" altLang="zh-CN" sz="1600" b="1" dirty="0">
                <a:solidFill>
                  <a:schemeClr val="tx1"/>
                </a:solidFill>
                <a:latin typeface="微软雅黑" charset="0"/>
                <a:ea typeface="微软雅黑" charset="0"/>
                <a:cs typeface="Arial Unicode MS" pitchFamily="34" charset="-122"/>
              </a:rPr>
              <a:t>  age:20  school:school2</a:t>
            </a:r>
          </a:p>
          <a:p>
            <a:r>
              <a:rPr lang="en-US" altLang="zh-CN" sz="1600" b="1" dirty="0" smtClean="0">
                <a:solidFill>
                  <a:schemeClr val="tx1"/>
                </a:solidFill>
                <a:latin typeface="微软雅黑" charset="0"/>
                <a:ea typeface="微软雅黑" charset="0"/>
                <a:cs typeface="Arial Unicode MS" pitchFamily="34" charset="-122"/>
              </a:rPr>
              <a:t>    }</a:t>
            </a:r>
            <a:endParaRPr lang="en-US" altLang="zh-CN" sz="1600" b="1" dirty="0">
              <a:solidFill>
                <a:schemeClr val="tx1"/>
              </a:solidFill>
              <a:latin typeface="微软雅黑" charset="0"/>
              <a:ea typeface="微软雅黑" charset="0"/>
              <a:cs typeface="Arial Unicode MS" pitchFamily="34" charset="-122"/>
            </a:endParaRPr>
          </a:p>
          <a:p>
            <a:r>
              <a:rPr lang="en-US" altLang="zh-CN" sz="1600" b="1" dirty="0">
                <a:solidFill>
                  <a:schemeClr val="tx1"/>
                </a:solidFill>
                <a:latin typeface="微软雅黑" charset="0"/>
                <a:ea typeface="微软雅黑" charset="0"/>
                <a:cs typeface="Arial Unicode MS" pitchFamily="34" charset="-122"/>
              </a:rPr>
              <a:t>}</a:t>
            </a:r>
          </a:p>
        </p:txBody>
      </p:sp>
      <p:sp>
        <p:nvSpPr>
          <p:cNvPr id="163845" name="Text Box 5"/>
          <p:cNvSpPr txBox="1">
            <a:spLocks noChangeArrowheads="1"/>
          </p:cNvSpPr>
          <p:nvPr/>
        </p:nvSpPr>
        <p:spPr bwMode="auto">
          <a:xfrm>
            <a:off x="5376513" y="2278937"/>
            <a:ext cx="3632200" cy="2588401"/>
          </a:xfrm>
          <a:prstGeom prst="rect">
            <a:avLst/>
          </a:prstGeom>
          <a:solidFill>
            <a:schemeClr val="accent5"/>
          </a:solidFill>
          <a:ln w="9525">
            <a:solidFill>
              <a:schemeClr val="accent4"/>
            </a:solidFill>
            <a:miter lim="800000"/>
          </a:ln>
        </p:spPr>
        <p:txBody>
          <a:bodyPr>
            <a:spAutoFit/>
          </a:bodyPr>
          <a:lstStyle/>
          <a:p>
            <a:pPr>
              <a:lnSpc>
                <a:spcPct val="70000"/>
              </a:lnSpc>
              <a:spcBef>
                <a:spcPct val="50000"/>
              </a:spcBef>
            </a:pPr>
            <a:r>
              <a:rPr lang="en-US" altLang="zh-CN" sz="1800" b="1" dirty="0">
                <a:solidFill>
                  <a:schemeClr val="tx1"/>
                </a:solidFill>
                <a:latin typeface="微软雅黑" charset="0"/>
                <a:ea typeface="微软雅黑" charset="0"/>
                <a:cs typeface="Arial Unicode MS" pitchFamily="34" charset="-122"/>
              </a:rPr>
              <a:t>Person p1=new Person();</a:t>
            </a:r>
          </a:p>
          <a:p>
            <a:pPr>
              <a:lnSpc>
                <a:spcPct val="70000"/>
              </a:lnSpc>
              <a:spcBef>
                <a:spcPct val="50000"/>
              </a:spcBef>
            </a:pPr>
            <a:r>
              <a:rPr lang="en-US" altLang="zh-CN" sz="1800" b="1" dirty="0">
                <a:solidFill>
                  <a:schemeClr val="tx1"/>
                </a:solidFill>
                <a:latin typeface="微软雅黑" charset="0"/>
                <a:ea typeface="微软雅黑" charset="0"/>
                <a:cs typeface="Arial Unicode MS" pitchFamily="34" charset="-122"/>
              </a:rPr>
              <a:t>p1.</a:t>
            </a:r>
            <a:r>
              <a:rPr lang="en-US" altLang="zh-CN" sz="1800" b="1" dirty="0">
                <a:solidFill>
                  <a:srgbClr val="0000FF"/>
                </a:solidFill>
                <a:latin typeface="微软雅黑" charset="0"/>
                <a:ea typeface="微软雅黑" charset="0"/>
                <a:cs typeface="Arial Unicode MS" pitchFamily="34" charset="-122"/>
              </a:rPr>
              <a:t>getInfo</a:t>
            </a:r>
            <a:r>
              <a:rPr lang="en-US" altLang="zh-CN" sz="1800" b="1" dirty="0">
                <a:solidFill>
                  <a:schemeClr val="tx1"/>
                </a:solidFill>
                <a:latin typeface="微软雅黑" charset="0"/>
                <a:ea typeface="微软雅黑" charset="0"/>
                <a:cs typeface="Arial Unicode MS" pitchFamily="34" charset="-122"/>
              </a:rPr>
              <a:t>();</a:t>
            </a:r>
          </a:p>
          <a:p>
            <a:pPr>
              <a:lnSpc>
                <a:spcPct val="70000"/>
              </a:lnSpc>
              <a:spcBef>
                <a:spcPct val="50000"/>
              </a:spcBef>
            </a:pPr>
            <a:r>
              <a:rPr lang="en-US" altLang="zh-CN" sz="1400" b="1" dirty="0">
                <a:solidFill>
                  <a:schemeClr val="tx1"/>
                </a:solidFill>
                <a:latin typeface="微软雅黑" charset="0"/>
                <a:ea typeface="微软雅黑" charset="0"/>
                <a:cs typeface="Arial Unicode MS" pitchFamily="34" charset="-122"/>
              </a:rPr>
              <a:t>//</a:t>
            </a:r>
            <a:r>
              <a:rPr lang="zh-CN" altLang="en-US" sz="1400" b="1" dirty="0">
                <a:solidFill>
                  <a:schemeClr val="tx1"/>
                </a:solidFill>
                <a:latin typeface="微软雅黑" charset="0"/>
                <a:ea typeface="微软雅黑" charset="0"/>
                <a:cs typeface="Arial Unicode MS" pitchFamily="34" charset="-122"/>
              </a:rPr>
              <a:t>调用</a:t>
            </a:r>
            <a:r>
              <a:rPr lang="en-US" altLang="zh-CN" sz="1400" b="1" dirty="0">
                <a:solidFill>
                  <a:schemeClr val="tx1"/>
                </a:solidFill>
                <a:latin typeface="微软雅黑" charset="0"/>
                <a:ea typeface="微软雅黑" charset="0"/>
                <a:cs typeface="Arial Unicode MS" pitchFamily="34" charset="-122"/>
              </a:rPr>
              <a:t>Person</a:t>
            </a:r>
            <a:r>
              <a:rPr lang="zh-CN" altLang="en-US" sz="1400" b="1" dirty="0">
                <a:solidFill>
                  <a:schemeClr val="tx1"/>
                </a:solidFill>
                <a:latin typeface="微软雅黑" charset="0"/>
                <a:ea typeface="微软雅黑" charset="0"/>
                <a:cs typeface="Arial Unicode MS" pitchFamily="34" charset="-122"/>
              </a:rPr>
              <a:t>类的</a:t>
            </a:r>
            <a:r>
              <a:rPr lang="en-US" altLang="zh-CN" sz="1400" b="1" dirty="0" err="1">
                <a:solidFill>
                  <a:schemeClr val="tx1"/>
                </a:solidFill>
                <a:latin typeface="微软雅黑" charset="0"/>
                <a:ea typeface="微软雅黑" charset="0"/>
                <a:cs typeface="Arial Unicode MS" pitchFamily="34" charset="-122"/>
              </a:rPr>
              <a:t>getInfo</a:t>
            </a:r>
            <a:r>
              <a:rPr lang="en-US" altLang="zh-CN" sz="1400" b="1" dirty="0">
                <a:solidFill>
                  <a:schemeClr val="tx1"/>
                </a:solidFill>
                <a:latin typeface="微软雅黑" charset="0"/>
                <a:ea typeface="微软雅黑" charset="0"/>
                <a:cs typeface="Arial Unicode MS" pitchFamily="34" charset="-122"/>
              </a:rPr>
              <a:t>()</a:t>
            </a:r>
            <a:r>
              <a:rPr lang="zh-CN" altLang="en-US" sz="1400" b="1" dirty="0">
                <a:solidFill>
                  <a:schemeClr val="tx1"/>
                </a:solidFill>
                <a:latin typeface="微软雅黑" charset="0"/>
                <a:ea typeface="微软雅黑" charset="0"/>
                <a:cs typeface="Arial Unicode MS" pitchFamily="34" charset="-122"/>
              </a:rPr>
              <a:t>方法</a:t>
            </a:r>
          </a:p>
          <a:p>
            <a:pPr>
              <a:lnSpc>
                <a:spcPct val="70000"/>
              </a:lnSpc>
              <a:spcBef>
                <a:spcPct val="50000"/>
              </a:spcBef>
            </a:pPr>
            <a:r>
              <a:rPr lang="en-US" altLang="zh-CN" sz="1800" b="1" dirty="0">
                <a:solidFill>
                  <a:schemeClr val="tx1"/>
                </a:solidFill>
                <a:latin typeface="微软雅黑" charset="0"/>
                <a:ea typeface="微软雅黑" charset="0"/>
                <a:cs typeface="Arial Unicode MS" pitchFamily="34" charset="-122"/>
              </a:rPr>
              <a:t>Student s1=new Student();</a:t>
            </a:r>
          </a:p>
          <a:p>
            <a:pPr>
              <a:lnSpc>
                <a:spcPct val="70000"/>
              </a:lnSpc>
              <a:spcBef>
                <a:spcPct val="50000"/>
              </a:spcBef>
            </a:pPr>
            <a:r>
              <a:rPr lang="en-US" altLang="zh-CN" sz="1800" b="1" dirty="0">
                <a:solidFill>
                  <a:schemeClr val="tx1"/>
                </a:solidFill>
                <a:latin typeface="微软雅黑" charset="0"/>
                <a:ea typeface="微软雅黑" charset="0"/>
                <a:cs typeface="Arial Unicode MS" pitchFamily="34" charset="-122"/>
              </a:rPr>
              <a:t>s1.</a:t>
            </a:r>
            <a:r>
              <a:rPr lang="en-US" altLang="zh-CN" sz="1800" b="1" dirty="0">
                <a:solidFill>
                  <a:srgbClr val="0000FF"/>
                </a:solidFill>
                <a:latin typeface="微软雅黑" charset="0"/>
                <a:ea typeface="微软雅黑" charset="0"/>
                <a:cs typeface="Arial Unicode MS" pitchFamily="34" charset="-122"/>
              </a:rPr>
              <a:t>getInfo</a:t>
            </a:r>
            <a:r>
              <a:rPr lang="en-US" altLang="zh-CN" sz="1800" b="1" dirty="0">
                <a:solidFill>
                  <a:schemeClr val="tx1"/>
                </a:solidFill>
                <a:latin typeface="微软雅黑" charset="0"/>
                <a:ea typeface="微软雅黑" charset="0"/>
                <a:cs typeface="Arial Unicode MS" pitchFamily="34" charset="-122"/>
              </a:rPr>
              <a:t>();</a:t>
            </a:r>
          </a:p>
          <a:p>
            <a:pPr>
              <a:lnSpc>
                <a:spcPct val="70000"/>
              </a:lnSpc>
              <a:spcBef>
                <a:spcPct val="50000"/>
              </a:spcBef>
            </a:pPr>
            <a:r>
              <a:rPr lang="en-US" altLang="zh-CN" sz="1400" b="1" dirty="0">
                <a:solidFill>
                  <a:schemeClr val="tx1"/>
                </a:solidFill>
                <a:latin typeface="微软雅黑" charset="0"/>
                <a:ea typeface="微软雅黑" charset="0"/>
                <a:cs typeface="Arial Unicode MS" pitchFamily="34" charset="-122"/>
              </a:rPr>
              <a:t>//</a:t>
            </a:r>
            <a:r>
              <a:rPr lang="zh-CN" altLang="en-US" sz="1400" b="1" dirty="0">
                <a:solidFill>
                  <a:schemeClr val="tx1"/>
                </a:solidFill>
                <a:latin typeface="微软雅黑" charset="0"/>
                <a:ea typeface="微软雅黑" charset="0"/>
                <a:cs typeface="Arial Unicode MS" pitchFamily="34" charset="-122"/>
              </a:rPr>
              <a:t>调用</a:t>
            </a:r>
            <a:r>
              <a:rPr lang="en-US" altLang="zh-CN" sz="1400" b="1" dirty="0">
                <a:solidFill>
                  <a:schemeClr val="tx1"/>
                </a:solidFill>
                <a:latin typeface="微软雅黑" charset="0"/>
                <a:ea typeface="微软雅黑" charset="0"/>
                <a:cs typeface="Arial Unicode MS" pitchFamily="34" charset="-122"/>
              </a:rPr>
              <a:t>Student</a:t>
            </a:r>
            <a:r>
              <a:rPr lang="zh-CN" altLang="en-US" sz="1400" b="1" dirty="0">
                <a:solidFill>
                  <a:schemeClr val="tx1"/>
                </a:solidFill>
                <a:latin typeface="微软雅黑" charset="0"/>
                <a:ea typeface="微软雅黑" charset="0"/>
                <a:cs typeface="Arial Unicode MS" pitchFamily="34" charset="-122"/>
              </a:rPr>
              <a:t>类的</a:t>
            </a:r>
            <a:r>
              <a:rPr lang="en-US" altLang="zh-CN" sz="1400" b="1" dirty="0" err="1">
                <a:solidFill>
                  <a:schemeClr val="tx1"/>
                </a:solidFill>
                <a:latin typeface="微软雅黑" charset="0"/>
                <a:ea typeface="微软雅黑" charset="0"/>
                <a:cs typeface="Arial Unicode MS" pitchFamily="34" charset="-122"/>
              </a:rPr>
              <a:t>getInfo</a:t>
            </a:r>
            <a:r>
              <a:rPr lang="en-US" altLang="zh-CN" sz="1400" b="1" dirty="0">
                <a:solidFill>
                  <a:schemeClr val="tx1"/>
                </a:solidFill>
                <a:latin typeface="微软雅黑" charset="0"/>
                <a:ea typeface="微软雅黑" charset="0"/>
                <a:cs typeface="Arial Unicode MS" pitchFamily="34" charset="-122"/>
              </a:rPr>
              <a:t>()</a:t>
            </a:r>
            <a:r>
              <a:rPr lang="zh-CN" altLang="en-US" sz="1400" b="1" dirty="0">
                <a:solidFill>
                  <a:schemeClr val="tx1"/>
                </a:solidFill>
                <a:latin typeface="微软雅黑" charset="0"/>
                <a:ea typeface="微软雅黑" charset="0"/>
                <a:cs typeface="Arial Unicode MS" pitchFamily="34" charset="-122"/>
              </a:rPr>
              <a:t>方法</a:t>
            </a:r>
          </a:p>
          <a:p>
            <a:pPr>
              <a:lnSpc>
                <a:spcPct val="90000"/>
              </a:lnSpc>
              <a:spcBef>
                <a:spcPct val="50000"/>
              </a:spcBef>
            </a:pPr>
            <a:r>
              <a:rPr lang="zh-CN" altLang="en-US" sz="1600" b="1" dirty="0">
                <a:solidFill>
                  <a:schemeClr val="tx1"/>
                </a:solidFill>
                <a:latin typeface="微软雅黑" charset="0"/>
                <a:ea typeface="微软雅黑" charset="0"/>
                <a:cs typeface="Arial Unicode MS" pitchFamily="34" charset="-122"/>
              </a:rPr>
              <a:t>这是一种“多态性”：同名的方法，用不同的对象来区分调用的是哪一个方法。</a:t>
            </a:r>
          </a:p>
        </p:txBody>
      </p:sp>
      <p:sp>
        <p:nvSpPr>
          <p:cNvPr id="202754" name="Rectangle 2"/>
          <p:cNvSpPr>
            <a:spLocks noGrp="1" noChangeArrowheads="1"/>
          </p:cNvSpPr>
          <p:nvPr>
            <p:ph type="title"/>
          </p:nvPr>
        </p:nvSpPr>
        <p:spPr>
          <a:xfrm>
            <a:off x="3306337" y="-114389"/>
            <a:ext cx="2592288"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方法重写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845"/>
                                        </p:tgtEl>
                                        <p:attrNameLst>
                                          <p:attrName>style.visibility</p:attrName>
                                        </p:attrNameLst>
                                      </p:cBhvr>
                                      <p:to>
                                        <p:strVal val="visible"/>
                                      </p:to>
                                    </p:set>
                                    <p:anim calcmode="lin" valueType="num">
                                      <p:cBhvr additive="base">
                                        <p:cTn id="7" dur="500" fill="hold"/>
                                        <p:tgtEl>
                                          <p:spTgt spid="163845"/>
                                        </p:tgtEl>
                                        <p:attrNameLst>
                                          <p:attrName>ppt_x</p:attrName>
                                        </p:attrNameLst>
                                      </p:cBhvr>
                                      <p:tavLst>
                                        <p:tav tm="0">
                                          <p:val>
                                            <p:strVal val="1+#ppt_w/2"/>
                                          </p:val>
                                        </p:tav>
                                        <p:tav tm="100000">
                                          <p:val>
                                            <p:strVal val="#ppt_x"/>
                                          </p:val>
                                        </p:tav>
                                      </p:tavLst>
                                    </p:anim>
                                    <p:anim calcmode="lin" valueType="num">
                                      <p:cBhvr additive="base">
                                        <p:cTn id="8"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790148" y="957242"/>
            <a:ext cx="7315200" cy="4715510"/>
          </a:xfrm>
          <a:prstGeom prst="rect">
            <a:avLst/>
          </a:prstGeom>
          <a:noFill/>
          <a:ln w="9525">
            <a:noFill/>
            <a:miter lim="800000"/>
          </a:ln>
        </p:spPr>
        <p:txBody>
          <a:bodyPr>
            <a:spAutoFit/>
          </a:bodyPr>
          <a:lstStyle/>
          <a:p>
            <a:r>
              <a:rPr lang="en-US" altLang="zh-CN" b="1" dirty="0">
                <a:solidFill>
                  <a:schemeClr val="tx1"/>
                </a:solidFill>
                <a:latin typeface="微软雅黑" charset="0"/>
                <a:ea typeface="微软雅黑" charset="0"/>
                <a:cs typeface="Arial Unicode MS" pitchFamily="34" charset="-122"/>
              </a:rPr>
              <a:t>class Parent {</a:t>
            </a:r>
          </a:p>
          <a:p>
            <a:r>
              <a:rPr lang="en-US" altLang="zh-CN" b="1" dirty="0" smtClean="0">
                <a:solidFill>
                  <a:schemeClr val="tx1"/>
                </a:solidFill>
                <a:latin typeface="微软雅黑" charset="0"/>
                <a:ea typeface="微软雅黑" charset="0"/>
                <a:cs typeface="Arial Unicode MS" pitchFamily="34" charset="-122"/>
              </a:rPr>
              <a:t>    public </a:t>
            </a:r>
            <a:r>
              <a:rPr lang="en-US" altLang="zh-CN" b="1" dirty="0">
                <a:solidFill>
                  <a:schemeClr val="tx1"/>
                </a:solidFill>
                <a:latin typeface="微软雅黑" charset="0"/>
                <a:ea typeface="微软雅黑" charset="0"/>
                <a:cs typeface="Arial Unicode MS" pitchFamily="34" charset="-122"/>
              </a:rPr>
              <a:t>void method1() {}</a:t>
            </a:r>
          </a:p>
          <a:p>
            <a:r>
              <a:rPr lang="en-US" altLang="zh-CN" b="1" dirty="0">
                <a:solidFill>
                  <a:schemeClr val="tx1"/>
                </a:solidFill>
                <a:latin typeface="微软雅黑" charset="0"/>
                <a:ea typeface="微软雅黑" charset="0"/>
                <a:cs typeface="Arial Unicode MS" pitchFamily="34" charset="-122"/>
              </a:rPr>
              <a:t>}</a:t>
            </a:r>
          </a:p>
          <a:p>
            <a:endParaRPr lang="en-US" altLang="zh-CN" sz="1100" b="1" dirty="0">
              <a:solidFill>
                <a:schemeClr val="tx1"/>
              </a:solidFill>
              <a:latin typeface="微软雅黑" charset="0"/>
              <a:ea typeface="微软雅黑" charset="0"/>
              <a:cs typeface="Arial Unicode MS" pitchFamily="34" charset="-122"/>
            </a:endParaRPr>
          </a:p>
          <a:p>
            <a:r>
              <a:rPr lang="en-US" altLang="zh-CN" b="1" dirty="0">
                <a:solidFill>
                  <a:schemeClr val="tx1"/>
                </a:solidFill>
                <a:latin typeface="微软雅黑" charset="0"/>
                <a:ea typeface="微软雅黑" charset="0"/>
                <a:cs typeface="Arial Unicode MS" pitchFamily="34" charset="-122"/>
              </a:rPr>
              <a:t>class Child extends Parent {</a:t>
            </a:r>
          </a:p>
          <a:p>
            <a:r>
              <a:rPr lang="en-US" altLang="zh-CN" b="1" dirty="0" smtClean="0">
                <a:solidFill>
                  <a:schemeClr val="tx1"/>
                </a:solidFill>
                <a:latin typeface="微软雅黑" charset="0"/>
                <a:ea typeface="微软雅黑" charset="0"/>
                <a:cs typeface="Arial Unicode MS" pitchFamily="34" charset="-122"/>
              </a:rPr>
              <a:t>    private </a:t>
            </a:r>
            <a:r>
              <a:rPr lang="en-US" altLang="zh-CN" b="1" dirty="0">
                <a:solidFill>
                  <a:schemeClr val="tx1"/>
                </a:solidFill>
                <a:latin typeface="微软雅黑" charset="0"/>
                <a:ea typeface="微软雅黑" charset="0"/>
                <a:cs typeface="Arial Unicode MS" pitchFamily="34" charset="-122"/>
              </a:rPr>
              <a:t>void method1() {</a:t>
            </a:r>
            <a:r>
              <a:rPr lang="en-US" altLang="zh-CN" b="1" dirty="0">
                <a:solidFill>
                  <a:schemeClr val="tx1"/>
                </a:solidFill>
                <a:latin typeface="微软雅黑" charset="0"/>
                <a:ea typeface="微软雅黑" charset="0"/>
                <a:cs typeface="Arial Unicode MS" pitchFamily="34" charset="-122"/>
                <a:sym typeface="+mn-ea"/>
              </a:rPr>
              <a:t>...</a:t>
            </a:r>
            <a:r>
              <a:rPr lang="en-US" altLang="zh-CN" b="1" dirty="0">
                <a:solidFill>
                  <a:schemeClr val="tx1"/>
                </a:solidFill>
                <a:latin typeface="微软雅黑" charset="0"/>
                <a:ea typeface="微软雅黑" charset="0"/>
                <a:cs typeface="Arial Unicode MS" pitchFamily="34" charset="-122"/>
              </a:rPr>
              <a:t>}  //</a:t>
            </a:r>
            <a:r>
              <a:rPr lang="zh-CN" altLang="zh-CN" b="1" dirty="0">
                <a:solidFill>
                  <a:schemeClr val="tx1"/>
                </a:solidFill>
                <a:latin typeface="微软雅黑" charset="0"/>
                <a:ea typeface="微软雅黑" charset="0"/>
                <a:cs typeface="Arial Unicode MS" pitchFamily="34" charset="-122"/>
              </a:rPr>
              <a:t>合法吗？</a:t>
            </a:r>
            <a:endParaRPr lang="en-US" altLang="zh-CN" b="1" dirty="0">
              <a:solidFill>
                <a:schemeClr val="tx1"/>
              </a:solidFill>
              <a:latin typeface="微软雅黑" charset="0"/>
              <a:ea typeface="微软雅黑" charset="0"/>
              <a:cs typeface="Arial Unicode MS" pitchFamily="34" charset="-122"/>
              <a:sym typeface="+mn-ea"/>
            </a:endParaRPr>
          </a:p>
          <a:p>
            <a:r>
              <a:rPr lang="en-US" altLang="zh-CN" b="1" dirty="0">
                <a:solidFill>
                  <a:schemeClr val="tx1"/>
                </a:solidFill>
                <a:latin typeface="微软雅黑" charset="0"/>
                <a:ea typeface="微软雅黑" charset="0"/>
                <a:cs typeface="Arial Unicode MS" pitchFamily="34" charset="-122"/>
              </a:rPr>
              <a:t>}</a:t>
            </a:r>
          </a:p>
          <a:p>
            <a:endParaRPr lang="en-US" altLang="zh-CN" sz="1100" b="1" dirty="0">
              <a:solidFill>
                <a:schemeClr val="tx1"/>
              </a:solidFill>
              <a:latin typeface="微软雅黑" charset="0"/>
              <a:ea typeface="微软雅黑" charset="0"/>
              <a:cs typeface="Arial Unicode MS" pitchFamily="34" charset="-122"/>
            </a:endParaRPr>
          </a:p>
          <a:p>
            <a:r>
              <a:rPr lang="en-US" altLang="zh-CN" b="1" dirty="0">
                <a:solidFill>
                  <a:schemeClr val="tx1"/>
                </a:solidFill>
                <a:latin typeface="微软雅黑" charset="0"/>
                <a:ea typeface="微软雅黑" charset="0"/>
                <a:cs typeface="Arial Unicode MS" pitchFamily="34" charset="-122"/>
              </a:rPr>
              <a:t>public class </a:t>
            </a:r>
            <a:r>
              <a:rPr lang="en-US" altLang="zh-CN" b="1" dirty="0" err="1">
                <a:solidFill>
                  <a:schemeClr val="tx1"/>
                </a:solidFill>
                <a:latin typeface="微软雅黑" charset="0"/>
                <a:ea typeface="微软雅黑" charset="0"/>
                <a:cs typeface="Arial Unicode MS" pitchFamily="34" charset="-122"/>
              </a:rPr>
              <a:t>UseBoth</a:t>
            </a:r>
            <a:r>
              <a:rPr lang="en-US" altLang="zh-CN" b="1" dirty="0">
                <a:solidFill>
                  <a:schemeClr val="tx1"/>
                </a:solidFill>
                <a:latin typeface="微软雅黑" charset="0"/>
                <a:ea typeface="微软雅黑" charset="0"/>
                <a:cs typeface="Arial Unicode MS" pitchFamily="34" charset="-122"/>
              </a:rPr>
              <a:t> {</a:t>
            </a:r>
          </a:p>
          <a:p>
            <a:r>
              <a:rPr lang="en-US" altLang="zh-CN" b="1" dirty="0" smtClean="0">
                <a:solidFill>
                  <a:schemeClr val="tx1"/>
                </a:solidFill>
                <a:latin typeface="微软雅黑" charset="0"/>
                <a:ea typeface="微软雅黑" charset="0"/>
                <a:cs typeface="Arial Unicode MS" pitchFamily="34" charset="-122"/>
              </a:rPr>
              <a:t>    public </a:t>
            </a:r>
            <a:r>
              <a:rPr lang="en-US" altLang="zh-CN" b="1" dirty="0">
                <a:solidFill>
                  <a:schemeClr val="tx1"/>
                </a:solidFill>
                <a:latin typeface="微软雅黑" charset="0"/>
                <a:ea typeface="微软雅黑" charset="0"/>
                <a:cs typeface="Arial Unicode MS" pitchFamily="34" charset="-122"/>
              </a:rPr>
              <a:t>void </a:t>
            </a:r>
            <a:r>
              <a:rPr lang="en-US" altLang="zh-CN" b="1" dirty="0" err="1">
                <a:solidFill>
                  <a:schemeClr val="tx1"/>
                </a:solidFill>
                <a:latin typeface="微软雅黑" charset="0"/>
                <a:ea typeface="微软雅黑" charset="0"/>
                <a:cs typeface="Arial Unicode MS" pitchFamily="34" charset="-122"/>
              </a:rPr>
              <a:t>doOtherThing</a:t>
            </a:r>
            <a:r>
              <a:rPr lang="en-US" altLang="zh-CN" b="1" dirty="0">
                <a:solidFill>
                  <a:schemeClr val="tx1"/>
                </a:solidFill>
                <a:latin typeface="微软雅黑" charset="0"/>
                <a:ea typeface="微软雅黑" charset="0"/>
                <a:cs typeface="Arial Unicode MS" pitchFamily="34" charset="-122"/>
              </a:rPr>
              <a:t>() {</a:t>
            </a:r>
          </a:p>
          <a:p>
            <a:r>
              <a:rPr lang="en-US" altLang="zh-CN" b="1" dirty="0" smtClean="0">
                <a:solidFill>
                  <a:schemeClr val="tx1"/>
                </a:solidFill>
                <a:latin typeface="微软雅黑" charset="0"/>
                <a:ea typeface="微软雅黑" charset="0"/>
                <a:cs typeface="Arial Unicode MS" pitchFamily="34" charset="-122"/>
              </a:rPr>
              <a:t>        Parent </a:t>
            </a:r>
            <a:r>
              <a:rPr lang="en-US" altLang="zh-CN" b="1" dirty="0">
                <a:solidFill>
                  <a:schemeClr val="tx1"/>
                </a:solidFill>
                <a:latin typeface="微软雅黑" charset="0"/>
                <a:ea typeface="微软雅黑" charset="0"/>
                <a:cs typeface="Arial Unicode MS" pitchFamily="34" charset="-122"/>
              </a:rPr>
              <a:t>p1 = new Parent();</a:t>
            </a:r>
          </a:p>
          <a:p>
            <a:r>
              <a:rPr lang="en-US" altLang="zh-CN" b="1" dirty="0" smtClean="0">
                <a:solidFill>
                  <a:schemeClr val="tx1"/>
                </a:solidFill>
                <a:latin typeface="微软雅黑" charset="0"/>
                <a:ea typeface="微软雅黑" charset="0"/>
                <a:cs typeface="Arial Unicode MS" pitchFamily="34" charset="-122"/>
              </a:rPr>
              <a:t>        Child </a:t>
            </a:r>
            <a:r>
              <a:rPr lang="en-US" altLang="zh-CN" b="1" dirty="0">
                <a:solidFill>
                  <a:schemeClr val="tx1"/>
                </a:solidFill>
                <a:latin typeface="微软雅黑" charset="0"/>
                <a:ea typeface="微软雅黑" charset="0"/>
                <a:cs typeface="Arial Unicode MS" pitchFamily="34" charset="-122"/>
              </a:rPr>
              <a:t>p2 = new Child();</a:t>
            </a:r>
          </a:p>
          <a:p>
            <a:r>
              <a:rPr lang="en-US" altLang="zh-CN" b="1" dirty="0" smtClean="0">
                <a:solidFill>
                  <a:schemeClr val="tx1"/>
                </a:solidFill>
                <a:latin typeface="微软雅黑" charset="0"/>
                <a:ea typeface="微软雅黑" charset="0"/>
                <a:cs typeface="Arial Unicode MS" pitchFamily="34" charset="-122"/>
              </a:rPr>
              <a:t>        p1.method1</a:t>
            </a:r>
            <a:r>
              <a:rPr lang="en-US" altLang="zh-CN" b="1" dirty="0">
                <a:solidFill>
                  <a:schemeClr val="tx1"/>
                </a:solidFill>
                <a:latin typeface="微软雅黑" charset="0"/>
                <a:ea typeface="微软雅黑" charset="0"/>
                <a:cs typeface="Arial Unicode MS" pitchFamily="34" charset="-122"/>
              </a:rPr>
              <a:t>();</a:t>
            </a:r>
          </a:p>
          <a:p>
            <a:r>
              <a:rPr lang="en-US" altLang="zh-CN" b="1" dirty="0" smtClean="0">
                <a:solidFill>
                  <a:schemeClr val="tx1"/>
                </a:solidFill>
                <a:latin typeface="微软雅黑" charset="0"/>
                <a:ea typeface="微软雅黑" charset="0"/>
                <a:cs typeface="Arial Unicode MS" pitchFamily="34" charset="-122"/>
              </a:rPr>
              <a:t>        p2.method1</a:t>
            </a:r>
            <a:r>
              <a:rPr lang="en-US" altLang="zh-CN" b="1" dirty="0">
                <a:solidFill>
                  <a:schemeClr val="tx1"/>
                </a:solidFill>
                <a:latin typeface="微软雅黑" charset="0"/>
                <a:ea typeface="微软雅黑" charset="0"/>
                <a:cs typeface="Arial Unicode MS" pitchFamily="34" charset="-122"/>
              </a:rPr>
              <a:t>();</a:t>
            </a:r>
          </a:p>
          <a:p>
            <a:r>
              <a:rPr lang="en-US" altLang="zh-CN" b="1" dirty="0" smtClean="0">
                <a:solidFill>
                  <a:schemeClr val="tx1"/>
                </a:solidFill>
                <a:latin typeface="微软雅黑" charset="0"/>
                <a:ea typeface="微软雅黑" charset="0"/>
                <a:cs typeface="Arial Unicode MS" pitchFamily="34" charset="-122"/>
              </a:rPr>
              <a:t>    }</a:t>
            </a:r>
            <a:endParaRPr lang="en-US" altLang="zh-CN" b="1" dirty="0">
              <a:solidFill>
                <a:schemeClr val="tx1"/>
              </a:solidFill>
              <a:latin typeface="微软雅黑" charset="0"/>
              <a:ea typeface="微软雅黑" charset="0"/>
              <a:cs typeface="Arial Unicode MS" pitchFamily="34" charset="-122"/>
            </a:endParaRPr>
          </a:p>
          <a:p>
            <a:r>
              <a:rPr lang="en-US" altLang="zh-CN" b="1" dirty="0">
                <a:solidFill>
                  <a:schemeClr val="tx1"/>
                </a:solidFill>
                <a:latin typeface="微软雅黑" charset="0"/>
                <a:ea typeface="微软雅黑" charset="0"/>
                <a:cs typeface="Arial Unicode MS" pitchFamily="34" charset="-122"/>
              </a:rPr>
              <a:t>}</a:t>
            </a:r>
          </a:p>
        </p:txBody>
      </p:sp>
      <p:sp>
        <p:nvSpPr>
          <p:cNvPr id="202754" name="Rectangle 2"/>
          <p:cNvSpPr>
            <a:spLocks noGrp="1" noChangeArrowheads="1"/>
          </p:cNvSpPr>
          <p:nvPr>
            <p:ph type="title"/>
          </p:nvPr>
        </p:nvSpPr>
        <p:spPr>
          <a:xfrm>
            <a:off x="3306337" y="-114389"/>
            <a:ext cx="2592288"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方法重写</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306337" y="-114389"/>
            <a:ext cx="2592288" cy="1143000"/>
          </a:xfrm>
        </p:spPr>
        <p:txBody>
          <a:bodyPr/>
          <a:lstStyle/>
          <a:p>
            <a:pPr algn="l" eaLnBrk="1" hangingPunct="1">
              <a:defRPr/>
            </a:pPr>
            <a:r>
              <a:rPr lang="zh-CN" altLang="en-US" dirty="0" smtClean="0">
                <a:effectLst/>
                <a:latin typeface="Arial Unicode MS" pitchFamily="34" charset="-122"/>
                <a:ea typeface="Arial Unicode MS" pitchFamily="34" charset="-122"/>
                <a:cs typeface="Arial Unicode MS" pitchFamily="34" charset="-122"/>
              </a:rPr>
              <a:t>方法重写</a:t>
            </a:r>
          </a:p>
        </p:txBody>
      </p:sp>
      <p:sp>
        <p:nvSpPr>
          <p:cNvPr id="2" name="矩形 1"/>
          <p:cNvSpPr/>
          <p:nvPr/>
        </p:nvSpPr>
        <p:spPr>
          <a:xfrm>
            <a:off x="795403" y="1597007"/>
            <a:ext cx="8035446" cy="1631216"/>
          </a:xfrm>
          <a:prstGeom prst="rect">
            <a:avLst/>
          </a:prstGeom>
        </p:spPr>
        <p:txBody>
          <a:bodyPr wrap="square">
            <a:spAutoFit/>
          </a:bodyPr>
          <a:lstStyle/>
          <a:p>
            <a:r>
              <a:rPr lang="en-US" altLang="zh-CN" dirty="0" err="1">
                <a:solidFill>
                  <a:schemeClr val="tx1"/>
                </a:solidFill>
                <a:latin typeface="Verdana" panose="020B0604030504040204" pitchFamily="34" charset="0"/>
              </a:rPr>
              <a:t>toString</a:t>
            </a:r>
            <a:r>
              <a:rPr lang="en-US" altLang="zh-CN" dirty="0">
                <a:solidFill>
                  <a:schemeClr val="tx1"/>
                </a:solidFill>
                <a:latin typeface="Verdana" panose="020B0604030504040204" pitchFamily="34" charset="0"/>
              </a:rPr>
              <a:t>()</a:t>
            </a:r>
            <a:r>
              <a:rPr lang="zh-CN" altLang="en-US" dirty="0">
                <a:solidFill>
                  <a:schemeClr val="tx1"/>
                </a:solidFill>
                <a:latin typeface="Verdana" panose="020B0604030504040204" pitchFamily="34" charset="0"/>
              </a:rPr>
              <a:t>方法 一般出现在</a:t>
            </a:r>
            <a:r>
              <a:rPr lang="en-US" altLang="zh-CN" dirty="0" err="1">
                <a:solidFill>
                  <a:schemeClr val="tx1"/>
                </a:solidFill>
                <a:latin typeface="Verdana" panose="020B0604030504040204" pitchFamily="34" charset="0"/>
              </a:rPr>
              <a:t>System.out.println</a:t>
            </a:r>
            <a:r>
              <a:rPr lang="en-US" altLang="zh-CN" dirty="0">
                <a:solidFill>
                  <a:schemeClr val="tx1"/>
                </a:solidFill>
                <a:latin typeface="Verdana" panose="020B0604030504040204" pitchFamily="34" charset="0"/>
              </a:rPr>
              <a:t>(</a:t>
            </a:r>
            <a:r>
              <a:rPr lang="zh-CN" altLang="en-US" dirty="0">
                <a:solidFill>
                  <a:schemeClr val="tx1"/>
                </a:solidFill>
                <a:latin typeface="Verdana" panose="020B0604030504040204" pitchFamily="34" charset="0"/>
              </a:rPr>
              <a:t>类名</a:t>
            </a:r>
            <a:r>
              <a:rPr lang="en-US" altLang="zh-CN" dirty="0">
                <a:solidFill>
                  <a:schemeClr val="tx1"/>
                </a:solidFill>
                <a:latin typeface="Verdana" panose="020B0604030504040204" pitchFamily="34" charset="0"/>
              </a:rPr>
              <a:t>.</a:t>
            </a:r>
            <a:r>
              <a:rPr lang="en-US" altLang="zh-CN" dirty="0" err="1">
                <a:solidFill>
                  <a:schemeClr val="tx1"/>
                </a:solidFill>
                <a:latin typeface="Verdana" panose="020B0604030504040204" pitchFamily="34" charset="0"/>
              </a:rPr>
              <a:t>toString</a:t>
            </a:r>
            <a:r>
              <a:rPr lang="en-US" altLang="zh-CN" dirty="0">
                <a:solidFill>
                  <a:schemeClr val="tx1"/>
                </a:solidFill>
                <a:latin typeface="Verdana" panose="020B0604030504040204" pitchFamily="34" charset="0"/>
              </a:rPr>
              <a:t>());</a:t>
            </a:r>
          </a:p>
          <a:p>
            <a:r>
              <a:rPr lang="en-US" altLang="zh-CN" dirty="0" err="1">
                <a:solidFill>
                  <a:schemeClr val="tx1"/>
                </a:solidFill>
                <a:latin typeface="Verdana" panose="020B0604030504040204" pitchFamily="34" charset="0"/>
              </a:rPr>
              <a:t>toString</a:t>
            </a:r>
            <a:r>
              <a:rPr lang="en-US" altLang="zh-CN" dirty="0">
                <a:solidFill>
                  <a:schemeClr val="tx1"/>
                </a:solidFill>
                <a:latin typeface="Verdana" panose="020B0604030504040204" pitchFamily="34" charset="0"/>
              </a:rPr>
              <a:t>()</a:t>
            </a:r>
            <a:r>
              <a:rPr lang="zh-CN" altLang="en-US" dirty="0">
                <a:solidFill>
                  <a:schemeClr val="tx1"/>
                </a:solidFill>
                <a:latin typeface="Verdana" panose="020B0604030504040204" pitchFamily="34" charset="0"/>
              </a:rPr>
              <a:t>是一种自我描述方法 </a:t>
            </a:r>
            <a:endParaRPr lang="en-US" altLang="zh-CN" dirty="0" smtClean="0">
              <a:solidFill>
                <a:schemeClr val="tx1"/>
              </a:solidFill>
              <a:latin typeface="Verdana" panose="020B0604030504040204" pitchFamily="34" charset="0"/>
            </a:endParaRPr>
          </a:p>
          <a:p>
            <a:r>
              <a:rPr lang="zh-CN" altLang="en-US" dirty="0" smtClean="0">
                <a:solidFill>
                  <a:schemeClr val="tx1"/>
                </a:solidFill>
                <a:latin typeface="Verdana" panose="020B0604030504040204" pitchFamily="34" charset="0"/>
              </a:rPr>
              <a:t>本身</a:t>
            </a:r>
            <a:r>
              <a:rPr lang="zh-CN" altLang="en-US" dirty="0">
                <a:solidFill>
                  <a:schemeClr val="tx1"/>
                </a:solidFill>
                <a:latin typeface="Verdana" panose="020B0604030504040204" pitchFamily="34" charset="0"/>
              </a:rPr>
              <a:t>返回的</a:t>
            </a:r>
            <a:r>
              <a:rPr lang="zh-CN" altLang="en-US" dirty="0" smtClean="0">
                <a:solidFill>
                  <a:schemeClr val="tx1"/>
                </a:solidFill>
                <a:latin typeface="Verdana" panose="020B0604030504040204" pitchFamily="34" charset="0"/>
              </a:rPr>
              <a:t>是</a:t>
            </a:r>
            <a:r>
              <a:rPr lang="en-US" altLang="zh-CN" dirty="0" err="1" smtClean="0">
                <a:solidFill>
                  <a:schemeClr val="tx1"/>
                </a:solidFill>
                <a:latin typeface="Verdana" panose="020B0604030504040204" pitchFamily="34" charset="0"/>
              </a:rPr>
              <a:t>getClass</a:t>
            </a:r>
            <a:r>
              <a:rPr lang="en-US" altLang="zh-CN" dirty="0">
                <a:solidFill>
                  <a:schemeClr val="tx1"/>
                </a:solidFill>
                <a:latin typeface="Verdana" panose="020B0604030504040204" pitchFamily="34" charset="0"/>
              </a:rPr>
              <a:t>().</a:t>
            </a:r>
            <a:r>
              <a:rPr lang="en-US" altLang="zh-CN" dirty="0" err="1">
                <a:solidFill>
                  <a:schemeClr val="tx1"/>
                </a:solidFill>
                <a:latin typeface="Verdana" panose="020B0604030504040204" pitchFamily="34" charset="0"/>
              </a:rPr>
              <a:t>getName</a:t>
            </a:r>
            <a:r>
              <a:rPr lang="en-US" altLang="zh-CN" dirty="0">
                <a:solidFill>
                  <a:schemeClr val="tx1"/>
                </a:solidFill>
                <a:latin typeface="Verdana" panose="020B0604030504040204" pitchFamily="34" charset="0"/>
              </a:rPr>
              <a:t>() + "@" </a:t>
            </a:r>
            <a:r>
              <a:rPr lang="en-US" altLang="zh-CN" dirty="0" err="1" smtClean="0">
                <a:solidFill>
                  <a:schemeClr val="tx1"/>
                </a:solidFill>
                <a:latin typeface="Verdana" panose="020B0604030504040204" pitchFamily="34" charset="0"/>
              </a:rPr>
              <a:t>Integer.toHexString</a:t>
            </a:r>
            <a:r>
              <a:rPr lang="en-US" altLang="zh-CN" dirty="0" smtClean="0">
                <a:solidFill>
                  <a:schemeClr val="tx1"/>
                </a:solidFill>
                <a:latin typeface="Verdana" panose="020B0604030504040204" pitchFamily="34" charset="0"/>
              </a:rPr>
              <a:t>(</a:t>
            </a:r>
            <a:r>
              <a:rPr lang="en-US" altLang="zh-CN" dirty="0" err="1" smtClean="0">
                <a:solidFill>
                  <a:schemeClr val="tx1"/>
                </a:solidFill>
                <a:latin typeface="Verdana" panose="020B0604030504040204" pitchFamily="34" charset="0"/>
              </a:rPr>
              <a:t>hashCode</a:t>
            </a:r>
            <a:r>
              <a:rPr lang="en-US" altLang="zh-CN" dirty="0">
                <a:solidFill>
                  <a:schemeClr val="tx1"/>
                </a:solidFill>
                <a:latin typeface="Verdana" panose="020B0604030504040204" pitchFamily="34" charset="0"/>
              </a:rPr>
              <a:t>());</a:t>
            </a:r>
          </a:p>
          <a:p>
            <a:r>
              <a:rPr lang="zh-CN" altLang="en-US" dirty="0">
                <a:solidFill>
                  <a:schemeClr val="tx1"/>
                </a:solidFill>
                <a:latin typeface="Verdana" panose="020B0604030504040204" pitchFamily="34" charset="0"/>
              </a:rPr>
              <a:t>也就是 类名 </a:t>
            </a:r>
            <a:r>
              <a:rPr lang="en-US" altLang="zh-CN" dirty="0">
                <a:solidFill>
                  <a:schemeClr val="tx1"/>
                </a:solidFill>
                <a:latin typeface="Verdana" panose="020B0604030504040204" pitchFamily="34" charset="0"/>
              </a:rPr>
              <a:t>+ @ +</a:t>
            </a:r>
            <a:r>
              <a:rPr lang="en-US" altLang="zh-CN" dirty="0" err="1">
                <a:solidFill>
                  <a:schemeClr val="tx1"/>
                </a:solidFill>
                <a:latin typeface="Verdana" panose="020B0604030504040204" pitchFamily="34" charset="0"/>
              </a:rPr>
              <a:t>hashCode</a:t>
            </a:r>
            <a:r>
              <a:rPr lang="zh-CN" altLang="en-US" dirty="0">
                <a:solidFill>
                  <a:schemeClr val="tx1"/>
                </a:solidFill>
                <a:latin typeface="Verdana" panose="020B0604030504040204" pitchFamily="34" charset="0"/>
              </a:rPr>
              <a:t>的值</a:t>
            </a:r>
            <a:endParaRPr lang="zh-CN" altLang="en-US" b="0" i="0" dirty="0">
              <a:solidFill>
                <a:schemeClr val="tx1"/>
              </a:solidFill>
              <a:effectLst/>
              <a:latin typeface="Verdana" panose="020B0604030504040204" pitchFamily="34" charset="0"/>
            </a:endParaRPr>
          </a:p>
        </p:txBody>
      </p:sp>
      <p:sp>
        <p:nvSpPr>
          <p:cNvPr id="3" name="矩形 2"/>
          <p:cNvSpPr/>
          <p:nvPr/>
        </p:nvSpPr>
        <p:spPr>
          <a:xfrm>
            <a:off x="807929" y="4232826"/>
            <a:ext cx="8336071" cy="1015663"/>
          </a:xfrm>
          <a:prstGeom prst="rect">
            <a:avLst/>
          </a:prstGeom>
        </p:spPr>
        <p:txBody>
          <a:bodyPr wrap="square">
            <a:spAutoFit/>
          </a:bodyPr>
          <a:lstStyle/>
          <a:p>
            <a:r>
              <a:rPr lang="en-US" altLang="zh-CN" b="1" dirty="0">
                <a:solidFill>
                  <a:srgbClr val="7F0055"/>
                </a:solidFill>
                <a:latin typeface="Courier New" panose="02070309020205020404" pitchFamily="49" charset="0"/>
              </a:rPr>
              <a:t>public</a:t>
            </a:r>
            <a:r>
              <a:rPr lang="en-US" altLang="zh-CN" b="1" dirty="0">
                <a:solidFill>
                  <a:srgbClr val="000000"/>
                </a:solidFill>
                <a:latin typeface="Courier New" panose="02070309020205020404" pitchFamily="49" charset="0"/>
              </a:rPr>
              <a:t> String </a:t>
            </a:r>
            <a:r>
              <a:rPr lang="en-US" altLang="zh-CN" b="1" dirty="0" err="1">
                <a:solidFill>
                  <a:srgbClr val="000000"/>
                </a:solidFill>
                <a:latin typeface="Courier New" panose="02070309020205020404" pitchFamily="49" charset="0"/>
              </a:rPr>
              <a:t>toString</a:t>
            </a:r>
            <a:r>
              <a:rPr lang="en-US" altLang="zh-CN" b="1" dirty="0">
                <a:solidFill>
                  <a:srgbClr val="000000"/>
                </a:solidFill>
                <a:latin typeface="Courier New" panose="02070309020205020404" pitchFamily="49" charset="0"/>
              </a:rPr>
              <a:t>() {</a:t>
            </a:r>
          </a:p>
          <a:p>
            <a:r>
              <a:rPr lang="en-US" altLang="zh-CN" b="1" dirty="0">
                <a:solidFill>
                  <a:srgbClr val="7F0055"/>
                </a:solidFill>
                <a:latin typeface="Courier New" panose="02070309020205020404" pitchFamily="49" charset="0"/>
              </a:rPr>
              <a:t>return</a:t>
            </a:r>
            <a:r>
              <a:rPr lang="en-US" altLang="zh-CN" b="1" dirty="0">
                <a:solidFill>
                  <a:srgbClr val="000000"/>
                </a:solidFill>
                <a:latin typeface="Courier New" panose="02070309020205020404" pitchFamily="49" charset="0"/>
              </a:rPr>
              <a:t> </a:t>
            </a:r>
            <a:r>
              <a:rPr lang="en-US" altLang="zh-CN" b="1" dirty="0">
                <a:solidFill>
                  <a:srgbClr val="2A00FF"/>
                </a:solidFill>
                <a:latin typeface="Courier New" panose="02070309020205020404" pitchFamily="49" charset="0"/>
              </a:rPr>
              <a:t>"Person [name="</a:t>
            </a:r>
            <a:r>
              <a:rPr lang="en-US" altLang="zh-CN" b="1" dirty="0">
                <a:solidFill>
                  <a:srgbClr val="000000"/>
                </a:solidFill>
                <a:latin typeface="Courier New" panose="02070309020205020404" pitchFamily="49" charset="0"/>
              </a:rPr>
              <a:t> + </a:t>
            </a:r>
            <a:r>
              <a:rPr lang="en-US" altLang="zh-CN" b="1" dirty="0">
                <a:solidFill>
                  <a:srgbClr val="0000C0"/>
                </a:solidFill>
                <a:latin typeface="Courier New" panose="02070309020205020404" pitchFamily="49" charset="0"/>
              </a:rPr>
              <a:t>name</a:t>
            </a:r>
            <a:r>
              <a:rPr lang="en-US" altLang="zh-CN" b="1" dirty="0">
                <a:solidFill>
                  <a:srgbClr val="000000"/>
                </a:solidFill>
                <a:latin typeface="Courier New" panose="02070309020205020404" pitchFamily="49" charset="0"/>
              </a:rPr>
              <a:t> + </a:t>
            </a:r>
            <a:r>
              <a:rPr lang="en-US" altLang="zh-CN" b="1" dirty="0">
                <a:solidFill>
                  <a:srgbClr val="2A00FF"/>
                </a:solidFill>
                <a:latin typeface="Courier New" panose="02070309020205020404" pitchFamily="49" charset="0"/>
              </a:rPr>
              <a:t>", age="</a:t>
            </a:r>
            <a:r>
              <a:rPr lang="en-US" altLang="zh-CN" b="1" dirty="0">
                <a:solidFill>
                  <a:srgbClr val="000000"/>
                </a:solidFill>
                <a:latin typeface="Courier New" panose="02070309020205020404" pitchFamily="49" charset="0"/>
              </a:rPr>
              <a:t> + </a:t>
            </a:r>
            <a:r>
              <a:rPr lang="en-US" altLang="zh-CN" b="1" dirty="0">
                <a:solidFill>
                  <a:srgbClr val="0000C0"/>
                </a:solidFill>
                <a:latin typeface="Courier New" panose="02070309020205020404" pitchFamily="49" charset="0"/>
              </a:rPr>
              <a:t>age</a:t>
            </a:r>
            <a:r>
              <a:rPr lang="en-US" altLang="zh-CN" b="1" dirty="0">
                <a:solidFill>
                  <a:srgbClr val="000000"/>
                </a:solidFill>
                <a:latin typeface="Courier New" panose="02070309020205020404" pitchFamily="49" charset="0"/>
              </a:rPr>
              <a:t> + </a:t>
            </a:r>
            <a:r>
              <a:rPr lang="en-US" altLang="zh-CN" b="1" dirty="0">
                <a:solidFill>
                  <a:srgbClr val="2A00FF"/>
                </a:solidFill>
                <a:latin typeface="Courier New" panose="02070309020205020404" pitchFamily="49" charset="0"/>
              </a:rPr>
              <a:t>"]"</a:t>
            </a:r>
            <a:r>
              <a:rPr lang="en-US" altLang="zh-CN" b="1" dirty="0">
                <a:solidFill>
                  <a:srgbClr val="000000"/>
                </a:solidFill>
                <a:latin typeface="Courier New" panose="02070309020205020404" pitchFamily="49" charset="0"/>
              </a:rPr>
              <a:t>;</a:t>
            </a:r>
          </a:p>
          <a:p>
            <a:r>
              <a:rPr lang="en-US" altLang="zh-CN" dirty="0">
                <a:solidFill>
                  <a:srgbClr val="000000"/>
                </a:solidFill>
                <a:latin typeface="Courier New" panose="02070309020205020404" pitchFamily="49" charset="0"/>
              </a:rPr>
              <a:t>}</a:t>
            </a:r>
            <a:endParaRPr lang="zh-CN" altLang="en-US" dirty="0"/>
          </a:p>
        </p:txBody>
      </p:sp>
      <p:sp>
        <p:nvSpPr>
          <p:cNvPr id="6" name="Rectangle 3"/>
          <p:cNvSpPr>
            <a:spLocks noChangeArrowheads="1"/>
          </p:cNvSpPr>
          <p:nvPr/>
        </p:nvSpPr>
        <p:spPr bwMode="auto">
          <a:xfrm>
            <a:off x="865304" y="3550129"/>
            <a:ext cx="7315200" cy="400110"/>
          </a:xfrm>
          <a:prstGeom prst="rect">
            <a:avLst/>
          </a:prstGeom>
          <a:noFill/>
          <a:ln w="9525">
            <a:noFill/>
            <a:miter lim="800000"/>
          </a:ln>
        </p:spPr>
        <p:txBody>
          <a:bodyPr>
            <a:spAutoFit/>
          </a:bodyPr>
          <a:lstStyle/>
          <a:p>
            <a:r>
              <a:rPr lang="zh-CN" altLang="en-US" b="1" dirty="0" smtClean="0">
                <a:solidFill>
                  <a:schemeClr val="tx1"/>
                </a:solidFill>
                <a:latin typeface="微软雅黑" charset="0"/>
                <a:ea typeface="微软雅黑" charset="0"/>
                <a:cs typeface="Arial Unicode MS" pitchFamily="34" charset="-122"/>
              </a:rPr>
              <a:t>重写</a:t>
            </a:r>
            <a:r>
              <a:rPr lang="en-US" altLang="zh-CN" b="1" dirty="0" err="1" smtClean="0">
                <a:solidFill>
                  <a:schemeClr val="tx1"/>
                </a:solidFill>
                <a:latin typeface="微软雅黑" charset="0"/>
                <a:ea typeface="微软雅黑" charset="0"/>
                <a:cs typeface="Arial Unicode MS" pitchFamily="34" charset="-122"/>
              </a:rPr>
              <a:t>toString</a:t>
            </a:r>
            <a:r>
              <a:rPr lang="zh-CN" altLang="en-US" b="1" dirty="0" smtClean="0">
                <a:solidFill>
                  <a:schemeClr val="tx1"/>
                </a:solidFill>
                <a:latin typeface="微软雅黑" charset="0"/>
                <a:ea typeface="微软雅黑" charset="0"/>
                <a:cs typeface="Arial Unicode MS" pitchFamily="34" charset="-122"/>
              </a:rPr>
              <a:t>方法</a:t>
            </a:r>
            <a:endParaRPr lang="en-US" altLang="zh-CN" b="1" dirty="0">
              <a:solidFill>
                <a:schemeClr val="tx1"/>
              </a:solidFill>
              <a:latin typeface="微软雅黑" charset="0"/>
              <a:ea typeface="微软雅黑" charset="0"/>
              <a:cs typeface="Arial Unicode MS" pitchFamily="34" charset="-122"/>
            </a:endParaRPr>
          </a:p>
        </p:txBody>
      </p:sp>
    </p:spTree>
    <p:extLst>
      <p:ext uri="{BB962C8B-B14F-4D97-AF65-F5344CB8AC3E}">
        <p14:creationId xmlns:p14="http://schemas.microsoft.com/office/powerpoint/2010/main" val="2769105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2120" y="1981835"/>
            <a:ext cx="7303770" cy="1952625"/>
          </a:xfrm>
        </p:spPr>
        <p:txBody>
          <a:bodyPr>
            <a:normAutofit lnSpcReduction="10000"/>
          </a:bodyPr>
          <a:lstStyle/>
          <a:p>
            <a:pPr eaLnBrk="1" hangingPunct="1">
              <a:buFontTx/>
              <a:buNone/>
            </a:pPr>
            <a:r>
              <a:rPr lang="en-US" altLang="zh-CN" sz="2400" dirty="0" smtClean="0">
                <a:solidFill>
                  <a:schemeClr val="tx1"/>
                </a:solidFill>
                <a:latin typeface="微软雅黑" charset="0"/>
                <a:ea typeface="微软雅黑" charset="0"/>
                <a:cs typeface="Arial Unicode MS" pitchFamily="34" charset="-122"/>
              </a:rPr>
              <a:t>  </a:t>
            </a:r>
            <a:r>
              <a:rPr lang="zh-CN" altLang="en-US" sz="2400" dirty="0" smtClean="0">
                <a:solidFill>
                  <a:schemeClr val="tx1"/>
                </a:solidFill>
                <a:latin typeface="微软雅黑" charset="0"/>
                <a:ea typeface="微软雅黑" charset="0"/>
                <a:cs typeface="Arial Unicode MS" pitchFamily="34" charset="-122"/>
              </a:rPr>
              <a:t>修改练习</a:t>
            </a:r>
            <a:r>
              <a:rPr lang="en-US" altLang="zh-CN" sz="2400" dirty="0" smtClean="0">
                <a:solidFill>
                  <a:schemeClr val="tx1"/>
                </a:solidFill>
                <a:latin typeface="微软雅黑" charset="0"/>
                <a:ea typeface="微软雅黑" charset="0"/>
                <a:cs typeface="Arial Unicode MS" pitchFamily="34" charset="-122"/>
              </a:rPr>
              <a:t>1</a:t>
            </a:r>
            <a:r>
              <a:rPr lang="zh-CN" altLang="en-US" sz="2400" dirty="0" smtClean="0">
                <a:solidFill>
                  <a:schemeClr val="tx1"/>
                </a:solidFill>
                <a:latin typeface="微软雅黑" charset="0"/>
                <a:ea typeface="微软雅黑" charset="0"/>
                <a:cs typeface="Arial Unicode MS" pitchFamily="34" charset="-122"/>
              </a:rPr>
              <a:t>中定义的类</a:t>
            </a:r>
            <a:r>
              <a:rPr lang="en-US" altLang="zh-CN" sz="2400" dirty="0" smtClean="0">
                <a:solidFill>
                  <a:schemeClr val="tx1"/>
                </a:solidFill>
                <a:latin typeface="微软雅黑" charset="0"/>
                <a:ea typeface="微软雅黑" charset="0"/>
                <a:cs typeface="Arial Unicode MS" pitchFamily="34" charset="-122"/>
              </a:rPr>
              <a:t>Kids</a:t>
            </a:r>
            <a:r>
              <a:rPr lang="zh-CN" altLang="en-US" sz="2400" dirty="0" smtClean="0">
                <a:solidFill>
                  <a:schemeClr val="tx1"/>
                </a:solidFill>
                <a:latin typeface="微软雅黑" charset="0"/>
                <a:ea typeface="微软雅黑" charset="0"/>
                <a:cs typeface="Arial Unicode MS" pitchFamily="34" charset="-122"/>
              </a:rPr>
              <a:t>，在</a:t>
            </a:r>
            <a:r>
              <a:rPr lang="en-US" altLang="zh-CN" sz="2400" dirty="0" smtClean="0">
                <a:solidFill>
                  <a:schemeClr val="tx1"/>
                </a:solidFill>
                <a:latin typeface="微软雅黑" charset="0"/>
                <a:ea typeface="微软雅黑" charset="0"/>
                <a:cs typeface="Arial Unicode MS" pitchFamily="34" charset="-122"/>
              </a:rPr>
              <a:t>Kids</a:t>
            </a:r>
            <a:r>
              <a:rPr lang="zh-CN" altLang="en-US" sz="2400" dirty="0" smtClean="0">
                <a:solidFill>
                  <a:schemeClr val="tx1"/>
                </a:solidFill>
                <a:latin typeface="微软雅黑" charset="0"/>
                <a:ea typeface="微软雅黑" charset="0"/>
                <a:cs typeface="Arial Unicode MS" pitchFamily="34" charset="-122"/>
              </a:rPr>
              <a:t>中重新定义</a:t>
            </a:r>
            <a:r>
              <a:rPr lang="en-US" altLang="zh-CN" sz="2400" dirty="0" smtClean="0">
                <a:solidFill>
                  <a:schemeClr val="tx1"/>
                </a:solidFill>
                <a:latin typeface="微软雅黑" charset="0"/>
                <a:ea typeface="微软雅黑" charset="0"/>
                <a:cs typeface="Arial Unicode MS" pitchFamily="34" charset="-122"/>
              </a:rPr>
              <a:t>employed()</a:t>
            </a:r>
            <a:r>
              <a:rPr lang="zh-CN" altLang="en-US" sz="2400" dirty="0" smtClean="0">
                <a:solidFill>
                  <a:schemeClr val="tx1"/>
                </a:solidFill>
                <a:latin typeface="微软雅黑" charset="0"/>
                <a:ea typeface="微软雅黑" charset="0"/>
                <a:cs typeface="Arial Unicode MS" pitchFamily="34" charset="-122"/>
              </a:rPr>
              <a:t>方法，覆盖父类</a:t>
            </a:r>
            <a:r>
              <a:rPr lang="en-US" altLang="zh-CN" sz="2400" dirty="0" err="1" smtClean="0">
                <a:solidFill>
                  <a:schemeClr val="tx1"/>
                </a:solidFill>
                <a:latin typeface="微软雅黑" charset="0"/>
                <a:ea typeface="微软雅黑" charset="0"/>
                <a:cs typeface="Arial Unicode MS" pitchFamily="34" charset="-122"/>
              </a:rPr>
              <a:t>ManKind</a:t>
            </a:r>
            <a:r>
              <a:rPr lang="zh-CN" altLang="en-US" sz="2400" dirty="0" smtClean="0">
                <a:solidFill>
                  <a:schemeClr val="tx1"/>
                </a:solidFill>
                <a:latin typeface="微软雅黑" charset="0"/>
                <a:ea typeface="微软雅黑" charset="0"/>
                <a:cs typeface="Arial Unicode MS" pitchFamily="34" charset="-122"/>
              </a:rPr>
              <a:t>中定义的</a:t>
            </a:r>
            <a:r>
              <a:rPr lang="en-US" altLang="zh-CN" sz="2400" dirty="0" smtClean="0">
                <a:solidFill>
                  <a:schemeClr val="tx1"/>
                </a:solidFill>
                <a:latin typeface="微软雅黑" charset="0"/>
                <a:ea typeface="微软雅黑" charset="0"/>
                <a:cs typeface="Arial Unicode MS" pitchFamily="34" charset="-122"/>
              </a:rPr>
              <a:t>employed()</a:t>
            </a:r>
            <a:r>
              <a:rPr lang="zh-CN" altLang="en-US" sz="2400" dirty="0" smtClean="0">
                <a:solidFill>
                  <a:schemeClr val="tx1"/>
                </a:solidFill>
                <a:latin typeface="微软雅黑" charset="0"/>
                <a:ea typeface="微软雅黑" charset="0"/>
                <a:cs typeface="Arial Unicode MS" pitchFamily="34" charset="-122"/>
              </a:rPr>
              <a:t>方法，输出“</a:t>
            </a:r>
            <a:r>
              <a:rPr lang="en-US" altLang="zh-CN" sz="2400" dirty="0" smtClean="0">
                <a:solidFill>
                  <a:schemeClr val="tx1"/>
                </a:solidFill>
                <a:latin typeface="微软雅黑" charset="0"/>
                <a:ea typeface="微软雅黑" charset="0"/>
                <a:cs typeface="Arial Unicode MS" pitchFamily="34" charset="-122"/>
              </a:rPr>
              <a:t>Kids have no job.”</a:t>
            </a:r>
          </a:p>
          <a:p>
            <a:pPr eaLnBrk="1" hangingPunct="1">
              <a:buFontTx/>
              <a:buNone/>
            </a:pPr>
            <a:endParaRPr lang="en-US" altLang="zh-CN" sz="2400" dirty="0">
              <a:latin typeface="微软雅黑" charset="0"/>
              <a:ea typeface="微软雅黑" charset="0"/>
              <a:cs typeface="Arial Unicode MS" pitchFamily="34" charset="-122"/>
            </a:endParaRPr>
          </a:p>
          <a:p>
            <a:pPr eaLnBrk="1" hangingPunct="1">
              <a:buFontTx/>
              <a:buNone/>
            </a:pPr>
            <a:r>
              <a:rPr lang="zh-CN" altLang="en-US" sz="2400" dirty="0" smtClean="0">
                <a:latin typeface="微软雅黑" charset="0"/>
                <a:ea typeface="微软雅黑" charset="0"/>
                <a:cs typeface="Arial Unicode MS" pitchFamily="34" charset="-122"/>
              </a:rPr>
              <a:t>修改圆柱类的表面积的计算公式</a:t>
            </a:r>
            <a:endParaRPr lang="en-US" altLang="zh-CN" sz="2400" dirty="0" smtClean="0">
              <a:solidFill>
                <a:schemeClr val="tx1"/>
              </a:solidFill>
              <a:latin typeface="微软雅黑" charset="0"/>
              <a:ea typeface="微软雅黑" charset="0"/>
              <a:cs typeface="Arial Unicode MS" pitchFamily="34" charset="-122"/>
            </a:endParaRPr>
          </a:p>
          <a:p>
            <a:pPr eaLnBrk="1" hangingPunct="1"/>
            <a:endParaRPr lang="en-US" altLang="zh-CN" sz="2400" dirty="0" smtClean="0">
              <a:solidFill>
                <a:schemeClr val="tx1"/>
              </a:solidFill>
              <a:latin typeface="微软雅黑" charset="0"/>
              <a:ea typeface="微软雅黑" charset="0"/>
              <a:cs typeface="Arial Unicode MS" pitchFamily="34" charset="-122"/>
            </a:endParaRPr>
          </a:p>
        </p:txBody>
      </p:sp>
      <p:sp>
        <p:nvSpPr>
          <p:cNvPr id="230402" name="Rectangle 2"/>
          <p:cNvSpPr>
            <a:spLocks noGrp="1" noChangeArrowheads="1"/>
          </p:cNvSpPr>
          <p:nvPr/>
        </p:nvSpPr>
        <p:spPr>
          <a:xfrm>
            <a:off x="666800" y="-16738"/>
            <a:ext cx="7772400" cy="83820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itchFamily="34" charset="0"/>
                <a:ea typeface="宋体" pitchFamily="2" charset="-122"/>
              </a:defRPr>
            </a:lvl2pPr>
            <a:lvl3pPr algn="ctr" rtl="0" eaLnBrk="0" fontAlgn="base" hangingPunct="0">
              <a:spcBef>
                <a:spcPct val="0"/>
              </a:spcBef>
              <a:spcAft>
                <a:spcPct val="0"/>
              </a:spcAft>
              <a:defRPr sz="3200" b="1">
                <a:solidFill>
                  <a:schemeClr val="bg1"/>
                </a:solidFill>
                <a:latin typeface="Arial" pitchFamily="34" charset="0"/>
                <a:ea typeface="宋体" pitchFamily="2" charset="-122"/>
              </a:defRPr>
            </a:lvl3pPr>
            <a:lvl4pPr algn="ctr" rtl="0" eaLnBrk="0" fontAlgn="base" hangingPunct="0">
              <a:spcBef>
                <a:spcPct val="0"/>
              </a:spcBef>
              <a:spcAft>
                <a:spcPct val="0"/>
              </a:spcAft>
              <a:defRPr sz="3200" b="1">
                <a:solidFill>
                  <a:schemeClr val="bg1"/>
                </a:solidFill>
                <a:latin typeface="Arial" pitchFamily="34" charset="0"/>
                <a:ea typeface="宋体" pitchFamily="2" charset="-122"/>
              </a:defRPr>
            </a:lvl4pPr>
            <a:lvl5pPr algn="ctr" rtl="0" eaLnBrk="0" fontAlgn="base" hangingPunct="0">
              <a:spcBef>
                <a:spcPct val="0"/>
              </a:spcBef>
              <a:spcAft>
                <a:spcPct val="0"/>
              </a:spcAft>
              <a:defRPr sz="3200" b="1">
                <a:solidFill>
                  <a:schemeClr val="bg1"/>
                </a:solidFill>
                <a:latin typeface="Arial" pitchFamily="34" charset="0"/>
                <a:ea typeface="宋体" pitchFamily="2" charset="-122"/>
              </a:defRPr>
            </a:lvl5pPr>
            <a:lvl6pPr marL="457200" algn="ctr" rtl="0" eaLnBrk="1" fontAlgn="base" hangingPunct="1">
              <a:spcBef>
                <a:spcPct val="0"/>
              </a:spcBef>
              <a:spcAft>
                <a:spcPct val="0"/>
              </a:spcAft>
              <a:defRPr sz="3200" b="1">
                <a:solidFill>
                  <a:schemeClr val="bg1"/>
                </a:solidFill>
                <a:latin typeface="Arial" pitchFamily="34" charset="0"/>
                <a:ea typeface="宋体" pitchFamily="2" charset="-122"/>
              </a:defRPr>
            </a:lvl6pPr>
            <a:lvl7pPr marL="914400" algn="ctr" rtl="0" eaLnBrk="1" fontAlgn="base" hangingPunct="1">
              <a:spcBef>
                <a:spcPct val="0"/>
              </a:spcBef>
              <a:spcAft>
                <a:spcPct val="0"/>
              </a:spcAft>
              <a:defRPr sz="3200" b="1">
                <a:solidFill>
                  <a:schemeClr val="bg1"/>
                </a:solidFill>
                <a:latin typeface="Arial" pitchFamily="34" charset="0"/>
                <a:ea typeface="宋体" pitchFamily="2" charset="-122"/>
              </a:defRPr>
            </a:lvl7pPr>
            <a:lvl8pPr marL="1371600" algn="ctr" rtl="0" eaLnBrk="1" fontAlgn="base" hangingPunct="1">
              <a:spcBef>
                <a:spcPct val="0"/>
              </a:spcBef>
              <a:spcAft>
                <a:spcPct val="0"/>
              </a:spcAft>
              <a:defRPr sz="3200" b="1">
                <a:solidFill>
                  <a:schemeClr val="bg1"/>
                </a:solidFill>
                <a:latin typeface="Arial" pitchFamily="34" charset="0"/>
                <a:ea typeface="宋体" pitchFamily="2" charset="-122"/>
              </a:defRPr>
            </a:lvl8pPr>
            <a:lvl9pPr marL="1828800" algn="ctr" rtl="0" eaLnBrk="1" fontAlgn="base" hangingPunct="1">
              <a:spcBef>
                <a:spcPct val="0"/>
              </a:spcBef>
              <a:spcAft>
                <a:spcPct val="0"/>
              </a:spcAft>
              <a:defRPr sz="3200" b="1">
                <a:solidFill>
                  <a:schemeClr val="bg1"/>
                </a:solidFill>
                <a:latin typeface="Arial" pitchFamily="34" charset="0"/>
                <a:ea typeface="宋体" pitchFamily="2" charset="-122"/>
              </a:defRPr>
            </a:lvl9pPr>
          </a:lstStyle>
          <a:p>
            <a:pPr eaLnBrk="1" hangingPunct="1">
              <a:defRPr/>
            </a:pPr>
            <a:r>
              <a:rPr lang="zh-CN" altLang="en-US" dirty="0" smtClean="0">
                <a:effectLst/>
                <a:latin typeface="Arial Unicode MS" pitchFamily="34" charset="-122"/>
                <a:ea typeface="Arial Unicode MS" pitchFamily="34" charset="-122"/>
                <a:cs typeface="Arial Unicode MS" pitchFamily="34" charset="-122"/>
              </a:rPr>
              <a:t>练习</a:t>
            </a:r>
            <a:r>
              <a:rPr lang="en-US" altLang="zh-CN" dirty="0" smtClean="0">
                <a:effectLst/>
                <a:latin typeface="Arial Unicode MS" pitchFamily="34" charset="-122"/>
                <a:ea typeface="Arial Unicode MS" pitchFamily="34" charset="-122"/>
                <a:cs typeface="Arial Unicode MS" pitchFamily="34" charset="-122"/>
              </a:rPr>
              <a:t>2</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altLang="en-US" sz="2000" b="0" i="0" u="none" strike="noStrike" cap="none" normalizeH="0" baseline="0" smtClean="0">
            <a:ln>
              <a:noFill/>
            </a:ln>
            <a:solidFill>
              <a:srgbClr val="FF6600"/>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ppt主题_希望是最后一版</Template>
  <TotalTime>2482</TotalTime>
  <Words>1867</Words>
  <Application>Microsoft Office PowerPoint</Application>
  <PresentationFormat>全屏显示(4:3)</PresentationFormat>
  <Paragraphs>308</Paragraphs>
  <Slides>33</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33</vt:i4>
      </vt:variant>
    </vt:vector>
  </HeadingPairs>
  <TitlesOfParts>
    <vt:vector size="46" baseType="lpstr">
      <vt:lpstr>Arial Unicode MS</vt:lpstr>
      <vt:lpstr>华文细黑</vt:lpstr>
      <vt:lpstr>宋体</vt:lpstr>
      <vt:lpstr>微软雅黑</vt:lpstr>
      <vt:lpstr>Arial</vt:lpstr>
      <vt:lpstr>Calibri</vt:lpstr>
      <vt:lpstr>Courier New</vt:lpstr>
      <vt:lpstr>Tahoma</vt:lpstr>
      <vt:lpstr>Times New Roman</vt:lpstr>
      <vt:lpstr>Verdana</vt:lpstr>
      <vt:lpstr>Wingdings</vt:lpstr>
      <vt:lpstr>ppt主题</vt:lpstr>
      <vt:lpstr>6_自定义设计方案</vt:lpstr>
      <vt:lpstr>多态</vt:lpstr>
      <vt:lpstr>本章内容</vt:lpstr>
      <vt:lpstr>多态的概念</vt:lpstr>
      <vt:lpstr>多态的作用</vt:lpstr>
      <vt:lpstr>方法重写</vt:lpstr>
      <vt:lpstr>方法重写</vt:lpstr>
      <vt:lpstr>方法重写</vt:lpstr>
      <vt:lpstr>方法重写</vt:lpstr>
      <vt:lpstr>PowerPoint 演示文稿</vt:lpstr>
      <vt:lpstr>方法的重载</vt:lpstr>
      <vt:lpstr>方法的重载</vt:lpstr>
      <vt:lpstr>方法的重载</vt:lpstr>
      <vt:lpstr>final 关键字</vt:lpstr>
      <vt:lpstr>final关键字</vt:lpstr>
      <vt:lpstr>final关键字</vt:lpstr>
      <vt:lpstr>final关键字</vt:lpstr>
      <vt:lpstr>练习</vt:lpstr>
      <vt:lpstr>static关键字</vt:lpstr>
      <vt:lpstr>static关键字</vt:lpstr>
      <vt:lpstr>static关键字</vt:lpstr>
      <vt:lpstr>PowerPoint 演示文稿</vt:lpstr>
      <vt:lpstr>类变量</vt:lpstr>
      <vt:lpstr>类变量</vt:lpstr>
      <vt:lpstr>类方法</vt:lpstr>
      <vt:lpstr>类方法</vt:lpstr>
      <vt:lpstr>类方法</vt:lpstr>
      <vt:lpstr>类方法</vt:lpstr>
      <vt:lpstr>类属性、类方法的作用</vt:lpstr>
      <vt:lpstr>静态初始化</vt:lpstr>
      <vt:lpstr>静态初始化</vt:lpstr>
      <vt:lpstr>对象类型转换</vt:lpstr>
      <vt:lpstr>对象类型转换</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Java常用类-String</dc:title>
  <dc:creator>yl</dc:creator>
  <cp:lastModifiedBy>yhj</cp:lastModifiedBy>
  <cp:revision>333</cp:revision>
  <dcterms:created xsi:type="dcterms:W3CDTF">2016-02-04T08:27:00Z</dcterms:created>
  <dcterms:modified xsi:type="dcterms:W3CDTF">2018-07-16T14:07:23Z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