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84" r:id="rId4"/>
    <p:sldId id="385" r:id="rId5"/>
    <p:sldId id="386" r:id="rId6"/>
    <p:sldId id="399" r:id="rId7"/>
    <p:sldId id="400" r:id="rId8"/>
    <p:sldId id="388" r:id="rId9"/>
    <p:sldId id="389" r:id="rId10"/>
    <p:sldId id="401" r:id="rId11"/>
    <p:sldId id="402" r:id="rId12"/>
    <p:sldId id="403" r:id="rId13"/>
    <p:sldId id="390" r:id="rId14"/>
    <p:sldId id="392" r:id="rId15"/>
    <p:sldId id="25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6" autoAdjust="0"/>
    <p:restoredTop sz="92846" autoAdjust="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082.htm" TargetMode="External"/><Relationship Id="rId3" Type="http://schemas.openxmlformats.org/officeDocument/2006/relationships/hyperlink" Target="http://baike.baidu.com/view/3314.htm" TargetMode="External"/><Relationship Id="rId7" Type="http://schemas.openxmlformats.org/officeDocument/2006/relationships/hyperlink" Target="http://baike.baidu.com/view/4480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542295.htm" TargetMode="External"/><Relationship Id="rId5" Type="http://schemas.openxmlformats.org/officeDocument/2006/relationships/hyperlink" Target="http://baike.baidu.com/view/1349.htm" TargetMode="External"/><Relationship Id="rId4" Type="http://schemas.openxmlformats.org/officeDocument/2006/relationships/hyperlink" Target="http://baike.baidu.com/view/3226.htm" TargetMode="External"/><Relationship Id="rId9" Type="http://schemas.openxmlformats.org/officeDocument/2006/relationships/hyperlink" Target="http://baike.baidu.com/view/6040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3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getPath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getAbsoluteFile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getAbsolutePath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getParent</a:t>
            </a:r>
            <a:endParaRPr lang="en-US" altLang="zh-CN" dirty="0" smtClean="0"/>
          </a:p>
          <a:p>
            <a:r>
              <a:rPr lang="en-US" altLang="zh-CN" dirty="0" err="1" smtClean="0"/>
              <a:t>renameTo</a:t>
            </a:r>
            <a:r>
              <a:rPr lang="en-US" altLang="zh-CN" dirty="0" smtClean="0"/>
              <a:t>(File </a:t>
            </a:r>
            <a:r>
              <a:rPr lang="en-US" altLang="zh-CN" dirty="0" err="1" smtClean="0"/>
              <a:t>newName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r>
              <a:rPr lang="en-US" altLang="zh-CN" dirty="0" smtClean="0"/>
              <a:t>exists()</a:t>
            </a:r>
          </a:p>
          <a:p>
            <a:r>
              <a:rPr lang="en-US" altLang="zh-CN" dirty="0" err="1" smtClean="0"/>
              <a:t>canWrite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canRead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isFile</a:t>
            </a:r>
            <a:endParaRPr lang="en-US" altLang="zh-CN" dirty="0" smtClean="0"/>
          </a:p>
          <a:p>
            <a:r>
              <a:rPr lang="en-US" altLang="zh-CN" dirty="0" err="1" smtClean="0"/>
              <a:t>isDirectory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lastModify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Length()</a:t>
            </a:r>
          </a:p>
          <a:p>
            <a:r>
              <a:rPr lang="en-US" altLang="zh-CN" dirty="0" err="1" smtClean="0"/>
              <a:t>createNewFile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delete()</a:t>
            </a: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List</a:t>
            </a:r>
          </a:p>
          <a:p>
            <a:r>
              <a:rPr lang="en-US" altLang="zh-CN" dirty="0" err="1" smtClean="0"/>
              <a:t>listFile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1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D:\\1\\11.txt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9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(Byte)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计算机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信息技术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用于计量存储容量和传输容量的一种计量单位，一个字节等于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二进制数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字节是通过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网络传输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信息（或在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硬盘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中存储信息）的单位。网络上的所有信息都是以“位”（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）为单位传递的，一个位就代表一个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个位（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）组成一个字节（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字符是指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计算机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中使用的字母、数字、字和符号，包括：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·#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%……—*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等等。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个汉字字符存储需要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字节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个英文字符存储需要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2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 IO</a:t>
            </a:r>
            <a:r>
              <a:rPr lang="zh-CN" altLang="en-US" dirty="0" smtClean="0"/>
              <a:t>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字节流文件读写步骤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创建文件对象：</a:t>
            </a:r>
            <a:r>
              <a:rPr lang="en-US" altLang="zh-CN" sz="2200" dirty="0"/>
              <a:t>File  f = new File(</a:t>
            </a:r>
            <a:r>
              <a:rPr lang="zh-CN" altLang="en-US" sz="2200" dirty="0"/>
              <a:t>“文件路径”</a:t>
            </a:r>
            <a:r>
              <a:rPr lang="en-US" altLang="zh-CN" sz="2200" dirty="0"/>
              <a:t>);</a:t>
            </a:r>
            <a:endParaRPr lang="zh-CN" altLang="en-US" sz="2200" dirty="0"/>
          </a:p>
          <a:p>
            <a:r>
              <a:rPr lang="zh-CN" altLang="en-US" dirty="0"/>
              <a:t>根据文件对象创建输入输出流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对文件的读写</a:t>
            </a:r>
          </a:p>
          <a:p>
            <a:r>
              <a:rPr lang="zh-CN" altLang="en-US" dirty="0"/>
              <a:t>读：</a:t>
            </a:r>
            <a:r>
              <a:rPr lang="en-US" altLang="zh-CN" sz="2200" dirty="0" err="1"/>
              <a:t>filein.read</a:t>
            </a:r>
            <a:r>
              <a:rPr lang="en-US" altLang="zh-CN" sz="2200" dirty="0"/>
              <a:t>(</a:t>
            </a:r>
            <a:r>
              <a:rPr lang="zh-CN" altLang="en-US" sz="2200" dirty="0"/>
              <a:t>字节数组</a:t>
            </a:r>
            <a:r>
              <a:rPr lang="en-US" altLang="zh-CN" sz="2200" dirty="0"/>
              <a:t>);//</a:t>
            </a:r>
            <a:r>
              <a:rPr lang="zh-CN" altLang="en-US" sz="2200" dirty="0"/>
              <a:t>将文件内容读到指定的字节数组</a:t>
            </a:r>
          </a:p>
          <a:p>
            <a:r>
              <a:rPr lang="zh-CN" altLang="en-US" dirty="0"/>
              <a:t>写：</a:t>
            </a:r>
            <a:r>
              <a:rPr lang="en-US" altLang="zh-CN" sz="2200" dirty="0" err="1"/>
              <a:t>fileout.write</a:t>
            </a:r>
            <a:r>
              <a:rPr lang="en-US" altLang="zh-CN" sz="2200" dirty="0"/>
              <a:t>(</a:t>
            </a:r>
            <a:r>
              <a:rPr lang="zh-CN" altLang="en-US" sz="2200" dirty="0"/>
              <a:t>字节数组</a:t>
            </a:r>
            <a:r>
              <a:rPr lang="en-US" altLang="zh-CN" sz="2200" dirty="0"/>
              <a:t>);//</a:t>
            </a:r>
            <a:r>
              <a:rPr lang="zh-CN" altLang="en-US" sz="2200" dirty="0"/>
              <a:t>将指定字节数组中的数据写到文件</a:t>
            </a:r>
          </a:p>
          <a:p>
            <a:r>
              <a:rPr lang="zh-CN" altLang="en-US" dirty="0"/>
              <a:t>关闭流</a:t>
            </a:r>
          </a:p>
          <a:p>
            <a:pPr lvl="1"/>
            <a:r>
              <a:rPr lang="en-US" altLang="zh-CN" dirty="0" err="1"/>
              <a:t>filein.close</a:t>
            </a:r>
            <a:r>
              <a:rPr lang="en-US" altLang="zh-CN" dirty="0"/>
              <a:t>();</a:t>
            </a:r>
            <a:endParaRPr lang="zh-CN" altLang="en-US" dirty="0"/>
          </a:p>
          <a:p>
            <a:pPr lvl="1"/>
            <a:r>
              <a:rPr lang="en-US" altLang="zh-CN" dirty="0" err="1"/>
              <a:t>fileout.close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179320"/>
            <a:ext cx="6099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filein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en-US" altLang="zh-CN" dirty="0">
                <a:solidFill>
                  <a:schemeClr val="tx1"/>
                </a:solidFill>
              </a:rPr>
              <a:t>(f);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fileout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en-US" altLang="zh-CN" dirty="0">
                <a:solidFill>
                  <a:schemeClr val="tx1"/>
                </a:solidFill>
              </a:rPr>
              <a:t>(f);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6680" y="4800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 smtClean="0">
                <a:solidFill>
                  <a:srgbClr val="FF0000"/>
                </a:solidFill>
              </a:rPr>
              <a:t>TestByte.java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实现从指定的文件中读取字符和将字符写入指定的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r>
              <a:rPr lang="en-US" altLang="zh-CN" dirty="0"/>
              <a:t>:Reader</a:t>
            </a:r>
            <a:r>
              <a:rPr lang="zh-CN" altLang="en-US" dirty="0"/>
              <a:t>和</a:t>
            </a:r>
            <a:r>
              <a:rPr lang="en-US" altLang="zh-CN" dirty="0" smtClean="0"/>
              <a:t>Writer</a:t>
            </a:r>
          </a:p>
          <a:p>
            <a:r>
              <a:rPr lang="zh-CN" altLang="en-US" dirty="0"/>
              <a:t>子</a:t>
            </a:r>
            <a:r>
              <a:rPr lang="zh-CN" altLang="en-US" dirty="0" smtClean="0"/>
              <a:t>类</a:t>
            </a:r>
            <a:r>
              <a:rPr lang="en-US" altLang="zh-CN" dirty="0"/>
              <a:t>:</a:t>
            </a:r>
            <a:r>
              <a:rPr lang="en-US" altLang="zh-CN" dirty="0" err="1"/>
              <a:t>FileReader</a:t>
            </a:r>
            <a:r>
              <a:rPr lang="zh-CN" altLang="en-US" dirty="0"/>
              <a:t>和</a:t>
            </a:r>
            <a:r>
              <a:rPr lang="en-US" altLang="zh-CN" dirty="0" err="1"/>
              <a:t>FileWriter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26080" y="4389120"/>
            <a:ext cx="423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 smtClean="0">
                <a:solidFill>
                  <a:srgbClr val="FF0000"/>
                </a:solidFill>
              </a:rPr>
              <a:t>TestStringIO.java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33213"/>
            <a:ext cx="8229600" cy="1008112"/>
          </a:xfrm>
        </p:spPr>
        <p:txBody>
          <a:bodyPr/>
          <a:lstStyle/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 &amp; 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70402"/>
            <a:ext cx="8445624" cy="4525963"/>
          </a:xfrm>
        </p:spPr>
        <p:txBody>
          <a:bodyPr>
            <a:normAutofit/>
          </a:bodyPr>
          <a:lstStyle/>
          <a:p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Reader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是所有输入流的基类。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（典型实现：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read()</a:t>
            </a:r>
          </a:p>
          <a:p>
            <a:pPr lvl="1"/>
            <a:r>
              <a:rPr lang="en-US" altLang="zh-CN" sz="22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read(byte[] b)</a:t>
            </a:r>
          </a:p>
          <a:p>
            <a:pPr lvl="1"/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read(byte[] b,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off,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Reader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（典型实现：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FileReader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/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read()</a:t>
            </a:r>
          </a:p>
          <a:p>
            <a:pPr lvl="1"/>
            <a:r>
              <a:rPr lang="en-US" altLang="zh-CN" sz="22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read(char [] c)</a:t>
            </a:r>
          </a:p>
          <a:p>
            <a:pPr lvl="1"/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read(char [] c,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off,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程序中打开的文件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资源不属于内存里的资源，垃圾回收机制无法回收该资源，所以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应该显式关闭文件 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0"/>
            <a:ext cx="8229600" cy="857256"/>
          </a:xfrm>
        </p:spPr>
        <p:txBody>
          <a:bodyPr/>
          <a:lstStyle/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 &amp; 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78673"/>
            <a:ext cx="856895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Writer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也非常相似：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void write(byte write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c)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void []/char[] buff)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void write(byte[]/char[] buff,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off,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因为字符流直接以字符作为操作单位，所以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Writer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可以用字符串来替换字符数组，即以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对象作为参数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void write(String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void write(String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off,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9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37701" y="1329990"/>
            <a:ext cx="6840760" cy="3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概述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File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流分类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InputStream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&amp;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Reader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OutputStream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&amp; 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Writer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26238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47136"/>
            <a:ext cx="8496944" cy="50291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输入：读取外部数据（磁盘、光盘等存储设备的数据）到程序（内存）中。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输出：将程序（内存）数据输出到磁盘、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盘等存储设备中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流主要包括输入流和输出流两种 ，每种输入、输出流又可分为字节流和字符流两大类：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字节流以字节为单位来处理输入、输出操作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字符流以字符为单位来处理输入、输出操作</a:t>
            </a:r>
            <a:endParaRPr lang="en-US" altLang="zh-CN" sz="2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7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0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27356"/>
            <a:ext cx="8463884" cy="462010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类代表与平台无关的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文件或目录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File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能新建、删除、重命名文件和目录，但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不能访问文件内容本身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如果需要访问文件内容本身，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则需要使用输入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输出流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5178" y="3113144"/>
            <a:ext cx="262687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5646" y="3113144"/>
            <a:ext cx="23397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579" y="3113144"/>
            <a:ext cx="311006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91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类既可以表示“文件”也可以表示“目录”，他们都通过对应的路径来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zh-CN" altLang="en-US" dirty="0"/>
              <a:t>通过构造函数创建一个</a:t>
            </a:r>
            <a:r>
              <a:rPr lang="en-US" altLang="zh-CN" dirty="0"/>
              <a:t>File</a:t>
            </a:r>
            <a:r>
              <a:rPr lang="zh-CN" altLang="en-US" dirty="0"/>
              <a:t>类对象，则该对象就是指定文件的引用，可以通过该对象对</a:t>
            </a:r>
            <a:r>
              <a:rPr lang="zh-CN" altLang="en-US" dirty="0">
                <a:solidFill>
                  <a:srgbClr val="FF0000"/>
                </a:solidFill>
              </a:rPr>
              <a:t>文件操作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例：</a:t>
            </a:r>
            <a:r>
              <a:rPr lang="en-US" altLang="zh-CN" dirty="0"/>
              <a:t>File f = new File(“D:\\temp.txt”);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创建一个</a:t>
            </a:r>
            <a:r>
              <a:rPr lang="en-US" altLang="zh-CN" dirty="0"/>
              <a:t>File</a:t>
            </a:r>
            <a:r>
              <a:rPr lang="zh-CN" altLang="en-US" dirty="0"/>
              <a:t>类对象</a:t>
            </a:r>
            <a:r>
              <a:rPr lang="en-US" altLang="zh-CN" dirty="0"/>
              <a:t>f,</a:t>
            </a:r>
            <a:r>
              <a:rPr lang="zh-CN" altLang="en-US" dirty="0"/>
              <a:t>可通过</a:t>
            </a:r>
            <a:r>
              <a:rPr lang="en-US" altLang="zh-CN" dirty="0"/>
              <a:t>f</a:t>
            </a:r>
            <a:r>
              <a:rPr lang="zh-CN" altLang="en-US" dirty="0"/>
              <a:t>对</a:t>
            </a:r>
            <a:r>
              <a:rPr lang="en-US" altLang="zh-CN" dirty="0"/>
              <a:t>temp.txt</a:t>
            </a:r>
            <a:r>
              <a:rPr lang="zh-CN" altLang="en-US" dirty="0"/>
              <a:t>进行操作</a:t>
            </a:r>
          </a:p>
        </p:txBody>
      </p:sp>
    </p:spTree>
    <p:extLst>
      <p:ext uri="{BB962C8B-B14F-4D97-AF65-F5344CB8AC3E}">
        <p14:creationId xmlns:p14="http://schemas.microsoft.com/office/powerpoint/2010/main" val="10074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4" name="矩形 3"/>
          <p:cNvSpPr/>
          <p:nvPr/>
        </p:nvSpPr>
        <p:spPr>
          <a:xfrm>
            <a:off x="1617662" y="1021080"/>
            <a:ext cx="59086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TestFile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 {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public static void main(String[]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) {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File f = new File("c:\\temp.txt");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if(!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f.exists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()){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try {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f.createNewFile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} catch (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IOException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 ex) {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ex.printStackTrace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是文件吗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:" 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f.isFile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是目录吗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:" 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f.isDirectory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名称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:" 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f.getName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路径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 " 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f.getPath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绝对路径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 " 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f.getAbsolutePath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最后修改时间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:" + new Date(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f.lastModified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文件大小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:"+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f.length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()+"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字节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"); 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文件可读吗：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"+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f.canRead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("</a:t>
            </a:r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文件可写吗：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"+</a:t>
            </a: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</a:rPr>
              <a:t>f.canWrite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());            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}  </a:t>
            </a:r>
            <a:endParaRPr lang="zh-CN" altLang="en-US" sz="16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-251201"/>
            <a:ext cx="8229600" cy="129614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840659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流是用来处理设备与程序之间的数据传输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按流向（站位到程序的角度）：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输入流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输出流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按处理的单位：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字节流（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8bit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byte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字符流（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按流的角色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节点流：可以从一个特定的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设备读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写数据的流（访问文件相关，也叫文件流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程序直接作用在文件上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处理流：对一个已存在的流进行连接和封装，通过封装后的流来实现数据读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0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702" y="0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流体系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49" y="948312"/>
            <a:ext cx="8215853" cy="508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-63500" y="1346200"/>
            <a:ext cx="474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250724" y="1858299"/>
            <a:ext cx="383458" cy="20647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250724" y="2361863"/>
            <a:ext cx="191729" cy="367022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33350" y="3812241"/>
            <a:ext cx="492443" cy="1423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/>
              <a:t>抽象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/>
              <a:t>InputStream</a:t>
            </a:r>
            <a:r>
              <a:rPr lang="zh-CN" altLang="en-US" dirty="0"/>
              <a:t>和</a:t>
            </a:r>
            <a:r>
              <a:rPr lang="en-US" altLang="zh-CN" dirty="0" err="1" smtClean="0"/>
              <a:t>OutputStream</a:t>
            </a:r>
            <a:endParaRPr lang="en-US" altLang="zh-CN" dirty="0" smtClean="0"/>
          </a:p>
          <a:p>
            <a:r>
              <a:rPr lang="zh-CN" altLang="en-US" dirty="0"/>
              <a:t>实现从指定的文件中获取字节和将字节写入指定的</a:t>
            </a:r>
            <a:r>
              <a:rPr lang="zh-CN" altLang="en-US" dirty="0" smtClean="0"/>
              <a:t>文件的子类：</a:t>
            </a:r>
            <a:r>
              <a:rPr lang="en-US" altLang="zh-CN" dirty="0" err="1"/>
              <a:t>FileInputStream</a:t>
            </a:r>
            <a:r>
              <a:rPr lang="zh-CN" altLang="en-US" dirty="0"/>
              <a:t>和</a:t>
            </a:r>
            <a:r>
              <a:rPr lang="en-US" altLang="zh-CN" dirty="0" err="1"/>
              <a:t>FileOutputStream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7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3189</TotalTime>
  <Words>991</Words>
  <Application>Microsoft Office PowerPoint</Application>
  <PresentationFormat>全屏显示(4:3)</PresentationFormat>
  <Paragraphs>130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华文细黑</vt:lpstr>
      <vt:lpstr>宋体</vt:lpstr>
      <vt:lpstr>微软雅黑</vt:lpstr>
      <vt:lpstr>Arial</vt:lpstr>
      <vt:lpstr>Calibri</vt:lpstr>
      <vt:lpstr>Tahoma</vt:lpstr>
      <vt:lpstr>Wingdings</vt:lpstr>
      <vt:lpstr>ppt主题</vt:lpstr>
      <vt:lpstr>6_自定义设计方案</vt:lpstr>
      <vt:lpstr> Java IO流</vt:lpstr>
      <vt:lpstr>本章内容</vt:lpstr>
      <vt:lpstr>概述</vt:lpstr>
      <vt:lpstr>File 类</vt:lpstr>
      <vt:lpstr>File 类</vt:lpstr>
      <vt:lpstr>案例</vt:lpstr>
      <vt:lpstr>IO 流的分类</vt:lpstr>
      <vt:lpstr>IO 流体系</vt:lpstr>
      <vt:lpstr>字节流</vt:lpstr>
      <vt:lpstr>字节流文件读写步骤</vt:lpstr>
      <vt:lpstr>字符流</vt:lpstr>
      <vt:lpstr>InputStream &amp; Reader</vt:lpstr>
      <vt:lpstr>OutputStream &amp; Writer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388</cp:revision>
  <dcterms:created xsi:type="dcterms:W3CDTF">2016-02-04T08:27:00Z</dcterms:created>
  <dcterms:modified xsi:type="dcterms:W3CDTF">2018-07-24T07:17:40Z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