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382" r:id="rId4"/>
    <p:sldId id="384" r:id="rId5"/>
    <p:sldId id="418" r:id="rId6"/>
    <p:sldId id="432" r:id="rId7"/>
    <p:sldId id="419" r:id="rId8"/>
    <p:sldId id="420" r:id="rId9"/>
    <p:sldId id="385" r:id="rId10"/>
    <p:sldId id="386" r:id="rId11"/>
    <p:sldId id="388" r:id="rId12"/>
    <p:sldId id="389" r:id="rId13"/>
    <p:sldId id="401" r:id="rId14"/>
    <p:sldId id="424" r:id="rId15"/>
    <p:sldId id="427" r:id="rId16"/>
    <p:sldId id="433" r:id="rId17"/>
    <p:sldId id="434" r:id="rId18"/>
    <p:sldId id="435" r:id="rId19"/>
    <p:sldId id="436" r:id="rId20"/>
    <p:sldId id="428" r:id="rId21"/>
    <p:sldId id="437" r:id="rId22"/>
    <p:sldId id="438" r:id="rId23"/>
    <p:sldId id="439" r:id="rId24"/>
    <p:sldId id="444" r:id="rId25"/>
    <p:sldId id="445" r:id="rId26"/>
    <p:sldId id="446" r:id="rId27"/>
    <p:sldId id="442" r:id="rId28"/>
    <p:sldId id="443" r:id="rId29"/>
    <p:sldId id="412" r:id="rId30"/>
    <p:sldId id="440" r:id="rId31"/>
    <p:sldId id="441" r:id="rId32"/>
    <p:sldId id="259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86936" autoAdjust="0"/>
  </p:normalViewPr>
  <p:slideViewPr>
    <p:cSldViewPr snapToGrid="0">
      <p:cViewPr varScale="1">
        <p:scale>
          <a:sx n="75" d="100"/>
          <a:sy n="75" d="100"/>
        </p:scale>
        <p:origin x="342" y="60"/>
      </p:cViewPr>
      <p:guideLst>
        <p:guide orient="horz" pos="2162"/>
        <p:guide pos="2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1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7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Collections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74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245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0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1.Comparable</a:t>
            </a:r>
            <a:r>
              <a:rPr lang="zh-CN" altLang="en-US" dirty="0" smtClean="0"/>
              <a:t>接口是在</a:t>
            </a:r>
            <a:r>
              <a:rPr lang="en-US" dirty="0" err="1" smtClean="0"/>
              <a:t>java.lang</a:t>
            </a:r>
            <a:r>
              <a:rPr lang="zh-CN" altLang="en-US" dirty="0" smtClean="0"/>
              <a:t>类中的，而</a:t>
            </a:r>
            <a:r>
              <a:rPr lang="en-US" dirty="0" smtClean="0"/>
              <a:t>Comparator</a:t>
            </a:r>
            <a:r>
              <a:rPr lang="zh-CN" altLang="en-US" dirty="0" smtClean="0"/>
              <a:t>接口是在</a:t>
            </a:r>
            <a:r>
              <a:rPr lang="en-US" dirty="0" err="1" smtClean="0"/>
              <a:t>java.util</a:t>
            </a:r>
            <a:r>
              <a:rPr lang="zh-CN" altLang="en-US" dirty="0" smtClean="0"/>
              <a:t>类中的。 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dirty="0" smtClean="0"/>
              <a:t>Comparable </a:t>
            </a:r>
            <a:r>
              <a:rPr lang="zh-CN" altLang="en-US" dirty="0" smtClean="0"/>
              <a:t>是在集合内部定义的方法实现的排序，</a:t>
            </a:r>
            <a:r>
              <a:rPr lang="en-US" dirty="0" smtClean="0"/>
              <a:t>Comparator </a:t>
            </a:r>
            <a:r>
              <a:rPr lang="zh-CN" altLang="en-US" dirty="0" smtClean="0"/>
              <a:t>是在集合外部实现的排序，所以，如想实现排序，就需要在集合外定义 </a:t>
            </a:r>
            <a:r>
              <a:rPr lang="en-US" dirty="0" smtClean="0"/>
              <a:t>Comparator </a:t>
            </a:r>
            <a:r>
              <a:rPr lang="zh-CN" altLang="en-US" dirty="0" smtClean="0"/>
              <a:t>接口的方法或在集合内实现 </a:t>
            </a:r>
            <a:r>
              <a:rPr lang="en-US" dirty="0" smtClean="0"/>
              <a:t>Comparable </a:t>
            </a:r>
            <a:r>
              <a:rPr lang="zh-CN" altLang="en-US" dirty="0" smtClean="0"/>
              <a:t>接口的方法。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B4FBB-C6CC-4F91-968E-CE8BDB5734B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7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1507E-089B-42E1-8CD6-F2610FE4EF2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62E4F-1CFC-43F4-A98A-5A48D4B5F08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328103"/>
            <a:ext cx="7280910" cy="2387600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 </a:t>
            </a:r>
            <a:r>
              <a:rPr lang="en-US" altLang="zh-CN" dirty="0">
                <a:latin typeface="+mj-ea"/>
              </a:rPr>
              <a:t/>
            </a:r>
            <a:br>
              <a:rPr lang="en-US" altLang="zh-CN" dirty="0">
                <a:latin typeface="+mj-ea"/>
              </a:rPr>
            </a:br>
            <a:r>
              <a:rPr lang="en-US" altLang="zh-CN" dirty="0" smtClean="0"/>
              <a:t>Java</a:t>
            </a:r>
            <a:r>
              <a:rPr lang="zh-CN" altLang="en-US" dirty="0" smtClean="0"/>
              <a:t>集合框架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403" y="-44244"/>
            <a:ext cx="8229600" cy="1001272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Iterator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接口遍历集合元素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21182"/>
            <a:ext cx="8352928" cy="4525963"/>
          </a:xfrm>
        </p:spPr>
        <p:txBody>
          <a:bodyPr>
            <a:normAutofit/>
          </a:bodyPr>
          <a:lstStyle/>
          <a:p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Iterator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接口主要用于遍历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Collection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集合中的元素，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Iterator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对象也被称为迭代器。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Iterator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接口隐藏了各种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Collection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实现类的底层细节，向应用程序提供了遍历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Collection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集合元素的统一编程接口。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Iterator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仅用于遍历集合，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Iterator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本身并不提供存放对象的能力。如果需要创建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Iterator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对象，则必须有一个被迭代的集合。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908" y="4007741"/>
            <a:ext cx="8201529" cy="198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8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foreach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循环遍历集合元素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2791"/>
            <a:ext cx="8229600" cy="614354"/>
          </a:xfrm>
        </p:spPr>
        <p:txBody>
          <a:bodyPr>
            <a:normAutofit fontScale="92500"/>
          </a:bodyPr>
          <a:lstStyle/>
          <a:p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从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5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开始，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JDK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提供了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foreach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循环迭代访问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Collection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2499736"/>
            <a:ext cx="642354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90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3638"/>
            <a:ext cx="8229600" cy="100811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List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4052"/>
            <a:ext cx="8229600" cy="4783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代表一个元素有序、且可重复的集合，集合中的每个元素都有其对应的顺序索引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允许使用重复元素，可以通过索引来访问指定位置的集合元素。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默认按元素的添加顺序设置元素的索引。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0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3638"/>
            <a:ext cx="8229600" cy="100811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List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730" y="1066332"/>
            <a:ext cx="8229600" cy="482754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集合里添加了一些根据索引来操作集合元素的方法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void add(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index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 Object 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ele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boolean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addAll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index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 Collection 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eles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 get(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index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indexOf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(Object 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lastIndexOf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(Object 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 remove(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index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 set(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index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 Object 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ele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 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subList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fromIndex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 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toIndex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toIndex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取不到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4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 dirty="0"/>
              <a:t>List</a:t>
            </a:r>
            <a:r>
              <a:rPr lang="zh-CN" altLang="en-US" dirty="0"/>
              <a:t>实现类之一：</a:t>
            </a:r>
            <a:r>
              <a:rPr lang="en-US" altLang="zh-CN" dirty="0" err="1"/>
              <a:t>ArrayList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ArrayList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接口的典型实现类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本质上，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ArrayList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是对象引用的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一个变长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数组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1026" name="Picture 9" descr="Snap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79" y="3132137"/>
            <a:ext cx="7106241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97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实现类之一</a:t>
            </a:r>
            <a:r>
              <a:rPr lang="zh-CN" altLang="en-US" dirty="0" smtClean="0"/>
              <a:t>：</a:t>
            </a:r>
            <a:r>
              <a:rPr lang="pt-BR" altLang="zh-CN" dirty="0"/>
              <a:t>LinkedList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LinkedList</a:t>
            </a:r>
            <a:r>
              <a:rPr lang="zh-CN" altLang="zh-CN" dirty="0"/>
              <a:t>类采用链表存储方式。插入、删除元素时效率比较高，如下图</a:t>
            </a:r>
            <a:endParaRPr lang="zh-CN" altLang="en-US" dirty="0"/>
          </a:p>
        </p:txBody>
      </p:sp>
      <p:pic>
        <p:nvPicPr>
          <p:cNvPr id="2050" name="Picture 10" descr="Snap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5125"/>
            <a:ext cx="8564866" cy="6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28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ArrayList</a:t>
            </a:r>
            <a:r>
              <a:rPr lang="zh-CN" altLang="zh-CN" dirty="0"/>
              <a:t>和</a:t>
            </a:r>
            <a:r>
              <a:rPr lang="en-US" altLang="zh-CN" dirty="0" err="1"/>
              <a:t>LinkedList</a:t>
            </a:r>
            <a:r>
              <a:rPr lang="zh-CN" altLang="zh-CN" dirty="0"/>
              <a:t>分别在何时</a:t>
            </a:r>
            <a:r>
              <a:rPr lang="zh-CN" altLang="zh-CN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10" y="2133600"/>
            <a:ext cx="7849979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405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ArrayList</a:t>
            </a:r>
            <a:r>
              <a:rPr lang="zh-CN" altLang="zh-CN" dirty="0"/>
              <a:t>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44" y="1704975"/>
            <a:ext cx="7698311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36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LinkedList</a:t>
            </a:r>
            <a:r>
              <a:rPr lang="zh-CN" altLang="zh-CN" dirty="0"/>
              <a:t>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42" y="1970881"/>
            <a:ext cx="7185116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79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92696"/>
            <a:ext cx="4291960" cy="857256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Set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940" y="1121324"/>
            <a:ext cx="8229600" cy="4475045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Set</a:t>
            </a:r>
            <a:r>
              <a:rPr lang="zh-CN" altLang="zh-CN" sz="2400" dirty="0" smtClean="0"/>
              <a:t>接口</a:t>
            </a:r>
            <a:r>
              <a:rPr lang="zh-CN" altLang="zh-CN" sz="2400" dirty="0" smtClean="0">
                <a:solidFill>
                  <a:srgbClr val="FF0000"/>
                </a:solidFill>
              </a:rPr>
              <a:t>存储</a:t>
            </a:r>
            <a:r>
              <a:rPr lang="zh-CN" altLang="zh-CN" sz="2400" dirty="0">
                <a:solidFill>
                  <a:srgbClr val="FF0000"/>
                </a:solidFill>
              </a:rPr>
              <a:t>一组</a:t>
            </a:r>
            <a:r>
              <a:rPr lang="zh-CN" altLang="zh-CN" sz="2400" dirty="0" smtClean="0">
                <a:solidFill>
                  <a:srgbClr val="FF0000"/>
                </a:solidFill>
              </a:rPr>
              <a:t>唯一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不可重复的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zh-CN" sz="2400" dirty="0" smtClean="0">
                <a:solidFill>
                  <a:srgbClr val="FF0000"/>
                </a:solidFill>
              </a:rPr>
              <a:t>，</a:t>
            </a:r>
            <a:r>
              <a:rPr lang="zh-CN" altLang="zh-CN" sz="2400" dirty="0">
                <a:solidFill>
                  <a:srgbClr val="FF0000"/>
                </a:solidFill>
              </a:rPr>
              <a:t>无序的对象</a:t>
            </a:r>
            <a:r>
              <a:rPr lang="zh-CN" altLang="zh-CN" sz="2400" dirty="0"/>
              <a:t>。</a:t>
            </a:r>
          </a:p>
          <a:p>
            <a:pPr lvl="1"/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 </a:t>
            </a:r>
            <a:r>
              <a:rPr lang="zh-CN" altLang="zh-CN" sz="2000" dirty="0"/>
              <a:t>是</a:t>
            </a:r>
            <a:r>
              <a:rPr lang="en-US" altLang="zh-CN" sz="2000" dirty="0"/>
              <a:t>Set</a:t>
            </a:r>
            <a:r>
              <a:rPr lang="zh-CN" altLang="zh-CN" sz="2000" dirty="0"/>
              <a:t>接口常用的实现类。</a:t>
            </a:r>
          </a:p>
          <a:p>
            <a:pPr lvl="1"/>
            <a:r>
              <a:rPr lang="en-US" altLang="zh-CN" sz="2000" dirty="0" err="1"/>
              <a:t>HashSet</a:t>
            </a:r>
            <a:r>
              <a:rPr lang="zh-CN" altLang="zh-CN" sz="2000" dirty="0"/>
              <a:t>允许集合元素值为</a:t>
            </a:r>
            <a:r>
              <a:rPr lang="en-US" altLang="zh-CN" sz="2000" dirty="0"/>
              <a:t>null</a:t>
            </a:r>
            <a:endParaRPr lang="zh-CN" altLang="zh-CN" sz="2000" dirty="0"/>
          </a:p>
          <a:p>
            <a:r>
              <a:rPr lang="zh-CN" altLang="zh-CN" sz="2400" dirty="0"/>
              <a:t>操作数据的方法与</a:t>
            </a:r>
            <a:r>
              <a:rPr lang="en-US" altLang="zh-CN" sz="2400" dirty="0"/>
              <a:t>List</a:t>
            </a:r>
            <a:r>
              <a:rPr lang="zh-CN" altLang="zh-CN" sz="2400" dirty="0"/>
              <a:t>类似，</a:t>
            </a:r>
            <a:r>
              <a:rPr lang="en-US" altLang="zh-CN" sz="2400" dirty="0"/>
              <a:t>Set</a:t>
            </a:r>
            <a:r>
              <a:rPr lang="zh-CN" altLang="zh-CN" sz="2400" dirty="0"/>
              <a:t>接口不存在</a:t>
            </a:r>
            <a:r>
              <a:rPr lang="en-US" altLang="zh-CN" sz="2400" dirty="0" smtClean="0"/>
              <a:t>get(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)</a:t>
            </a:r>
            <a:r>
              <a:rPr lang="zh-CN" altLang="zh-CN" sz="2400" dirty="0"/>
              <a:t>方法。</a:t>
            </a:r>
            <a:endParaRPr lang="en-US" altLang="zh-CN" sz="2400" dirty="0"/>
          </a:p>
          <a:p>
            <a:r>
              <a:rPr lang="en-US" altLang="zh-CN" sz="2400" dirty="0"/>
              <a:t>Iterator</a:t>
            </a:r>
            <a:r>
              <a:rPr lang="zh-CN" altLang="zh-CN" sz="2400" dirty="0"/>
              <a:t>接口表示对集合进行迭代的迭代器，专门实现集合的遍历。</a:t>
            </a:r>
          </a:p>
          <a:p>
            <a:pPr lvl="0"/>
            <a:r>
              <a:rPr lang="zh-CN" altLang="zh-CN" sz="2400" dirty="0"/>
              <a:t>方法</a:t>
            </a:r>
            <a:r>
              <a:rPr lang="zh-CN" altLang="zh-CN" dirty="0"/>
              <a:t>：</a:t>
            </a:r>
          </a:p>
          <a:p>
            <a:pPr lvl="1"/>
            <a:r>
              <a:rPr lang="en-US" altLang="zh-CN" sz="2000" dirty="0" err="1"/>
              <a:t>hasNext</a:t>
            </a:r>
            <a:r>
              <a:rPr lang="en-US" altLang="zh-CN" sz="2000" dirty="0"/>
              <a:t>()</a:t>
            </a:r>
            <a:r>
              <a:rPr lang="zh-CN" altLang="zh-CN" sz="2000" dirty="0"/>
              <a:t>：判断是否存在另一个可访问的元素</a:t>
            </a:r>
          </a:p>
          <a:p>
            <a:pPr lvl="1"/>
            <a:r>
              <a:rPr lang="en-US" altLang="zh-CN" sz="2000" dirty="0"/>
              <a:t>next()</a:t>
            </a:r>
            <a:r>
              <a:rPr lang="zh-CN" altLang="zh-CN" sz="2000" dirty="0"/>
              <a:t>：返回要访问的下一个元素</a:t>
            </a:r>
          </a:p>
          <a:p>
            <a:pPr lvl="1"/>
            <a:endParaRPr lang="zh-CN" altLang="zh-CN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385192" y="-103717"/>
            <a:ext cx="82296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 </a:t>
            </a:r>
            <a:r>
              <a:rPr lang="zh-CN" altLang="en-US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集合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50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823258" y="1029150"/>
            <a:ext cx="6840760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Set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</a:t>
            </a:r>
            <a:endParaRPr lang="en-US" altLang="zh-CN" sz="2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Map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81657" y="-91886"/>
            <a:ext cx="7772400" cy="98370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</a:p>
        </p:txBody>
      </p:sp>
    </p:spTree>
    <p:extLst>
      <p:ext uri="{BB962C8B-B14F-4D97-AF65-F5344CB8AC3E}">
        <p14:creationId xmlns:p14="http://schemas.microsoft.com/office/powerpoint/2010/main" val="3962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案例解析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609003"/>
              </p:ext>
            </p:extLst>
          </p:nvPr>
        </p:nvGraphicFramePr>
        <p:xfrm>
          <a:off x="1185863" y="1643220"/>
          <a:ext cx="6978650" cy="2857342"/>
        </p:xfrm>
        <a:graphic>
          <a:graphicData uri="http://schemas.openxmlformats.org/drawingml/2006/table">
            <a:tbl>
              <a:tblPr firstRow="1" firstCol="1" bandRow="1"/>
              <a:tblGrid>
                <a:gridCol w="6978650"/>
              </a:tblGrid>
              <a:tr h="2857342">
                <a:tc>
                  <a:txBody>
                    <a:bodyPr/>
                    <a:lstStyle/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通过迭代器依次输出集合中所有元素的信息</a:t>
                      </a:r>
                      <a:endParaRPr lang="zh-CN" sz="105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zh-CN" sz="1200" kern="0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使用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Iterator</a:t>
                      </a:r>
                      <a:r>
                        <a:rPr lang="zh-CN" sz="1200" kern="0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遍历，员工姓名分别是：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  <a:endParaRPr lang="zh-CN" sz="105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lang="en-US" sz="1200" u="sng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Iterator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.iterator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  <a:endParaRPr lang="zh-CN" sz="105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.hasNext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 {</a:t>
                      </a:r>
                      <a:endParaRPr lang="zh-CN" sz="105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	Employee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emp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(Employee)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.next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  <a:endParaRPr lang="zh-CN" sz="105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	String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emp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.getName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  <a:endParaRPr lang="zh-CN" sz="105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  <a:endParaRPr lang="zh-CN" sz="105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		}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71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225" y="899886"/>
            <a:ext cx="8229600" cy="4427538"/>
          </a:xfrm>
        </p:spPr>
        <p:txBody>
          <a:bodyPr/>
          <a:lstStyle/>
          <a:p>
            <a:pPr lvl="0"/>
            <a:r>
              <a:rPr lang="en-US" altLang="zh-CN" dirty="0" err="1"/>
              <a:t>HashMap</a:t>
            </a:r>
            <a:r>
              <a:rPr lang="zh-CN" altLang="zh-CN" dirty="0"/>
              <a:t>是</a:t>
            </a:r>
            <a:r>
              <a:rPr lang="en-US" altLang="zh-CN" dirty="0"/>
              <a:t>Map</a:t>
            </a:r>
            <a:r>
              <a:rPr lang="zh-CN" altLang="zh-CN" dirty="0"/>
              <a:t>接口中最常见的实现类。</a:t>
            </a:r>
          </a:p>
          <a:p>
            <a:pPr lvl="0"/>
            <a:r>
              <a:rPr lang="zh-CN" altLang="zh-CN" dirty="0"/>
              <a:t>存储一组成对的键－值对象，提供</a:t>
            </a:r>
            <a:r>
              <a:rPr lang="pt-BR" altLang="zh-CN" dirty="0"/>
              <a:t>key</a:t>
            </a:r>
            <a:r>
              <a:rPr lang="zh-CN" altLang="zh-CN" dirty="0"/>
              <a:t>（键）到</a:t>
            </a:r>
            <a:r>
              <a:rPr lang="pt-BR" altLang="zh-CN" dirty="0"/>
              <a:t>value</a:t>
            </a:r>
            <a:r>
              <a:rPr lang="zh-CN" altLang="zh-CN" dirty="0"/>
              <a:t>（值）的映射，通过</a:t>
            </a:r>
            <a:r>
              <a:rPr lang="pt-BR" altLang="zh-CN" dirty="0"/>
              <a:t>key</a:t>
            </a:r>
            <a:r>
              <a:rPr lang="zh-CN" altLang="zh-CN" dirty="0"/>
              <a:t>来</a:t>
            </a:r>
            <a:r>
              <a:rPr lang="zh-CN" altLang="zh-CN" dirty="0" smtClean="0"/>
              <a:t>索引</a:t>
            </a:r>
            <a:endParaRPr lang="en-US" altLang="zh-CN" dirty="0" smtClean="0"/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Value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之间存在单向一对一关系，即通过指定的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总能找到唯一的，确定的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Value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  <a:endParaRPr lang="zh-CN" altLang="zh-CN" dirty="0"/>
          </a:p>
          <a:p>
            <a:pPr lvl="1"/>
            <a:r>
              <a:rPr lang="en-US" altLang="zh-CN" dirty="0"/>
              <a:t>k</a:t>
            </a:r>
            <a:r>
              <a:rPr lang="pt-BR" altLang="zh-CN" dirty="0"/>
              <a:t>ey</a:t>
            </a:r>
            <a:r>
              <a:rPr lang="zh-CN" altLang="zh-CN" dirty="0"/>
              <a:t>不允许重复</a:t>
            </a:r>
          </a:p>
          <a:p>
            <a:pPr lvl="1"/>
            <a:r>
              <a:rPr lang="pt-BR" altLang="zh-CN" dirty="0"/>
              <a:t>value</a:t>
            </a:r>
            <a:r>
              <a:rPr lang="zh-CN" altLang="zh-CN" dirty="0"/>
              <a:t>允许</a:t>
            </a:r>
            <a:r>
              <a:rPr lang="zh-CN" altLang="zh-CN" dirty="0" smtClean="0"/>
              <a:t>重复</a:t>
            </a:r>
            <a:endParaRPr lang="en-US" altLang="zh-CN" dirty="0" smtClean="0"/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跟</a:t>
            </a:r>
            <a:r>
              <a:rPr lang="en-US" altLang="zh-CN" dirty="0"/>
              <a:t>value</a:t>
            </a:r>
            <a:r>
              <a:rPr lang="zh-CN" altLang="en-US" dirty="0"/>
              <a:t>必须都是引用类型的数据</a:t>
            </a:r>
            <a:endParaRPr lang="zh-CN" altLang="zh-CN" dirty="0"/>
          </a:p>
          <a:p>
            <a:r>
              <a:rPr lang="zh-CN" altLang="zh-CN" dirty="0"/>
              <a:t>添加的对象将转换为</a:t>
            </a:r>
            <a:r>
              <a:rPr lang="en-US" altLang="zh-CN" dirty="0"/>
              <a:t>Object</a:t>
            </a:r>
            <a:r>
              <a:rPr lang="zh-CN" altLang="zh-CN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建议：用</a:t>
            </a:r>
            <a:r>
              <a:rPr lang="en-US" altLang="zh-CN" dirty="0"/>
              <a:t>String</a:t>
            </a:r>
            <a:r>
              <a:rPr lang="zh-CN" altLang="en-US" dirty="0"/>
              <a:t>类型的数据作为</a:t>
            </a:r>
            <a:r>
              <a:rPr lang="en-US" altLang="zh-CN" dirty="0"/>
              <a:t>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6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zh-CN" dirty="0"/>
              <a:t>接口常用方法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1219200"/>
            <a:ext cx="6540499" cy="476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8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976" y="-99392"/>
            <a:ext cx="8229600" cy="857256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Map </a:t>
            </a:r>
            <a:r>
              <a:rPr lang="zh-CN" altLang="en-US" dirty="0" smtClean="0">
                <a:solidFill>
                  <a:schemeClr val="bg1"/>
                </a:solidFill>
              </a:rPr>
              <a:t>常用方法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714" y="914400"/>
            <a:ext cx="7576457" cy="263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itchFamily="2" charset="2"/>
              <a:buChar char="n"/>
            </a:pP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添加、删除操作：</a:t>
            </a:r>
            <a:endParaRPr lang="en-US" altLang="zh-CN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 put(Object </a:t>
            </a: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key,Object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value)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 remove(Object key)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void 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clear()</a:t>
            </a:r>
          </a:p>
          <a:p>
            <a:endParaRPr lang="en-US" altLang="zh-CN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3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376" y="0"/>
            <a:ext cx="8229600" cy="857256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Map </a:t>
            </a:r>
            <a:r>
              <a:rPr lang="zh-CN" altLang="en-US" dirty="0" smtClean="0">
                <a:solidFill>
                  <a:schemeClr val="bg1"/>
                </a:solidFill>
              </a:rPr>
              <a:t>常用方法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714" y="914400"/>
            <a:ext cx="75764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itchFamily="2" charset="2"/>
              <a:buChar char="n"/>
            </a:pP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元素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查询的操作：</a:t>
            </a:r>
            <a:endParaRPr lang="en-US" altLang="zh-CN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 get(Object key)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boolean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containsKey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(Object key)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boolean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containsValue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(Object value)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size()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boolean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isEmpty</a:t>
            </a:r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</a:t>
            </a:r>
            <a:endParaRPr lang="en-US" altLang="zh-CN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3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976" y="-99392"/>
            <a:ext cx="8229600" cy="857256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Map </a:t>
            </a:r>
            <a:r>
              <a:rPr lang="zh-CN" altLang="en-US" dirty="0" smtClean="0">
                <a:solidFill>
                  <a:schemeClr val="bg1"/>
                </a:solidFill>
              </a:rPr>
              <a:t>常用方法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714" y="914400"/>
            <a:ext cx="7576457" cy="263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itchFamily="2" charset="2"/>
              <a:buChar char="n"/>
            </a:pP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元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视图操作的方法：</a:t>
            </a:r>
            <a:endParaRPr lang="en-US" altLang="zh-CN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Set </a:t>
            </a: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keySet</a:t>
            </a:r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得到</a:t>
            </a: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所有键构造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的集合</a:t>
            </a:r>
            <a:endParaRPr lang="en-US" altLang="zh-CN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Collection values</a:t>
            </a:r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</a:t>
            </a: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得到所有值构造的集合</a:t>
            </a:r>
            <a:endParaRPr lang="en-US" altLang="zh-CN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Set </a:t>
            </a:r>
            <a:r>
              <a:rPr lang="en-US" altLang="zh-CN" sz="2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entrySet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</a:t>
            </a:r>
            <a:endParaRPr lang="zh-CN" altLang="en-US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r>
              <a:rPr lang="en-US" altLang="zh-CN" dirty="0" err="1" smtClean="0"/>
              <a:t>HashMap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Hashtable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9980"/>
            <a:ext cx="7846142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HashMap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和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Hashtable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都是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Map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接口的实现类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区别：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Hashtable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是一个古老的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Map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实现类，不建议使用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Hashtable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是一个线程安全的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Map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实现，但 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HashMap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是线程不安全的。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Hashtable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不允许使用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null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作为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和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value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，而 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HashMap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可以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4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6"/>
          </a:xfrm>
        </p:spPr>
        <p:txBody>
          <a:bodyPr/>
          <a:lstStyle/>
          <a:p>
            <a:r>
              <a:rPr lang="en-US" altLang="zh-CN" dirty="0" err="1" smtClean="0"/>
              <a:t>HashMap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Hashtable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2322"/>
            <a:ext cx="8229600" cy="49554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与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HashSet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集合不能保证元素的顺序的顺序一样，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Hashtable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HashMap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也不能保证其中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key-value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对的顺序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Hashtable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HashMap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判断两个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相等的标准是：两个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hashCode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值相等，并且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equals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方法返回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true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92208"/>
            <a:ext cx="8229600" cy="1080120"/>
          </a:xfrm>
        </p:spPr>
        <p:txBody>
          <a:bodyPr/>
          <a:lstStyle/>
          <a:p>
            <a:r>
              <a:rPr lang="en-US" altLang="zh-CN" dirty="0" err="1" smtClean="0"/>
              <a:t>TreeMap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73638"/>
            <a:ext cx="864096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TreeMap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存储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Key-Value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对时，需要根据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key-value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对进行排序。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TreeMap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可以保证所有的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Key-Value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对处于有序状态。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TreeMap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的排序：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自然排序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定制排序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6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13656" y="2060620"/>
            <a:ext cx="462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参考案例</a:t>
            </a:r>
            <a:r>
              <a:rPr lang="en-US" altLang="zh-CN" dirty="0">
                <a:solidFill>
                  <a:srgbClr val="FF0000"/>
                </a:solidFill>
              </a:rPr>
              <a:t>ch09-collection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-111625"/>
            <a:ext cx="8229600" cy="1001272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集合概述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00" y="1504335"/>
            <a:ext cx="8363272" cy="50591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前面存储对象，数组，弊端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集合就像一种容器，可以把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多个对象的引用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放入容器中。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集合类可以用于存储数量不等的多个对象，还可用于保存具有映射关系的关联数组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7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zh-CN" altLang="zh-CN" dirty="0"/>
              <a:t>作业</a:t>
            </a:r>
            <a:r>
              <a:rPr lang="en-US" altLang="zh-CN" dirty="0"/>
              <a:t>1</a:t>
            </a:r>
            <a:r>
              <a:rPr lang="zh-CN" altLang="zh-CN" dirty="0"/>
              <a:t>：概念</a:t>
            </a:r>
            <a:r>
              <a:rPr lang="zh-CN" altLang="zh-CN" dirty="0" smtClean="0"/>
              <a:t>问答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zh-CN" dirty="0"/>
              <a:t>、</a:t>
            </a:r>
            <a:r>
              <a:rPr lang="en-US" altLang="zh-CN" dirty="0" err="1"/>
              <a:t>ArrayList</a:t>
            </a:r>
            <a:r>
              <a:rPr lang="zh-CN" altLang="zh-CN" dirty="0"/>
              <a:t>和</a:t>
            </a:r>
            <a:r>
              <a:rPr lang="en-US" altLang="zh-CN" dirty="0" err="1"/>
              <a:t>LinkedList</a:t>
            </a:r>
            <a:r>
              <a:rPr lang="zh-CN" altLang="zh-CN" dirty="0"/>
              <a:t>的区别？</a:t>
            </a:r>
          </a:p>
          <a:p>
            <a:r>
              <a:rPr lang="en-US" altLang="zh-CN" sz="2000" dirty="0"/>
              <a:t>2</a:t>
            </a:r>
            <a:r>
              <a:rPr lang="zh-CN" altLang="zh-CN" sz="2000" dirty="0"/>
              <a:t>、</a:t>
            </a:r>
            <a:r>
              <a:rPr lang="en-US" altLang="zh-CN" dirty="0"/>
              <a:t>List</a:t>
            </a:r>
            <a:r>
              <a:rPr lang="zh-CN" altLang="zh-CN" dirty="0"/>
              <a:t>和</a:t>
            </a:r>
            <a:r>
              <a:rPr lang="en-US" altLang="zh-CN" dirty="0"/>
              <a:t>Set</a:t>
            </a:r>
            <a:r>
              <a:rPr lang="zh-CN" altLang="zh-CN" dirty="0"/>
              <a:t>区别？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 err="1"/>
              <a:t>hashSet</a:t>
            </a:r>
            <a:r>
              <a:rPr lang="zh-CN" altLang="zh-CN" dirty="0"/>
              <a:t>和</a:t>
            </a:r>
            <a:r>
              <a:rPr lang="en-US" altLang="zh-CN" dirty="0"/>
              <a:t>List</a:t>
            </a:r>
            <a:r>
              <a:rPr lang="zh-CN" altLang="zh-CN" dirty="0"/>
              <a:t>区别？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 err="1"/>
              <a:t>hashMap</a:t>
            </a:r>
            <a:r>
              <a:rPr lang="zh-CN" altLang="zh-CN" dirty="0"/>
              <a:t>和</a:t>
            </a:r>
            <a:r>
              <a:rPr lang="en-US" altLang="zh-CN" dirty="0" err="1"/>
              <a:t>treeMap</a:t>
            </a:r>
            <a:r>
              <a:rPr lang="zh-CN" altLang="zh-CN" dirty="0"/>
              <a:t>区别？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7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Thank you!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-111625"/>
            <a:ext cx="8229600" cy="1001272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集合概述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39" y="1422637"/>
            <a:ext cx="7270569" cy="425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-111625"/>
            <a:ext cx="8229600" cy="1001272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集合概述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00" y="1428939"/>
            <a:ext cx="8363272" cy="439714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集合可分为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和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Map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三种体系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无序、不可重复的集合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又是以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为底层实现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有序，可重复的集合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接口是以数组为底层实现，是有序的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：具有映射关系的集合，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key-value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（键值对），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接口底层是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hash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函数，无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续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不是随机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Java5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之前，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集合会丢失容器中所有对象的数据类型，把所有对象都当成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类型处理；从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Java5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增加了泛型以后，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集合可以记住容器中对象的数据类型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34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4964" y="2781300"/>
            <a:ext cx="1392248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</a:rPr>
              <a:t>Collection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20108" y="1832610"/>
            <a:ext cx="1265424" cy="8686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</a:rPr>
              <a:t>Set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20108" y="3630930"/>
            <a:ext cx="1265424" cy="8686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</a:rPr>
              <a:t>List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19580" y="1223010"/>
            <a:ext cx="1687232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 err="1">
                <a:solidFill>
                  <a:schemeClr val="tx1"/>
                </a:solidFill>
              </a:rPr>
              <a:t>HashSet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9580" y="2282190"/>
            <a:ext cx="1687232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 err="1">
                <a:solidFill>
                  <a:schemeClr val="tx1"/>
                </a:solidFill>
              </a:rPr>
              <a:t>TreeSet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19580" y="3318510"/>
            <a:ext cx="168723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 err="1">
                <a:solidFill>
                  <a:schemeClr val="tx1"/>
                </a:solidFill>
              </a:rPr>
              <a:t>ArrayList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19580" y="4377690"/>
            <a:ext cx="168723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 err="1">
                <a:solidFill>
                  <a:schemeClr val="tx1"/>
                </a:solidFill>
              </a:rPr>
              <a:t>LinkedList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1"/>
            <a:endCxn id="4" idx="3"/>
          </p:cNvCxnSpPr>
          <p:nvPr/>
        </p:nvCxnSpPr>
        <p:spPr>
          <a:xfrm flipH="1">
            <a:off x="1687212" y="2266950"/>
            <a:ext cx="532896" cy="933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1"/>
            <a:endCxn id="4" idx="3"/>
          </p:cNvCxnSpPr>
          <p:nvPr/>
        </p:nvCxnSpPr>
        <p:spPr>
          <a:xfrm flipH="1" flipV="1">
            <a:off x="1687212" y="3200400"/>
            <a:ext cx="532896" cy="86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1"/>
            <a:endCxn id="5" idx="3"/>
          </p:cNvCxnSpPr>
          <p:nvPr/>
        </p:nvCxnSpPr>
        <p:spPr>
          <a:xfrm flipH="1">
            <a:off x="3485532" y="1527810"/>
            <a:ext cx="934048" cy="739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1"/>
            <a:endCxn id="5" idx="3"/>
          </p:cNvCxnSpPr>
          <p:nvPr/>
        </p:nvCxnSpPr>
        <p:spPr>
          <a:xfrm flipH="1" flipV="1">
            <a:off x="3485532" y="2266950"/>
            <a:ext cx="934048" cy="3200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1"/>
            <a:endCxn id="6" idx="3"/>
          </p:cNvCxnSpPr>
          <p:nvPr/>
        </p:nvCxnSpPr>
        <p:spPr>
          <a:xfrm flipH="1">
            <a:off x="3485532" y="3623310"/>
            <a:ext cx="934048" cy="44196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1"/>
            <a:endCxn id="6" idx="3"/>
          </p:cNvCxnSpPr>
          <p:nvPr/>
        </p:nvCxnSpPr>
        <p:spPr>
          <a:xfrm flipH="1" flipV="1">
            <a:off x="3485532" y="4065270"/>
            <a:ext cx="934048" cy="61722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35120" y="1223010"/>
            <a:ext cx="202865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 err="1">
                <a:solidFill>
                  <a:schemeClr val="tx1"/>
                </a:solidFill>
              </a:rPr>
              <a:t>LinkedHashSet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20" idx="1"/>
            <a:endCxn id="7" idx="3"/>
          </p:cNvCxnSpPr>
          <p:nvPr/>
        </p:nvCxnSpPr>
        <p:spPr>
          <a:xfrm flipH="1">
            <a:off x="6106812" y="1527810"/>
            <a:ext cx="7283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1"/>
          <p:cNvSpPr txBox="1">
            <a:spLocks/>
          </p:cNvSpPr>
          <p:nvPr/>
        </p:nvSpPr>
        <p:spPr bwMode="auto">
          <a:xfrm>
            <a:off x="454528" y="24461"/>
            <a:ext cx="8229600" cy="70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集合类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2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5271" y="3036570"/>
            <a:ext cx="1332914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</a:rPr>
              <a:t>Map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5218" y="1543050"/>
            <a:ext cx="1373607" cy="86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 err="1">
                <a:solidFill>
                  <a:schemeClr val="tx1"/>
                </a:solidFill>
              </a:rPr>
              <a:t>HashMap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5219" y="3021329"/>
            <a:ext cx="1265424" cy="86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 err="1">
                <a:solidFill>
                  <a:schemeClr val="tx1"/>
                </a:solidFill>
              </a:rPr>
              <a:t>TreeMap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28233" y="1802130"/>
            <a:ext cx="16872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</a:rPr>
              <a:t>Iterator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8233" y="3036570"/>
            <a:ext cx="3585157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 err="1">
                <a:solidFill>
                  <a:schemeClr val="tx1"/>
                </a:solidFill>
              </a:rPr>
              <a:t>Java.lang.Comparable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28233" y="4644389"/>
            <a:ext cx="168723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chemeClr val="tx1"/>
                </a:solidFill>
              </a:rPr>
              <a:t>Collections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05218" y="4514849"/>
            <a:ext cx="1535839" cy="868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 err="1">
                <a:solidFill>
                  <a:schemeClr val="tx1"/>
                </a:solidFill>
              </a:rPr>
              <a:t>HashTable</a:t>
            </a:r>
            <a:endParaRPr lang="zh-CN" altLang="en-US" sz="21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5" idx="1"/>
            <a:endCxn id="4" idx="3"/>
          </p:cNvCxnSpPr>
          <p:nvPr/>
        </p:nvCxnSpPr>
        <p:spPr>
          <a:xfrm flipH="1">
            <a:off x="1558185" y="1977390"/>
            <a:ext cx="947033" cy="14782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6" idx="1"/>
            <a:endCxn id="4" idx="3"/>
          </p:cNvCxnSpPr>
          <p:nvPr/>
        </p:nvCxnSpPr>
        <p:spPr>
          <a:xfrm flipH="1">
            <a:off x="1558185" y="3455670"/>
            <a:ext cx="947034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2" idx="1"/>
            <a:endCxn id="4" idx="3"/>
          </p:cNvCxnSpPr>
          <p:nvPr/>
        </p:nvCxnSpPr>
        <p:spPr>
          <a:xfrm flipH="1" flipV="1">
            <a:off x="1558185" y="3455670"/>
            <a:ext cx="947033" cy="149351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648" y="1340768"/>
            <a:ext cx="1143008" cy="4513120"/>
          </a:xfrm>
        </p:spPr>
        <p:txBody>
          <a:bodyPr vert="eaVert"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集合概述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6" name="Picture 2" descr="C:\Documents and Settings\Administrator\桌面\Java集合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9964" y="0"/>
            <a:ext cx="7217175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6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780" y="-58992"/>
            <a:ext cx="8229600" cy="1008112"/>
          </a:xfrm>
        </p:spPr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Collection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554" y="1359860"/>
            <a:ext cx="8556735" cy="940890"/>
          </a:xfrm>
        </p:spPr>
        <p:txBody>
          <a:bodyPr>
            <a:normAutofit/>
          </a:bodyPr>
          <a:lstStyle/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Collection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接口是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Set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和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Queue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接口的父接口，该接口里定义的方法既可用于操作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Set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集合，也可用于操作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List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集合：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554" y="2090564"/>
            <a:ext cx="4043203" cy="4058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500" y="2097946"/>
            <a:ext cx="3778469" cy="401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867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3801</TotalTime>
  <Words>1070</Words>
  <Application>Microsoft Office PowerPoint</Application>
  <PresentationFormat>全屏显示(4:3)</PresentationFormat>
  <Paragraphs>141</Paragraphs>
  <Slides>31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 Unicode MS</vt:lpstr>
      <vt:lpstr>华文细黑</vt:lpstr>
      <vt:lpstr>宋体</vt:lpstr>
      <vt:lpstr>微软雅黑</vt:lpstr>
      <vt:lpstr>Arial</vt:lpstr>
      <vt:lpstr>Calibri</vt:lpstr>
      <vt:lpstr>Consolas</vt:lpstr>
      <vt:lpstr>Tahoma</vt:lpstr>
      <vt:lpstr>Times New Roman</vt:lpstr>
      <vt:lpstr>Wingdings</vt:lpstr>
      <vt:lpstr>ppt主题</vt:lpstr>
      <vt:lpstr>6_自定义设计方案</vt:lpstr>
      <vt:lpstr>  Java集合框架</vt:lpstr>
      <vt:lpstr>本章内容</vt:lpstr>
      <vt:lpstr>Java 集合概述</vt:lpstr>
      <vt:lpstr>Java 集合概述</vt:lpstr>
      <vt:lpstr>Java 集合概述</vt:lpstr>
      <vt:lpstr>PowerPoint 演示文稿</vt:lpstr>
      <vt:lpstr>PowerPoint 演示文稿</vt:lpstr>
      <vt:lpstr>Java 集合概述</vt:lpstr>
      <vt:lpstr>Collection 接口</vt:lpstr>
      <vt:lpstr>使用 Iterator 接口遍历集合元素</vt:lpstr>
      <vt:lpstr>使用 foreach 循环遍历集合元素</vt:lpstr>
      <vt:lpstr>List</vt:lpstr>
      <vt:lpstr>List</vt:lpstr>
      <vt:lpstr>List实现类之一：ArrayList</vt:lpstr>
      <vt:lpstr>List实现类之一：LinkedList</vt:lpstr>
      <vt:lpstr>ArrayList和LinkedList分别在何时使用</vt:lpstr>
      <vt:lpstr>ArrayList常用方法</vt:lpstr>
      <vt:lpstr>LinkedList常用方法</vt:lpstr>
      <vt:lpstr>Set 接口</vt:lpstr>
      <vt:lpstr>案例解析</vt:lpstr>
      <vt:lpstr>Map</vt:lpstr>
      <vt:lpstr>Map接口常用方法</vt:lpstr>
      <vt:lpstr>Map 常用方法</vt:lpstr>
      <vt:lpstr>Map 常用方法</vt:lpstr>
      <vt:lpstr>Map 常用方法</vt:lpstr>
      <vt:lpstr>HashMap &amp; Hashtable</vt:lpstr>
      <vt:lpstr>HashMap &amp; Hashtable</vt:lpstr>
      <vt:lpstr>TreeMap</vt:lpstr>
      <vt:lpstr>Map案例</vt:lpstr>
      <vt:lpstr>作业1：概念问答</vt:lpstr>
      <vt:lpstr>Thank you!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yhj</cp:lastModifiedBy>
  <cp:revision>368</cp:revision>
  <dcterms:created xsi:type="dcterms:W3CDTF">2016-02-04T08:27:00Z</dcterms:created>
  <dcterms:modified xsi:type="dcterms:W3CDTF">2018-07-23T03:36:53Z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