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408" r:id="rId3"/>
    <p:sldId id="1967" r:id="rId4"/>
    <p:sldId id="1940" r:id="rId5"/>
    <p:sldId id="1941" r:id="rId6"/>
    <p:sldId id="1942" r:id="rId7"/>
    <p:sldId id="1943" r:id="rId8"/>
    <p:sldId id="1944" r:id="rId9"/>
    <p:sldId id="1945" r:id="rId10"/>
    <p:sldId id="1946" r:id="rId11"/>
    <p:sldId id="1947" r:id="rId12"/>
    <p:sldId id="1948" r:id="rId13"/>
    <p:sldId id="363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2">
          <p15:clr>
            <a:srgbClr val="A4A3A4"/>
          </p15:clr>
        </p15:guide>
        <p15:guide id="2" pos="2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FF0000"/>
    <a:srgbClr val="7691E6"/>
    <a:srgbClr val="C2CEF4"/>
    <a:srgbClr val="B5C3F1"/>
    <a:srgbClr val="9D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776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1942"/>
        <p:guide pos="2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A92C01-4713-44A4-BDFA-2193DA52E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119173-027B-4B71-BEE6-B92927AD6BD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B2557A-7FB2-424C-A328-BA11FA59E1A6}" type="slidenum">
              <a:rPr lang="en-US" altLang="en-US"/>
              <a:pPr algn="r" eaLnBrk="1" hangingPunct="1"/>
              <a:t>12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本堂课结束，谢谢大家！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47729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90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72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9602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4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11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41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5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6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8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59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4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3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6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1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fld id="{2AC6B64B-F3C1-4DF6-BB4C-2926F6FAF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40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7844E8-1066-4683-A97D-B943DB4C2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6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3EC67E-586F-4CEE-A3BF-734E4A11C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34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68754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0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68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152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50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2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4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 noChangeArrowhead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1087 w 1087"/>
                <a:gd name="T5" fmla="*/ 314 h 314"/>
                <a:gd name="T6" fmla="*/ 1087 w 1087"/>
                <a:gd name="T7" fmla="*/ 0 h 314"/>
                <a:gd name="T8" fmla="*/ 0 w 1087"/>
                <a:gd name="T9" fmla="*/ 0 h 314"/>
                <a:gd name="T10" fmla="*/ 1018 w 1087"/>
                <a:gd name="T11" fmla="*/ 245 h 314"/>
                <a:gd name="T12" fmla="*/ 69 w 1087"/>
                <a:gd name="T13" fmla="*/ 245 h 314"/>
                <a:gd name="T14" fmla="*/ 69 w 1087"/>
                <a:gd name="T15" fmla="*/ 69 h 314"/>
                <a:gd name="T16" fmla="*/ 1018 w 1087"/>
                <a:gd name="T17" fmla="*/ 69 h 314"/>
                <a:gd name="T18" fmla="*/ 1018 w 1087"/>
                <a:gd name="T19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6" name="Freeform 6"/>
            <p:cNvSpPr>
              <a:spLocks noEditPoints="1" noChangeArrowhead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362200"/>
            <a:ext cx="7772400" cy="1470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dirty="0">
                <a:ea typeface="黑体" panose="02010609060101010101" pitchFamily="49" charset="-122"/>
              </a:rPr>
              <a:t>三层架构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52400" y="990600"/>
            <a:ext cx="88392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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entity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：实体层，与数据库的某个表相关联。</a:t>
            </a: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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dao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：数据访问层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(data access object)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，与数据库的增删改查等方法的相关代码写在这。一般定义为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dao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层包括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dao,daoImpl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，分别为数据层接口和数据层实现类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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service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：业务层，处理业务操作，可以与外部系统交流，算法的实现，图片的处理等。一般项目都用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比较多。【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：供外部调用，主要是为了降低耦合，面向接口、组件编程，具体的服务类，能产生实际效果和影响的类放于此。】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"/>
            </a:pP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：实现层，定义的接口，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的缩写。</a:t>
            </a: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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view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：表示层，负责页面的渲染以及特效的显示等等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"/>
            </a:pP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util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：是工具层，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utility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是存放工具类相关的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代码的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进行分包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52400" y="990600"/>
            <a:ext cx="8839200" cy="543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Aft>
                <a:spcPts val="10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视图层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com.hpe.view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用户界面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服务逻辑层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com.hpe.service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业务处理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数据持久层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com.hpe.dao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数据库访问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com.hpe.po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实体类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com.hpe.vo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视图类（联表查询实体类）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另：工具类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com.hpe.util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常用工具类封装</a:t>
            </a:r>
          </a:p>
          <a:p>
            <a:pPr marL="0" indent="0" eaLnBrk="1" hangingPunct="1">
              <a:spcAft>
                <a:spcPts val="1000"/>
              </a:spcAft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2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19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>
                <a:ea typeface="楷体_GB2312" pitchFamily="1" charset="-122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1643063" y="4643438"/>
            <a:ext cx="5424487" cy="1319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服务员只管接待客人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厨师只管烹炒客人要的美食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采购员只管按客人需求采购肉，海鲜，蔬菜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他们各负其责共同协作为客人提供美食</a:t>
            </a: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3776663" y="3230563"/>
            <a:ext cx="792162" cy="215900"/>
          </a:xfrm>
          <a:prstGeom prst="leftArrow">
            <a:avLst>
              <a:gd name="adj1" fmla="val 50000"/>
              <a:gd name="adj2" fmla="val 9171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1760538" y="2798763"/>
            <a:ext cx="287337" cy="35877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49238" y="2366963"/>
            <a:ext cx="1439862" cy="1439862"/>
            <a:chOff x="340" y="1253"/>
            <a:chExt cx="907" cy="907"/>
          </a:xfrm>
        </p:grpSpPr>
        <p:sp>
          <p:nvSpPr>
            <p:cNvPr id="10259" name="Text Box 41"/>
            <p:cNvSpPr txBox="1">
              <a:spLocks noChangeArrowheads="1"/>
            </p:cNvSpPr>
            <p:nvPr/>
          </p:nvSpPr>
          <p:spPr bwMode="auto">
            <a:xfrm>
              <a:off x="521" y="1910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顾客</a:t>
              </a:r>
            </a:p>
          </p:txBody>
        </p:sp>
        <p:pic>
          <p:nvPicPr>
            <p:cNvPr id="10260" name="Picture 55" descr="333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253"/>
              <a:ext cx="90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778250" y="265430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2120900" y="1862138"/>
            <a:ext cx="6407150" cy="2592387"/>
            <a:chOff x="1520" y="935"/>
            <a:chExt cx="4036" cy="1633"/>
          </a:xfrm>
        </p:grpSpPr>
        <p:pic>
          <p:nvPicPr>
            <p:cNvPr id="10252" name="Picture 24" descr="图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" y="1253"/>
              <a:ext cx="84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Rectangle 27"/>
            <p:cNvSpPr>
              <a:spLocks noChangeArrowheads="1"/>
            </p:cNvSpPr>
            <p:nvPr/>
          </p:nvSpPr>
          <p:spPr bwMode="auto">
            <a:xfrm>
              <a:off x="1533" y="2183"/>
              <a:ext cx="71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服务员</a:t>
              </a:r>
            </a:p>
          </p:txBody>
        </p:sp>
        <p:sp>
          <p:nvSpPr>
            <p:cNvPr id="10254" name="Rectangle 28"/>
            <p:cNvSpPr>
              <a:spLocks noChangeArrowheads="1"/>
            </p:cNvSpPr>
            <p:nvPr/>
          </p:nvSpPr>
          <p:spPr bwMode="auto">
            <a:xfrm>
              <a:off x="3211" y="2183"/>
              <a:ext cx="71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厨师</a:t>
              </a:r>
            </a:p>
          </p:txBody>
        </p:sp>
        <p:sp>
          <p:nvSpPr>
            <p:cNvPr id="10255" name="Rectangle 29"/>
            <p:cNvSpPr>
              <a:spLocks noChangeArrowheads="1"/>
            </p:cNvSpPr>
            <p:nvPr/>
          </p:nvSpPr>
          <p:spPr bwMode="auto">
            <a:xfrm>
              <a:off x="4617" y="2205"/>
              <a:ext cx="71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采购员</a:t>
              </a:r>
            </a:p>
          </p:txBody>
        </p:sp>
        <p:pic>
          <p:nvPicPr>
            <p:cNvPr id="10256" name="Picture 56" descr="厨师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313"/>
              <a:ext cx="90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58" descr="采购员副本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153"/>
              <a:ext cx="1088" cy="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1520" y="935"/>
              <a:ext cx="4036" cy="1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AutoShape 35"/>
          <p:cNvSpPr>
            <a:spLocks noChangeArrowheads="1"/>
          </p:cNvSpPr>
          <p:nvPr/>
        </p:nvSpPr>
        <p:spPr bwMode="auto">
          <a:xfrm>
            <a:off x="6945313" y="1574800"/>
            <a:ext cx="13192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饭店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6153150" y="2654300"/>
            <a:ext cx="792163" cy="215900"/>
          </a:xfrm>
          <a:prstGeom prst="rightArrow">
            <a:avLst>
              <a:gd name="adj1" fmla="val 50000"/>
              <a:gd name="adj2" fmla="val 9171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6153150" y="3230563"/>
            <a:ext cx="792163" cy="215900"/>
          </a:xfrm>
          <a:prstGeom prst="leftArrow">
            <a:avLst>
              <a:gd name="adj1" fmla="val 50000"/>
              <a:gd name="adj2" fmla="val 9171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0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三层架构的优点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5088" y="2290763"/>
            <a:ext cx="6407150" cy="2592387"/>
            <a:chOff x="1520" y="935"/>
            <a:chExt cx="4036" cy="1633"/>
          </a:xfrm>
        </p:grpSpPr>
        <p:pic>
          <p:nvPicPr>
            <p:cNvPr id="11290" name="Picture 50" descr="图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" y="1253"/>
              <a:ext cx="84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Rectangle 51"/>
            <p:cNvSpPr>
              <a:spLocks noChangeArrowheads="1"/>
            </p:cNvSpPr>
            <p:nvPr/>
          </p:nvSpPr>
          <p:spPr bwMode="auto">
            <a:xfrm>
              <a:off x="1533" y="2183"/>
              <a:ext cx="71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服务员</a:t>
              </a:r>
            </a:p>
          </p:txBody>
        </p:sp>
        <p:sp>
          <p:nvSpPr>
            <p:cNvPr id="11292" name="Rectangle 52"/>
            <p:cNvSpPr>
              <a:spLocks noChangeArrowheads="1"/>
            </p:cNvSpPr>
            <p:nvPr/>
          </p:nvSpPr>
          <p:spPr bwMode="auto">
            <a:xfrm>
              <a:off x="3211" y="2183"/>
              <a:ext cx="71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厨师</a:t>
              </a:r>
            </a:p>
          </p:txBody>
        </p:sp>
        <p:sp>
          <p:nvSpPr>
            <p:cNvPr id="11293" name="Rectangle 53"/>
            <p:cNvSpPr>
              <a:spLocks noChangeArrowheads="1"/>
            </p:cNvSpPr>
            <p:nvPr/>
          </p:nvSpPr>
          <p:spPr bwMode="auto">
            <a:xfrm>
              <a:off x="4617" y="2205"/>
              <a:ext cx="71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采购员</a:t>
              </a:r>
            </a:p>
          </p:txBody>
        </p:sp>
        <p:pic>
          <p:nvPicPr>
            <p:cNvPr id="11294" name="Picture 54" descr="厨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313"/>
              <a:ext cx="90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5" name="Picture 55" descr="采购员副本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153"/>
              <a:ext cx="1088" cy="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6" name="Rectangle 56"/>
            <p:cNvSpPr>
              <a:spLocks noChangeArrowheads="1"/>
            </p:cNvSpPr>
            <p:nvPr/>
          </p:nvSpPr>
          <p:spPr bwMode="auto">
            <a:xfrm>
              <a:off x="1520" y="935"/>
              <a:ext cx="4036" cy="1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062288" y="3298825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83238" y="3298825"/>
            <a:ext cx="792162" cy="215900"/>
          </a:xfrm>
          <a:prstGeom prst="rightArrow">
            <a:avLst>
              <a:gd name="adj1" fmla="val 50000"/>
              <a:gd name="adj2" fmla="val 9171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062288" y="3946525"/>
            <a:ext cx="792162" cy="215900"/>
          </a:xfrm>
          <a:prstGeom prst="leftArrow">
            <a:avLst>
              <a:gd name="adj1" fmla="val 50000"/>
              <a:gd name="adj2" fmla="val 9171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510213" y="3946525"/>
            <a:ext cx="792162" cy="215900"/>
          </a:xfrm>
          <a:prstGeom prst="leftArrow">
            <a:avLst>
              <a:gd name="adj1" fmla="val 50000"/>
              <a:gd name="adj2" fmla="val 9171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693863" y="3514725"/>
            <a:ext cx="433387" cy="431800"/>
            <a:chOff x="1111" y="935"/>
            <a:chExt cx="726" cy="635"/>
          </a:xfrm>
        </p:grpSpPr>
        <p:sp>
          <p:nvSpPr>
            <p:cNvPr id="11287" name="Oval 17"/>
            <p:cNvSpPr>
              <a:spLocks noChangeArrowheads="1"/>
            </p:cNvSpPr>
            <p:nvPr/>
          </p:nvSpPr>
          <p:spPr bwMode="auto">
            <a:xfrm>
              <a:off x="1111" y="935"/>
              <a:ext cx="726" cy="635"/>
            </a:xfrm>
            <a:prstGeom prst="ellips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8" name="Line 18"/>
            <p:cNvSpPr>
              <a:spLocks noChangeShapeType="1"/>
            </p:cNvSpPr>
            <p:nvPr/>
          </p:nvSpPr>
          <p:spPr bwMode="auto">
            <a:xfrm>
              <a:off x="1202" y="1071"/>
              <a:ext cx="499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19"/>
            <p:cNvSpPr>
              <a:spLocks noChangeShapeType="1"/>
            </p:cNvSpPr>
            <p:nvPr/>
          </p:nvSpPr>
          <p:spPr bwMode="auto">
            <a:xfrm flipH="1">
              <a:off x="1247" y="1071"/>
              <a:ext cx="454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1000125" y="1714500"/>
            <a:ext cx="1630363" cy="398463"/>
          </a:xfrm>
          <a:prstGeom prst="wedgeRoundRectCallout">
            <a:avLst>
              <a:gd name="adj1" fmla="val 17282"/>
              <a:gd name="adj2" fmla="val 1910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离职、请假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611188" y="5099050"/>
            <a:ext cx="1731962" cy="693738"/>
          </a:xfrm>
          <a:prstGeom prst="wedgeRoundRectCallout">
            <a:avLst>
              <a:gd name="adj1" fmla="val 22546"/>
              <a:gd name="adj2" fmla="val -129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其他服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务员代替</a:t>
            </a: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3376613" y="1714500"/>
            <a:ext cx="1630362" cy="398463"/>
          </a:xfrm>
          <a:prstGeom prst="wedgeRoundRectCallout">
            <a:avLst>
              <a:gd name="adj1" fmla="val 16218"/>
              <a:gd name="adj2" fmla="val 1701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离职、请假</a:t>
            </a:r>
          </a:p>
        </p:txBody>
      </p:sp>
      <p:sp>
        <p:nvSpPr>
          <p:cNvPr id="23" name="AutoShape 45"/>
          <p:cNvSpPr>
            <a:spLocks noChangeArrowheads="1"/>
          </p:cNvSpPr>
          <p:nvPr/>
        </p:nvSpPr>
        <p:spPr bwMode="auto">
          <a:xfrm>
            <a:off x="6113463" y="1747838"/>
            <a:ext cx="1630362" cy="398462"/>
          </a:xfrm>
          <a:prstGeom prst="wedgeRoundRectCallout">
            <a:avLst>
              <a:gd name="adj1" fmla="val 14296"/>
              <a:gd name="adj2" fmla="val 1662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离职、请假</a:t>
            </a:r>
          </a:p>
        </p:txBody>
      </p:sp>
      <p:sp>
        <p:nvSpPr>
          <p:cNvPr id="24" name="AutoShape 46"/>
          <p:cNvSpPr>
            <a:spLocks noChangeArrowheads="1"/>
          </p:cNvSpPr>
          <p:nvPr/>
        </p:nvSpPr>
        <p:spPr bwMode="auto">
          <a:xfrm>
            <a:off x="3346450" y="5132388"/>
            <a:ext cx="1731963" cy="693737"/>
          </a:xfrm>
          <a:prstGeom prst="wedgeRoundRectCallout">
            <a:avLst>
              <a:gd name="adj1" fmla="val 22546"/>
              <a:gd name="adj2" fmla="val -129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其他厨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师代替</a:t>
            </a:r>
          </a:p>
        </p:txBody>
      </p:sp>
      <p:sp>
        <p:nvSpPr>
          <p:cNvPr id="25" name="AutoShape 47"/>
          <p:cNvSpPr>
            <a:spLocks noChangeArrowheads="1"/>
          </p:cNvSpPr>
          <p:nvPr/>
        </p:nvSpPr>
        <p:spPr bwMode="auto">
          <a:xfrm>
            <a:off x="6011863" y="5099050"/>
            <a:ext cx="1731962" cy="693738"/>
          </a:xfrm>
          <a:prstGeom prst="wedgeRoundRectCallout">
            <a:avLst>
              <a:gd name="adj1" fmla="val 22546"/>
              <a:gd name="adj2" fmla="val -129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其他采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购员代替</a:t>
            </a:r>
          </a:p>
        </p:txBody>
      </p:sp>
      <p:grpSp>
        <p:nvGrpSpPr>
          <p:cNvPr id="26" name="Group 57"/>
          <p:cNvGrpSpPr>
            <a:grpSpLocks/>
          </p:cNvGrpSpPr>
          <p:nvPr/>
        </p:nvGrpSpPr>
        <p:grpSpPr bwMode="auto">
          <a:xfrm>
            <a:off x="7023100" y="3514725"/>
            <a:ext cx="433388" cy="431800"/>
            <a:chOff x="1111" y="935"/>
            <a:chExt cx="726" cy="635"/>
          </a:xfrm>
        </p:grpSpPr>
        <p:sp>
          <p:nvSpPr>
            <p:cNvPr id="11284" name="Oval 58"/>
            <p:cNvSpPr>
              <a:spLocks noChangeArrowheads="1"/>
            </p:cNvSpPr>
            <p:nvPr/>
          </p:nvSpPr>
          <p:spPr bwMode="auto">
            <a:xfrm>
              <a:off x="1111" y="935"/>
              <a:ext cx="726" cy="635"/>
            </a:xfrm>
            <a:prstGeom prst="ellips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5" name="Line 59"/>
            <p:cNvSpPr>
              <a:spLocks noChangeShapeType="1"/>
            </p:cNvSpPr>
            <p:nvPr/>
          </p:nvSpPr>
          <p:spPr bwMode="auto">
            <a:xfrm>
              <a:off x="1202" y="1071"/>
              <a:ext cx="499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60"/>
            <p:cNvSpPr>
              <a:spLocks noChangeShapeType="1"/>
            </p:cNvSpPr>
            <p:nvPr/>
          </p:nvSpPr>
          <p:spPr bwMode="auto">
            <a:xfrm flipH="1">
              <a:off x="1247" y="1071"/>
              <a:ext cx="454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4359275" y="3514725"/>
            <a:ext cx="433388" cy="431800"/>
            <a:chOff x="1111" y="935"/>
            <a:chExt cx="726" cy="635"/>
          </a:xfrm>
        </p:grpSpPr>
        <p:sp>
          <p:nvSpPr>
            <p:cNvPr id="11281" name="Oval 62"/>
            <p:cNvSpPr>
              <a:spLocks noChangeArrowheads="1"/>
            </p:cNvSpPr>
            <p:nvPr/>
          </p:nvSpPr>
          <p:spPr bwMode="auto">
            <a:xfrm>
              <a:off x="1111" y="935"/>
              <a:ext cx="726" cy="635"/>
            </a:xfrm>
            <a:prstGeom prst="ellips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2" name="Line 63"/>
            <p:cNvSpPr>
              <a:spLocks noChangeShapeType="1"/>
            </p:cNvSpPr>
            <p:nvPr/>
          </p:nvSpPr>
          <p:spPr bwMode="auto">
            <a:xfrm>
              <a:off x="1202" y="1071"/>
              <a:ext cx="499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64"/>
            <p:cNvSpPr>
              <a:spLocks noChangeShapeType="1"/>
            </p:cNvSpPr>
            <p:nvPr/>
          </p:nvSpPr>
          <p:spPr bwMode="auto">
            <a:xfrm flipH="1">
              <a:off x="1247" y="1071"/>
              <a:ext cx="454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4" grpId="0" bldLvl="0" animBg="1"/>
      <p:bldP spid="24" grpId="1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软件开发中的三层架构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343025" y="1706563"/>
            <a:ext cx="6624638" cy="2159000"/>
            <a:chOff x="839" y="845"/>
            <a:chExt cx="4173" cy="1360"/>
          </a:xfrm>
        </p:grpSpPr>
        <p:pic>
          <p:nvPicPr>
            <p:cNvPr id="12306" name="Picture 37" descr="图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109"/>
              <a:ext cx="863" cy="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7" name="Picture 41" descr="厨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" y="1159"/>
              <a:ext cx="928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8" name="Picture 42" descr="采购员副本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026"/>
              <a:ext cx="1113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9" name="Rectangle 38"/>
            <p:cNvSpPr>
              <a:spLocks noChangeArrowheads="1"/>
            </p:cNvSpPr>
            <p:nvPr/>
          </p:nvSpPr>
          <p:spPr bwMode="auto">
            <a:xfrm>
              <a:off x="1063" y="1884"/>
              <a:ext cx="72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服务员</a:t>
              </a:r>
            </a:p>
          </p:txBody>
        </p:sp>
        <p:sp>
          <p:nvSpPr>
            <p:cNvPr id="12310" name="Rectangle 39"/>
            <p:cNvSpPr>
              <a:spLocks noChangeArrowheads="1"/>
            </p:cNvSpPr>
            <p:nvPr/>
          </p:nvSpPr>
          <p:spPr bwMode="auto">
            <a:xfrm>
              <a:off x="2568" y="1884"/>
              <a:ext cx="72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厨师</a:t>
              </a:r>
            </a:p>
          </p:txBody>
        </p:sp>
        <p:sp>
          <p:nvSpPr>
            <p:cNvPr id="12311" name="Rectangle 40"/>
            <p:cNvSpPr>
              <a:spLocks noChangeArrowheads="1"/>
            </p:cNvSpPr>
            <p:nvPr/>
          </p:nvSpPr>
          <p:spPr bwMode="auto">
            <a:xfrm>
              <a:off x="4006" y="1903"/>
              <a:ext cx="72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采购员</a:t>
              </a:r>
            </a:p>
          </p:txBody>
        </p:sp>
        <p:sp>
          <p:nvSpPr>
            <p:cNvPr id="12312" name="Rectangle 43"/>
            <p:cNvSpPr>
              <a:spLocks noChangeArrowheads="1"/>
            </p:cNvSpPr>
            <p:nvPr/>
          </p:nvSpPr>
          <p:spPr bwMode="auto">
            <a:xfrm>
              <a:off x="839" y="845"/>
              <a:ext cx="4173" cy="1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143250" y="2714625"/>
            <a:ext cx="863600" cy="215900"/>
          </a:xfrm>
          <a:prstGeom prst="leftRightArrow">
            <a:avLst>
              <a:gd name="adj1" fmla="val 50000"/>
              <a:gd name="adj2" fmla="val 80000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91175" y="2714625"/>
            <a:ext cx="792163" cy="215900"/>
          </a:xfrm>
          <a:prstGeom prst="leftRightArrow">
            <a:avLst>
              <a:gd name="adj1" fmla="val 50000"/>
              <a:gd name="adj2" fmla="val 7334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1198563" y="4873625"/>
            <a:ext cx="6840537" cy="101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b="1">
              <a:ea typeface="黑体" panose="02010609060101010101" pitchFamily="49" charset="-122"/>
            </a:endParaRPr>
          </a:p>
          <a:p>
            <a:r>
              <a:rPr lang="zh-CN" altLang="en-US" sz="1800" b="1">
                <a:ea typeface="黑体" panose="02010609060101010101" pitchFamily="49" charset="-122"/>
              </a:rPr>
              <a:t>三层结构软件模型   </a:t>
            </a:r>
          </a:p>
          <a:p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630363" y="5162550"/>
            <a:ext cx="1441450" cy="458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表示层   </a:t>
            </a: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3935413" y="5162550"/>
            <a:ext cx="1584325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业务逻辑层 </a:t>
            </a: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6310313" y="5162550"/>
            <a:ext cx="15128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数据访问层 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143250" y="5307013"/>
            <a:ext cx="719138" cy="144462"/>
          </a:xfrm>
          <a:prstGeom prst="leftRightArrow">
            <a:avLst>
              <a:gd name="adj1" fmla="val 50000"/>
              <a:gd name="adj2" fmla="val 9953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5591175" y="5307013"/>
            <a:ext cx="647700" cy="142875"/>
          </a:xfrm>
          <a:prstGeom prst="leftRightArrow">
            <a:avLst>
              <a:gd name="adj1" fmla="val 50000"/>
              <a:gd name="adj2" fmla="val 90646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8039100" y="3001963"/>
            <a:ext cx="792163" cy="2376487"/>
          </a:xfrm>
          <a:prstGeom prst="curvedLeftArrow">
            <a:avLst>
              <a:gd name="adj1" fmla="val 60000"/>
              <a:gd name="adj2" fmla="val 120000"/>
              <a:gd name="adj3" fmla="val 33324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66763" y="4441825"/>
            <a:ext cx="863600" cy="7921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软件</a:t>
            </a:r>
          </a:p>
          <a:p>
            <a:r>
              <a:rPr lang="zh-CN" altLang="en-US" sz="1800" b="1">
                <a:ea typeface="黑体" panose="02010609060101010101" pitchFamily="49" charset="-122"/>
              </a:rPr>
              <a:t>系统 </a:t>
            </a: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66763" y="1490663"/>
            <a:ext cx="863600" cy="79057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饭店 </a:t>
            </a:r>
          </a:p>
        </p:txBody>
      </p:sp>
      <p:sp>
        <p:nvSpPr>
          <p:cNvPr id="23" name="AutoShape 31"/>
          <p:cNvSpPr>
            <a:spLocks noChangeArrowheads="1"/>
          </p:cNvSpPr>
          <p:nvPr/>
        </p:nvSpPr>
        <p:spPr bwMode="auto">
          <a:xfrm>
            <a:off x="2206625" y="3794125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4583113" y="3794125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AutoShape 33"/>
          <p:cNvSpPr>
            <a:spLocks noChangeArrowheads="1"/>
          </p:cNvSpPr>
          <p:nvPr/>
        </p:nvSpPr>
        <p:spPr bwMode="auto">
          <a:xfrm>
            <a:off x="6888163" y="3794125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uild="allAtOnce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三层架构与二层架构的比较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500063" y="1428750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600">
                <a:solidFill>
                  <a:schemeClr val="tx1"/>
                </a:solidFill>
                <a:ea typeface="华文细黑" panose="02010600040101010101" pitchFamily="2" charset="-122"/>
              </a:rPr>
              <a:t>两层结构：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00063" y="37322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b="1">
                <a:ea typeface="黑体" panose="02010609060101010101" pitchFamily="49" charset="-122"/>
              </a:rPr>
              <a:t>三层结构：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42938" y="1860550"/>
            <a:ext cx="5113337" cy="1800225"/>
            <a:chOff x="521" y="1026"/>
            <a:chExt cx="3221" cy="1134"/>
          </a:xfrm>
        </p:grpSpPr>
        <p:sp>
          <p:nvSpPr>
            <p:cNvPr id="13330" name="AutoShape 5"/>
            <p:cNvSpPr>
              <a:spLocks noChangeArrowheads="1"/>
            </p:cNvSpPr>
            <p:nvPr/>
          </p:nvSpPr>
          <p:spPr bwMode="auto">
            <a:xfrm>
              <a:off x="521" y="1026"/>
              <a:ext cx="3221" cy="113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2880" y="1071"/>
              <a:ext cx="635" cy="771"/>
            </a:xfrm>
            <a:prstGeom prst="flowChartMagneticDisk">
              <a:avLst/>
            </a:prstGeom>
            <a:gradFill rotWithShape="0">
              <a:gsLst>
                <a:gs pos="0">
                  <a:schemeClr val="tx2"/>
                </a:gs>
                <a:gs pos="50000">
                  <a:srgbClr val="0066FF"/>
                </a:gs>
                <a:gs pos="100000">
                  <a:schemeClr val="tx2"/>
                </a:gs>
              </a:gsLst>
              <a:lin ang="0" scaled="1"/>
            </a:gradFill>
            <a:ln w="19050" cap="rnd">
              <a:solidFill>
                <a:srgbClr val="33CCCC"/>
              </a:solidFill>
              <a:rou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</a:p>
          </p:txBody>
        </p:sp>
        <p:sp>
          <p:nvSpPr>
            <p:cNvPr id="13332" name="AutoShape 7"/>
            <p:cNvSpPr>
              <a:spLocks noChangeArrowheads="1"/>
            </p:cNvSpPr>
            <p:nvPr/>
          </p:nvSpPr>
          <p:spPr bwMode="auto">
            <a:xfrm>
              <a:off x="647" y="1182"/>
              <a:ext cx="1689" cy="46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用户界面</a:t>
              </a:r>
            </a:p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数据访问</a:t>
              </a:r>
            </a:p>
          </p:txBody>
        </p:sp>
        <p:sp>
          <p:nvSpPr>
            <p:cNvPr id="13333" name="AutoShape 8"/>
            <p:cNvSpPr>
              <a:spLocks noChangeArrowheads="1"/>
            </p:cNvSpPr>
            <p:nvPr/>
          </p:nvSpPr>
          <p:spPr bwMode="auto">
            <a:xfrm>
              <a:off x="2245" y="1434"/>
              <a:ext cx="635" cy="136"/>
            </a:xfrm>
            <a:prstGeom prst="leftRightArrow">
              <a:avLst>
                <a:gd name="adj1" fmla="val 50000"/>
                <a:gd name="adj2" fmla="val 9333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4" name="Rectangle 17"/>
            <p:cNvSpPr>
              <a:spLocks noChangeArrowheads="1"/>
            </p:cNvSpPr>
            <p:nvPr/>
          </p:nvSpPr>
          <p:spPr bwMode="auto">
            <a:xfrm>
              <a:off x="1383" y="1888"/>
              <a:ext cx="154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两层结构软件模型</a:t>
              </a:r>
            </a:p>
          </p:txBody>
        </p:sp>
      </p:grpSp>
      <p:grpSp>
        <p:nvGrpSpPr>
          <p:cNvPr id="32" name="Group 26"/>
          <p:cNvGrpSpPr>
            <a:grpSpLocks/>
          </p:cNvGrpSpPr>
          <p:nvPr/>
        </p:nvGrpSpPr>
        <p:grpSpPr bwMode="auto">
          <a:xfrm>
            <a:off x="571500" y="4237038"/>
            <a:ext cx="6192838" cy="2016125"/>
            <a:chOff x="476" y="2523"/>
            <a:chExt cx="3901" cy="1270"/>
          </a:xfrm>
        </p:grpSpPr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476" y="2523"/>
              <a:ext cx="3901" cy="127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3788" y="2659"/>
              <a:ext cx="454" cy="726"/>
            </a:xfrm>
            <a:prstGeom prst="flowChartMagneticDisk">
              <a:avLst/>
            </a:prstGeom>
            <a:gradFill rotWithShape="0">
              <a:gsLst>
                <a:gs pos="0">
                  <a:schemeClr val="tx2"/>
                </a:gs>
                <a:gs pos="50000">
                  <a:srgbClr val="0066FF"/>
                </a:gs>
                <a:gs pos="100000">
                  <a:schemeClr val="tx2"/>
                </a:gs>
              </a:gsLst>
              <a:lin ang="0" scaled="1"/>
            </a:gradFill>
            <a:ln w="19050" cap="rnd">
              <a:solidFill>
                <a:srgbClr val="33CCCC"/>
              </a:solidFill>
              <a:rou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2725" y="2820"/>
              <a:ext cx="672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数据</a:t>
              </a:r>
            </a:p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访问</a:t>
              </a:r>
            </a:p>
          </p:txBody>
        </p:sp>
        <p:sp>
          <p:nvSpPr>
            <p:cNvPr id="13324" name="AutoShape 12"/>
            <p:cNvSpPr>
              <a:spLocks noChangeArrowheads="1"/>
            </p:cNvSpPr>
            <p:nvPr/>
          </p:nvSpPr>
          <p:spPr bwMode="auto">
            <a:xfrm>
              <a:off x="1637" y="2821"/>
              <a:ext cx="717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业务</a:t>
              </a:r>
            </a:p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逻辑</a:t>
              </a:r>
            </a:p>
          </p:txBody>
        </p:sp>
        <p:sp>
          <p:nvSpPr>
            <p:cNvPr id="13325" name="AutoShape 13"/>
            <p:cNvSpPr>
              <a:spLocks noChangeArrowheads="1"/>
            </p:cNvSpPr>
            <p:nvPr/>
          </p:nvSpPr>
          <p:spPr bwMode="auto">
            <a:xfrm>
              <a:off x="548" y="2821"/>
              <a:ext cx="717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用户</a:t>
              </a:r>
            </a:p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界面</a:t>
              </a:r>
            </a:p>
          </p:txBody>
        </p:sp>
        <p:sp>
          <p:nvSpPr>
            <p:cNvPr id="13326" name="AutoShape 14"/>
            <p:cNvSpPr>
              <a:spLocks noChangeArrowheads="1"/>
            </p:cNvSpPr>
            <p:nvPr/>
          </p:nvSpPr>
          <p:spPr bwMode="auto">
            <a:xfrm>
              <a:off x="1247" y="2931"/>
              <a:ext cx="408" cy="181"/>
            </a:xfrm>
            <a:prstGeom prst="leftRightArrow">
              <a:avLst>
                <a:gd name="adj1" fmla="val 50000"/>
                <a:gd name="adj2" fmla="val 45072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>
              <a:off x="3379" y="2931"/>
              <a:ext cx="408" cy="181"/>
            </a:xfrm>
            <a:prstGeom prst="leftRightArrow">
              <a:avLst>
                <a:gd name="adj1" fmla="val 50000"/>
                <a:gd name="adj2" fmla="val 45072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8" name="AutoShape 16"/>
            <p:cNvSpPr>
              <a:spLocks noChangeArrowheads="1"/>
            </p:cNvSpPr>
            <p:nvPr/>
          </p:nvSpPr>
          <p:spPr bwMode="auto">
            <a:xfrm>
              <a:off x="2336" y="2931"/>
              <a:ext cx="408" cy="181"/>
            </a:xfrm>
            <a:prstGeom prst="leftRightArrow">
              <a:avLst>
                <a:gd name="adj1" fmla="val 50000"/>
                <a:gd name="adj2" fmla="val 45072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9" name="Rectangle 18"/>
            <p:cNvSpPr>
              <a:spLocks noChangeArrowheads="1"/>
            </p:cNvSpPr>
            <p:nvPr/>
          </p:nvSpPr>
          <p:spPr bwMode="auto">
            <a:xfrm>
              <a:off x="1520" y="3475"/>
              <a:ext cx="176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黑体" panose="02010609060101010101" pitchFamily="49" charset="-122"/>
                </a:rPr>
                <a:t>三层结构软件模型</a:t>
              </a:r>
            </a:p>
          </p:txBody>
        </p:sp>
      </p:grp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6475413" y="1644650"/>
            <a:ext cx="1728787" cy="1582738"/>
          </a:xfrm>
          <a:prstGeom prst="wedgeRoundRectCallout">
            <a:avLst>
              <a:gd name="adj1" fmla="val -92514"/>
              <a:gd name="adj2" fmla="val 477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当数据库或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用户界面发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生改变时需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要重新开发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整个系统</a:t>
            </a:r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7051675" y="3732213"/>
            <a:ext cx="1836738" cy="1879600"/>
          </a:xfrm>
          <a:prstGeom prst="wedgeRoundRectCallout">
            <a:avLst>
              <a:gd name="adj1" fmla="val -65556"/>
              <a:gd name="adj2" fmla="val 5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当数据库或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用户界面发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生改变时不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需要重新开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发，只做简</a:t>
            </a:r>
          </a:p>
          <a:p>
            <a:pPr eaLnBrk="1" hangingPunct="1"/>
            <a:r>
              <a:rPr lang="zh-CN" altLang="en-US" sz="1800" b="1">
                <a:ea typeface="黑体" panose="02010609060101010101" pitchFamily="49" charset="-122"/>
              </a:rPr>
              <a:t>单调整即可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5" grpId="0" bldLvl="0" animBg="1"/>
      <p:bldP spid="42" grpId="0" bldLvl="0" animBg="1"/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什么是三层架构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14500" y="2071688"/>
            <a:ext cx="4537075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表示层 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714500" y="3295650"/>
            <a:ext cx="4537075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业务逻辑层 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14500" y="4519613"/>
            <a:ext cx="4537075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数据访问层 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81338" y="5672138"/>
            <a:ext cx="1728787" cy="1008062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chemeClr val="tx2"/>
              </a:gs>
              <a:gs pos="50000">
                <a:srgbClr val="0066FF"/>
              </a:gs>
              <a:gs pos="100000">
                <a:schemeClr val="tx2"/>
              </a:gs>
            </a:gsLst>
            <a:lin ang="0" scaled="1"/>
          </a:gradFill>
          <a:ln w="19050" cap="rnd">
            <a:solidFill>
              <a:srgbClr val="33CCCC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 据 库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3657600" y="2935288"/>
            <a:ext cx="576263" cy="360362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657600" y="5383213"/>
            <a:ext cx="576263" cy="360362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3659188" y="4159250"/>
            <a:ext cx="576262" cy="360363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6826250" y="1855788"/>
            <a:ext cx="1655763" cy="935037"/>
          </a:xfrm>
          <a:prstGeom prst="wedgeRoundRectCallout">
            <a:avLst>
              <a:gd name="adj1" fmla="val -81449"/>
              <a:gd name="adj2" fmla="val 484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为用户提供</a:t>
            </a:r>
          </a:p>
          <a:p>
            <a:r>
              <a:rPr lang="zh-CN" altLang="en-US" sz="1800" b="1">
                <a:ea typeface="黑体" panose="02010609060101010101" pitchFamily="49" charset="-122"/>
              </a:rPr>
              <a:t>交互操作界面 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826250" y="3079750"/>
            <a:ext cx="1728788" cy="935038"/>
          </a:xfrm>
          <a:prstGeom prst="wedgeRoundRectCallout">
            <a:avLst>
              <a:gd name="adj1" fmla="val -79384"/>
              <a:gd name="adj2" fmla="val 460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负责关键业务的</a:t>
            </a:r>
          </a:p>
          <a:p>
            <a:r>
              <a:rPr lang="zh-CN" altLang="en-US" sz="1800" b="1">
                <a:ea typeface="黑体" panose="02010609060101010101" pitchFamily="49" charset="-122"/>
              </a:rPr>
              <a:t>处理和数据传递 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899275" y="4232275"/>
            <a:ext cx="1655763" cy="935038"/>
          </a:xfrm>
          <a:prstGeom prst="wedgeRoundRectCallout">
            <a:avLst>
              <a:gd name="adj1" fmla="val -86722"/>
              <a:gd name="adj2" fmla="val 45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实现数</a:t>
            </a:r>
          </a:p>
          <a:p>
            <a:r>
              <a:rPr lang="zh-CN" altLang="en-US" sz="1800" b="1">
                <a:ea typeface="黑体" panose="02010609060101010101" pitchFamily="49" charset="-122"/>
              </a:rPr>
              <a:t>据库访问 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417513" y="1566863"/>
            <a:ext cx="1081087" cy="865187"/>
          </a:xfrm>
          <a:prstGeom prst="wedgeRoundRectCallout">
            <a:avLst>
              <a:gd name="adj1" fmla="val 73347"/>
              <a:gd name="adj2" fmla="val 44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服务员 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417513" y="3006725"/>
            <a:ext cx="1081087" cy="865188"/>
          </a:xfrm>
          <a:prstGeom prst="wedgeRoundRectCallout">
            <a:avLst>
              <a:gd name="adj1" fmla="val 73347"/>
              <a:gd name="adj2" fmla="val 44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厨师 </a:t>
            </a: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490538" y="4230688"/>
            <a:ext cx="1081087" cy="865187"/>
          </a:xfrm>
          <a:prstGeom prst="wedgeRoundRectCallout">
            <a:avLst>
              <a:gd name="adj1" fmla="val 68796"/>
              <a:gd name="adj2" fmla="val 417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采购员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什么是三层架构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600">
                <a:solidFill>
                  <a:schemeClr val="tx1"/>
                </a:solidFill>
                <a:ea typeface="华文细黑" panose="02010600040101010101" pitchFamily="2" charset="-122"/>
              </a:rPr>
              <a:t>三层之间依赖关系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371725" y="2205038"/>
            <a:ext cx="461327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表示层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82838" y="3644900"/>
            <a:ext cx="4592637" cy="6778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业务逻辑层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354263" y="5084763"/>
            <a:ext cx="4649787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数据访问层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-5400000">
            <a:off x="4334669" y="4239419"/>
            <a:ext cx="687387" cy="936625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-5400000">
            <a:off x="4300538" y="2868613"/>
            <a:ext cx="687387" cy="865187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什么是三层架构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600">
                <a:solidFill>
                  <a:schemeClr val="tx1"/>
                </a:solidFill>
                <a:ea typeface="华文细黑" panose="02010600040101010101" pitchFamily="2" charset="-122"/>
              </a:rPr>
              <a:t>三层之间的数据传递方向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339975" y="4005263"/>
            <a:ext cx="4679950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业务逻辑层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39975" y="5734050"/>
            <a:ext cx="46799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数据访问层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39975" y="2205038"/>
            <a:ext cx="4679950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ea typeface="黑体" panose="02010609060101010101" pitchFamily="49" charset="-122"/>
              </a:rPr>
              <a:t>表示层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-5400000">
            <a:off x="2726531" y="3110707"/>
            <a:ext cx="1166813" cy="647700"/>
          </a:xfrm>
          <a:prstGeom prst="leftArrow">
            <a:avLst>
              <a:gd name="adj1" fmla="val 50000"/>
              <a:gd name="adj2" fmla="val 4502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客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户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请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求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 rot="-5400000">
            <a:off x="2725738" y="4840288"/>
            <a:ext cx="1168400" cy="647700"/>
          </a:xfrm>
          <a:prstGeom prst="leftArrow">
            <a:avLst>
              <a:gd name="adj1" fmla="val 50000"/>
              <a:gd name="adj2" fmla="val 4509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客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户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请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求</a:t>
            </a: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5724525" y="2852738"/>
            <a:ext cx="647700" cy="1074737"/>
          </a:xfrm>
          <a:prstGeom prst="upArrow">
            <a:avLst>
              <a:gd name="adj1" fmla="val 50000"/>
              <a:gd name="adj2" fmla="val 41475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响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应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数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据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795963" y="4581525"/>
            <a:ext cx="647700" cy="1074738"/>
          </a:xfrm>
          <a:prstGeom prst="upArrow">
            <a:avLst>
              <a:gd name="adj1" fmla="val 50000"/>
              <a:gd name="adj2" fmla="val 41475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响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应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数</a:t>
            </a:r>
          </a:p>
          <a:p>
            <a:pPr eaLnBrk="1" hangingPunct="1"/>
            <a:r>
              <a:rPr lang="zh-CN" altLang="en-US" sz="1400" b="1">
                <a:ea typeface="黑体" panose="02010609060101010101" pitchFamily="49" charset="-122"/>
              </a:rPr>
              <a:t>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304800" y="1143000"/>
            <a:ext cx="861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zh-CN" sz="240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40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三层架构：持久层，业务层，表现层，都该怎么理解？</a:t>
            </a:r>
            <a:r>
              <a:rPr lang="en-US" altLang="zh-CN" sz="240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 </a:t>
            </a:r>
            <a:endParaRPr lang="zh-CN" altLang="zh-CN" sz="240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2" name="矩形 4"/>
          <p:cNvSpPr>
            <a:spLocks noChangeArrowheads="1"/>
          </p:cNvSpPr>
          <p:nvPr/>
        </p:nvSpPr>
        <p:spPr bwMode="auto">
          <a:xfrm>
            <a:off x="800100" y="1870075"/>
            <a:ext cx="76200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都是三层架构：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 (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持久层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数据访问层（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dao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 (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业务层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业务逻辑层（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services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 (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表示层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表现层（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view</a:t>
            </a:r>
            <a:r>
              <a:rPr lang="zh-CN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  </a:t>
            </a: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319</Words>
  <Application>Microsoft Office PowerPoint</Application>
  <PresentationFormat>全屏显示(4:3)</PresentationFormat>
  <Paragraphs>130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黑体</vt:lpstr>
      <vt:lpstr>华文细黑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Wingdings 3</vt:lpstr>
      <vt:lpstr>ppt主题</vt:lpstr>
      <vt:lpstr>7_自定义设计方案</vt:lpstr>
      <vt:lpstr>三层架构</vt:lpstr>
      <vt:lpstr>三层架构</vt:lpstr>
      <vt:lpstr>三层架构的优点</vt:lpstr>
      <vt:lpstr>软件开发中的三层架构</vt:lpstr>
      <vt:lpstr>三层架构与二层架构的比较</vt:lpstr>
      <vt:lpstr>什么是三层架构3-1</vt:lpstr>
      <vt:lpstr>什么是三层架构3-2</vt:lpstr>
      <vt:lpstr>什么是三层架构3-3</vt:lpstr>
      <vt:lpstr>JAVA三层架构</vt:lpstr>
      <vt:lpstr>JAVA三层架构</vt:lpstr>
      <vt:lpstr>根据三层架构进行分包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yhj</cp:lastModifiedBy>
  <cp:revision>1217</cp:revision>
  <dcterms:created xsi:type="dcterms:W3CDTF">2015-02-26T05:40:00Z</dcterms:created>
  <dcterms:modified xsi:type="dcterms:W3CDTF">2018-07-29T13:23:41Z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2052-10.1.0.6569</vt:lpwstr>
  </property>
</Properties>
</file>