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408" r:id="rId3"/>
    <p:sldId id="1952" r:id="rId4"/>
    <p:sldId id="1953" r:id="rId5"/>
    <p:sldId id="1966" r:id="rId6"/>
    <p:sldId id="1954" r:id="rId7"/>
    <p:sldId id="1969" r:id="rId8"/>
    <p:sldId id="1955" r:id="rId9"/>
    <p:sldId id="1968" r:id="rId10"/>
    <p:sldId id="1958" r:id="rId11"/>
    <p:sldId id="363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2">
          <p15:clr>
            <a:srgbClr val="A4A3A4"/>
          </p15:clr>
        </p15:guide>
        <p15:guide id="2" pos="2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FF0000"/>
    <a:srgbClr val="7691E6"/>
    <a:srgbClr val="C2CEF4"/>
    <a:srgbClr val="B5C3F1"/>
    <a:srgbClr val="9D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776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1942"/>
        <p:guide pos="2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A92C01-4713-44A4-BDFA-2193DA52E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119173-027B-4B71-BEE6-B92927AD6BD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B2557A-7FB2-424C-A328-BA11FA59E1A6}" type="slidenum">
              <a:rPr lang="en-US" altLang="en-US"/>
              <a:pPr algn="r" eaLnBrk="1" hangingPunct="1"/>
              <a:t>10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本堂课结束，谢谢大家！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4772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00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09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51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5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46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7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90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72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9602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4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11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41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5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6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8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59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4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3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6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1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fld id="{2AC6B64B-F3C1-4DF6-BB4C-2926F6FAF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40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7844E8-1066-4683-A97D-B943DB4C2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6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3EC67E-586F-4CEE-A3BF-734E4A11C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34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68754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0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68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152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50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2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4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 noChangeArrowhead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1087 w 1087"/>
                <a:gd name="T5" fmla="*/ 314 h 314"/>
                <a:gd name="T6" fmla="*/ 1087 w 1087"/>
                <a:gd name="T7" fmla="*/ 0 h 314"/>
                <a:gd name="T8" fmla="*/ 0 w 1087"/>
                <a:gd name="T9" fmla="*/ 0 h 314"/>
                <a:gd name="T10" fmla="*/ 1018 w 1087"/>
                <a:gd name="T11" fmla="*/ 245 h 314"/>
                <a:gd name="T12" fmla="*/ 69 w 1087"/>
                <a:gd name="T13" fmla="*/ 245 h 314"/>
                <a:gd name="T14" fmla="*/ 69 w 1087"/>
                <a:gd name="T15" fmla="*/ 69 h 314"/>
                <a:gd name="T16" fmla="*/ 1018 w 1087"/>
                <a:gd name="T17" fmla="*/ 69 h 314"/>
                <a:gd name="T18" fmla="*/ 1018 w 1087"/>
                <a:gd name="T19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6" name="Freeform 6"/>
            <p:cNvSpPr>
              <a:spLocks noEditPoints="1" noChangeArrowhead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362200"/>
            <a:ext cx="7772400" cy="1470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dirty="0">
                <a:ea typeface="黑体" panose="02010609060101010101" pitchFamily="49" charset="-122"/>
              </a:rPr>
              <a:t>数据库连接池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19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>
                <a:ea typeface="楷体_GB2312" pitchFamily="1" charset="-122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数据源和连接池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8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连接池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进行数据库操作的时候，每次都要获取连接对象，操作完毕后都要关闭连接对象，这是一种耗费资源的操作。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可以再系统启动的时候创建一批连接对象都保存在一个集合里面，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如果需要到数据库连接，就可以从这些对象中获取一个使用，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数据库操作完毕，再将这些对象放回集合中去，这样就可以节省资源。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对于使用连接池，规模越大，效率越高。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1000"/>
              </a:spcAft>
            </a:pP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常用的连接池有</a:t>
            </a: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c3p0</a:t>
            </a: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DBCP</a:t>
            </a:r>
            <a:endParaRPr lang="zh-CN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数据源和连接池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503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连接池基本的思想，原理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在系统初始化的时候，将数据库连接作为对象存储在内存中，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当用户需要访问数据库时，并非建立一个新的连接，而是从连接池中取出一个已建立的空闲连接对象。数据库连接池负责分配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管理和释放数据库连接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它允许应用程序重复使用一个现有的数据库连接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而不是重新建立一个。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连接池通俗理解：　　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数据库连接池就是准备一个池子，里面放着很多生成好的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Connection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，用户请求获得连接，就不需要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getConnection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只要从池子里拿一个给他就行了，这样省掉了生成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Connection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的时间，效率上会有很大提高，不过当然会占用一些内存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稍微大点网站都会用到数据库连接池的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1614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数据源和连接池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1214422"/>
            <a:ext cx="7786742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72264" y="307181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数据库连接池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1538" y="157161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conn1</a:t>
            </a:r>
            <a:endParaRPr lang="zh-CN" altLang="en-US" sz="2400" dirty="0"/>
          </a:p>
        </p:txBody>
      </p:sp>
      <p:sp>
        <p:nvSpPr>
          <p:cNvPr id="7" name="TextBox 7"/>
          <p:cNvSpPr txBox="1"/>
          <p:nvPr/>
        </p:nvSpPr>
        <p:spPr>
          <a:xfrm>
            <a:off x="1714480" y="242886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conn2</a:t>
            </a:r>
            <a:endParaRPr lang="zh-CN" altLang="en-US" sz="2400" dirty="0"/>
          </a:p>
        </p:txBody>
      </p:sp>
      <p:sp>
        <p:nvSpPr>
          <p:cNvPr id="8" name="TextBox 8"/>
          <p:cNvSpPr txBox="1"/>
          <p:nvPr/>
        </p:nvSpPr>
        <p:spPr>
          <a:xfrm>
            <a:off x="3214678" y="192880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conn3</a:t>
            </a:r>
            <a:endParaRPr lang="zh-CN" altLang="en-US" sz="2400" dirty="0"/>
          </a:p>
        </p:txBody>
      </p:sp>
      <p:sp>
        <p:nvSpPr>
          <p:cNvPr id="9" name="TextBox 9"/>
          <p:cNvSpPr txBox="1"/>
          <p:nvPr/>
        </p:nvSpPr>
        <p:spPr>
          <a:xfrm>
            <a:off x="4786314" y="228599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conn4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4348" y="4598868"/>
            <a:ext cx="6786610" cy="785818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Application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0" idx="0"/>
            <a:endCxn id="7" idx="2"/>
          </p:cNvCxnSpPr>
          <p:nvPr/>
        </p:nvCxnSpPr>
        <p:spPr>
          <a:xfrm flipH="1" flipV="1">
            <a:off x="2321703" y="2890533"/>
            <a:ext cx="1785950" cy="170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/>
          <p:cNvSpPr txBox="1"/>
          <p:nvPr/>
        </p:nvSpPr>
        <p:spPr>
          <a:xfrm>
            <a:off x="1928794" y="1428736"/>
            <a:ext cx="92869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busy</a:t>
            </a:r>
            <a:endParaRPr lang="zh-CN" altLang="en-US" sz="1600" b="1" dirty="0"/>
          </a:p>
        </p:txBody>
      </p:sp>
      <p:sp>
        <p:nvSpPr>
          <p:cNvPr id="13" name="TextBox 16"/>
          <p:cNvSpPr txBox="1"/>
          <p:nvPr/>
        </p:nvSpPr>
        <p:spPr>
          <a:xfrm>
            <a:off x="4071934" y="1714488"/>
            <a:ext cx="64294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free</a:t>
            </a:r>
            <a:endParaRPr lang="zh-CN" altLang="en-US" sz="1600" b="1" dirty="0"/>
          </a:p>
        </p:txBody>
      </p:sp>
      <p:sp>
        <p:nvSpPr>
          <p:cNvPr id="14" name="TextBox 17"/>
          <p:cNvSpPr txBox="1"/>
          <p:nvPr/>
        </p:nvSpPr>
        <p:spPr>
          <a:xfrm>
            <a:off x="5715008" y="2143116"/>
            <a:ext cx="64294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free</a:t>
            </a:r>
            <a:endParaRPr lang="zh-CN" altLang="en-US" sz="1600" b="1" dirty="0"/>
          </a:p>
        </p:txBody>
      </p:sp>
      <p:sp>
        <p:nvSpPr>
          <p:cNvPr id="15" name="TextBox 18"/>
          <p:cNvSpPr txBox="1"/>
          <p:nvPr/>
        </p:nvSpPr>
        <p:spPr>
          <a:xfrm>
            <a:off x="2643174" y="2285992"/>
            <a:ext cx="64294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free</a:t>
            </a:r>
            <a:endParaRPr lang="zh-CN" altLang="en-US" sz="1600" b="1" dirty="0"/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3036083" y="3679033"/>
            <a:ext cx="50006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928926" y="3786190"/>
            <a:ext cx="71438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47962" y="5557669"/>
            <a:ext cx="1064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close()</a:t>
            </a:r>
            <a:r>
              <a:rPr lang="zh-CN" altLang="en-US" dirty="0"/>
              <a:t>方法并不是真正关闭连接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而是</a:t>
            </a:r>
            <a:r>
              <a:rPr lang="zh-CN" altLang="en-US" dirty="0"/>
              <a:t>将连接返回给连接池，避免重复创建，提升性能</a:t>
            </a:r>
          </a:p>
        </p:txBody>
      </p:sp>
    </p:spTree>
    <p:extLst>
      <p:ext uri="{BB962C8B-B14F-4D97-AF65-F5344CB8AC3E}">
        <p14:creationId xmlns:p14="http://schemas.microsoft.com/office/powerpoint/2010/main" val="16165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数据库连接池技术的优点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52516" y="914466"/>
            <a:ext cx="8982507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资源重用：</a:t>
            </a:r>
          </a:p>
          <a:p>
            <a:pPr marL="457200" lvl="1" indent="0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由于数据库连接得以重用，避免了频繁创建，释放连接引起的大量性能开销。在减少系统消耗的基础上，另一方面也增加了系统运行环境的平稳性。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更快的系统反应速度</a:t>
            </a:r>
          </a:p>
          <a:p>
            <a:pPr marL="457200" lvl="1" indent="0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数据库连接池在初始化过程中，往往已经创建了若干数据库连接置于连接池中备用。此时连接的初始化工作均已完成。对于业务请求处理而言，直接利用现有可用连接，避免了数据库连接初始化和释放过程的时间开销，从而减少了系统的响应时间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新的资源分配手段</a:t>
            </a:r>
          </a:p>
          <a:p>
            <a:pPr marL="457200" lvl="1" indent="0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对于多应用共享同一数据库的系统而言，可在应用层通过数据库连接池的配置，实现某一应用最大可用数据库连接数的限制，避免某一应用独占所有的数据库资源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统一的连接管理，避免数据库连接泄露</a:t>
            </a:r>
          </a:p>
          <a:p>
            <a:pPr marL="457200" lvl="1" indent="0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在较为完善的数据库连接池实现中，可根据预先的占用超时设定，强制回收被占用连接，从而避免了常规数据库连接操作中可能出现的资源泄露</a:t>
            </a:r>
          </a:p>
        </p:txBody>
      </p:sp>
    </p:spTree>
    <p:extLst>
      <p:ext uri="{BB962C8B-B14F-4D97-AF65-F5344CB8AC3E}">
        <p14:creationId xmlns:p14="http://schemas.microsoft.com/office/powerpoint/2010/main" val="37719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52516" y="914466"/>
            <a:ext cx="8982507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</a:rPr>
              <a:t>JDBC</a:t>
            </a:r>
            <a:r>
              <a:rPr lang="zh-CN" altLang="en-US" sz="2400" b="1" dirty="0">
                <a:solidFill>
                  <a:schemeClr val="tx1"/>
                </a:solidFill>
              </a:rPr>
              <a:t>数据库连接池接口（</a:t>
            </a:r>
            <a:r>
              <a:rPr lang="en-US" altLang="zh-CN" sz="2400" b="1" dirty="0" err="1">
                <a:solidFill>
                  <a:schemeClr val="tx1"/>
                </a:solidFill>
              </a:rPr>
              <a:t>DataSource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连接池厂商的连接池类需要实现这一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常见的连接池：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DBCP </a:t>
            </a:r>
            <a:r>
              <a:rPr lang="zh-CN" altLang="en-US" sz="2400" dirty="0">
                <a:solidFill>
                  <a:schemeClr val="tx1"/>
                </a:solidFill>
              </a:rPr>
              <a:t>数据库连接池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C3P0 </a:t>
            </a:r>
            <a:r>
              <a:rPr lang="zh-CN" altLang="en-US" sz="2400" dirty="0">
                <a:solidFill>
                  <a:schemeClr val="tx1"/>
                </a:solidFill>
              </a:rPr>
              <a:t>数据库连接</a:t>
            </a:r>
            <a:r>
              <a:rPr lang="zh-CN" altLang="en-US" sz="2400" dirty="0" smtClean="0">
                <a:solidFill>
                  <a:schemeClr val="tx1"/>
                </a:solidFill>
              </a:rPr>
              <a:t>池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/>
              <a:t>DRUID</a:t>
            </a:r>
            <a:r>
              <a:rPr lang="zh-CN" altLang="en-US" sz="2400" dirty="0">
                <a:solidFill>
                  <a:schemeClr val="tx1"/>
                </a:solidFill>
              </a:rPr>
              <a:t>数据库连接</a:t>
            </a:r>
            <a:r>
              <a:rPr lang="zh-CN" altLang="en-US" sz="2400" dirty="0" smtClean="0">
                <a:solidFill>
                  <a:schemeClr val="tx1"/>
                </a:solidFill>
              </a:rPr>
              <a:t>池</a:t>
            </a:r>
            <a:endParaRPr lang="en-US" altLang="zh-CN" sz="2400" b="1" dirty="0"/>
          </a:p>
          <a:p>
            <a:pPr lvl="1"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2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开源的数据库连接池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324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c3p0</a:t>
            </a: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的使用步骤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JDBC </a:t>
            </a:r>
            <a:r>
              <a:rPr lang="zh-CN" altLang="en-US" sz="2400" dirty="0">
                <a:solidFill>
                  <a:schemeClr val="tx1"/>
                </a:solidFill>
              </a:rPr>
              <a:t>的数据库连接池使用 </a:t>
            </a:r>
            <a:r>
              <a:rPr lang="en-US" altLang="zh-CN" sz="2400" dirty="0" err="1">
                <a:solidFill>
                  <a:schemeClr val="tx1"/>
                </a:solidFill>
              </a:rPr>
              <a:t>javax.sql.DataSource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来表示，</a:t>
            </a:r>
            <a:r>
              <a:rPr lang="en-US" altLang="zh-CN" sz="2400" dirty="0" err="1">
                <a:solidFill>
                  <a:schemeClr val="tx1"/>
                </a:solidFill>
              </a:rPr>
              <a:t>DataSource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只是一个接口，该接口通常由服务器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Weblogic</a:t>
            </a:r>
            <a:r>
              <a:rPr lang="en-US" altLang="zh-CN" sz="2400" dirty="0">
                <a:solidFill>
                  <a:schemeClr val="tx1"/>
                </a:solidFill>
              </a:rPr>
              <a:t>, WebSphere, Tomcat)</a:t>
            </a:r>
            <a:r>
              <a:rPr lang="zh-CN" altLang="en-US" sz="2400" dirty="0">
                <a:solidFill>
                  <a:schemeClr val="tx1"/>
                </a:solidFill>
              </a:rPr>
              <a:t>提供实现，也有一些开源组织提供实现：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DBCP </a:t>
            </a:r>
            <a:r>
              <a:rPr lang="zh-CN" altLang="en-US" sz="2400" dirty="0">
                <a:solidFill>
                  <a:schemeClr val="tx1"/>
                </a:solidFill>
              </a:rPr>
              <a:t>数据库连接池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C3P0 </a:t>
            </a:r>
            <a:r>
              <a:rPr lang="zh-CN" altLang="en-US" sz="2400" dirty="0">
                <a:solidFill>
                  <a:schemeClr val="tx1"/>
                </a:solidFill>
              </a:rPr>
              <a:t>数据库连接池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chemeClr val="tx1"/>
                </a:solidFill>
              </a:rPr>
              <a:t>DataSource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通常被称为数据源，它包含连接池和连接池管理两个部分，习惯上也经常把 </a:t>
            </a:r>
            <a:r>
              <a:rPr lang="en-US" altLang="zh-CN" sz="2400" dirty="0" err="1">
                <a:solidFill>
                  <a:schemeClr val="tx1"/>
                </a:solidFill>
              </a:rPr>
              <a:t>DataSource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称为连接池</a:t>
            </a:r>
          </a:p>
        </p:txBody>
      </p:sp>
    </p:spTree>
    <p:extLst>
      <p:ext uri="{BB962C8B-B14F-4D97-AF65-F5344CB8AC3E}">
        <p14:creationId xmlns:p14="http://schemas.microsoft.com/office/powerpoint/2010/main" val="30616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33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c3p0</a:t>
            </a: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的使用步骤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10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）导入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c3p0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）创建数据源类（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DataSource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），负责初始化连接池，并提供数据库连接获取方法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）定义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ComboPooledDataSource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）设置连接池参数（建议使用配置文件设定参数）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）获取数据库连接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6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c3p0-config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7" y="1600248"/>
            <a:ext cx="8867775" cy="4352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4912" y="857212"/>
            <a:ext cx="6954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c3p0-config </a:t>
            </a:r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XML</a:t>
            </a:r>
            <a:r>
              <a:rPr lang="zh-CN" altLang="en-US" sz="2800" dirty="0" smtClean="0">
                <a:solidFill>
                  <a:schemeClr val="tx1"/>
                </a:solidFill>
              </a:rPr>
              <a:t>文件（必须</a:t>
            </a:r>
            <a:r>
              <a:rPr lang="zh-CN" altLang="en-US" sz="2800" dirty="0">
                <a:solidFill>
                  <a:schemeClr val="tx1"/>
                </a:solidFill>
              </a:rPr>
              <a:t>在</a:t>
            </a:r>
            <a:r>
              <a:rPr lang="en-US" altLang="zh-CN" sz="2800" dirty="0" err="1">
                <a:solidFill>
                  <a:schemeClr val="tx1"/>
                </a:solidFill>
              </a:rPr>
              <a:t>src</a:t>
            </a:r>
            <a:r>
              <a:rPr lang="zh-CN" altLang="en-US" sz="2800" smtClean="0">
                <a:solidFill>
                  <a:schemeClr val="tx1"/>
                </a:solidFill>
              </a:rPr>
              <a:t>下）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53619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666</Words>
  <Application>Microsoft Office PowerPoint</Application>
  <PresentationFormat>全屏显示(4:3)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华文细黑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ppt主题</vt:lpstr>
      <vt:lpstr>7_自定义设计方案</vt:lpstr>
      <vt:lpstr>数据库连接池</vt:lpstr>
      <vt:lpstr>数据源和连接池</vt:lpstr>
      <vt:lpstr>数据源和连接池</vt:lpstr>
      <vt:lpstr>数据源和连接池</vt:lpstr>
      <vt:lpstr>数据库连接池技术的优点</vt:lpstr>
      <vt:lpstr>DataSource</vt:lpstr>
      <vt:lpstr>开源的数据库连接池</vt:lpstr>
      <vt:lpstr>c3p0的使用</vt:lpstr>
      <vt:lpstr>c3p0-config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yhj</cp:lastModifiedBy>
  <cp:revision>1221</cp:revision>
  <dcterms:created xsi:type="dcterms:W3CDTF">2015-02-26T05:40:00Z</dcterms:created>
  <dcterms:modified xsi:type="dcterms:W3CDTF">2018-07-29T13:24:34Z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2052-10.1.0.6569</vt:lpwstr>
  </property>
</Properties>
</file>