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08" r:id="rId3"/>
    <p:sldId id="1963" r:id="rId4"/>
    <p:sldId id="1972" r:id="rId5"/>
    <p:sldId id="1973" r:id="rId6"/>
    <p:sldId id="1974" r:id="rId7"/>
    <p:sldId id="1975" r:id="rId8"/>
    <p:sldId id="1976" r:id="rId9"/>
    <p:sldId id="363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2">
          <p15:clr>
            <a:srgbClr val="A4A3A4"/>
          </p15:clr>
        </p15:guide>
        <p15:guide id="2" pos="2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FF0000"/>
    <a:srgbClr val="7691E6"/>
    <a:srgbClr val="C2CEF4"/>
    <a:srgbClr val="B5C3F1"/>
    <a:srgbClr val="9D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776" autoAdjust="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1942"/>
        <p:guide pos="2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A92C01-4713-44A4-BDFA-2193DA52E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0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9173-027B-4B71-BEE6-B92927AD6BD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9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08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3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0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27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A92C01-4713-44A4-BDFA-2193DA52EAF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26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B2557A-7FB2-424C-A328-BA11FA59E1A6}" type="slidenum">
              <a:rPr lang="en-US" altLang="en-US"/>
              <a:pPr algn="r" eaLnBrk="1" hangingPunct="1"/>
              <a:t>8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本堂课结束，谢谢大家！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47729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90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729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9602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4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>
            <a:lvl1pPr>
              <a:defRPr sz="28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11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418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5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8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59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3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26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1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buFontTx/>
              <a:buNone/>
              <a:defRPr/>
            </a:lvl1pPr>
          </a:lstStyle>
          <a:p>
            <a:pPr>
              <a:defRPr/>
            </a:pPr>
            <a:fld id="{2AC6B64B-F3C1-4DF6-BB4C-2926F6FAF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4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7844E8-1066-4683-A97D-B943DB4C2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62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3EC67E-586F-4CEE-A3BF-734E4A11C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4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754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68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152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5501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4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 noChangeArrowheads="1"/>
            </p:cNvSpPr>
            <p:nvPr/>
          </p:nvSpPr>
          <p:spPr bwMode="auto">
            <a:xfrm>
              <a:off x="3578225" y="1146175"/>
              <a:ext cx="1725347" cy="496794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1087 w 1087"/>
                <a:gd name="T5" fmla="*/ 314 h 314"/>
                <a:gd name="T6" fmla="*/ 1087 w 1087"/>
                <a:gd name="T7" fmla="*/ 0 h 314"/>
                <a:gd name="T8" fmla="*/ 0 w 1087"/>
                <a:gd name="T9" fmla="*/ 0 h 314"/>
                <a:gd name="T10" fmla="*/ 1018 w 1087"/>
                <a:gd name="T11" fmla="*/ 245 h 314"/>
                <a:gd name="T12" fmla="*/ 69 w 1087"/>
                <a:gd name="T13" fmla="*/ 245 h 314"/>
                <a:gd name="T14" fmla="*/ 69 w 1087"/>
                <a:gd name="T15" fmla="*/ 69 h 314"/>
                <a:gd name="T16" fmla="*/ 1018 w 1087"/>
                <a:gd name="T17" fmla="*/ 69 h 314"/>
                <a:gd name="T18" fmla="*/ 1018 w 1087"/>
                <a:gd name="T19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6" name="Freeform 6"/>
            <p:cNvSpPr>
              <a:spLocks noEditPoints="1" noChangeArrowheads="1"/>
            </p:cNvSpPr>
            <p:nvPr/>
          </p:nvSpPr>
          <p:spPr bwMode="auto">
            <a:xfrm>
              <a:off x="3578225" y="1965885"/>
              <a:ext cx="5038725" cy="129166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4700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3600" dirty="0" err="1">
                <a:ea typeface="黑体" panose="02010609060101010101" pitchFamily="49" charset="-122"/>
              </a:rPr>
              <a:t>dbutils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DBUtil</a:t>
            </a:r>
            <a:r>
              <a:rPr lang="zh-CN" altLang="en-US" dirty="0"/>
              <a:t>工具类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9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commons-</a:t>
            </a: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dbutils</a:t>
            </a: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简介</a:t>
            </a:r>
          </a:p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3231" y="1600248"/>
            <a:ext cx="8514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commons-</a:t>
            </a:r>
            <a:r>
              <a:rPr lang="en-US" altLang="zh-CN" sz="2400" dirty="0" err="1">
                <a:solidFill>
                  <a:schemeClr val="tx1"/>
                </a:solidFill>
              </a:rPr>
              <a:t>dbutils</a:t>
            </a:r>
            <a:r>
              <a:rPr lang="zh-CN" altLang="en-US" sz="2400" dirty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</a:rPr>
              <a:t>Apache</a:t>
            </a:r>
            <a:r>
              <a:rPr lang="zh-CN" altLang="en-US" sz="2400" dirty="0">
                <a:solidFill>
                  <a:schemeClr val="tx1"/>
                </a:solidFill>
              </a:rPr>
              <a:t>组织提供的一个开源</a:t>
            </a:r>
            <a:r>
              <a:rPr lang="en-US" altLang="zh-CN" sz="2400" dirty="0">
                <a:solidFill>
                  <a:schemeClr val="tx1"/>
                </a:solidFill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</a:rPr>
              <a:t>工具类</a:t>
            </a:r>
            <a:r>
              <a:rPr lang="zh-CN" altLang="en-US" sz="2400" dirty="0" smtClean="0">
                <a:solidFill>
                  <a:schemeClr val="tx1"/>
                </a:solidFill>
              </a:rPr>
              <a:t>库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它</a:t>
            </a:r>
            <a:r>
              <a:rPr lang="zh-CN" altLang="en-US" sz="2400" dirty="0">
                <a:solidFill>
                  <a:schemeClr val="tx1"/>
                </a:solidFill>
              </a:rPr>
              <a:t>是对</a:t>
            </a:r>
            <a:r>
              <a:rPr lang="en-US" altLang="zh-CN" sz="2400" dirty="0">
                <a:solidFill>
                  <a:schemeClr val="tx1"/>
                </a:solidFill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</a:rPr>
              <a:t>的简单封装，学习成本极低，并且使用</a:t>
            </a:r>
            <a:r>
              <a:rPr lang="en-US" altLang="zh-CN" sz="2400" dirty="0" err="1">
                <a:solidFill>
                  <a:schemeClr val="tx1"/>
                </a:solidFill>
              </a:rPr>
              <a:t>dbutils</a:t>
            </a:r>
            <a:r>
              <a:rPr lang="zh-CN" altLang="en-US" sz="2400" dirty="0">
                <a:solidFill>
                  <a:schemeClr val="tx1"/>
                </a:solidFill>
              </a:rPr>
              <a:t>能极大简化</a:t>
            </a:r>
            <a:r>
              <a:rPr lang="en-US" altLang="zh-CN" sz="2400" dirty="0" err="1">
                <a:solidFill>
                  <a:schemeClr val="tx1"/>
                </a:solidFill>
              </a:rPr>
              <a:t>jdbc</a:t>
            </a:r>
            <a:r>
              <a:rPr lang="zh-CN" altLang="en-US" sz="2400" dirty="0">
                <a:solidFill>
                  <a:schemeClr val="tx1"/>
                </a:solidFill>
              </a:rPr>
              <a:t>编码的工作量，同时也不会影响程序的性能。因此</a:t>
            </a:r>
            <a:r>
              <a:rPr lang="en-US" altLang="zh-CN" sz="2400" dirty="0" err="1">
                <a:solidFill>
                  <a:schemeClr val="tx1"/>
                </a:solidFill>
              </a:rPr>
              <a:t>dbutils</a:t>
            </a:r>
            <a:r>
              <a:rPr lang="zh-CN" altLang="en-US" sz="2400" dirty="0">
                <a:solidFill>
                  <a:schemeClr val="tx1"/>
                </a:solidFill>
              </a:rPr>
              <a:t>成为很多不喜欢</a:t>
            </a:r>
            <a:r>
              <a:rPr lang="en-US" altLang="zh-CN" sz="2400" dirty="0">
                <a:solidFill>
                  <a:schemeClr val="tx1"/>
                </a:solidFill>
              </a:rPr>
              <a:t>hibernate</a:t>
            </a:r>
            <a:r>
              <a:rPr lang="zh-CN" altLang="en-US" sz="2400" dirty="0">
                <a:solidFill>
                  <a:schemeClr val="tx1"/>
                </a:solidFill>
              </a:rPr>
              <a:t>的公司的首选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DBUtils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</a:rPr>
              <a:t>Jar</a:t>
            </a:r>
            <a:r>
              <a:rPr lang="zh-CN" altLang="en-US" sz="2400" dirty="0">
                <a:solidFill>
                  <a:schemeClr val="tx1"/>
                </a:solidFill>
              </a:rPr>
              <a:t>包：</a:t>
            </a:r>
            <a:r>
              <a:rPr lang="en-US" altLang="zh-CN" sz="2400" dirty="0" smtClean="0">
                <a:solidFill>
                  <a:schemeClr val="tx1"/>
                </a:solidFill>
              </a:rPr>
              <a:t>commons-dbutils-x.x.jar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作用： 用来操作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数据库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在使用的时候要和数据库连接池、</a:t>
            </a:r>
            <a:r>
              <a:rPr lang="en-US" altLang="zh-CN" sz="2400" dirty="0" err="1">
                <a:solidFill>
                  <a:schemeClr val="tx1"/>
                </a:solidFill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</a:rPr>
              <a:t>jar</a:t>
            </a:r>
            <a:r>
              <a:rPr lang="zh-CN" altLang="en-US" sz="2400" dirty="0">
                <a:solidFill>
                  <a:schemeClr val="tx1"/>
                </a:solidFill>
              </a:rPr>
              <a:t>包配合使用</a:t>
            </a:r>
          </a:p>
        </p:txBody>
      </p:sp>
    </p:spTree>
    <p:extLst>
      <p:ext uri="{BB962C8B-B14F-4D97-AF65-F5344CB8AC3E}">
        <p14:creationId xmlns:p14="http://schemas.microsoft.com/office/powerpoint/2010/main" val="233453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DBUtil</a:t>
            </a:r>
            <a:r>
              <a:rPr lang="zh-CN" altLang="en-US" dirty="0"/>
              <a:t>工具类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主要类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3231" y="1600248"/>
            <a:ext cx="8514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DbUtils</a:t>
            </a:r>
            <a:r>
              <a:rPr lang="zh-CN" altLang="en-US" sz="2400" dirty="0">
                <a:solidFill>
                  <a:schemeClr val="tx1"/>
                </a:solidFill>
              </a:rPr>
              <a:t>：都是静态方法，一系列的</a:t>
            </a:r>
            <a:r>
              <a:rPr lang="en-US" altLang="zh-CN" sz="2400" dirty="0">
                <a:solidFill>
                  <a:schemeClr val="tx1"/>
                </a:solidFill>
              </a:rPr>
              <a:t>close()</a:t>
            </a:r>
            <a:r>
              <a:rPr lang="zh-CN" altLang="en-US" sz="2400" dirty="0">
                <a:solidFill>
                  <a:schemeClr val="tx1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8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DBUtil</a:t>
            </a:r>
            <a:r>
              <a:rPr lang="zh-CN" altLang="en-US" dirty="0"/>
              <a:t>工具类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主要类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3231" y="1600248"/>
            <a:ext cx="8514945" cy="465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QueryRunner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QueryRunner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构造器：</a:t>
            </a:r>
            <a:r>
              <a:rPr lang="en-US" altLang="zh-CN" sz="2400" dirty="0" err="1">
                <a:solidFill>
                  <a:schemeClr val="tx1"/>
                </a:solidFill>
              </a:rPr>
              <a:t>QueryRunner</a:t>
            </a:r>
            <a:r>
              <a:rPr lang="en-US" altLang="zh-CN" sz="2400" dirty="0">
                <a:solidFill>
                  <a:schemeClr val="tx1"/>
                </a:solidFill>
              </a:rPr>
              <a:t>() //</a:t>
            </a:r>
            <a:r>
              <a:rPr lang="zh-CN" altLang="en-US" sz="2400" dirty="0">
                <a:solidFill>
                  <a:schemeClr val="tx1"/>
                </a:solidFill>
              </a:rPr>
              <a:t>在事务里面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构造器：</a:t>
            </a:r>
            <a:r>
              <a:rPr lang="en-US" altLang="zh-CN" sz="2400" dirty="0" err="1">
                <a:solidFill>
                  <a:schemeClr val="tx1"/>
                </a:solidFill>
              </a:rPr>
              <a:t>QueryRunner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DataSource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update()</a:t>
            </a:r>
            <a:r>
              <a:rPr lang="zh-CN" altLang="en-US" sz="2400" dirty="0">
                <a:solidFill>
                  <a:srgbClr val="FF0000"/>
                </a:solidFill>
              </a:rPr>
              <a:t>：执行</a:t>
            </a:r>
            <a:r>
              <a:rPr lang="en-US" altLang="zh-CN" sz="2400" dirty="0">
                <a:solidFill>
                  <a:srgbClr val="FF0000"/>
                </a:solidFill>
              </a:rPr>
              <a:t>insert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update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delete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query()</a:t>
            </a:r>
            <a:r>
              <a:rPr lang="zh-CN" altLang="en-US" sz="2400" dirty="0">
                <a:solidFill>
                  <a:srgbClr val="FF0000"/>
                </a:solidFill>
              </a:rPr>
              <a:t>：执行</a:t>
            </a:r>
            <a:r>
              <a:rPr lang="en-US" altLang="zh-CN" sz="2400" dirty="0">
                <a:solidFill>
                  <a:srgbClr val="FF0000"/>
                </a:solidFill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batch()</a:t>
            </a:r>
            <a:r>
              <a:rPr lang="zh-CN" altLang="en-US" sz="2400" dirty="0">
                <a:solidFill>
                  <a:schemeClr val="tx1"/>
                </a:solidFill>
              </a:rPr>
              <a:t>：执行批处理</a:t>
            </a:r>
          </a:p>
        </p:txBody>
      </p:sp>
    </p:spTree>
    <p:extLst>
      <p:ext uri="{BB962C8B-B14F-4D97-AF65-F5344CB8AC3E}">
        <p14:creationId xmlns:p14="http://schemas.microsoft.com/office/powerpoint/2010/main" val="2873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DBUtil</a:t>
            </a:r>
            <a:r>
              <a:rPr lang="zh-CN" altLang="en-US" dirty="0"/>
              <a:t>工具类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主要类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3231" y="1600248"/>
            <a:ext cx="8514945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QueryRunner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更新（增删改</a:t>
            </a: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update(String </a:t>
            </a:r>
            <a:r>
              <a:rPr lang="en-US" altLang="zh-CN" sz="2400" dirty="0" err="1">
                <a:solidFill>
                  <a:schemeClr val="tx1"/>
                </a:solidFill>
              </a:rPr>
              <a:t>sql</a:t>
            </a:r>
            <a:r>
              <a:rPr lang="en-US" altLang="zh-CN" sz="2400" dirty="0">
                <a:solidFill>
                  <a:schemeClr val="tx1"/>
                </a:solidFill>
              </a:rPr>
              <a:t>, Object... </a:t>
            </a:r>
            <a:r>
              <a:rPr lang="en-US" altLang="zh-CN" sz="2400" dirty="0" err="1">
                <a:solidFill>
                  <a:schemeClr val="tx1"/>
                </a:solidFill>
              </a:rPr>
              <a:t>params</a:t>
            </a:r>
            <a:r>
              <a:rPr lang="en-US" altLang="zh-CN" sz="2400" dirty="0">
                <a:solidFill>
                  <a:schemeClr val="tx1"/>
                </a:solidFill>
              </a:rPr>
              <a:t>) --&gt;  </a:t>
            </a:r>
            <a:r>
              <a:rPr lang="zh-CN" altLang="en-US" sz="2400" dirty="0">
                <a:solidFill>
                  <a:schemeClr val="tx1"/>
                </a:solidFill>
              </a:rPr>
              <a:t>可执行增、删、改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update(Connection con, String </a:t>
            </a:r>
            <a:r>
              <a:rPr lang="en-US" altLang="zh-CN" sz="2400" dirty="0" err="1">
                <a:solidFill>
                  <a:schemeClr val="tx1"/>
                </a:solidFill>
              </a:rPr>
              <a:t>sql</a:t>
            </a:r>
            <a:r>
              <a:rPr lang="en-US" altLang="zh-CN" sz="2400" dirty="0">
                <a:solidFill>
                  <a:schemeClr val="tx1"/>
                </a:solidFill>
              </a:rPr>
              <a:t>, Object... </a:t>
            </a:r>
            <a:r>
              <a:rPr lang="en-US" altLang="zh-CN" sz="2400" dirty="0" err="1">
                <a:solidFill>
                  <a:schemeClr val="tx1"/>
                </a:solidFill>
              </a:rPr>
              <a:t>parmas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需要调用者提供</a:t>
            </a:r>
            <a:r>
              <a:rPr lang="en-US" altLang="zh-CN" sz="2400" dirty="0">
                <a:solidFill>
                  <a:schemeClr val="tx1"/>
                </a:solidFill>
              </a:rPr>
              <a:t>Connection</a:t>
            </a:r>
            <a:r>
              <a:rPr lang="zh-CN" altLang="en-US" sz="2400" dirty="0">
                <a:solidFill>
                  <a:schemeClr val="tx1"/>
                </a:solidFill>
              </a:rPr>
              <a:t>，这说明本方法不再管理</a:t>
            </a:r>
            <a:r>
              <a:rPr lang="en-US" altLang="zh-CN" sz="2400" dirty="0">
                <a:solidFill>
                  <a:schemeClr val="tx1"/>
                </a:solidFill>
              </a:rPr>
              <a:t>Connection</a:t>
            </a:r>
            <a:r>
              <a:rPr lang="zh-CN" altLang="en-US" sz="2400" dirty="0">
                <a:solidFill>
                  <a:schemeClr val="tx1"/>
                </a:solidFill>
              </a:rPr>
              <a:t>了。支持事务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DBUtil</a:t>
            </a:r>
            <a:r>
              <a:rPr lang="zh-CN" altLang="en-US" dirty="0"/>
              <a:t>工具类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914466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主要类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333231" y="1600248"/>
            <a:ext cx="8514945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QueryRunner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查询</a:t>
            </a:r>
            <a:endParaRPr lang="en-US" altLang="zh-CN" sz="2400" b="1" dirty="0" smtClean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T query(String </a:t>
            </a:r>
            <a:r>
              <a:rPr lang="en-US" altLang="zh-CN" sz="2400" dirty="0" err="1">
                <a:solidFill>
                  <a:schemeClr val="tx1"/>
                </a:solidFill>
              </a:rPr>
              <a:t>sql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ResultSetHandler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rsh</a:t>
            </a:r>
            <a:r>
              <a:rPr lang="en-US" altLang="zh-CN" sz="2400" dirty="0">
                <a:solidFill>
                  <a:schemeClr val="tx1"/>
                </a:solidFill>
              </a:rPr>
              <a:t>, Object... </a:t>
            </a:r>
            <a:r>
              <a:rPr lang="en-US" altLang="zh-CN" sz="2400" dirty="0" err="1">
                <a:solidFill>
                  <a:schemeClr val="tx1"/>
                </a:solidFill>
              </a:rPr>
              <a:t>params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可执行</a:t>
            </a:r>
            <a:r>
              <a:rPr lang="zh-CN" altLang="en-US" sz="2400" dirty="0" smtClean="0">
                <a:solidFill>
                  <a:schemeClr val="tx1"/>
                </a:solidFill>
              </a:rPr>
              <a:t>查询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T query(Connection con, String </a:t>
            </a:r>
            <a:r>
              <a:rPr lang="en-US" altLang="zh-CN" sz="2400" dirty="0" err="1">
                <a:solidFill>
                  <a:schemeClr val="tx1"/>
                </a:solidFill>
              </a:rPr>
              <a:t>sql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ResultSetHadler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rsh</a:t>
            </a:r>
            <a:r>
              <a:rPr lang="en-US" altLang="zh-CN" sz="2400" dirty="0">
                <a:solidFill>
                  <a:schemeClr val="tx1"/>
                </a:solidFill>
              </a:rPr>
              <a:t>, Object... </a:t>
            </a:r>
            <a:r>
              <a:rPr lang="en-US" altLang="zh-CN" sz="2400" dirty="0" err="1">
                <a:solidFill>
                  <a:schemeClr val="tx1"/>
                </a:solidFill>
              </a:rPr>
              <a:t>params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，支持事务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DBUtil</a:t>
            </a:r>
            <a:r>
              <a:rPr lang="zh-CN" altLang="en-US" dirty="0"/>
              <a:t>工具类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295823" y="757593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主要类</a:t>
            </a:r>
            <a:endParaRPr lang="en-US" altLang="zh-CN" sz="2400" b="1" dirty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A6BA16E-A964-43D4-AE8D-B4E5AA31AAD0}"/>
              </a:ext>
            </a:extLst>
          </p:cNvPr>
          <p:cNvSpPr/>
          <p:nvPr/>
        </p:nvSpPr>
        <p:spPr>
          <a:xfrm>
            <a:off x="152516" y="1170665"/>
            <a:ext cx="8924255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QueryRunner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ResultSetHandler</a:t>
            </a:r>
            <a:r>
              <a:rPr lang="zh-CN" alt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en-US" altLang="zh-CN" sz="2400" b="1" dirty="0" smtClean="0">
              <a:solidFill>
                <a:schemeClr val="tx1"/>
              </a:solidFill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BeanHandler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单行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构造器需要一个</a:t>
            </a:r>
            <a:r>
              <a:rPr lang="en-US" altLang="zh-CN" sz="2400" dirty="0">
                <a:solidFill>
                  <a:schemeClr val="tx1"/>
                </a:solidFill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</a:rPr>
              <a:t>类型的参数，用来把一行结果转换成指定类型的</a:t>
            </a:r>
            <a:r>
              <a:rPr lang="en-US" altLang="zh-CN" sz="2400" dirty="0" err="1">
                <a:solidFill>
                  <a:schemeClr val="tx1"/>
                </a:solidFill>
              </a:rPr>
              <a:t>javaBean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BeanListHandler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多行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构造器也是需要一个</a:t>
            </a:r>
            <a:r>
              <a:rPr lang="en-US" altLang="zh-CN" sz="2400" dirty="0">
                <a:solidFill>
                  <a:schemeClr val="tx1"/>
                </a:solidFill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</a:rPr>
              <a:t>类型的参数，用来把一行结果集转换成一个</a:t>
            </a:r>
            <a:r>
              <a:rPr lang="en-US" altLang="zh-CN" sz="2400" dirty="0" err="1">
                <a:solidFill>
                  <a:schemeClr val="tx1"/>
                </a:solidFill>
              </a:rPr>
              <a:t>javabean</a:t>
            </a:r>
            <a:r>
              <a:rPr lang="zh-CN" altLang="en-US" sz="2400" dirty="0">
                <a:solidFill>
                  <a:schemeClr val="tx1"/>
                </a:solidFill>
              </a:rPr>
              <a:t>，那么多行就是转换成</a:t>
            </a:r>
            <a:r>
              <a:rPr lang="en-US" altLang="zh-CN" sz="2400" dirty="0">
                <a:solidFill>
                  <a:schemeClr val="tx1"/>
                </a:solidFill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</a:rPr>
              <a:t>对象，一堆</a:t>
            </a:r>
            <a:r>
              <a:rPr lang="en-US" altLang="zh-CN" sz="2400" dirty="0" err="1">
                <a:solidFill>
                  <a:schemeClr val="tx1"/>
                </a:solidFill>
              </a:rPr>
              <a:t>javabean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MapHandler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单行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把一行结果集转换</a:t>
            </a:r>
            <a:r>
              <a:rPr lang="en-US" altLang="zh-CN" sz="2400" dirty="0">
                <a:solidFill>
                  <a:schemeClr val="tx1"/>
                </a:solidFill>
              </a:rPr>
              <a:t>Map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MapListHandler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多行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把一行记录转换成一个</a:t>
            </a:r>
            <a:r>
              <a:rPr lang="en-US" altLang="zh-CN" sz="2400" dirty="0">
                <a:solidFill>
                  <a:schemeClr val="tx1"/>
                </a:solidFill>
              </a:rPr>
              <a:t>Map</a:t>
            </a:r>
            <a:r>
              <a:rPr lang="zh-CN" altLang="en-US" sz="2400" dirty="0">
                <a:solidFill>
                  <a:schemeClr val="tx1"/>
                </a:solidFill>
              </a:rPr>
              <a:t>，多行就是多个</a:t>
            </a:r>
            <a:r>
              <a:rPr lang="en-US" altLang="zh-CN" sz="2400" dirty="0">
                <a:solidFill>
                  <a:schemeClr val="tx1"/>
                </a:solidFill>
              </a:rPr>
              <a:t>Map</a:t>
            </a:r>
            <a:r>
              <a:rPr lang="zh-CN" altLang="en-US" sz="2400" dirty="0">
                <a:solidFill>
                  <a:schemeClr val="tx1"/>
                </a:solidFill>
              </a:rPr>
              <a:t>，即</a:t>
            </a:r>
            <a:r>
              <a:rPr lang="en-US" altLang="zh-CN" sz="2400" dirty="0">
                <a:solidFill>
                  <a:schemeClr val="tx1"/>
                </a:solidFill>
              </a:rPr>
              <a:t>List&lt;Map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</a:rPr>
              <a:t>ScalarHandler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单行单列</a:t>
            </a:r>
            <a:r>
              <a:rPr lang="en-US" altLang="zh-CN" sz="2400" dirty="0">
                <a:solidFill>
                  <a:schemeClr val="tx1"/>
                </a:solidFill>
              </a:rPr>
              <a:t>) --&gt; </a:t>
            </a:r>
            <a:r>
              <a:rPr lang="zh-CN" altLang="en-US" sz="2400" dirty="0">
                <a:solidFill>
                  <a:schemeClr val="tx1"/>
                </a:solidFill>
              </a:rPr>
              <a:t>通常用与</a:t>
            </a:r>
            <a:r>
              <a:rPr lang="en-US" altLang="zh-CN" sz="2400" dirty="0">
                <a:solidFill>
                  <a:schemeClr val="tx1"/>
                </a:solidFill>
              </a:rPr>
              <a:t>select count(*) from </a:t>
            </a:r>
            <a:r>
              <a:rPr lang="en-US" altLang="zh-CN" sz="2400" dirty="0" err="1">
                <a:solidFill>
                  <a:schemeClr val="tx1"/>
                </a:solidFill>
              </a:rPr>
              <a:t>t_stu</a:t>
            </a:r>
            <a:r>
              <a:rPr lang="zh-CN" altLang="en-US" sz="2400" dirty="0">
                <a:solidFill>
                  <a:schemeClr val="tx1"/>
                </a:solidFill>
              </a:rPr>
              <a:t>语句！结果集是单行单列的！它返回一个</a:t>
            </a:r>
            <a:r>
              <a:rPr lang="en-US" altLang="zh-CN" sz="2400" dirty="0">
                <a:solidFill>
                  <a:schemeClr val="tx1"/>
                </a:solidFill>
              </a:rPr>
              <a:t>Object </a:t>
            </a:r>
            <a:r>
              <a:rPr lang="zh-CN" altLang="en-US" sz="2400" dirty="0">
                <a:solidFill>
                  <a:schemeClr val="tx1"/>
                </a:solidFill>
              </a:rPr>
              <a:t>聚合函数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819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>
                <a:ea typeface="楷体_GB2312" pitchFamily="1" charset="-122"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414</Words>
  <Application>Microsoft Office PowerPoint</Application>
  <PresentationFormat>全屏显示(4:3)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华文细黑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ppt主题</vt:lpstr>
      <vt:lpstr>7_自定义设计方案</vt:lpstr>
      <vt:lpstr>dbutils</vt:lpstr>
      <vt:lpstr>DBUtil工具类</vt:lpstr>
      <vt:lpstr>DBUtil工具类</vt:lpstr>
      <vt:lpstr>DBUtil工具类</vt:lpstr>
      <vt:lpstr>DBUtil工具类</vt:lpstr>
      <vt:lpstr>DBUtil工具类</vt:lpstr>
      <vt:lpstr>DBUtil工具类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yhj</cp:lastModifiedBy>
  <cp:revision>1221</cp:revision>
  <dcterms:created xsi:type="dcterms:W3CDTF">2015-02-26T05:40:00Z</dcterms:created>
  <dcterms:modified xsi:type="dcterms:W3CDTF">2018-07-31T07:28:53Z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2052-10.1.0.6569</vt:lpwstr>
  </property>
</Properties>
</file>