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61" r:id="rId2"/>
  </p:sldMasterIdLst>
  <p:notesMasterIdLst>
    <p:notesMasterId r:id="rId60"/>
  </p:notesMasterIdLst>
  <p:handoutMasterIdLst>
    <p:handoutMasterId r:id="rId61"/>
  </p:handoutMasterIdLst>
  <p:sldIdLst>
    <p:sldId id="294" r:id="rId3"/>
    <p:sldId id="295" r:id="rId4"/>
    <p:sldId id="296" r:id="rId5"/>
    <p:sldId id="297" r:id="rId6"/>
    <p:sldId id="298" r:id="rId7"/>
    <p:sldId id="299"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53" r:id="rId21"/>
    <p:sldId id="312" r:id="rId22"/>
    <p:sldId id="313" r:id="rId23"/>
    <p:sldId id="314" r:id="rId24"/>
    <p:sldId id="352" r:id="rId25"/>
    <p:sldId id="315" r:id="rId26"/>
    <p:sldId id="354" r:id="rId27"/>
    <p:sldId id="355" r:id="rId28"/>
    <p:sldId id="356" r:id="rId29"/>
    <p:sldId id="316" r:id="rId30"/>
    <p:sldId id="317" r:id="rId31"/>
    <p:sldId id="318" r:id="rId32"/>
    <p:sldId id="319" r:id="rId33"/>
    <p:sldId id="320" r:id="rId34"/>
    <p:sldId id="321" r:id="rId35"/>
    <p:sldId id="357" r:id="rId36"/>
    <p:sldId id="322" r:id="rId37"/>
    <p:sldId id="323" r:id="rId38"/>
    <p:sldId id="324" r:id="rId39"/>
    <p:sldId id="325" r:id="rId40"/>
    <p:sldId id="326" r:id="rId41"/>
    <p:sldId id="327" r:id="rId42"/>
    <p:sldId id="328" r:id="rId43"/>
    <p:sldId id="329" r:id="rId44"/>
    <p:sldId id="330" r:id="rId45"/>
    <p:sldId id="331" r:id="rId46"/>
    <p:sldId id="332" r:id="rId47"/>
    <p:sldId id="333" r:id="rId48"/>
    <p:sldId id="334" r:id="rId49"/>
    <p:sldId id="335" r:id="rId50"/>
    <p:sldId id="336" r:id="rId51"/>
    <p:sldId id="337" r:id="rId52"/>
    <p:sldId id="338" r:id="rId53"/>
    <p:sldId id="339" r:id="rId54"/>
    <p:sldId id="340" r:id="rId55"/>
    <p:sldId id="348" r:id="rId56"/>
    <p:sldId id="349" r:id="rId57"/>
    <p:sldId id="350" r:id="rId58"/>
    <p:sldId id="351" r:id="rId59"/>
  </p:sldIdLst>
  <p:sldSz cx="9144000" cy="6858000" type="screen4x3"/>
  <p:notesSz cx="10234613" cy="7099300"/>
  <p:defaultTex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FFFF66"/>
    <a:srgbClr val="FFFF00"/>
    <a:srgbClr val="DDDDDD"/>
    <a:srgbClr val="C0C0C0"/>
    <a:srgbClr val="00FF00"/>
    <a:srgbClr val="FD9B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312"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404" y="702"/>
      </p:cViewPr>
      <p:guideLst>
        <p:guide orient="horz" pos="2236"/>
        <p:guide pos="3224"/>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b="0">
                <a:ea typeface="宋体" pitchFamily="2" charset="-122"/>
              </a:defRPr>
            </a:lvl1pPr>
          </a:lstStyle>
          <a:p>
            <a:endParaRPr lang="en-US" altLang="zh-CN"/>
          </a:p>
        </p:txBody>
      </p:sp>
      <p:sp>
        <p:nvSpPr>
          <p:cNvPr id="32771" name="Rectangle 3"/>
          <p:cNvSpPr>
            <a:spLocks noGrp="1" noChangeArrowheads="1"/>
          </p:cNvSpPr>
          <p:nvPr>
            <p:ph type="dt" sz="quarter" idx="1"/>
          </p:nvPr>
        </p:nvSpPr>
        <p:spPr bwMode="auto">
          <a:xfrm>
            <a:off x="5799138"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b="0">
                <a:ea typeface="宋体" pitchFamily="2" charset="-122"/>
              </a:defRPr>
            </a:lvl1pPr>
          </a:lstStyle>
          <a:p>
            <a:endParaRPr lang="en-US" altLang="zh-CN"/>
          </a:p>
        </p:txBody>
      </p:sp>
      <p:sp>
        <p:nvSpPr>
          <p:cNvPr id="32772" name="Rectangle 4"/>
          <p:cNvSpPr>
            <a:spLocks noGrp="1" noChangeArrowheads="1"/>
          </p:cNvSpPr>
          <p:nvPr>
            <p:ph type="ftr" sz="quarter" idx="2"/>
          </p:nvPr>
        </p:nvSpPr>
        <p:spPr bwMode="auto">
          <a:xfrm>
            <a:off x="0"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b="0">
                <a:ea typeface="宋体" pitchFamily="2" charset="-122"/>
              </a:defRPr>
            </a:lvl1pPr>
          </a:lstStyle>
          <a:p>
            <a:endParaRPr lang="en-US" altLang="zh-CN"/>
          </a:p>
        </p:txBody>
      </p:sp>
      <p:sp>
        <p:nvSpPr>
          <p:cNvPr id="32773" name="Rectangle 5"/>
          <p:cNvSpPr>
            <a:spLocks noGrp="1" noChangeArrowheads="1"/>
          </p:cNvSpPr>
          <p:nvPr>
            <p:ph type="sldNum" sz="quarter" idx="3"/>
          </p:nvPr>
        </p:nvSpPr>
        <p:spPr bwMode="auto">
          <a:xfrm>
            <a:off x="5799138"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b="0">
                <a:ea typeface="宋体" pitchFamily="2" charset="-122"/>
              </a:defRPr>
            </a:lvl1pPr>
          </a:lstStyle>
          <a:p>
            <a:fld id="{A9D6D479-A190-4730-B076-4BF3B17E492B}" type="slidenum">
              <a:rPr lang="en-US" altLang="zh-CN"/>
              <a:pPr/>
              <a:t>‹#›</a:t>
            </a:fld>
            <a:endParaRPr lang="en-US" altLang="zh-CN"/>
          </a:p>
        </p:txBody>
      </p:sp>
    </p:spTree>
    <p:extLst>
      <p:ext uri="{BB962C8B-B14F-4D97-AF65-F5344CB8AC3E}">
        <p14:creationId xmlns:p14="http://schemas.microsoft.com/office/powerpoint/2010/main" val="827129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b="0">
                <a:ea typeface="宋体" pitchFamily="2" charset="-122"/>
              </a:defRPr>
            </a:lvl1pPr>
          </a:lstStyle>
          <a:p>
            <a:endParaRPr lang="en-US" altLang="zh-CN"/>
          </a:p>
        </p:txBody>
      </p:sp>
      <p:sp>
        <p:nvSpPr>
          <p:cNvPr id="6147" name="Rectangle 3"/>
          <p:cNvSpPr>
            <a:spLocks noGrp="1" noChangeArrowheads="1"/>
          </p:cNvSpPr>
          <p:nvPr>
            <p:ph type="dt" idx="1"/>
          </p:nvPr>
        </p:nvSpPr>
        <p:spPr bwMode="auto">
          <a:xfrm>
            <a:off x="5799138"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b="0">
                <a:ea typeface="宋体" pitchFamily="2" charset="-122"/>
              </a:defRPr>
            </a:lvl1pPr>
          </a:lstStyle>
          <a:p>
            <a:endParaRPr lang="en-US" altLang="zh-CN"/>
          </a:p>
        </p:txBody>
      </p:sp>
      <p:sp>
        <p:nvSpPr>
          <p:cNvPr id="6148" name="Rectangle 4"/>
          <p:cNvSpPr>
            <a:spLocks noGrp="1" noRot="1" noChangeAspect="1" noChangeArrowheads="1" noTextEdit="1"/>
          </p:cNvSpPr>
          <p:nvPr>
            <p:ph type="sldImg" idx="2"/>
          </p:nvPr>
        </p:nvSpPr>
        <p:spPr bwMode="auto">
          <a:xfrm>
            <a:off x="3343275" y="533400"/>
            <a:ext cx="3548063" cy="26606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1363663" y="3430588"/>
            <a:ext cx="7507287" cy="313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150" name="Rectangle 6"/>
          <p:cNvSpPr>
            <a:spLocks noGrp="1" noChangeArrowheads="1"/>
          </p:cNvSpPr>
          <p:nvPr>
            <p:ph type="ftr" sz="quarter" idx="4"/>
          </p:nvPr>
        </p:nvSpPr>
        <p:spPr bwMode="auto">
          <a:xfrm>
            <a:off x="0"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b="0">
                <a:ea typeface="宋体" pitchFamily="2" charset="-122"/>
              </a:defRPr>
            </a:lvl1pPr>
          </a:lstStyle>
          <a:p>
            <a:endParaRPr lang="en-US" altLang="zh-CN"/>
          </a:p>
        </p:txBody>
      </p:sp>
      <p:sp>
        <p:nvSpPr>
          <p:cNvPr id="6151" name="Rectangle 7"/>
          <p:cNvSpPr>
            <a:spLocks noGrp="1" noChangeArrowheads="1"/>
          </p:cNvSpPr>
          <p:nvPr>
            <p:ph type="sldNum" sz="quarter" idx="5"/>
          </p:nvPr>
        </p:nvSpPr>
        <p:spPr bwMode="auto">
          <a:xfrm>
            <a:off x="5799138"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b="0">
                <a:ea typeface="宋体" pitchFamily="2" charset="-122"/>
              </a:defRPr>
            </a:lvl1pPr>
          </a:lstStyle>
          <a:p>
            <a:fld id="{C869052D-5E0D-4088-A1FA-D9A108B41BD4}" type="slidenum">
              <a:rPr lang="en-US" altLang="zh-CN"/>
              <a:pPr/>
              <a:t>‹#›</a:t>
            </a:fld>
            <a:endParaRPr lang="en-US" altLang="zh-CN"/>
          </a:p>
        </p:txBody>
      </p:sp>
    </p:spTree>
    <p:extLst>
      <p:ext uri="{BB962C8B-B14F-4D97-AF65-F5344CB8AC3E}">
        <p14:creationId xmlns:p14="http://schemas.microsoft.com/office/powerpoint/2010/main" val="133114512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746C009B-41ED-45DD-B56D-16DB53446AD2}" type="datetime1">
              <a:rPr lang="zh-CN" altLang="en-US"/>
              <a:pPr/>
              <a:t>2021/3/9</a:t>
            </a:fld>
            <a:endParaRPr lang="en-US" altLang="zh-CN"/>
          </a:p>
        </p:txBody>
      </p:sp>
      <p:sp>
        <p:nvSpPr>
          <p:cNvPr id="7" name="Rectangle 7"/>
          <p:cNvSpPr>
            <a:spLocks noGrp="1" noChangeArrowheads="1"/>
          </p:cNvSpPr>
          <p:nvPr>
            <p:ph type="sldNum" sz="quarter" idx="5"/>
          </p:nvPr>
        </p:nvSpPr>
        <p:spPr>
          <a:ln/>
        </p:spPr>
        <p:txBody>
          <a:bodyPr/>
          <a:lstStyle/>
          <a:p>
            <a:fld id="{2E6469AF-B27F-4B77-8723-BB29C372A6DF}" type="slidenum">
              <a:rPr lang="en-US" altLang="zh-CN"/>
              <a:pPr/>
              <a:t>1</a:t>
            </a:fld>
            <a:endParaRPr lang="en-US" altLang="zh-CN"/>
          </a:p>
        </p:txBody>
      </p:sp>
      <p:sp>
        <p:nvSpPr>
          <p:cNvPr id="250882" name="Rectangle 2"/>
          <p:cNvSpPr>
            <a:spLocks noGrp="1" noRot="1" noChangeAspect="1" noChangeArrowheads="1" noTextEdit="1"/>
          </p:cNvSpPr>
          <p:nvPr>
            <p:ph type="sldImg"/>
          </p:nvPr>
        </p:nvSpPr>
        <p:spPr>
          <a:xfrm>
            <a:off x="3343275" y="533400"/>
            <a:ext cx="3548063" cy="2660650"/>
          </a:xfrm>
          <a:ln/>
        </p:spPr>
      </p:sp>
      <p:sp>
        <p:nvSpPr>
          <p:cNvPr id="250883"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62C2601A-703A-4BE9-AAA4-798B0C21D800}" type="datetime1">
              <a:rPr lang="zh-CN" altLang="en-US"/>
              <a:pPr/>
              <a:t>2021/3/9</a:t>
            </a:fld>
            <a:endParaRPr lang="en-US" altLang="zh-CN"/>
          </a:p>
        </p:txBody>
      </p:sp>
      <p:sp>
        <p:nvSpPr>
          <p:cNvPr id="7" name="Rectangle 7"/>
          <p:cNvSpPr>
            <a:spLocks noGrp="1" noChangeArrowheads="1"/>
          </p:cNvSpPr>
          <p:nvPr>
            <p:ph type="sldNum" sz="quarter" idx="5"/>
          </p:nvPr>
        </p:nvSpPr>
        <p:spPr>
          <a:ln/>
        </p:spPr>
        <p:txBody>
          <a:bodyPr/>
          <a:lstStyle/>
          <a:p>
            <a:fld id="{1937841F-C6AB-4CCF-98FE-7E97B1976864}" type="slidenum">
              <a:rPr lang="en-US" altLang="zh-CN"/>
              <a:pPr/>
              <a:t>17</a:t>
            </a:fld>
            <a:endParaRPr lang="en-US" altLang="zh-CN"/>
          </a:p>
        </p:txBody>
      </p:sp>
      <p:sp>
        <p:nvSpPr>
          <p:cNvPr id="276482" name="Rectangle 2"/>
          <p:cNvSpPr>
            <a:spLocks noGrp="1" noRot="1" noChangeAspect="1" noChangeArrowheads="1" noTextEdit="1"/>
          </p:cNvSpPr>
          <p:nvPr>
            <p:ph type="sldImg"/>
          </p:nvPr>
        </p:nvSpPr>
        <p:spPr>
          <a:xfrm>
            <a:off x="3343275" y="533400"/>
            <a:ext cx="3548063" cy="2660650"/>
          </a:xfrm>
          <a:ln/>
        </p:spPr>
      </p:sp>
      <p:sp>
        <p:nvSpPr>
          <p:cNvPr id="276483"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7F116ADB-F824-4C7F-B061-1353DA8B5671}" type="datetime1">
              <a:rPr lang="zh-CN" altLang="en-US"/>
              <a:pPr/>
              <a:t>2021/3/9</a:t>
            </a:fld>
            <a:endParaRPr lang="en-US" altLang="zh-CN"/>
          </a:p>
        </p:txBody>
      </p:sp>
      <p:sp>
        <p:nvSpPr>
          <p:cNvPr id="7" name="Rectangle 7"/>
          <p:cNvSpPr>
            <a:spLocks noGrp="1" noChangeArrowheads="1"/>
          </p:cNvSpPr>
          <p:nvPr>
            <p:ph type="sldNum" sz="quarter" idx="5"/>
          </p:nvPr>
        </p:nvSpPr>
        <p:spPr>
          <a:ln/>
        </p:spPr>
        <p:txBody>
          <a:bodyPr/>
          <a:lstStyle/>
          <a:p>
            <a:fld id="{6292ED8F-CB62-496E-ACC3-7C78364930B7}" type="slidenum">
              <a:rPr lang="en-US" altLang="zh-CN"/>
              <a:pPr/>
              <a:t>18</a:t>
            </a:fld>
            <a:endParaRPr lang="en-US" altLang="zh-CN"/>
          </a:p>
        </p:txBody>
      </p:sp>
      <p:sp>
        <p:nvSpPr>
          <p:cNvPr id="278530" name="Rectangle 2"/>
          <p:cNvSpPr>
            <a:spLocks noGrp="1" noRot="1" noChangeAspect="1" noChangeArrowheads="1" noTextEdit="1"/>
          </p:cNvSpPr>
          <p:nvPr>
            <p:ph type="sldImg"/>
          </p:nvPr>
        </p:nvSpPr>
        <p:spPr>
          <a:xfrm>
            <a:off x="3343275" y="533400"/>
            <a:ext cx="3548063" cy="2660650"/>
          </a:xfrm>
          <a:ln/>
        </p:spPr>
      </p:sp>
      <p:sp>
        <p:nvSpPr>
          <p:cNvPr id="278531"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87F585C4-33B4-4FC2-890C-EB7FA595E0AE}" type="datetime1">
              <a:rPr lang="zh-CN" altLang="en-US"/>
              <a:pPr/>
              <a:t>2021/3/9</a:t>
            </a:fld>
            <a:endParaRPr lang="en-US" altLang="zh-CN"/>
          </a:p>
        </p:txBody>
      </p:sp>
      <p:sp>
        <p:nvSpPr>
          <p:cNvPr id="7" name="Rectangle 7"/>
          <p:cNvSpPr>
            <a:spLocks noGrp="1" noChangeArrowheads="1"/>
          </p:cNvSpPr>
          <p:nvPr>
            <p:ph type="sldNum" sz="quarter" idx="5"/>
          </p:nvPr>
        </p:nvSpPr>
        <p:spPr>
          <a:ln/>
        </p:spPr>
        <p:txBody>
          <a:bodyPr/>
          <a:lstStyle/>
          <a:p>
            <a:fld id="{04EA5120-BE1A-4A65-8434-ED70A8A8A377}" type="slidenum">
              <a:rPr lang="en-US" altLang="zh-CN"/>
              <a:pPr/>
              <a:t>20</a:t>
            </a:fld>
            <a:endParaRPr lang="en-US" altLang="zh-CN"/>
          </a:p>
        </p:txBody>
      </p:sp>
      <p:sp>
        <p:nvSpPr>
          <p:cNvPr id="280578" name="Rectangle 2"/>
          <p:cNvSpPr>
            <a:spLocks noGrp="1" noRot="1" noChangeAspect="1" noChangeArrowheads="1" noTextEdit="1"/>
          </p:cNvSpPr>
          <p:nvPr>
            <p:ph type="sldImg"/>
          </p:nvPr>
        </p:nvSpPr>
        <p:spPr>
          <a:xfrm>
            <a:off x="3343275" y="533400"/>
            <a:ext cx="3548063" cy="2660650"/>
          </a:xfrm>
          <a:ln/>
        </p:spPr>
      </p:sp>
      <p:sp>
        <p:nvSpPr>
          <p:cNvPr id="280579"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E9114936-AAC8-4981-98F5-2EB951ACE02A}" type="datetime1">
              <a:rPr lang="zh-CN" altLang="en-US"/>
              <a:pPr/>
              <a:t>2021/3/9</a:t>
            </a:fld>
            <a:endParaRPr lang="en-US" altLang="zh-CN"/>
          </a:p>
        </p:txBody>
      </p:sp>
      <p:sp>
        <p:nvSpPr>
          <p:cNvPr id="7" name="Rectangle 7"/>
          <p:cNvSpPr>
            <a:spLocks noGrp="1" noChangeArrowheads="1"/>
          </p:cNvSpPr>
          <p:nvPr>
            <p:ph type="sldNum" sz="quarter" idx="5"/>
          </p:nvPr>
        </p:nvSpPr>
        <p:spPr>
          <a:ln/>
        </p:spPr>
        <p:txBody>
          <a:bodyPr/>
          <a:lstStyle/>
          <a:p>
            <a:fld id="{B8996002-CF84-4808-934D-476D140E964C}" type="slidenum">
              <a:rPr lang="en-US" altLang="zh-CN"/>
              <a:pPr/>
              <a:t>29</a:t>
            </a:fld>
            <a:endParaRPr lang="en-US" altLang="zh-CN"/>
          </a:p>
        </p:txBody>
      </p:sp>
      <p:sp>
        <p:nvSpPr>
          <p:cNvPr id="340994" name="Rectangle 2"/>
          <p:cNvSpPr>
            <a:spLocks noGrp="1" noRot="1" noChangeAspect="1" noChangeArrowheads="1" noTextEdit="1"/>
          </p:cNvSpPr>
          <p:nvPr>
            <p:ph type="sldImg"/>
          </p:nvPr>
        </p:nvSpPr>
        <p:spPr>
          <a:xfrm>
            <a:off x="3343275" y="533400"/>
            <a:ext cx="3548063" cy="2660650"/>
          </a:xfrm>
          <a:ln/>
        </p:spPr>
      </p:sp>
      <p:sp>
        <p:nvSpPr>
          <p:cNvPr id="340995"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01E3EBBD-0EE3-445A-82D6-0437E6DF2AFD}" type="datetime1">
              <a:rPr lang="zh-CN" altLang="en-US"/>
              <a:pPr/>
              <a:t>2021/3/9</a:t>
            </a:fld>
            <a:endParaRPr lang="en-US" altLang="zh-CN"/>
          </a:p>
        </p:txBody>
      </p:sp>
      <p:sp>
        <p:nvSpPr>
          <p:cNvPr id="7" name="Rectangle 7"/>
          <p:cNvSpPr>
            <a:spLocks noGrp="1" noChangeArrowheads="1"/>
          </p:cNvSpPr>
          <p:nvPr>
            <p:ph type="sldNum" sz="quarter" idx="5"/>
          </p:nvPr>
        </p:nvSpPr>
        <p:spPr>
          <a:ln/>
        </p:spPr>
        <p:txBody>
          <a:bodyPr/>
          <a:lstStyle/>
          <a:p>
            <a:fld id="{70160C06-D74A-407B-8A86-E1572EBDFF41}" type="slidenum">
              <a:rPr lang="en-US" altLang="zh-CN"/>
              <a:pPr/>
              <a:t>30</a:t>
            </a:fld>
            <a:endParaRPr lang="en-US" altLang="zh-CN"/>
          </a:p>
        </p:txBody>
      </p:sp>
      <p:sp>
        <p:nvSpPr>
          <p:cNvPr id="343042" name="Rectangle 2"/>
          <p:cNvSpPr>
            <a:spLocks noGrp="1" noRot="1" noChangeAspect="1" noChangeArrowheads="1" noTextEdit="1"/>
          </p:cNvSpPr>
          <p:nvPr>
            <p:ph type="sldImg"/>
          </p:nvPr>
        </p:nvSpPr>
        <p:spPr>
          <a:xfrm>
            <a:off x="3343275" y="533400"/>
            <a:ext cx="3548063" cy="2660650"/>
          </a:xfrm>
          <a:ln/>
        </p:spPr>
      </p:sp>
      <p:sp>
        <p:nvSpPr>
          <p:cNvPr id="343043"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529ACF98-D867-487B-9103-890F41E6582B}" type="datetime1">
              <a:rPr lang="zh-CN" altLang="en-US"/>
              <a:pPr/>
              <a:t>2021/3/9</a:t>
            </a:fld>
            <a:endParaRPr lang="en-US" altLang="zh-CN"/>
          </a:p>
        </p:txBody>
      </p:sp>
      <p:sp>
        <p:nvSpPr>
          <p:cNvPr id="7" name="Rectangle 7"/>
          <p:cNvSpPr>
            <a:spLocks noGrp="1" noChangeArrowheads="1"/>
          </p:cNvSpPr>
          <p:nvPr>
            <p:ph type="sldNum" sz="quarter" idx="5"/>
          </p:nvPr>
        </p:nvSpPr>
        <p:spPr>
          <a:ln/>
        </p:spPr>
        <p:txBody>
          <a:bodyPr/>
          <a:lstStyle/>
          <a:p>
            <a:fld id="{6D92A3ED-F577-45BC-A09C-CF96E2BB7787}" type="slidenum">
              <a:rPr lang="en-US" altLang="zh-CN"/>
              <a:pPr/>
              <a:t>33</a:t>
            </a:fld>
            <a:endParaRPr lang="en-US" altLang="zh-CN"/>
          </a:p>
        </p:txBody>
      </p:sp>
      <p:sp>
        <p:nvSpPr>
          <p:cNvPr id="347138" name="Rectangle 2"/>
          <p:cNvSpPr>
            <a:spLocks noGrp="1" noRot="1" noChangeAspect="1" noChangeArrowheads="1" noTextEdit="1"/>
          </p:cNvSpPr>
          <p:nvPr>
            <p:ph type="sldImg"/>
          </p:nvPr>
        </p:nvSpPr>
        <p:spPr>
          <a:xfrm>
            <a:off x="3343275" y="533400"/>
            <a:ext cx="3548063" cy="2660650"/>
          </a:xfrm>
          <a:ln/>
        </p:spPr>
      </p:sp>
      <p:sp>
        <p:nvSpPr>
          <p:cNvPr id="347139"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8ADBFDDD-C856-4208-A103-39ACA9497751}" type="datetime1">
              <a:rPr lang="zh-CN" altLang="en-US"/>
              <a:pPr/>
              <a:t>2021/3/9</a:t>
            </a:fld>
            <a:endParaRPr lang="en-US" altLang="zh-CN"/>
          </a:p>
        </p:txBody>
      </p:sp>
      <p:sp>
        <p:nvSpPr>
          <p:cNvPr id="7" name="Rectangle 7"/>
          <p:cNvSpPr>
            <a:spLocks noGrp="1" noChangeArrowheads="1"/>
          </p:cNvSpPr>
          <p:nvPr>
            <p:ph type="sldNum" sz="quarter" idx="5"/>
          </p:nvPr>
        </p:nvSpPr>
        <p:spPr>
          <a:ln/>
        </p:spPr>
        <p:txBody>
          <a:bodyPr/>
          <a:lstStyle/>
          <a:p>
            <a:fld id="{198C5496-9D43-4CA9-830E-237EF52FF50E}" type="slidenum">
              <a:rPr lang="en-US" altLang="zh-CN"/>
              <a:pPr/>
              <a:t>35</a:t>
            </a:fld>
            <a:endParaRPr lang="en-US" altLang="zh-CN"/>
          </a:p>
        </p:txBody>
      </p:sp>
      <p:sp>
        <p:nvSpPr>
          <p:cNvPr id="285698" name="Rectangle 2"/>
          <p:cNvSpPr>
            <a:spLocks noGrp="1" noRot="1" noChangeAspect="1" noChangeArrowheads="1" noTextEdit="1"/>
          </p:cNvSpPr>
          <p:nvPr>
            <p:ph type="sldImg"/>
          </p:nvPr>
        </p:nvSpPr>
        <p:spPr>
          <a:xfrm>
            <a:off x="3343275" y="533400"/>
            <a:ext cx="3548063" cy="2660650"/>
          </a:xfrm>
          <a:ln/>
        </p:spPr>
      </p:sp>
      <p:sp>
        <p:nvSpPr>
          <p:cNvPr id="285699"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5CF6991B-8C69-4674-8291-13764120F4D9}" type="datetime1">
              <a:rPr lang="zh-CN" altLang="en-US"/>
              <a:pPr/>
              <a:t>2021/3/9</a:t>
            </a:fld>
            <a:endParaRPr lang="en-US" altLang="zh-CN"/>
          </a:p>
        </p:txBody>
      </p:sp>
      <p:sp>
        <p:nvSpPr>
          <p:cNvPr id="7" name="Rectangle 7"/>
          <p:cNvSpPr>
            <a:spLocks noGrp="1" noChangeArrowheads="1"/>
          </p:cNvSpPr>
          <p:nvPr>
            <p:ph type="sldNum" sz="quarter" idx="5"/>
          </p:nvPr>
        </p:nvSpPr>
        <p:spPr>
          <a:ln/>
        </p:spPr>
        <p:txBody>
          <a:bodyPr/>
          <a:lstStyle/>
          <a:p>
            <a:fld id="{137E9B53-FC06-4513-8CE1-99B10A36EB11}" type="slidenum">
              <a:rPr lang="en-US" altLang="zh-CN"/>
              <a:pPr/>
              <a:t>36</a:t>
            </a:fld>
            <a:endParaRPr lang="en-US" altLang="zh-CN"/>
          </a:p>
        </p:txBody>
      </p:sp>
      <p:sp>
        <p:nvSpPr>
          <p:cNvPr id="287746" name="Rectangle 2"/>
          <p:cNvSpPr>
            <a:spLocks noGrp="1" noRot="1" noChangeAspect="1" noChangeArrowheads="1" noTextEdit="1"/>
          </p:cNvSpPr>
          <p:nvPr>
            <p:ph type="sldImg"/>
          </p:nvPr>
        </p:nvSpPr>
        <p:spPr>
          <a:xfrm>
            <a:off x="3343275" y="533400"/>
            <a:ext cx="3548063" cy="2660650"/>
          </a:xfrm>
          <a:ln/>
        </p:spPr>
      </p:sp>
      <p:sp>
        <p:nvSpPr>
          <p:cNvPr id="287747"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6EAA9995-6BBF-433A-B162-04F3D6DCC09A}" type="datetime1">
              <a:rPr lang="zh-CN" altLang="en-US"/>
              <a:pPr/>
              <a:t>2021/3/9</a:t>
            </a:fld>
            <a:endParaRPr lang="en-US" altLang="zh-CN"/>
          </a:p>
        </p:txBody>
      </p:sp>
      <p:sp>
        <p:nvSpPr>
          <p:cNvPr id="7" name="Rectangle 7"/>
          <p:cNvSpPr>
            <a:spLocks noGrp="1" noChangeArrowheads="1"/>
          </p:cNvSpPr>
          <p:nvPr>
            <p:ph type="sldNum" sz="quarter" idx="5"/>
          </p:nvPr>
        </p:nvSpPr>
        <p:spPr>
          <a:ln/>
        </p:spPr>
        <p:txBody>
          <a:bodyPr/>
          <a:lstStyle/>
          <a:p>
            <a:fld id="{9EBBCB76-F9EC-4502-90A3-86A1647749B0}" type="slidenum">
              <a:rPr lang="en-US" altLang="zh-CN"/>
              <a:pPr/>
              <a:t>39</a:t>
            </a:fld>
            <a:endParaRPr lang="en-US" altLang="zh-CN"/>
          </a:p>
        </p:txBody>
      </p:sp>
      <p:sp>
        <p:nvSpPr>
          <p:cNvPr id="291842" name="Rectangle 2"/>
          <p:cNvSpPr>
            <a:spLocks noGrp="1" noRot="1" noChangeAspect="1" noChangeArrowheads="1" noTextEdit="1"/>
          </p:cNvSpPr>
          <p:nvPr>
            <p:ph type="sldImg"/>
          </p:nvPr>
        </p:nvSpPr>
        <p:spPr>
          <a:xfrm>
            <a:off x="3343275" y="533400"/>
            <a:ext cx="3548063" cy="2660650"/>
          </a:xfrm>
          <a:ln/>
        </p:spPr>
      </p:sp>
      <p:sp>
        <p:nvSpPr>
          <p:cNvPr id="291843"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3E4BDFAE-C7A8-4DA4-891F-CCB81FEA8C07}" type="datetime1">
              <a:rPr lang="zh-CN" altLang="en-US"/>
              <a:pPr/>
              <a:t>2021/3/9</a:t>
            </a:fld>
            <a:endParaRPr lang="en-US" altLang="zh-CN"/>
          </a:p>
        </p:txBody>
      </p:sp>
      <p:sp>
        <p:nvSpPr>
          <p:cNvPr id="7" name="Rectangle 7"/>
          <p:cNvSpPr>
            <a:spLocks noGrp="1" noChangeArrowheads="1"/>
          </p:cNvSpPr>
          <p:nvPr>
            <p:ph type="sldNum" sz="quarter" idx="5"/>
          </p:nvPr>
        </p:nvSpPr>
        <p:spPr>
          <a:ln/>
        </p:spPr>
        <p:txBody>
          <a:bodyPr/>
          <a:lstStyle/>
          <a:p>
            <a:fld id="{EC312618-2778-40CB-ACBC-16681FBA5FC2}" type="slidenum">
              <a:rPr lang="en-US" altLang="zh-CN"/>
              <a:pPr/>
              <a:t>40</a:t>
            </a:fld>
            <a:endParaRPr lang="en-US" altLang="zh-CN"/>
          </a:p>
        </p:txBody>
      </p:sp>
      <p:sp>
        <p:nvSpPr>
          <p:cNvPr id="293890" name="Rectangle 2"/>
          <p:cNvSpPr>
            <a:spLocks noGrp="1" noRot="1" noChangeAspect="1" noChangeArrowheads="1" noTextEdit="1"/>
          </p:cNvSpPr>
          <p:nvPr>
            <p:ph type="sldImg"/>
          </p:nvPr>
        </p:nvSpPr>
        <p:spPr>
          <a:xfrm>
            <a:off x="3343275" y="533400"/>
            <a:ext cx="3548063" cy="2660650"/>
          </a:xfrm>
          <a:ln/>
        </p:spPr>
      </p:sp>
      <p:sp>
        <p:nvSpPr>
          <p:cNvPr id="293891"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634C9006-5841-4215-958C-F61851646322}" type="datetime1">
              <a:rPr lang="zh-CN" altLang="en-US"/>
              <a:pPr/>
              <a:t>2021/3/9</a:t>
            </a:fld>
            <a:endParaRPr lang="en-US" altLang="zh-CN"/>
          </a:p>
        </p:txBody>
      </p:sp>
      <p:sp>
        <p:nvSpPr>
          <p:cNvPr id="7" name="Rectangle 7"/>
          <p:cNvSpPr>
            <a:spLocks noGrp="1" noChangeArrowheads="1"/>
          </p:cNvSpPr>
          <p:nvPr>
            <p:ph type="sldNum" sz="quarter" idx="5"/>
          </p:nvPr>
        </p:nvSpPr>
        <p:spPr>
          <a:ln/>
        </p:spPr>
        <p:txBody>
          <a:bodyPr/>
          <a:lstStyle/>
          <a:p>
            <a:fld id="{B906FED5-3766-4773-B56A-DB29A668314B}" type="slidenum">
              <a:rPr lang="en-US" altLang="zh-CN"/>
              <a:pPr/>
              <a:t>3</a:t>
            </a:fld>
            <a:endParaRPr lang="en-US" altLang="zh-CN"/>
          </a:p>
        </p:txBody>
      </p:sp>
      <p:sp>
        <p:nvSpPr>
          <p:cNvPr id="253954" name="Rectangle 2"/>
          <p:cNvSpPr>
            <a:spLocks noGrp="1" noRot="1" noChangeAspect="1" noChangeArrowheads="1" noTextEdit="1"/>
          </p:cNvSpPr>
          <p:nvPr>
            <p:ph type="sldImg"/>
          </p:nvPr>
        </p:nvSpPr>
        <p:spPr>
          <a:xfrm>
            <a:off x="3343275" y="533400"/>
            <a:ext cx="3548063" cy="2660650"/>
          </a:xfrm>
          <a:ln/>
        </p:spPr>
      </p:sp>
      <p:sp>
        <p:nvSpPr>
          <p:cNvPr id="253955"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EBDF034E-0154-4006-BE62-DA4F439F92EC}" type="datetime1">
              <a:rPr lang="zh-CN" altLang="en-US"/>
              <a:pPr/>
              <a:t>2021/3/9</a:t>
            </a:fld>
            <a:endParaRPr lang="en-US" altLang="zh-CN"/>
          </a:p>
        </p:txBody>
      </p:sp>
      <p:sp>
        <p:nvSpPr>
          <p:cNvPr id="7" name="Rectangle 7"/>
          <p:cNvSpPr>
            <a:spLocks noGrp="1" noChangeArrowheads="1"/>
          </p:cNvSpPr>
          <p:nvPr>
            <p:ph type="sldNum" sz="quarter" idx="5"/>
          </p:nvPr>
        </p:nvSpPr>
        <p:spPr>
          <a:ln/>
        </p:spPr>
        <p:txBody>
          <a:bodyPr/>
          <a:lstStyle/>
          <a:p>
            <a:fld id="{BF84DC8C-D380-41BF-B9A8-34BD2C2F9E27}" type="slidenum">
              <a:rPr lang="en-US" altLang="zh-CN"/>
              <a:pPr/>
              <a:t>41</a:t>
            </a:fld>
            <a:endParaRPr lang="en-US" altLang="zh-CN"/>
          </a:p>
        </p:txBody>
      </p:sp>
      <p:sp>
        <p:nvSpPr>
          <p:cNvPr id="295938" name="Rectangle 2"/>
          <p:cNvSpPr>
            <a:spLocks noGrp="1" noRot="1" noChangeAspect="1" noChangeArrowheads="1" noTextEdit="1"/>
          </p:cNvSpPr>
          <p:nvPr>
            <p:ph type="sldImg"/>
          </p:nvPr>
        </p:nvSpPr>
        <p:spPr>
          <a:xfrm>
            <a:off x="3343275" y="533400"/>
            <a:ext cx="3548063" cy="2660650"/>
          </a:xfrm>
          <a:ln/>
        </p:spPr>
      </p:sp>
      <p:sp>
        <p:nvSpPr>
          <p:cNvPr id="295939"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81B9582A-1635-4598-A1E3-30427C70A01C}" type="datetime1">
              <a:rPr lang="zh-CN" altLang="en-US"/>
              <a:pPr/>
              <a:t>2021/3/9</a:t>
            </a:fld>
            <a:endParaRPr lang="en-US" altLang="zh-CN"/>
          </a:p>
        </p:txBody>
      </p:sp>
      <p:sp>
        <p:nvSpPr>
          <p:cNvPr id="7" name="Rectangle 7"/>
          <p:cNvSpPr>
            <a:spLocks noGrp="1" noChangeArrowheads="1"/>
          </p:cNvSpPr>
          <p:nvPr>
            <p:ph type="sldNum" sz="quarter" idx="5"/>
          </p:nvPr>
        </p:nvSpPr>
        <p:spPr>
          <a:ln/>
        </p:spPr>
        <p:txBody>
          <a:bodyPr/>
          <a:lstStyle/>
          <a:p>
            <a:fld id="{63E75A31-7491-4787-ACC6-3A50EFA1F094}" type="slidenum">
              <a:rPr lang="en-US" altLang="zh-CN"/>
              <a:pPr/>
              <a:t>42</a:t>
            </a:fld>
            <a:endParaRPr lang="en-US" altLang="zh-CN"/>
          </a:p>
        </p:txBody>
      </p:sp>
      <p:sp>
        <p:nvSpPr>
          <p:cNvPr id="297986" name="Rectangle 2"/>
          <p:cNvSpPr>
            <a:spLocks noGrp="1" noRot="1" noChangeAspect="1" noChangeArrowheads="1" noTextEdit="1"/>
          </p:cNvSpPr>
          <p:nvPr>
            <p:ph type="sldImg"/>
          </p:nvPr>
        </p:nvSpPr>
        <p:spPr>
          <a:xfrm>
            <a:off x="3343275" y="533400"/>
            <a:ext cx="3548063" cy="2660650"/>
          </a:xfrm>
          <a:ln/>
        </p:spPr>
      </p:sp>
      <p:sp>
        <p:nvSpPr>
          <p:cNvPr id="297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52C6A379-7CE9-4C33-B74D-3F711836ECB6}" type="datetime1">
              <a:rPr lang="zh-CN" altLang="en-US"/>
              <a:pPr/>
              <a:t>2021/3/9</a:t>
            </a:fld>
            <a:endParaRPr lang="en-US" altLang="zh-CN"/>
          </a:p>
        </p:txBody>
      </p:sp>
      <p:sp>
        <p:nvSpPr>
          <p:cNvPr id="7" name="Rectangle 7"/>
          <p:cNvSpPr>
            <a:spLocks noGrp="1" noChangeArrowheads="1"/>
          </p:cNvSpPr>
          <p:nvPr>
            <p:ph type="sldNum" sz="quarter" idx="5"/>
          </p:nvPr>
        </p:nvSpPr>
        <p:spPr>
          <a:ln/>
        </p:spPr>
        <p:txBody>
          <a:bodyPr/>
          <a:lstStyle/>
          <a:p>
            <a:fld id="{6D92A3FF-DC53-4216-A1DE-026589B89EB7}" type="slidenum">
              <a:rPr lang="en-US" altLang="zh-CN"/>
              <a:pPr/>
              <a:t>43</a:t>
            </a:fld>
            <a:endParaRPr lang="en-US" altLang="zh-CN"/>
          </a:p>
        </p:txBody>
      </p:sp>
      <p:sp>
        <p:nvSpPr>
          <p:cNvPr id="300034" name="Rectangle 2"/>
          <p:cNvSpPr>
            <a:spLocks noGrp="1" noRot="1" noChangeAspect="1" noChangeArrowheads="1" noTextEdit="1"/>
          </p:cNvSpPr>
          <p:nvPr>
            <p:ph type="sldImg"/>
          </p:nvPr>
        </p:nvSpPr>
        <p:spPr>
          <a:xfrm>
            <a:off x="3343275" y="533400"/>
            <a:ext cx="3548063" cy="2660650"/>
          </a:xfrm>
          <a:ln/>
        </p:spPr>
      </p:sp>
      <p:sp>
        <p:nvSpPr>
          <p:cNvPr id="300035"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9AD21579-EBC4-4B05-B95F-4AFA4A8DF1B0}" type="datetime1">
              <a:rPr lang="zh-CN" altLang="en-US"/>
              <a:pPr/>
              <a:t>2021/3/9</a:t>
            </a:fld>
            <a:endParaRPr lang="en-US" altLang="zh-CN"/>
          </a:p>
        </p:txBody>
      </p:sp>
      <p:sp>
        <p:nvSpPr>
          <p:cNvPr id="7" name="Rectangle 7"/>
          <p:cNvSpPr>
            <a:spLocks noGrp="1" noChangeArrowheads="1"/>
          </p:cNvSpPr>
          <p:nvPr>
            <p:ph type="sldNum" sz="quarter" idx="5"/>
          </p:nvPr>
        </p:nvSpPr>
        <p:spPr>
          <a:ln/>
        </p:spPr>
        <p:txBody>
          <a:bodyPr/>
          <a:lstStyle/>
          <a:p>
            <a:fld id="{593015AD-CFDC-450D-A2B7-DDD6FA5D52AD}" type="slidenum">
              <a:rPr lang="en-US" altLang="zh-CN"/>
              <a:pPr/>
              <a:t>44</a:t>
            </a:fld>
            <a:endParaRPr lang="en-US" altLang="zh-CN"/>
          </a:p>
        </p:txBody>
      </p:sp>
      <p:sp>
        <p:nvSpPr>
          <p:cNvPr id="302082" name="Rectangle 2"/>
          <p:cNvSpPr>
            <a:spLocks noGrp="1" noRot="1" noChangeAspect="1" noChangeArrowheads="1" noTextEdit="1"/>
          </p:cNvSpPr>
          <p:nvPr>
            <p:ph type="sldImg"/>
          </p:nvPr>
        </p:nvSpPr>
        <p:spPr>
          <a:xfrm>
            <a:off x="3343275" y="533400"/>
            <a:ext cx="3548063" cy="2660650"/>
          </a:xfrm>
          <a:ln/>
        </p:spPr>
      </p:sp>
      <p:sp>
        <p:nvSpPr>
          <p:cNvPr id="302083"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A1548DE3-F7C0-4D15-8EE8-762C3153073B}" type="datetime1">
              <a:rPr lang="zh-CN" altLang="en-US"/>
              <a:pPr/>
              <a:t>2021/3/9</a:t>
            </a:fld>
            <a:endParaRPr lang="en-US" altLang="zh-CN"/>
          </a:p>
        </p:txBody>
      </p:sp>
      <p:sp>
        <p:nvSpPr>
          <p:cNvPr id="7" name="Rectangle 7"/>
          <p:cNvSpPr>
            <a:spLocks noGrp="1" noChangeArrowheads="1"/>
          </p:cNvSpPr>
          <p:nvPr>
            <p:ph type="sldNum" sz="quarter" idx="5"/>
          </p:nvPr>
        </p:nvSpPr>
        <p:spPr>
          <a:ln/>
        </p:spPr>
        <p:txBody>
          <a:bodyPr/>
          <a:lstStyle/>
          <a:p>
            <a:fld id="{D7A940E5-F0E1-4C9D-B30C-10012180BA7F}" type="slidenum">
              <a:rPr lang="en-US" altLang="zh-CN"/>
              <a:pPr/>
              <a:t>45</a:t>
            </a:fld>
            <a:endParaRPr lang="en-US" altLang="zh-CN"/>
          </a:p>
        </p:txBody>
      </p:sp>
      <p:sp>
        <p:nvSpPr>
          <p:cNvPr id="304130" name="Rectangle 2"/>
          <p:cNvSpPr>
            <a:spLocks noGrp="1" noRot="1" noChangeAspect="1" noChangeArrowheads="1" noTextEdit="1"/>
          </p:cNvSpPr>
          <p:nvPr>
            <p:ph type="sldImg"/>
          </p:nvPr>
        </p:nvSpPr>
        <p:spPr>
          <a:xfrm>
            <a:off x="3343275" y="533400"/>
            <a:ext cx="3548063" cy="2660650"/>
          </a:xfrm>
          <a:ln/>
        </p:spPr>
      </p:sp>
      <p:sp>
        <p:nvSpPr>
          <p:cNvPr id="304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111A8DA1-0DA5-49C4-82B9-E48C07C2113B}" type="datetime1">
              <a:rPr lang="zh-CN" altLang="en-US"/>
              <a:pPr/>
              <a:t>2021/3/9</a:t>
            </a:fld>
            <a:endParaRPr lang="en-US" altLang="zh-CN"/>
          </a:p>
        </p:txBody>
      </p:sp>
      <p:sp>
        <p:nvSpPr>
          <p:cNvPr id="7" name="Rectangle 7"/>
          <p:cNvSpPr>
            <a:spLocks noGrp="1" noChangeArrowheads="1"/>
          </p:cNvSpPr>
          <p:nvPr>
            <p:ph type="sldNum" sz="quarter" idx="5"/>
          </p:nvPr>
        </p:nvSpPr>
        <p:spPr>
          <a:ln/>
        </p:spPr>
        <p:txBody>
          <a:bodyPr/>
          <a:lstStyle/>
          <a:p>
            <a:fld id="{00C0223C-DD8E-4537-98A1-C6EE82CF2F87}" type="slidenum">
              <a:rPr lang="en-US" altLang="zh-CN"/>
              <a:pPr/>
              <a:t>46</a:t>
            </a:fld>
            <a:endParaRPr lang="en-US" altLang="zh-CN"/>
          </a:p>
        </p:txBody>
      </p:sp>
      <p:sp>
        <p:nvSpPr>
          <p:cNvPr id="306178" name="Rectangle 2"/>
          <p:cNvSpPr>
            <a:spLocks noGrp="1" noRot="1" noChangeAspect="1" noChangeArrowheads="1" noTextEdit="1"/>
          </p:cNvSpPr>
          <p:nvPr>
            <p:ph type="sldImg"/>
          </p:nvPr>
        </p:nvSpPr>
        <p:spPr>
          <a:xfrm>
            <a:off x="3343275" y="533400"/>
            <a:ext cx="3548063" cy="2660650"/>
          </a:xfrm>
          <a:ln/>
        </p:spPr>
      </p:sp>
      <p:sp>
        <p:nvSpPr>
          <p:cNvPr id="306179"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3C602905-BBED-4110-89CA-60AAFEAC044E}" type="datetime1">
              <a:rPr lang="zh-CN" altLang="en-US"/>
              <a:pPr/>
              <a:t>2021/3/9</a:t>
            </a:fld>
            <a:endParaRPr lang="en-US" altLang="zh-CN"/>
          </a:p>
        </p:txBody>
      </p:sp>
      <p:sp>
        <p:nvSpPr>
          <p:cNvPr id="7" name="Rectangle 7"/>
          <p:cNvSpPr>
            <a:spLocks noGrp="1" noChangeArrowheads="1"/>
          </p:cNvSpPr>
          <p:nvPr>
            <p:ph type="sldNum" sz="quarter" idx="5"/>
          </p:nvPr>
        </p:nvSpPr>
        <p:spPr>
          <a:ln/>
        </p:spPr>
        <p:txBody>
          <a:bodyPr/>
          <a:lstStyle/>
          <a:p>
            <a:fld id="{20BEE338-AF07-4D68-BF81-6CA4EE9B1267}" type="slidenum">
              <a:rPr lang="en-US" altLang="zh-CN"/>
              <a:pPr/>
              <a:t>47</a:t>
            </a:fld>
            <a:endParaRPr lang="en-US" altLang="zh-CN"/>
          </a:p>
        </p:txBody>
      </p:sp>
      <p:sp>
        <p:nvSpPr>
          <p:cNvPr id="308226" name="Rectangle 2"/>
          <p:cNvSpPr>
            <a:spLocks noGrp="1" noRot="1" noChangeAspect="1" noChangeArrowheads="1" noTextEdit="1"/>
          </p:cNvSpPr>
          <p:nvPr>
            <p:ph type="sldImg"/>
          </p:nvPr>
        </p:nvSpPr>
        <p:spPr>
          <a:xfrm>
            <a:off x="3343275" y="533400"/>
            <a:ext cx="3548063" cy="2660650"/>
          </a:xfrm>
          <a:ln/>
        </p:spPr>
      </p:sp>
      <p:sp>
        <p:nvSpPr>
          <p:cNvPr id="308227"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FD20D5CB-1445-4477-8178-A5299899F0EF}" type="datetime1">
              <a:rPr lang="zh-CN" altLang="en-US"/>
              <a:pPr/>
              <a:t>2021/3/9</a:t>
            </a:fld>
            <a:endParaRPr lang="en-US" altLang="zh-CN"/>
          </a:p>
        </p:txBody>
      </p:sp>
      <p:sp>
        <p:nvSpPr>
          <p:cNvPr id="7" name="Rectangle 7"/>
          <p:cNvSpPr>
            <a:spLocks noGrp="1" noChangeArrowheads="1"/>
          </p:cNvSpPr>
          <p:nvPr>
            <p:ph type="sldNum" sz="quarter" idx="5"/>
          </p:nvPr>
        </p:nvSpPr>
        <p:spPr>
          <a:ln/>
        </p:spPr>
        <p:txBody>
          <a:bodyPr/>
          <a:lstStyle/>
          <a:p>
            <a:fld id="{A148E064-8A41-4D85-A4B8-08914A157C3B}" type="slidenum">
              <a:rPr lang="en-US" altLang="zh-CN"/>
              <a:pPr/>
              <a:t>48</a:t>
            </a:fld>
            <a:endParaRPr lang="en-US" altLang="zh-CN"/>
          </a:p>
        </p:txBody>
      </p:sp>
      <p:sp>
        <p:nvSpPr>
          <p:cNvPr id="310274" name="Rectangle 2"/>
          <p:cNvSpPr>
            <a:spLocks noGrp="1" noRot="1" noChangeAspect="1" noChangeArrowheads="1" noTextEdit="1"/>
          </p:cNvSpPr>
          <p:nvPr>
            <p:ph type="sldImg"/>
          </p:nvPr>
        </p:nvSpPr>
        <p:spPr>
          <a:xfrm>
            <a:off x="3343275" y="533400"/>
            <a:ext cx="3548063" cy="2660650"/>
          </a:xfrm>
          <a:ln/>
        </p:spPr>
      </p:sp>
      <p:sp>
        <p:nvSpPr>
          <p:cNvPr id="310275"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F9F37AEB-FF51-442A-92A1-949D41FA87AE}" type="datetime1">
              <a:rPr lang="zh-CN" altLang="en-US"/>
              <a:pPr/>
              <a:t>2021/3/9</a:t>
            </a:fld>
            <a:endParaRPr lang="en-US" altLang="zh-CN"/>
          </a:p>
        </p:txBody>
      </p:sp>
      <p:sp>
        <p:nvSpPr>
          <p:cNvPr id="7" name="Rectangle 7"/>
          <p:cNvSpPr>
            <a:spLocks noGrp="1" noChangeArrowheads="1"/>
          </p:cNvSpPr>
          <p:nvPr>
            <p:ph type="sldNum" sz="quarter" idx="5"/>
          </p:nvPr>
        </p:nvSpPr>
        <p:spPr>
          <a:ln/>
        </p:spPr>
        <p:txBody>
          <a:bodyPr/>
          <a:lstStyle/>
          <a:p>
            <a:fld id="{0E80D767-6EB0-4565-B14D-AB8263E12B77}" type="slidenum">
              <a:rPr lang="en-US" altLang="zh-CN"/>
              <a:pPr/>
              <a:t>49</a:t>
            </a:fld>
            <a:endParaRPr lang="en-US" altLang="zh-CN"/>
          </a:p>
        </p:txBody>
      </p:sp>
      <p:sp>
        <p:nvSpPr>
          <p:cNvPr id="312322" name="Rectangle 2"/>
          <p:cNvSpPr>
            <a:spLocks noGrp="1" noRot="1" noChangeAspect="1" noChangeArrowheads="1" noTextEdit="1"/>
          </p:cNvSpPr>
          <p:nvPr>
            <p:ph type="sldImg"/>
          </p:nvPr>
        </p:nvSpPr>
        <p:spPr>
          <a:xfrm>
            <a:off x="3343275" y="533400"/>
            <a:ext cx="3548063" cy="2660650"/>
          </a:xfrm>
          <a:ln/>
        </p:spPr>
      </p:sp>
      <p:sp>
        <p:nvSpPr>
          <p:cNvPr id="312323"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0D8022DA-F996-4735-A726-F79A0D8D469F}" type="datetime1">
              <a:rPr lang="zh-CN" altLang="en-US"/>
              <a:pPr/>
              <a:t>2021/3/9</a:t>
            </a:fld>
            <a:endParaRPr lang="en-US" altLang="zh-CN"/>
          </a:p>
        </p:txBody>
      </p:sp>
      <p:sp>
        <p:nvSpPr>
          <p:cNvPr id="7" name="Rectangle 7"/>
          <p:cNvSpPr>
            <a:spLocks noGrp="1" noChangeArrowheads="1"/>
          </p:cNvSpPr>
          <p:nvPr>
            <p:ph type="sldNum" sz="quarter" idx="5"/>
          </p:nvPr>
        </p:nvSpPr>
        <p:spPr>
          <a:ln/>
        </p:spPr>
        <p:txBody>
          <a:bodyPr/>
          <a:lstStyle/>
          <a:p>
            <a:fld id="{D768CC7D-C6CB-4A5D-AF7A-55053FE2A94A}" type="slidenum">
              <a:rPr lang="en-US" altLang="zh-CN"/>
              <a:pPr/>
              <a:t>50</a:t>
            </a:fld>
            <a:endParaRPr lang="en-US" altLang="zh-CN"/>
          </a:p>
        </p:txBody>
      </p:sp>
      <p:sp>
        <p:nvSpPr>
          <p:cNvPr id="314370" name="Rectangle 2"/>
          <p:cNvSpPr>
            <a:spLocks noGrp="1" noRot="1" noChangeAspect="1" noChangeArrowheads="1" noTextEdit="1"/>
          </p:cNvSpPr>
          <p:nvPr>
            <p:ph type="sldImg"/>
          </p:nvPr>
        </p:nvSpPr>
        <p:spPr>
          <a:xfrm>
            <a:off x="3343275" y="533400"/>
            <a:ext cx="3548063" cy="2660650"/>
          </a:xfrm>
          <a:ln/>
        </p:spPr>
      </p:sp>
      <p:sp>
        <p:nvSpPr>
          <p:cNvPr id="314371"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34FD30FE-C7C3-453A-B5A7-AE1B6C8A8AC0}" type="datetime1">
              <a:rPr lang="zh-CN" altLang="en-US"/>
              <a:pPr/>
              <a:t>2021/3/9</a:t>
            </a:fld>
            <a:endParaRPr lang="en-US" altLang="zh-CN"/>
          </a:p>
        </p:txBody>
      </p:sp>
      <p:sp>
        <p:nvSpPr>
          <p:cNvPr id="7" name="Rectangle 7"/>
          <p:cNvSpPr>
            <a:spLocks noGrp="1" noChangeArrowheads="1"/>
          </p:cNvSpPr>
          <p:nvPr>
            <p:ph type="sldNum" sz="quarter" idx="5"/>
          </p:nvPr>
        </p:nvSpPr>
        <p:spPr>
          <a:ln/>
        </p:spPr>
        <p:txBody>
          <a:bodyPr/>
          <a:lstStyle/>
          <a:p>
            <a:fld id="{A4D8E80E-4041-4111-A133-C5D5B1383951}" type="slidenum">
              <a:rPr lang="en-US" altLang="zh-CN"/>
              <a:pPr/>
              <a:t>4</a:t>
            </a:fld>
            <a:endParaRPr lang="en-US" altLang="zh-CN"/>
          </a:p>
        </p:txBody>
      </p:sp>
      <p:sp>
        <p:nvSpPr>
          <p:cNvPr id="256002" name="Rectangle 2"/>
          <p:cNvSpPr>
            <a:spLocks noGrp="1" noRot="1" noChangeAspect="1" noChangeArrowheads="1" noTextEdit="1"/>
          </p:cNvSpPr>
          <p:nvPr>
            <p:ph type="sldImg"/>
          </p:nvPr>
        </p:nvSpPr>
        <p:spPr>
          <a:xfrm>
            <a:off x="3343275" y="533400"/>
            <a:ext cx="3548063" cy="2660650"/>
          </a:xfrm>
          <a:ln/>
        </p:spPr>
      </p:sp>
      <p:sp>
        <p:nvSpPr>
          <p:cNvPr id="256003"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C0DF42C2-DE2C-4687-B8D5-BB1C17CA1039}" type="datetime1">
              <a:rPr lang="zh-CN" altLang="en-US"/>
              <a:pPr/>
              <a:t>2021/3/9</a:t>
            </a:fld>
            <a:endParaRPr lang="en-US" altLang="zh-CN"/>
          </a:p>
        </p:txBody>
      </p:sp>
      <p:sp>
        <p:nvSpPr>
          <p:cNvPr id="7" name="Rectangle 7"/>
          <p:cNvSpPr>
            <a:spLocks noGrp="1" noChangeArrowheads="1"/>
          </p:cNvSpPr>
          <p:nvPr>
            <p:ph type="sldNum" sz="quarter" idx="5"/>
          </p:nvPr>
        </p:nvSpPr>
        <p:spPr>
          <a:ln/>
        </p:spPr>
        <p:txBody>
          <a:bodyPr/>
          <a:lstStyle/>
          <a:p>
            <a:fld id="{ABA664A2-AE71-4F93-8817-E38C70F561ED}" type="slidenum">
              <a:rPr lang="en-US" altLang="zh-CN"/>
              <a:pPr/>
              <a:t>51</a:t>
            </a:fld>
            <a:endParaRPr lang="en-US" altLang="zh-CN"/>
          </a:p>
        </p:txBody>
      </p:sp>
      <p:sp>
        <p:nvSpPr>
          <p:cNvPr id="316418" name="Rectangle 2"/>
          <p:cNvSpPr>
            <a:spLocks noGrp="1" noRot="1" noChangeAspect="1" noChangeArrowheads="1" noTextEdit="1"/>
          </p:cNvSpPr>
          <p:nvPr>
            <p:ph type="sldImg"/>
          </p:nvPr>
        </p:nvSpPr>
        <p:spPr>
          <a:xfrm>
            <a:off x="3343275" y="533400"/>
            <a:ext cx="3548063" cy="2660650"/>
          </a:xfrm>
          <a:ln/>
        </p:spPr>
      </p:sp>
      <p:sp>
        <p:nvSpPr>
          <p:cNvPr id="316419"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FBC431E3-F619-41E7-BAC7-D381FC03AA38}" type="datetime1">
              <a:rPr lang="zh-CN" altLang="en-US"/>
              <a:pPr/>
              <a:t>2021/3/9</a:t>
            </a:fld>
            <a:endParaRPr lang="en-US" altLang="zh-CN"/>
          </a:p>
        </p:txBody>
      </p:sp>
      <p:sp>
        <p:nvSpPr>
          <p:cNvPr id="7" name="Rectangle 7"/>
          <p:cNvSpPr>
            <a:spLocks noGrp="1" noChangeArrowheads="1"/>
          </p:cNvSpPr>
          <p:nvPr>
            <p:ph type="sldNum" sz="quarter" idx="5"/>
          </p:nvPr>
        </p:nvSpPr>
        <p:spPr>
          <a:ln/>
        </p:spPr>
        <p:txBody>
          <a:bodyPr/>
          <a:lstStyle/>
          <a:p>
            <a:fld id="{9A89940D-7ADD-40BB-838F-747E15951C3E}" type="slidenum">
              <a:rPr lang="en-US" altLang="zh-CN"/>
              <a:pPr/>
              <a:t>52</a:t>
            </a:fld>
            <a:endParaRPr lang="en-US" altLang="zh-CN"/>
          </a:p>
        </p:txBody>
      </p:sp>
      <p:sp>
        <p:nvSpPr>
          <p:cNvPr id="318466" name="Rectangle 2"/>
          <p:cNvSpPr>
            <a:spLocks noGrp="1" noRot="1" noChangeAspect="1" noChangeArrowheads="1" noTextEdit="1"/>
          </p:cNvSpPr>
          <p:nvPr>
            <p:ph type="sldImg"/>
          </p:nvPr>
        </p:nvSpPr>
        <p:spPr>
          <a:xfrm>
            <a:off x="3343275" y="533400"/>
            <a:ext cx="3548063" cy="2660650"/>
          </a:xfrm>
          <a:ln/>
        </p:spPr>
      </p:sp>
      <p:sp>
        <p:nvSpPr>
          <p:cNvPr id="318467"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67F5D899-8E06-4692-85EE-839DB986272D}" type="datetime1">
              <a:rPr lang="zh-CN" altLang="en-US"/>
              <a:pPr/>
              <a:t>2021/3/9</a:t>
            </a:fld>
            <a:endParaRPr lang="en-US" altLang="zh-CN"/>
          </a:p>
        </p:txBody>
      </p:sp>
      <p:sp>
        <p:nvSpPr>
          <p:cNvPr id="7" name="Rectangle 7"/>
          <p:cNvSpPr>
            <a:spLocks noGrp="1" noChangeArrowheads="1"/>
          </p:cNvSpPr>
          <p:nvPr>
            <p:ph type="sldNum" sz="quarter" idx="5"/>
          </p:nvPr>
        </p:nvSpPr>
        <p:spPr>
          <a:ln/>
        </p:spPr>
        <p:txBody>
          <a:bodyPr/>
          <a:lstStyle/>
          <a:p>
            <a:fld id="{2C0D6C9D-5315-42EF-8017-219152F6BFF0}" type="slidenum">
              <a:rPr lang="en-US" altLang="zh-CN"/>
              <a:pPr/>
              <a:t>7</a:t>
            </a:fld>
            <a:endParaRPr lang="en-US" altLang="zh-CN"/>
          </a:p>
        </p:txBody>
      </p:sp>
      <p:sp>
        <p:nvSpPr>
          <p:cNvPr id="260098" name="Rectangle 2"/>
          <p:cNvSpPr>
            <a:spLocks noGrp="1" noRot="1" noChangeAspect="1" noChangeArrowheads="1" noTextEdit="1"/>
          </p:cNvSpPr>
          <p:nvPr>
            <p:ph type="sldImg"/>
          </p:nvPr>
        </p:nvSpPr>
        <p:spPr>
          <a:xfrm>
            <a:off x="3343275" y="533400"/>
            <a:ext cx="3548063" cy="2660650"/>
          </a:xfrm>
          <a:ln/>
        </p:spPr>
      </p:sp>
      <p:sp>
        <p:nvSpPr>
          <p:cNvPr id="260099"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53D46A66-4750-43FC-8ED7-D4B16F235523}" type="datetime1">
              <a:rPr lang="zh-CN" altLang="en-US"/>
              <a:pPr/>
              <a:t>2021/3/9</a:t>
            </a:fld>
            <a:endParaRPr lang="en-US" altLang="zh-CN"/>
          </a:p>
        </p:txBody>
      </p:sp>
      <p:sp>
        <p:nvSpPr>
          <p:cNvPr id="7" name="Rectangle 7"/>
          <p:cNvSpPr>
            <a:spLocks noGrp="1" noChangeArrowheads="1"/>
          </p:cNvSpPr>
          <p:nvPr>
            <p:ph type="sldNum" sz="quarter" idx="5"/>
          </p:nvPr>
        </p:nvSpPr>
        <p:spPr>
          <a:ln/>
        </p:spPr>
        <p:txBody>
          <a:bodyPr/>
          <a:lstStyle/>
          <a:p>
            <a:fld id="{0D2E124B-24A0-4D27-960B-B1B6EC3CF162}" type="slidenum">
              <a:rPr lang="en-US" altLang="zh-CN"/>
              <a:pPr/>
              <a:t>8</a:t>
            </a:fld>
            <a:endParaRPr lang="en-US" altLang="zh-CN"/>
          </a:p>
        </p:txBody>
      </p:sp>
      <p:sp>
        <p:nvSpPr>
          <p:cNvPr id="262146" name="Rectangle 2"/>
          <p:cNvSpPr>
            <a:spLocks noGrp="1" noRot="1" noChangeAspect="1" noChangeArrowheads="1" noTextEdit="1"/>
          </p:cNvSpPr>
          <p:nvPr>
            <p:ph type="sldImg"/>
          </p:nvPr>
        </p:nvSpPr>
        <p:spPr>
          <a:xfrm>
            <a:off x="3343275" y="533400"/>
            <a:ext cx="3548063" cy="2660650"/>
          </a:xfrm>
          <a:ln/>
        </p:spPr>
      </p:sp>
      <p:sp>
        <p:nvSpPr>
          <p:cNvPr id="262147"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57E3111C-507A-40EC-8C89-EDBA81786239}" type="datetime1">
              <a:rPr lang="zh-CN" altLang="en-US"/>
              <a:pPr/>
              <a:t>2021/3/9</a:t>
            </a:fld>
            <a:endParaRPr lang="en-US" altLang="zh-CN"/>
          </a:p>
        </p:txBody>
      </p:sp>
      <p:sp>
        <p:nvSpPr>
          <p:cNvPr id="7" name="Rectangle 7"/>
          <p:cNvSpPr>
            <a:spLocks noGrp="1" noChangeArrowheads="1"/>
          </p:cNvSpPr>
          <p:nvPr>
            <p:ph type="sldNum" sz="quarter" idx="5"/>
          </p:nvPr>
        </p:nvSpPr>
        <p:spPr>
          <a:ln/>
        </p:spPr>
        <p:txBody>
          <a:bodyPr/>
          <a:lstStyle/>
          <a:p>
            <a:fld id="{2150564A-0197-4D80-B134-87DE090D06FA}" type="slidenum">
              <a:rPr lang="en-US" altLang="zh-CN"/>
              <a:pPr/>
              <a:t>11</a:t>
            </a:fld>
            <a:endParaRPr lang="en-US" altLang="zh-CN"/>
          </a:p>
        </p:txBody>
      </p:sp>
      <p:sp>
        <p:nvSpPr>
          <p:cNvPr id="266242" name="Rectangle 2"/>
          <p:cNvSpPr>
            <a:spLocks noGrp="1" noRot="1" noChangeAspect="1" noChangeArrowheads="1" noTextEdit="1"/>
          </p:cNvSpPr>
          <p:nvPr>
            <p:ph type="sldImg"/>
          </p:nvPr>
        </p:nvSpPr>
        <p:spPr>
          <a:xfrm>
            <a:off x="3343275" y="533400"/>
            <a:ext cx="3548063" cy="2660650"/>
          </a:xfrm>
          <a:ln/>
        </p:spPr>
      </p:sp>
      <p:sp>
        <p:nvSpPr>
          <p:cNvPr id="266243"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3F603BD4-2782-4FB9-9226-E5C06A211A27}" type="datetime1">
              <a:rPr lang="zh-CN" altLang="en-US"/>
              <a:pPr/>
              <a:t>2021/3/9</a:t>
            </a:fld>
            <a:endParaRPr lang="en-US" altLang="zh-CN"/>
          </a:p>
        </p:txBody>
      </p:sp>
      <p:sp>
        <p:nvSpPr>
          <p:cNvPr id="7" name="Rectangle 7"/>
          <p:cNvSpPr>
            <a:spLocks noGrp="1" noChangeArrowheads="1"/>
          </p:cNvSpPr>
          <p:nvPr>
            <p:ph type="sldNum" sz="quarter" idx="5"/>
          </p:nvPr>
        </p:nvSpPr>
        <p:spPr>
          <a:ln/>
        </p:spPr>
        <p:txBody>
          <a:bodyPr/>
          <a:lstStyle/>
          <a:p>
            <a:fld id="{2FCF738A-128B-485E-85B6-01899AF6F506}" type="slidenum">
              <a:rPr lang="en-US" altLang="zh-CN"/>
              <a:pPr/>
              <a:t>12</a:t>
            </a:fld>
            <a:endParaRPr lang="en-US" altLang="zh-CN"/>
          </a:p>
        </p:txBody>
      </p:sp>
      <p:sp>
        <p:nvSpPr>
          <p:cNvPr id="268290" name="Rectangle 2"/>
          <p:cNvSpPr>
            <a:spLocks noGrp="1" noRot="1" noChangeAspect="1" noChangeArrowheads="1" noTextEdit="1"/>
          </p:cNvSpPr>
          <p:nvPr>
            <p:ph type="sldImg"/>
          </p:nvPr>
        </p:nvSpPr>
        <p:spPr>
          <a:xfrm>
            <a:off x="3343275" y="533400"/>
            <a:ext cx="3548063" cy="2660650"/>
          </a:xfrm>
          <a:ln/>
        </p:spPr>
      </p:sp>
      <p:sp>
        <p:nvSpPr>
          <p:cNvPr id="268291"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25FE16A3-12C2-4034-8DAB-ECBD63F8C48F}" type="datetime1">
              <a:rPr lang="zh-CN" altLang="en-US"/>
              <a:pPr/>
              <a:t>2021/3/9</a:t>
            </a:fld>
            <a:endParaRPr lang="en-US" altLang="zh-CN"/>
          </a:p>
        </p:txBody>
      </p:sp>
      <p:sp>
        <p:nvSpPr>
          <p:cNvPr id="7" name="Rectangle 7"/>
          <p:cNvSpPr>
            <a:spLocks noGrp="1" noChangeArrowheads="1"/>
          </p:cNvSpPr>
          <p:nvPr>
            <p:ph type="sldNum" sz="quarter" idx="5"/>
          </p:nvPr>
        </p:nvSpPr>
        <p:spPr>
          <a:ln/>
        </p:spPr>
        <p:txBody>
          <a:bodyPr/>
          <a:lstStyle/>
          <a:p>
            <a:fld id="{DF203AFC-405F-4037-9998-EDAC8B4237CB}" type="slidenum">
              <a:rPr lang="en-US" altLang="zh-CN"/>
              <a:pPr/>
              <a:t>14</a:t>
            </a:fld>
            <a:endParaRPr lang="en-US" altLang="zh-CN"/>
          </a:p>
        </p:txBody>
      </p:sp>
      <p:sp>
        <p:nvSpPr>
          <p:cNvPr id="271362" name="Rectangle 2"/>
          <p:cNvSpPr>
            <a:spLocks noGrp="1" noRot="1" noChangeAspect="1" noChangeArrowheads="1" noTextEdit="1"/>
          </p:cNvSpPr>
          <p:nvPr>
            <p:ph type="sldImg"/>
          </p:nvPr>
        </p:nvSpPr>
        <p:spPr>
          <a:xfrm>
            <a:off x="3343275" y="533400"/>
            <a:ext cx="3548063" cy="2660650"/>
          </a:xfrm>
          <a:ln/>
        </p:spPr>
      </p:sp>
      <p:sp>
        <p:nvSpPr>
          <p:cNvPr id="271363"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C654A717-BDFA-475C-B285-F97AD8AE9645}" type="datetime1">
              <a:rPr lang="zh-CN" altLang="en-US"/>
              <a:pPr/>
              <a:t>2021/3/9</a:t>
            </a:fld>
            <a:endParaRPr lang="en-US" altLang="zh-CN"/>
          </a:p>
        </p:txBody>
      </p:sp>
      <p:sp>
        <p:nvSpPr>
          <p:cNvPr id="7" name="Rectangle 7"/>
          <p:cNvSpPr>
            <a:spLocks noGrp="1" noChangeArrowheads="1"/>
          </p:cNvSpPr>
          <p:nvPr>
            <p:ph type="sldNum" sz="quarter" idx="5"/>
          </p:nvPr>
        </p:nvSpPr>
        <p:spPr>
          <a:ln/>
        </p:spPr>
        <p:txBody>
          <a:bodyPr/>
          <a:lstStyle/>
          <a:p>
            <a:fld id="{A56ABC03-046A-49F7-AAC0-3D3EE2DEAFD8}" type="slidenum">
              <a:rPr lang="en-US" altLang="zh-CN"/>
              <a:pPr/>
              <a:t>16</a:t>
            </a:fld>
            <a:endParaRPr lang="en-US" altLang="zh-CN"/>
          </a:p>
        </p:txBody>
      </p:sp>
      <p:sp>
        <p:nvSpPr>
          <p:cNvPr id="274434" name="Rectangle 2"/>
          <p:cNvSpPr>
            <a:spLocks noGrp="1" noRot="1" noChangeAspect="1" noChangeArrowheads="1" noTextEdit="1"/>
          </p:cNvSpPr>
          <p:nvPr>
            <p:ph type="sldImg"/>
          </p:nvPr>
        </p:nvSpPr>
        <p:spPr>
          <a:xfrm>
            <a:off x="3343275" y="533400"/>
            <a:ext cx="3548063" cy="2660650"/>
          </a:xfrm>
          <a:ln/>
        </p:spPr>
      </p:sp>
      <p:sp>
        <p:nvSpPr>
          <p:cNvPr id="274435"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45" name="Rectangle 25"/>
          <p:cNvSpPr>
            <a:spLocks noGrp="1" noChangeArrowheads="1"/>
          </p:cNvSpPr>
          <p:nvPr>
            <p:ph type="ctrTitle"/>
          </p:nvPr>
        </p:nvSpPr>
        <p:spPr>
          <a:xfrm>
            <a:off x="1173163" y="1052513"/>
            <a:ext cx="7772400" cy="1143000"/>
          </a:xfrm>
        </p:spPr>
        <p:txBody>
          <a:bodyPr/>
          <a:lstStyle>
            <a:lvl1pPr>
              <a:defRPr b="0"/>
            </a:lvl1pPr>
          </a:lstStyle>
          <a:p>
            <a:pPr lvl="0"/>
            <a:r>
              <a:rPr lang="zh-CN" altLang="en-US" noProof="0" smtClean="0"/>
              <a:t>单击此处编辑母版标题样式</a:t>
            </a:r>
            <a:endParaRPr lang="zh-CN" altLang="zh-CN" noProof="0" smtClean="0"/>
          </a:p>
        </p:txBody>
      </p:sp>
      <p:sp>
        <p:nvSpPr>
          <p:cNvPr id="5146" name="Rectangle 26"/>
          <p:cNvSpPr>
            <a:spLocks noGrp="1" noChangeArrowheads="1"/>
          </p:cNvSpPr>
          <p:nvPr>
            <p:ph type="subTitle" idx="1"/>
          </p:nvPr>
        </p:nvSpPr>
        <p:spPr>
          <a:xfrm>
            <a:off x="1166813" y="3886200"/>
            <a:ext cx="6400800" cy="1752600"/>
          </a:xfrm>
        </p:spPr>
        <p:txBody>
          <a:bodyPr/>
          <a:lstStyle>
            <a:lvl1pPr marL="0" indent="0">
              <a:buFont typeface="Monotype Sorts" pitchFamily="2" charset="2"/>
              <a:buNone/>
              <a:defRPr b="0"/>
            </a:lvl1pPr>
          </a:lstStyle>
          <a:p>
            <a:pPr lvl="0"/>
            <a:r>
              <a:rPr lang="zh-CN" altLang="en-US" noProof="0" smtClean="0"/>
              <a:t>单击此处编辑母版副标题样式</a:t>
            </a:r>
          </a:p>
        </p:txBody>
      </p:sp>
      <p:sp>
        <p:nvSpPr>
          <p:cNvPr id="5147" name="Rectangle 27"/>
          <p:cNvSpPr>
            <a:spLocks noGrp="1" noChangeArrowheads="1"/>
          </p:cNvSpPr>
          <p:nvPr>
            <p:ph type="dt" sz="half" idx="2"/>
          </p:nvPr>
        </p:nvSpPr>
        <p:spPr bwMode="auto">
          <a:xfrm>
            <a:off x="1166813"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b="0">
                <a:solidFill>
                  <a:srgbClr val="000000"/>
                </a:solidFill>
                <a:latin typeface="Arial" pitchFamily="34" charset="0"/>
                <a:ea typeface="宋体" pitchFamily="2" charset="-122"/>
              </a:defRPr>
            </a:lvl1pPr>
          </a:lstStyle>
          <a:p>
            <a:endParaRPr lang="en-US" altLang="zh-CN"/>
          </a:p>
        </p:txBody>
      </p:sp>
      <p:sp>
        <p:nvSpPr>
          <p:cNvPr id="5148" name="Rectangle 28"/>
          <p:cNvSpPr>
            <a:spLocks noGrp="1" noChangeArrowheads="1"/>
          </p:cNvSpPr>
          <p:nvPr>
            <p:ph type="ftr" sz="quarter" idx="3"/>
          </p:nvPr>
        </p:nvSpPr>
        <p:spPr bwMode="auto">
          <a:xfrm>
            <a:off x="35814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b="0">
                <a:solidFill>
                  <a:srgbClr val="000000"/>
                </a:solidFill>
                <a:latin typeface="Arial" pitchFamily="34" charset="0"/>
                <a:ea typeface="宋体" pitchFamily="2" charset="-122"/>
              </a:defRPr>
            </a:lvl1pPr>
          </a:lstStyle>
          <a:p>
            <a:endParaRPr lang="en-US" altLang="zh-CN"/>
          </a:p>
        </p:txBody>
      </p:sp>
      <p:sp>
        <p:nvSpPr>
          <p:cNvPr id="5149" name="Rectangle 29"/>
          <p:cNvSpPr>
            <a:spLocks noGrp="1" noChangeArrowheads="1"/>
          </p:cNvSpPr>
          <p:nvPr>
            <p:ph type="sldNum" sz="quarter" idx="4"/>
          </p:nvPr>
        </p:nvSpPr>
        <p:spPr>
          <a:xfrm>
            <a:off x="7010400" y="6248400"/>
            <a:ext cx="1905000" cy="457200"/>
          </a:xfrm>
        </p:spPr>
        <p:txBody>
          <a:bodyPr/>
          <a:lstStyle>
            <a:lvl1pPr>
              <a:defRPr>
                <a:solidFill>
                  <a:srgbClr val="000000"/>
                </a:solidFill>
                <a:latin typeface="Arial" pitchFamily="34" charset="0"/>
                <a:ea typeface="宋体" pitchFamily="2" charset="-122"/>
              </a:defRPr>
            </a:lvl1pPr>
          </a:lstStyle>
          <a:p>
            <a:fld id="{70E11D27-B136-4F4F-9A2F-7F60BF61B648}" type="slidenum">
              <a:rPr lang="en-US" altLang="zh-CN"/>
              <a:pPr/>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FB892224-23EF-416D-B468-AE988FD9555A}" type="slidenum">
              <a:rPr lang="en-US" altLang="zh-CN"/>
              <a:pPr/>
              <a:t>‹#›</a:t>
            </a:fld>
            <a:endParaRPr lang="en-US" altLang="zh-CN"/>
          </a:p>
        </p:txBody>
      </p:sp>
    </p:spTree>
    <p:extLst>
      <p:ext uri="{BB962C8B-B14F-4D97-AF65-F5344CB8AC3E}">
        <p14:creationId xmlns:p14="http://schemas.microsoft.com/office/powerpoint/2010/main" val="198348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152400"/>
            <a:ext cx="2171700"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52400"/>
            <a:ext cx="6362700" cy="6248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C72712C8-3D56-4A35-B4F3-D5AB24EA30B2}" type="slidenum">
              <a:rPr lang="en-US" altLang="zh-CN"/>
              <a:pPr/>
              <a:t>‹#›</a:t>
            </a:fld>
            <a:endParaRPr lang="en-US" altLang="zh-CN"/>
          </a:p>
        </p:txBody>
      </p:sp>
    </p:spTree>
    <p:extLst>
      <p:ext uri="{BB962C8B-B14F-4D97-AF65-F5344CB8AC3E}">
        <p14:creationId xmlns:p14="http://schemas.microsoft.com/office/powerpoint/2010/main" val="3191271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8370" name="Group 2"/>
          <p:cNvGrpSpPr>
            <a:grpSpLocks/>
          </p:cNvGrpSpPr>
          <p:nvPr/>
        </p:nvGrpSpPr>
        <p:grpSpPr bwMode="auto">
          <a:xfrm>
            <a:off x="0" y="0"/>
            <a:ext cx="8872538" cy="6858000"/>
            <a:chOff x="0" y="0"/>
            <a:chExt cx="5589" cy="4320"/>
          </a:xfrm>
        </p:grpSpPr>
        <p:sp>
          <p:nvSpPr>
            <p:cNvPr id="58371" name="Rectangle 3" descr="Stationery"/>
            <p:cNvSpPr>
              <a:spLocks noChangeArrowheads="1"/>
            </p:cNvSpPr>
            <p:nvPr/>
          </p:nvSpPr>
          <p:spPr bwMode="white">
            <a:xfrm>
              <a:off x="336" y="150"/>
              <a:ext cx="5253" cy="4026"/>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b="0">
                <a:solidFill>
                  <a:srgbClr val="000000"/>
                </a:solidFill>
                <a:ea typeface="宋体" pitchFamily="2" charset="-122"/>
              </a:endParaRPr>
            </a:p>
          </p:txBody>
        </p:sp>
        <p:pic>
          <p:nvPicPr>
            <p:cNvPr id="58372" name="Picture 4" descr="minisp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0"/>
              <a:ext cx="670" cy="4320"/>
            </a:xfrm>
            <a:prstGeom prst="rect">
              <a:avLst/>
            </a:prstGeom>
            <a:noFill/>
            <a:extLst>
              <a:ext uri="{909E8E84-426E-40DD-AFC4-6F175D3DCCD1}">
                <a14:hiddenFill xmlns:a14="http://schemas.microsoft.com/office/drawing/2010/main">
                  <a:solidFill>
                    <a:srgbClr val="FFFFFF"/>
                  </a:solidFill>
                </a14:hiddenFill>
              </a:ext>
            </a:extLst>
          </p:spPr>
        </p:pic>
      </p:grpSp>
      <p:sp>
        <p:nvSpPr>
          <p:cNvPr id="58373" name="Rectangle 5"/>
          <p:cNvSpPr>
            <a:spLocks noGrp="1" noChangeArrowheads="1"/>
          </p:cNvSpPr>
          <p:nvPr>
            <p:ph type="ctrTitle"/>
          </p:nvPr>
        </p:nvSpPr>
        <p:spPr>
          <a:xfrm>
            <a:off x="962025" y="1925638"/>
            <a:ext cx="7772400" cy="1143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a:lvl1pPr>
          </a:lstStyle>
          <a:p>
            <a:pPr lvl="0"/>
            <a:r>
              <a:rPr lang="zh-CN" altLang="en-US" noProof="0" smtClean="0"/>
              <a:t>单击此处编辑母版标题样式</a:t>
            </a:r>
            <a:endParaRPr lang="zh-CN" altLang="zh-CN" noProof="0" smtClean="0"/>
          </a:p>
        </p:txBody>
      </p:sp>
      <p:sp>
        <p:nvSpPr>
          <p:cNvPr id="58374" name="Rectangle 6"/>
          <p:cNvSpPr>
            <a:spLocks noGrp="1" noChangeArrowheads="1"/>
          </p:cNvSpPr>
          <p:nvPr>
            <p:ph type="subTitle" idx="1"/>
          </p:nvPr>
        </p:nvSpPr>
        <p:spPr>
          <a:xfrm>
            <a:off x="1647825" y="3738563"/>
            <a:ext cx="6400800" cy="1752600"/>
          </a:xfrm>
        </p:spPr>
        <p:txBody>
          <a:bodyPr/>
          <a:lstStyle>
            <a:lvl1pPr marL="0" indent="0" algn="ctr">
              <a:buFont typeface="Monotype Sorts" pitchFamily="2" charset="2"/>
              <a:buNone/>
              <a:defRPr>
                <a:solidFill>
                  <a:schemeClr val="bg2"/>
                </a:solidFill>
              </a:defRPr>
            </a:lvl1pPr>
          </a:lstStyle>
          <a:p>
            <a:pPr lvl="0"/>
            <a:r>
              <a:rPr lang="zh-CN" altLang="en-US" noProof="0" smtClean="0"/>
              <a:t>单击此处编辑母版副标题样式</a:t>
            </a:r>
          </a:p>
        </p:txBody>
      </p:sp>
      <p:sp>
        <p:nvSpPr>
          <p:cNvPr id="58375" name="Rectangle 7"/>
          <p:cNvSpPr>
            <a:spLocks noGrp="1" noChangeArrowheads="1"/>
          </p:cNvSpPr>
          <p:nvPr>
            <p:ph type="dt" sz="half" idx="2"/>
          </p:nvPr>
        </p:nvSpPr>
        <p:spPr>
          <a:xfrm>
            <a:off x="962025" y="6100763"/>
            <a:ext cx="1905000" cy="457200"/>
          </a:xfrm>
        </p:spPr>
        <p:txBody>
          <a:bodyPr/>
          <a:lstStyle>
            <a:lvl1pPr>
              <a:defRPr>
                <a:solidFill>
                  <a:srgbClr val="A08366"/>
                </a:solidFill>
              </a:defRPr>
            </a:lvl1pPr>
          </a:lstStyle>
          <a:p>
            <a:endParaRPr lang="en-US" altLang="zh-CN"/>
          </a:p>
        </p:txBody>
      </p:sp>
      <p:sp>
        <p:nvSpPr>
          <p:cNvPr id="58376" name="Rectangle 8"/>
          <p:cNvSpPr>
            <a:spLocks noGrp="1" noChangeArrowheads="1"/>
          </p:cNvSpPr>
          <p:nvPr>
            <p:ph type="ftr" sz="quarter" idx="3"/>
          </p:nvPr>
        </p:nvSpPr>
        <p:spPr>
          <a:xfrm>
            <a:off x="3400425" y="6100763"/>
            <a:ext cx="2895600" cy="457200"/>
          </a:xfrm>
        </p:spPr>
        <p:txBody>
          <a:bodyPr/>
          <a:lstStyle>
            <a:lvl1pPr>
              <a:defRPr>
                <a:solidFill>
                  <a:srgbClr val="A08366"/>
                </a:solidFill>
              </a:defRPr>
            </a:lvl1pPr>
          </a:lstStyle>
          <a:p>
            <a:endParaRPr lang="en-US" altLang="zh-CN"/>
          </a:p>
        </p:txBody>
      </p:sp>
      <p:sp>
        <p:nvSpPr>
          <p:cNvPr id="58377" name="Rectangle 9"/>
          <p:cNvSpPr>
            <a:spLocks noGrp="1" noChangeArrowheads="1"/>
          </p:cNvSpPr>
          <p:nvPr>
            <p:ph type="sldNum" sz="quarter" idx="4"/>
          </p:nvPr>
        </p:nvSpPr>
        <p:spPr>
          <a:xfrm>
            <a:off x="6829425" y="6100763"/>
            <a:ext cx="1905000" cy="457200"/>
          </a:xfrm>
        </p:spPr>
        <p:txBody>
          <a:bodyPr/>
          <a:lstStyle>
            <a:lvl1pPr>
              <a:defRPr>
                <a:solidFill>
                  <a:srgbClr val="A08366"/>
                </a:solidFill>
              </a:defRPr>
            </a:lvl1pPr>
          </a:lstStyle>
          <a:p>
            <a:fld id="{0C5FC4F4-6DEE-4872-8FFA-4E1AA0B16544}" type="slidenum">
              <a:rPr lang="zh-CN" altLang="en-US"/>
              <a:pPr/>
              <a:t>‹#›</a:t>
            </a:fld>
            <a:endParaRPr lang="en-US" altLang="zh-CN"/>
          </a:p>
        </p:txBody>
      </p:sp>
    </p:spTree>
    <p:extLst>
      <p:ext uri="{BB962C8B-B14F-4D97-AF65-F5344CB8AC3E}">
        <p14:creationId xmlns:p14="http://schemas.microsoft.com/office/powerpoint/2010/main" val="3469935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A08366"/>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A08366"/>
              </a:solidFill>
            </a:endParaRPr>
          </a:p>
        </p:txBody>
      </p:sp>
      <p:sp>
        <p:nvSpPr>
          <p:cNvPr id="6" name="灯片编号占位符 5"/>
          <p:cNvSpPr>
            <a:spLocks noGrp="1"/>
          </p:cNvSpPr>
          <p:nvPr>
            <p:ph type="sldNum" sz="quarter" idx="12"/>
          </p:nvPr>
        </p:nvSpPr>
        <p:spPr/>
        <p:txBody>
          <a:bodyPr/>
          <a:lstStyle>
            <a:lvl1pPr>
              <a:defRPr/>
            </a:lvl1pPr>
          </a:lstStyle>
          <a:p>
            <a:fld id="{9C61E9C8-6B38-4365-8837-FFB6E4D0BBA4}" type="slidenum">
              <a:rPr lang="zh-CN" altLang="en-US">
                <a:solidFill>
                  <a:srgbClr val="A08366"/>
                </a:solidFill>
              </a:rPr>
              <a:pPr/>
              <a:t>‹#›</a:t>
            </a:fld>
            <a:endParaRPr lang="en-US" altLang="zh-CN">
              <a:solidFill>
                <a:srgbClr val="A08366"/>
              </a:solidFill>
            </a:endParaRPr>
          </a:p>
        </p:txBody>
      </p:sp>
    </p:spTree>
    <p:extLst>
      <p:ext uri="{BB962C8B-B14F-4D97-AF65-F5344CB8AC3E}">
        <p14:creationId xmlns:p14="http://schemas.microsoft.com/office/powerpoint/2010/main" val="426854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A08366"/>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A08366"/>
              </a:solidFill>
            </a:endParaRPr>
          </a:p>
        </p:txBody>
      </p:sp>
      <p:sp>
        <p:nvSpPr>
          <p:cNvPr id="6" name="灯片编号占位符 5"/>
          <p:cNvSpPr>
            <a:spLocks noGrp="1"/>
          </p:cNvSpPr>
          <p:nvPr>
            <p:ph type="sldNum" sz="quarter" idx="12"/>
          </p:nvPr>
        </p:nvSpPr>
        <p:spPr/>
        <p:txBody>
          <a:bodyPr/>
          <a:lstStyle>
            <a:lvl1pPr>
              <a:defRPr/>
            </a:lvl1pPr>
          </a:lstStyle>
          <a:p>
            <a:fld id="{FAC94834-5FBE-4086-96B2-7888A875C1D8}" type="slidenum">
              <a:rPr lang="zh-CN" altLang="en-US">
                <a:solidFill>
                  <a:srgbClr val="A08366"/>
                </a:solidFill>
              </a:rPr>
              <a:pPr/>
              <a:t>‹#›</a:t>
            </a:fld>
            <a:endParaRPr lang="en-US" altLang="zh-CN">
              <a:solidFill>
                <a:srgbClr val="A08366"/>
              </a:solidFill>
            </a:endParaRPr>
          </a:p>
        </p:txBody>
      </p:sp>
    </p:spTree>
    <p:extLst>
      <p:ext uri="{BB962C8B-B14F-4D97-AF65-F5344CB8AC3E}">
        <p14:creationId xmlns:p14="http://schemas.microsoft.com/office/powerpoint/2010/main" val="3317358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30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A08366"/>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A08366"/>
              </a:solidFill>
            </a:endParaRPr>
          </a:p>
        </p:txBody>
      </p:sp>
      <p:sp>
        <p:nvSpPr>
          <p:cNvPr id="7" name="灯片编号占位符 6"/>
          <p:cNvSpPr>
            <a:spLocks noGrp="1"/>
          </p:cNvSpPr>
          <p:nvPr>
            <p:ph type="sldNum" sz="quarter" idx="12"/>
          </p:nvPr>
        </p:nvSpPr>
        <p:spPr/>
        <p:txBody>
          <a:bodyPr/>
          <a:lstStyle>
            <a:lvl1pPr>
              <a:defRPr/>
            </a:lvl1pPr>
          </a:lstStyle>
          <a:p>
            <a:fld id="{04E175AA-179E-46DB-B06D-63911D811423}" type="slidenum">
              <a:rPr lang="zh-CN" altLang="en-US">
                <a:solidFill>
                  <a:srgbClr val="A08366"/>
                </a:solidFill>
              </a:rPr>
              <a:pPr/>
              <a:t>‹#›</a:t>
            </a:fld>
            <a:endParaRPr lang="en-US" altLang="zh-CN">
              <a:solidFill>
                <a:srgbClr val="A08366"/>
              </a:solidFill>
            </a:endParaRPr>
          </a:p>
        </p:txBody>
      </p:sp>
    </p:spTree>
    <p:extLst>
      <p:ext uri="{BB962C8B-B14F-4D97-AF65-F5344CB8AC3E}">
        <p14:creationId xmlns:p14="http://schemas.microsoft.com/office/powerpoint/2010/main" val="3287300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A08366"/>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A08366"/>
              </a:solidFill>
            </a:endParaRPr>
          </a:p>
        </p:txBody>
      </p:sp>
      <p:sp>
        <p:nvSpPr>
          <p:cNvPr id="9" name="灯片编号占位符 8"/>
          <p:cNvSpPr>
            <a:spLocks noGrp="1"/>
          </p:cNvSpPr>
          <p:nvPr>
            <p:ph type="sldNum" sz="quarter" idx="12"/>
          </p:nvPr>
        </p:nvSpPr>
        <p:spPr/>
        <p:txBody>
          <a:bodyPr/>
          <a:lstStyle>
            <a:lvl1pPr>
              <a:defRPr/>
            </a:lvl1pPr>
          </a:lstStyle>
          <a:p>
            <a:fld id="{2DFB75B1-C203-45FC-A22B-610E6A35D44E}" type="slidenum">
              <a:rPr lang="zh-CN" altLang="en-US">
                <a:solidFill>
                  <a:srgbClr val="A08366"/>
                </a:solidFill>
              </a:rPr>
              <a:pPr/>
              <a:t>‹#›</a:t>
            </a:fld>
            <a:endParaRPr lang="en-US" altLang="zh-CN">
              <a:solidFill>
                <a:srgbClr val="A08366"/>
              </a:solidFill>
            </a:endParaRPr>
          </a:p>
        </p:txBody>
      </p:sp>
    </p:spTree>
    <p:extLst>
      <p:ext uri="{BB962C8B-B14F-4D97-AF65-F5344CB8AC3E}">
        <p14:creationId xmlns:p14="http://schemas.microsoft.com/office/powerpoint/2010/main" val="41912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A08366"/>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A08366"/>
              </a:solidFill>
            </a:endParaRPr>
          </a:p>
        </p:txBody>
      </p:sp>
      <p:sp>
        <p:nvSpPr>
          <p:cNvPr id="5" name="灯片编号占位符 4"/>
          <p:cNvSpPr>
            <a:spLocks noGrp="1"/>
          </p:cNvSpPr>
          <p:nvPr>
            <p:ph type="sldNum" sz="quarter" idx="12"/>
          </p:nvPr>
        </p:nvSpPr>
        <p:spPr/>
        <p:txBody>
          <a:bodyPr/>
          <a:lstStyle>
            <a:lvl1pPr>
              <a:defRPr/>
            </a:lvl1pPr>
          </a:lstStyle>
          <a:p>
            <a:fld id="{3474D320-0D95-46AF-A21A-4CD75A93F692}" type="slidenum">
              <a:rPr lang="zh-CN" altLang="en-US">
                <a:solidFill>
                  <a:srgbClr val="A08366"/>
                </a:solidFill>
              </a:rPr>
              <a:pPr/>
              <a:t>‹#›</a:t>
            </a:fld>
            <a:endParaRPr lang="en-US" altLang="zh-CN">
              <a:solidFill>
                <a:srgbClr val="A08366"/>
              </a:solidFill>
            </a:endParaRPr>
          </a:p>
        </p:txBody>
      </p:sp>
    </p:spTree>
    <p:extLst>
      <p:ext uri="{BB962C8B-B14F-4D97-AF65-F5344CB8AC3E}">
        <p14:creationId xmlns:p14="http://schemas.microsoft.com/office/powerpoint/2010/main" val="983651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A08366"/>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A08366"/>
              </a:solidFill>
            </a:endParaRPr>
          </a:p>
        </p:txBody>
      </p:sp>
      <p:sp>
        <p:nvSpPr>
          <p:cNvPr id="4" name="灯片编号占位符 3"/>
          <p:cNvSpPr>
            <a:spLocks noGrp="1"/>
          </p:cNvSpPr>
          <p:nvPr>
            <p:ph type="sldNum" sz="quarter" idx="12"/>
          </p:nvPr>
        </p:nvSpPr>
        <p:spPr/>
        <p:txBody>
          <a:bodyPr/>
          <a:lstStyle>
            <a:lvl1pPr>
              <a:defRPr/>
            </a:lvl1pPr>
          </a:lstStyle>
          <a:p>
            <a:fld id="{01281C19-E0E2-4079-A43B-D3DD487EB9BD}" type="slidenum">
              <a:rPr lang="zh-CN" altLang="en-US">
                <a:solidFill>
                  <a:srgbClr val="A08366"/>
                </a:solidFill>
              </a:rPr>
              <a:pPr/>
              <a:t>‹#›</a:t>
            </a:fld>
            <a:endParaRPr lang="en-US" altLang="zh-CN">
              <a:solidFill>
                <a:srgbClr val="A08366"/>
              </a:solidFill>
            </a:endParaRPr>
          </a:p>
        </p:txBody>
      </p:sp>
    </p:spTree>
    <p:extLst>
      <p:ext uri="{BB962C8B-B14F-4D97-AF65-F5344CB8AC3E}">
        <p14:creationId xmlns:p14="http://schemas.microsoft.com/office/powerpoint/2010/main" val="8909333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A08366"/>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A08366"/>
              </a:solidFill>
            </a:endParaRPr>
          </a:p>
        </p:txBody>
      </p:sp>
      <p:sp>
        <p:nvSpPr>
          <p:cNvPr id="7" name="灯片编号占位符 6"/>
          <p:cNvSpPr>
            <a:spLocks noGrp="1"/>
          </p:cNvSpPr>
          <p:nvPr>
            <p:ph type="sldNum" sz="quarter" idx="12"/>
          </p:nvPr>
        </p:nvSpPr>
        <p:spPr/>
        <p:txBody>
          <a:bodyPr/>
          <a:lstStyle>
            <a:lvl1pPr>
              <a:defRPr/>
            </a:lvl1pPr>
          </a:lstStyle>
          <a:p>
            <a:fld id="{FD947316-2F52-40D0-B2B4-967E5BCE9CCF}" type="slidenum">
              <a:rPr lang="zh-CN" altLang="en-US">
                <a:solidFill>
                  <a:srgbClr val="A08366"/>
                </a:solidFill>
              </a:rPr>
              <a:pPr/>
              <a:t>‹#›</a:t>
            </a:fld>
            <a:endParaRPr lang="en-US" altLang="zh-CN">
              <a:solidFill>
                <a:srgbClr val="A08366"/>
              </a:solidFill>
            </a:endParaRPr>
          </a:p>
        </p:txBody>
      </p:sp>
    </p:spTree>
    <p:extLst>
      <p:ext uri="{BB962C8B-B14F-4D97-AF65-F5344CB8AC3E}">
        <p14:creationId xmlns:p14="http://schemas.microsoft.com/office/powerpoint/2010/main" val="3557773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
                <a:srgbClr val="0000FF"/>
              </a:buClr>
              <a:defRPr/>
            </a:lvl1pPr>
            <a:lvl2pPr marL="742950" indent="-285750">
              <a:buClr>
                <a:srgbClr val="240CB4"/>
              </a:buClr>
              <a:buSzPct val="80000"/>
              <a:buFont typeface="Wingdings" pitchFamily="2" charset="2"/>
              <a:buChar char="u"/>
              <a:defRPr/>
            </a:lvl2pPr>
            <a:lvl3pPr marL="1143000" indent="-228600">
              <a:buClr>
                <a:srgbClr val="0000FF"/>
              </a:buClr>
              <a:buFont typeface="Wingdings" pitchFamily="2" charset="2"/>
              <a:buChar char="Ø"/>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灯片编号占位符 3"/>
          <p:cNvSpPr>
            <a:spLocks noGrp="1"/>
          </p:cNvSpPr>
          <p:nvPr>
            <p:ph type="sldNum" sz="quarter" idx="10"/>
          </p:nvPr>
        </p:nvSpPr>
        <p:spPr/>
        <p:txBody>
          <a:bodyPr/>
          <a:lstStyle>
            <a:lvl1pPr>
              <a:defRPr/>
            </a:lvl1pPr>
          </a:lstStyle>
          <a:p>
            <a:fld id="{53D5C0A6-204F-44E2-BC2D-888719E44444}" type="slidenum">
              <a:rPr lang="en-US" altLang="zh-CN"/>
              <a:pPr/>
              <a:t>‹#›</a:t>
            </a:fld>
            <a:endParaRPr lang="en-US" altLang="zh-CN"/>
          </a:p>
        </p:txBody>
      </p:sp>
    </p:spTree>
    <p:extLst>
      <p:ext uri="{BB962C8B-B14F-4D97-AF65-F5344CB8AC3E}">
        <p14:creationId xmlns:p14="http://schemas.microsoft.com/office/powerpoint/2010/main" val="296028890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A08366"/>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A08366"/>
              </a:solidFill>
            </a:endParaRPr>
          </a:p>
        </p:txBody>
      </p:sp>
      <p:sp>
        <p:nvSpPr>
          <p:cNvPr id="7" name="灯片编号占位符 6"/>
          <p:cNvSpPr>
            <a:spLocks noGrp="1"/>
          </p:cNvSpPr>
          <p:nvPr>
            <p:ph type="sldNum" sz="quarter" idx="12"/>
          </p:nvPr>
        </p:nvSpPr>
        <p:spPr/>
        <p:txBody>
          <a:bodyPr/>
          <a:lstStyle>
            <a:lvl1pPr>
              <a:defRPr/>
            </a:lvl1pPr>
          </a:lstStyle>
          <a:p>
            <a:fld id="{B33EC1D4-7110-4302-9BA3-639907EFA980}" type="slidenum">
              <a:rPr lang="zh-CN" altLang="en-US">
                <a:solidFill>
                  <a:srgbClr val="A08366"/>
                </a:solidFill>
              </a:rPr>
              <a:pPr/>
              <a:t>‹#›</a:t>
            </a:fld>
            <a:endParaRPr lang="en-US" altLang="zh-CN">
              <a:solidFill>
                <a:srgbClr val="A08366"/>
              </a:solidFill>
            </a:endParaRPr>
          </a:p>
        </p:txBody>
      </p:sp>
    </p:spTree>
    <p:extLst>
      <p:ext uri="{BB962C8B-B14F-4D97-AF65-F5344CB8AC3E}">
        <p14:creationId xmlns:p14="http://schemas.microsoft.com/office/powerpoint/2010/main" val="28318324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A08366"/>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A08366"/>
              </a:solidFill>
            </a:endParaRPr>
          </a:p>
        </p:txBody>
      </p:sp>
      <p:sp>
        <p:nvSpPr>
          <p:cNvPr id="6" name="灯片编号占位符 5"/>
          <p:cNvSpPr>
            <a:spLocks noGrp="1"/>
          </p:cNvSpPr>
          <p:nvPr>
            <p:ph type="sldNum" sz="quarter" idx="12"/>
          </p:nvPr>
        </p:nvSpPr>
        <p:spPr/>
        <p:txBody>
          <a:bodyPr/>
          <a:lstStyle>
            <a:lvl1pPr>
              <a:defRPr/>
            </a:lvl1pPr>
          </a:lstStyle>
          <a:p>
            <a:fld id="{917394C4-D231-4081-BBCD-C8E30EF65B5A}" type="slidenum">
              <a:rPr lang="zh-CN" altLang="en-US">
                <a:solidFill>
                  <a:srgbClr val="A08366"/>
                </a:solidFill>
              </a:rPr>
              <a:pPr/>
              <a:t>‹#›</a:t>
            </a:fld>
            <a:endParaRPr lang="en-US" altLang="zh-CN">
              <a:solidFill>
                <a:srgbClr val="A08366"/>
              </a:solidFill>
            </a:endParaRPr>
          </a:p>
        </p:txBody>
      </p:sp>
    </p:spTree>
    <p:extLst>
      <p:ext uri="{BB962C8B-B14F-4D97-AF65-F5344CB8AC3E}">
        <p14:creationId xmlns:p14="http://schemas.microsoft.com/office/powerpoint/2010/main" val="37476025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19900" y="4572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4572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A08366"/>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A08366"/>
              </a:solidFill>
            </a:endParaRPr>
          </a:p>
        </p:txBody>
      </p:sp>
      <p:sp>
        <p:nvSpPr>
          <p:cNvPr id="6" name="灯片编号占位符 5"/>
          <p:cNvSpPr>
            <a:spLocks noGrp="1"/>
          </p:cNvSpPr>
          <p:nvPr>
            <p:ph type="sldNum" sz="quarter" idx="12"/>
          </p:nvPr>
        </p:nvSpPr>
        <p:spPr/>
        <p:txBody>
          <a:bodyPr/>
          <a:lstStyle>
            <a:lvl1pPr>
              <a:defRPr/>
            </a:lvl1pPr>
          </a:lstStyle>
          <a:p>
            <a:fld id="{F2E2CE3F-C5D7-41AA-97AD-FFA818C38EAA}" type="slidenum">
              <a:rPr lang="zh-CN" altLang="en-US">
                <a:solidFill>
                  <a:srgbClr val="A08366"/>
                </a:solidFill>
              </a:rPr>
              <a:pPr/>
              <a:t>‹#›</a:t>
            </a:fld>
            <a:endParaRPr lang="en-US" altLang="zh-CN">
              <a:solidFill>
                <a:srgbClr val="A08366"/>
              </a:solidFill>
            </a:endParaRPr>
          </a:p>
        </p:txBody>
      </p:sp>
    </p:spTree>
    <p:extLst>
      <p:ext uri="{BB962C8B-B14F-4D97-AF65-F5344CB8AC3E}">
        <p14:creationId xmlns:p14="http://schemas.microsoft.com/office/powerpoint/2010/main" val="6245295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990600" y="4572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828800"/>
            <a:ext cx="7772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990600" y="3962400"/>
            <a:ext cx="7772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90600" y="6096000"/>
            <a:ext cx="1905000" cy="457200"/>
          </a:xfrm>
        </p:spPr>
        <p:txBody>
          <a:bodyPr/>
          <a:lstStyle>
            <a:lvl1pPr>
              <a:defRPr/>
            </a:lvl1pPr>
          </a:lstStyle>
          <a:p>
            <a:endParaRPr lang="en-US" altLang="zh-CN">
              <a:solidFill>
                <a:srgbClr val="A08366"/>
              </a:solidFill>
            </a:endParaRPr>
          </a:p>
        </p:txBody>
      </p:sp>
      <p:sp>
        <p:nvSpPr>
          <p:cNvPr id="6" name="页脚占位符 5"/>
          <p:cNvSpPr>
            <a:spLocks noGrp="1"/>
          </p:cNvSpPr>
          <p:nvPr>
            <p:ph type="ftr" sz="quarter" idx="11"/>
          </p:nvPr>
        </p:nvSpPr>
        <p:spPr>
          <a:xfrm>
            <a:off x="3429000" y="6096000"/>
            <a:ext cx="2895600" cy="457200"/>
          </a:xfrm>
        </p:spPr>
        <p:txBody>
          <a:bodyPr/>
          <a:lstStyle>
            <a:lvl1pPr>
              <a:defRPr/>
            </a:lvl1pPr>
          </a:lstStyle>
          <a:p>
            <a:endParaRPr lang="en-US" altLang="zh-CN">
              <a:solidFill>
                <a:srgbClr val="A08366"/>
              </a:solidFill>
            </a:endParaRPr>
          </a:p>
        </p:txBody>
      </p:sp>
      <p:sp>
        <p:nvSpPr>
          <p:cNvPr id="7" name="灯片编号占位符 6"/>
          <p:cNvSpPr>
            <a:spLocks noGrp="1"/>
          </p:cNvSpPr>
          <p:nvPr>
            <p:ph type="sldNum" sz="quarter" idx="12"/>
          </p:nvPr>
        </p:nvSpPr>
        <p:spPr>
          <a:xfrm>
            <a:off x="6858000" y="6096000"/>
            <a:ext cx="1905000" cy="457200"/>
          </a:xfrm>
        </p:spPr>
        <p:txBody>
          <a:bodyPr/>
          <a:lstStyle>
            <a:lvl1pPr>
              <a:defRPr/>
            </a:lvl1pPr>
          </a:lstStyle>
          <a:p>
            <a:fld id="{76BCA49E-9321-48EB-B076-962ACD1D3292}" type="slidenum">
              <a:rPr lang="zh-CN" altLang="en-US">
                <a:solidFill>
                  <a:srgbClr val="A08366"/>
                </a:solidFill>
              </a:rPr>
              <a:pPr/>
              <a:t>‹#›</a:t>
            </a:fld>
            <a:endParaRPr lang="en-US" altLang="zh-CN">
              <a:solidFill>
                <a:srgbClr val="A08366"/>
              </a:solidFill>
            </a:endParaRPr>
          </a:p>
        </p:txBody>
      </p:sp>
    </p:spTree>
    <p:extLst>
      <p:ext uri="{BB962C8B-B14F-4D97-AF65-F5344CB8AC3E}">
        <p14:creationId xmlns:p14="http://schemas.microsoft.com/office/powerpoint/2010/main" val="36062085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4572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90600" y="18288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3000" y="18288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90600" y="6096000"/>
            <a:ext cx="1905000" cy="457200"/>
          </a:xfrm>
        </p:spPr>
        <p:txBody>
          <a:bodyPr/>
          <a:lstStyle>
            <a:lvl1pPr>
              <a:defRPr/>
            </a:lvl1pPr>
          </a:lstStyle>
          <a:p>
            <a:endParaRPr lang="en-US" altLang="zh-CN">
              <a:solidFill>
                <a:srgbClr val="A08366"/>
              </a:solidFill>
            </a:endParaRPr>
          </a:p>
        </p:txBody>
      </p:sp>
      <p:sp>
        <p:nvSpPr>
          <p:cNvPr id="6" name="页脚占位符 5"/>
          <p:cNvSpPr>
            <a:spLocks noGrp="1"/>
          </p:cNvSpPr>
          <p:nvPr>
            <p:ph type="ftr" sz="quarter" idx="11"/>
          </p:nvPr>
        </p:nvSpPr>
        <p:spPr>
          <a:xfrm>
            <a:off x="3429000" y="6096000"/>
            <a:ext cx="2895600" cy="457200"/>
          </a:xfrm>
        </p:spPr>
        <p:txBody>
          <a:bodyPr/>
          <a:lstStyle>
            <a:lvl1pPr>
              <a:defRPr/>
            </a:lvl1pPr>
          </a:lstStyle>
          <a:p>
            <a:endParaRPr lang="en-US" altLang="zh-CN">
              <a:solidFill>
                <a:srgbClr val="A08366"/>
              </a:solidFill>
            </a:endParaRPr>
          </a:p>
        </p:txBody>
      </p:sp>
      <p:sp>
        <p:nvSpPr>
          <p:cNvPr id="7" name="灯片编号占位符 6"/>
          <p:cNvSpPr>
            <a:spLocks noGrp="1"/>
          </p:cNvSpPr>
          <p:nvPr>
            <p:ph type="sldNum" sz="quarter" idx="12"/>
          </p:nvPr>
        </p:nvSpPr>
        <p:spPr>
          <a:xfrm>
            <a:off x="6858000" y="6096000"/>
            <a:ext cx="1905000" cy="457200"/>
          </a:xfrm>
        </p:spPr>
        <p:txBody>
          <a:bodyPr/>
          <a:lstStyle>
            <a:lvl1pPr>
              <a:defRPr/>
            </a:lvl1pPr>
          </a:lstStyle>
          <a:p>
            <a:fld id="{4301C17A-284A-4BBB-910C-77315184D3CA}" type="slidenum">
              <a:rPr lang="zh-CN" altLang="en-US">
                <a:solidFill>
                  <a:srgbClr val="A08366"/>
                </a:solidFill>
              </a:rPr>
              <a:pPr/>
              <a:t>‹#›</a:t>
            </a:fld>
            <a:endParaRPr lang="en-US" altLang="zh-CN">
              <a:solidFill>
                <a:srgbClr val="A08366"/>
              </a:solidFill>
            </a:endParaRPr>
          </a:p>
        </p:txBody>
      </p:sp>
    </p:spTree>
    <p:extLst>
      <p:ext uri="{BB962C8B-B14F-4D97-AF65-F5344CB8AC3E}">
        <p14:creationId xmlns:p14="http://schemas.microsoft.com/office/powerpoint/2010/main" val="35640437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990600" y="4572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90600" y="18288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953000" y="1828800"/>
            <a:ext cx="3810000" cy="4114800"/>
          </a:xfrm>
        </p:spPr>
        <p:txBody>
          <a:bodyPr/>
          <a:lstStyle/>
          <a:p>
            <a:endParaRPr lang="zh-CN" altLang="en-US"/>
          </a:p>
        </p:txBody>
      </p:sp>
      <p:sp>
        <p:nvSpPr>
          <p:cNvPr id="5" name="日期占位符 4"/>
          <p:cNvSpPr>
            <a:spLocks noGrp="1"/>
          </p:cNvSpPr>
          <p:nvPr>
            <p:ph type="dt" sz="half" idx="10"/>
          </p:nvPr>
        </p:nvSpPr>
        <p:spPr>
          <a:xfrm>
            <a:off x="990600" y="6096000"/>
            <a:ext cx="1905000" cy="457200"/>
          </a:xfrm>
        </p:spPr>
        <p:txBody>
          <a:bodyPr/>
          <a:lstStyle>
            <a:lvl1pPr>
              <a:defRPr/>
            </a:lvl1pPr>
          </a:lstStyle>
          <a:p>
            <a:endParaRPr lang="en-US" altLang="zh-CN">
              <a:solidFill>
                <a:srgbClr val="A08366"/>
              </a:solidFill>
            </a:endParaRPr>
          </a:p>
        </p:txBody>
      </p:sp>
      <p:sp>
        <p:nvSpPr>
          <p:cNvPr id="6" name="页脚占位符 5"/>
          <p:cNvSpPr>
            <a:spLocks noGrp="1"/>
          </p:cNvSpPr>
          <p:nvPr>
            <p:ph type="ftr" sz="quarter" idx="11"/>
          </p:nvPr>
        </p:nvSpPr>
        <p:spPr>
          <a:xfrm>
            <a:off x="3429000" y="6096000"/>
            <a:ext cx="2895600" cy="457200"/>
          </a:xfrm>
        </p:spPr>
        <p:txBody>
          <a:bodyPr/>
          <a:lstStyle>
            <a:lvl1pPr>
              <a:defRPr/>
            </a:lvl1pPr>
          </a:lstStyle>
          <a:p>
            <a:endParaRPr lang="en-US" altLang="zh-CN">
              <a:solidFill>
                <a:srgbClr val="A08366"/>
              </a:solidFill>
            </a:endParaRPr>
          </a:p>
        </p:txBody>
      </p:sp>
      <p:sp>
        <p:nvSpPr>
          <p:cNvPr id="7" name="灯片编号占位符 6"/>
          <p:cNvSpPr>
            <a:spLocks noGrp="1"/>
          </p:cNvSpPr>
          <p:nvPr>
            <p:ph type="sldNum" sz="quarter" idx="12"/>
          </p:nvPr>
        </p:nvSpPr>
        <p:spPr>
          <a:xfrm>
            <a:off x="6858000" y="6096000"/>
            <a:ext cx="1905000" cy="457200"/>
          </a:xfrm>
        </p:spPr>
        <p:txBody>
          <a:bodyPr/>
          <a:lstStyle>
            <a:lvl1pPr>
              <a:defRPr/>
            </a:lvl1pPr>
          </a:lstStyle>
          <a:p>
            <a:fld id="{863EE931-647B-496D-BD47-3DFE220AC553}" type="slidenum">
              <a:rPr lang="zh-CN" altLang="en-US">
                <a:solidFill>
                  <a:srgbClr val="A08366"/>
                </a:solidFill>
              </a:rPr>
              <a:pPr/>
              <a:t>‹#›</a:t>
            </a:fld>
            <a:endParaRPr lang="en-US" altLang="zh-CN">
              <a:solidFill>
                <a:srgbClr val="A08366"/>
              </a:solidFill>
            </a:endParaRPr>
          </a:p>
        </p:txBody>
      </p:sp>
    </p:spTree>
    <p:extLst>
      <p:ext uri="{BB962C8B-B14F-4D97-AF65-F5344CB8AC3E}">
        <p14:creationId xmlns:p14="http://schemas.microsoft.com/office/powerpoint/2010/main" val="3808674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E1573C45-B504-4BDE-A8A8-B96E7FB5CA64}" type="slidenum">
              <a:rPr lang="en-US" altLang="zh-CN"/>
              <a:pPr/>
              <a:t>‹#›</a:t>
            </a:fld>
            <a:endParaRPr lang="en-US" altLang="zh-CN"/>
          </a:p>
        </p:txBody>
      </p:sp>
    </p:spTree>
    <p:extLst>
      <p:ext uri="{BB962C8B-B14F-4D97-AF65-F5344CB8AC3E}">
        <p14:creationId xmlns:p14="http://schemas.microsoft.com/office/powerpoint/2010/main" val="2933105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2192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65D22DDA-33D9-4066-BCD2-F2CDA2E32FBA}" type="slidenum">
              <a:rPr lang="en-US" altLang="zh-CN"/>
              <a:pPr/>
              <a:t>‹#›</a:t>
            </a:fld>
            <a:endParaRPr lang="en-US" altLang="zh-CN"/>
          </a:p>
        </p:txBody>
      </p:sp>
    </p:spTree>
    <p:extLst>
      <p:ext uri="{BB962C8B-B14F-4D97-AF65-F5344CB8AC3E}">
        <p14:creationId xmlns:p14="http://schemas.microsoft.com/office/powerpoint/2010/main" val="7577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D8CF0F38-4D93-4A3D-A87C-C3102CDF2389}" type="slidenum">
              <a:rPr lang="en-US" altLang="zh-CN"/>
              <a:pPr/>
              <a:t>‹#›</a:t>
            </a:fld>
            <a:endParaRPr lang="en-US" altLang="zh-CN"/>
          </a:p>
        </p:txBody>
      </p:sp>
    </p:spTree>
    <p:extLst>
      <p:ext uri="{BB962C8B-B14F-4D97-AF65-F5344CB8AC3E}">
        <p14:creationId xmlns:p14="http://schemas.microsoft.com/office/powerpoint/2010/main" val="4107785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96E18CDE-375F-4310-AD97-1970367B3759}" type="slidenum">
              <a:rPr lang="en-US" altLang="zh-CN"/>
              <a:pPr/>
              <a:t>‹#›</a:t>
            </a:fld>
            <a:endParaRPr lang="en-US" altLang="zh-CN"/>
          </a:p>
        </p:txBody>
      </p:sp>
    </p:spTree>
    <p:extLst>
      <p:ext uri="{BB962C8B-B14F-4D97-AF65-F5344CB8AC3E}">
        <p14:creationId xmlns:p14="http://schemas.microsoft.com/office/powerpoint/2010/main" val="3401625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77EAE39C-37B0-4F15-A890-30821519B05D}" type="slidenum">
              <a:rPr lang="en-US" altLang="zh-CN"/>
              <a:pPr/>
              <a:t>‹#›</a:t>
            </a:fld>
            <a:endParaRPr lang="en-US" altLang="zh-CN"/>
          </a:p>
        </p:txBody>
      </p:sp>
    </p:spTree>
    <p:extLst>
      <p:ext uri="{BB962C8B-B14F-4D97-AF65-F5344CB8AC3E}">
        <p14:creationId xmlns:p14="http://schemas.microsoft.com/office/powerpoint/2010/main" val="3748433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05B89B7B-B8CE-48FE-B652-CFF04360AF05}" type="slidenum">
              <a:rPr lang="en-US" altLang="zh-CN"/>
              <a:pPr/>
              <a:t>‹#›</a:t>
            </a:fld>
            <a:endParaRPr lang="en-US" altLang="zh-CN"/>
          </a:p>
        </p:txBody>
      </p:sp>
    </p:spTree>
    <p:extLst>
      <p:ext uri="{BB962C8B-B14F-4D97-AF65-F5344CB8AC3E}">
        <p14:creationId xmlns:p14="http://schemas.microsoft.com/office/powerpoint/2010/main" val="1064325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C3D1ECE2-8782-4D2B-8517-7BAA9B243BF1}" type="slidenum">
              <a:rPr lang="en-US" altLang="zh-CN"/>
              <a:pPr/>
              <a:t>‹#›</a:t>
            </a:fld>
            <a:endParaRPr lang="en-US" altLang="zh-CN"/>
          </a:p>
        </p:txBody>
      </p:sp>
    </p:spTree>
    <p:extLst>
      <p:ext uri="{BB962C8B-B14F-4D97-AF65-F5344CB8AC3E}">
        <p14:creationId xmlns:p14="http://schemas.microsoft.com/office/powerpoint/2010/main" val="404382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oleObject" Target="../embeddings/oleObject2.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3.png"/><Relationship Id="rId2" Type="http://schemas.openxmlformats.org/officeDocument/2006/relationships/slideLayout" Target="../slideLayouts/slideLayout13.xml"/><Relationship Id="rId16"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121" name="Rectangle 25"/>
          <p:cNvSpPr>
            <a:spLocks noGrp="1" noChangeArrowheads="1"/>
          </p:cNvSpPr>
          <p:nvPr>
            <p:ph type="title"/>
          </p:nvPr>
        </p:nvSpPr>
        <p:spPr bwMode="auto">
          <a:xfrm>
            <a:off x="304800" y="152400"/>
            <a:ext cx="86106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22" name="Rectangle 26"/>
          <p:cNvSpPr>
            <a:spLocks noGrp="1" noChangeArrowheads="1"/>
          </p:cNvSpPr>
          <p:nvPr>
            <p:ph type="body" idx="1"/>
          </p:nvPr>
        </p:nvSpPr>
        <p:spPr bwMode="auto">
          <a:xfrm>
            <a:off x="228600" y="1219200"/>
            <a:ext cx="86868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graphicFrame>
        <p:nvGraphicFramePr>
          <p:cNvPr id="4130" name="Object 34"/>
          <p:cNvGraphicFramePr>
            <a:graphicFrameLocks noChangeAspect="1"/>
          </p:cNvGraphicFramePr>
          <p:nvPr/>
        </p:nvGraphicFramePr>
        <p:xfrm>
          <a:off x="0" y="0"/>
          <a:ext cx="76200" cy="6858000"/>
        </p:xfrm>
        <a:graphic>
          <a:graphicData uri="http://schemas.openxmlformats.org/presentationml/2006/ole">
            <mc:AlternateContent xmlns:mc="http://schemas.openxmlformats.org/markup-compatibility/2006">
              <mc:Choice xmlns:v="urn:schemas-microsoft-com:vml" Requires="v">
                <p:oleObj spid="_x0000_s4302" name="剪辑" r:id="rId14" imgW="44640" imgH="2657520" progId="MS_ClipArt_Gallery.2">
                  <p:embed/>
                </p:oleObj>
              </mc:Choice>
              <mc:Fallback>
                <p:oleObj name="剪辑" r:id="rId14" imgW="44640" imgH="2657520" progId="MS_ClipArt_Gallery.2">
                  <p:embed/>
                  <p:pic>
                    <p:nvPicPr>
                      <p:cNvPr id="0" name="Object 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7620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31" name="Object 35"/>
          <p:cNvGraphicFramePr>
            <a:graphicFrameLocks noChangeAspect="1"/>
          </p:cNvGraphicFramePr>
          <p:nvPr/>
        </p:nvGraphicFramePr>
        <p:xfrm>
          <a:off x="9072563" y="0"/>
          <a:ext cx="107950" cy="6858000"/>
        </p:xfrm>
        <a:graphic>
          <a:graphicData uri="http://schemas.openxmlformats.org/presentationml/2006/ole">
            <mc:AlternateContent xmlns:mc="http://schemas.openxmlformats.org/markup-compatibility/2006">
              <mc:Choice xmlns:v="urn:schemas-microsoft-com:vml" Requires="v">
                <p:oleObj spid="_x0000_s4303" name="剪辑" r:id="rId16" imgW="44640" imgH="2657520" progId="MS_ClipArt_Gallery.2">
                  <p:embed/>
                </p:oleObj>
              </mc:Choice>
              <mc:Fallback>
                <p:oleObj name="剪辑" r:id="rId16" imgW="44640" imgH="2657520" progId="MS_ClipArt_Gallery.2">
                  <p:embed/>
                  <p:pic>
                    <p:nvPicPr>
                      <p:cNvPr id="0" name="Object 3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72563" y="0"/>
                        <a:ext cx="10795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25" name="Rectangle 29"/>
          <p:cNvSpPr>
            <a:spLocks noGrp="1" noChangeArrowheads="1"/>
          </p:cNvSpPr>
          <p:nvPr>
            <p:ph type="sldNum" sz="quarter" idx="4"/>
          </p:nvPr>
        </p:nvSpPr>
        <p:spPr bwMode="auto">
          <a:xfrm>
            <a:off x="8397425" y="6534345"/>
            <a:ext cx="720080" cy="270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b="0">
                <a:latin typeface="+mn-lt"/>
              </a:defRPr>
            </a:lvl1pPr>
          </a:lstStyle>
          <a:p>
            <a:fld id="{209E2EE4-1AAC-476D-8E5E-ABB0CBB0F2F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ftr="0" dt="0"/>
  <p:txStyles>
    <p:titleStyle>
      <a:lvl1pPr algn="l" rtl="0" fontAlgn="base">
        <a:spcBef>
          <a:spcPct val="0"/>
        </a:spcBef>
        <a:spcAft>
          <a:spcPct val="0"/>
        </a:spcAft>
        <a:defRPr kumimoji="1" sz="4000" b="1">
          <a:solidFill>
            <a:srgbClr val="FF3300"/>
          </a:solidFill>
          <a:latin typeface="+mj-lt"/>
          <a:ea typeface="+mj-ea"/>
          <a:cs typeface="+mj-cs"/>
        </a:defRPr>
      </a:lvl1pPr>
      <a:lvl2pPr algn="l" rtl="0" fontAlgn="base">
        <a:spcBef>
          <a:spcPct val="0"/>
        </a:spcBef>
        <a:spcAft>
          <a:spcPct val="0"/>
        </a:spcAft>
        <a:defRPr kumimoji="1" sz="4000" b="1">
          <a:solidFill>
            <a:srgbClr val="FF3300"/>
          </a:solidFill>
          <a:latin typeface="黑体" pitchFamily="2" charset="-122"/>
          <a:ea typeface="黑体" pitchFamily="2" charset="-122"/>
        </a:defRPr>
      </a:lvl2pPr>
      <a:lvl3pPr algn="l" rtl="0" fontAlgn="base">
        <a:spcBef>
          <a:spcPct val="0"/>
        </a:spcBef>
        <a:spcAft>
          <a:spcPct val="0"/>
        </a:spcAft>
        <a:defRPr kumimoji="1" sz="4000" b="1">
          <a:solidFill>
            <a:srgbClr val="FF3300"/>
          </a:solidFill>
          <a:latin typeface="黑体" pitchFamily="2" charset="-122"/>
          <a:ea typeface="黑体" pitchFamily="2" charset="-122"/>
        </a:defRPr>
      </a:lvl3pPr>
      <a:lvl4pPr algn="l" rtl="0" fontAlgn="base">
        <a:spcBef>
          <a:spcPct val="0"/>
        </a:spcBef>
        <a:spcAft>
          <a:spcPct val="0"/>
        </a:spcAft>
        <a:defRPr kumimoji="1" sz="4000" b="1">
          <a:solidFill>
            <a:srgbClr val="FF3300"/>
          </a:solidFill>
          <a:latin typeface="黑体" pitchFamily="2" charset="-122"/>
          <a:ea typeface="黑体" pitchFamily="2" charset="-122"/>
        </a:defRPr>
      </a:lvl4pPr>
      <a:lvl5pPr algn="l" rtl="0" fontAlgn="base">
        <a:spcBef>
          <a:spcPct val="0"/>
        </a:spcBef>
        <a:spcAft>
          <a:spcPct val="0"/>
        </a:spcAft>
        <a:defRPr kumimoji="1" sz="4000" b="1">
          <a:solidFill>
            <a:srgbClr val="FF3300"/>
          </a:solidFill>
          <a:latin typeface="黑体" pitchFamily="2" charset="-122"/>
          <a:ea typeface="黑体" pitchFamily="2" charset="-122"/>
        </a:defRPr>
      </a:lvl5pPr>
      <a:lvl6pPr marL="457200" algn="l" rtl="0" fontAlgn="base">
        <a:spcBef>
          <a:spcPct val="0"/>
        </a:spcBef>
        <a:spcAft>
          <a:spcPct val="0"/>
        </a:spcAft>
        <a:defRPr kumimoji="1" sz="4000" b="1">
          <a:solidFill>
            <a:srgbClr val="FF3300"/>
          </a:solidFill>
          <a:latin typeface="黑体" pitchFamily="2" charset="-122"/>
          <a:ea typeface="黑体" pitchFamily="2" charset="-122"/>
        </a:defRPr>
      </a:lvl6pPr>
      <a:lvl7pPr marL="914400" algn="l" rtl="0" fontAlgn="base">
        <a:spcBef>
          <a:spcPct val="0"/>
        </a:spcBef>
        <a:spcAft>
          <a:spcPct val="0"/>
        </a:spcAft>
        <a:defRPr kumimoji="1" sz="4000" b="1">
          <a:solidFill>
            <a:srgbClr val="FF3300"/>
          </a:solidFill>
          <a:latin typeface="黑体" pitchFamily="2" charset="-122"/>
          <a:ea typeface="黑体" pitchFamily="2" charset="-122"/>
        </a:defRPr>
      </a:lvl7pPr>
      <a:lvl8pPr marL="1371600" algn="l" rtl="0" fontAlgn="base">
        <a:spcBef>
          <a:spcPct val="0"/>
        </a:spcBef>
        <a:spcAft>
          <a:spcPct val="0"/>
        </a:spcAft>
        <a:defRPr kumimoji="1" sz="4000" b="1">
          <a:solidFill>
            <a:srgbClr val="FF3300"/>
          </a:solidFill>
          <a:latin typeface="黑体" pitchFamily="2" charset="-122"/>
          <a:ea typeface="黑体" pitchFamily="2" charset="-122"/>
        </a:defRPr>
      </a:lvl8pPr>
      <a:lvl9pPr marL="1828800" algn="l" rtl="0" fontAlgn="base">
        <a:spcBef>
          <a:spcPct val="0"/>
        </a:spcBef>
        <a:spcAft>
          <a:spcPct val="0"/>
        </a:spcAft>
        <a:defRPr kumimoji="1" sz="4000" b="1">
          <a:solidFill>
            <a:srgbClr val="FF3300"/>
          </a:solidFill>
          <a:latin typeface="黑体" pitchFamily="2" charset="-122"/>
          <a:ea typeface="黑体" pitchFamily="2" charset="-122"/>
        </a:defRPr>
      </a:lvl9pPr>
    </p:titleStyle>
    <p:bodyStyle>
      <a:lvl1pPr marL="342900" indent="-342900" algn="l" rtl="0" fontAlgn="base">
        <a:spcBef>
          <a:spcPct val="20000"/>
        </a:spcBef>
        <a:spcAft>
          <a:spcPct val="0"/>
        </a:spcAft>
        <a:buClr>
          <a:schemeClr val="accent1"/>
        </a:buClr>
        <a:buSzPct val="70000"/>
        <a:buFont typeface="Monotype Sorts" pitchFamily="2" charset="2"/>
        <a:buChar char="n"/>
        <a:defRPr kumimoji="1" sz="2800" b="1">
          <a:solidFill>
            <a:schemeClr val="tx1"/>
          </a:solidFill>
          <a:latin typeface="+mn-lt"/>
          <a:ea typeface="+mn-ea"/>
          <a:cs typeface="+mn-cs"/>
        </a:defRPr>
      </a:lvl1pPr>
      <a:lvl2pPr marL="742950" indent="-285750" algn="l" rtl="0" fontAlgn="base">
        <a:spcBef>
          <a:spcPct val="20000"/>
        </a:spcBef>
        <a:spcAft>
          <a:spcPct val="0"/>
        </a:spcAft>
        <a:buChar char="–"/>
        <a:defRPr kumimoji="1" sz="2400" b="1">
          <a:solidFill>
            <a:schemeClr val="tx1"/>
          </a:solidFill>
          <a:latin typeface="+mn-lt"/>
          <a:ea typeface="+mn-ea"/>
        </a:defRPr>
      </a:lvl2pPr>
      <a:lvl3pPr marL="1143000" indent="-228600" algn="l" rtl="0" fontAlgn="base">
        <a:spcBef>
          <a:spcPct val="20000"/>
        </a:spcBef>
        <a:spcAft>
          <a:spcPct val="0"/>
        </a:spcAft>
        <a:buChar char="•"/>
        <a:defRPr kumimoji="1" sz="2000" b="1">
          <a:solidFill>
            <a:schemeClr val="tx1"/>
          </a:solidFill>
          <a:latin typeface="+mn-lt"/>
          <a:ea typeface="+mn-ea"/>
        </a:defRPr>
      </a:lvl3pPr>
      <a:lvl4pPr marL="1600200" indent="-228600" algn="l" rtl="0" fontAlgn="base">
        <a:spcBef>
          <a:spcPct val="20000"/>
        </a:spcBef>
        <a:spcAft>
          <a:spcPct val="0"/>
        </a:spcAft>
        <a:buChar char="–"/>
        <a:defRPr kumimoji="1" b="1">
          <a:solidFill>
            <a:schemeClr val="tx1"/>
          </a:solidFill>
          <a:latin typeface="+mn-lt"/>
          <a:ea typeface="+mn-ea"/>
        </a:defRPr>
      </a:lvl4pPr>
      <a:lvl5pPr marL="2057400" indent="-228600" algn="l" rtl="0" fontAlgn="base">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ltGray">
      <p:bgPr>
        <a:blipFill dpi="0" rotWithShape="0">
          <a:blip r:embed="rId16"/>
          <a:srcRect/>
          <a:stretch>
            <a:fillRect/>
          </a:stretch>
        </a:blip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57346" name="Group 2"/>
          <p:cNvGrpSpPr>
            <a:grpSpLocks/>
          </p:cNvGrpSpPr>
          <p:nvPr/>
        </p:nvGrpSpPr>
        <p:grpSpPr bwMode="auto">
          <a:xfrm>
            <a:off x="0" y="0"/>
            <a:ext cx="8872538" cy="6858000"/>
            <a:chOff x="0" y="0"/>
            <a:chExt cx="5589" cy="4320"/>
          </a:xfrm>
        </p:grpSpPr>
        <p:sp>
          <p:nvSpPr>
            <p:cNvPr id="57347" name="Rectangle 3"/>
            <p:cNvSpPr>
              <a:spLocks noChangeArrowheads="1"/>
            </p:cNvSpPr>
            <p:nvPr/>
          </p:nvSpPr>
          <p:spPr bwMode="ltGray">
            <a:xfrm>
              <a:off x="336" y="150"/>
              <a:ext cx="5253" cy="4026"/>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b="0">
                <a:solidFill>
                  <a:srgbClr val="000000"/>
                </a:solidFill>
                <a:ea typeface="宋体" pitchFamily="2" charset="-122"/>
              </a:endParaRPr>
            </a:p>
          </p:txBody>
        </p:sp>
        <p:pic>
          <p:nvPicPr>
            <p:cNvPr id="57348" name="Picture 4" descr="minispi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ltGray">
            <a:xfrm>
              <a:off x="0" y="0"/>
              <a:ext cx="670" cy="4320"/>
            </a:xfrm>
            <a:prstGeom prst="rect">
              <a:avLst/>
            </a:prstGeom>
            <a:noFill/>
            <a:extLst>
              <a:ext uri="{909E8E84-426E-40DD-AFC4-6F175D3DCCD1}">
                <a14:hiddenFill xmlns:a14="http://schemas.microsoft.com/office/drawing/2010/main">
                  <a:solidFill>
                    <a:srgbClr val="FFFFFF"/>
                  </a:solidFill>
                </a14:hiddenFill>
              </a:ext>
            </a:extLst>
          </p:spPr>
        </p:pic>
        <p:sp>
          <p:nvSpPr>
            <p:cNvPr id="57349" name="Line 5"/>
            <p:cNvSpPr>
              <a:spLocks noChangeShapeType="1"/>
            </p:cNvSpPr>
            <p:nvPr/>
          </p:nvSpPr>
          <p:spPr bwMode="ltGray">
            <a:xfrm>
              <a:off x="640" y="1008"/>
              <a:ext cx="4880"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pPr eaLnBrk="0" hangingPunct="0"/>
              <a:endParaRPr kumimoji="0" lang="zh-CN" altLang="en-US" sz="3200" i="1" u="sng">
                <a:solidFill>
                  <a:srgbClr val="000000"/>
                </a:solidFill>
                <a:ea typeface="宋体" pitchFamily="2" charset="-122"/>
              </a:endParaRPr>
            </a:p>
          </p:txBody>
        </p:sp>
      </p:grpSp>
      <p:sp>
        <p:nvSpPr>
          <p:cNvPr id="57350" name="Rectangle 6"/>
          <p:cNvSpPr>
            <a:spLocks noGrp="1" noChangeArrowheads="1"/>
          </p:cNvSpPr>
          <p:nvPr>
            <p:ph type="title"/>
          </p:nvPr>
        </p:nvSpPr>
        <p:spPr bwMode="auto">
          <a:xfrm>
            <a:off x="990600" y="457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7351" name="Rectangle 7"/>
          <p:cNvSpPr>
            <a:spLocks noGrp="1" noChangeArrowheads="1"/>
          </p:cNvSpPr>
          <p:nvPr>
            <p:ph type="body" idx="1"/>
          </p:nvPr>
        </p:nvSpPr>
        <p:spPr bwMode="auto">
          <a:xfrm>
            <a:off x="990600" y="18288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7352" name="Rectangle 8"/>
          <p:cNvSpPr>
            <a:spLocks noGrp="1" noChangeArrowheads="1"/>
          </p:cNvSpPr>
          <p:nvPr>
            <p:ph type="dt" sz="half" idx="2"/>
          </p:nvPr>
        </p:nvSpPr>
        <p:spPr bwMode="auto">
          <a:xfrm>
            <a:off x="990600" y="60960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50000"/>
              </a:spcBef>
              <a:defRPr sz="1400" b="0" i="0" u="none">
                <a:solidFill>
                  <a:schemeClr val="bg2"/>
                </a:solidFill>
              </a:defRPr>
            </a:lvl1pPr>
          </a:lstStyle>
          <a:p>
            <a:endParaRPr kumimoji="0" lang="en-US" altLang="zh-CN">
              <a:solidFill>
                <a:srgbClr val="A08366"/>
              </a:solidFill>
              <a:ea typeface="宋体" pitchFamily="2" charset="-122"/>
            </a:endParaRPr>
          </a:p>
        </p:txBody>
      </p:sp>
      <p:sp>
        <p:nvSpPr>
          <p:cNvPr id="57353" name="Rectangle 9"/>
          <p:cNvSpPr>
            <a:spLocks noGrp="1" noChangeArrowheads="1"/>
          </p:cNvSpPr>
          <p:nvPr>
            <p:ph type="ftr" sz="quarter" idx="3"/>
          </p:nvPr>
        </p:nvSpPr>
        <p:spPr bwMode="auto">
          <a:xfrm>
            <a:off x="3429000" y="60960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b="0" i="0" u="none">
                <a:solidFill>
                  <a:schemeClr val="bg2"/>
                </a:solidFill>
              </a:defRPr>
            </a:lvl1pPr>
          </a:lstStyle>
          <a:p>
            <a:endParaRPr kumimoji="0" lang="en-US" altLang="zh-CN">
              <a:solidFill>
                <a:srgbClr val="A08366"/>
              </a:solidFill>
              <a:ea typeface="宋体" pitchFamily="2" charset="-122"/>
            </a:endParaRPr>
          </a:p>
        </p:txBody>
      </p:sp>
      <p:sp>
        <p:nvSpPr>
          <p:cNvPr id="57354" name="Rectangle 10"/>
          <p:cNvSpPr>
            <a:spLocks noGrp="1" noChangeArrowheads="1"/>
          </p:cNvSpPr>
          <p:nvPr>
            <p:ph type="sldNum" sz="quarter" idx="4"/>
          </p:nvPr>
        </p:nvSpPr>
        <p:spPr bwMode="auto">
          <a:xfrm>
            <a:off x="6858000" y="60960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b="0" i="0" u="none">
                <a:solidFill>
                  <a:schemeClr val="bg2"/>
                </a:solidFill>
              </a:defRPr>
            </a:lvl1pPr>
          </a:lstStyle>
          <a:p>
            <a:fld id="{6E484D3F-7070-4367-AC6A-B0E01F5A97BD}" type="slidenum">
              <a:rPr kumimoji="0" lang="zh-CN" altLang="en-US">
                <a:solidFill>
                  <a:srgbClr val="A08366"/>
                </a:solidFill>
                <a:ea typeface="宋体" pitchFamily="2" charset="-122"/>
              </a:rPr>
              <a:pPr/>
              <a:t>‹#›</a:t>
            </a:fld>
            <a:endParaRPr kumimoji="0" lang="en-US" altLang="zh-CN">
              <a:solidFill>
                <a:srgbClr val="A08366"/>
              </a:solidFill>
              <a:ea typeface="宋体" pitchFamily="2" charset="-122"/>
            </a:endParaRPr>
          </a:p>
        </p:txBody>
      </p:sp>
    </p:spTree>
    <p:extLst>
      <p:ext uri="{BB962C8B-B14F-4D97-AF65-F5344CB8AC3E}">
        <p14:creationId xmlns:p14="http://schemas.microsoft.com/office/powerpoint/2010/main" val="104357806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xStyles>
    <p:title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imes New Roman" pitchFamily="18" charset="0"/>
          <a:ea typeface="宋体" pitchFamily="2" charset="-122"/>
        </a:defRPr>
      </a:lvl2pPr>
      <a:lvl3pPr algn="l" rtl="0" fontAlgn="base">
        <a:spcBef>
          <a:spcPct val="0"/>
        </a:spcBef>
        <a:spcAft>
          <a:spcPct val="0"/>
        </a:spcAft>
        <a:defRPr kumimoji="1" sz="4400">
          <a:solidFill>
            <a:schemeClr val="tx2"/>
          </a:solidFill>
          <a:latin typeface="Times New Roman" pitchFamily="18" charset="0"/>
          <a:ea typeface="宋体" pitchFamily="2" charset="-122"/>
        </a:defRPr>
      </a:lvl3pPr>
      <a:lvl4pPr algn="l" rtl="0" fontAlgn="base">
        <a:spcBef>
          <a:spcPct val="0"/>
        </a:spcBef>
        <a:spcAft>
          <a:spcPct val="0"/>
        </a:spcAft>
        <a:defRPr kumimoji="1" sz="4400">
          <a:solidFill>
            <a:schemeClr val="tx2"/>
          </a:solidFill>
          <a:latin typeface="Times New Roman" pitchFamily="18" charset="0"/>
          <a:ea typeface="宋体" pitchFamily="2" charset="-122"/>
        </a:defRPr>
      </a:lvl4pPr>
      <a:lvl5pPr algn="l"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l"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lr>
          <a:schemeClr val="accent1"/>
        </a:buClr>
        <a:buSzPct val="90000"/>
        <a:buFont typeface="Monotype Sorts" pitchFamily="2" charset="2"/>
        <a:buChar char="4"/>
        <a:defRPr kumimoji="1" sz="3200">
          <a:solidFill>
            <a:schemeClr val="tx1"/>
          </a:solidFill>
          <a:latin typeface="+mn-lt"/>
          <a:ea typeface="+mn-ea"/>
          <a:cs typeface="+mn-cs"/>
        </a:defRPr>
      </a:lvl1pPr>
      <a:lvl2pPr marL="742950" indent="-285750" algn="l" rtl="0" fontAlgn="base">
        <a:spcBef>
          <a:spcPct val="20000"/>
        </a:spcBef>
        <a:spcAft>
          <a:spcPct val="0"/>
        </a:spcAft>
        <a:buClr>
          <a:schemeClr val="accent1"/>
        </a:buClr>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Char char="•"/>
        <a:defRPr kumimoji="1" sz="2400">
          <a:solidFill>
            <a:schemeClr val="tx1"/>
          </a:solidFill>
          <a:latin typeface="+mn-lt"/>
          <a:ea typeface="+mn-ea"/>
        </a:defRPr>
      </a:lvl3pPr>
      <a:lvl4pPr marL="1600200" indent="-228600" algn="l" rtl="0" fontAlgn="base">
        <a:spcBef>
          <a:spcPct val="20000"/>
        </a:spcBef>
        <a:spcAft>
          <a:spcPct val="0"/>
        </a:spcAft>
        <a:buClr>
          <a:schemeClr val="accent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ltLang="zh-CN">
                <a:latin typeface="宋体" charset="-122"/>
              </a:rPr>
              <a:t>2.2  </a:t>
            </a:r>
            <a:r>
              <a:rPr lang="zh-CN" altLang="en-US">
                <a:latin typeface="宋体" charset="-122"/>
              </a:rPr>
              <a:t>有限自动机</a:t>
            </a:r>
          </a:p>
        </p:txBody>
      </p:sp>
      <p:sp>
        <p:nvSpPr>
          <p:cNvPr id="249859" name="Rectangle 3"/>
          <p:cNvSpPr>
            <a:spLocks noGrp="1" noChangeArrowheads="1"/>
          </p:cNvSpPr>
          <p:nvPr>
            <p:ph type="body" idx="1"/>
          </p:nvPr>
        </p:nvSpPr>
        <p:spPr>
          <a:xfrm>
            <a:off x="228600" y="990600"/>
            <a:ext cx="8686800" cy="5715000"/>
          </a:xfrm>
        </p:spPr>
        <p:txBody>
          <a:bodyPr/>
          <a:lstStyle/>
          <a:p>
            <a:r>
              <a:rPr lang="zh-CN" altLang="en-US">
                <a:latin typeface="宋体" charset="-122"/>
              </a:rPr>
              <a:t>有限自动机是具有</a:t>
            </a:r>
            <a:r>
              <a:rPr lang="zh-CN" altLang="en-US">
                <a:solidFill>
                  <a:srgbClr val="0000FF"/>
                </a:solidFill>
                <a:latin typeface="宋体" charset="-122"/>
              </a:rPr>
              <a:t>离散</a:t>
            </a:r>
            <a:r>
              <a:rPr lang="zh-CN" altLang="en-US">
                <a:latin typeface="宋体" charset="-122"/>
              </a:rPr>
              <a:t>输入与输出的系统的一种数学模型</a:t>
            </a:r>
            <a:endParaRPr lang="zh-CN" altLang="zh-CN">
              <a:latin typeface="宋体" charset="-122"/>
            </a:endParaRPr>
          </a:p>
          <a:p>
            <a:pPr algn="just"/>
            <a:r>
              <a:rPr lang="zh-CN" altLang="en-US">
                <a:latin typeface="宋体" charset="-122"/>
              </a:rPr>
              <a:t>系统可处于有限个内部状态的任何一个之中</a:t>
            </a:r>
          </a:p>
          <a:p>
            <a:pPr algn="just"/>
            <a:r>
              <a:rPr lang="zh-CN" altLang="en-US">
                <a:latin typeface="宋体" charset="-122"/>
              </a:rPr>
              <a:t>系统的</a:t>
            </a:r>
            <a:r>
              <a:rPr lang="zh-CN" altLang="en-US">
                <a:solidFill>
                  <a:srgbClr val="0000FF"/>
                </a:solidFill>
                <a:latin typeface="宋体" charset="-122"/>
              </a:rPr>
              <a:t>当前状态</a:t>
            </a:r>
            <a:r>
              <a:rPr lang="zh-CN" altLang="en-US">
                <a:solidFill>
                  <a:srgbClr val="FF0000"/>
                </a:solidFill>
                <a:latin typeface="宋体" charset="-122"/>
              </a:rPr>
              <a:t>概括</a:t>
            </a:r>
            <a:r>
              <a:rPr lang="zh-CN" altLang="en-US">
                <a:latin typeface="宋体" charset="-122"/>
              </a:rPr>
              <a:t>了有关</a:t>
            </a:r>
            <a:r>
              <a:rPr lang="zh-CN" altLang="en-US">
                <a:solidFill>
                  <a:srgbClr val="0000FF"/>
                </a:solidFill>
                <a:latin typeface="宋体" charset="-122"/>
              </a:rPr>
              <a:t>过去输入的信息</a:t>
            </a:r>
            <a:endParaRPr lang="zh-CN" altLang="en-US">
              <a:latin typeface="宋体" charset="-122"/>
            </a:endParaRPr>
          </a:p>
          <a:p>
            <a:pPr algn="just"/>
            <a:r>
              <a:rPr lang="zh-CN" altLang="en-US">
                <a:latin typeface="宋体" charset="-122"/>
              </a:rPr>
              <a:t>例：自动电梯的控制机构</a:t>
            </a:r>
          </a:p>
          <a:p>
            <a:pPr algn="just"/>
            <a:r>
              <a:rPr lang="zh-CN" altLang="en-US">
                <a:latin typeface="Times New Roman"/>
              </a:rPr>
              <a:t>“</a:t>
            </a:r>
            <a:r>
              <a:rPr lang="zh-CN" altLang="en-US">
                <a:solidFill>
                  <a:srgbClr val="0000FF"/>
                </a:solidFill>
                <a:latin typeface="宋体" charset="-122"/>
              </a:rPr>
              <a:t>确定的有限自动机</a:t>
            </a:r>
            <a:r>
              <a:rPr lang="zh-CN" altLang="en-US">
                <a:latin typeface="Times New Roman"/>
              </a:rPr>
              <a:t>”</a:t>
            </a:r>
            <a:r>
              <a:rPr lang="zh-CN" altLang="en-US">
                <a:latin typeface="宋体" charset="-122"/>
              </a:rPr>
              <a:t>指，在当前状态下，输入一个符号，有限自动机转换到</a:t>
            </a:r>
            <a:r>
              <a:rPr lang="zh-CN" altLang="en-US">
                <a:solidFill>
                  <a:srgbClr val="0000FF"/>
                </a:solidFill>
                <a:latin typeface="宋体" charset="-122"/>
              </a:rPr>
              <a:t>唯一</a:t>
            </a:r>
            <a:r>
              <a:rPr lang="zh-CN" altLang="en-US">
                <a:latin typeface="宋体" charset="-122"/>
              </a:rPr>
              <a:t>的下一个状态，称为</a:t>
            </a:r>
            <a:r>
              <a:rPr lang="zh-CN" altLang="en-US">
                <a:solidFill>
                  <a:srgbClr val="0000FF"/>
                </a:solidFill>
                <a:latin typeface="宋体" charset="-122"/>
              </a:rPr>
              <a:t>后继状态。</a:t>
            </a:r>
          </a:p>
          <a:p>
            <a:pPr algn="just"/>
            <a:r>
              <a:rPr lang="zh-CN" altLang="en-US">
                <a:latin typeface="Times New Roman"/>
              </a:rPr>
              <a:t>“</a:t>
            </a:r>
            <a:r>
              <a:rPr lang="zh-CN" altLang="en-US">
                <a:solidFill>
                  <a:srgbClr val="0000FF"/>
                </a:solidFill>
                <a:latin typeface="宋体" charset="-122"/>
              </a:rPr>
              <a:t>非确定的有限自动机</a:t>
            </a:r>
            <a:r>
              <a:rPr lang="zh-CN" altLang="en-US">
                <a:latin typeface="Times New Roman"/>
              </a:rPr>
              <a:t>”</a:t>
            </a:r>
            <a:r>
              <a:rPr lang="zh-CN" altLang="en-US">
                <a:latin typeface="宋体" charset="-122"/>
              </a:rPr>
              <a:t>指，在当前状态下输入一个符号，可能有</a:t>
            </a:r>
            <a:r>
              <a:rPr lang="zh-CN" altLang="en-US">
                <a:solidFill>
                  <a:srgbClr val="0000FF"/>
                </a:solidFill>
                <a:latin typeface="宋体" charset="-122"/>
              </a:rPr>
              <a:t>两种以上</a:t>
            </a:r>
            <a:r>
              <a:rPr lang="zh-CN" altLang="en-US">
                <a:latin typeface="宋体" charset="-122"/>
              </a:rPr>
              <a:t>可选择的后继状态，并且非确定的有限自动机所对应的状态转换图可以有标记为</a:t>
            </a:r>
            <a:r>
              <a:rPr lang="zh-CN" altLang="en-US">
                <a:latin typeface="宋体" charset="-122"/>
                <a:sym typeface="Symbol" pitchFamily="18" charset="2"/>
              </a:rPr>
              <a:t></a:t>
            </a:r>
            <a:r>
              <a:rPr lang="zh-CN" altLang="en-US">
                <a:latin typeface="宋体" charset="-122"/>
              </a:rPr>
              <a:t>的边。</a:t>
            </a:r>
            <a:endParaRPr lang="zh-CN" altLang="zh-CN">
              <a:latin typeface="宋体" charset="-122"/>
            </a:endParaRP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1</a:t>
            </a:fld>
            <a:endParaRPr lang="en-US" altLang="zh-CN"/>
          </a:p>
        </p:txBody>
      </p:sp>
    </p:spTree>
    <p:extLst>
      <p:ext uri="{BB962C8B-B14F-4D97-AF65-F5344CB8AC3E}">
        <p14:creationId xmlns:p14="http://schemas.microsoft.com/office/powerpoint/2010/main" val="2980981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animEffect transition="in" filter="wipe(up)">
                                      <p:cBhvr>
                                        <p:cTn id="7" dur="500"/>
                                        <p:tgtEl>
                                          <p:spTgt spid="2498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9859">
                                            <p:txEl>
                                              <p:pRg st="1" end="1"/>
                                            </p:txEl>
                                          </p:spTgt>
                                        </p:tgtEl>
                                        <p:attrNameLst>
                                          <p:attrName>style.visibility</p:attrName>
                                        </p:attrNameLst>
                                      </p:cBhvr>
                                      <p:to>
                                        <p:strVal val="visible"/>
                                      </p:to>
                                    </p:set>
                                    <p:animEffect transition="in" filter="wipe(up)">
                                      <p:cBhvr>
                                        <p:cTn id="12" dur="500"/>
                                        <p:tgtEl>
                                          <p:spTgt spid="2498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9859">
                                            <p:txEl>
                                              <p:pRg st="2" end="2"/>
                                            </p:txEl>
                                          </p:spTgt>
                                        </p:tgtEl>
                                        <p:attrNameLst>
                                          <p:attrName>style.visibility</p:attrName>
                                        </p:attrNameLst>
                                      </p:cBhvr>
                                      <p:to>
                                        <p:strVal val="visible"/>
                                      </p:to>
                                    </p:set>
                                    <p:animEffect transition="in" filter="wipe(up)">
                                      <p:cBhvr>
                                        <p:cTn id="17" dur="500"/>
                                        <p:tgtEl>
                                          <p:spTgt spid="2498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49859">
                                            <p:txEl>
                                              <p:pRg st="3" end="3"/>
                                            </p:txEl>
                                          </p:spTgt>
                                        </p:tgtEl>
                                        <p:attrNameLst>
                                          <p:attrName>style.visibility</p:attrName>
                                        </p:attrNameLst>
                                      </p:cBhvr>
                                      <p:to>
                                        <p:strVal val="visible"/>
                                      </p:to>
                                    </p:set>
                                    <p:animEffect transition="in" filter="wipe(up)">
                                      <p:cBhvr>
                                        <p:cTn id="22" dur="500"/>
                                        <p:tgtEl>
                                          <p:spTgt spid="2498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49859">
                                            <p:txEl>
                                              <p:pRg st="4" end="4"/>
                                            </p:txEl>
                                          </p:spTgt>
                                        </p:tgtEl>
                                        <p:attrNameLst>
                                          <p:attrName>style.visibility</p:attrName>
                                        </p:attrNameLst>
                                      </p:cBhvr>
                                      <p:to>
                                        <p:strVal val="visible"/>
                                      </p:to>
                                    </p:set>
                                    <p:animEffect transition="in" filter="wipe(up)">
                                      <p:cBhvr>
                                        <p:cTn id="27" dur="500"/>
                                        <p:tgtEl>
                                          <p:spTgt spid="2498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49859">
                                            <p:txEl>
                                              <p:pRg st="5" end="5"/>
                                            </p:txEl>
                                          </p:spTgt>
                                        </p:tgtEl>
                                        <p:attrNameLst>
                                          <p:attrName>style.visibility</p:attrName>
                                        </p:attrNameLst>
                                      </p:cBhvr>
                                      <p:to>
                                        <p:strVal val="visible"/>
                                      </p:to>
                                    </p:set>
                                    <p:animEffect transition="in" filter="wipe(up)">
                                      <p:cBhvr>
                                        <p:cTn id="32" dur="500"/>
                                        <p:tgtEl>
                                          <p:spTgt spid="2498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296526" y="188640"/>
            <a:ext cx="8847474" cy="1710190"/>
          </a:xfrm>
        </p:spPr>
        <p:txBody>
          <a:bodyPr/>
          <a:lstStyle/>
          <a:p>
            <a:r>
              <a:rPr lang="en-US" altLang="zh-CN" sz="3200" dirty="0" smtClean="0">
                <a:latin typeface="宋体" charset="-122"/>
              </a:rPr>
              <a:t>NFA</a:t>
            </a:r>
            <a:r>
              <a:rPr lang="zh-CN" altLang="en-US" sz="3200" dirty="0" smtClean="0">
                <a:latin typeface="宋体" charset="-122"/>
              </a:rPr>
              <a:t>示例</a:t>
            </a:r>
            <a:r>
              <a:rPr lang="zh-CN" altLang="en-US" sz="3200" dirty="0" smtClean="0">
                <a:solidFill>
                  <a:schemeClr val="tx1"/>
                </a:solidFill>
                <a:latin typeface="宋体" charset="-122"/>
              </a:rPr>
              <a:t>：</a:t>
            </a:r>
            <a:r>
              <a:rPr lang="en-US" altLang="zh-CN" sz="2800" dirty="0" smtClean="0">
                <a:solidFill>
                  <a:schemeClr val="tx1"/>
                </a:solidFill>
                <a:latin typeface="宋体" charset="-122"/>
              </a:rPr>
              <a:t/>
            </a:r>
            <a:br>
              <a:rPr lang="en-US" altLang="zh-CN" sz="2800" dirty="0" smtClean="0">
                <a:solidFill>
                  <a:schemeClr val="tx1"/>
                </a:solidFill>
                <a:latin typeface="宋体" charset="-122"/>
              </a:rPr>
            </a:br>
            <a:r>
              <a:rPr lang="en-US" altLang="zh-CN" sz="2800" dirty="0" smtClean="0">
                <a:solidFill>
                  <a:schemeClr val="tx1"/>
                </a:solidFill>
                <a:latin typeface="宋体" charset="-122"/>
              </a:rPr>
              <a:t> </a:t>
            </a:r>
            <a:r>
              <a:rPr lang="zh-CN" altLang="en-US" sz="2800" dirty="0" smtClean="0">
                <a:solidFill>
                  <a:schemeClr val="tx1"/>
                </a:solidFill>
                <a:latin typeface="宋体" charset="-122"/>
              </a:rPr>
              <a:t>设有 </a:t>
            </a:r>
            <a:r>
              <a:rPr lang="en-US" altLang="zh-CN" sz="2800" dirty="0">
                <a:solidFill>
                  <a:schemeClr val="tx1"/>
                </a:solidFill>
              </a:rPr>
              <a:t>NFA M=({</a:t>
            </a:r>
            <a:r>
              <a:rPr lang="en-US" altLang="zh-CN" sz="2800" dirty="0" err="1">
                <a:solidFill>
                  <a:schemeClr val="tx1"/>
                </a:solidFill>
              </a:rPr>
              <a:t>a,b</a:t>
            </a:r>
            <a:r>
              <a:rPr lang="en-US" altLang="zh-CN" sz="2800" dirty="0">
                <a:solidFill>
                  <a:schemeClr val="tx1"/>
                </a:solidFill>
              </a:rPr>
              <a:t>},{0,1,2,3},0,{3},</a:t>
            </a:r>
            <a:r>
              <a:rPr lang="en-US" altLang="zh-CN" sz="2800" dirty="0">
                <a:solidFill>
                  <a:schemeClr val="tx1"/>
                </a:solidFill>
                <a:sym typeface="Symbol" pitchFamily="18" charset="2"/>
              </a:rPr>
              <a:t></a:t>
            </a:r>
            <a:r>
              <a:rPr lang="en-US" altLang="zh-CN" sz="2800" dirty="0">
                <a:solidFill>
                  <a:schemeClr val="tx1"/>
                </a:solidFill>
              </a:rPr>
              <a:t> )</a:t>
            </a:r>
            <a:r>
              <a:rPr lang="en-US" altLang="zh-CN" sz="2800" dirty="0">
                <a:solidFill>
                  <a:schemeClr val="tx1"/>
                </a:solidFill>
                <a:latin typeface="宋体" charset="-122"/>
              </a:rPr>
              <a:t/>
            </a:r>
            <a:br>
              <a:rPr lang="en-US" altLang="zh-CN" sz="2800" dirty="0">
                <a:solidFill>
                  <a:schemeClr val="tx1"/>
                </a:solidFill>
                <a:latin typeface="宋体" charset="-122"/>
              </a:rPr>
            </a:br>
            <a:r>
              <a:rPr lang="en-US" altLang="zh-CN" sz="2800" dirty="0">
                <a:solidFill>
                  <a:schemeClr val="tx1"/>
                </a:solidFill>
                <a:latin typeface="宋体" charset="-122"/>
              </a:rPr>
              <a:t> </a:t>
            </a:r>
            <a:r>
              <a:rPr lang="zh-CN" altLang="en-US" sz="2400" dirty="0" smtClean="0">
                <a:solidFill>
                  <a:schemeClr val="tx1"/>
                </a:solidFill>
                <a:latin typeface="宋体" charset="-122"/>
              </a:rPr>
              <a:t>其中 </a:t>
            </a:r>
            <a:r>
              <a:rPr lang="zh-CN" altLang="en-US" sz="2400" dirty="0">
                <a:solidFill>
                  <a:schemeClr val="tx1"/>
                </a:solidFill>
                <a:sym typeface="Symbol" pitchFamily="18" charset="2"/>
              </a:rPr>
              <a:t></a:t>
            </a:r>
            <a:r>
              <a:rPr lang="en-US" altLang="zh-CN" sz="2400" dirty="0">
                <a:solidFill>
                  <a:schemeClr val="tx1"/>
                </a:solidFill>
              </a:rPr>
              <a:t>(0,a)={0,1}  </a:t>
            </a:r>
            <a:r>
              <a:rPr lang="en-US" altLang="zh-CN" sz="2400" dirty="0">
                <a:solidFill>
                  <a:schemeClr val="tx1"/>
                </a:solidFill>
                <a:sym typeface="Symbol" pitchFamily="18" charset="2"/>
              </a:rPr>
              <a:t></a:t>
            </a:r>
            <a:r>
              <a:rPr lang="en-US" altLang="zh-CN" sz="2400" dirty="0">
                <a:solidFill>
                  <a:schemeClr val="tx1"/>
                </a:solidFill>
              </a:rPr>
              <a:t>(0,b)={0}  </a:t>
            </a:r>
            <a:r>
              <a:rPr lang="en-US" altLang="zh-CN" sz="2400" dirty="0">
                <a:solidFill>
                  <a:schemeClr val="tx1"/>
                </a:solidFill>
                <a:sym typeface="Symbol" pitchFamily="18" charset="2"/>
              </a:rPr>
              <a:t></a:t>
            </a:r>
            <a:r>
              <a:rPr lang="en-US" altLang="zh-CN" sz="2400" dirty="0">
                <a:solidFill>
                  <a:schemeClr val="tx1"/>
                </a:solidFill>
              </a:rPr>
              <a:t>(1,b)={2}  </a:t>
            </a:r>
            <a:r>
              <a:rPr lang="en-US" altLang="zh-CN" sz="2400" dirty="0">
                <a:solidFill>
                  <a:schemeClr val="tx1"/>
                </a:solidFill>
                <a:sym typeface="Symbol" pitchFamily="18" charset="2"/>
              </a:rPr>
              <a:t></a:t>
            </a:r>
            <a:r>
              <a:rPr lang="en-US" altLang="zh-CN" sz="2400" dirty="0">
                <a:solidFill>
                  <a:schemeClr val="tx1"/>
                </a:solidFill>
              </a:rPr>
              <a:t>(2,b)={3}</a:t>
            </a:r>
            <a:endParaRPr lang="en-US" altLang="zh-CN" sz="2800" dirty="0">
              <a:solidFill>
                <a:schemeClr val="tx1"/>
              </a:solidFill>
              <a:latin typeface="宋体" charset="-122"/>
            </a:endParaRPr>
          </a:p>
        </p:txBody>
      </p:sp>
      <p:sp>
        <p:nvSpPr>
          <p:cNvPr id="264195" name="Rectangle 3"/>
          <p:cNvSpPr>
            <a:spLocks noGrp="1" noChangeArrowheads="1"/>
          </p:cNvSpPr>
          <p:nvPr>
            <p:ph type="body" idx="1"/>
          </p:nvPr>
        </p:nvSpPr>
        <p:spPr>
          <a:xfrm>
            <a:off x="477838" y="2146300"/>
            <a:ext cx="3255962" cy="541338"/>
          </a:xfrm>
        </p:spPr>
        <p:txBody>
          <a:bodyPr/>
          <a:lstStyle/>
          <a:p>
            <a:r>
              <a:rPr lang="zh-CN" altLang="en-US" dirty="0"/>
              <a:t>状态转换矩阵：</a:t>
            </a:r>
          </a:p>
        </p:txBody>
      </p:sp>
      <p:grpSp>
        <p:nvGrpSpPr>
          <p:cNvPr id="264196" name="Group 4"/>
          <p:cNvGrpSpPr>
            <a:grpSpLocks/>
          </p:cNvGrpSpPr>
          <p:nvPr/>
        </p:nvGrpSpPr>
        <p:grpSpPr bwMode="auto">
          <a:xfrm>
            <a:off x="4114800" y="2851150"/>
            <a:ext cx="4148138" cy="1795463"/>
            <a:chOff x="2571" y="1803"/>
            <a:chExt cx="2041" cy="892"/>
          </a:xfrm>
        </p:grpSpPr>
        <p:grpSp>
          <p:nvGrpSpPr>
            <p:cNvPr id="264197" name="Group 5"/>
            <p:cNvGrpSpPr>
              <a:grpSpLocks/>
            </p:cNvGrpSpPr>
            <p:nvPr/>
          </p:nvGrpSpPr>
          <p:grpSpPr bwMode="auto">
            <a:xfrm>
              <a:off x="3481" y="2163"/>
              <a:ext cx="196" cy="205"/>
              <a:chOff x="3481" y="2163"/>
              <a:chExt cx="196" cy="205"/>
            </a:xfrm>
          </p:grpSpPr>
          <p:sp>
            <p:nvSpPr>
              <p:cNvPr id="264198" name="Oval 6"/>
              <p:cNvSpPr>
                <a:spLocks noChangeArrowheads="1"/>
              </p:cNvSpPr>
              <p:nvPr/>
            </p:nvSpPr>
            <p:spPr bwMode="auto">
              <a:xfrm>
                <a:off x="3481" y="2163"/>
                <a:ext cx="196" cy="205"/>
              </a:xfrm>
              <a:prstGeom prst="ellipse">
                <a:avLst/>
              </a:prstGeom>
              <a:solidFill>
                <a:srgbClr val="FFFFFF"/>
              </a:solidFill>
              <a:ln w="15875">
                <a:solidFill>
                  <a:srgbClr val="000000"/>
                </a:solidFill>
                <a:round/>
                <a:headEnd/>
                <a:tailEnd/>
              </a:ln>
            </p:spPr>
            <p:txBody>
              <a:bodyPr/>
              <a:lstStyle/>
              <a:p>
                <a:endParaRPr lang="zh-CN" altLang="en-US"/>
              </a:p>
            </p:txBody>
          </p:sp>
          <p:sp>
            <p:nvSpPr>
              <p:cNvPr id="264199" name="Rectangle 7"/>
              <p:cNvSpPr>
                <a:spLocks noChangeArrowheads="1"/>
              </p:cNvSpPr>
              <p:nvPr/>
            </p:nvSpPr>
            <p:spPr bwMode="auto">
              <a:xfrm>
                <a:off x="3544" y="2193"/>
                <a:ext cx="8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1</a:t>
                </a:r>
                <a:endParaRPr lang="en-US" altLang="zh-CN" sz="1800" b="1">
                  <a:latin typeface="Verdana" pitchFamily="34" charset="0"/>
                </a:endParaRPr>
              </a:p>
            </p:txBody>
          </p:sp>
        </p:grpSp>
        <p:grpSp>
          <p:nvGrpSpPr>
            <p:cNvPr id="264200" name="Group 8"/>
            <p:cNvGrpSpPr>
              <a:grpSpLocks/>
            </p:cNvGrpSpPr>
            <p:nvPr/>
          </p:nvGrpSpPr>
          <p:grpSpPr bwMode="auto">
            <a:xfrm>
              <a:off x="3952" y="2160"/>
              <a:ext cx="196" cy="206"/>
              <a:chOff x="3952" y="2160"/>
              <a:chExt cx="196" cy="206"/>
            </a:xfrm>
          </p:grpSpPr>
          <p:sp>
            <p:nvSpPr>
              <p:cNvPr id="264201" name="Oval 9"/>
              <p:cNvSpPr>
                <a:spLocks noChangeArrowheads="1"/>
              </p:cNvSpPr>
              <p:nvPr/>
            </p:nvSpPr>
            <p:spPr bwMode="auto">
              <a:xfrm>
                <a:off x="3952" y="2160"/>
                <a:ext cx="196" cy="206"/>
              </a:xfrm>
              <a:prstGeom prst="ellipse">
                <a:avLst/>
              </a:prstGeom>
              <a:solidFill>
                <a:srgbClr val="FFFFFF"/>
              </a:solidFill>
              <a:ln w="15875">
                <a:solidFill>
                  <a:srgbClr val="000000"/>
                </a:solidFill>
                <a:round/>
                <a:headEnd/>
                <a:tailEnd/>
              </a:ln>
            </p:spPr>
            <p:txBody>
              <a:bodyPr/>
              <a:lstStyle/>
              <a:p>
                <a:endParaRPr lang="zh-CN" altLang="en-US"/>
              </a:p>
            </p:txBody>
          </p:sp>
          <p:sp>
            <p:nvSpPr>
              <p:cNvPr id="264202" name="Rectangle 10"/>
              <p:cNvSpPr>
                <a:spLocks noChangeArrowheads="1"/>
              </p:cNvSpPr>
              <p:nvPr/>
            </p:nvSpPr>
            <p:spPr bwMode="auto">
              <a:xfrm>
                <a:off x="4015" y="2193"/>
                <a:ext cx="80"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2</a:t>
                </a:r>
                <a:endParaRPr lang="en-US" altLang="zh-CN" sz="1800" b="1">
                  <a:latin typeface="Verdana" pitchFamily="34" charset="0"/>
                </a:endParaRPr>
              </a:p>
            </p:txBody>
          </p:sp>
        </p:grpSp>
        <p:grpSp>
          <p:nvGrpSpPr>
            <p:cNvPr id="264203" name="Group 11"/>
            <p:cNvGrpSpPr>
              <a:grpSpLocks/>
            </p:cNvGrpSpPr>
            <p:nvPr/>
          </p:nvGrpSpPr>
          <p:grpSpPr bwMode="auto">
            <a:xfrm>
              <a:off x="3017" y="2154"/>
              <a:ext cx="197" cy="205"/>
              <a:chOff x="3017" y="2154"/>
              <a:chExt cx="197" cy="205"/>
            </a:xfrm>
          </p:grpSpPr>
          <p:sp>
            <p:nvSpPr>
              <p:cNvPr id="264204" name="Oval 12"/>
              <p:cNvSpPr>
                <a:spLocks noChangeArrowheads="1"/>
              </p:cNvSpPr>
              <p:nvPr/>
            </p:nvSpPr>
            <p:spPr bwMode="auto">
              <a:xfrm>
                <a:off x="3017" y="2154"/>
                <a:ext cx="197" cy="205"/>
              </a:xfrm>
              <a:prstGeom prst="ellipse">
                <a:avLst/>
              </a:prstGeom>
              <a:solidFill>
                <a:srgbClr val="FFFFFF"/>
              </a:solidFill>
              <a:ln w="15875">
                <a:solidFill>
                  <a:srgbClr val="000000"/>
                </a:solidFill>
                <a:round/>
                <a:headEnd/>
                <a:tailEnd/>
              </a:ln>
            </p:spPr>
            <p:txBody>
              <a:bodyPr/>
              <a:lstStyle/>
              <a:p>
                <a:endParaRPr lang="zh-CN" altLang="en-US"/>
              </a:p>
            </p:txBody>
          </p:sp>
          <p:sp>
            <p:nvSpPr>
              <p:cNvPr id="264205" name="Rectangle 13"/>
              <p:cNvSpPr>
                <a:spLocks noChangeArrowheads="1"/>
              </p:cNvSpPr>
              <p:nvPr/>
            </p:nvSpPr>
            <p:spPr bwMode="auto">
              <a:xfrm>
                <a:off x="3081" y="2183"/>
                <a:ext cx="80"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0</a:t>
                </a:r>
                <a:endParaRPr lang="en-US" altLang="zh-CN" sz="1800" b="1">
                  <a:latin typeface="Verdana" pitchFamily="34" charset="0"/>
                </a:endParaRPr>
              </a:p>
            </p:txBody>
          </p:sp>
        </p:grpSp>
        <p:sp>
          <p:nvSpPr>
            <p:cNvPr id="264206" name="Line 14"/>
            <p:cNvSpPr>
              <a:spLocks noChangeShapeType="1"/>
            </p:cNvSpPr>
            <p:nvPr/>
          </p:nvSpPr>
          <p:spPr bwMode="auto">
            <a:xfrm>
              <a:off x="3217" y="2265"/>
              <a:ext cx="20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4207" name="Freeform 15"/>
            <p:cNvSpPr>
              <a:spLocks/>
            </p:cNvSpPr>
            <p:nvPr/>
          </p:nvSpPr>
          <p:spPr bwMode="auto">
            <a:xfrm>
              <a:off x="3400" y="2232"/>
              <a:ext cx="76" cy="66"/>
            </a:xfrm>
            <a:custGeom>
              <a:avLst/>
              <a:gdLst>
                <a:gd name="T0" fmla="*/ 0 w 76"/>
                <a:gd name="T1" fmla="*/ 66 h 66"/>
                <a:gd name="T2" fmla="*/ 11 w 76"/>
                <a:gd name="T3" fmla="*/ 33 h 66"/>
                <a:gd name="T4" fmla="*/ 0 w 76"/>
                <a:gd name="T5" fmla="*/ 0 h 66"/>
                <a:gd name="T6" fmla="*/ 76 w 76"/>
                <a:gd name="T7" fmla="*/ 33 h 66"/>
                <a:gd name="T8" fmla="*/ 0 w 76"/>
                <a:gd name="T9" fmla="*/ 66 h 66"/>
              </a:gdLst>
              <a:ahLst/>
              <a:cxnLst>
                <a:cxn ang="0">
                  <a:pos x="T0" y="T1"/>
                </a:cxn>
                <a:cxn ang="0">
                  <a:pos x="T2" y="T3"/>
                </a:cxn>
                <a:cxn ang="0">
                  <a:pos x="T4" y="T5"/>
                </a:cxn>
                <a:cxn ang="0">
                  <a:pos x="T6" y="T7"/>
                </a:cxn>
                <a:cxn ang="0">
                  <a:pos x="T8" y="T9"/>
                </a:cxn>
              </a:cxnLst>
              <a:rect l="0" t="0" r="r" b="b"/>
              <a:pathLst>
                <a:path w="76" h="66">
                  <a:moveTo>
                    <a:pt x="0" y="66"/>
                  </a:moveTo>
                  <a:lnTo>
                    <a:pt x="11" y="33"/>
                  </a:lnTo>
                  <a:lnTo>
                    <a:pt x="0" y="0"/>
                  </a:lnTo>
                  <a:lnTo>
                    <a:pt x="76" y="33"/>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4208" name="Line 16"/>
            <p:cNvSpPr>
              <a:spLocks noChangeShapeType="1"/>
            </p:cNvSpPr>
            <p:nvPr/>
          </p:nvSpPr>
          <p:spPr bwMode="auto">
            <a:xfrm>
              <a:off x="2678" y="2257"/>
              <a:ext cx="27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4209" name="Freeform 17"/>
            <p:cNvSpPr>
              <a:spLocks/>
            </p:cNvSpPr>
            <p:nvPr/>
          </p:nvSpPr>
          <p:spPr bwMode="auto">
            <a:xfrm>
              <a:off x="2929" y="2224"/>
              <a:ext cx="76" cy="66"/>
            </a:xfrm>
            <a:custGeom>
              <a:avLst/>
              <a:gdLst>
                <a:gd name="T0" fmla="*/ 0 w 76"/>
                <a:gd name="T1" fmla="*/ 66 h 66"/>
                <a:gd name="T2" fmla="*/ 11 w 76"/>
                <a:gd name="T3" fmla="*/ 33 h 66"/>
                <a:gd name="T4" fmla="*/ 0 w 76"/>
                <a:gd name="T5" fmla="*/ 0 h 66"/>
                <a:gd name="T6" fmla="*/ 76 w 76"/>
                <a:gd name="T7" fmla="*/ 33 h 66"/>
                <a:gd name="T8" fmla="*/ 0 w 76"/>
                <a:gd name="T9" fmla="*/ 66 h 66"/>
              </a:gdLst>
              <a:ahLst/>
              <a:cxnLst>
                <a:cxn ang="0">
                  <a:pos x="T0" y="T1"/>
                </a:cxn>
                <a:cxn ang="0">
                  <a:pos x="T2" y="T3"/>
                </a:cxn>
                <a:cxn ang="0">
                  <a:pos x="T4" y="T5"/>
                </a:cxn>
                <a:cxn ang="0">
                  <a:pos x="T6" y="T7"/>
                </a:cxn>
                <a:cxn ang="0">
                  <a:pos x="T8" y="T9"/>
                </a:cxn>
              </a:cxnLst>
              <a:rect l="0" t="0" r="r" b="b"/>
              <a:pathLst>
                <a:path w="76" h="66">
                  <a:moveTo>
                    <a:pt x="0" y="66"/>
                  </a:moveTo>
                  <a:lnTo>
                    <a:pt x="11" y="33"/>
                  </a:lnTo>
                  <a:lnTo>
                    <a:pt x="0" y="0"/>
                  </a:lnTo>
                  <a:lnTo>
                    <a:pt x="76" y="33"/>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4210" name="Rectangle 18"/>
            <p:cNvSpPr>
              <a:spLocks noChangeArrowheads="1"/>
            </p:cNvSpPr>
            <p:nvPr/>
          </p:nvSpPr>
          <p:spPr bwMode="auto">
            <a:xfrm>
              <a:off x="2571" y="2101"/>
              <a:ext cx="227"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zh-CN" altLang="en-US" sz="1800" b="1">
                  <a:solidFill>
                    <a:srgbClr val="000000"/>
                  </a:solidFill>
                  <a:latin typeface="Verdana" pitchFamily="34" charset="0"/>
                </a:rPr>
                <a:t>开始</a:t>
              </a:r>
              <a:endParaRPr lang="zh-CN" altLang="zh-CN" sz="1800" b="1">
                <a:latin typeface="Verdana" pitchFamily="34" charset="0"/>
              </a:endParaRPr>
            </a:p>
          </p:txBody>
        </p:sp>
        <p:sp>
          <p:nvSpPr>
            <p:cNvPr id="264211" name="Arc 19"/>
            <p:cNvSpPr>
              <a:spLocks/>
            </p:cNvSpPr>
            <p:nvPr/>
          </p:nvSpPr>
          <p:spPr bwMode="auto">
            <a:xfrm>
              <a:off x="3002" y="1949"/>
              <a:ext cx="227" cy="200"/>
            </a:xfrm>
            <a:custGeom>
              <a:avLst/>
              <a:gdLst>
                <a:gd name="G0" fmla="+- 21600 0 0"/>
                <a:gd name="G1" fmla="+- 21600 0 0"/>
                <a:gd name="G2" fmla="+- 21600 0 0"/>
                <a:gd name="T0" fmla="*/ 3214 w 43200"/>
                <a:gd name="T1" fmla="*/ 32936 h 38314"/>
                <a:gd name="T2" fmla="*/ 35282 w 43200"/>
                <a:gd name="T3" fmla="*/ 38314 h 38314"/>
                <a:gd name="T4" fmla="*/ 21600 w 43200"/>
                <a:gd name="T5" fmla="*/ 21600 h 38314"/>
              </a:gdLst>
              <a:ahLst/>
              <a:cxnLst>
                <a:cxn ang="0">
                  <a:pos x="T0" y="T1"/>
                </a:cxn>
                <a:cxn ang="0">
                  <a:pos x="T2" y="T3"/>
                </a:cxn>
                <a:cxn ang="0">
                  <a:pos x="T4" y="T5"/>
                </a:cxn>
              </a:cxnLst>
              <a:rect l="0" t="0" r="r" b="b"/>
              <a:pathLst>
                <a:path w="43200" h="38314" fill="none" extrusionOk="0">
                  <a:moveTo>
                    <a:pt x="3213" y="32936"/>
                  </a:moveTo>
                  <a:cubicBezTo>
                    <a:pt x="1112" y="29528"/>
                    <a:pt x="0" y="25603"/>
                    <a:pt x="0" y="21600"/>
                  </a:cubicBezTo>
                  <a:cubicBezTo>
                    <a:pt x="0" y="9670"/>
                    <a:pt x="9670" y="0"/>
                    <a:pt x="21600" y="0"/>
                  </a:cubicBezTo>
                  <a:cubicBezTo>
                    <a:pt x="33529" y="0"/>
                    <a:pt x="43200" y="9670"/>
                    <a:pt x="43200" y="21600"/>
                  </a:cubicBezTo>
                  <a:cubicBezTo>
                    <a:pt x="43200" y="28076"/>
                    <a:pt x="40293" y="34211"/>
                    <a:pt x="35282" y="38314"/>
                  </a:cubicBezTo>
                </a:path>
                <a:path w="43200" h="38314" stroke="0" extrusionOk="0">
                  <a:moveTo>
                    <a:pt x="3213" y="32936"/>
                  </a:moveTo>
                  <a:cubicBezTo>
                    <a:pt x="1112" y="29528"/>
                    <a:pt x="0" y="25603"/>
                    <a:pt x="0" y="21600"/>
                  </a:cubicBezTo>
                  <a:cubicBezTo>
                    <a:pt x="0" y="9670"/>
                    <a:pt x="9670" y="0"/>
                    <a:pt x="21600" y="0"/>
                  </a:cubicBezTo>
                  <a:cubicBezTo>
                    <a:pt x="33529" y="0"/>
                    <a:pt x="43200" y="9670"/>
                    <a:pt x="43200" y="21600"/>
                  </a:cubicBezTo>
                  <a:cubicBezTo>
                    <a:pt x="43200" y="28076"/>
                    <a:pt x="40293" y="34211"/>
                    <a:pt x="35282" y="38314"/>
                  </a:cubicBezTo>
                  <a:lnTo>
                    <a:pt x="21600" y="2160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4212" name="Freeform 20"/>
            <p:cNvSpPr>
              <a:spLocks/>
            </p:cNvSpPr>
            <p:nvPr/>
          </p:nvSpPr>
          <p:spPr bwMode="auto">
            <a:xfrm>
              <a:off x="2986" y="2083"/>
              <a:ext cx="77" cy="78"/>
            </a:xfrm>
            <a:custGeom>
              <a:avLst/>
              <a:gdLst>
                <a:gd name="T0" fmla="*/ 0 w 77"/>
                <a:gd name="T1" fmla="*/ 48 h 78"/>
                <a:gd name="T2" fmla="*/ 31 w 77"/>
                <a:gd name="T3" fmla="*/ 32 h 78"/>
                <a:gd name="T4" fmla="*/ 45 w 77"/>
                <a:gd name="T5" fmla="*/ 0 h 78"/>
                <a:gd name="T6" fmla="*/ 77 w 77"/>
                <a:gd name="T7" fmla="*/ 78 h 78"/>
                <a:gd name="T8" fmla="*/ 0 w 77"/>
                <a:gd name="T9" fmla="*/ 48 h 78"/>
              </a:gdLst>
              <a:ahLst/>
              <a:cxnLst>
                <a:cxn ang="0">
                  <a:pos x="T0" y="T1"/>
                </a:cxn>
                <a:cxn ang="0">
                  <a:pos x="T2" y="T3"/>
                </a:cxn>
                <a:cxn ang="0">
                  <a:pos x="T4" y="T5"/>
                </a:cxn>
                <a:cxn ang="0">
                  <a:pos x="T6" y="T7"/>
                </a:cxn>
                <a:cxn ang="0">
                  <a:pos x="T8" y="T9"/>
                </a:cxn>
              </a:cxnLst>
              <a:rect l="0" t="0" r="r" b="b"/>
              <a:pathLst>
                <a:path w="77" h="78">
                  <a:moveTo>
                    <a:pt x="0" y="48"/>
                  </a:moveTo>
                  <a:lnTo>
                    <a:pt x="31" y="32"/>
                  </a:lnTo>
                  <a:lnTo>
                    <a:pt x="45" y="0"/>
                  </a:lnTo>
                  <a:lnTo>
                    <a:pt x="77" y="78"/>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4213" name="Arc 21"/>
            <p:cNvSpPr>
              <a:spLocks/>
            </p:cNvSpPr>
            <p:nvPr/>
          </p:nvSpPr>
          <p:spPr bwMode="auto">
            <a:xfrm>
              <a:off x="2997" y="2342"/>
              <a:ext cx="227" cy="201"/>
            </a:xfrm>
            <a:custGeom>
              <a:avLst/>
              <a:gdLst>
                <a:gd name="G0" fmla="+- 21600 0 0"/>
                <a:gd name="G1" fmla="+- 16878 0 0"/>
                <a:gd name="G2" fmla="+- 21600 0 0"/>
                <a:gd name="T0" fmla="*/ 35080 w 43200"/>
                <a:gd name="T1" fmla="*/ 0 h 38478"/>
                <a:gd name="T2" fmla="*/ 3296 w 43200"/>
                <a:gd name="T3" fmla="*/ 5410 h 38478"/>
                <a:gd name="T4" fmla="*/ 21600 w 43200"/>
                <a:gd name="T5" fmla="*/ 16878 h 38478"/>
              </a:gdLst>
              <a:ahLst/>
              <a:cxnLst>
                <a:cxn ang="0">
                  <a:pos x="T0" y="T1"/>
                </a:cxn>
                <a:cxn ang="0">
                  <a:pos x="T2" y="T3"/>
                </a:cxn>
                <a:cxn ang="0">
                  <a:pos x="T4" y="T5"/>
                </a:cxn>
              </a:cxnLst>
              <a:rect l="0" t="0" r="r" b="b"/>
              <a:pathLst>
                <a:path w="43200" h="38478" fill="none" extrusionOk="0">
                  <a:moveTo>
                    <a:pt x="35079" y="0"/>
                  </a:moveTo>
                  <a:cubicBezTo>
                    <a:pt x="40211" y="4099"/>
                    <a:pt x="43200" y="10310"/>
                    <a:pt x="43200" y="16878"/>
                  </a:cubicBezTo>
                  <a:cubicBezTo>
                    <a:pt x="43200" y="28807"/>
                    <a:pt x="33529" y="38478"/>
                    <a:pt x="21600" y="38478"/>
                  </a:cubicBezTo>
                  <a:cubicBezTo>
                    <a:pt x="9670" y="38478"/>
                    <a:pt x="0" y="28807"/>
                    <a:pt x="0" y="16878"/>
                  </a:cubicBezTo>
                  <a:cubicBezTo>
                    <a:pt x="-1" y="12821"/>
                    <a:pt x="1142" y="8847"/>
                    <a:pt x="3295" y="5409"/>
                  </a:cubicBezTo>
                </a:path>
                <a:path w="43200" h="38478" stroke="0" extrusionOk="0">
                  <a:moveTo>
                    <a:pt x="35079" y="0"/>
                  </a:moveTo>
                  <a:cubicBezTo>
                    <a:pt x="40211" y="4099"/>
                    <a:pt x="43200" y="10310"/>
                    <a:pt x="43200" y="16878"/>
                  </a:cubicBezTo>
                  <a:cubicBezTo>
                    <a:pt x="43200" y="28807"/>
                    <a:pt x="33529" y="38478"/>
                    <a:pt x="21600" y="38478"/>
                  </a:cubicBezTo>
                  <a:cubicBezTo>
                    <a:pt x="9670" y="38478"/>
                    <a:pt x="0" y="28807"/>
                    <a:pt x="0" y="16878"/>
                  </a:cubicBezTo>
                  <a:cubicBezTo>
                    <a:pt x="-1" y="12821"/>
                    <a:pt x="1142" y="8847"/>
                    <a:pt x="3295" y="5409"/>
                  </a:cubicBezTo>
                  <a:lnTo>
                    <a:pt x="21600" y="16878"/>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4214" name="Freeform 22"/>
            <p:cNvSpPr>
              <a:spLocks/>
            </p:cNvSpPr>
            <p:nvPr/>
          </p:nvSpPr>
          <p:spPr bwMode="auto">
            <a:xfrm>
              <a:off x="2982" y="2331"/>
              <a:ext cx="77" cy="78"/>
            </a:xfrm>
            <a:custGeom>
              <a:avLst/>
              <a:gdLst>
                <a:gd name="T0" fmla="*/ 45 w 77"/>
                <a:gd name="T1" fmla="*/ 78 h 78"/>
                <a:gd name="T2" fmla="*/ 31 w 77"/>
                <a:gd name="T3" fmla="*/ 46 h 78"/>
                <a:gd name="T4" fmla="*/ 0 w 77"/>
                <a:gd name="T5" fmla="*/ 30 h 78"/>
                <a:gd name="T6" fmla="*/ 77 w 77"/>
                <a:gd name="T7" fmla="*/ 0 h 78"/>
                <a:gd name="T8" fmla="*/ 45 w 77"/>
                <a:gd name="T9" fmla="*/ 78 h 78"/>
              </a:gdLst>
              <a:ahLst/>
              <a:cxnLst>
                <a:cxn ang="0">
                  <a:pos x="T0" y="T1"/>
                </a:cxn>
                <a:cxn ang="0">
                  <a:pos x="T2" y="T3"/>
                </a:cxn>
                <a:cxn ang="0">
                  <a:pos x="T4" y="T5"/>
                </a:cxn>
                <a:cxn ang="0">
                  <a:pos x="T6" y="T7"/>
                </a:cxn>
                <a:cxn ang="0">
                  <a:pos x="T8" y="T9"/>
                </a:cxn>
              </a:cxnLst>
              <a:rect l="0" t="0" r="r" b="b"/>
              <a:pathLst>
                <a:path w="77" h="78">
                  <a:moveTo>
                    <a:pt x="45" y="78"/>
                  </a:moveTo>
                  <a:lnTo>
                    <a:pt x="31" y="46"/>
                  </a:lnTo>
                  <a:lnTo>
                    <a:pt x="0" y="30"/>
                  </a:lnTo>
                  <a:lnTo>
                    <a:pt x="77" y="0"/>
                  </a:lnTo>
                  <a:lnTo>
                    <a:pt x="45"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4215" name="Rectangle 23"/>
            <p:cNvSpPr>
              <a:spLocks noChangeArrowheads="1"/>
            </p:cNvSpPr>
            <p:nvPr/>
          </p:nvSpPr>
          <p:spPr bwMode="auto">
            <a:xfrm>
              <a:off x="3286" y="2123"/>
              <a:ext cx="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a</a:t>
              </a:r>
              <a:endParaRPr lang="en-US" altLang="zh-CN" sz="1800" b="1">
                <a:latin typeface="Verdana" pitchFamily="34" charset="0"/>
              </a:endParaRPr>
            </a:p>
          </p:txBody>
        </p:sp>
        <p:sp>
          <p:nvSpPr>
            <p:cNvPr id="264216" name="Rectangle 24"/>
            <p:cNvSpPr>
              <a:spLocks noChangeArrowheads="1"/>
            </p:cNvSpPr>
            <p:nvPr/>
          </p:nvSpPr>
          <p:spPr bwMode="auto">
            <a:xfrm>
              <a:off x="3103" y="1803"/>
              <a:ext cx="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a</a:t>
              </a:r>
              <a:endParaRPr lang="en-US" altLang="zh-CN" sz="1800" b="1">
                <a:latin typeface="Verdana" pitchFamily="34" charset="0"/>
              </a:endParaRPr>
            </a:p>
          </p:txBody>
        </p:sp>
        <p:sp>
          <p:nvSpPr>
            <p:cNvPr id="264217" name="Rectangle 25"/>
            <p:cNvSpPr>
              <a:spLocks noChangeArrowheads="1"/>
            </p:cNvSpPr>
            <p:nvPr/>
          </p:nvSpPr>
          <p:spPr bwMode="auto">
            <a:xfrm>
              <a:off x="3103" y="2559"/>
              <a:ext cx="7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b</a:t>
              </a:r>
              <a:endParaRPr lang="en-US" altLang="zh-CN" sz="1800" b="1">
                <a:latin typeface="Verdana" pitchFamily="34" charset="0"/>
              </a:endParaRPr>
            </a:p>
          </p:txBody>
        </p:sp>
        <p:grpSp>
          <p:nvGrpSpPr>
            <p:cNvPr id="264218" name="Group 26"/>
            <p:cNvGrpSpPr>
              <a:grpSpLocks/>
            </p:cNvGrpSpPr>
            <p:nvPr/>
          </p:nvGrpSpPr>
          <p:grpSpPr bwMode="auto">
            <a:xfrm>
              <a:off x="4416" y="2162"/>
              <a:ext cx="196" cy="205"/>
              <a:chOff x="4416" y="2162"/>
              <a:chExt cx="196" cy="205"/>
            </a:xfrm>
          </p:grpSpPr>
          <p:sp>
            <p:nvSpPr>
              <p:cNvPr id="264219" name="Oval 27"/>
              <p:cNvSpPr>
                <a:spLocks noChangeArrowheads="1"/>
              </p:cNvSpPr>
              <p:nvPr/>
            </p:nvSpPr>
            <p:spPr bwMode="auto">
              <a:xfrm>
                <a:off x="4416" y="2162"/>
                <a:ext cx="196" cy="205"/>
              </a:xfrm>
              <a:prstGeom prst="ellipse">
                <a:avLst/>
              </a:prstGeom>
              <a:solidFill>
                <a:srgbClr val="FFFFFF"/>
              </a:solidFill>
              <a:ln w="15875">
                <a:solidFill>
                  <a:srgbClr val="000000"/>
                </a:solidFill>
                <a:round/>
                <a:headEnd/>
                <a:tailEnd/>
              </a:ln>
            </p:spPr>
            <p:txBody>
              <a:bodyPr/>
              <a:lstStyle/>
              <a:p>
                <a:endParaRPr lang="zh-CN" altLang="en-US"/>
              </a:p>
            </p:txBody>
          </p:sp>
          <p:sp>
            <p:nvSpPr>
              <p:cNvPr id="264220" name="Oval 28"/>
              <p:cNvSpPr>
                <a:spLocks noChangeArrowheads="1"/>
              </p:cNvSpPr>
              <p:nvPr/>
            </p:nvSpPr>
            <p:spPr bwMode="auto">
              <a:xfrm>
                <a:off x="4436" y="2182"/>
                <a:ext cx="156" cy="165"/>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4221" name="Rectangle 29"/>
              <p:cNvSpPr>
                <a:spLocks noChangeArrowheads="1"/>
              </p:cNvSpPr>
              <p:nvPr/>
            </p:nvSpPr>
            <p:spPr bwMode="auto">
              <a:xfrm>
                <a:off x="4479" y="2191"/>
                <a:ext cx="80"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3</a:t>
                </a:r>
                <a:endParaRPr lang="en-US" altLang="zh-CN" sz="1800" b="1">
                  <a:latin typeface="Verdana" pitchFamily="34" charset="0"/>
                </a:endParaRPr>
              </a:p>
            </p:txBody>
          </p:sp>
        </p:grpSp>
        <p:sp>
          <p:nvSpPr>
            <p:cNvPr id="264222" name="Line 30"/>
            <p:cNvSpPr>
              <a:spLocks noChangeShapeType="1"/>
            </p:cNvSpPr>
            <p:nvPr/>
          </p:nvSpPr>
          <p:spPr bwMode="auto">
            <a:xfrm>
              <a:off x="3689" y="2265"/>
              <a:ext cx="203"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4223" name="Freeform 31"/>
            <p:cNvSpPr>
              <a:spLocks/>
            </p:cNvSpPr>
            <p:nvPr/>
          </p:nvSpPr>
          <p:spPr bwMode="auto">
            <a:xfrm>
              <a:off x="3871" y="2232"/>
              <a:ext cx="76" cy="66"/>
            </a:xfrm>
            <a:custGeom>
              <a:avLst/>
              <a:gdLst>
                <a:gd name="T0" fmla="*/ 0 w 76"/>
                <a:gd name="T1" fmla="*/ 66 h 66"/>
                <a:gd name="T2" fmla="*/ 11 w 76"/>
                <a:gd name="T3" fmla="*/ 33 h 66"/>
                <a:gd name="T4" fmla="*/ 0 w 76"/>
                <a:gd name="T5" fmla="*/ 0 h 66"/>
                <a:gd name="T6" fmla="*/ 76 w 76"/>
                <a:gd name="T7" fmla="*/ 33 h 66"/>
                <a:gd name="T8" fmla="*/ 0 w 76"/>
                <a:gd name="T9" fmla="*/ 66 h 66"/>
              </a:gdLst>
              <a:ahLst/>
              <a:cxnLst>
                <a:cxn ang="0">
                  <a:pos x="T0" y="T1"/>
                </a:cxn>
                <a:cxn ang="0">
                  <a:pos x="T2" y="T3"/>
                </a:cxn>
                <a:cxn ang="0">
                  <a:pos x="T4" y="T5"/>
                </a:cxn>
                <a:cxn ang="0">
                  <a:pos x="T6" y="T7"/>
                </a:cxn>
                <a:cxn ang="0">
                  <a:pos x="T8" y="T9"/>
                </a:cxn>
              </a:cxnLst>
              <a:rect l="0" t="0" r="r" b="b"/>
              <a:pathLst>
                <a:path w="76" h="66">
                  <a:moveTo>
                    <a:pt x="0" y="66"/>
                  </a:moveTo>
                  <a:lnTo>
                    <a:pt x="11" y="33"/>
                  </a:lnTo>
                  <a:lnTo>
                    <a:pt x="0" y="0"/>
                  </a:lnTo>
                  <a:lnTo>
                    <a:pt x="76" y="33"/>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4224" name="Rectangle 32"/>
            <p:cNvSpPr>
              <a:spLocks noChangeArrowheads="1"/>
            </p:cNvSpPr>
            <p:nvPr/>
          </p:nvSpPr>
          <p:spPr bwMode="auto">
            <a:xfrm>
              <a:off x="3757" y="2123"/>
              <a:ext cx="79"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b</a:t>
              </a:r>
              <a:endParaRPr lang="en-US" altLang="zh-CN" sz="1800" b="1">
                <a:latin typeface="Verdana" pitchFamily="34" charset="0"/>
              </a:endParaRPr>
            </a:p>
          </p:txBody>
        </p:sp>
        <p:sp>
          <p:nvSpPr>
            <p:cNvPr id="264225" name="Line 33"/>
            <p:cNvSpPr>
              <a:spLocks noChangeShapeType="1"/>
            </p:cNvSpPr>
            <p:nvPr/>
          </p:nvSpPr>
          <p:spPr bwMode="auto">
            <a:xfrm>
              <a:off x="4160" y="2262"/>
              <a:ext cx="20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4226" name="Freeform 34"/>
            <p:cNvSpPr>
              <a:spLocks/>
            </p:cNvSpPr>
            <p:nvPr/>
          </p:nvSpPr>
          <p:spPr bwMode="auto">
            <a:xfrm>
              <a:off x="4342" y="2229"/>
              <a:ext cx="76" cy="67"/>
            </a:xfrm>
            <a:custGeom>
              <a:avLst/>
              <a:gdLst>
                <a:gd name="T0" fmla="*/ 0 w 76"/>
                <a:gd name="T1" fmla="*/ 67 h 67"/>
                <a:gd name="T2" fmla="*/ 12 w 76"/>
                <a:gd name="T3" fmla="*/ 33 h 67"/>
                <a:gd name="T4" fmla="*/ 0 w 76"/>
                <a:gd name="T5" fmla="*/ 0 h 67"/>
                <a:gd name="T6" fmla="*/ 76 w 76"/>
                <a:gd name="T7" fmla="*/ 33 h 67"/>
                <a:gd name="T8" fmla="*/ 0 w 76"/>
                <a:gd name="T9" fmla="*/ 67 h 67"/>
              </a:gdLst>
              <a:ahLst/>
              <a:cxnLst>
                <a:cxn ang="0">
                  <a:pos x="T0" y="T1"/>
                </a:cxn>
                <a:cxn ang="0">
                  <a:pos x="T2" y="T3"/>
                </a:cxn>
                <a:cxn ang="0">
                  <a:pos x="T4" y="T5"/>
                </a:cxn>
                <a:cxn ang="0">
                  <a:pos x="T6" y="T7"/>
                </a:cxn>
                <a:cxn ang="0">
                  <a:pos x="T8" y="T9"/>
                </a:cxn>
              </a:cxnLst>
              <a:rect l="0" t="0" r="r" b="b"/>
              <a:pathLst>
                <a:path w="76" h="67">
                  <a:moveTo>
                    <a:pt x="0" y="67"/>
                  </a:moveTo>
                  <a:lnTo>
                    <a:pt x="12" y="33"/>
                  </a:lnTo>
                  <a:lnTo>
                    <a:pt x="0" y="0"/>
                  </a:lnTo>
                  <a:lnTo>
                    <a:pt x="76" y="33"/>
                  </a:lnTo>
                  <a:lnTo>
                    <a:pt x="0"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4227" name="Rectangle 35"/>
            <p:cNvSpPr>
              <a:spLocks noChangeArrowheads="1"/>
            </p:cNvSpPr>
            <p:nvPr/>
          </p:nvSpPr>
          <p:spPr bwMode="auto">
            <a:xfrm>
              <a:off x="4228" y="2121"/>
              <a:ext cx="7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b</a:t>
              </a:r>
              <a:endParaRPr lang="en-US" altLang="zh-CN" sz="1800" b="1">
                <a:latin typeface="Verdana" pitchFamily="34" charset="0"/>
              </a:endParaRPr>
            </a:p>
          </p:txBody>
        </p:sp>
      </p:grpSp>
      <p:grpSp>
        <p:nvGrpSpPr>
          <p:cNvPr id="264228" name="Group 36"/>
          <p:cNvGrpSpPr>
            <a:grpSpLocks/>
          </p:cNvGrpSpPr>
          <p:nvPr/>
        </p:nvGrpSpPr>
        <p:grpSpPr bwMode="auto">
          <a:xfrm>
            <a:off x="1258888" y="2743200"/>
            <a:ext cx="2246312" cy="1844675"/>
            <a:chOff x="937" y="1823"/>
            <a:chExt cx="1120" cy="793"/>
          </a:xfrm>
        </p:grpSpPr>
        <p:sp>
          <p:nvSpPr>
            <p:cNvPr id="264229" name="Rectangle 37"/>
            <p:cNvSpPr>
              <a:spLocks noChangeArrowheads="1"/>
            </p:cNvSpPr>
            <p:nvPr/>
          </p:nvSpPr>
          <p:spPr bwMode="auto">
            <a:xfrm>
              <a:off x="937" y="2029"/>
              <a:ext cx="81"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0</a:t>
              </a:r>
              <a:endParaRPr lang="en-US" altLang="zh-CN" sz="1800" b="1">
                <a:latin typeface="Verdana" pitchFamily="34" charset="0"/>
              </a:endParaRPr>
            </a:p>
          </p:txBody>
        </p:sp>
        <p:sp>
          <p:nvSpPr>
            <p:cNvPr id="264230" name="Rectangle 38"/>
            <p:cNvSpPr>
              <a:spLocks noChangeArrowheads="1"/>
            </p:cNvSpPr>
            <p:nvPr/>
          </p:nvSpPr>
          <p:spPr bwMode="auto">
            <a:xfrm>
              <a:off x="937" y="2176"/>
              <a:ext cx="81"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1</a:t>
              </a:r>
              <a:endParaRPr lang="en-US" altLang="zh-CN" sz="1800" b="1">
                <a:latin typeface="Verdana" pitchFamily="34" charset="0"/>
              </a:endParaRPr>
            </a:p>
          </p:txBody>
        </p:sp>
        <p:sp>
          <p:nvSpPr>
            <p:cNvPr id="264231" name="Rectangle 39"/>
            <p:cNvSpPr>
              <a:spLocks noChangeArrowheads="1"/>
            </p:cNvSpPr>
            <p:nvPr/>
          </p:nvSpPr>
          <p:spPr bwMode="auto">
            <a:xfrm>
              <a:off x="937" y="2322"/>
              <a:ext cx="81"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2</a:t>
              </a:r>
              <a:endParaRPr lang="en-US" altLang="zh-CN" sz="1800" b="1">
                <a:latin typeface="Verdana" pitchFamily="34" charset="0"/>
              </a:endParaRPr>
            </a:p>
          </p:txBody>
        </p:sp>
        <p:sp>
          <p:nvSpPr>
            <p:cNvPr id="264232" name="Rectangle 40"/>
            <p:cNvSpPr>
              <a:spLocks noChangeArrowheads="1"/>
            </p:cNvSpPr>
            <p:nvPr/>
          </p:nvSpPr>
          <p:spPr bwMode="auto">
            <a:xfrm>
              <a:off x="937" y="2469"/>
              <a:ext cx="81"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3</a:t>
              </a:r>
              <a:endParaRPr lang="en-US" altLang="zh-CN" sz="1800" b="1">
                <a:latin typeface="Verdana" pitchFamily="34" charset="0"/>
              </a:endParaRPr>
            </a:p>
          </p:txBody>
        </p:sp>
        <p:sp>
          <p:nvSpPr>
            <p:cNvPr id="264233" name="Rectangle 41"/>
            <p:cNvSpPr>
              <a:spLocks noChangeArrowheads="1"/>
            </p:cNvSpPr>
            <p:nvPr/>
          </p:nvSpPr>
          <p:spPr bwMode="auto">
            <a:xfrm>
              <a:off x="1264" y="2029"/>
              <a:ext cx="364"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{0,1}</a:t>
              </a:r>
              <a:endParaRPr lang="en-US" altLang="zh-CN" sz="1800" b="1">
                <a:latin typeface="Verdana" pitchFamily="34" charset="0"/>
              </a:endParaRPr>
            </a:p>
          </p:txBody>
        </p:sp>
        <p:sp>
          <p:nvSpPr>
            <p:cNvPr id="264234" name="Rectangle 42"/>
            <p:cNvSpPr>
              <a:spLocks noChangeArrowheads="1"/>
            </p:cNvSpPr>
            <p:nvPr/>
          </p:nvSpPr>
          <p:spPr bwMode="auto">
            <a:xfrm>
              <a:off x="1378" y="2176"/>
              <a:ext cx="54"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a:t>
              </a:r>
              <a:endParaRPr lang="en-US" altLang="zh-CN" sz="1800" b="1">
                <a:latin typeface="Verdana" pitchFamily="34" charset="0"/>
              </a:endParaRPr>
            </a:p>
          </p:txBody>
        </p:sp>
        <p:sp>
          <p:nvSpPr>
            <p:cNvPr id="264235" name="Rectangle 43"/>
            <p:cNvSpPr>
              <a:spLocks noChangeArrowheads="1"/>
            </p:cNvSpPr>
            <p:nvPr/>
          </p:nvSpPr>
          <p:spPr bwMode="auto">
            <a:xfrm>
              <a:off x="1378" y="2322"/>
              <a:ext cx="54"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a:t>
              </a:r>
              <a:endParaRPr lang="en-US" altLang="zh-CN" sz="1800" b="1">
                <a:latin typeface="Verdana" pitchFamily="34" charset="0"/>
              </a:endParaRPr>
            </a:p>
          </p:txBody>
        </p:sp>
        <p:sp>
          <p:nvSpPr>
            <p:cNvPr id="264236" name="Rectangle 44"/>
            <p:cNvSpPr>
              <a:spLocks noChangeArrowheads="1"/>
            </p:cNvSpPr>
            <p:nvPr/>
          </p:nvSpPr>
          <p:spPr bwMode="auto">
            <a:xfrm>
              <a:off x="1378" y="2469"/>
              <a:ext cx="54"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a:t>
              </a:r>
              <a:endParaRPr lang="en-US" altLang="zh-CN" sz="1800" b="1">
                <a:latin typeface="Verdana" pitchFamily="34" charset="0"/>
              </a:endParaRPr>
            </a:p>
          </p:txBody>
        </p:sp>
        <p:sp>
          <p:nvSpPr>
            <p:cNvPr id="264237" name="Rectangle 45"/>
            <p:cNvSpPr>
              <a:spLocks noChangeArrowheads="1"/>
            </p:cNvSpPr>
            <p:nvPr/>
          </p:nvSpPr>
          <p:spPr bwMode="auto">
            <a:xfrm>
              <a:off x="1766" y="2037"/>
              <a:ext cx="242"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{0}</a:t>
              </a:r>
              <a:endParaRPr lang="en-US" altLang="zh-CN" sz="1800" b="1">
                <a:latin typeface="Verdana" pitchFamily="34" charset="0"/>
              </a:endParaRPr>
            </a:p>
          </p:txBody>
        </p:sp>
        <p:sp>
          <p:nvSpPr>
            <p:cNvPr id="264238" name="Rectangle 46"/>
            <p:cNvSpPr>
              <a:spLocks noChangeArrowheads="1"/>
            </p:cNvSpPr>
            <p:nvPr/>
          </p:nvSpPr>
          <p:spPr bwMode="auto">
            <a:xfrm>
              <a:off x="1766" y="2183"/>
              <a:ext cx="242"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{2}</a:t>
              </a:r>
              <a:endParaRPr lang="en-US" altLang="zh-CN" sz="1800" b="1">
                <a:latin typeface="Verdana" pitchFamily="34" charset="0"/>
              </a:endParaRPr>
            </a:p>
          </p:txBody>
        </p:sp>
        <p:sp>
          <p:nvSpPr>
            <p:cNvPr id="264239" name="Rectangle 47"/>
            <p:cNvSpPr>
              <a:spLocks noChangeArrowheads="1"/>
            </p:cNvSpPr>
            <p:nvPr/>
          </p:nvSpPr>
          <p:spPr bwMode="auto">
            <a:xfrm>
              <a:off x="1766" y="2330"/>
              <a:ext cx="242"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{3}</a:t>
              </a:r>
              <a:endParaRPr lang="en-US" altLang="zh-CN" sz="1800" b="1">
                <a:latin typeface="Verdana" pitchFamily="34" charset="0"/>
              </a:endParaRPr>
            </a:p>
          </p:txBody>
        </p:sp>
        <p:sp>
          <p:nvSpPr>
            <p:cNvPr id="264240" name="Rectangle 48"/>
            <p:cNvSpPr>
              <a:spLocks noChangeArrowheads="1"/>
            </p:cNvSpPr>
            <p:nvPr/>
          </p:nvSpPr>
          <p:spPr bwMode="auto">
            <a:xfrm>
              <a:off x="1834" y="2476"/>
              <a:ext cx="54"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a:t>
              </a:r>
              <a:endParaRPr lang="en-US" altLang="zh-CN" sz="1800" b="1">
                <a:latin typeface="Verdana" pitchFamily="34" charset="0"/>
              </a:endParaRPr>
            </a:p>
          </p:txBody>
        </p:sp>
        <p:sp>
          <p:nvSpPr>
            <p:cNvPr id="264241" name="Rectangle 49"/>
            <p:cNvSpPr>
              <a:spLocks noChangeArrowheads="1"/>
            </p:cNvSpPr>
            <p:nvPr/>
          </p:nvSpPr>
          <p:spPr bwMode="auto">
            <a:xfrm>
              <a:off x="1272" y="1823"/>
              <a:ext cx="738"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   a            b</a:t>
              </a:r>
              <a:endParaRPr lang="en-US" altLang="zh-CN" sz="1800" b="1">
                <a:latin typeface="Verdana" pitchFamily="34" charset="0"/>
              </a:endParaRPr>
            </a:p>
          </p:txBody>
        </p:sp>
        <p:grpSp>
          <p:nvGrpSpPr>
            <p:cNvPr id="264242" name="Group 50"/>
            <p:cNvGrpSpPr>
              <a:grpSpLocks/>
            </p:cNvGrpSpPr>
            <p:nvPr/>
          </p:nvGrpSpPr>
          <p:grpSpPr bwMode="auto">
            <a:xfrm>
              <a:off x="1165" y="2010"/>
              <a:ext cx="64" cy="606"/>
              <a:chOff x="1165" y="2010"/>
              <a:chExt cx="64" cy="606"/>
            </a:xfrm>
          </p:grpSpPr>
          <p:sp>
            <p:nvSpPr>
              <p:cNvPr id="264243" name="Line 51"/>
              <p:cNvSpPr>
                <a:spLocks noChangeShapeType="1"/>
              </p:cNvSpPr>
              <p:nvPr/>
            </p:nvSpPr>
            <p:spPr bwMode="auto">
              <a:xfrm>
                <a:off x="1165" y="2018"/>
                <a:ext cx="1" cy="59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4244" name="Line 52"/>
              <p:cNvSpPr>
                <a:spLocks noChangeShapeType="1"/>
              </p:cNvSpPr>
              <p:nvPr/>
            </p:nvSpPr>
            <p:spPr bwMode="auto">
              <a:xfrm>
                <a:off x="1165" y="2010"/>
                <a:ext cx="5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4245" name="Line 53"/>
              <p:cNvSpPr>
                <a:spLocks noChangeShapeType="1"/>
              </p:cNvSpPr>
              <p:nvPr/>
            </p:nvSpPr>
            <p:spPr bwMode="auto">
              <a:xfrm>
                <a:off x="1173" y="2614"/>
                <a:ext cx="5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64246" name="Group 54"/>
            <p:cNvGrpSpPr>
              <a:grpSpLocks/>
            </p:cNvGrpSpPr>
            <p:nvPr/>
          </p:nvGrpSpPr>
          <p:grpSpPr bwMode="auto">
            <a:xfrm>
              <a:off x="1994" y="2010"/>
              <a:ext cx="63" cy="605"/>
              <a:chOff x="1994" y="2010"/>
              <a:chExt cx="63" cy="605"/>
            </a:xfrm>
          </p:grpSpPr>
          <p:sp>
            <p:nvSpPr>
              <p:cNvPr id="264247" name="Line 55"/>
              <p:cNvSpPr>
                <a:spLocks noChangeShapeType="1"/>
              </p:cNvSpPr>
              <p:nvPr/>
            </p:nvSpPr>
            <p:spPr bwMode="auto">
              <a:xfrm flipV="1">
                <a:off x="2055" y="2010"/>
                <a:ext cx="1" cy="59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4248" name="Line 56"/>
              <p:cNvSpPr>
                <a:spLocks noChangeShapeType="1"/>
              </p:cNvSpPr>
              <p:nvPr/>
            </p:nvSpPr>
            <p:spPr bwMode="auto">
              <a:xfrm flipH="1">
                <a:off x="2001" y="2614"/>
                <a:ext cx="5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4249" name="Line 57"/>
              <p:cNvSpPr>
                <a:spLocks noChangeShapeType="1"/>
              </p:cNvSpPr>
              <p:nvPr/>
            </p:nvSpPr>
            <p:spPr bwMode="auto">
              <a:xfrm flipH="1">
                <a:off x="1994" y="2010"/>
                <a:ext cx="5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64250" name="Rectangle 58"/>
          <p:cNvSpPr>
            <a:spLocks noChangeArrowheads="1"/>
          </p:cNvSpPr>
          <p:nvPr/>
        </p:nvSpPr>
        <p:spPr bwMode="auto">
          <a:xfrm>
            <a:off x="4953000" y="2133600"/>
            <a:ext cx="3581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742950" indent="-285750" algn="l">
              <a:spcBef>
                <a:spcPct val="20000"/>
              </a:spcBef>
              <a:buChar char="–"/>
              <a:defRPr kumimoji="1" sz="2400" b="1">
                <a:solidFill>
                  <a:schemeClr val="tx1"/>
                </a:solidFill>
                <a:latin typeface="Times New Roman" pitchFamily="18" charset="0"/>
                <a:ea typeface="黑体" pitchFamily="2" charset="-122"/>
              </a:defRPr>
            </a:lvl2pPr>
            <a:lvl3pPr marL="1143000" indent="-228600" algn="l">
              <a:spcBef>
                <a:spcPct val="20000"/>
              </a:spcBef>
              <a:buChar char="•"/>
              <a:defRPr kumimoji="1" sz="2000" b="1">
                <a:solidFill>
                  <a:schemeClr val="tx1"/>
                </a:solidFill>
                <a:latin typeface="Times New Roman" pitchFamily="18" charset="0"/>
                <a:ea typeface="黑体" pitchFamily="2" charset="-122"/>
              </a:defRPr>
            </a:lvl3pPr>
            <a:lvl4pPr marL="1562100" indent="-228600" algn="l">
              <a:spcBef>
                <a:spcPct val="20000"/>
              </a:spcBef>
              <a:buChar char="–"/>
              <a:defRPr kumimoji="1" b="1">
                <a:solidFill>
                  <a:schemeClr val="tx1"/>
                </a:solidFill>
                <a:latin typeface="Times New Roman" pitchFamily="18" charset="0"/>
                <a:ea typeface="黑体" pitchFamily="2" charset="-122"/>
              </a:defRPr>
            </a:lvl4pPr>
            <a:lvl5pPr marL="1981200" indent="-228600" algn="l">
              <a:spcBef>
                <a:spcPct val="20000"/>
              </a:spcBef>
              <a:buChar char="»"/>
              <a:defRPr kumimoji="1" b="1">
                <a:solidFill>
                  <a:schemeClr val="tx1"/>
                </a:solidFill>
                <a:latin typeface="Times New Roman" pitchFamily="18" charset="0"/>
                <a:ea typeface="黑体" pitchFamily="2" charset="-122"/>
              </a:defRPr>
            </a:lvl5pPr>
            <a:lvl6pPr marL="24384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28956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3528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8100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r>
              <a:rPr lang="zh-CN" altLang="en-US" dirty="0"/>
              <a:t>状态转换图：</a:t>
            </a:r>
          </a:p>
        </p:txBody>
      </p:sp>
      <p:sp>
        <p:nvSpPr>
          <p:cNvPr id="264251" name="Rectangle 59"/>
          <p:cNvSpPr>
            <a:spLocks noChangeArrowheads="1"/>
          </p:cNvSpPr>
          <p:nvPr/>
        </p:nvSpPr>
        <p:spPr bwMode="auto">
          <a:xfrm>
            <a:off x="533400" y="5105400"/>
            <a:ext cx="83058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742950" indent="-285750" algn="l">
              <a:spcBef>
                <a:spcPct val="20000"/>
              </a:spcBef>
              <a:buChar char="–"/>
              <a:defRPr kumimoji="1" sz="2400" b="1">
                <a:solidFill>
                  <a:schemeClr val="tx1"/>
                </a:solidFill>
                <a:latin typeface="Times New Roman" pitchFamily="18" charset="0"/>
                <a:ea typeface="黑体" pitchFamily="2" charset="-122"/>
              </a:defRPr>
            </a:lvl2pPr>
            <a:lvl3pPr marL="1143000" indent="-228600" algn="l">
              <a:spcBef>
                <a:spcPct val="20000"/>
              </a:spcBef>
              <a:buChar char="•"/>
              <a:defRPr kumimoji="1" sz="2000" b="1">
                <a:solidFill>
                  <a:schemeClr val="tx1"/>
                </a:solidFill>
                <a:latin typeface="Times New Roman" pitchFamily="18" charset="0"/>
                <a:ea typeface="黑体" pitchFamily="2" charset="-122"/>
              </a:defRPr>
            </a:lvl3pPr>
            <a:lvl4pPr marL="1562100" indent="-228600" algn="l">
              <a:spcBef>
                <a:spcPct val="20000"/>
              </a:spcBef>
              <a:buChar char="–"/>
              <a:defRPr kumimoji="1" b="1">
                <a:solidFill>
                  <a:schemeClr val="tx1"/>
                </a:solidFill>
                <a:latin typeface="Times New Roman" pitchFamily="18" charset="0"/>
                <a:ea typeface="黑体" pitchFamily="2" charset="-122"/>
              </a:defRPr>
            </a:lvl4pPr>
            <a:lvl5pPr marL="1981200" indent="-228600" algn="l">
              <a:spcBef>
                <a:spcPct val="20000"/>
              </a:spcBef>
              <a:buChar char="»"/>
              <a:defRPr kumimoji="1" b="1">
                <a:solidFill>
                  <a:schemeClr val="tx1"/>
                </a:solidFill>
                <a:latin typeface="Times New Roman" pitchFamily="18" charset="0"/>
                <a:ea typeface="黑体" pitchFamily="2" charset="-122"/>
              </a:defRPr>
            </a:lvl5pPr>
            <a:lvl6pPr marL="24384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28956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3528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8100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r>
              <a:rPr lang="en-US" altLang="zh-CN">
                <a:latin typeface="宋体" charset="-122"/>
              </a:rPr>
              <a:t>NFA M</a:t>
            </a:r>
            <a:r>
              <a:rPr lang="zh-CN" altLang="en-US">
                <a:latin typeface="宋体" charset="-122"/>
              </a:rPr>
              <a:t>所识别的语言：</a:t>
            </a:r>
          </a:p>
        </p:txBody>
      </p:sp>
      <p:sp>
        <p:nvSpPr>
          <p:cNvPr id="264252" name="Rectangle 60"/>
          <p:cNvSpPr>
            <a:spLocks noChangeArrowheads="1"/>
          </p:cNvSpPr>
          <p:nvPr/>
        </p:nvSpPr>
        <p:spPr bwMode="auto">
          <a:xfrm>
            <a:off x="539750" y="5703888"/>
            <a:ext cx="83058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742950" indent="-285750" algn="l">
              <a:spcBef>
                <a:spcPct val="20000"/>
              </a:spcBef>
              <a:buChar char="–"/>
              <a:defRPr kumimoji="1" sz="2400" b="1">
                <a:solidFill>
                  <a:schemeClr val="tx1"/>
                </a:solidFill>
                <a:latin typeface="Times New Roman" pitchFamily="18" charset="0"/>
                <a:ea typeface="黑体" pitchFamily="2" charset="-122"/>
              </a:defRPr>
            </a:lvl2pPr>
            <a:lvl3pPr marL="1143000" indent="-228600" algn="l">
              <a:spcBef>
                <a:spcPct val="20000"/>
              </a:spcBef>
              <a:buChar char="•"/>
              <a:defRPr kumimoji="1" sz="2000" b="1">
                <a:solidFill>
                  <a:schemeClr val="tx1"/>
                </a:solidFill>
                <a:latin typeface="Times New Roman" pitchFamily="18" charset="0"/>
                <a:ea typeface="黑体" pitchFamily="2" charset="-122"/>
              </a:defRPr>
            </a:lvl3pPr>
            <a:lvl4pPr marL="1600200" indent="-228600" algn="l">
              <a:spcBef>
                <a:spcPct val="20000"/>
              </a:spcBef>
              <a:buChar char="–"/>
              <a:defRPr kumimoji="1" b="1">
                <a:solidFill>
                  <a:schemeClr val="tx1"/>
                </a:solidFill>
                <a:latin typeface="Times New Roman" pitchFamily="18" charset="0"/>
                <a:ea typeface="黑体" pitchFamily="2" charset="-122"/>
              </a:defRPr>
            </a:lvl4pPr>
            <a:lvl5pPr marL="2057400" indent="-228600" algn="l">
              <a:spcBef>
                <a:spcPct val="20000"/>
              </a:spcBef>
              <a:buChar char="»"/>
              <a:defRPr kumimoji="1" b="1">
                <a:solidFill>
                  <a:schemeClr val="tx1"/>
                </a:solidFill>
                <a:latin typeface="Times New Roman" pitchFamily="18" charset="0"/>
                <a:ea typeface="黑体" pitchFamily="2" charset="-122"/>
              </a:defRPr>
            </a:lvl5pPr>
            <a:lvl6pPr marL="25146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29718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4290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8862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pPr>
              <a:buFont typeface="Monotype Sorts" pitchFamily="2" charset="2"/>
              <a:buNone/>
            </a:pPr>
            <a:r>
              <a:rPr lang="en-US" altLang="zh-CN">
                <a:latin typeface="宋体" charset="-122"/>
              </a:rPr>
              <a:t>			L(M)={(a|b)</a:t>
            </a:r>
            <a:r>
              <a:rPr lang="en-US" altLang="zh-CN" baseline="30000">
                <a:latin typeface="宋体" charset="-122"/>
              </a:rPr>
              <a:t>*</a:t>
            </a:r>
            <a:r>
              <a:rPr lang="en-US" altLang="zh-CN">
                <a:latin typeface="宋体" charset="-122"/>
              </a:rPr>
              <a:t>abb}</a:t>
            </a: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10</a:t>
            </a:fld>
            <a:endParaRPr lang="en-US" altLang="zh-CN"/>
          </a:p>
        </p:txBody>
      </p:sp>
    </p:spTree>
    <p:extLst>
      <p:ext uri="{BB962C8B-B14F-4D97-AF65-F5344CB8AC3E}">
        <p14:creationId xmlns:p14="http://schemas.microsoft.com/office/powerpoint/2010/main" val="2919666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Effect transition="in" filter="wipe(left)">
                                      <p:cBhvr>
                                        <p:cTn id="7" dur="500"/>
                                        <p:tgtEl>
                                          <p:spTgt spid="264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64228"/>
                                        </p:tgtEl>
                                        <p:attrNameLst>
                                          <p:attrName>style.visibility</p:attrName>
                                        </p:attrNameLst>
                                      </p:cBhvr>
                                      <p:to>
                                        <p:strVal val="visible"/>
                                      </p:to>
                                    </p:set>
                                    <p:animEffect transition="in" filter="box(out)">
                                      <p:cBhvr>
                                        <p:cTn id="12" dur="500"/>
                                        <p:tgtEl>
                                          <p:spTgt spid="2642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4250"/>
                                        </p:tgtEl>
                                        <p:attrNameLst>
                                          <p:attrName>style.visibility</p:attrName>
                                        </p:attrNameLst>
                                      </p:cBhvr>
                                      <p:to>
                                        <p:strVal val="visible"/>
                                      </p:to>
                                    </p:set>
                                    <p:animEffect transition="in" filter="wipe(left)">
                                      <p:cBhvr>
                                        <p:cTn id="17" dur="500"/>
                                        <p:tgtEl>
                                          <p:spTgt spid="2642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264196"/>
                                        </p:tgtEl>
                                        <p:attrNameLst>
                                          <p:attrName>style.visibility</p:attrName>
                                        </p:attrNameLst>
                                      </p:cBhvr>
                                      <p:to>
                                        <p:strVal val="visible"/>
                                      </p:to>
                                    </p:set>
                                    <p:animEffect transition="in" filter="box(out)">
                                      <p:cBhvr>
                                        <p:cTn id="22" dur="500"/>
                                        <p:tgtEl>
                                          <p:spTgt spid="2641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4251"/>
                                        </p:tgtEl>
                                        <p:attrNameLst>
                                          <p:attrName>style.visibility</p:attrName>
                                        </p:attrNameLst>
                                      </p:cBhvr>
                                      <p:to>
                                        <p:strVal val="visible"/>
                                      </p:to>
                                    </p:set>
                                    <p:animEffect transition="in" filter="wipe(left)">
                                      <p:cBhvr>
                                        <p:cTn id="27" dur="500"/>
                                        <p:tgtEl>
                                          <p:spTgt spid="26425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4252"/>
                                        </p:tgtEl>
                                        <p:attrNameLst>
                                          <p:attrName>style.visibility</p:attrName>
                                        </p:attrNameLst>
                                      </p:cBhvr>
                                      <p:to>
                                        <p:strVal val="visible"/>
                                      </p:to>
                                    </p:set>
                                    <p:animEffect transition="in" filter="wipe(left)">
                                      <p:cBhvr>
                                        <p:cTn id="32" dur="500"/>
                                        <p:tgtEl>
                                          <p:spTgt spid="264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autoUpdateAnimBg="0"/>
      <p:bldP spid="264250" grpId="0" autoUpdateAnimBg="0"/>
      <p:bldP spid="264251" grpId="0" autoUpdateAnimBg="0"/>
      <p:bldP spid="26425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zh-CN" altLang="en-US" sz="2800">
                <a:latin typeface="宋体" charset="-122"/>
              </a:rPr>
              <a:t>定理：</a:t>
            </a:r>
            <a:r>
              <a:rPr lang="zh-CN" altLang="en-US" sz="2800">
                <a:solidFill>
                  <a:srgbClr val="0000FF"/>
                </a:solidFill>
                <a:latin typeface="宋体" charset="-122"/>
              </a:rPr>
              <a:t>对任何一个</a:t>
            </a:r>
            <a:r>
              <a:rPr lang="en-US" altLang="zh-CN" sz="2800">
                <a:solidFill>
                  <a:srgbClr val="0000FF"/>
                </a:solidFill>
                <a:latin typeface="宋体" charset="-122"/>
              </a:rPr>
              <a:t>NFA M</a:t>
            </a:r>
            <a:r>
              <a:rPr lang="zh-CN" altLang="en-US" sz="2800">
                <a:solidFill>
                  <a:srgbClr val="0000FF"/>
                </a:solidFill>
                <a:latin typeface="宋体" charset="-122"/>
              </a:rPr>
              <a:t>，都存在一个与之等价的</a:t>
            </a:r>
            <a:br>
              <a:rPr lang="zh-CN" altLang="en-US" sz="2800">
                <a:solidFill>
                  <a:srgbClr val="0000FF"/>
                </a:solidFill>
                <a:latin typeface="宋体" charset="-122"/>
              </a:rPr>
            </a:br>
            <a:r>
              <a:rPr lang="zh-CN" altLang="en-US" sz="2800">
                <a:solidFill>
                  <a:srgbClr val="0000FF"/>
                </a:solidFill>
                <a:latin typeface="宋体" charset="-122"/>
              </a:rPr>
              <a:t>      </a:t>
            </a:r>
            <a:r>
              <a:rPr lang="en-US" altLang="zh-CN" sz="2800">
                <a:solidFill>
                  <a:srgbClr val="0000FF"/>
                </a:solidFill>
                <a:latin typeface="宋体" charset="-122"/>
              </a:rPr>
              <a:t>DFA D</a:t>
            </a:r>
            <a:r>
              <a:rPr lang="zh-CN" altLang="en-US" sz="2800">
                <a:solidFill>
                  <a:srgbClr val="0000FF"/>
                </a:solidFill>
                <a:latin typeface="宋体" charset="-122"/>
              </a:rPr>
              <a:t>，即</a:t>
            </a:r>
            <a:r>
              <a:rPr lang="en-US" altLang="zh-CN" sz="2800">
                <a:solidFill>
                  <a:srgbClr val="0000FF"/>
                </a:solidFill>
                <a:latin typeface="宋体" charset="-122"/>
              </a:rPr>
              <a:t>L(M)=L(D)</a:t>
            </a:r>
            <a:r>
              <a:rPr lang="zh-CN" altLang="en-US" sz="2800">
                <a:solidFill>
                  <a:srgbClr val="0000FF"/>
                </a:solidFill>
                <a:latin typeface="宋体" charset="-122"/>
              </a:rPr>
              <a:t>。</a:t>
            </a:r>
            <a:endParaRPr lang="zh-CN" altLang="en-US" sz="2800">
              <a:solidFill>
                <a:schemeClr val="tx1"/>
              </a:solidFill>
              <a:latin typeface="宋体" charset="-122"/>
            </a:endParaRPr>
          </a:p>
        </p:txBody>
      </p:sp>
      <p:sp>
        <p:nvSpPr>
          <p:cNvPr id="265219" name="Rectangle 3"/>
          <p:cNvSpPr>
            <a:spLocks noGrp="1" noChangeArrowheads="1"/>
          </p:cNvSpPr>
          <p:nvPr>
            <p:ph type="body" idx="1"/>
          </p:nvPr>
        </p:nvSpPr>
        <p:spPr>
          <a:xfrm>
            <a:off x="228600" y="1374775"/>
            <a:ext cx="8686800" cy="1854200"/>
          </a:xfrm>
        </p:spPr>
        <p:txBody>
          <a:bodyPr/>
          <a:lstStyle/>
          <a:p>
            <a:pPr algn="just">
              <a:buFont typeface="Monotype Sorts" pitchFamily="2" charset="2"/>
              <a:buNone/>
            </a:pPr>
            <a:r>
              <a:rPr lang="zh-CN" altLang="en-US" sz="2400" dirty="0">
                <a:latin typeface="宋体" charset="-122"/>
              </a:rPr>
              <a:t>例：构造与下面</a:t>
            </a:r>
            <a:r>
              <a:rPr lang="zh-CN" altLang="en-US" sz="2400" dirty="0" smtClean="0">
                <a:latin typeface="宋体" charset="-122"/>
              </a:rPr>
              <a:t>的 </a:t>
            </a:r>
            <a:r>
              <a:rPr lang="en-US" altLang="zh-CN" sz="2400" dirty="0" smtClean="0">
                <a:latin typeface="宋体" charset="-122"/>
              </a:rPr>
              <a:t>NFA M </a:t>
            </a:r>
            <a:r>
              <a:rPr lang="zh-CN" altLang="en-US" sz="2400" dirty="0" smtClean="0">
                <a:latin typeface="宋体" charset="-122"/>
              </a:rPr>
              <a:t>等价的 </a:t>
            </a:r>
            <a:r>
              <a:rPr lang="en-US" altLang="zh-CN" sz="2400" dirty="0" smtClean="0">
                <a:latin typeface="宋体" charset="-122"/>
              </a:rPr>
              <a:t>DFA </a:t>
            </a:r>
            <a:r>
              <a:rPr lang="en-US" altLang="zh-CN" sz="2400" dirty="0">
                <a:latin typeface="宋体" charset="-122"/>
              </a:rPr>
              <a:t>D</a:t>
            </a:r>
          </a:p>
          <a:p>
            <a:pPr algn="just">
              <a:buFont typeface="Monotype Sorts" pitchFamily="2" charset="2"/>
              <a:buNone/>
            </a:pPr>
            <a:r>
              <a:rPr lang="en-US" altLang="zh-CN" sz="2400" dirty="0">
                <a:latin typeface="宋体" charset="-122"/>
              </a:rPr>
              <a:t>     NFA M=</a:t>
            </a:r>
            <a:r>
              <a:rPr lang="zh-CN" altLang="en-US" sz="2400" dirty="0">
                <a:latin typeface="宋体" charset="-122"/>
              </a:rPr>
              <a:t>（</a:t>
            </a:r>
            <a:r>
              <a:rPr lang="en-US" altLang="zh-CN" sz="2400" dirty="0">
                <a:latin typeface="宋体" charset="-122"/>
              </a:rPr>
              <a:t>{</a:t>
            </a:r>
            <a:r>
              <a:rPr lang="en-US" altLang="zh-CN" sz="2400" dirty="0" err="1">
                <a:latin typeface="宋体" charset="-122"/>
              </a:rPr>
              <a:t>a,b</a:t>
            </a:r>
            <a:r>
              <a:rPr lang="en-US" altLang="zh-CN" sz="2400" dirty="0">
                <a:latin typeface="宋体" charset="-122"/>
              </a:rPr>
              <a:t>}</a:t>
            </a:r>
            <a:r>
              <a:rPr lang="zh-CN" altLang="en-US" sz="2400" dirty="0">
                <a:latin typeface="宋体" charset="-122"/>
              </a:rPr>
              <a:t>，</a:t>
            </a:r>
            <a:r>
              <a:rPr lang="en-US" altLang="zh-CN" sz="2400" dirty="0">
                <a:latin typeface="宋体" charset="-122"/>
              </a:rPr>
              <a:t>{A,B}</a:t>
            </a:r>
            <a:r>
              <a:rPr lang="zh-CN" altLang="en-US" sz="2400" dirty="0">
                <a:latin typeface="宋体" charset="-122"/>
              </a:rPr>
              <a:t>，</a:t>
            </a:r>
            <a:r>
              <a:rPr lang="en-US" altLang="zh-CN" sz="2400" dirty="0">
                <a:latin typeface="宋体" charset="-122"/>
              </a:rPr>
              <a:t>A</a:t>
            </a:r>
            <a:r>
              <a:rPr lang="zh-CN" altLang="en-US" sz="2400" dirty="0">
                <a:latin typeface="宋体" charset="-122"/>
              </a:rPr>
              <a:t>，</a:t>
            </a:r>
            <a:r>
              <a:rPr lang="en-US" altLang="zh-CN" sz="2400" dirty="0">
                <a:latin typeface="宋体" charset="-122"/>
              </a:rPr>
              <a:t>{B}</a:t>
            </a:r>
            <a:r>
              <a:rPr lang="zh-CN" altLang="en-US" sz="2400" dirty="0">
                <a:latin typeface="宋体" charset="-122"/>
              </a:rPr>
              <a:t>，</a:t>
            </a:r>
            <a:r>
              <a:rPr lang="zh-CN" altLang="en-US" sz="2400" dirty="0">
                <a:latin typeface="宋体" charset="-122"/>
                <a:sym typeface="Symbol" pitchFamily="18" charset="2"/>
              </a:rPr>
              <a:t></a:t>
            </a:r>
            <a:r>
              <a:rPr lang="zh-CN" altLang="en-US" sz="2400" dirty="0">
                <a:latin typeface="宋体" charset="-122"/>
              </a:rPr>
              <a:t>）</a:t>
            </a:r>
          </a:p>
          <a:p>
            <a:pPr lvl="1" algn="just">
              <a:buFontTx/>
              <a:buNone/>
            </a:pPr>
            <a:r>
              <a:rPr lang="zh-CN" altLang="en-US" sz="2000" dirty="0">
                <a:latin typeface="宋体" charset="-122"/>
              </a:rPr>
              <a:t> 其中</a:t>
            </a:r>
            <a:r>
              <a:rPr lang="zh-CN" altLang="en-US" sz="2000" dirty="0">
                <a:latin typeface="宋体" charset="-122"/>
                <a:sym typeface="Symbol" pitchFamily="18" charset="2"/>
              </a:rPr>
              <a:t></a:t>
            </a:r>
            <a:r>
              <a:rPr lang="zh-CN" altLang="en-US" sz="2000" dirty="0">
                <a:latin typeface="宋体" charset="-122"/>
              </a:rPr>
              <a:t>：</a:t>
            </a:r>
            <a:r>
              <a:rPr lang="zh-CN" altLang="en-US" sz="2000" dirty="0">
                <a:latin typeface="宋体" charset="-122"/>
                <a:sym typeface="Symbol" pitchFamily="18" charset="2"/>
              </a:rPr>
              <a:t></a:t>
            </a:r>
            <a:r>
              <a:rPr lang="en-US" altLang="zh-CN" sz="2000" dirty="0">
                <a:latin typeface="宋体" charset="-122"/>
              </a:rPr>
              <a:t>(</a:t>
            </a:r>
            <a:r>
              <a:rPr lang="en-US" altLang="zh-CN" sz="2000" dirty="0" err="1">
                <a:latin typeface="宋体" charset="-122"/>
              </a:rPr>
              <a:t>A,a</a:t>
            </a:r>
            <a:r>
              <a:rPr lang="en-US" altLang="zh-CN" sz="2000" dirty="0">
                <a:latin typeface="宋体" charset="-122"/>
              </a:rPr>
              <a:t>)={A,B}  </a:t>
            </a:r>
            <a:r>
              <a:rPr lang="en-US" altLang="zh-CN" sz="2000" dirty="0">
                <a:latin typeface="宋体" charset="-122"/>
                <a:sym typeface="Symbol" pitchFamily="18" charset="2"/>
              </a:rPr>
              <a:t></a:t>
            </a:r>
            <a:r>
              <a:rPr lang="en-US" altLang="zh-CN" sz="2000" dirty="0">
                <a:latin typeface="宋体" charset="-122"/>
              </a:rPr>
              <a:t>(</a:t>
            </a:r>
            <a:r>
              <a:rPr lang="en-US" altLang="zh-CN" sz="2000" dirty="0" err="1">
                <a:latin typeface="宋体" charset="-122"/>
              </a:rPr>
              <a:t>A,b</a:t>
            </a:r>
            <a:r>
              <a:rPr lang="en-US" altLang="zh-CN" sz="2000" dirty="0">
                <a:latin typeface="宋体" charset="-122"/>
              </a:rPr>
              <a:t>)={B}  </a:t>
            </a:r>
            <a:r>
              <a:rPr lang="en-US" altLang="zh-CN" sz="2000" dirty="0">
                <a:latin typeface="宋体" charset="-122"/>
                <a:sym typeface="Symbol" pitchFamily="18" charset="2"/>
              </a:rPr>
              <a:t></a:t>
            </a:r>
            <a:r>
              <a:rPr lang="en-US" altLang="zh-CN" sz="2000" dirty="0">
                <a:latin typeface="宋体" charset="-122"/>
              </a:rPr>
              <a:t>(</a:t>
            </a:r>
            <a:r>
              <a:rPr lang="en-US" altLang="zh-CN" sz="2000" dirty="0" err="1">
                <a:latin typeface="宋体" charset="-122"/>
              </a:rPr>
              <a:t>B,b</a:t>
            </a:r>
            <a:r>
              <a:rPr lang="en-US" altLang="zh-CN" sz="2000" dirty="0">
                <a:latin typeface="宋体" charset="-122"/>
              </a:rPr>
              <a:t>)={A,B}</a:t>
            </a:r>
          </a:p>
          <a:p>
            <a:pPr algn="just"/>
            <a:r>
              <a:rPr lang="zh-CN" altLang="en-US" sz="2400" dirty="0">
                <a:latin typeface="宋体" charset="-122"/>
              </a:rPr>
              <a:t>首先，画出该</a:t>
            </a:r>
            <a:r>
              <a:rPr lang="en-US" altLang="zh-CN" sz="2400" dirty="0">
                <a:latin typeface="宋体" charset="-122"/>
              </a:rPr>
              <a:t>NFA M</a:t>
            </a:r>
            <a:r>
              <a:rPr lang="zh-CN" altLang="en-US" sz="2400" dirty="0">
                <a:latin typeface="宋体" charset="-122"/>
              </a:rPr>
              <a:t>的状态转换图</a:t>
            </a:r>
          </a:p>
        </p:txBody>
      </p:sp>
      <p:sp>
        <p:nvSpPr>
          <p:cNvPr id="265220" name="Rectangle 4"/>
          <p:cNvSpPr>
            <a:spLocks noChangeArrowheads="1"/>
          </p:cNvSpPr>
          <p:nvPr/>
        </p:nvSpPr>
        <p:spPr bwMode="auto">
          <a:xfrm>
            <a:off x="304800" y="3657600"/>
            <a:ext cx="8335963"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742950" indent="-285750" algn="l">
              <a:spcBef>
                <a:spcPct val="20000"/>
              </a:spcBef>
              <a:buChar char="–"/>
              <a:defRPr kumimoji="1" sz="2400" b="1">
                <a:solidFill>
                  <a:schemeClr val="tx1"/>
                </a:solidFill>
                <a:latin typeface="Times New Roman" pitchFamily="18" charset="0"/>
                <a:ea typeface="黑体" pitchFamily="2" charset="-122"/>
              </a:defRPr>
            </a:lvl2pPr>
            <a:lvl3pPr marL="1143000" indent="-228600" algn="l">
              <a:spcBef>
                <a:spcPct val="20000"/>
              </a:spcBef>
              <a:buChar char="•"/>
              <a:defRPr kumimoji="1" sz="2000" b="1">
                <a:solidFill>
                  <a:schemeClr val="tx1"/>
                </a:solidFill>
                <a:latin typeface="Times New Roman" pitchFamily="18" charset="0"/>
                <a:ea typeface="黑体" pitchFamily="2" charset="-122"/>
              </a:defRPr>
            </a:lvl3pPr>
            <a:lvl4pPr marL="1562100" indent="-228600" algn="l">
              <a:spcBef>
                <a:spcPct val="20000"/>
              </a:spcBef>
              <a:buChar char="–"/>
              <a:defRPr kumimoji="1" b="1">
                <a:solidFill>
                  <a:schemeClr val="tx1"/>
                </a:solidFill>
                <a:latin typeface="Times New Roman" pitchFamily="18" charset="0"/>
                <a:ea typeface="黑体" pitchFamily="2" charset="-122"/>
              </a:defRPr>
            </a:lvl4pPr>
            <a:lvl5pPr marL="1981200" indent="-228600" algn="l">
              <a:spcBef>
                <a:spcPct val="20000"/>
              </a:spcBef>
              <a:buChar char="»"/>
              <a:defRPr kumimoji="1" b="1">
                <a:solidFill>
                  <a:schemeClr val="tx1"/>
                </a:solidFill>
                <a:latin typeface="Times New Roman" pitchFamily="18" charset="0"/>
                <a:ea typeface="黑体" pitchFamily="2" charset="-122"/>
              </a:defRPr>
            </a:lvl5pPr>
            <a:lvl6pPr marL="24384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28956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3528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8100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pPr algn="just"/>
            <a:r>
              <a:rPr lang="zh-CN" altLang="en-US" sz="2400">
                <a:latin typeface="宋体" charset="-122"/>
              </a:rPr>
              <a:t>假设</a:t>
            </a:r>
            <a:r>
              <a:rPr lang="en-US" altLang="zh-CN" sz="2400">
                <a:latin typeface="宋体" charset="-122"/>
              </a:rPr>
              <a:t>DFA D=</a:t>
            </a:r>
            <a:r>
              <a:rPr lang="zh-CN" altLang="en-US" sz="2400">
                <a:latin typeface="宋体" charset="-122"/>
              </a:rPr>
              <a:t>（</a:t>
            </a:r>
            <a:r>
              <a:rPr lang="en-US" altLang="zh-CN" sz="2400">
                <a:latin typeface="宋体" charset="-122"/>
              </a:rPr>
              <a:t>{a,b},Q</a:t>
            </a:r>
            <a:r>
              <a:rPr lang="en-US" altLang="zh-CN" sz="2400">
                <a:latin typeface="宋体" charset="-122"/>
                <a:sym typeface="Symbol" pitchFamily="18" charset="2"/>
              </a:rPr>
              <a:t></a:t>
            </a:r>
            <a:r>
              <a:rPr lang="en-US" altLang="zh-CN" sz="2400">
                <a:latin typeface="宋体" charset="-122"/>
              </a:rPr>
              <a:t>,q</a:t>
            </a:r>
            <a:r>
              <a:rPr lang="en-US" altLang="zh-CN" sz="2400" baseline="-25000">
                <a:latin typeface="宋体" charset="-122"/>
              </a:rPr>
              <a:t>0</a:t>
            </a:r>
            <a:r>
              <a:rPr lang="en-US" altLang="zh-CN" sz="2400">
                <a:latin typeface="宋体" charset="-122"/>
                <a:sym typeface="Symbol" pitchFamily="18" charset="2"/>
              </a:rPr>
              <a:t></a:t>
            </a:r>
            <a:r>
              <a:rPr lang="en-US" altLang="zh-CN" sz="2400">
                <a:latin typeface="宋体" charset="-122"/>
              </a:rPr>
              <a:t>,F</a:t>
            </a:r>
            <a:r>
              <a:rPr lang="en-US" altLang="zh-CN" sz="2400">
                <a:latin typeface="宋体" charset="-122"/>
                <a:sym typeface="Symbol" pitchFamily="18" charset="2"/>
              </a:rPr>
              <a:t></a:t>
            </a:r>
            <a:r>
              <a:rPr lang="en-US" altLang="zh-CN" sz="2400">
                <a:latin typeface="宋体" charset="-122"/>
              </a:rPr>
              <a:t>,</a:t>
            </a:r>
            <a:r>
              <a:rPr lang="en-US" altLang="zh-CN" sz="2400">
                <a:latin typeface="宋体" charset="-122"/>
                <a:sym typeface="Symbol" pitchFamily="18" charset="2"/>
              </a:rPr>
              <a:t></a:t>
            </a:r>
            <a:r>
              <a:rPr lang="zh-CN" altLang="en-US" sz="2400">
                <a:latin typeface="宋体" charset="-122"/>
              </a:rPr>
              <a:t>）</a:t>
            </a:r>
          </a:p>
          <a:p>
            <a:pPr algn="just">
              <a:buFont typeface="Monotype Sorts" pitchFamily="2" charset="2"/>
              <a:buNone/>
            </a:pPr>
            <a:r>
              <a:rPr lang="zh-CN" altLang="en-US" sz="2400">
                <a:latin typeface="宋体" charset="-122"/>
              </a:rPr>
              <a:t>   </a:t>
            </a:r>
            <a:r>
              <a:rPr lang="en-US" altLang="zh-CN" sz="2400">
                <a:solidFill>
                  <a:srgbClr val="0000FF"/>
                </a:solidFill>
                <a:latin typeface="宋体" charset="-122"/>
              </a:rPr>
              <a:t>Q</a:t>
            </a:r>
            <a:r>
              <a:rPr lang="en-US" altLang="zh-CN" sz="2400">
                <a:solidFill>
                  <a:srgbClr val="0000FF"/>
                </a:solidFill>
                <a:latin typeface="宋体" charset="-122"/>
                <a:sym typeface="Symbol" pitchFamily="18" charset="2"/>
              </a:rPr>
              <a:t></a:t>
            </a:r>
            <a:r>
              <a:rPr lang="zh-CN" altLang="en-US" sz="2400">
                <a:solidFill>
                  <a:srgbClr val="0000FF"/>
                </a:solidFill>
                <a:latin typeface="宋体" charset="-122"/>
              </a:rPr>
              <a:t>：</a:t>
            </a:r>
            <a:r>
              <a:rPr lang="en-US" altLang="zh-CN" sz="2400">
                <a:latin typeface="宋体" charset="-122"/>
              </a:rPr>
              <a:t>Q</a:t>
            </a:r>
            <a:r>
              <a:rPr lang="zh-CN" altLang="en-US" sz="2400">
                <a:latin typeface="宋体" charset="-122"/>
              </a:rPr>
              <a:t>的所有子集组成的集合，即</a:t>
            </a:r>
            <a:r>
              <a:rPr lang="en-US" altLang="zh-CN" sz="2400">
                <a:solidFill>
                  <a:srgbClr val="0000FF"/>
                </a:solidFill>
                <a:latin typeface="宋体" charset="-122"/>
              </a:rPr>
              <a:t>Q</a:t>
            </a:r>
            <a:r>
              <a:rPr lang="en-US" altLang="zh-CN" sz="2400">
                <a:solidFill>
                  <a:srgbClr val="0000FF"/>
                </a:solidFill>
                <a:latin typeface="宋体" charset="-122"/>
                <a:sym typeface="Symbol" pitchFamily="18" charset="2"/>
              </a:rPr>
              <a:t></a:t>
            </a:r>
            <a:r>
              <a:rPr lang="en-US" altLang="zh-CN" sz="2400">
                <a:solidFill>
                  <a:srgbClr val="0000FF"/>
                </a:solidFill>
                <a:latin typeface="宋体" charset="-122"/>
              </a:rPr>
              <a:t>=2</a:t>
            </a:r>
            <a:r>
              <a:rPr lang="en-US" altLang="zh-CN" sz="2400" baseline="30000">
                <a:solidFill>
                  <a:srgbClr val="0000FF"/>
                </a:solidFill>
                <a:latin typeface="宋体" charset="-122"/>
              </a:rPr>
              <a:t>Q</a:t>
            </a:r>
            <a:endParaRPr lang="en-US" altLang="zh-CN" sz="2400">
              <a:latin typeface="宋体" charset="-122"/>
            </a:endParaRPr>
          </a:p>
          <a:p>
            <a:pPr lvl="1" algn="just">
              <a:buFontTx/>
              <a:buNone/>
            </a:pPr>
            <a:r>
              <a:rPr lang="en-US" altLang="zh-CN" sz="2000">
                <a:latin typeface="宋体" charset="-122"/>
              </a:rPr>
              <a:t>     Q</a:t>
            </a:r>
            <a:r>
              <a:rPr lang="en-US" altLang="zh-CN" sz="2000">
                <a:latin typeface="宋体" charset="-122"/>
                <a:sym typeface="Symbol" pitchFamily="18" charset="2"/>
              </a:rPr>
              <a:t></a:t>
            </a:r>
            <a:r>
              <a:rPr lang="en-US" altLang="zh-CN" sz="2000">
                <a:latin typeface="宋体" charset="-122"/>
              </a:rPr>
              <a:t>={φ,{A},{B},{A.B}}</a:t>
            </a:r>
          </a:p>
          <a:p>
            <a:pPr algn="just">
              <a:buFont typeface="Monotype Sorts" pitchFamily="2" charset="2"/>
              <a:buNone/>
            </a:pPr>
            <a:r>
              <a:rPr lang="en-US" altLang="zh-CN" sz="2400">
                <a:latin typeface="宋体" charset="-122"/>
              </a:rPr>
              <a:t>   </a:t>
            </a:r>
            <a:r>
              <a:rPr lang="en-US" altLang="zh-CN" sz="2400">
                <a:solidFill>
                  <a:srgbClr val="0000FF"/>
                </a:solidFill>
                <a:latin typeface="宋体" charset="-122"/>
              </a:rPr>
              <a:t>q</a:t>
            </a:r>
            <a:r>
              <a:rPr lang="en-US" altLang="zh-CN" sz="2400" baseline="-25000">
                <a:solidFill>
                  <a:srgbClr val="0000FF"/>
                </a:solidFill>
                <a:latin typeface="宋体" charset="-122"/>
              </a:rPr>
              <a:t>0</a:t>
            </a:r>
            <a:r>
              <a:rPr lang="en-US" altLang="zh-CN" sz="2400">
                <a:solidFill>
                  <a:srgbClr val="0000FF"/>
                </a:solidFill>
                <a:latin typeface="宋体" charset="-122"/>
                <a:sym typeface="Symbol" pitchFamily="18" charset="2"/>
              </a:rPr>
              <a:t></a:t>
            </a:r>
            <a:r>
              <a:rPr lang="en-US" altLang="zh-CN" sz="2400">
                <a:solidFill>
                  <a:srgbClr val="0000FF"/>
                </a:solidFill>
                <a:latin typeface="宋体" charset="-122"/>
              </a:rPr>
              <a:t>={q</a:t>
            </a:r>
            <a:r>
              <a:rPr lang="en-US" altLang="zh-CN" sz="2400" baseline="-25000">
                <a:solidFill>
                  <a:srgbClr val="0000FF"/>
                </a:solidFill>
                <a:latin typeface="宋体" charset="-122"/>
              </a:rPr>
              <a:t>0</a:t>
            </a:r>
            <a:r>
              <a:rPr lang="en-US" altLang="zh-CN" sz="2400">
                <a:solidFill>
                  <a:srgbClr val="0000FF"/>
                </a:solidFill>
                <a:latin typeface="宋体" charset="-122"/>
              </a:rPr>
              <a:t>}</a:t>
            </a:r>
            <a:endParaRPr lang="en-US" altLang="zh-CN" sz="2400">
              <a:latin typeface="宋体" charset="-122"/>
            </a:endParaRPr>
          </a:p>
          <a:p>
            <a:pPr lvl="1" algn="just">
              <a:buFontTx/>
              <a:buNone/>
            </a:pPr>
            <a:r>
              <a:rPr lang="en-US" altLang="zh-CN" sz="2000">
                <a:latin typeface="宋体" charset="-122"/>
              </a:rPr>
              <a:t>     q</a:t>
            </a:r>
            <a:r>
              <a:rPr lang="en-US" altLang="zh-CN" sz="2000" baseline="-25000">
                <a:latin typeface="宋体" charset="-122"/>
              </a:rPr>
              <a:t>0</a:t>
            </a:r>
            <a:r>
              <a:rPr lang="en-US" altLang="zh-CN" sz="2000">
                <a:latin typeface="宋体" charset="-122"/>
                <a:sym typeface="Symbol" pitchFamily="18" charset="2"/>
              </a:rPr>
              <a:t></a:t>
            </a:r>
            <a:r>
              <a:rPr lang="en-US" altLang="zh-CN" sz="2000">
                <a:latin typeface="宋体" charset="-122"/>
              </a:rPr>
              <a:t>={A}</a:t>
            </a:r>
          </a:p>
          <a:p>
            <a:pPr algn="just">
              <a:buFont typeface="Monotype Sorts" pitchFamily="2" charset="2"/>
              <a:buNone/>
            </a:pPr>
            <a:r>
              <a:rPr lang="en-US" altLang="zh-CN" sz="2400">
                <a:latin typeface="宋体" charset="-122"/>
              </a:rPr>
              <a:t>   </a:t>
            </a:r>
            <a:r>
              <a:rPr lang="en-US" altLang="zh-CN" sz="2400">
                <a:solidFill>
                  <a:srgbClr val="0000FF"/>
                </a:solidFill>
                <a:latin typeface="宋体" charset="-122"/>
              </a:rPr>
              <a:t>F</a:t>
            </a:r>
            <a:r>
              <a:rPr lang="en-US" altLang="zh-CN" sz="2400">
                <a:solidFill>
                  <a:srgbClr val="0000FF"/>
                </a:solidFill>
                <a:latin typeface="宋体" charset="-122"/>
                <a:sym typeface="Symbol" pitchFamily="18" charset="2"/>
              </a:rPr>
              <a:t></a:t>
            </a:r>
            <a:r>
              <a:rPr lang="zh-CN" altLang="en-US" sz="2400">
                <a:solidFill>
                  <a:srgbClr val="0000FF"/>
                </a:solidFill>
                <a:latin typeface="宋体" charset="-122"/>
              </a:rPr>
              <a:t>：</a:t>
            </a:r>
            <a:r>
              <a:rPr lang="zh-CN" altLang="en-US" sz="2400">
                <a:latin typeface="宋体" charset="-122"/>
              </a:rPr>
              <a:t>所有含有原</a:t>
            </a:r>
            <a:r>
              <a:rPr lang="en-US" altLang="zh-CN" sz="2400">
                <a:latin typeface="宋体" charset="-122"/>
              </a:rPr>
              <a:t>NFA M</a:t>
            </a:r>
            <a:r>
              <a:rPr lang="zh-CN" altLang="en-US" sz="2400">
                <a:latin typeface="宋体" charset="-122"/>
              </a:rPr>
              <a:t>终态的</a:t>
            </a:r>
            <a:r>
              <a:rPr lang="en-US" altLang="zh-CN" sz="2400">
                <a:latin typeface="宋体" charset="-122"/>
              </a:rPr>
              <a:t>Q</a:t>
            </a:r>
            <a:r>
              <a:rPr lang="zh-CN" altLang="en-US" sz="2400">
                <a:latin typeface="宋体" charset="-122"/>
              </a:rPr>
              <a:t>的子集组成的集合</a:t>
            </a:r>
          </a:p>
          <a:p>
            <a:pPr lvl="1" algn="just">
              <a:buFontTx/>
              <a:buNone/>
            </a:pPr>
            <a:r>
              <a:rPr lang="zh-CN" altLang="zh-CN" sz="2000">
                <a:latin typeface="宋体" charset="-122"/>
              </a:rPr>
              <a:t>     </a:t>
            </a:r>
            <a:r>
              <a:rPr lang="en-US" altLang="zh-CN" sz="2000">
                <a:latin typeface="宋体" charset="-122"/>
              </a:rPr>
              <a:t>F</a:t>
            </a:r>
            <a:r>
              <a:rPr lang="en-US" altLang="zh-CN" sz="2000">
                <a:latin typeface="宋体" charset="-122"/>
                <a:sym typeface="Symbol" pitchFamily="18" charset="2"/>
              </a:rPr>
              <a:t></a:t>
            </a:r>
            <a:r>
              <a:rPr lang="en-US" altLang="zh-CN" sz="2000">
                <a:latin typeface="宋体" charset="-122"/>
              </a:rPr>
              <a:t>={{B}</a:t>
            </a:r>
            <a:r>
              <a:rPr lang="zh-CN" altLang="en-US" sz="2000">
                <a:latin typeface="宋体" charset="-122"/>
              </a:rPr>
              <a:t>，</a:t>
            </a:r>
            <a:r>
              <a:rPr lang="en-US" altLang="zh-CN" sz="2000">
                <a:latin typeface="宋体" charset="-122"/>
              </a:rPr>
              <a:t>{A</a:t>
            </a:r>
            <a:r>
              <a:rPr lang="zh-CN" altLang="en-US" sz="2000">
                <a:latin typeface="宋体" charset="-122"/>
              </a:rPr>
              <a:t>，</a:t>
            </a:r>
            <a:r>
              <a:rPr lang="en-US" altLang="zh-CN" sz="2000">
                <a:latin typeface="宋体" charset="-122"/>
              </a:rPr>
              <a:t>B}}</a:t>
            </a:r>
          </a:p>
        </p:txBody>
      </p:sp>
      <p:grpSp>
        <p:nvGrpSpPr>
          <p:cNvPr id="265221" name="Group 5"/>
          <p:cNvGrpSpPr>
            <a:grpSpLocks/>
          </p:cNvGrpSpPr>
          <p:nvPr/>
        </p:nvGrpSpPr>
        <p:grpSpPr bwMode="auto">
          <a:xfrm>
            <a:off x="5867400" y="2667000"/>
            <a:ext cx="3048000" cy="1295400"/>
            <a:chOff x="3011" y="8465"/>
            <a:chExt cx="3292" cy="1480"/>
          </a:xfrm>
        </p:grpSpPr>
        <p:grpSp>
          <p:nvGrpSpPr>
            <p:cNvPr id="265222" name="Group 6"/>
            <p:cNvGrpSpPr>
              <a:grpSpLocks/>
            </p:cNvGrpSpPr>
            <p:nvPr/>
          </p:nvGrpSpPr>
          <p:grpSpPr bwMode="auto">
            <a:xfrm>
              <a:off x="3311" y="8465"/>
              <a:ext cx="2992" cy="1480"/>
              <a:chOff x="2719" y="8465"/>
              <a:chExt cx="2992" cy="1480"/>
            </a:xfrm>
          </p:grpSpPr>
          <p:sp>
            <p:nvSpPr>
              <p:cNvPr id="265223" name="Line 7"/>
              <p:cNvSpPr>
                <a:spLocks noChangeShapeType="1"/>
              </p:cNvSpPr>
              <p:nvPr/>
            </p:nvSpPr>
            <p:spPr bwMode="auto">
              <a:xfrm>
                <a:off x="2719" y="9425"/>
                <a:ext cx="412"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65224" name="Group 8"/>
              <p:cNvGrpSpPr>
                <a:grpSpLocks/>
              </p:cNvGrpSpPr>
              <p:nvPr/>
            </p:nvGrpSpPr>
            <p:grpSpPr bwMode="auto">
              <a:xfrm>
                <a:off x="3151" y="9177"/>
                <a:ext cx="515" cy="468"/>
                <a:chOff x="4343" y="9245"/>
                <a:chExt cx="515" cy="468"/>
              </a:xfrm>
            </p:grpSpPr>
            <p:sp>
              <p:nvSpPr>
                <p:cNvPr id="265225" name="Oval 9"/>
                <p:cNvSpPr>
                  <a:spLocks noChangeArrowheads="1"/>
                </p:cNvSpPr>
                <p:nvPr/>
              </p:nvSpPr>
              <p:spPr bwMode="auto">
                <a:xfrm>
                  <a:off x="4343" y="9245"/>
                  <a:ext cx="412" cy="468"/>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5226" name="Text Box 10"/>
                <p:cNvSpPr txBox="1">
                  <a:spLocks noChangeArrowheads="1"/>
                </p:cNvSpPr>
                <p:nvPr/>
              </p:nvSpPr>
              <p:spPr bwMode="auto">
                <a:xfrm>
                  <a:off x="4343" y="9245"/>
                  <a:ext cx="515"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A</a:t>
                  </a:r>
                </a:p>
              </p:txBody>
            </p:sp>
          </p:grpSp>
          <p:grpSp>
            <p:nvGrpSpPr>
              <p:cNvPr id="265227" name="Group 11"/>
              <p:cNvGrpSpPr>
                <a:grpSpLocks/>
              </p:cNvGrpSpPr>
              <p:nvPr/>
            </p:nvGrpSpPr>
            <p:grpSpPr bwMode="auto">
              <a:xfrm>
                <a:off x="5091" y="9182"/>
                <a:ext cx="515" cy="468"/>
                <a:chOff x="4343" y="9245"/>
                <a:chExt cx="515" cy="468"/>
              </a:xfrm>
            </p:grpSpPr>
            <p:sp>
              <p:nvSpPr>
                <p:cNvPr id="265228" name="Oval 12"/>
                <p:cNvSpPr>
                  <a:spLocks noChangeArrowheads="1"/>
                </p:cNvSpPr>
                <p:nvPr/>
              </p:nvSpPr>
              <p:spPr bwMode="auto">
                <a:xfrm>
                  <a:off x="4343" y="9245"/>
                  <a:ext cx="412" cy="468"/>
                </a:xfrm>
                <a:prstGeom prst="ellipse">
                  <a:avLst/>
                </a:prstGeom>
                <a:solidFill>
                  <a:srgbClr val="FFFFFF"/>
                </a:solidFill>
                <a:ln w="38100" cmpd="dbl">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5229" name="Text Box 13"/>
                <p:cNvSpPr txBox="1">
                  <a:spLocks noChangeArrowheads="1"/>
                </p:cNvSpPr>
                <p:nvPr/>
              </p:nvSpPr>
              <p:spPr bwMode="auto">
                <a:xfrm>
                  <a:off x="4343" y="9245"/>
                  <a:ext cx="515"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B</a:t>
                  </a:r>
                </a:p>
              </p:txBody>
            </p:sp>
          </p:grpSp>
          <p:sp>
            <p:nvSpPr>
              <p:cNvPr id="265230" name="Line 14"/>
              <p:cNvSpPr>
                <a:spLocks noChangeShapeType="1"/>
              </p:cNvSpPr>
              <p:nvPr/>
            </p:nvSpPr>
            <p:spPr bwMode="auto">
              <a:xfrm>
                <a:off x="3591" y="9425"/>
                <a:ext cx="150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5231" name="Arc 15"/>
              <p:cNvSpPr>
                <a:spLocks/>
              </p:cNvSpPr>
              <p:nvPr/>
            </p:nvSpPr>
            <p:spPr bwMode="auto">
              <a:xfrm flipV="1">
                <a:off x="3211" y="8856"/>
                <a:ext cx="360" cy="349"/>
              </a:xfrm>
              <a:custGeom>
                <a:avLst/>
                <a:gdLst>
                  <a:gd name="G0" fmla="+- 21600 0 0"/>
                  <a:gd name="G1" fmla="+- 20345 0 0"/>
                  <a:gd name="G2" fmla="+- 21600 0 0"/>
                  <a:gd name="T0" fmla="*/ 28855 w 43200"/>
                  <a:gd name="T1" fmla="*/ 0 h 41945"/>
                  <a:gd name="T2" fmla="*/ 10508 w 43200"/>
                  <a:gd name="T3" fmla="*/ 1810 h 41945"/>
                  <a:gd name="T4" fmla="*/ 21600 w 43200"/>
                  <a:gd name="T5" fmla="*/ 20345 h 41945"/>
                </a:gdLst>
                <a:ahLst/>
                <a:cxnLst>
                  <a:cxn ang="0">
                    <a:pos x="T0" y="T1"/>
                  </a:cxn>
                  <a:cxn ang="0">
                    <a:pos x="T2" y="T3"/>
                  </a:cxn>
                  <a:cxn ang="0">
                    <a:pos x="T4" y="T5"/>
                  </a:cxn>
                </a:cxnLst>
                <a:rect l="0" t="0" r="r" b="b"/>
                <a:pathLst>
                  <a:path w="43200" h="41945" fill="none" extrusionOk="0">
                    <a:moveTo>
                      <a:pt x="28855" y="-1"/>
                    </a:moveTo>
                    <a:cubicBezTo>
                      <a:pt x="37456" y="3067"/>
                      <a:pt x="43200" y="11212"/>
                      <a:pt x="43200" y="20345"/>
                    </a:cubicBezTo>
                    <a:cubicBezTo>
                      <a:pt x="43200" y="32274"/>
                      <a:pt x="33529" y="41945"/>
                      <a:pt x="21600" y="41945"/>
                    </a:cubicBezTo>
                    <a:cubicBezTo>
                      <a:pt x="9670" y="41945"/>
                      <a:pt x="0" y="32274"/>
                      <a:pt x="0" y="20345"/>
                    </a:cubicBezTo>
                    <a:cubicBezTo>
                      <a:pt x="-1" y="12748"/>
                      <a:pt x="3990" y="5711"/>
                      <a:pt x="10508" y="1810"/>
                    </a:cubicBezTo>
                  </a:path>
                  <a:path w="43200" h="41945" stroke="0" extrusionOk="0">
                    <a:moveTo>
                      <a:pt x="28855" y="-1"/>
                    </a:moveTo>
                    <a:cubicBezTo>
                      <a:pt x="37456" y="3067"/>
                      <a:pt x="43200" y="11212"/>
                      <a:pt x="43200" y="20345"/>
                    </a:cubicBezTo>
                    <a:cubicBezTo>
                      <a:pt x="43200" y="32274"/>
                      <a:pt x="33529" y="41945"/>
                      <a:pt x="21600" y="41945"/>
                    </a:cubicBezTo>
                    <a:cubicBezTo>
                      <a:pt x="9670" y="41945"/>
                      <a:pt x="0" y="32274"/>
                      <a:pt x="0" y="20345"/>
                    </a:cubicBezTo>
                    <a:cubicBezTo>
                      <a:pt x="-1" y="12748"/>
                      <a:pt x="3990" y="5711"/>
                      <a:pt x="10508" y="1810"/>
                    </a:cubicBezTo>
                    <a:lnTo>
                      <a:pt x="21600" y="20345"/>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5232" name="Arc 16"/>
              <p:cNvSpPr>
                <a:spLocks/>
              </p:cNvSpPr>
              <p:nvPr/>
            </p:nvSpPr>
            <p:spPr bwMode="auto">
              <a:xfrm flipV="1">
                <a:off x="5191" y="8865"/>
                <a:ext cx="360" cy="349"/>
              </a:xfrm>
              <a:custGeom>
                <a:avLst/>
                <a:gdLst>
                  <a:gd name="G0" fmla="+- 21600 0 0"/>
                  <a:gd name="G1" fmla="+- 20345 0 0"/>
                  <a:gd name="G2" fmla="+- 21600 0 0"/>
                  <a:gd name="T0" fmla="*/ 28855 w 43200"/>
                  <a:gd name="T1" fmla="*/ 0 h 41945"/>
                  <a:gd name="T2" fmla="*/ 10508 w 43200"/>
                  <a:gd name="T3" fmla="*/ 1810 h 41945"/>
                  <a:gd name="T4" fmla="*/ 21600 w 43200"/>
                  <a:gd name="T5" fmla="*/ 20345 h 41945"/>
                </a:gdLst>
                <a:ahLst/>
                <a:cxnLst>
                  <a:cxn ang="0">
                    <a:pos x="T0" y="T1"/>
                  </a:cxn>
                  <a:cxn ang="0">
                    <a:pos x="T2" y="T3"/>
                  </a:cxn>
                  <a:cxn ang="0">
                    <a:pos x="T4" y="T5"/>
                  </a:cxn>
                </a:cxnLst>
                <a:rect l="0" t="0" r="r" b="b"/>
                <a:pathLst>
                  <a:path w="43200" h="41945" fill="none" extrusionOk="0">
                    <a:moveTo>
                      <a:pt x="28855" y="-1"/>
                    </a:moveTo>
                    <a:cubicBezTo>
                      <a:pt x="37456" y="3067"/>
                      <a:pt x="43200" y="11212"/>
                      <a:pt x="43200" y="20345"/>
                    </a:cubicBezTo>
                    <a:cubicBezTo>
                      <a:pt x="43200" y="32274"/>
                      <a:pt x="33529" y="41945"/>
                      <a:pt x="21600" y="41945"/>
                    </a:cubicBezTo>
                    <a:cubicBezTo>
                      <a:pt x="9670" y="41945"/>
                      <a:pt x="0" y="32274"/>
                      <a:pt x="0" y="20345"/>
                    </a:cubicBezTo>
                    <a:cubicBezTo>
                      <a:pt x="-1" y="12748"/>
                      <a:pt x="3990" y="5711"/>
                      <a:pt x="10508" y="1810"/>
                    </a:cubicBezTo>
                  </a:path>
                  <a:path w="43200" h="41945" stroke="0" extrusionOk="0">
                    <a:moveTo>
                      <a:pt x="28855" y="-1"/>
                    </a:moveTo>
                    <a:cubicBezTo>
                      <a:pt x="37456" y="3067"/>
                      <a:pt x="43200" y="11212"/>
                      <a:pt x="43200" y="20345"/>
                    </a:cubicBezTo>
                    <a:cubicBezTo>
                      <a:pt x="43200" y="32274"/>
                      <a:pt x="33529" y="41945"/>
                      <a:pt x="21600" y="41945"/>
                    </a:cubicBezTo>
                    <a:cubicBezTo>
                      <a:pt x="9670" y="41945"/>
                      <a:pt x="0" y="32274"/>
                      <a:pt x="0" y="20345"/>
                    </a:cubicBezTo>
                    <a:cubicBezTo>
                      <a:pt x="-1" y="12748"/>
                      <a:pt x="3990" y="5711"/>
                      <a:pt x="10508" y="1810"/>
                    </a:cubicBezTo>
                    <a:lnTo>
                      <a:pt x="21600" y="20345"/>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5233" name="Arc 17"/>
              <p:cNvSpPr>
                <a:spLocks/>
              </p:cNvSpPr>
              <p:nvPr/>
            </p:nvSpPr>
            <p:spPr bwMode="auto">
              <a:xfrm flipV="1">
                <a:off x="3491" y="9545"/>
                <a:ext cx="1620" cy="260"/>
              </a:xfrm>
              <a:custGeom>
                <a:avLst/>
                <a:gdLst>
                  <a:gd name="G0" fmla="+- 21384 0 0"/>
                  <a:gd name="G1" fmla="+- 21600 0 0"/>
                  <a:gd name="G2" fmla="+- 21600 0 0"/>
                  <a:gd name="T0" fmla="*/ 0 w 42984"/>
                  <a:gd name="T1" fmla="*/ 18552 h 21600"/>
                  <a:gd name="T2" fmla="*/ 42984 w 42984"/>
                  <a:gd name="T3" fmla="*/ 21600 h 21600"/>
                  <a:gd name="T4" fmla="*/ 21384 w 42984"/>
                  <a:gd name="T5" fmla="*/ 21600 h 21600"/>
                </a:gdLst>
                <a:ahLst/>
                <a:cxnLst>
                  <a:cxn ang="0">
                    <a:pos x="T0" y="T1"/>
                  </a:cxn>
                  <a:cxn ang="0">
                    <a:pos x="T2" y="T3"/>
                  </a:cxn>
                  <a:cxn ang="0">
                    <a:pos x="T4" y="T5"/>
                  </a:cxn>
                </a:cxnLst>
                <a:rect l="0" t="0" r="r" b="b"/>
                <a:pathLst>
                  <a:path w="42984" h="21600" fill="none" extrusionOk="0">
                    <a:moveTo>
                      <a:pt x="0" y="18552"/>
                    </a:moveTo>
                    <a:cubicBezTo>
                      <a:pt x="1517" y="7907"/>
                      <a:pt x="10632" y="-1"/>
                      <a:pt x="21384" y="0"/>
                    </a:cubicBezTo>
                    <a:cubicBezTo>
                      <a:pt x="33313" y="0"/>
                      <a:pt x="42984" y="9670"/>
                      <a:pt x="42984" y="21600"/>
                    </a:cubicBezTo>
                  </a:path>
                  <a:path w="42984" h="21600" stroke="0" extrusionOk="0">
                    <a:moveTo>
                      <a:pt x="0" y="18552"/>
                    </a:moveTo>
                    <a:cubicBezTo>
                      <a:pt x="1517" y="7907"/>
                      <a:pt x="10632" y="-1"/>
                      <a:pt x="21384" y="0"/>
                    </a:cubicBezTo>
                    <a:cubicBezTo>
                      <a:pt x="33313" y="0"/>
                      <a:pt x="42984" y="9670"/>
                      <a:pt x="42984" y="21600"/>
                    </a:cubicBezTo>
                    <a:lnTo>
                      <a:pt x="21384" y="21600"/>
                    </a:lnTo>
                    <a:close/>
                  </a:path>
                </a:pathLst>
              </a:custGeom>
              <a:noFill/>
              <a:ln w="9525">
                <a:solidFill>
                  <a:srgbClr val="000000"/>
                </a:solidFill>
                <a:round/>
                <a:headEnd type="triangle" w="sm"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5234" name="Arc 18"/>
              <p:cNvSpPr>
                <a:spLocks/>
              </p:cNvSpPr>
              <p:nvPr/>
            </p:nvSpPr>
            <p:spPr bwMode="auto">
              <a:xfrm>
                <a:off x="3551" y="9045"/>
                <a:ext cx="1600" cy="282"/>
              </a:xfrm>
              <a:custGeom>
                <a:avLst/>
                <a:gdLst>
                  <a:gd name="G0" fmla="+- 21384 0 0"/>
                  <a:gd name="G1" fmla="+- 21600 0 0"/>
                  <a:gd name="G2" fmla="+- 21600 0 0"/>
                  <a:gd name="T0" fmla="*/ 0 w 42629"/>
                  <a:gd name="T1" fmla="*/ 18552 h 21600"/>
                  <a:gd name="T2" fmla="*/ 42629 w 42629"/>
                  <a:gd name="T3" fmla="*/ 17699 h 21600"/>
                  <a:gd name="T4" fmla="*/ 21384 w 42629"/>
                  <a:gd name="T5" fmla="*/ 21600 h 21600"/>
                </a:gdLst>
                <a:ahLst/>
                <a:cxnLst>
                  <a:cxn ang="0">
                    <a:pos x="T0" y="T1"/>
                  </a:cxn>
                  <a:cxn ang="0">
                    <a:pos x="T2" y="T3"/>
                  </a:cxn>
                  <a:cxn ang="0">
                    <a:pos x="T4" y="T5"/>
                  </a:cxn>
                </a:cxnLst>
                <a:rect l="0" t="0" r="r" b="b"/>
                <a:pathLst>
                  <a:path w="42629" h="21600" fill="none" extrusionOk="0">
                    <a:moveTo>
                      <a:pt x="0" y="18552"/>
                    </a:moveTo>
                    <a:cubicBezTo>
                      <a:pt x="1517" y="7907"/>
                      <a:pt x="10632" y="-1"/>
                      <a:pt x="21384" y="0"/>
                    </a:cubicBezTo>
                    <a:cubicBezTo>
                      <a:pt x="31808" y="0"/>
                      <a:pt x="40746" y="7445"/>
                      <a:pt x="42628" y="17699"/>
                    </a:cubicBezTo>
                  </a:path>
                  <a:path w="42629" h="21600" stroke="0" extrusionOk="0">
                    <a:moveTo>
                      <a:pt x="0" y="18552"/>
                    </a:moveTo>
                    <a:cubicBezTo>
                      <a:pt x="1517" y="7907"/>
                      <a:pt x="10632" y="-1"/>
                      <a:pt x="21384" y="0"/>
                    </a:cubicBezTo>
                    <a:cubicBezTo>
                      <a:pt x="31808" y="0"/>
                      <a:pt x="40746" y="7445"/>
                      <a:pt x="42628" y="17699"/>
                    </a:cubicBezTo>
                    <a:lnTo>
                      <a:pt x="21384" y="21600"/>
                    </a:lnTo>
                    <a:close/>
                  </a:path>
                </a:pathLst>
              </a:custGeom>
              <a:noFill/>
              <a:ln w="9525">
                <a:solidFill>
                  <a:srgbClr val="000000"/>
                </a:solidFill>
                <a:round/>
                <a:headEnd type="none" w="sm"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5235" name="Text Box 19"/>
              <p:cNvSpPr txBox="1">
                <a:spLocks noChangeArrowheads="1"/>
              </p:cNvSpPr>
              <p:nvPr/>
            </p:nvSpPr>
            <p:spPr bwMode="auto">
              <a:xfrm>
                <a:off x="3211" y="8465"/>
                <a:ext cx="520"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a</a:t>
                </a:r>
              </a:p>
            </p:txBody>
          </p:sp>
          <p:sp>
            <p:nvSpPr>
              <p:cNvPr id="265236" name="Text Box 20"/>
              <p:cNvSpPr txBox="1">
                <a:spLocks noChangeArrowheads="1"/>
              </p:cNvSpPr>
              <p:nvPr/>
            </p:nvSpPr>
            <p:spPr bwMode="auto">
              <a:xfrm>
                <a:off x="4111" y="8665"/>
                <a:ext cx="520"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a</a:t>
                </a:r>
              </a:p>
            </p:txBody>
          </p:sp>
          <p:sp>
            <p:nvSpPr>
              <p:cNvPr id="265237" name="Text Box 21"/>
              <p:cNvSpPr txBox="1">
                <a:spLocks noChangeArrowheads="1"/>
              </p:cNvSpPr>
              <p:nvPr/>
            </p:nvSpPr>
            <p:spPr bwMode="auto">
              <a:xfrm>
                <a:off x="4111" y="9045"/>
                <a:ext cx="520"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b</a:t>
                </a:r>
              </a:p>
            </p:txBody>
          </p:sp>
          <p:sp>
            <p:nvSpPr>
              <p:cNvPr id="265238" name="Text Box 22"/>
              <p:cNvSpPr txBox="1">
                <a:spLocks noChangeArrowheads="1"/>
              </p:cNvSpPr>
              <p:nvPr/>
            </p:nvSpPr>
            <p:spPr bwMode="auto">
              <a:xfrm>
                <a:off x="4131" y="9425"/>
                <a:ext cx="520"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b</a:t>
                </a:r>
              </a:p>
            </p:txBody>
          </p:sp>
          <p:sp>
            <p:nvSpPr>
              <p:cNvPr id="265239" name="Text Box 23"/>
              <p:cNvSpPr txBox="1">
                <a:spLocks noChangeArrowheads="1"/>
              </p:cNvSpPr>
              <p:nvPr/>
            </p:nvSpPr>
            <p:spPr bwMode="auto">
              <a:xfrm>
                <a:off x="5191" y="8485"/>
                <a:ext cx="520"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b</a:t>
                </a:r>
              </a:p>
            </p:txBody>
          </p:sp>
        </p:grpSp>
        <p:sp>
          <p:nvSpPr>
            <p:cNvPr id="265240" name="Text Box 24"/>
            <p:cNvSpPr txBox="1">
              <a:spLocks noChangeArrowheads="1"/>
            </p:cNvSpPr>
            <p:nvPr/>
          </p:nvSpPr>
          <p:spPr bwMode="auto">
            <a:xfrm>
              <a:off x="3011" y="9065"/>
              <a:ext cx="800"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600" b="1"/>
                <a:t>开始</a:t>
              </a:r>
            </a:p>
          </p:txBody>
        </p:sp>
      </p:grpSp>
      <p:sp>
        <p:nvSpPr>
          <p:cNvPr id="2" name="灯片编号占位符 1"/>
          <p:cNvSpPr>
            <a:spLocks noGrp="1"/>
          </p:cNvSpPr>
          <p:nvPr>
            <p:ph type="sldNum" sz="quarter" idx="10"/>
          </p:nvPr>
        </p:nvSpPr>
        <p:spPr/>
        <p:txBody>
          <a:bodyPr/>
          <a:lstStyle/>
          <a:p>
            <a:fld id="{53D5C0A6-204F-44E2-BC2D-888719E44444}" type="slidenum">
              <a:rPr lang="en-US" altLang="zh-CN" smtClean="0"/>
              <a:pPr/>
              <a:t>11</a:t>
            </a:fld>
            <a:endParaRPr lang="en-US" altLang="zh-CN"/>
          </a:p>
        </p:txBody>
      </p:sp>
    </p:spTree>
    <p:extLst>
      <p:ext uri="{BB962C8B-B14F-4D97-AF65-F5344CB8AC3E}">
        <p14:creationId xmlns:p14="http://schemas.microsoft.com/office/powerpoint/2010/main" val="36832378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Effect transition="in" filter="wipe(up)">
                                      <p:cBhvr>
                                        <p:cTn id="7" dur="500"/>
                                        <p:tgtEl>
                                          <p:spTgt spid="265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5219">
                                            <p:txEl>
                                              <p:pRg st="1" end="1"/>
                                            </p:txEl>
                                          </p:spTgt>
                                        </p:tgtEl>
                                        <p:attrNameLst>
                                          <p:attrName>style.visibility</p:attrName>
                                        </p:attrNameLst>
                                      </p:cBhvr>
                                      <p:to>
                                        <p:strVal val="visible"/>
                                      </p:to>
                                    </p:set>
                                    <p:animEffect transition="in" filter="wipe(up)">
                                      <p:cBhvr>
                                        <p:cTn id="12" dur="500"/>
                                        <p:tgtEl>
                                          <p:spTgt spid="265219">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65219">
                                            <p:txEl>
                                              <p:pRg st="2" end="2"/>
                                            </p:txEl>
                                          </p:spTgt>
                                        </p:tgtEl>
                                        <p:attrNameLst>
                                          <p:attrName>style.visibility</p:attrName>
                                        </p:attrNameLst>
                                      </p:cBhvr>
                                      <p:to>
                                        <p:strVal val="visible"/>
                                      </p:to>
                                    </p:set>
                                    <p:animEffect transition="in" filter="wipe(up)">
                                      <p:cBhvr>
                                        <p:cTn id="15" dur="500"/>
                                        <p:tgtEl>
                                          <p:spTgt spid="26521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65219">
                                            <p:txEl>
                                              <p:pRg st="3" end="3"/>
                                            </p:txEl>
                                          </p:spTgt>
                                        </p:tgtEl>
                                        <p:attrNameLst>
                                          <p:attrName>style.visibility</p:attrName>
                                        </p:attrNameLst>
                                      </p:cBhvr>
                                      <p:to>
                                        <p:strVal val="visible"/>
                                      </p:to>
                                    </p:set>
                                    <p:animEffect transition="in" filter="wipe(up)">
                                      <p:cBhvr>
                                        <p:cTn id="20" dur="500"/>
                                        <p:tgtEl>
                                          <p:spTgt spid="26521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nodeType="clickEffect">
                                  <p:stCondLst>
                                    <p:cond delay="0"/>
                                  </p:stCondLst>
                                  <p:childTnLst>
                                    <p:set>
                                      <p:cBhvr>
                                        <p:cTn id="24" dur="1" fill="hold">
                                          <p:stCondLst>
                                            <p:cond delay="0"/>
                                          </p:stCondLst>
                                        </p:cTn>
                                        <p:tgtEl>
                                          <p:spTgt spid="265221"/>
                                        </p:tgtEl>
                                        <p:attrNameLst>
                                          <p:attrName>style.visibility</p:attrName>
                                        </p:attrNameLst>
                                      </p:cBhvr>
                                      <p:to>
                                        <p:strVal val="visible"/>
                                      </p:to>
                                    </p:set>
                                    <p:animEffect transition="in" filter="box(out)">
                                      <p:cBhvr>
                                        <p:cTn id="25" dur="500"/>
                                        <p:tgtEl>
                                          <p:spTgt spid="26522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65220">
                                            <p:txEl>
                                              <p:pRg st="0" end="0"/>
                                            </p:txEl>
                                          </p:spTgt>
                                        </p:tgtEl>
                                        <p:attrNameLst>
                                          <p:attrName>style.visibility</p:attrName>
                                        </p:attrNameLst>
                                      </p:cBhvr>
                                      <p:to>
                                        <p:strVal val="visible"/>
                                      </p:to>
                                    </p:set>
                                    <p:animEffect transition="in" filter="wipe(up)">
                                      <p:cBhvr>
                                        <p:cTn id="30" dur="500"/>
                                        <p:tgtEl>
                                          <p:spTgt spid="265220">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65220">
                                            <p:txEl>
                                              <p:pRg st="1" end="1"/>
                                            </p:txEl>
                                          </p:spTgt>
                                        </p:tgtEl>
                                        <p:attrNameLst>
                                          <p:attrName>style.visibility</p:attrName>
                                        </p:attrNameLst>
                                      </p:cBhvr>
                                      <p:to>
                                        <p:strVal val="visible"/>
                                      </p:to>
                                    </p:set>
                                    <p:animEffect transition="in" filter="wipe(up)">
                                      <p:cBhvr>
                                        <p:cTn id="35" dur="500"/>
                                        <p:tgtEl>
                                          <p:spTgt spid="265220">
                                            <p:txEl>
                                              <p:pRg st="1" end="1"/>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265220">
                                            <p:txEl>
                                              <p:pRg st="2" end="2"/>
                                            </p:txEl>
                                          </p:spTgt>
                                        </p:tgtEl>
                                        <p:attrNameLst>
                                          <p:attrName>style.visibility</p:attrName>
                                        </p:attrNameLst>
                                      </p:cBhvr>
                                      <p:to>
                                        <p:strVal val="visible"/>
                                      </p:to>
                                    </p:set>
                                    <p:animEffect transition="in" filter="wipe(up)">
                                      <p:cBhvr>
                                        <p:cTn id="38" dur="500"/>
                                        <p:tgtEl>
                                          <p:spTgt spid="265220">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265220">
                                            <p:txEl>
                                              <p:pRg st="3" end="3"/>
                                            </p:txEl>
                                          </p:spTgt>
                                        </p:tgtEl>
                                        <p:attrNameLst>
                                          <p:attrName>style.visibility</p:attrName>
                                        </p:attrNameLst>
                                      </p:cBhvr>
                                      <p:to>
                                        <p:strVal val="visible"/>
                                      </p:to>
                                    </p:set>
                                    <p:animEffect transition="in" filter="wipe(up)">
                                      <p:cBhvr>
                                        <p:cTn id="43" dur="500"/>
                                        <p:tgtEl>
                                          <p:spTgt spid="265220">
                                            <p:txEl>
                                              <p:pRg st="3" end="3"/>
                                            </p:txEl>
                                          </p:spTgt>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265220">
                                            <p:txEl>
                                              <p:pRg st="4" end="4"/>
                                            </p:txEl>
                                          </p:spTgt>
                                        </p:tgtEl>
                                        <p:attrNameLst>
                                          <p:attrName>style.visibility</p:attrName>
                                        </p:attrNameLst>
                                      </p:cBhvr>
                                      <p:to>
                                        <p:strVal val="visible"/>
                                      </p:to>
                                    </p:set>
                                    <p:animEffect transition="in" filter="wipe(up)">
                                      <p:cBhvr>
                                        <p:cTn id="46" dur="500"/>
                                        <p:tgtEl>
                                          <p:spTgt spid="265220">
                                            <p:txEl>
                                              <p:pRg st="4" end="4"/>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65220">
                                            <p:txEl>
                                              <p:pRg st="5" end="5"/>
                                            </p:txEl>
                                          </p:spTgt>
                                        </p:tgtEl>
                                        <p:attrNameLst>
                                          <p:attrName>style.visibility</p:attrName>
                                        </p:attrNameLst>
                                      </p:cBhvr>
                                      <p:to>
                                        <p:strVal val="visible"/>
                                      </p:to>
                                    </p:set>
                                    <p:animEffect transition="in" filter="wipe(up)">
                                      <p:cBhvr>
                                        <p:cTn id="51" dur="500"/>
                                        <p:tgtEl>
                                          <p:spTgt spid="265220">
                                            <p:txEl>
                                              <p:pRg st="5" end="5"/>
                                            </p:txEl>
                                          </p:spTgt>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265220">
                                            <p:txEl>
                                              <p:pRg st="6" end="6"/>
                                            </p:txEl>
                                          </p:spTgt>
                                        </p:tgtEl>
                                        <p:attrNameLst>
                                          <p:attrName>style.visibility</p:attrName>
                                        </p:attrNameLst>
                                      </p:cBhvr>
                                      <p:to>
                                        <p:strVal val="visible"/>
                                      </p:to>
                                    </p:set>
                                    <p:animEffect transition="in" filter="wipe(up)">
                                      <p:cBhvr>
                                        <p:cTn id="54" dur="500"/>
                                        <p:tgtEl>
                                          <p:spTgt spid="26522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autoUpdateAnimBg="0"/>
      <p:bldP spid="265220"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67297" name="Group 33"/>
          <p:cNvGrpSpPr>
            <a:grpSpLocks/>
          </p:cNvGrpSpPr>
          <p:nvPr/>
        </p:nvGrpSpPr>
        <p:grpSpPr bwMode="auto">
          <a:xfrm>
            <a:off x="852488" y="1828800"/>
            <a:ext cx="6096000" cy="1447800"/>
            <a:chOff x="672" y="1152"/>
            <a:chExt cx="3840" cy="912"/>
          </a:xfrm>
        </p:grpSpPr>
        <p:sp>
          <p:nvSpPr>
            <p:cNvPr id="267267" name="Rectangle 3"/>
            <p:cNvSpPr>
              <a:spLocks noChangeArrowheads="1"/>
            </p:cNvSpPr>
            <p:nvPr/>
          </p:nvSpPr>
          <p:spPr bwMode="auto">
            <a:xfrm>
              <a:off x="672" y="1152"/>
              <a:ext cx="1776" cy="192"/>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7268" name="Rectangle 4"/>
            <p:cNvSpPr>
              <a:spLocks noChangeArrowheads="1"/>
            </p:cNvSpPr>
            <p:nvPr/>
          </p:nvSpPr>
          <p:spPr bwMode="auto">
            <a:xfrm>
              <a:off x="2736" y="1152"/>
              <a:ext cx="1776" cy="432"/>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7269" name="Rectangle 5"/>
            <p:cNvSpPr>
              <a:spLocks noChangeArrowheads="1"/>
            </p:cNvSpPr>
            <p:nvPr/>
          </p:nvSpPr>
          <p:spPr bwMode="auto">
            <a:xfrm>
              <a:off x="672" y="1632"/>
              <a:ext cx="3408" cy="432"/>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67270" name="Rectangle 6"/>
          <p:cNvSpPr>
            <a:spLocks noGrp="1" noChangeArrowheads="1"/>
          </p:cNvSpPr>
          <p:nvPr>
            <p:ph type="title"/>
          </p:nvPr>
        </p:nvSpPr>
        <p:spPr/>
        <p:txBody>
          <a:bodyPr/>
          <a:lstStyle/>
          <a:p>
            <a:r>
              <a:rPr lang="en-US" altLang="zh-CN" sz="2800">
                <a:solidFill>
                  <a:srgbClr val="0000FF"/>
                </a:solidFill>
                <a:latin typeface="宋体" charset="-122"/>
                <a:sym typeface="Symbol" pitchFamily="18" charset="2"/>
              </a:rPr>
              <a:t></a:t>
            </a:r>
            <a:r>
              <a:rPr lang="zh-CN" altLang="en-US" sz="2800">
                <a:solidFill>
                  <a:srgbClr val="0000FF"/>
                </a:solidFill>
                <a:latin typeface="宋体" charset="-122"/>
              </a:rPr>
              <a:t>的构成</a:t>
            </a:r>
            <a:r>
              <a:rPr lang="zh-CN" altLang="en-US" sz="3200">
                <a:solidFill>
                  <a:srgbClr val="0000FF"/>
                </a:solidFill>
                <a:latin typeface="宋体" charset="-122"/>
              </a:rPr>
              <a:t/>
            </a:r>
            <a:br>
              <a:rPr lang="zh-CN" altLang="en-US" sz="3200">
                <a:solidFill>
                  <a:srgbClr val="0000FF"/>
                </a:solidFill>
                <a:latin typeface="宋体" charset="-122"/>
              </a:rPr>
            </a:br>
            <a:r>
              <a:rPr lang="zh-CN" altLang="en-US" sz="3200">
                <a:solidFill>
                  <a:srgbClr val="0000FF"/>
                </a:solidFill>
                <a:latin typeface="宋体" charset="-122"/>
              </a:rPr>
              <a:t>   </a:t>
            </a:r>
            <a:r>
              <a:rPr lang="zh-CN" altLang="en-US" sz="2400">
                <a:solidFill>
                  <a:schemeClr val="tx1"/>
                </a:solidFill>
                <a:sym typeface="Symbol" pitchFamily="18" charset="2"/>
              </a:rPr>
              <a:t></a:t>
            </a:r>
            <a:r>
              <a:rPr lang="en-US" altLang="zh-CN" sz="2400">
                <a:solidFill>
                  <a:schemeClr val="tx1"/>
                </a:solidFill>
              </a:rPr>
              <a:t>({q</a:t>
            </a:r>
            <a:r>
              <a:rPr lang="en-US" altLang="zh-CN" sz="2400" baseline="-25000">
                <a:solidFill>
                  <a:schemeClr val="tx1"/>
                </a:solidFill>
              </a:rPr>
              <a:t>1</a:t>
            </a:r>
            <a:r>
              <a:rPr lang="en-US" altLang="zh-CN" sz="2400">
                <a:solidFill>
                  <a:schemeClr val="tx1"/>
                </a:solidFill>
              </a:rPr>
              <a:t>,q</a:t>
            </a:r>
            <a:r>
              <a:rPr lang="en-US" altLang="zh-CN" sz="2400" baseline="-25000">
                <a:solidFill>
                  <a:schemeClr val="tx1"/>
                </a:solidFill>
              </a:rPr>
              <a:t>2</a:t>
            </a:r>
            <a:r>
              <a:rPr lang="en-US" altLang="zh-CN" sz="2400">
                <a:solidFill>
                  <a:schemeClr val="tx1"/>
                </a:solidFill>
              </a:rPr>
              <a:t>,…,q</a:t>
            </a:r>
            <a:r>
              <a:rPr lang="en-US" altLang="zh-CN" sz="2400" baseline="-25000">
                <a:solidFill>
                  <a:schemeClr val="tx1"/>
                </a:solidFill>
              </a:rPr>
              <a:t>k</a:t>
            </a:r>
            <a:r>
              <a:rPr lang="en-US" altLang="zh-CN" sz="2400">
                <a:solidFill>
                  <a:schemeClr val="tx1"/>
                </a:solidFill>
              </a:rPr>
              <a:t>},a)= </a:t>
            </a:r>
            <a:r>
              <a:rPr lang="en-US" altLang="zh-CN" sz="2400">
                <a:solidFill>
                  <a:schemeClr val="tx1"/>
                </a:solidFill>
                <a:sym typeface="Symbol" pitchFamily="18" charset="2"/>
              </a:rPr>
              <a:t></a:t>
            </a:r>
            <a:r>
              <a:rPr lang="en-US" altLang="zh-CN" sz="2400">
                <a:solidFill>
                  <a:schemeClr val="tx1"/>
                </a:solidFill>
              </a:rPr>
              <a:t>(q</a:t>
            </a:r>
            <a:r>
              <a:rPr lang="en-US" altLang="zh-CN" sz="2400" baseline="-25000">
                <a:solidFill>
                  <a:schemeClr val="tx1"/>
                </a:solidFill>
              </a:rPr>
              <a:t>1</a:t>
            </a:r>
            <a:r>
              <a:rPr lang="en-US" altLang="zh-CN" sz="2400">
                <a:solidFill>
                  <a:schemeClr val="tx1"/>
                </a:solidFill>
              </a:rPr>
              <a:t>,a)∪</a:t>
            </a:r>
            <a:r>
              <a:rPr lang="en-US" altLang="zh-CN" sz="2400">
                <a:solidFill>
                  <a:schemeClr val="tx1"/>
                </a:solidFill>
                <a:sym typeface="Symbol" pitchFamily="18" charset="2"/>
              </a:rPr>
              <a:t></a:t>
            </a:r>
            <a:r>
              <a:rPr lang="en-US" altLang="zh-CN" sz="2400">
                <a:solidFill>
                  <a:schemeClr val="tx1"/>
                </a:solidFill>
              </a:rPr>
              <a:t>(q</a:t>
            </a:r>
            <a:r>
              <a:rPr lang="en-US" altLang="zh-CN" sz="2400" baseline="-25000">
                <a:solidFill>
                  <a:schemeClr val="tx1"/>
                </a:solidFill>
              </a:rPr>
              <a:t>2</a:t>
            </a:r>
            <a:r>
              <a:rPr lang="en-US" altLang="zh-CN" sz="2400">
                <a:solidFill>
                  <a:schemeClr val="tx1"/>
                </a:solidFill>
              </a:rPr>
              <a:t>,a)∪…∪</a:t>
            </a:r>
            <a:r>
              <a:rPr lang="en-US" altLang="zh-CN" sz="2400">
                <a:solidFill>
                  <a:schemeClr val="tx1"/>
                </a:solidFill>
                <a:sym typeface="Symbol" pitchFamily="18" charset="2"/>
              </a:rPr>
              <a:t></a:t>
            </a:r>
            <a:r>
              <a:rPr lang="en-US" altLang="zh-CN" sz="2400">
                <a:solidFill>
                  <a:schemeClr val="tx1"/>
                </a:solidFill>
              </a:rPr>
              <a:t>(q</a:t>
            </a:r>
            <a:r>
              <a:rPr lang="en-US" altLang="zh-CN" sz="2400" baseline="-25000">
                <a:solidFill>
                  <a:schemeClr val="tx1"/>
                </a:solidFill>
              </a:rPr>
              <a:t>k</a:t>
            </a:r>
            <a:r>
              <a:rPr lang="en-US" altLang="zh-CN" sz="2400">
                <a:solidFill>
                  <a:schemeClr val="tx1"/>
                </a:solidFill>
              </a:rPr>
              <a:t>,a)</a:t>
            </a:r>
            <a:endParaRPr lang="en-US" altLang="zh-CN">
              <a:solidFill>
                <a:schemeClr val="tx1"/>
              </a:solidFill>
              <a:latin typeface="宋体" charset="-122"/>
            </a:endParaRPr>
          </a:p>
        </p:txBody>
      </p:sp>
      <p:sp>
        <p:nvSpPr>
          <p:cNvPr id="267271" name="Rectangle 7"/>
          <p:cNvSpPr>
            <a:spLocks noGrp="1" noChangeArrowheads="1"/>
          </p:cNvSpPr>
          <p:nvPr>
            <p:ph type="body" idx="1"/>
          </p:nvPr>
        </p:nvSpPr>
        <p:spPr>
          <a:xfrm>
            <a:off x="228600" y="1450975"/>
            <a:ext cx="8686800" cy="2089150"/>
          </a:xfrm>
        </p:spPr>
        <p:txBody>
          <a:bodyPr/>
          <a:lstStyle/>
          <a:p>
            <a:pPr marL="819150" lvl="1" algn="just">
              <a:buFontTx/>
              <a:buNone/>
            </a:pPr>
            <a:r>
              <a:rPr lang="en-US" altLang="zh-CN" sz="2000">
                <a:latin typeface="宋体" charset="-122"/>
                <a:sym typeface="Symbol" pitchFamily="18" charset="2"/>
              </a:rPr>
              <a:t></a:t>
            </a:r>
            <a:r>
              <a:rPr lang="en-US" altLang="zh-CN" sz="2000">
                <a:latin typeface="宋体" charset="-122"/>
              </a:rPr>
              <a:t>(φ,a)=φ               </a:t>
            </a:r>
            <a:r>
              <a:rPr lang="en-US" altLang="zh-CN" sz="2000">
                <a:latin typeface="宋体" charset="-122"/>
                <a:sym typeface="Symbol" pitchFamily="18" charset="2"/>
              </a:rPr>
              <a:t></a:t>
            </a:r>
            <a:r>
              <a:rPr lang="en-US" altLang="zh-CN" sz="2000">
                <a:latin typeface="宋体" charset="-122"/>
              </a:rPr>
              <a:t>(φ,b)=φ</a:t>
            </a:r>
          </a:p>
          <a:p>
            <a:pPr marL="819150" lvl="1" algn="just">
              <a:buFontTx/>
              <a:buNone/>
            </a:pPr>
            <a:r>
              <a:rPr lang="en-US" altLang="zh-CN" sz="2000">
                <a:latin typeface="宋体" charset="-122"/>
                <a:sym typeface="Symbol" pitchFamily="18" charset="2"/>
              </a:rPr>
              <a:t></a:t>
            </a:r>
            <a:r>
              <a:rPr lang="en-US" altLang="zh-CN" sz="2000">
                <a:latin typeface="宋体" charset="-122"/>
              </a:rPr>
              <a:t>({A},a)=</a:t>
            </a:r>
            <a:r>
              <a:rPr lang="en-US" altLang="zh-CN" sz="2000">
                <a:latin typeface="宋体" charset="-122"/>
                <a:sym typeface="Symbol" pitchFamily="18" charset="2"/>
              </a:rPr>
              <a:t></a:t>
            </a:r>
            <a:r>
              <a:rPr lang="en-US" altLang="zh-CN" sz="2000">
                <a:latin typeface="宋体" charset="-122"/>
              </a:rPr>
              <a:t>(A,a)={A,B}    </a:t>
            </a:r>
            <a:r>
              <a:rPr lang="en-US" altLang="zh-CN" sz="2000">
                <a:latin typeface="宋体" charset="-122"/>
                <a:sym typeface="Symbol" pitchFamily="18" charset="2"/>
              </a:rPr>
              <a:t></a:t>
            </a:r>
            <a:r>
              <a:rPr lang="en-US" altLang="zh-CN" sz="2000">
                <a:latin typeface="宋体" charset="-122"/>
              </a:rPr>
              <a:t>({A},b)=</a:t>
            </a:r>
            <a:r>
              <a:rPr lang="en-US" altLang="zh-CN" sz="2000">
                <a:latin typeface="宋体" charset="-122"/>
                <a:sym typeface="Symbol" pitchFamily="18" charset="2"/>
              </a:rPr>
              <a:t></a:t>
            </a:r>
            <a:r>
              <a:rPr lang="en-US" altLang="zh-CN" sz="2000">
                <a:latin typeface="宋体" charset="-122"/>
              </a:rPr>
              <a:t>(A,b)={B}</a:t>
            </a:r>
          </a:p>
          <a:p>
            <a:pPr marL="819150" lvl="1" algn="just">
              <a:buFontTx/>
              <a:buNone/>
            </a:pPr>
            <a:r>
              <a:rPr lang="en-US" altLang="zh-CN" sz="2000">
                <a:latin typeface="宋体" charset="-122"/>
                <a:sym typeface="Symbol" pitchFamily="18" charset="2"/>
              </a:rPr>
              <a:t></a:t>
            </a:r>
            <a:r>
              <a:rPr lang="en-US" altLang="zh-CN" sz="2000">
                <a:latin typeface="宋体" charset="-122"/>
              </a:rPr>
              <a:t>({B},a)=</a:t>
            </a:r>
            <a:r>
              <a:rPr lang="en-US" altLang="zh-CN" sz="2000">
                <a:latin typeface="宋体" charset="-122"/>
                <a:sym typeface="Symbol" pitchFamily="18" charset="2"/>
              </a:rPr>
              <a:t></a:t>
            </a:r>
            <a:r>
              <a:rPr lang="en-US" altLang="zh-CN" sz="2000">
                <a:latin typeface="宋体" charset="-122"/>
              </a:rPr>
              <a:t>(B,a)=φ       </a:t>
            </a:r>
            <a:r>
              <a:rPr lang="en-US" altLang="zh-CN" sz="2000">
                <a:latin typeface="宋体" charset="-122"/>
                <a:sym typeface="Symbol" pitchFamily="18" charset="2"/>
              </a:rPr>
              <a:t></a:t>
            </a:r>
            <a:r>
              <a:rPr lang="en-US" altLang="zh-CN" sz="2000">
                <a:latin typeface="宋体" charset="-122"/>
              </a:rPr>
              <a:t>({B},b)=</a:t>
            </a:r>
            <a:r>
              <a:rPr lang="en-US" altLang="zh-CN" sz="2000">
                <a:latin typeface="宋体" charset="-122"/>
                <a:sym typeface="Symbol" pitchFamily="18" charset="2"/>
              </a:rPr>
              <a:t></a:t>
            </a:r>
            <a:r>
              <a:rPr lang="en-US" altLang="zh-CN" sz="2000">
                <a:latin typeface="宋体" charset="-122"/>
              </a:rPr>
              <a:t>(B,b)={A,B}</a:t>
            </a:r>
          </a:p>
          <a:p>
            <a:pPr marL="819150" lvl="1" algn="just">
              <a:buFontTx/>
              <a:buNone/>
            </a:pPr>
            <a:r>
              <a:rPr lang="en-US" altLang="zh-CN" sz="2000">
                <a:latin typeface="宋体" charset="-122"/>
                <a:sym typeface="Symbol" pitchFamily="18" charset="2"/>
              </a:rPr>
              <a:t></a:t>
            </a:r>
            <a:r>
              <a:rPr lang="en-US" altLang="zh-CN" sz="2000">
                <a:latin typeface="宋体" charset="-122"/>
              </a:rPr>
              <a:t>({A,B},a)=</a:t>
            </a:r>
            <a:r>
              <a:rPr lang="en-US" altLang="zh-CN" sz="2000">
                <a:latin typeface="宋体" charset="-122"/>
                <a:sym typeface="Symbol" pitchFamily="18" charset="2"/>
              </a:rPr>
              <a:t></a:t>
            </a:r>
            <a:r>
              <a:rPr lang="en-US" altLang="zh-CN" sz="2000">
                <a:latin typeface="宋体" charset="-122"/>
              </a:rPr>
              <a:t>(A,a)∪</a:t>
            </a:r>
            <a:r>
              <a:rPr lang="en-US" altLang="zh-CN" sz="2000">
                <a:latin typeface="宋体" charset="-122"/>
                <a:sym typeface="Symbol" pitchFamily="18" charset="2"/>
              </a:rPr>
              <a:t></a:t>
            </a:r>
            <a:r>
              <a:rPr lang="en-US" altLang="zh-CN" sz="2000">
                <a:latin typeface="宋体" charset="-122"/>
              </a:rPr>
              <a:t>(B,a)={A,B}∪φ={A,B}</a:t>
            </a:r>
          </a:p>
          <a:p>
            <a:pPr marL="819150" lvl="1" algn="just">
              <a:buFontTx/>
              <a:buNone/>
            </a:pPr>
            <a:r>
              <a:rPr lang="en-US" altLang="zh-CN" sz="2000">
                <a:latin typeface="宋体" charset="-122"/>
                <a:sym typeface="Symbol" pitchFamily="18" charset="2"/>
              </a:rPr>
              <a:t></a:t>
            </a:r>
            <a:r>
              <a:rPr lang="en-US" altLang="zh-CN" sz="2000">
                <a:latin typeface="宋体" charset="-122"/>
              </a:rPr>
              <a:t>({A,B},b)=</a:t>
            </a:r>
            <a:r>
              <a:rPr lang="en-US" altLang="zh-CN" sz="2000">
                <a:latin typeface="宋体" charset="-122"/>
                <a:sym typeface="Symbol" pitchFamily="18" charset="2"/>
              </a:rPr>
              <a:t></a:t>
            </a:r>
            <a:r>
              <a:rPr lang="en-US" altLang="zh-CN" sz="2000">
                <a:latin typeface="宋体" charset="-122"/>
              </a:rPr>
              <a:t>(A,b)∪</a:t>
            </a:r>
            <a:r>
              <a:rPr lang="en-US" altLang="zh-CN" sz="2000">
                <a:latin typeface="宋体" charset="-122"/>
                <a:sym typeface="Symbol" pitchFamily="18" charset="2"/>
              </a:rPr>
              <a:t></a:t>
            </a:r>
            <a:r>
              <a:rPr lang="en-US" altLang="zh-CN" sz="2000">
                <a:latin typeface="宋体" charset="-122"/>
              </a:rPr>
              <a:t>(B,b)={B}∪{A,B}={A,B}</a:t>
            </a:r>
            <a:endParaRPr lang="en-US" altLang="zh-CN">
              <a:latin typeface="宋体" charset="-122"/>
            </a:endParaRPr>
          </a:p>
        </p:txBody>
      </p:sp>
      <p:grpSp>
        <p:nvGrpSpPr>
          <p:cNvPr id="267272" name="Group 8"/>
          <p:cNvGrpSpPr>
            <a:grpSpLocks/>
          </p:cNvGrpSpPr>
          <p:nvPr/>
        </p:nvGrpSpPr>
        <p:grpSpPr bwMode="auto">
          <a:xfrm>
            <a:off x="1143000" y="4343400"/>
            <a:ext cx="2606675" cy="1524000"/>
            <a:chOff x="816" y="2544"/>
            <a:chExt cx="1642" cy="960"/>
          </a:xfrm>
        </p:grpSpPr>
        <p:sp>
          <p:nvSpPr>
            <p:cNvPr id="267273" name="Text Box 9"/>
            <p:cNvSpPr txBox="1">
              <a:spLocks noChangeArrowheads="1"/>
            </p:cNvSpPr>
            <p:nvPr/>
          </p:nvSpPr>
          <p:spPr bwMode="auto">
            <a:xfrm>
              <a:off x="816" y="2544"/>
              <a:ext cx="1642" cy="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lnSpc>
                  <a:spcPct val="130000"/>
                </a:lnSpc>
              </a:pPr>
              <a:r>
                <a:rPr lang="en-US" altLang="zh-CN" sz="1800" b="1">
                  <a:latin typeface="宋体" charset="-122"/>
                </a:rPr>
                <a:t>          a      b</a:t>
              </a:r>
            </a:p>
            <a:p>
              <a:pPr algn="just">
                <a:lnSpc>
                  <a:spcPct val="130000"/>
                </a:lnSpc>
              </a:pPr>
              <a:r>
                <a:rPr lang="en-US" altLang="zh-CN" sz="1800" b="1">
                  <a:latin typeface="宋体" charset="-122"/>
                </a:rPr>
                <a:t>  {A}   {A,B}   {B}</a:t>
              </a:r>
            </a:p>
            <a:p>
              <a:pPr algn="just">
                <a:lnSpc>
                  <a:spcPct val="130000"/>
                </a:lnSpc>
              </a:pPr>
              <a:r>
                <a:rPr lang="en-US" altLang="zh-CN" sz="1800" b="1">
                  <a:latin typeface="宋体" charset="-122"/>
                </a:rPr>
                <a:t>  {B}     -    {A,B}</a:t>
              </a:r>
            </a:p>
            <a:p>
              <a:pPr algn="just">
                <a:lnSpc>
                  <a:spcPct val="130000"/>
                </a:lnSpc>
              </a:pPr>
              <a:r>
                <a:rPr lang="en-US" altLang="zh-CN" sz="1800" b="1">
                  <a:latin typeface="宋体" charset="-122"/>
                </a:rPr>
                <a:t>{A,B}   {A,B}  {A,B}</a:t>
              </a:r>
            </a:p>
          </p:txBody>
        </p:sp>
        <p:sp>
          <p:nvSpPr>
            <p:cNvPr id="267274" name="AutoShape 10"/>
            <p:cNvSpPr>
              <a:spLocks noChangeArrowheads="1"/>
            </p:cNvSpPr>
            <p:nvPr/>
          </p:nvSpPr>
          <p:spPr bwMode="auto">
            <a:xfrm>
              <a:off x="1291" y="2784"/>
              <a:ext cx="1157" cy="720"/>
            </a:xfrm>
            <a:prstGeom prst="bracketPair">
              <a:avLst>
                <a:gd name="adj" fmla="val 16667"/>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67275" name="Group 11"/>
          <p:cNvGrpSpPr>
            <a:grpSpLocks/>
          </p:cNvGrpSpPr>
          <p:nvPr/>
        </p:nvGrpSpPr>
        <p:grpSpPr bwMode="auto">
          <a:xfrm>
            <a:off x="4648200" y="4389438"/>
            <a:ext cx="3313113" cy="2011362"/>
            <a:chOff x="3145" y="2525"/>
            <a:chExt cx="2087" cy="1267"/>
          </a:xfrm>
        </p:grpSpPr>
        <p:sp>
          <p:nvSpPr>
            <p:cNvPr id="267276" name="Line 12"/>
            <p:cNvSpPr>
              <a:spLocks noChangeShapeType="1"/>
            </p:cNvSpPr>
            <p:nvPr/>
          </p:nvSpPr>
          <p:spPr bwMode="auto">
            <a:xfrm>
              <a:off x="3894" y="2773"/>
              <a:ext cx="959"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277" name="Arc 13"/>
            <p:cNvSpPr>
              <a:spLocks/>
            </p:cNvSpPr>
            <p:nvPr/>
          </p:nvSpPr>
          <p:spPr bwMode="auto">
            <a:xfrm rot="509051">
              <a:off x="4249" y="3428"/>
              <a:ext cx="262" cy="270"/>
            </a:xfrm>
            <a:custGeom>
              <a:avLst/>
              <a:gdLst>
                <a:gd name="G0" fmla="+- 21600 0 0"/>
                <a:gd name="G1" fmla="+- 20345 0 0"/>
                <a:gd name="G2" fmla="+- 21600 0 0"/>
                <a:gd name="T0" fmla="*/ 28855 w 43200"/>
                <a:gd name="T1" fmla="*/ 0 h 41945"/>
                <a:gd name="T2" fmla="*/ 10508 w 43200"/>
                <a:gd name="T3" fmla="*/ 1810 h 41945"/>
                <a:gd name="T4" fmla="*/ 21600 w 43200"/>
                <a:gd name="T5" fmla="*/ 20345 h 41945"/>
              </a:gdLst>
              <a:ahLst/>
              <a:cxnLst>
                <a:cxn ang="0">
                  <a:pos x="T0" y="T1"/>
                </a:cxn>
                <a:cxn ang="0">
                  <a:pos x="T2" y="T3"/>
                </a:cxn>
                <a:cxn ang="0">
                  <a:pos x="T4" y="T5"/>
                </a:cxn>
              </a:cxnLst>
              <a:rect l="0" t="0" r="r" b="b"/>
              <a:pathLst>
                <a:path w="43200" h="41945" fill="none" extrusionOk="0">
                  <a:moveTo>
                    <a:pt x="28855" y="-1"/>
                  </a:moveTo>
                  <a:cubicBezTo>
                    <a:pt x="37456" y="3067"/>
                    <a:pt x="43200" y="11212"/>
                    <a:pt x="43200" y="20345"/>
                  </a:cubicBezTo>
                  <a:cubicBezTo>
                    <a:pt x="43200" y="32274"/>
                    <a:pt x="33529" y="41945"/>
                    <a:pt x="21600" y="41945"/>
                  </a:cubicBezTo>
                  <a:cubicBezTo>
                    <a:pt x="9670" y="41945"/>
                    <a:pt x="0" y="32274"/>
                    <a:pt x="0" y="20345"/>
                  </a:cubicBezTo>
                  <a:cubicBezTo>
                    <a:pt x="-1" y="12748"/>
                    <a:pt x="3990" y="5711"/>
                    <a:pt x="10508" y="1810"/>
                  </a:cubicBezTo>
                </a:path>
                <a:path w="43200" h="41945" stroke="0" extrusionOk="0">
                  <a:moveTo>
                    <a:pt x="28855" y="-1"/>
                  </a:moveTo>
                  <a:cubicBezTo>
                    <a:pt x="37456" y="3067"/>
                    <a:pt x="43200" y="11212"/>
                    <a:pt x="43200" y="20345"/>
                  </a:cubicBezTo>
                  <a:cubicBezTo>
                    <a:pt x="43200" y="32274"/>
                    <a:pt x="33529" y="41945"/>
                    <a:pt x="21600" y="41945"/>
                  </a:cubicBezTo>
                  <a:cubicBezTo>
                    <a:pt x="9670" y="41945"/>
                    <a:pt x="0" y="32274"/>
                    <a:pt x="0" y="20345"/>
                  </a:cubicBezTo>
                  <a:cubicBezTo>
                    <a:pt x="-1" y="12748"/>
                    <a:pt x="3990" y="5711"/>
                    <a:pt x="10508" y="1810"/>
                  </a:cubicBezTo>
                  <a:lnTo>
                    <a:pt x="21600" y="20345"/>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278" name="Text Box 14"/>
            <p:cNvSpPr txBox="1">
              <a:spLocks noChangeArrowheads="1"/>
            </p:cNvSpPr>
            <p:nvPr/>
          </p:nvSpPr>
          <p:spPr bwMode="auto">
            <a:xfrm>
              <a:off x="4459" y="3413"/>
              <a:ext cx="499"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zh-CN" sz="1600" b="1"/>
                <a:t> </a:t>
              </a:r>
              <a:r>
                <a:rPr lang="en-US" altLang="zh-CN" sz="1600" b="1"/>
                <a:t>a/b</a:t>
              </a:r>
            </a:p>
          </p:txBody>
        </p:sp>
        <p:sp>
          <p:nvSpPr>
            <p:cNvPr id="267279" name="Text Box 15"/>
            <p:cNvSpPr txBox="1">
              <a:spLocks noChangeArrowheads="1"/>
            </p:cNvSpPr>
            <p:nvPr/>
          </p:nvSpPr>
          <p:spPr bwMode="auto">
            <a:xfrm>
              <a:off x="3834" y="2934"/>
              <a:ext cx="342"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600" b="1"/>
                <a:t>a</a:t>
              </a:r>
            </a:p>
          </p:txBody>
        </p:sp>
        <p:sp>
          <p:nvSpPr>
            <p:cNvPr id="267280" name="Text Box 16"/>
            <p:cNvSpPr txBox="1">
              <a:spLocks noChangeArrowheads="1"/>
            </p:cNvSpPr>
            <p:nvPr/>
          </p:nvSpPr>
          <p:spPr bwMode="auto">
            <a:xfrm>
              <a:off x="4722" y="2982"/>
              <a:ext cx="341"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600" b="1"/>
                <a:t>b</a:t>
              </a:r>
            </a:p>
          </p:txBody>
        </p:sp>
        <p:sp>
          <p:nvSpPr>
            <p:cNvPr id="267281" name="Text Box 17"/>
            <p:cNvSpPr txBox="1">
              <a:spLocks noChangeArrowheads="1"/>
            </p:cNvSpPr>
            <p:nvPr/>
          </p:nvSpPr>
          <p:spPr bwMode="auto">
            <a:xfrm>
              <a:off x="4209" y="2544"/>
              <a:ext cx="34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600" b="1"/>
                <a:t>b</a:t>
              </a:r>
            </a:p>
          </p:txBody>
        </p:sp>
        <p:grpSp>
          <p:nvGrpSpPr>
            <p:cNvPr id="267282" name="Group 18"/>
            <p:cNvGrpSpPr>
              <a:grpSpLocks/>
            </p:cNvGrpSpPr>
            <p:nvPr/>
          </p:nvGrpSpPr>
          <p:grpSpPr bwMode="auto">
            <a:xfrm>
              <a:off x="3145" y="2525"/>
              <a:ext cx="526" cy="379"/>
              <a:chOff x="3211" y="9185"/>
              <a:chExt cx="800" cy="520"/>
            </a:xfrm>
          </p:grpSpPr>
          <p:sp>
            <p:nvSpPr>
              <p:cNvPr id="267283" name="Line 19"/>
              <p:cNvSpPr>
                <a:spLocks noChangeShapeType="1"/>
              </p:cNvSpPr>
              <p:nvPr/>
            </p:nvSpPr>
            <p:spPr bwMode="auto">
              <a:xfrm>
                <a:off x="3491" y="9545"/>
                <a:ext cx="412"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284" name="Text Box 20"/>
              <p:cNvSpPr txBox="1">
                <a:spLocks noChangeArrowheads="1"/>
              </p:cNvSpPr>
              <p:nvPr/>
            </p:nvSpPr>
            <p:spPr bwMode="auto">
              <a:xfrm>
                <a:off x="3211" y="9185"/>
                <a:ext cx="800"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400" b="1"/>
                  <a:t>开始</a:t>
                </a:r>
              </a:p>
            </p:txBody>
          </p:sp>
        </p:grpSp>
        <p:sp>
          <p:nvSpPr>
            <p:cNvPr id="267285" name="Line 21"/>
            <p:cNvSpPr>
              <a:spLocks noChangeShapeType="1"/>
            </p:cNvSpPr>
            <p:nvPr/>
          </p:nvSpPr>
          <p:spPr bwMode="auto">
            <a:xfrm flipH="1">
              <a:off x="4603" y="2889"/>
              <a:ext cx="303" cy="277"/>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286" name="Line 22"/>
            <p:cNvSpPr>
              <a:spLocks noChangeShapeType="1"/>
            </p:cNvSpPr>
            <p:nvPr/>
          </p:nvSpPr>
          <p:spPr bwMode="auto">
            <a:xfrm>
              <a:off x="3828" y="2889"/>
              <a:ext cx="355" cy="306"/>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67287" name="Group 23"/>
            <p:cNvGrpSpPr>
              <a:grpSpLocks/>
            </p:cNvGrpSpPr>
            <p:nvPr/>
          </p:nvGrpSpPr>
          <p:grpSpPr bwMode="auto">
            <a:xfrm>
              <a:off x="3552" y="2598"/>
              <a:ext cx="434" cy="349"/>
              <a:chOff x="3591" y="13045"/>
              <a:chExt cx="660" cy="480"/>
            </a:xfrm>
          </p:grpSpPr>
          <p:sp>
            <p:nvSpPr>
              <p:cNvPr id="267288" name="Oval 24"/>
              <p:cNvSpPr>
                <a:spLocks noChangeArrowheads="1"/>
              </p:cNvSpPr>
              <p:nvPr/>
            </p:nvSpPr>
            <p:spPr bwMode="auto">
              <a:xfrm>
                <a:off x="3668" y="13085"/>
                <a:ext cx="400" cy="40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289" name="Text Box 25"/>
              <p:cNvSpPr txBox="1">
                <a:spLocks noChangeArrowheads="1"/>
              </p:cNvSpPr>
              <p:nvPr/>
            </p:nvSpPr>
            <p:spPr bwMode="auto">
              <a:xfrm>
                <a:off x="3591" y="13045"/>
                <a:ext cx="66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40000"/>
                  </a:lnSpc>
                </a:pPr>
                <a:r>
                  <a:rPr lang="en-US" altLang="zh-CN" sz="1600" b="1"/>
                  <a:t> {A}</a:t>
                </a:r>
              </a:p>
            </p:txBody>
          </p:sp>
        </p:grpSp>
        <p:grpSp>
          <p:nvGrpSpPr>
            <p:cNvPr id="267290" name="Group 26"/>
            <p:cNvGrpSpPr>
              <a:grpSpLocks/>
            </p:cNvGrpSpPr>
            <p:nvPr/>
          </p:nvGrpSpPr>
          <p:grpSpPr bwMode="auto">
            <a:xfrm>
              <a:off x="4798" y="2598"/>
              <a:ext cx="434" cy="349"/>
              <a:chOff x="3591" y="13045"/>
              <a:chExt cx="660" cy="480"/>
            </a:xfrm>
          </p:grpSpPr>
          <p:sp>
            <p:nvSpPr>
              <p:cNvPr id="267291" name="Oval 27"/>
              <p:cNvSpPr>
                <a:spLocks noChangeArrowheads="1"/>
              </p:cNvSpPr>
              <p:nvPr/>
            </p:nvSpPr>
            <p:spPr bwMode="auto">
              <a:xfrm>
                <a:off x="3668" y="13085"/>
                <a:ext cx="400" cy="400"/>
              </a:xfrm>
              <a:prstGeom prst="ellipse">
                <a:avLst/>
              </a:prstGeom>
              <a:noFill/>
              <a:ln w="38100" cmpd="dbl">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292" name="Text Box 28"/>
              <p:cNvSpPr txBox="1">
                <a:spLocks noChangeArrowheads="1"/>
              </p:cNvSpPr>
              <p:nvPr/>
            </p:nvSpPr>
            <p:spPr bwMode="auto">
              <a:xfrm>
                <a:off x="3591" y="13045"/>
                <a:ext cx="66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a:lstStyle/>
              <a:p>
                <a:pPr algn="just">
                  <a:lnSpc>
                    <a:spcPct val="130000"/>
                  </a:lnSpc>
                </a:pPr>
                <a:r>
                  <a:rPr lang="en-US" altLang="zh-CN" sz="1600" b="1"/>
                  <a:t> {B}</a:t>
                </a:r>
              </a:p>
            </p:txBody>
          </p:sp>
        </p:grpSp>
        <p:grpSp>
          <p:nvGrpSpPr>
            <p:cNvPr id="267293" name="Group 29"/>
            <p:cNvGrpSpPr>
              <a:grpSpLocks/>
            </p:cNvGrpSpPr>
            <p:nvPr/>
          </p:nvGrpSpPr>
          <p:grpSpPr bwMode="auto">
            <a:xfrm>
              <a:off x="4130" y="3064"/>
              <a:ext cx="592" cy="379"/>
              <a:chOff x="4491" y="13865"/>
              <a:chExt cx="900" cy="520"/>
            </a:xfrm>
          </p:grpSpPr>
          <p:sp>
            <p:nvSpPr>
              <p:cNvPr id="267294" name="Oval 30"/>
              <p:cNvSpPr>
                <a:spLocks noChangeArrowheads="1"/>
              </p:cNvSpPr>
              <p:nvPr/>
            </p:nvSpPr>
            <p:spPr bwMode="auto">
              <a:xfrm>
                <a:off x="4531" y="13865"/>
                <a:ext cx="700" cy="520"/>
              </a:xfrm>
              <a:prstGeom prst="ellipse">
                <a:avLst/>
              </a:prstGeom>
              <a:noFill/>
              <a:ln w="38100" cmpd="dbl">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295" name="Text Box 31"/>
              <p:cNvSpPr txBox="1">
                <a:spLocks noChangeArrowheads="1"/>
              </p:cNvSpPr>
              <p:nvPr/>
            </p:nvSpPr>
            <p:spPr bwMode="auto">
              <a:xfrm>
                <a:off x="4491" y="13885"/>
                <a:ext cx="900"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40000"/>
                  </a:lnSpc>
                </a:pPr>
                <a:r>
                  <a:rPr lang="en-US" altLang="zh-CN" sz="1600" b="1"/>
                  <a:t> {A,B}</a:t>
                </a:r>
              </a:p>
            </p:txBody>
          </p:sp>
        </p:grpSp>
      </p:grpSp>
      <p:sp>
        <p:nvSpPr>
          <p:cNvPr id="267296" name="Rectangle 32"/>
          <p:cNvSpPr>
            <a:spLocks noChangeArrowheads="1"/>
          </p:cNvSpPr>
          <p:nvPr/>
        </p:nvSpPr>
        <p:spPr bwMode="auto">
          <a:xfrm>
            <a:off x="609600" y="3505200"/>
            <a:ext cx="8335963"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819150" indent="-285750" algn="l">
              <a:spcBef>
                <a:spcPct val="20000"/>
              </a:spcBef>
              <a:buChar char="–"/>
              <a:defRPr kumimoji="1" sz="2400" b="1">
                <a:solidFill>
                  <a:schemeClr val="tx1"/>
                </a:solidFill>
                <a:latin typeface="Times New Roman" pitchFamily="18" charset="0"/>
                <a:ea typeface="黑体" pitchFamily="2" charset="-122"/>
              </a:defRPr>
            </a:lvl2pPr>
            <a:lvl3pPr marL="1143000" indent="-228600" algn="l">
              <a:spcBef>
                <a:spcPct val="20000"/>
              </a:spcBef>
              <a:buChar char="•"/>
              <a:defRPr kumimoji="1" sz="2000" b="1">
                <a:solidFill>
                  <a:schemeClr val="tx1"/>
                </a:solidFill>
                <a:latin typeface="Times New Roman" pitchFamily="18" charset="0"/>
                <a:ea typeface="黑体" pitchFamily="2" charset="-122"/>
              </a:defRPr>
            </a:lvl3pPr>
            <a:lvl4pPr marL="1600200" indent="-228600" algn="l">
              <a:spcBef>
                <a:spcPct val="20000"/>
              </a:spcBef>
              <a:buChar char="–"/>
              <a:defRPr kumimoji="1" b="1">
                <a:solidFill>
                  <a:schemeClr val="tx1"/>
                </a:solidFill>
                <a:latin typeface="Times New Roman" pitchFamily="18" charset="0"/>
                <a:ea typeface="黑体" pitchFamily="2" charset="-122"/>
              </a:defRPr>
            </a:lvl4pPr>
            <a:lvl5pPr marL="2057400" indent="-228600" algn="l">
              <a:spcBef>
                <a:spcPct val="20000"/>
              </a:spcBef>
              <a:buChar char="»"/>
              <a:defRPr kumimoji="1" b="1">
                <a:solidFill>
                  <a:schemeClr val="tx1"/>
                </a:solidFill>
                <a:latin typeface="Times New Roman" pitchFamily="18" charset="0"/>
                <a:ea typeface="黑体" pitchFamily="2" charset="-122"/>
              </a:defRPr>
            </a:lvl5pPr>
            <a:lvl6pPr marL="25146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29718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4290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8862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pPr algn="just"/>
            <a:r>
              <a:rPr lang="en-US" altLang="zh-CN" sz="2400">
                <a:latin typeface="宋体" charset="-122"/>
              </a:rPr>
              <a:t>DFA D</a:t>
            </a:r>
            <a:r>
              <a:rPr lang="zh-CN" altLang="en-US" sz="2400">
                <a:latin typeface="宋体" charset="-122"/>
              </a:rPr>
              <a:t>的状态转换矩阵和状态转换图</a:t>
            </a:r>
            <a:endParaRPr lang="zh-CN" altLang="en-US">
              <a:latin typeface="宋体" charset="-122"/>
            </a:endParaRP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12</a:t>
            </a:fld>
            <a:endParaRPr lang="en-US" altLang="zh-CN"/>
          </a:p>
        </p:txBody>
      </p:sp>
      <p:grpSp>
        <p:nvGrpSpPr>
          <p:cNvPr id="34" name="Group 5"/>
          <p:cNvGrpSpPr>
            <a:grpSpLocks/>
          </p:cNvGrpSpPr>
          <p:nvPr/>
        </p:nvGrpSpPr>
        <p:grpSpPr bwMode="auto">
          <a:xfrm>
            <a:off x="5867400" y="2853680"/>
            <a:ext cx="3048000" cy="1295400"/>
            <a:chOff x="3011" y="8465"/>
            <a:chExt cx="3292" cy="1480"/>
          </a:xfrm>
        </p:grpSpPr>
        <p:grpSp>
          <p:nvGrpSpPr>
            <p:cNvPr id="35" name="Group 6"/>
            <p:cNvGrpSpPr>
              <a:grpSpLocks/>
            </p:cNvGrpSpPr>
            <p:nvPr/>
          </p:nvGrpSpPr>
          <p:grpSpPr bwMode="auto">
            <a:xfrm>
              <a:off x="3311" y="8465"/>
              <a:ext cx="2992" cy="1480"/>
              <a:chOff x="2719" y="8465"/>
              <a:chExt cx="2992" cy="1480"/>
            </a:xfrm>
          </p:grpSpPr>
          <p:sp>
            <p:nvSpPr>
              <p:cNvPr id="37" name="Line 7"/>
              <p:cNvSpPr>
                <a:spLocks noChangeShapeType="1"/>
              </p:cNvSpPr>
              <p:nvPr/>
            </p:nvSpPr>
            <p:spPr bwMode="auto">
              <a:xfrm>
                <a:off x="2719" y="9425"/>
                <a:ext cx="412"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38" name="Group 8"/>
              <p:cNvGrpSpPr>
                <a:grpSpLocks/>
              </p:cNvGrpSpPr>
              <p:nvPr/>
            </p:nvGrpSpPr>
            <p:grpSpPr bwMode="auto">
              <a:xfrm>
                <a:off x="3151" y="9177"/>
                <a:ext cx="515" cy="468"/>
                <a:chOff x="4343" y="9245"/>
                <a:chExt cx="515" cy="468"/>
              </a:xfrm>
            </p:grpSpPr>
            <p:sp>
              <p:nvSpPr>
                <p:cNvPr id="52" name="Oval 9"/>
                <p:cNvSpPr>
                  <a:spLocks noChangeArrowheads="1"/>
                </p:cNvSpPr>
                <p:nvPr/>
              </p:nvSpPr>
              <p:spPr bwMode="auto">
                <a:xfrm>
                  <a:off x="4343" y="9245"/>
                  <a:ext cx="412" cy="468"/>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 name="Text Box 10"/>
                <p:cNvSpPr txBox="1">
                  <a:spLocks noChangeArrowheads="1"/>
                </p:cNvSpPr>
                <p:nvPr/>
              </p:nvSpPr>
              <p:spPr bwMode="auto">
                <a:xfrm>
                  <a:off x="4343" y="9245"/>
                  <a:ext cx="515"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A</a:t>
                  </a:r>
                </a:p>
              </p:txBody>
            </p:sp>
          </p:grpSp>
          <p:grpSp>
            <p:nvGrpSpPr>
              <p:cNvPr id="39" name="Group 11"/>
              <p:cNvGrpSpPr>
                <a:grpSpLocks/>
              </p:cNvGrpSpPr>
              <p:nvPr/>
            </p:nvGrpSpPr>
            <p:grpSpPr bwMode="auto">
              <a:xfrm>
                <a:off x="5091" y="9182"/>
                <a:ext cx="515" cy="468"/>
                <a:chOff x="4343" y="9245"/>
                <a:chExt cx="515" cy="468"/>
              </a:xfrm>
            </p:grpSpPr>
            <p:sp>
              <p:nvSpPr>
                <p:cNvPr id="50" name="Oval 12"/>
                <p:cNvSpPr>
                  <a:spLocks noChangeArrowheads="1"/>
                </p:cNvSpPr>
                <p:nvPr/>
              </p:nvSpPr>
              <p:spPr bwMode="auto">
                <a:xfrm>
                  <a:off x="4343" y="9245"/>
                  <a:ext cx="412" cy="468"/>
                </a:xfrm>
                <a:prstGeom prst="ellipse">
                  <a:avLst/>
                </a:prstGeom>
                <a:solidFill>
                  <a:srgbClr val="FFFFFF"/>
                </a:solidFill>
                <a:ln w="38100" cmpd="dbl">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 name="Text Box 13"/>
                <p:cNvSpPr txBox="1">
                  <a:spLocks noChangeArrowheads="1"/>
                </p:cNvSpPr>
                <p:nvPr/>
              </p:nvSpPr>
              <p:spPr bwMode="auto">
                <a:xfrm>
                  <a:off x="4343" y="9245"/>
                  <a:ext cx="515"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B</a:t>
                  </a:r>
                </a:p>
              </p:txBody>
            </p:sp>
          </p:grpSp>
          <p:sp>
            <p:nvSpPr>
              <p:cNvPr id="40" name="Line 14"/>
              <p:cNvSpPr>
                <a:spLocks noChangeShapeType="1"/>
              </p:cNvSpPr>
              <p:nvPr/>
            </p:nvSpPr>
            <p:spPr bwMode="auto">
              <a:xfrm>
                <a:off x="3591" y="9425"/>
                <a:ext cx="150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 name="Arc 15"/>
              <p:cNvSpPr>
                <a:spLocks/>
              </p:cNvSpPr>
              <p:nvPr/>
            </p:nvSpPr>
            <p:spPr bwMode="auto">
              <a:xfrm flipV="1">
                <a:off x="3211" y="8856"/>
                <a:ext cx="360" cy="349"/>
              </a:xfrm>
              <a:custGeom>
                <a:avLst/>
                <a:gdLst>
                  <a:gd name="G0" fmla="+- 21600 0 0"/>
                  <a:gd name="G1" fmla="+- 20345 0 0"/>
                  <a:gd name="G2" fmla="+- 21600 0 0"/>
                  <a:gd name="T0" fmla="*/ 28855 w 43200"/>
                  <a:gd name="T1" fmla="*/ 0 h 41945"/>
                  <a:gd name="T2" fmla="*/ 10508 w 43200"/>
                  <a:gd name="T3" fmla="*/ 1810 h 41945"/>
                  <a:gd name="T4" fmla="*/ 21600 w 43200"/>
                  <a:gd name="T5" fmla="*/ 20345 h 41945"/>
                </a:gdLst>
                <a:ahLst/>
                <a:cxnLst>
                  <a:cxn ang="0">
                    <a:pos x="T0" y="T1"/>
                  </a:cxn>
                  <a:cxn ang="0">
                    <a:pos x="T2" y="T3"/>
                  </a:cxn>
                  <a:cxn ang="0">
                    <a:pos x="T4" y="T5"/>
                  </a:cxn>
                </a:cxnLst>
                <a:rect l="0" t="0" r="r" b="b"/>
                <a:pathLst>
                  <a:path w="43200" h="41945" fill="none" extrusionOk="0">
                    <a:moveTo>
                      <a:pt x="28855" y="-1"/>
                    </a:moveTo>
                    <a:cubicBezTo>
                      <a:pt x="37456" y="3067"/>
                      <a:pt x="43200" y="11212"/>
                      <a:pt x="43200" y="20345"/>
                    </a:cubicBezTo>
                    <a:cubicBezTo>
                      <a:pt x="43200" y="32274"/>
                      <a:pt x="33529" y="41945"/>
                      <a:pt x="21600" y="41945"/>
                    </a:cubicBezTo>
                    <a:cubicBezTo>
                      <a:pt x="9670" y="41945"/>
                      <a:pt x="0" y="32274"/>
                      <a:pt x="0" y="20345"/>
                    </a:cubicBezTo>
                    <a:cubicBezTo>
                      <a:pt x="-1" y="12748"/>
                      <a:pt x="3990" y="5711"/>
                      <a:pt x="10508" y="1810"/>
                    </a:cubicBezTo>
                  </a:path>
                  <a:path w="43200" h="41945" stroke="0" extrusionOk="0">
                    <a:moveTo>
                      <a:pt x="28855" y="-1"/>
                    </a:moveTo>
                    <a:cubicBezTo>
                      <a:pt x="37456" y="3067"/>
                      <a:pt x="43200" y="11212"/>
                      <a:pt x="43200" y="20345"/>
                    </a:cubicBezTo>
                    <a:cubicBezTo>
                      <a:pt x="43200" y="32274"/>
                      <a:pt x="33529" y="41945"/>
                      <a:pt x="21600" y="41945"/>
                    </a:cubicBezTo>
                    <a:cubicBezTo>
                      <a:pt x="9670" y="41945"/>
                      <a:pt x="0" y="32274"/>
                      <a:pt x="0" y="20345"/>
                    </a:cubicBezTo>
                    <a:cubicBezTo>
                      <a:pt x="-1" y="12748"/>
                      <a:pt x="3990" y="5711"/>
                      <a:pt x="10508" y="1810"/>
                    </a:cubicBezTo>
                    <a:lnTo>
                      <a:pt x="21600" y="20345"/>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 name="Arc 16"/>
              <p:cNvSpPr>
                <a:spLocks/>
              </p:cNvSpPr>
              <p:nvPr/>
            </p:nvSpPr>
            <p:spPr bwMode="auto">
              <a:xfrm flipV="1">
                <a:off x="5191" y="8865"/>
                <a:ext cx="360" cy="349"/>
              </a:xfrm>
              <a:custGeom>
                <a:avLst/>
                <a:gdLst>
                  <a:gd name="G0" fmla="+- 21600 0 0"/>
                  <a:gd name="G1" fmla="+- 20345 0 0"/>
                  <a:gd name="G2" fmla="+- 21600 0 0"/>
                  <a:gd name="T0" fmla="*/ 28855 w 43200"/>
                  <a:gd name="T1" fmla="*/ 0 h 41945"/>
                  <a:gd name="T2" fmla="*/ 10508 w 43200"/>
                  <a:gd name="T3" fmla="*/ 1810 h 41945"/>
                  <a:gd name="T4" fmla="*/ 21600 w 43200"/>
                  <a:gd name="T5" fmla="*/ 20345 h 41945"/>
                </a:gdLst>
                <a:ahLst/>
                <a:cxnLst>
                  <a:cxn ang="0">
                    <a:pos x="T0" y="T1"/>
                  </a:cxn>
                  <a:cxn ang="0">
                    <a:pos x="T2" y="T3"/>
                  </a:cxn>
                  <a:cxn ang="0">
                    <a:pos x="T4" y="T5"/>
                  </a:cxn>
                </a:cxnLst>
                <a:rect l="0" t="0" r="r" b="b"/>
                <a:pathLst>
                  <a:path w="43200" h="41945" fill="none" extrusionOk="0">
                    <a:moveTo>
                      <a:pt x="28855" y="-1"/>
                    </a:moveTo>
                    <a:cubicBezTo>
                      <a:pt x="37456" y="3067"/>
                      <a:pt x="43200" y="11212"/>
                      <a:pt x="43200" y="20345"/>
                    </a:cubicBezTo>
                    <a:cubicBezTo>
                      <a:pt x="43200" y="32274"/>
                      <a:pt x="33529" y="41945"/>
                      <a:pt x="21600" y="41945"/>
                    </a:cubicBezTo>
                    <a:cubicBezTo>
                      <a:pt x="9670" y="41945"/>
                      <a:pt x="0" y="32274"/>
                      <a:pt x="0" y="20345"/>
                    </a:cubicBezTo>
                    <a:cubicBezTo>
                      <a:pt x="-1" y="12748"/>
                      <a:pt x="3990" y="5711"/>
                      <a:pt x="10508" y="1810"/>
                    </a:cubicBezTo>
                  </a:path>
                  <a:path w="43200" h="41945" stroke="0" extrusionOk="0">
                    <a:moveTo>
                      <a:pt x="28855" y="-1"/>
                    </a:moveTo>
                    <a:cubicBezTo>
                      <a:pt x="37456" y="3067"/>
                      <a:pt x="43200" y="11212"/>
                      <a:pt x="43200" y="20345"/>
                    </a:cubicBezTo>
                    <a:cubicBezTo>
                      <a:pt x="43200" y="32274"/>
                      <a:pt x="33529" y="41945"/>
                      <a:pt x="21600" y="41945"/>
                    </a:cubicBezTo>
                    <a:cubicBezTo>
                      <a:pt x="9670" y="41945"/>
                      <a:pt x="0" y="32274"/>
                      <a:pt x="0" y="20345"/>
                    </a:cubicBezTo>
                    <a:cubicBezTo>
                      <a:pt x="-1" y="12748"/>
                      <a:pt x="3990" y="5711"/>
                      <a:pt x="10508" y="1810"/>
                    </a:cubicBezTo>
                    <a:lnTo>
                      <a:pt x="21600" y="20345"/>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 name="Arc 17"/>
              <p:cNvSpPr>
                <a:spLocks/>
              </p:cNvSpPr>
              <p:nvPr/>
            </p:nvSpPr>
            <p:spPr bwMode="auto">
              <a:xfrm flipV="1">
                <a:off x="3491" y="9545"/>
                <a:ext cx="1620" cy="260"/>
              </a:xfrm>
              <a:custGeom>
                <a:avLst/>
                <a:gdLst>
                  <a:gd name="G0" fmla="+- 21384 0 0"/>
                  <a:gd name="G1" fmla="+- 21600 0 0"/>
                  <a:gd name="G2" fmla="+- 21600 0 0"/>
                  <a:gd name="T0" fmla="*/ 0 w 42984"/>
                  <a:gd name="T1" fmla="*/ 18552 h 21600"/>
                  <a:gd name="T2" fmla="*/ 42984 w 42984"/>
                  <a:gd name="T3" fmla="*/ 21600 h 21600"/>
                  <a:gd name="T4" fmla="*/ 21384 w 42984"/>
                  <a:gd name="T5" fmla="*/ 21600 h 21600"/>
                </a:gdLst>
                <a:ahLst/>
                <a:cxnLst>
                  <a:cxn ang="0">
                    <a:pos x="T0" y="T1"/>
                  </a:cxn>
                  <a:cxn ang="0">
                    <a:pos x="T2" y="T3"/>
                  </a:cxn>
                  <a:cxn ang="0">
                    <a:pos x="T4" y="T5"/>
                  </a:cxn>
                </a:cxnLst>
                <a:rect l="0" t="0" r="r" b="b"/>
                <a:pathLst>
                  <a:path w="42984" h="21600" fill="none" extrusionOk="0">
                    <a:moveTo>
                      <a:pt x="0" y="18552"/>
                    </a:moveTo>
                    <a:cubicBezTo>
                      <a:pt x="1517" y="7907"/>
                      <a:pt x="10632" y="-1"/>
                      <a:pt x="21384" y="0"/>
                    </a:cubicBezTo>
                    <a:cubicBezTo>
                      <a:pt x="33313" y="0"/>
                      <a:pt x="42984" y="9670"/>
                      <a:pt x="42984" y="21600"/>
                    </a:cubicBezTo>
                  </a:path>
                  <a:path w="42984" h="21600" stroke="0" extrusionOk="0">
                    <a:moveTo>
                      <a:pt x="0" y="18552"/>
                    </a:moveTo>
                    <a:cubicBezTo>
                      <a:pt x="1517" y="7907"/>
                      <a:pt x="10632" y="-1"/>
                      <a:pt x="21384" y="0"/>
                    </a:cubicBezTo>
                    <a:cubicBezTo>
                      <a:pt x="33313" y="0"/>
                      <a:pt x="42984" y="9670"/>
                      <a:pt x="42984" y="21600"/>
                    </a:cubicBezTo>
                    <a:lnTo>
                      <a:pt x="21384" y="21600"/>
                    </a:lnTo>
                    <a:close/>
                  </a:path>
                </a:pathLst>
              </a:custGeom>
              <a:noFill/>
              <a:ln w="9525">
                <a:solidFill>
                  <a:srgbClr val="000000"/>
                </a:solidFill>
                <a:round/>
                <a:headEnd type="triangle" w="sm"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 name="Arc 18"/>
              <p:cNvSpPr>
                <a:spLocks/>
              </p:cNvSpPr>
              <p:nvPr/>
            </p:nvSpPr>
            <p:spPr bwMode="auto">
              <a:xfrm>
                <a:off x="3551" y="9045"/>
                <a:ext cx="1600" cy="282"/>
              </a:xfrm>
              <a:custGeom>
                <a:avLst/>
                <a:gdLst>
                  <a:gd name="G0" fmla="+- 21384 0 0"/>
                  <a:gd name="G1" fmla="+- 21600 0 0"/>
                  <a:gd name="G2" fmla="+- 21600 0 0"/>
                  <a:gd name="T0" fmla="*/ 0 w 42629"/>
                  <a:gd name="T1" fmla="*/ 18552 h 21600"/>
                  <a:gd name="T2" fmla="*/ 42629 w 42629"/>
                  <a:gd name="T3" fmla="*/ 17699 h 21600"/>
                  <a:gd name="T4" fmla="*/ 21384 w 42629"/>
                  <a:gd name="T5" fmla="*/ 21600 h 21600"/>
                </a:gdLst>
                <a:ahLst/>
                <a:cxnLst>
                  <a:cxn ang="0">
                    <a:pos x="T0" y="T1"/>
                  </a:cxn>
                  <a:cxn ang="0">
                    <a:pos x="T2" y="T3"/>
                  </a:cxn>
                  <a:cxn ang="0">
                    <a:pos x="T4" y="T5"/>
                  </a:cxn>
                </a:cxnLst>
                <a:rect l="0" t="0" r="r" b="b"/>
                <a:pathLst>
                  <a:path w="42629" h="21600" fill="none" extrusionOk="0">
                    <a:moveTo>
                      <a:pt x="0" y="18552"/>
                    </a:moveTo>
                    <a:cubicBezTo>
                      <a:pt x="1517" y="7907"/>
                      <a:pt x="10632" y="-1"/>
                      <a:pt x="21384" y="0"/>
                    </a:cubicBezTo>
                    <a:cubicBezTo>
                      <a:pt x="31808" y="0"/>
                      <a:pt x="40746" y="7445"/>
                      <a:pt x="42628" y="17699"/>
                    </a:cubicBezTo>
                  </a:path>
                  <a:path w="42629" h="21600" stroke="0" extrusionOk="0">
                    <a:moveTo>
                      <a:pt x="0" y="18552"/>
                    </a:moveTo>
                    <a:cubicBezTo>
                      <a:pt x="1517" y="7907"/>
                      <a:pt x="10632" y="-1"/>
                      <a:pt x="21384" y="0"/>
                    </a:cubicBezTo>
                    <a:cubicBezTo>
                      <a:pt x="31808" y="0"/>
                      <a:pt x="40746" y="7445"/>
                      <a:pt x="42628" y="17699"/>
                    </a:cubicBezTo>
                    <a:lnTo>
                      <a:pt x="21384" y="21600"/>
                    </a:lnTo>
                    <a:close/>
                  </a:path>
                </a:pathLst>
              </a:custGeom>
              <a:noFill/>
              <a:ln w="9525">
                <a:solidFill>
                  <a:srgbClr val="000000"/>
                </a:solidFill>
                <a:round/>
                <a:headEnd type="none" w="sm"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 name="Text Box 19"/>
              <p:cNvSpPr txBox="1">
                <a:spLocks noChangeArrowheads="1"/>
              </p:cNvSpPr>
              <p:nvPr/>
            </p:nvSpPr>
            <p:spPr bwMode="auto">
              <a:xfrm>
                <a:off x="3211" y="8465"/>
                <a:ext cx="520"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a</a:t>
                </a:r>
              </a:p>
            </p:txBody>
          </p:sp>
          <p:sp>
            <p:nvSpPr>
              <p:cNvPr id="46" name="Text Box 20"/>
              <p:cNvSpPr txBox="1">
                <a:spLocks noChangeArrowheads="1"/>
              </p:cNvSpPr>
              <p:nvPr/>
            </p:nvSpPr>
            <p:spPr bwMode="auto">
              <a:xfrm>
                <a:off x="4111" y="8665"/>
                <a:ext cx="520"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a</a:t>
                </a:r>
              </a:p>
            </p:txBody>
          </p:sp>
          <p:sp>
            <p:nvSpPr>
              <p:cNvPr id="47" name="Text Box 21"/>
              <p:cNvSpPr txBox="1">
                <a:spLocks noChangeArrowheads="1"/>
              </p:cNvSpPr>
              <p:nvPr/>
            </p:nvSpPr>
            <p:spPr bwMode="auto">
              <a:xfrm>
                <a:off x="4111" y="9045"/>
                <a:ext cx="520"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b</a:t>
                </a:r>
              </a:p>
            </p:txBody>
          </p:sp>
          <p:sp>
            <p:nvSpPr>
              <p:cNvPr id="48" name="Text Box 22"/>
              <p:cNvSpPr txBox="1">
                <a:spLocks noChangeArrowheads="1"/>
              </p:cNvSpPr>
              <p:nvPr/>
            </p:nvSpPr>
            <p:spPr bwMode="auto">
              <a:xfrm>
                <a:off x="4131" y="9425"/>
                <a:ext cx="520"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b</a:t>
                </a:r>
              </a:p>
            </p:txBody>
          </p:sp>
          <p:sp>
            <p:nvSpPr>
              <p:cNvPr id="49" name="Text Box 23"/>
              <p:cNvSpPr txBox="1">
                <a:spLocks noChangeArrowheads="1"/>
              </p:cNvSpPr>
              <p:nvPr/>
            </p:nvSpPr>
            <p:spPr bwMode="auto">
              <a:xfrm>
                <a:off x="5191" y="8485"/>
                <a:ext cx="520"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b</a:t>
                </a:r>
              </a:p>
            </p:txBody>
          </p:sp>
        </p:grpSp>
        <p:sp>
          <p:nvSpPr>
            <p:cNvPr id="36" name="Text Box 24"/>
            <p:cNvSpPr txBox="1">
              <a:spLocks noChangeArrowheads="1"/>
            </p:cNvSpPr>
            <p:nvPr/>
          </p:nvSpPr>
          <p:spPr bwMode="auto">
            <a:xfrm>
              <a:off x="3011" y="9065"/>
              <a:ext cx="800"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600" b="1"/>
                <a:t>开始</a:t>
              </a:r>
            </a:p>
          </p:txBody>
        </p:sp>
      </p:grpSp>
    </p:spTree>
    <p:extLst>
      <p:ext uri="{BB962C8B-B14F-4D97-AF65-F5344CB8AC3E}">
        <p14:creationId xmlns:p14="http://schemas.microsoft.com/office/powerpoint/2010/main" val="15203510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7271">
                                            <p:txEl>
                                              <p:pRg st="0" end="0"/>
                                            </p:txEl>
                                          </p:spTgt>
                                        </p:tgtEl>
                                        <p:attrNameLst>
                                          <p:attrName>style.visibility</p:attrName>
                                        </p:attrNameLst>
                                      </p:cBhvr>
                                      <p:to>
                                        <p:strVal val="visible"/>
                                      </p:to>
                                    </p:set>
                                    <p:animEffect transition="in" filter="wipe(left)">
                                      <p:cBhvr>
                                        <p:cTn id="7" dur="500"/>
                                        <p:tgtEl>
                                          <p:spTgt spid="26727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67271">
                                            <p:txEl>
                                              <p:pRg st="1" end="1"/>
                                            </p:txEl>
                                          </p:spTgt>
                                        </p:tgtEl>
                                        <p:attrNameLst>
                                          <p:attrName>style.visibility</p:attrName>
                                        </p:attrNameLst>
                                      </p:cBhvr>
                                      <p:to>
                                        <p:strVal val="visible"/>
                                      </p:to>
                                    </p:set>
                                    <p:animEffect transition="in" filter="wipe(left)">
                                      <p:cBhvr>
                                        <p:cTn id="10" dur="500"/>
                                        <p:tgtEl>
                                          <p:spTgt spid="26727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7271">
                                            <p:txEl>
                                              <p:pRg st="2" end="2"/>
                                            </p:txEl>
                                          </p:spTgt>
                                        </p:tgtEl>
                                        <p:attrNameLst>
                                          <p:attrName>style.visibility</p:attrName>
                                        </p:attrNameLst>
                                      </p:cBhvr>
                                      <p:to>
                                        <p:strVal val="visible"/>
                                      </p:to>
                                    </p:set>
                                    <p:animEffect transition="in" filter="wipe(left)">
                                      <p:cBhvr>
                                        <p:cTn id="13" dur="500"/>
                                        <p:tgtEl>
                                          <p:spTgt spid="26727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67271">
                                            <p:txEl>
                                              <p:pRg st="3" end="3"/>
                                            </p:txEl>
                                          </p:spTgt>
                                        </p:tgtEl>
                                        <p:attrNameLst>
                                          <p:attrName>style.visibility</p:attrName>
                                        </p:attrNameLst>
                                      </p:cBhvr>
                                      <p:to>
                                        <p:strVal val="visible"/>
                                      </p:to>
                                    </p:set>
                                    <p:animEffect transition="in" filter="wipe(left)">
                                      <p:cBhvr>
                                        <p:cTn id="16" dur="500"/>
                                        <p:tgtEl>
                                          <p:spTgt spid="267271">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67271">
                                            <p:txEl>
                                              <p:pRg st="4" end="4"/>
                                            </p:txEl>
                                          </p:spTgt>
                                        </p:tgtEl>
                                        <p:attrNameLst>
                                          <p:attrName>style.visibility</p:attrName>
                                        </p:attrNameLst>
                                      </p:cBhvr>
                                      <p:to>
                                        <p:strVal val="visible"/>
                                      </p:to>
                                    </p:set>
                                    <p:animEffect transition="in" filter="wipe(left)">
                                      <p:cBhvr>
                                        <p:cTn id="19" dur="500"/>
                                        <p:tgtEl>
                                          <p:spTgt spid="267271">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nodeType="clickEffect">
                                  <p:stCondLst>
                                    <p:cond delay="0"/>
                                  </p:stCondLst>
                                  <p:childTnLst>
                                    <p:set>
                                      <p:cBhvr>
                                        <p:cTn id="23" dur="1" fill="hold">
                                          <p:stCondLst>
                                            <p:cond delay="0"/>
                                          </p:stCondLst>
                                        </p:cTn>
                                        <p:tgtEl>
                                          <p:spTgt spid="267297"/>
                                        </p:tgtEl>
                                        <p:attrNameLst>
                                          <p:attrName>style.visibility</p:attrName>
                                        </p:attrNameLst>
                                      </p:cBhvr>
                                      <p:to>
                                        <p:strVal val="visible"/>
                                      </p:to>
                                    </p:set>
                                    <p:animEffect transition="in" filter="box(out)">
                                      <p:cBhvr>
                                        <p:cTn id="24" dur="500"/>
                                        <p:tgtEl>
                                          <p:spTgt spid="26729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67296"/>
                                        </p:tgtEl>
                                        <p:attrNameLst>
                                          <p:attrName>style.visibility</p:attrName>
                                        </p:attrNameLst>
                                      </p:cBhvr>
                                      <p:to>
                                        <p:strVal val="visible"/>
                                      </p:to>
                                    </p:set>
                                    <p:animEffect transition="in" filter="wipe(left)">
                                      <p:cBhvr>
                                        <p:cTn id="29" dur="500"/>
                                        <p:tgtEl>
                                          <p:spTgt spid="26729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32" fill="hold" nodeType="clickEffect">
                                  <p:stCondLst>
                                    <p:cond delay="0"/>
                                  </p:stCondLst>
                                  <p:childTnLst>
                                    <p:set>
                                      <p:cBhvr>
                                        <p:cTn id="33" dur="1" fill="hold">
                                          <p:stCondLst>
                                            <p:cond delay="0"/>
                                          </p:stCondLst>
                                        </p:cTn>
                                        <p:tgtEl>
                                          <p:spTgt spid="267272"/>
                                        </p:tgtEl>
                                        <p:attrNameLst>
                                          <p:attrName>style.visibility</p:attrName>
                                        </p:attrNameLst>
                                      </p:cBhvr>
                                      <p:to>
                                        <p:strVal val="visible"/>
                                      </p:to>
                                    </p:set>
                                    <p:animEffect transition="in" filter="box(out)">
                                      <p:cBhvr>
                                        <p:cTn id="34" dur="500"/>
                                        <p:tgtEl>
                                          <p:spTgt spid="26727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32" fill="hold" nodeType="clickEffect">
                                  <p:stCondLst>
                                    <p:cond delay="0"/>
                                  </p:stCondLst>
                                  <p:childTnLst>
                                    <p:set>
                                      <p:cBhvr>
                                        <p:cTn id="38" dur="1" fill="hold">
                                          <p:stCondLst>
                                            <p:cond delay="0"/>
                                          </p:stCondLst>
                                        </p:cTn>
                                        <p:tgtEl>
                                          <p:spTgt spid="267275"/>
                                        </p:tgtEl>
                                        <p:attrNameLst>
                                          <p:attrName>style.visibility</p:attrName>
                                        </p:attrNameLst>
                                      </p:cBhvr>
                                      <p:to>
                                        <p:strVal val="visible"/>
                                      </p:to>
                                    </p:set>
                                    <p:animEffect transition="in" filter="box(out)">
                                      <p:cBhvr>
                                        <p:cTn id="39" dur="500"/>
                                        <p:tgtEl>
                                          <p:spTgt spid="267275"/>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box(out)">
                                      <p:cBhvr>
                                        <p:cTn id="4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71" grpId="0" build="p" autoUpdateAnimBg="0"/>
      <p:bldP spid="26729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304800" y="152400"/>
            <a:ext cx="8610600" cy="669925"/>
          </a:xfrm>
        </p:spPr>
        <p:txBody>
          <a:bodyPr/>
          <a:lstStyle/>
          <a:p>
            <a:r>
              <a:rPr lang="zh-CN" altLang="en-US" sz="3600" dirty="0">
                <a:latin typeface="宋体" charset="-122"/>
              </a:rPr>
              <a:t>子集构造法：</a:t>
            </a:r>
            <a:r>
              <a:rPr lang="zh-CN" altLang="en-US" sz="2800" dirty="0">
                <a:solidFill>
                  <a:schemeClr val="tx1"/>
                </a:solidFill>
                <a:latin typeface="宋体" charset="-122"/>
              </a:rPr>
              <a:t>构造与</a:t>
            </a:r>
            <a:r>
              <a:rPr lang="en-US" altLang="zh-CN" sz="2800" dirty="0">
                <a:solidFill>
                  <a:schemeClr val="tx1"/>
                </a:solidFill>
                <a:latin typeface="宋体" charset="-122"/>
              </a:rPr>
              <a:t>NFA M</a:t>
            </a:r>
            <a:r>
              <a:rPr lang="zh-CN" altLang="en-US" sz="2800" dirty="0">
                <a:solidFill>
                  <a:schemeClr val="tx1"/>
                </a:solidFill>
                <a:latin typeface="宋体" charset="-122"/>
              </a:rPr>
              <a:t>等价的</a:t>
            </a:r>
            <a:r>
              <a:rPr lang="en-US" altLang="zh-CN" sz="2800" dirty="0">
                <a:solidFill>
                  <a:schemeClr val="tx1"/>
                </a:solidFill>
                <a:latin typeface="宋体" charset="-122"/>
              </a:rPr>
              <a:t>DFA D</a:t>
            </a:r>
            <a:endParaRPr lang="en-US" altLang="zh-CN" dirty="0">
              <a:solidFill>
                <a:schemeClr val="tx1"/>
              </a:solidFill>
              <a:latin typeface="宋体" charset="-122"/>
            </a:endParaRPr>
          </a:p>
        </p:txBody>
      </p:sp>
      <p:sp>
        <p:nvSpPr>
          <p:cNvPr id="269315" name="Rectangle 3"/>
          <p:cNvSpPr>
            <a:spLocks noGrp="1" noChangeArrowheads="1"/>
          </p:cNvSpPr>
          <p:nvPr>
            <p:ph type="body" idx="1"/>
          </p:nvPr>
        </p:nvSpPr>
        <p:spPr>
          <a:xfrm>
            <a:off x="228600" y="1219200"/>
            <a:ext cx="8686800" cy="1624013"/>
          </a:xfrm>
        </p:spPr>
        <p:txBody>
          <a:bodyPr/>
          <a:lstStyle/>
          <a:p>
            <a:r>
              <a:rPr lang="zh-CN" altLang="en-US">
                <a:latin typeface="宋体" charset="-122"/>
              </a:rPr>
              <a:t>列出</a:t>
            </a:r>
            <a:r>
              <a:rPr lang="en-US" altLang="zh-CN">
                <a:latin typeface="宋体" charset="-122"/>
              </a:rPr>
              <a:t>NFA M</a:t>
            </a:r>
            <a:r>
              <a:rPr lang="zh-CN" altLang="en-US">
                <a:latin typeface="宋体" charset="-122"/>
              </a:rPr>
              <a:t>的每个子集及该子集相对于每个输入符号的后继子集</a:t>
            </a:r>
          </a:p>
          <a:p>
            <a:r>
              <a:rPr lang="zh-CN" altLang="en-US">
                <a:latin typeface="宋体" charset="-122"/>
              </a:rPr>
              <a:t>对所有子集重新命名，得到</a:t>
            </a:r>
            <a:r>
              <a:rPr lang="en-US" altLang="zh-CN">
                <a:latin typeface="宋体" charset="-122"/>
              </a:rPr>
              <a:t>DFA D</a:t>
            </a:r>
            <a:r>
              <a:rPr lang="zh-CN" altLang="en-US">
                <a:latin typeface="宋体" charset="-122"/>
              </a:rPr>
              <a:t>的状态转换矩阵。</a:t>
            </a:r>
          </a:p>
        </p:txBody>
      </p:sp>
      <p:sp>
        <p:nvSpPr>
          <p:cNvPr id="269316" name="Rectangle 4"/>
          <p:cNvSpPr>
            <a:spLocks noChangeArrowheads="1"/>
          </p:cNvSpPr>
          <p:nvPr/>
        </p:nvSpPr>
        <p:spPr bwMode="auto">
          <a:xfrm>
            <a:off x="228600" y="4191000"/>
            <a:ext cx="41148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742950" indent="-285750" algn="l">
              <a:spcBef>
                <a:spcPct val="20000"/>
              </a:spcBef>
              <a:buChar char="–"/>
              <a:defRPr kumimoji="1" sz="2400" b="1">
                <a:solidFill>
                  <a:schemeClr val="tx1"/>
                </a:solidFill>
                <a:latin typeface="Times New Roman" pitchFamily="18" charset="0"/>
                <a:ea typeface="黑体" pitchFamily="2" charset="-122"/>
              </a:defRPr>
            </a:lvl2pPr>
            <a:lvl3pPr marL="1143000" indent="-228600" algn="l">
              <a:spcBef>
                <a:spcPct val="20000"/>
              </a:spcBef>
              <a:buChar char="•"/>
              <a:defRPr kumimoji="1" sz="2000" b="1">
                <a:solidFill>
                  <a:schemeClr val="tx1"/>
                </a:solidFill>
                <a:latin typeface="Times New Roman" pitchFamily="18" charset="0"/>
                <a:ea typeface="黑体" pitchFamily="2" charset="-122"/>
              </a:defRPr>
            </a:lvl3pPr>
            <a:lvl4pPr marL="1562100" indent="-228600" algn="l">
              <a:spcBef>
                <a:spcPct val="20000"/>
              </a:spcBef>
              <a:buChar char="–"/>
              <a:defRPr kumimoji="1" b="1">
                <a:solidFill>
                  <a:schemeClr val="tx1"/>
                </a:solidFill>
                <a:latin typeface="Times New Roman" pitchFamily="18" charset="0"/>
                <a:ea typeface="黑体" pitchFamily="2" charset="-122"/>
              </a:defRPr>
            </a:lvl4pPr>
            <a:lvl5pPr marL="1981200" indent="-228600" algn="l">
              <a:spcBef>
                <a:spcPct val="20000"/>
              </a:spcBef>
              <a:buChar char="»"/>
              <a:defRPr kumimoji="1" b="1">
                <a:solidFill>
                  <a:schemeClr val="tx1"/>
                </a:solidFill>
                <a:latin typeface="Times New Roman" pitchFamily="18" charset="0"/>
                <a:ea typeface="黑体" pitchFamily="2" charset="-122"/>
              </a:defRPr>
            </a:lvl5pPr>
            <a:lvl6pPr marL="24384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28956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3528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8100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r>
              <a:rPr lang="en-US" altLang="zh-CN">
                <a:latin typeface="宋体" charset="-122"/>
              </a:rPr>
              <a:t>NFA M</a:t>
            </a:r>
            <a:r>
              <a:rPr lang="zh-CN" altLang="en-US">
                <a:latin typeface="宋体" charset="-122"/>
              </a:rPr>
              <a:t>的状态转换矩阵</a:t>
            </a:r>
          </a:p>
        </p:txBody>
      </p:sp>
      <p:sp>
        <p:nvSpPr>
          <p:cNvPr id="269317" name="Rectangle 5"/>
          <p:cNvSpPr>
            <a:spLocks noChangeArrowheads="1"/>
          </p:cNvSpPr>
          <p:nvPr/>
        </p:nvSpPr>
        <p:spPr bwMode="auto">
          <a:xfrm>
            <a:off x="4648200" y="2819400"/>
            <a:ext cx="41148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742950" indent="-285750" algn="l">
              <a:spcBef>
                <a:spcPct val="20000"/>
              </a:spcBef>
              <a:buChar char="–"/>
              <a:defRPr kumimoji="1" sz="2400" b="1">
                <a:solidFill>
                  <a:schemeClr val="tx1"/>
                </a:solidFill>
                <a:latin typeface="Times New Roman" pitchFamily="18" charset="0"/>
                <a:ea typeface="黑体" pitchFamily="2" charset="-122"/>
              </a:defRPr>
            </a:lvl2pPr>
            <a:lvl3pPr marL="1143000" indent="-228600" algn="l">
              <a:spcBef>
                <a:spcPct val="20000"/>
              </a:spcBef>
              <a:buChar char="•"/>
              <a:defRPr kumimoji="1" sz="2000" b="1">
                <a:solidFill>
                  <a:schemeClr val="tx1"/>
                </a:solidFill>
                <a:latin typeface="Times New Roman" pitchFamily="18" charset="0"/>
                <a:ea typeface="黑体" pitchFamily="2" charset="-122"/>
              </a:defRPr>
            </a:lvl3pPr>
            <a:lvl4pPr marL="1562100" indent="-228600" algn="l">
              <a:spcBef>
                <a:spcPct val="20000"/>
              </a:spcBef>
              <a:buChar char="–"/>
              <a:defRPr kumimoji="1" b="1">
                <a:solidFill>
                  <a:schemeClr val="tx1"/>
                </a:solidFill>
                <a:latin typeface="Times New Roman" pitchFamily="18" charset="0"/>
                <a:ea typeface="黑体" pitchFamily="2" charset="-122"/>
              </a:defRPr>
            </a:lvl4pPr>
            <a:lvl5pPr marL="1981200" indent="-228600" algn="l">
              <a:spcBef>
                <a:spcPct val="20000"/>
              </a:spcBef>
              <a:buChar char="»"/>
              <a:defRPr kumimoji="1" b="1">
                <a:solidFill>
                  <a:schemeClr val="tx1"/>
                </a:solidFill>
                <a:latin typeface="Times New Roman" pitchFamily="18" charset="0"/>
                <a:ea typeface="黑体" pitchFamily="2" charset="-122"/>
              </a:defRPr>
            </a:lvl5pPr>
            <a:lvl6pPr marL="24384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28956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3528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8100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r>
              <a:rPr lang="en-US" altLang="zh-CN">
                <a:latin typeface="宋体" charset="-122"/>
              </a:rPr>
              <a:t>DFA D</a:t>
            </a:r>
            <a:r>
              <a:rPr lang="zh-CN" altLang="en-US">
                <a:latin typeface="宋体" charset="-122"/>
              </a:rPr>
              <a:t>的状态转换矩阵</a:t>
            </a:r>
          </a:p>
        </p:txBody>
      </p:sp>
      <p:grpSp>
        <p:nvGrpSpPr>
          <p:cNvPr id="269318" name="Group 6"/>
          <p:cNvGrpSpPr>
            <a:grpSpLocks/>
          </p:cNvGrpSpPr>
          <p:nvPr/>
        </p:nvGrpSpPr>
        <p:grpSpPr bwMode="auto">
          <a:xfrm>
            <a:off x="644525" y="4791075"/>
            <a:ext cx="3438525" cy="1609725"/>
            <a:chOff x="710" y="2543"/>
            <a:chExt cx="2166" cy="1014"/>
          </a:xfrm>
        </p:grpSpPr>
        <p:sp>
          <p:nvSpPr>
            <p:cNvPr id="269319" name="Text Box 7"/>
            <p:cNvSpPr txBox="1">
              <a:spLocks noChangeArrowheads="1"/>
            </p:cNvSpPr>
            <p:nvPr/>
          </p:nvSpPr>
          <p:spPr bwMode="auto">
            <a:xfrm>
              <a:off x="710" y="2543"/>
              <a:ext cx="2166" cy="10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just">
                <a:lnSpc>
                  <a:spcPct val="110000"/>
                </a:lnSpc>
              </a:pPr>
              <a:r>
                <a:rPr lang="en-US" altLang="zh-CN" sz="1800" b="1">
                  <a:latin typeface="宋体" charset="-122"/>
                </a:rPr>
                <a:t>       </a:t>
              </a:r>
              <a:r>
                <a:rPr lang="zh-CN" altLang="en-US" sz="1400" b="1">
                  <a:latin typeface="宋体" charset="-122"/>
                </a:rPr>
                <a:t>输入</a:t>
              </a:r>
              <a:r>
                <a:rPr lang="zh-CN" altLang="en-US" sz="1800" b="1">
                  <a:latin typeface="宋体" charset="-122"/>
                </a:rPr>
                <a:t>     </a:t>
              </a:r>
              <a:r>
                <a:rPr lang="en-US" altLang="zh-CN" sz="1800" b="1">
                  <a:latin typeface="宋体" charset="-122"/>
                </a:rPr>
                <a:t>a       b</a:t>
              </a:r>
            </a:p>
            <a:p>
              <a:pPr algn="just">
                <a:lnSpc>
                  <a:spcPct val="110000"/>
                </a:lnSpc>
              </a:pPr>
              <a:r>
                <a:rPr lang="zh-CN" altLang="en-US" sz="1400" b="1">
                  <a:latin typeface="宋体" charset="-122"/>
                </a:rPr>
                <a:t>状态子集</a:t>
              </a:r>
              <a:r>
                <a:rPr lang="zh-CN" altLang="en-US" sz="1800" b="1">
                  <a:latin typeface="宋体" charset="-122"/>
                </a:rPr>
                <a:t>	</a:t>
              </a:r>
              <a:r>
                <a:rPr lang="zh-CN" altLang="zh-CN" sz="1800" b="1">
                  <a:latin typeface="宋体" charset="-122"/>
                </a:rPr>
                <a:t>	</a:t>
              </a:r>
            </a:p>
            <a:p>
              <a:pPr algn="just">
                <a:lnSpc>
                  <a:spcPct val="110000"/>
                </a:lnSpc>
              </a:pPr>
              <a:r>
                <a:rPr lang="zh-CN" altLang="zh-CN" sz="1800" b="1">
                  <a:latin typeface="宋体" charset="-122"/>
                </a:rPr>
                <a:t>  {</a:t>
              </a:r>
              <a:r>
                <a:rPr lang="en-US" altLang="zh-CN" sz="1800" b="1">
                  <a:latin typeface="宋体" charset="-122"/>
                </a:rPr>
                <a:t>A}         {A,B}    {B}</a:t>
              </a:r>
            </a:p>
            <a:p>
              <a:pPr algn="just">
                <a:lnSpc>
                  <a:spcPct val="110000"/>
                </a:lnSpc>
              </a:pPr>
              <a:r>
                <a:rPr lang="en-US" altLang="zh-CN" sz="1800" b="1">
                  <a:latin typeface="宋体" charset="-122"/>
                </a:rPr>
                <a:t>  {B}           -     {A,B} </a:t>
              </a:r>
            </a:p>
            <a:p>
              <a:pPr algn="just">
                <a:lnSpc>
                  <a:spcPct val="110000"/>
                </a:lnSpc>
              </a:pPr>
              <a:r>
                <a:rPr lang="en-US" altLang="zh-CN" sz="1800" b="1">
                  <a:latin typeface="宋体" charset="-122"/>
                </a:rPr>
                <a:t> {A,B}        {A,B}   {A,B}</a:t>
              </a:r>
            </a:p>
          </p:txBody>
        </p:sp>
        <p:sp>
          <p:nvSpPr>
            <p:cNvPr id="269320" name="Line 8"/>
            <p:cNvSpPr>
              <a:spLocks noChangeShapeType="1"/>
            </p:cNvSpPr>
            <p:nvPr/>
          </p:nvSpPr>
          <p:spPr bwMode="auto">
            <a:xfrm>
              <a:off x="720" y="2976"/>
              <a:ext cx="21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9321" name="Line 9"/>
            <p:cNvSpPr>
              <a:spLocks noChangeShapeType="1"/>
            </p:cNvSpPr>
            <p:nvPr/>
          </p:nvSpPr>
          <p:spPr bwMode="auto">
            <a:xfrm>
              <a:off x="720" y="2544"/>
              <a:ext cx="864" cy="43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9322" name="Line 10"/>
            <p:cNvSpPr>
              <a:spLocks noChangeShapeType="1"/>
            </p:cNvSpPr>
            <p:nvPr/>
          </p:nvSpPr>
          <p:spPr bwMode="auto">
            <a:xfrm>
              <a:off x="1584" y="2544"/>
              <a:ext cx="0" cy="100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9323" name="Line 11"/>
            <p:cNvSpPr>
              <a:spLocks noChangeShapeType="1"/>
            </p:cNvSpPr>
            <p:nvPr/>
          </p:nvSpPr>
          <p:spPr bwMode="auto">
            <a:xfrm>
              <a:off x="720" y="3168"/>
              <a:ext cx="21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9324" name="Line 12"/>
            <p:cNvSpPr>
              <a:spLocks noChangeShapeType="1"/>
            </p:cNvSpPr>
            <p:nvPr/>
          </p:nvSpPr>
          <p:spPr bwMode="auto">
            <a:xfrm>
              <a:off x="720" y="3360"/>
              <a:ext cx="21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9325" name="Line 13"/>
            <p:cNvSpPr>
              <a:spLocks noChangeShapeType="1"/>
            </p:cNvSpPr>
            <p:nvPr/>
          </p:nvSpPr>
          <p:spPr bwMode="auto">
            <a:xfrm>
              <a:off x="2208" y="2544"/>
              <a:ext cx="0" cy="100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69326" name="Group 14"/>
          <p:cNvGrpSpPr>
            <a:grpSpLocks/>
          </p:cNvGrpSpPr>
          <p:nvPr/>
        </p:nvGrpSpPr>
        <p:grpSpPr bwMode="auto">
          <a:xfrm>
            <a:off x="5029200" y="3429000"/>
            <a:ext cx="3438525" cy="1609725"/>
            <a:chOff x="3168" y="2448"/>
            <a:chExt cx="2166" cy="1014"/>
          </a:xfrm>
        </p:grpSpPr>
        <p:sp>
          <p:nvSpPr>
            <p:cNvPr id="269327" name="Text Box 15"/>
            <p:cNvSpPr txBox="1">
              <a:spLocks noChangeArrowheads="1"/>
            </p:cNvSpPr>
            <p:nvPr/>
          </p:nvSpPr>
          <p:spPr bwMode="auto">
            <a:xfrm>
              <a:off x="3168" y="2448"/>
              <a:ext cx="2166" cy="10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just">
                <a:lnSpc>
                  <a:spcPct val="110000"/>
                </a:lnSpc>
              </a:pPr>
              <a:r>
                <a:rPr lang="en-US" altLang="zh-CN" sz="1800" b="1">
                  <a:latin typeface="宋体" charset="-122"/>
                </a:rPr>
                <a:t>       </a:t>
              </a:r>
              <a:r>
                <a:rPr lang="zh-CN" altLang="en-US" sz="1400" b="1">
                  <a:latin typeface="宋体" charset="-122"/>
                </a:rPr>
                <a:t>输入</a:t>
              </a:r>
              <a:r>
                <a:rPr lang="zh-CN" altLang="en-US" sz="1800" b="1">
                  <a:latin typeface="宋体" charset="-122"/>
                </a:rPr>
                <a:t>     </a:t>
              </a:r>
              <a:r>
                <a:rPr lang="en-US" altLang="zh-CN" sz="1800" b="1">
                  <a:latin typeface="宋体" charset="-122"/>
                </a:rPr>
                <a:t>a        b</a:t>
              </a:r>
            </a:p>
            <a:p>
              <a:pPr algn="just">
                <a:lnSpc>
                  <a:spcPct val="110000"/>
                </a:lnSpc>
              </a:pPr>
              <a:r>
                <a:rPr lang="zh-CN" altLang="en-US" sz="1400" b="1">
                  <a:latin typeface="宋体" charset="-122"/>
                </a:rPr>
                <a:t>状态子集</a:t>
              </a:r>
              <a:r>
                <a:rPr lang="zh-CN" altLang="en-US" sz="1800" b="1">
                  <a:latin typeface="宋体" charset="-122"/>
                </a:rPr>
                <a:t>	</a:t>
              </a:r>
              <a:r>
                <a:rPr lang="zh-CN" altLang="zh-CN" sz="1800" b="1">
                  <a:latin typeface="宋体" charset="-122"/>
                </a:rPr>
                <a:t>	</a:t>
              </a:r>
            </a:p>
            <a:p>
              <a:pPr algn="just">
                <a:lnSpc>
                  <a:spcPct val="110000"/>
                </a:lnSpc>
              </a:pPr>
              <a:r>
                <a:rPr lang="zh-CN" altLang="zh-CN" sz="1800" b="1">
                  <a:latin typeface="宋体" charset="-122"/>
                </a:rPr>
                <a:t>   0           2        1   </a:t>
              </a:r>
            </a:p>
            <a:p>
              <a:pPr algn="just">
                <a:lnSpc>
                  <a:spcPct val="110000"/>
                </a:lnSpc>
              </a:pPr>
              <a:r>
                <a:rPr lang="zh-CN" altLang="zh-CN" sz="1800" b="1">
                  <a:latin typeface="宋体" charset="-122"/>
                </a:rPr>
                <a:t>   1           -        2 </a:t>
              </a:r>
            </a:p>
            <a:p>
              <a:pPr algn="just">
                <a:lnSpc>
                  <a:spcPct val="110000"/>
                </a:lnSpc>
              </a:pPr>
              <a:r>
                <a:rPr lang="zh-CN" altLang="zh-CN" sz="1800" b="1">
                  <a:latin typeface="宋体" charset="-122"/>
                </a:rPr>
                <a:t>   2           2        2</a:t>
              </a:r>
              <a:endParaRPr lang="en-US" altLang="zh-CN" sz="1800" b="1">
                <a:latin typeface="宋体" charset="-122"/>
              </a:endParaRPr>
            </a:p>
          </p:txBody>
        </p:sp>
        <p:sp>
          <p:nvSpPr>
            <p:cNvPr id="269328" name="Line 16"/>
            <p:cNvSpPr>
              <a:spLocks noChangeShapeType="1"/>
            </p:cNvSpPr>
            <p:nvPr/>
          </p:nvSpPr>
          <p:spPr bwMode="auto">
            <a:xfrm>
              <a:off x="3178" y="2881"/>
              <a:ext cx="21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9329" name="Line 17"/>
            <p:cNvSpPr>
              <a:spLocks noChangeShapeType="1"/>
            </p:cNvSpPr>
            <p:nvPr/>
          </p:nvSpPr>
          <p:spPr bwMode="auto">
            <a:xfrm>
              <a:off x="3178" y="2449"/>
              <a:ext cx="864" cy="43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9330" name="Line 18"/>
            <p:cNvSpPr>
              <a:spLocks noChangeShapeType="1"/>
            </p:cNvSpPr>
            <p:nvPr/>
          </p:nvSpPr>
          <p:spPr bwMode="auto">
            <a:xfrm>
              <a:off x="4042" y="2449"/>
              <a:ext cx="0" cy="100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9331" name="Line 19"/>
            <p:cNvSpPr>
              <a:spLocks noChangeShapeType="1"/>
            </p:cNvSpPr>
            <p:nvPr/>
          </p:nvSpPr>
          <p:spPr bwMode="auto">
            <a:xfrm>
              <a:off x="3178" y="3073"/>
              <a:ext cx="21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9332" name="Line 20"/>
            <p:cNvSpPr>
              <a:spLocks noChangeShapeType="1"/>
            </p:cNvSpPr>
            <p:nvPr/>
          </p:nvSpPr>
          <p:spPr bwMode="auto">
            <a:xfrm>
              <a:off x="3178" y="3265"/>
              <a:ext cx="21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9333" name="Line 21"/>
            <p:cNvSpPr>
              <a:spLocks noChangeShapeType="1"/>
            </p:cNvSpPr>
            <p:nvPr/>
          </p:nvSpPr>
          <p:spPr bwMode="auto">
            <a:xfrm>
              <a:off x="4666" y="2449"/>
              <a:ext cx="0" cy="100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69334" name="Group 22"/>
          <p:cNvGrpSpPr>
            <a:grpSpLocks/>
          </p:cNvGrpSpPr>
          <p:nvPr/>
        </p:nvGrpSpPr>
        <p:grpSpPr bwMode="auto">
          <a:xfrm>
            <a:off x="5330825" y="5105400"/>
            <a:ext cx="2517775" cy="1524000"/>
            <a:chOff x="3264" y="3216"/>
            <a:chExt cx="1538" cy="960"/>
          </a:xfrm>
        </p:grpSpPr>
        <p:sp>
          <p:nvSpPr>
            <p:cNvPr id="269335" name="Arc 23"/>
            <p:cNvSpPr>
              <a:spLocks/>
            </p:cNvSpPr>
            <p:nvPr/>
          </p:nvSpPr>
          <p:spPr bwMode="auto">
            <a:xfrm rot="509051">
              <a:off x="4127" y="3986"/>
              <a:ext cx="205" cy="173"/>
            </a:xfrm>
            <a:custGeom>
              <a:avLst/>
              <a:gdLst>
                <a:gd name="G0" fmla="+- 21600 0 0"/>
                <a:gd name="G1" fmla="+- 20345 0 0"/>
                <a:gd name="G2" fmla="+- 21600 0 0"/>
                <a:gd name="T0" fmla="*/ 28855 w 43200"/>
                <a:gd name="T1" fmla="*/ 0 h 41945"/>
                <a:gd name="T2" fmla="*/ 10508 w 43200"/>
                <a:gd name="T3" fmla="*/ 1810 h 41945"/>
                <a:gd name="T4" fmla="*/ 21600 w 43200"/>
                <a:gd name="T5" fmla="*/ 20345 h 41945"/>
              </a:gdLst>
              <a:ahLst/>
              <a:cxnLst>
                <a:cxn ang="0">
                  <a:pos x="T0" y="T1"/>
                </a:cxn>
                <a:cxn ang="0">
                  <a:pos x="T2" y="T3"/>
                </a:cxn>
                <a:cxn ang="0">
                  <a:pos x="T4" y="T5"/>
                </a:cxn>
              </a:cxnLst>
              <a:rect l="0" t="0" r="r" b="b"/>
              <a:pathLst>
                <a:path w="43200" h="41945" fill="none" extrusionOk="0">
                  <a:moveTo>
                    <a:pt x="28855" y="-1"/>
                  </a:moveTo>
                  <a:cubicBezTo>
                    <a:pt x="37456" y="3067"/>
                    <a:pt x="43200" y="11212"/>
                    <a:pt x="43200" y="20345"/>
                  </a:cubicBezTo>
                  <a:cubicBezTo>
                    <a:pt x="43200" y="32274"/>
                    <a:pt x="33529" y="41945"/>
                    <a:pt x="21600" y="41945"/>
                  </a:cubicBezTo>
                  <a:cubicBezTo>
                    <a:pt x="9670" y="41945"/>
                    <a:pt x="0" y="32274"/>
                    <a:pt x="0" y="20345"/>
                  </a:cubicBezTo>
                  <a:cubicBezTo>
                    <a:pt x="-1" y="12748"/>
                    <a:pt x="3990" y="5711"/>
                    <a:pt x="10508" y="1810"/>
                  </a:cubicBezTo>
                </a:path>
                <a:path w="43200" h="41945" stroke="0" extrusionOk="0">
                  <a:moveTo>
                    <a:pt x="28855" y="-1"/>
                  </a:moveTo>
                  <a:cubicBezTo>
                    <a:pt x="37456" y="3067"/>
                    <a:pt x="43200" y="11212"/>
                    <a:pt x="43200" y="20345"/>
                  </a:cubicBezTo>
                  <a:cubicBezTo>
                    <a:pt x="43200" y="32274"/>
                    <a:pt x="33529" y="41945"/>
                    <a:pt x="21600" y="41945"/>
                  </a:cubicBezTo>
                  <a:cubicBezTo>
                    <a:pt x="9670" y="41945"/>
                    <a:pt x="0" y="32274"/>
                    <a:pt x="0" y="20345"/>
                  </a:cubicBezTo>
                  <a:cubicBezTo>
                    <a:pt x="-1" y="12748"/>
                    <a:pt x="3990" y="5711"/>
                    <a:pt x="10508" y="1810"/>
                  </a:cubicBezTo>
                  <a:lnTo>
                    <a:pt x="21600" y="20345"/>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36" name="Text Box 24"/>
            <p:cNvSpPr txBox="1">
              <a:spLocks noChangeArrowheads="1"/>
            </p:cNvSpPr>
            <p:nvPr/>
          </p:nvSpPr>
          <p:spPr bwMode="auto">
            <a:xfrm>
              <a:off x="4224" y="3932"/>
              <a:ext cx="390"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zh-CN" sz="1800" b="1"/>
                <a:t> </a:t>
              </a:r>
              <a:r>
                <a:rPr lang="en-US" altLang="zh-CN" sz="1800" b="1"/>
                <a:t>a/b</a:t>
              </a:r>
            </a:p>
          </p:txBody>
        </p:sp>
        <p:sp>
          <p:nvSpPr>
            <p:cNvPr id="269337" name="Text Box 25"/>
            <p:cNvSpPr txBox="1">
              <a:spLocks noChangeArrowheads="1"/>
            </p:cNvSpPr>
            <p:nvPr/>
          </p:nvSpPr>
          <p:spPr bwMode="auto">
            <a:xfrm>
              <a:off x="3744" y="3575"/>
              <a:ext cx="267"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800" b="1"/>
                <a:t>a</a:t>
              </a:r>
            </a:p>
          </p:txBody>
        </p:sp>
        <p:sp>
          <p:nvSpPr>
            <p:cNvPr id="269338" name="Text Box 26"/>
            <p:cNvSpPr txBox="1">
              <a:spLocks noChangeArrowheads="1"/>
            </p:cNvSpPr>
            <p:nvPr/>
          </p:nvSpPr>
          <p:spPr bwMode="auto">
            <a:xfrm>
              <a:off x="4464" y="3606"/>
              <a:ext cx="267"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800" b="1"/>
                <a:t>b</a:t>
              </a:r>
            </a:p>
          </p:txBody>
        </p:sp>
        <p:sp>
          <p:nvSpPr>
            <p:cNvPr id="269339" name="Text Box 27"/>
            <p:cNvSpPr txBox="1">
              <a:spLocks noChangeArrowheads="1"/>
            </p:cNvSpPr>
            <p:nvPr/>
          </p:nvSpPr>
          <p:spPr bwMode="auto">
            <a:xfrm>
              <a:off x="4096" y="3216"/>
              <a:ext cx="267"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800" b="1"/>
                <a:t>b</a:t>
              </a:r>
            </a:p>
          </p:txBody>
        </p:sp>
        <p:grpSp>
          <p:nvGrpSpPr>
            <p:cNvPr id="269340" name="Group 28"/>
            <p:cNvGrpSpPr>
              <a:grpSpLocks/>
            </p:cNvGrpSpPr>
            <p:nvPr/>
          </p:nvGrpSpPr>
          <p:grpSpPr bwMode="auto">
            <a:xfrm>
              <a:off x="3264" y="3264"/>
              <a:ext cx="411" cy="244"/>
              <a:chOff x="3211" y="9185"/>
              <a:chExt cx="800" cy="520"/>
            </a:xfrm>
          </p:grpSpPr>
          <p:sp>
            <p:nvSpPr>
              <p:cNvPr id="269341" name="Line 29"/>
              <p:cNvSpPr>
                <a:spLocks noChangeShapeType="1"/>
              </p:cNvSpPr>
              <p:nvPr/>
            </p:nvSpPr>
            <p:spPr bwMode="auto">
              <a:xfrm>
                <a:off x="3491" y="9545"/>
                <a:ext cx="412"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42" name="Text Box 30"/>
              <p:cNvSpPr txBox="1">
                <a:spLocks noChangeArrowheads="1"/>
              </p:cNvSpPr>
              <p:nvPr/>
            </p:nvSpPr>
            <p:spPr bwMode="auto">
              <a:xfrm>
                <a:off x="3211" y="9185"/>
                <a:ext cx="800"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sz="1600" b="1"/>
                  <a:t>开始</a:t>
                </a:r>
              </a:p>
            </p:txBody>
          </p:sp>
        </p:grpSp>
        <p:grpSp>
          <p:nvGrpSpPr>
            <p:cNvPr id="269343" name="Group 31"/>
            <p:cNvGrpSpPr>
              <a:grpSpLocks/>
            </p:cNvGrpSpPr>
            <p:nvPr/>
          </p:nvGrpSpPr>
          <p:grpSpPr bwMode="auto">
            <a:xfrm>
              <a:off x="4597" y="3312"/>
              <a:ext cx="205" cy="205"/>
              <a:chOff x="4597" y="3360"/>
              <a:chExt cx="205" cy="205"/>
            </a:xfrm>
          </p:grpSpPr>
          <p:sp>
            <p:nvSpPr>
              <p:cNvPr id="269344" name="Oval 32"/>
              <p:cNvSpPr>
                <a:spLocks noChangeArrowheads="1"/>
              </p:cNvSpPr>
              <p:nvPr/>
            </p:nvSpPr>
            <p:spPr bwMode="auto">
              <a:xfrm>
                <a:off x="4597" y="3378"/>
                <a:ext cx="205" cy="187"/>
              </a:xfrm>
              <a:prstGeom prst="ellipse">
                <a:avLst/>
              </a:prstGeom>
              <a:noFill/>
              <a:ln w="38100" cmpd="dbl">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345" name="Text Box 33"/>
              <p:cNvSpPr txBox="1">
                <a:spLocks noChangeArrowheads="1"/>
              </p:cNvSpPr>
              <p:nvPr/>
            </p:nvSpPr>
            <p:spPr bwMode="auto">
              <a:xfrm>
                <a:off x="4605" y="3360"/>
                <a:ext cx="19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a:lstStyle/>
              <a:p>
                <a:pPr>
                  <a:lnSpc>
                    <a:spcPct val="110000"/>
                  </a:lnSpc>
                </a:pPr>
                <a:r>
                  <a:rPr lang="en-US" altLang="zh-CN" sz="1800" b="1"/>
                  <a:t>1</a:t>
                </a:r>
                <a:endParaRPr lang="zh-CN" altLang="zh-CN" sz="1800" b="1"/>
              </a:p>
            </p:txBody>
          </p:sp>
        </p:grpSp>
        <p:grpSp>
          <p:nvGrpSpPr>
            <p:cNvPr id="269346" name="Group 34"/>
            <p:cNvGrpSpPr>
              <a:grpSpLocks/>
            </p:cNvGrpSpPr>
            <p:nvPr/>
          </p:nvGrpSpPr>
          <p:grpSpPr bwMode="auto">
            <a:xfrm>
              <a:off x="4128" y="3740"/>
              <a:ext cx="205" cy="240"/>
              <a:chOff x="4597" y="3360"/>
              <a:chExt cx="205" cy="205"/>
            </a:xfrm>
          </p:grpSpPr>
          <p:sp>
            <p:nvSpPr>
              <p:cNvPr id="269347" name="Oval 35"/>
              <p:cNvSpPr>
                <a:spLocks noChangeArrowheads="1"/>
              </p:cNvSpPr>
              <p:nvPr/>
            </p:nvSpPr>
            <p:spPr bwMode="auto">
              <a:xfrm>
                <a:off x="4597" y="3378"/>
                <a:ext cx="205" cy="187"/>
              </a:xfrm>
              <a:prstGeom prst="ellipse">
                <a:avLst/>
              </a:prstGeom>
              <a:noFill/>
              <a:ln w="38100" cmpd="dbl">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348" name="Text Box 36"/>
              <p:cNvSpPr txBox="1">
                <a:spLocks noChangeArrowheads="1"/>
              </p:cNvSpPr>
              <p:nvPr/>
            </p:nvSpPr>
            <p:spPr bwMode="auto">
              <a:xfrm>
                <a:off x="4605" y="3360"/>
                <a:ext cx="19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a:lstStyle/>
              <a:p>
                <a:pPr>
                  <a:lnSpc>
                    <a:spcPct val="110000"/>
                  </a:lnSpc>
                </a:pPr>
                <a:r>
                  <a:rPr lang="en-US" altLang="zh-CN" sz="1800" b="1"/>
                  <a:t>2</a:t>
                </a:r>
                <a:endParaRPr lang="zh-CN" altLang="zh-CN" sz="1800" b="1"/>
              </a:p>
            </p:txBody>
          </p:sp>
        </p:grpSp>
        <p:grpSp>
          <p:nvGrpSpPr>
            <p:cNvPr id="269349" name="Group 37"/>
            <p:cNvGrpSpPr>
              <a:grpSpLocks/>
            </p:cNvGrpSpPr>
            <p:nvPr/>
          </p:nvGrpSpPr>
          <p:grpSpPr bwMode="auto">
            <a:xfrm>
              <a:off x="3648" y="3312"/>
              <a:ext cx="192" cy="240"/>
              <a:chOff x="3648" y="3360"/>
              <a:chExt cx="205" cy="205"/>
            </a:xfrm>
          </p:grpSpPr>
          <p:sp>
            <p:nvSpPr>
              <p:cNvPr id="269350" name="Oval 38"/>
              <p:cNvSpPr>
                <a:spLocks noChangeArrowheads="1"/>
              </p:cNvSpPr>
              <p:nvPr/>
            </p:nvSpPr>
            <p:spPr bwMode="auto">
              <a:xfrm>
                <a:off x="3648" y="3378"/>
                <a:ext cx="205" cy="18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351" name="Text Box 39"/>
              <p:cNvSpPr txBox="1">
                <a:spLocks noChangeArrowheads="1"/>
              </p:cNvSpPr>
              <p:nvPr/>
            </p:nvSpPr>
            <p:spPr bwMode="auto">
              <a:xfrm>
                <a:off x="3656" y="3360"/>
                <a:ext cx="19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p>
                <a:pPr>
                  <a:lnSpc>
                    <a:spcPct val="110000"/>
                  </a:lnSpc>
                </a:pPr>
                <a:r>
                  <a:rPr lang="en-US" altLang="zh-CN" sz="1800" b="1"/>
                  <a:t>0</a:t>
                </a:r>
                <a:endParaRPr lang="zh-CN" altLang="zh-CN" sz="1800" b="1"/>
              </a:p>
            </p:txBody>
          </p:sp>
        </p:grpSp>
        <p:cxnSp>
          <p:nvCxnSpPr>
            <p:cNvPr id="269352" name="AutoShape 40"/>
            <p:cNvCxnSpPr>
              <a:cxnSpLocks noChangeShapeType="1"/>
              <a:stCxn id="269345" idx="2"/>
              <a:endCxn id="269348" idx="3"/>
            </p:cNvCxnSpPr>
            <p:nvPr/>
          </p:nvCxnSpPr>
          <p:spPr bwMode="auto">
            <a:xfrm flipH="1">
              <a:off x="4331" y="3504"/>
              <a:ext cx="372" cy="349"/>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9353" name="AutoShape 41"/>
            <p:cNvCxnSpPr>
              <a:cxnSpLocks noChangeShapeType="1"/>
              <a:stCxn id="269351" idx="2"/>
              <a:endCxn id="269348" idx="1"/>
            </p:cNvCxnSpPr>
            <p:nvPr/>
          </p:nvCxnSpPr>
          <p:spPr bwMode="auto">
            <a:xfrm>
              <a:off x="3747" y="3537"/>
              <a:ext cx="389" cy="316"/>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9354" name="AutoShape 42"/>
            <p:cNvCxnSpPr>
              <a:cxnSpLocks noChangeShapeType="1"/>
              <a:stCxn id="269351" idx="3"/>
              <a:endCxn id="269345" idx="1"/>
            </p:cNvCxnSpPr>
            <p:nvPr/>
          </p:nvCxnSpPr>
          <p:spPr bwMode="auto">
            <a:xfrm flipV="1">
              <a:off x="3838" y="3408"/>
              <a:ext cx="767" cy="17"/>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269355" name="Group 43"/>
          <p:cNvGrpSpPr>
            <a:grpSpLocks/>
          </p:cNvGrpSpPr>
          <p:nvPr/>
        </p:nvGrpSpPr>
        <p:grpSpPr bwMode="auto">
          <a:xfrm>
            <a:off x="1066800" y="2667000"/>
            <a:ext cx="3048000" cy="1295400"/>
            <a:chOff x="3011" y="8465"/>
            <a:chExt cx="3292" cy="1480"/>
          </a:xfrm>
        </p:grpSpPr>
        <p:grpSp>
          <p:nvGrpSpPr>
            <p:cNvPr id="269356" name="Group 44"/>
            <p:cNvGrpSpPr>
              <a:grpSpLocks/>
            </p:cNvGrpSpPr>
            <p:nvPr/>
          </p:nvGrpSpPr>
          <p:grpSpPr bwMode="auto">
            <a:xfrm>
              <a:off x="3311" y="8465"/>
              <a:ext cx="2992" cy="1480"/>
              <a:chOff x="2719" y="8465"/>
              <a:chExt cx="2992" cy="1480"/>
            </a:xfrm>
          </p:grpSpPr>
          <p:sp>
            <p:nvSpPr>
              <p:cNvPr id="269357" name="Line 45"/>
              <p:cNvSpPr>
                <a:spLocks noChangeShapeType="1"/>
              </p:cNvSpPr>
              <p:nvPr/>
            </p:nvSpPr>
            <p:spPr bwMode="auto">
              <a:xfrm>
                <a:off x="2719" y="9425"/>
                <a:ext cx="412"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69358" name="Group 46"/>
              <p:cNvGrpSpPr>
                <a:grpSpLocks/>
              </p:cNvGrpSpPr>
              <p:nvPr/>
            </p:nvGrpSpPr>
            <p:grpSpPr bwMode="auto">
              <a:xfrm>
                <a:off x="3151" y="9177"/>
                <a:ext cx="515" cy="468"/>
                <a:chOff x="4343" y="9245"/>
                <a:chExt cx="515" cy="468"/>
              </a:xfrm>
            </p:grpSpPr>
            <p:sp>
              <p:nvSpPr>
                <p:cNvPr id="269359" name="Oval 47"/>
                <p:cNvSpPr>
                  <a:spLocks noChangeArrowheads="1"/>
                </p:cNvSpPr>
                <p:nvPr/>
              </p:nvSpPr>
              <p:spPr bwMode="auto">
                <a:xfrm>
                  <a:off x="4343" y="9245"/>
                  <a:ext cx="412" cy="468"/>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60" name="Text Box 48"/>
                <p:cNvSpPr txBox="1">
                  <a:spLocks noChangeArrowheads="1"/>
                </p:cNvSpPr>
                <p:nvPr/>
              </p:nvSpPr>
              <p:spPr bwMode="auto">
                <a:xfrm>
                  <a:off x="4343" y="9245"/>
                  <a:ext cx="515"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A</a:t>
                  </a:r>
                </a:p>
              </p:txBody>
            </p:sp>
          </p:grpSp>
          <p:grpSp>
            <p:nvGrpSpPr>
              <p:cNvPr id="269361" name="Group 49"/>
              <p:cNvGrpSpPr>
                <a:grpSpLocks/>
              </p:cNvGrpSpPr>
              <p:nvPr/>
            </p:nvGrpSpPr>
            <p:grpSpPr bwMode="auto">
              <a:xfrm>
                <a:off x="5091" y="9182"/>
                <a:ext cx="515" cy="468"/>
                <a:chOff x="4343" y="9245"/>
                <a:chExt cx="515" cy="468"/>
              </a:xfrm>
            </p:grpSpPr>
            <p:sp>
              <p:nvSpPr>
                <p:cNvPr id="269362" name="Oval 50"/>
                <p:cNvSpPr>
                  <a:spLocks noChangeArrowheads="1"/>
                </p:cNvSpPr>
                <p:nvPr/>
              </p:nvSpPr>
              <p:spPr bwMode="auto">
                <a:xfrm>
                  <a:off x="4343" y="9245"/>
                  <a:ext cx="412" cy="468"/>
                </a:xfrm>
                <a:prstGeom prst="ellipse">
                  <a:avLst/>
                </a:prstGeom>
                <a:solidFill>
                  <a:srgbClr val="FFFFFF"/>
                </a:solidFill>
                <a:ln w="38100" cmpd="dbl">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63" name="Text Box 51"/>
                <p:cNvSpPr txBox="1">
                  <a:spLocks noChangeArrowheads="1"/>
                </p:cNvSpPr>
                <p:nvPr/>
              </p:nvSpPr>
              <p:spPr bwMode="auto">
                <a:xfrm>
                  <a:off x="4343" y="9245"/>
                  <a:ext cx="515"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B</a:t>
                  </a:r>
                </a:p>
              </p:txBody>
            </p:sp>
          </p:grpSp>
          <p:sp>
            <p:nvSpPr>
              <p:cNvPr id="269364" name="Line 52"/>
              <p:cNvSpPr>
                <a:spLocks noChangeShapeType="1"/>
              </p:cNvSpPr>
              <p:nvPr/>
            </p:nvSpPr>
            <p:spPr bwMode="auto">
              <a:xfrm>
                <a:off x="3591" y="9425"/>
                <a:ext cx="150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65" name="Arc 53"/>
              <p:cNvSpPr>
                <a:spLocks/>
              </p:cNvSpPr>
              <p:nvPr/>
            </p:nvSpPr>
            <p:spPr bwMode="auto">
              <a:xfrm flipV="1">
                <a:off x="3211" y="8856"/>
                <a:ext cx="360" cy="349"/>
              </a:xfrm>
              <a:custGeom>
                <a:avLst/>
                <a:gdLst>
                  <a:gd name="G0" fmla="+- 21600 0 0"/>
                  <a:gd name="G1" fmla="+- 20345 0 0"/>
                  <a:gd name="G2" fmla="+- 21600 0 0"/>
                  <a:gd name="T0" fmla="*/ 28855 w 43200"/>
                  <a:gd name="T1" fmla="*/ 0 h 41945"/>
                  <a:gd name="T2" fmla="*/ 10508 w 43200"/>
                  <a:gd name="T3" fmla="*/ 1810 h 41945"/>
                  <a:gd name="T4" fmla="*/ 21600 w 43200"/>
                  <a:gd name="T5" fmla="*/ 20345 h 41945"/>
                </a:gdLst>
                <a:ahLst/>
                <a:cxnLst>
                  <a:cxn ang="0">
                    <a:pos x="T0" y="T1"/>
                  </a:cxn>
                  <a:cxn ang="0">
                    <a:pos x="T2" y="T3"/>
                  </a:cxn>
                  <a:cxn ang="0">
                    <a:pos x="T4" y="T5"/>
                  </a:cxn>
                </a:cxnLst>
                <a:rect l="0" t="0" r="r" b="b"/>
                <a:pathLst>
                  <a:path w="43200" h="41945" fill="none" extrusionOk="0">
                    <a:moveTo>
                      <a:pt x="28855" y="-1"/>
                    </a:moveTo>
                    <a:cubicBezTo>
                      <a:pt x="37456" y="3067"/>
                      <a:pt x="43200" y="11212"/>
                      <a:pt x="43200" y="20345"/>
                    </a:cubicBezTo>
                    <a:cubicBezTo>
                      <a:pt x="43200" y="32274"/>
                      <a:pt x="33529" y="41945"/>
                      <a:pt x="21600" y="41945"/>
                    </a:cubicBezTo>
                    <a:cubicBezTo>
                      <a:pt x="9670" y="41945"/>
                      <a:pt x="0" y="32274"/>
                      <a:pt x="0" y="20345"/>
                    </a:cubicBezTo>
                    <a:cubicBezTo>
                      <a:pt x="-1" y="12748"/>
                      <a:pt x="3990" y="5711"/>
                      <a:pt x="10508" y="1810"/>
                    </a:cubicBezTo>
                  </a:path>
                  <a:path w="43200" h="41945" stroke="0" extrusionOk="0">
                    <a:moveTo>
                      <a:pt x="28855" y="-1"/>
                    </a:moveTo>
                    <a:cubicBezTo>
                      <a:pt x="37456" y="3067"/>
                      <a:pt x="43200" y="11212"/>
                      <a:pt x="43200" y="20345"/>
                    </a:cubicBezTo>
                    <a:cubicBezTo>
                      <a:pt x="43200" y="32274"/>
                      <a:pt x="33529" y="41945"/>
                      <a:pt x="21600" y="41945"/>
                    </a:cubicBezTo>
                    <a:cubicBezTo>
                      <a:pt x="9670" y="41945"/>
                      <a:pt x="0" y="32274"/>
                      <a:pt x="0" y="20345"/>
                    </a:cubicBezTo>
                    <a:cubicBezTo>
                      <a:pt x="-1" y="12748"/>
                      <a:pt x="3990" y="5711"/>
                      <a:pt x="10508" y="1810"/>
                    </a:cubicBezTo>
                    <a:lnTo>
                      <a:pt x="21600" y="20345"/>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66" name="Arc 54"/>
              <p:cNvSpPr>
                <a:spLocks/>
              </p:cNvSpPr>
              <p:nvPr/>
            </p:nvSpPr>
            <p:spPr bwMode="auto">
              <a:xfrm flipV="1">
                <a:off x="5191" y="8865"/>
                <a:ext cx="360" cy="349"/>
              </a:xfrm>
              <a:custGeom>
                <a:avLst/>
                <a:gdLst>
                  <a:gd name="G0" fmla="+- 21600 0 0"/>
                  <a:gd name="G1" fmla="+- 20345 0 0"/>
                  <a:gd name="G2" fmla="+- 21600 0 0"/>
                  <a:gd name="T0" fmla="*/ 28855 w 43200"/>
                  <a:gd name="T1" fmla="*/ 0 h 41945"/>
                  <a:gd name="T2" fmla="*/ 10508 w 43200"/>
                  <a:gd name="T3" fmla="*/ 1810 h 41945"/>
                  <a:gd name="T4" fmla="*/ 21600 w 43200"/>
                  <a:gd name="T5" fmla="*/ 20345 h 41945"/>
                </a:gdLst>
                <a:ahLst/>
                <a:cxnLst>
                  <a:cxn ang="0">
                    <a:pos x="T0" y="T1"/>
                  </a:cxn>
                  <a:cxn ang="0">
                    <a:pos x="T2" y="T3"/>
                  </a:cxn>
                  <a:cxn ang="0">
                    <a:pos x="T4" y="T5"/>
                  </a:cxn>
                </a:cxnLst>
                <a:rect l="0" t="0" r="r" b="b"/>
                <a:pathLst>
                  <a:path w="43200" h="41945" fill="none" extrusionOk="0">
                    <a:moveTo>
                      <a:pt x="28855" y="-1"/>
                    </a:moveTo>
                    <a:cubicBezTo>
                      <a:pt x="37456" y="3067"/>
                      <a:pt x="43200" y="11212"/>
                      <a:pt x="43200" y="20345"/>
                    </a:cubicBezTo>
                    <a:cubicBezTo>
                      <a:pt x="43200" y="32274"/>
                      <a:pt x="33529" y="41945"/>
                      <a:pt x="21600" y="41945"/>
                    </a:cubicBezTo>
                    <a:cubicBezTo>
                      <a:pt x="9670" y="41945"/>
                      <a:pt x="0" y="32274"/>
                      <a:pt x="0" y="20345"/>
                    </a:cubicBezTo>
                    <a:cubicBezTo>
                      <a:pt x="-1" y="12748"/>
                      <a:pt x="3990" y="5711"/>
                      <a:pt x="10508" y="1810"/>
                    </a:cubicBezTo>
                  </a:path>
                  <a:path w="43200" h="41945" stroke="0" extrusionOk="0">
                    <a:moveTo>
                      <a:pt x="28855" y="-1"/>
                    </a:moveTo>
                    <a:cubicBezTo>
                      <a:pt x="37456" y="3067"/>
                      <a:pt x="43200" y="11212"/>
                      <a:pt x="43200" y="20345"/>
                    </a:cubicBezTo>
                    <a:cubicBezTo>
                      <a:pt x="43200" y="32274"/>
                      <a:pt x="33529" y="41945"/>
                      <a:pt x="21600" y="41945"/>
                    </a:cubicBezTo>
                    <a:cubicBezTo>
                      <a:pt x="9670" y="41945"/>
                      <a:pt x="0" y="32274"/>
                      <a:pt x="0" y="20345"/>
                    </a:cubicBezTo>
                    <a:cubicBezTo>
                      <a:pt x="-1" y="12748"/>
                      <a:pt x="3990" y="5711"/>
                      <a:pt x="10508" y="1810"/>
                    </a:cubicBezTo>
                    <a:lnTo>
                      <a:pt x="21600" y="20345"/>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67" name="Arc 55"/>
              <p:cNvSpPr>
                <a:spLocks/>
              </p:cNvSpPr>
              <p:nvPr/>
            </p:nvSpPr>
            <p:spPr bwMode="auto">
              <a:xfrm flipV="1">
                <a:off x="3491" y="9545"/>
                <a:ext cx="1620" cy="260"/>
              </a:xfrm>
              <a:custGeom>
                <a:avLst/>
                <a:gdLst>
                  <a:gd name="G0" fmla="+- 21384 0 0"/>
                  <a:gd name="G1" fmla="+- 21600 0 0"/>
                  <a:gd name="G2" fmla="+- 21600 0 0"/>
                  <a:gd name="T0" fmla="*/ 0 w 42984"/>
                  <a:gd name="T1" fmla="*/ 18552 h 21600"/>
                  <a:gd name="T2" fmla="*/ 42984 w 42984"/>
                  <a:gd name="T3" fmla="*/ 21600 h 21600"/>
                  <a:gd name="T4" fmla="*/ 21384 w 42984"/>
                  <a:gd name="T5" fmla="*/ 21600 h 21600"/>
                </a:gdLst>
                <a:ahLst/>
                <a:cxnLst>
                  <a:cxn ang="0">
                    <a:pos x="T0" y="T1"/>
                  </a:cxn>
                  <a:cxn ang="0">
                    <a:pos x="T2" y="T3"/>
                  </a:cxn>
                  <a:cxn ang="0">
                    <a:pos x="T4" y="T5"/>
                  </a:cxn>
                </a:cxnLst>
                <a:rect l="0" t="0" r="r" b="b"/>
                <a:pathLst>
                  <a:path w="42984" h="21600" fill="none" extrusionOk="0">
                    <a:moveTo>
                      <a:pt x="0" y="18552"/>
                    </a:moveTo>
                    <a:cubicBezTo>
                      <a:pt x="1517" y="7907"/>
                      <a:pt x="10632" y="-1"/>
                      <a:pt x="21384" y="0"/>
                    </a:cubicBezTo>
                    <a:cubicBezTo>
                      <a:pt x="33313" y="0"/>
                      <a:pt x="42984" y="9670"/>
                      <a:pt x="42984" y="21600"/>
                    </a:cubicBezTo>
                  </a:path>
                  <a:path w="42984" h="21600" stroke="0" extrusionOk="0">
                    <a:moveTo>
                      <a:pt x="0" y="18552"/>
                    </a:moveTo>
                    <a:cubicBezTo>
                      <a:pt x="1517" y="7907"/>
                      <a:pt x="10632" y="-1"/>
                      <a:pt x="21384" y="0"/>
                    </a:cubicBezTo>
                    <a:cubicBezTo>
                      <a:pt x="33313" y="0"/>
                      <a:pt x="42984" y="9670"/>
                      <a:pt x="42984" y="21600"/>
                    </a:cubicBezTo>
                    <a:lnTo>
                      <a:pt x="21384" y="21600"/>
                    </a:lnTo>
                    <a:close/>
                  </a:path>
                </a:pathLst>
              </a:custGeom>
              <a:noFill/>
              <a:ln w="9525">
                <a:solidFill>
                  <a:srgbClr val="000000"/>
                </a:solidFill>
                <a:round/>
                <a:headEnd type="triangle" w="sm"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68" name="Arc 56"/>
              <p:cNvSpPr>
                <a:spLocks/>
              </p:cNvSpPr>
              <p:nvPr/>
            </p:nvSpPr>
            <p:spPr bwMode="auto">
              <a:xfrm>
                <a:off x="3551" y="9045"/>
                <a:ext cx="1600" cy="282"/>
              </a:xfrm>
              <a:custGeom>
                <a:avLst/>
                <a:gdLst>
                  <a:gd name="G0" fmla="+- 21384 0 0"/>
                  <a:gd name="G1" fmla="+- 21600 0 0"/>
                  <a:gd name="G2" fmla="+- 21600 0 0"/>
                  <a:gd name="T0" fmla="*/ 0 w 42629"/>
                  <a:gd name="T1" fmla="*/ 18552 h 21600"/>
                  <a:gd name="T2" fmla="*/ 42629 w 42629"/>
                  <a:gd name="T3" fmla="*/ 17699 h 21600"/>
                  <a:gd name="T4" fmla="*/ 21384 w 42629"/>
                  <a:gd name="T5" fmla="*/ 21600 h 21600"/>
                </a:gdLst>
                <a:ahLst/>
                <a:cxnLst>
                  <a:cxn ang="0">
                    <a:pos x="T0" y="T1"/>
                  </a:cxn>
                  <a:cxn ang="0">
                    <a:pos x="T2" y="T3"/>
                  </a:cxn>
                  <a:cxn ang="0">
                    <a:pos x="T4" y="T5"/>
                  </a:cxn>
                </a:cxnLst>
                <a:rect l="0" t="0" r="r" b="b"/>
                <a:pathLst>
                  <a:path w="42629" h="21600" fill="none" extrusionOk="0">
                    <a:moveTo>
                      <a:pt x="0" y="18552"/>
                    </a:moveTo>
                    <a:cubicBezTo>
                      <a:pt x="1517" y="7907"/>
                      <a:pt x="10632" y="-1"/>
                      <a:pt x="21384" y="0"/>
                    </a:cubicBezTo>
                    <a:cubicBezTo>
                      <a:pt x="31808" y="0"/>
                      <a:pt x="40746" y="7445"/>
                      <a:pt x="42628" y="17699"/>
                    </a:cubicBezTo>
                  </a:path>
                  <a:path w="42629" h="21600" stroke="0" extrusionOk="0">
                    <a:moveTo>
                      <a:pt x="0" y="18552"/>
                    </a:moveTo>
                    <a:cubicBezTo>
                      <a:pt x="1517" y="7907"/>
                      <a:pt x="10632" y="-1"/>
                      <a:pt x="21384" y="0"/>
                    </a:cubicBezTo>
                    <a:cubicBezTo>
                      <a:pt x="31808" y="0"/>
                      <a:pt x="40746" y="7445"/>
                      <a:pt x="42628" y="17699"/>
                    </a:cubicBezTo>
                    <a:lnTo>
                      <a:pt x="21384" y="21600"/>
                    </a:lnTo>
                    <a:close/>
                  </a:path>
                </a:pathLst>
              </a:custGeom>
              <a:noFill/>
              <a:ln w="9525">
                <a:solidFill>
                  <a:srgbClr val="000000"/>
                </a:solidFill>
                <a:round/>
                <a:headEnd type="none" w="sm"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69" name="Text Box 57"/>
              <p:cNvSpPr txBox="1">
                <a:spLocks noChangeArrowheads="1"/>
              </p:cNvSpPr>
              <p:nvPr/>
            </p:nvSpPr>
            <p:spPr bwMode="auto">
              <a:xfrm>
                <a:off x="3211" y="8465"/>
                <a:ext cx="520"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a</a:t>
                </a:r>
              </a:p>
            </p:txBody>
          </p:sp>
          <p:sp>
            <p:nvSpPr>
              <p:cNvPr id="269370" name="Text Box 58"/>
              <p:cNvSpPr txBox="1">
                <a:spLocks noChangeArrowheads="1"/>
              </p:cNvSpPr>
              <p:nvPr/>
            </p:nvSpPr>
            <p:spPr bwMode="auto">
              <a:xfrm>
                <a:off x="4111" y="8665"/>
                <a:ext cx="520"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a</a:t>
                </a:r>
              </a:p>
            </p:txBody>
          </p:sp>
          <p:sp>
            <p:nvSpPr>
              <p:cNvPr id="269371" name="Text Box 59"/>
              <p:cNvSpPr txBox="1">
                <a:spLocks noChangeArrowheads="1"/>
              </p:cNvSpPr>
              <p:nvPr/>
            </p:nvSpPr>
            <p:spPr bwMode="auto">
              <a:xfrm>
                <a:off x="4111" y="9045"/>
                <a:ext cx="520"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b</a:t>
                </a:r>
              </a:p>
            </p:txBody>
          </p:sp>
          <p:sp>
            <p:nvSpPr>
              <p:cNvPr id="269372" name="Text Box 60"/>
              <p:cNvSpPr txBox="1">
                <a:spLocks noChangeArrowheads="1"/>
              </p:cNvSpPr>
              <p:nvPr/>
            </p:nvSpPr>
            <p:spPr bwMode="auto">
              <a:xfrm>
                <a:off x="4131" y="9425"/>
                <a:ext cx="520"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b</a:t>
                </a:r>
              </a:p>
            </p:txBody>
          </p:sp>
          <p:sp>
            <p:nvSpPr>
              <p:cNvPr id="269373" name="Text Box 61"/>
              <p:cNvSpPr txBox="1">
                <a:spLocks noChangeArrowheads="1"/>
              </p:cNvSpPr>
              <p:nvPr/>
            </p:nvSpPr>
            <p:spPr bwMode="auto">
              <a:xfrm>
                <a:off x="5191" y="8485"/>
                <a:ext cx="520"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b</a:t>
                </a:r>
              </a:p>
            </p:txBody>
          </p:sp>
        </p:grpSp>
        <p:sp>
          <p:nvSpPr>
            <p:cNvPr id="269374" name="Text Box 62"/>
            <p:cNvSpPr txBox="1">
              <a:spLocks noChangeArrowheads="1"/>
            </p:cNvSpPr>
            <p:nvPr/>
          </p:nvSpPr>
          <p:spPr bwMode="auto">
            <a:xfrm>
              <a:off x="3011" y="9065"/>
              <a:ext cx="800"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600" b="1"/>
                <a:t>开始</a:t>
              </a:r>
            </a:p>
          </p:txBody>
        </p:sp>
      </p:grpSp>
      <p:sp>
        <p:nvSpPr>
          <p:cNvPr id="2" name="灯片编号占位符 1"/>
          <p:cNvSpPr>
            <a:spLocks noGrp="1"/>
          </p:cNvSpPr>
          <p:nvPr>
            <p:ph type="sldNum" sz="quarter" idx="10"/>
          </p:nvPr>
        </p:nvSpPr>
        <p:spPr/>
        <p:txBody>
          <a:bodyPr/>
          <a:lstStyle/>
          <a:p>
            <a:fld id="{53D5C0A6-204F-44E2-BC2D-888719E44444}" type="slidenum">
              <a:rPr lang="en-US" altLang="zh-CN" smtClean="0"/>
              <a:pPr/>
              <a:t>13</a:t>
            </a:fld>
            <a:endParaRPr lang="en-US" altLang="zh-CN"/>
          </a:p>
        </p:txBody>
      </p:sp>
    </p:spTree>
    <p:extLst>
      <p:ext uri="{BB962C8B-B14F-4D97-AF65-F5344CB8AC3E}">
        <p14:creationId xmlns:p14="http://schemas.microsoft.com/office/powerpoint/2010/main" val="11177441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9315">
                                            <p:txEl>
                                              <p:pRg st="0" end="0"/>
                                            </p:txEl>
                                          </p:spTgt>
                                        </p:tgtEl>
                                        <p:attrNameLst>
                                          <p:attrName>style.visibility</p:attrName>
                                        </p:attrNameLst>
                                      </p:cBhvr>
                                      <p:to>
                                        <p:strVal val="visible"/>
                                      </p:to>
                                    </p:set>
                                    <p:animEffect transition="in" filter="wipe(up)">
                                      <p:cBhvr>
                                        <p:cTn id="7" dur="500"/>
                                        <p:tgtEl>
                                          <p:spTgt spid="269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9315">
                                            <p:txEl>
                                              <p:pRg st="1" end="1"/>
                                            </p:txEl>
                                          </p:spTgt>
                                        </p:tgtEl>
                                        <p:attrNameLst>
                                          <p:attrName>style.visibility</p:attrName>
                                        </p:attrNameLst>
                                      </p:cBhvr>
                                      <p:to>
                                        <p:strVal val="visible"/>
                                      </p:to>
                                    </p:set>
                                    <p:animEffect transition="in" filter="wipe(up)">
                                      <p:cBhvr>
                                        <p:cTn id="12" dur="500"/>
                                        <p:tgtEl>
                                          <p:spTgt spid="269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69355"/>
                                        </p:tgtEl>
                                        <p:attrNameLst>
                                          <p:attrName>style.visibility</p:attrName>
                                        </p:attrNameLst>
                                      </p:cBhvr>
                                      <p:to>
                                        <p:strVal val="visible"/>
                                      </p:to>
                                    </p:set>
                                    <p:animEffect transition="in" filter="box(out)">
                                      <p:cBhvr>
                                        <p:cTn id="17" dur="500"/>
                                        <p:tgtEl>
                                          <p:spTgt spid="2693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9316"/>
                                        </p:tgtEl>
                                        <p:attrNameLst>
                                          <p:attrName>style.visibility</p:attrName>
                                        </p:attrNameLst>
                                      </p:cBhvr>
                                      <p:to>
                                        <p:strVal val="visible"/>
                                      </p:to>
                                    </p:set>
                                    <p:animEffect transition="in" filter="wipe(left)">
                                      <p:cBhvr>
                                        <p:cTn id="22" dur="500"/>
                                        <p:tgtEl>
                                          <p:spTgt spid="2693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269318"/>
                                        </p:tgtEl>
                                        <p:attrNameLst>
                                          <p:attrName>style.visibility</p:attrName>
                                        </p:attrNameLst>
                                      </p:cBhvr>
                                      <p:to>
                                        <p:strVal val="visible"/>
                                      </p:to>
                                    </p:set>
                                    <p:animEffect transition="in" filter="box(out)">
                                      <p:cBhvr>
                                        <p:cTn id="27" dur="500"/>
                                        <p:tgtEl>
                                          <p:spTgt spid="2693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9317"/>
                                        </p:tgtEl>
                                        <p:attrNameLst>
                                          <p:attrName>style.visibility</p:attrName>
                                        </p:attrNameLst>
                                      </p:cBhvr>
                                      <p:to>
                                        <p:strVal val="visible"/>
                                      </p:to>
                                    </p:set>
                                    <p:animEffect transition="in" filter="wipe(left)">
                                      <p:cBhvr>
                                        <p:cTn id="32" dur="500"/>
                                        <p:tgtEl>
                                          <p:spTgt spid="2693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269326"/>
                                        </p:tgtEl>
                                        <p:attrNameLst>
                                          <p:attrName>style.visibility</p:attrName>
                                        </p:attrNameLst>
                                      </p:cBhvr>
                                      <p:to>
                                        <p:strVal val="visible"/>
                                      </p:to>
                                    </p:set>
                                    <p:animEffect transition="in" filter="box(out)">
                                      <p:cBhvr>
                                        <p:cTn id="37" dur="500"/>
                                        <p:tgtEl>
                                          <p:spTgt spid="26932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269334"/>
                                        </p:tgtEl>
                                        <p:attrNameLst>
                                          <p:attrName>style.visibility</p:attrName>
                                        </p:attrNameLst>
                                      </p:cBhvr>
                                      <p:to>
                                        <p:strVal val="visible"/>
                                      </p:to>
                                    </p:set>
                                    <p:animEffect transition="in" filter="box(out)">
                                      <p:cBhvr>
                                        <p:cTn id="42" dur="500"/>
                                        <p:tgtEl>
                                          <p:spTgt spid="269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autoUpdateAnimBg="0"/>
      <p:bldP spid="269316" grpId="0" autoUpdateAnimBg="0"/>
      <p:bldP spid="26931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zh-CN" altLang="en-US" sz="3600">
                <a:latin typeface="宋体" charset="-122"/>
              </a:rPr>
              <a:t>三、具有</a:t>
            </a:r>
            <a:r>
              <a:rPr lang="zh-CN" altLang="en-US" sz="3600">
                <a:latin typeface="宋体" charset="-122"/>
                <a:sym typeface="Symbol" pitchFamily="18" charset="2"/>
              </a:rPr>
              <a:t></a:t>
            </a:r>
            <a:r>
              <a:rPr lang="en-US" altLang="zh-CN" sz="3600">
                <a:latin typeface="宋体" charset="-122"/>
              </a:rPr>
              <a:t>-</a:t>
            </a:r>
            <a:r>
              <a:rPr lang="zh-CN" altLang="en-US" sz="3600">
                <a:latin typeface="宋体" charset="-122"/>
              </a:rPr>
              <a:t>转移的非确定有限自动机</a:t>
            </a:r>
          </a:p>
        </p:txBody>
      </p:sp>
      <p:sp>
        <p:nvSpPr>
          <p:cNvPr id="270339" name="Rectangle 3"/>
          <p:cNvSpPr>
            <a:spLocks noGrp="1" noChangeArrowheads="1"/>
          </p:cNvSpPr>
          <p:nvPr>
            <p:ph type="body" idx="1"/>
          </p:nvPr>
        </p:nvSpPr>
        <p:spPr>
          <a:xfrm>
            <a:off x="228600" y="990600"/>
            <a:ext cx="8686800" cy="2895600"/>
          </a:xfrm>
        </p:spPr>
        <p:txBody>
          <a:bodyPr/>
          <a:lstStyle/>
          <a:p>
            <a:pPr algn="just">
              <a:buFont typeface="Monotype Sorts" pitchFamily="2" charset="2"/>
              <a:buNone/>
            </a:pPr>
            <a:r>
              <a:rPr lang="zh-CN" altLang="en-US" sz="2400">
                <a:solidFill>
                  <a:srgbClr val="0000FF"/>
                </a:solidFill>
                <a:latin typeface="宋体" charset="-122"/>
              </a:rPr>
              <a:t>定义</a:t>
            </a:r>
            <a:r>
              <a:rPr lang="zh-CN" altLang="en-US" sz="2400">
                <a:latin typeface="宋体" charset="-122"/>
              </a:rPr>
              <a:t>：一个具有</a:t>
            </a:r>
            <a:r>
              <a:rPr lang="zh-CN" altLang="en-US" sz="2400">
                <a:latin typeface="宋体" charset="-122"/>
                <a:sym typeface="Symbol" pitchFamily="18" charset="2"/>
              </a:rPr>
              <a:t></a:t>
            </a:r>
            <a:r>
              <a:rPr lang="en-US" altLang="zh-CN" sz="2400">
                <a:latin typeface="宋体" charset="-122"/>
              </a:rPr>
              <a:t>-</a:t>
            </a:r>
            <a:r>
              <a:rPr lang="zh-CN" altLang="en-US" sz="2400">
                <a:latin typeface="宋体" charset="-122"/>
              </a:rPr>
              <a:t>转移的非确定有限自动机</a:t>
            </a:r>
            <a:r>
              <a:rPr lang="en-US" altLang="zh-CN" sz="2400">
                <a:latin typeface="宋体" charset="-122"/>
              </a:rPr>
              <a:t>M(</a:t>
            </a:r>
            <a:r>
              <a:rPr lang="zh-CN" altLang="en-US" sz="2400">
                <a:latin typeface="宋体" charset="-122"/>
              </a:rPr>
              <a:t>记作：</a:t>
            </a:r>
            <a:r>
              <a:rPr lang="en-US" altLang="zh-CN" sz="2400">
                <a:solidFill>
                  <a:srgbClr val="0000FF"/>
                </a:solidFill>
                <a:latin typeface="宋体" charset="-122"/>
              </a:rPr>
              <a:t>NFA M</a:t>
            </a:r>
            <a:r>
              <a:rPr lang="en-US" altLang="zh-CN" sz="2400">
                <a:latin typeface="宋体" charset="-122"/>
              </a:rPr>
              <a:t>)</a:t>
            </a:r>
          </a:p>
          <a:p>
            <a:pPr algn="just">
              <a:buFont typeface="Monotype Sorts" pitchFamily="2" charset="2"/>
              <a:buNone/>
            </a:pPr>
            <a:r>
              <a:rPr lang="en-US" altLang="zh-CN" sz="2400">
                <a:latin typeface="宋体" charset="-122"/>
              </a:rPr>
              <a:t>      </a:t>
            </a:r>
            <a:r>
              <a:rPr lang="zh-CN" altLang="en-US" sz="2400">
                <a:latin typeface="宋体" charset="-122"/>
              </a:rPr>
              <a:t>是一个五元组 </a:t>
            </a:r>
            <a:r>
              <a:rPr lang="en-US" altLang="zh-CN" sz="2400">
                <a:latin typeface="宋体" charset="-122"/>
              </a:rPr>
              <a:t>M=(</a:t>
            </a:r>
            <a:r>
              <a:rPr lang="en-US" altLang="zh-CN" sz="2400">
                <a:latin typeface="宋体" charset="-122"/>
                <a:sym typeface="Symbol" pitchFamily="18" charset="2"/>
              </a:rPr>
              <a:t></a:t>
            </a:r>
            <a:r>
              <a:rPr lang="zh-CN" altLang="en-US" sz="2400">
                <a:latin typeface="宋体" charset="-122"/>
              </a:rPr>
              <a:t>，</a:t>
            </a:r>
            <a:r>
              <a:rPr lang="en-US" altLang="zh-CN" sz="2400">
                <a:latin typeface="宋体" charset="-122"/>
              </a:rPr>
              <a:t>Q</a:t>
            </a:r>
            <a:r>
              <a:rPr lang="zh-CN" altLang="en-US" sz="2400">
                <a:latin typeface="宋体" charset="-122"/>
              </a:rPr>
              <a:t>，</a:t>
            </a:r>
            <a:r>
              <a:rPr lang="en-US" altLang="zh-CN" sz="2400">
                <a:latin typeface="宋体" charset="-122"/>
              </a:rPr>
              <a:t>q</a:t>
            </a:r>
            <a:r>
              <a:rPr lang="en-US" altLang="zh-CN" sz="2400" baseline="-25000">
                <a:latin typeface="宋体" charset="-122"/>
              </a:rPr>
              <a:t>0</a:t>
            </a:r>
            <a:r>
              <a:rPr lang="zh-CN" altLang="en-US" sz="2400">
                <a:latin typeface="宋体" charset="-122"/>
              </a:rPr>
              <a:t>，</a:t>
            </a:r>
            <a:r>
              <a:rPr lang="en-US" altLang="zh-CN" sz="2400">
                <a:latin typeface="宋体" charset="-122"/>
              </a:rPr>
              <a:t>F</a:t>
            </a:r>
            <a:r>
              <a:rPr lang="zh-CN" altLang="en-US" sz="2400">
                <a:latin typeface="宋体" charset="-122"/>
              </a:rPr>
              <a:t>，</a:t>
            </a:r>
            <a:r>
              <a:rPr lang="zh-CN" altLang="en-US" sz="2400">
                <a:latin typeface="宋体" charset="-122"/>
                <a:sym typeface="Symbol" pitchFamily="18" charset="2"/>
              </a:rPr>
              <a:t></a:t>
            </a:r>
            <a:r>
              <a:rPr lang="en-US" altLang="zh-CN" sz="2400">
                <a:latin typeface="宋体" charset="-122"/>
              </a:rPr>
              <a:t>)</a:t>
            </a:r>
          </a:p>
          <a:p>
            <a:pPr algn="just">
              <a:buFont typeface="Monotype Sorts" pitchFamily="2" charset="2"/>
              <a:buNone/>
            </a:pPr>
            <a:r>
              <a:rPr lang="en-US" altLang="zh-CN" sz="2000">
                <a:latin typeface="宋体" charset="-122"/>
              </a:rPr>
              <a:t> </a:t>
            </a:r>
            <a:r>
              <a:rPr lang="zh-CN" altLang="en-US" sz="2000">
                <a:latin typeface="宋体" charset="-122"/>
              </a:rPr>
              <a:t>其中 </a:t>
            </a:r>
            <a:r>
              <a:rPr lang="zh-CN" altLang="en-US" sz="2000">
                <a:latin typeface="宋体" charset="-122"/>
                <a:sym typeface="Symbol" pitchFamily="18" charset="2"/>
              </a:rPr>
              <a:t></a:t>
            </a:r>
            <a:r>
              <a:rPr lang="zh-CN" altLang="en-US" sz="2000">
                <a:latin typeface="宋体" charset="-122"/>
              </a:rPr>
              <a:t>：是一个</a:t>
            </a:r>
            <a:r>
              <a:rPr lang="zh-CN" altLang="en-US" sz="2000">
                <a:solidFill>
                  <a:srgbClr val="0000FF"/>
                </a:solidFill>
                <a:latin typeface="宋体" charset="-122"/>
              </a:rPr>
              <a:t>字母表</a:t>
            </a:r>
            <a:r>
              <a:rPr lang="zh-CN" altLang="en-US" sz="2000">
                <a:latin typeface="宋体" charset="-122"/>
              </a:rPr>
              <a:t>，它的每个元素称为一个输入符号</a:t>
            </a:r>
          </a:p>
          <a:p>
            <a:pPr algn="just">
              <a:buFont typeface="Monotype Sorts" pitchFamily="2" charset="2"/>
              <a:buNone/>
            </a:pPr>
            <a:r>
              <a:rPr lang="zh-CN" altLang="en-US" sz="2000">
                <a:latin typeface="宋体" charset="-122"/>
              </a:rPr>
              <a:t>      </a:t>
            </a:r>
            <a:r>
              <a:rPr lang="en-US" altLang="zh-CN" sz="2000">
                <a:latin typeface="宋体" charset="-122"/>
              </a:rPr>
              <a:t>Q</a:t>
            </a:r>
            <a:r>
              <a:rPr lang="zh-CN" altLang="en-US" sz="2000">
                <a:latin typeface="宋体" charset="-122"/>
              </a:rPr>
              <a:t>：是一个</a:t>
            </a:r>
            <a:r>
              <a:rPr lang="zh-CN" altLang="en-US" sz="2000">
                <a:solidFill>
                  <a:srgbClr val="0000FF"/>
                </a:solidFill>
                <a:latin typeface="宋体" charset="-122"/>
              </a:rPr>
              <a:t>有限的状态集合</a:t>
            </a:r>
            <a:endParaRPr lang="zh-CN" altLang="en-US" sz="2000">
              <a:latin typeface="宋体" charset="-122"/>
            </a:endParaRPr>
          </a:p>
          <a:p>
            <a:pPr algn="just">
              <a:buFont typeface="Monotype Sorts" pitchFamily="2" charset="2"/>
              <a:buNone/>
            </a:pPr>
            <a:r>
              <a:rPr lang="zh-CN" altLang="en-US" sz="2000">
                <a:latin typeface="宋体" charset="-122"/>
              </a:rPr>
              <a:t>      </a:t>
            </a:r>
            <a:r>
              <a:rPr lang="en-US" altLang="zh-CN" sz="2000">
                <a:latin typeface="宋体" charset="-122"/>
              </a:rPr>
              <a:t>q</a:t>
            </a:r>
            <a:r>
              <a:rPr lang="en-US" altLang="zh-CN" sz="2000" baseline="-25000">
                <a:latin typeface="宋体" charset="-122"/>
              </a:rPr>
              <a:t>0</a:t>
            </a:r>
            <a:r>
              <a:rPr lang="en-US" altLang="zh-CN" sz="2000">
                <a:latin typeface="宋体" charset="-122"/>
                <a:sym typeface="Symbol" pitchFamily="18" charset="2"/>
              </a:rPr>
              <a:t></a:t>
            </a:r>
            <a:r>
              <a:rPr lang="en-US" altLang="zh-CN" sz="2000">
                <a:latin typeface="宋体" charset="-122"/>
              </a:rPr>
              <a:t>Q</a:t>
            </a:r>
            <a:r>
              <a:rPr lang="zh-CN" altLang="en-US" sz="2000">
                <a:latin typeface="宋体" charset="-122"/>
              </a:rPr>
              <a:t>：</a:t>
            </a:r>
            <a:r>
              <a:rPr lang="en-US" altLang="zh-CN" sz="2000">
                <a:latin typeface="宋体" charset="-122"/>
              </a:rPr>
              <a:t>q</a:t>
            </a:r>
            <a:r>
              <a:rPr lang="en-US" altLang="zh-CN" sz="2000" baseline="-25000">
                <a:latin typeface="宋体" charset="-122"/>
              </a:rPr>
              <a:t>0</a:t>
            </a:r>
            <a:r>
              <a:rPr lang="zh-CN" altLang="en-US" sz="2000">
                <a:latin typeface="宋体" charset="-122"/>
              </a:rPr>
              <a:t>称为</a:t>
            </a:r>
            <a:r>
              <a:rPr lang="zh-CN" altLang="en-US" sz="2000">
                <a:solidFill>
                  <a:srgbClr val="0000FF"/>
                </a:solidFill>
                <a:latin typeface="宋体" charset="-122"/>
              </a:rPr>
              <a:t>初始状态</a:t>
            </a:r>
            <a:endParaRPr lang="zh-CN" altLang="en-US" sz="2000">
              <a:latin typeface="宋体" charset="-122"/>
            </a:endParaRPr>
          </a:p>
          <a:p>
            <a:pPr algn="just">
              <a:buFont typeface="Monotype Sorts" pitchFamily="2" charset="2"/>
              <a:buNone/>
            </a:pPr>
            <a:r>
              <a:rPr lang="zh-CN" altLang="en-US" sz="2000">
                <a:latin typeface="宋体" charset="-122"/>
              </a:rPr>
              <a:t>      </a:t>
            </a:r>
            <a:r>
              <a:rPr lang="en-US" altLang="zh-CN" sz="2000">
                <a:latin typeface="宋体" charset="-122"/>
              </a:rPr>
              <a:t>F</a:t>
            </a:r>
            <a:r>
              <a:rPr lang="en-US" altLang="zh-CN" sz="2000">
                <a:latin typeface="宋体" charset="-122"/>
                <a:sym typeface="Symbol" pitchFamily="18" charset="2"/>
              </a:rPr>
              <a:t></a:t>
            </a:r>
            <a:r>
              <a:rPr lang="en-US" altLang="zh-CN" sz="2000">
                <a:latin typeface="宋体" charset="-122"/>
              </a:rPr>
              <a:t>Q</a:t>
            </a:r>
            <a:r>
              <a:rPr lang="zh-CN" altLang="en-US" sz="2000">
                <a:latin typeface="宋体" charset="-122"/>
              </a:rPr>
              <a:t>：</a:t>
            </a:r>
            <a:r>
              <a:rPr lang="en-US" altLang="zh-CN" sz="2000">
                <a:latin typeface="宋体" charset="-122"/>
              </a:rPr>
              <a:t>F</a:t>
            </a:r>
            <a:r>
              <a:rPr lang="zh-CN" altLang="en-US" sz="2000">
                <a:latin typeface="宋体" charset="-122"/>
              </a:rPr>
              <a:t>称为</a:t>
            </a:r>
            <a:r>
              <a:rPr lang="zh-CN" altLang="en-US" sz="2000">
                <a:solidFill>
                  <a:srgbClr val="0000FF"/>
                </a:solidFill>
                <a:latin typeface="宋体" charset="-122"/>
              </a:rPr>
              <a:t>终结状态集合</a:t>
            </a:r>
            <a:endParaRPr lang="zh-CN" altLang="en-US" sz="2000">
              <a:latin typeface="宋体" charset="-122"/>
            </a:endParaRPr>
          </a:p>
          <a:p>
            <a:pPr algn="just">
              <a:buFont typeface="Monotype Sorts" pitchFamily="2" charset="2"/>
              <a:buNone/>
            </a:pPr>
            <a:r>
              <a:rPr lang="zh-CN" altLang="en-US" sz="2000">
                <a:latin typeface="宋体" charset="-122"/>
              </a:rPr>
              <a:t>      </a:t>
            </a:r>
            <a:r>
              <a:rPr lang="zh-CN" altLang="en-US" sz="2000">
                <a:latin typeface="宋体" charset="-122"/>
                <a:sym typeface="Symbol" pitchFamily="18" charset="2"/>
              </a:rPr>
              <a:t></a:t>
            </a:r>
            <a:r>
              <a:rPr lang="zh-CN" altLang="en-US" sz="2000">
                <a:latin typeface="宋体" charset="-122"/>
              </a:rPr>
              <a:t>：是一个从</a:t>
            </a:r>
            <a:r>
              <a:rPr lang="en-US" altLang="zh-CN" sz="2000"/>
              <a:t>Q</a:t>
            </a:r>
            <a:r>
              <a:rPr lang="en-US" altLang="zh-CN" sz="2000">
                <a:sym typeface="Symbol" pitchFamily="18" charset="2"/>
              </a:rPr>
              <a:t></a:t>
            </a:r>
            <a:r>
              <a:rPr lang="en-US" altLang="zh-CN" sz="2000"/>
              <a:t>(</a:t>
            </a:r>
            <a:r>
              <a:rPr lang="en-US" altLang="zh-CN" sz="2000">
                <a:sym typeface="Symbol" pitchFamily="18" charset="2"/>
              </a:rPr>
              <a:t></a:t>
            </a:r>
            <a:r>
              <a:rPr lang="en-US" altLang="zh-CN" sz="2000"/>
              <a:t>∪{</a:t>
            </a:r>
            <a:r>
              <a:rPr lang="en-US" altLang="zh-CN" sz="2000">
                <a:sym typeface="Symbol" pitchFamily="18" charset="2"/>
              </a:rPr>
              <a:t></a:t>
            </a:r>
            <a:r>
              <a:rPr lang="en-US" altLang="zh-CN" sz="2000"/>
              <a:t>})</a:t>
            </a:r>
            <a:r>
              <a:rPr lang="zh-CN" altLang="en-US" sz="2000">
                <a:latin typeface="宋体" charset="-122"/>
              </a:rPr>
              <a:t>到</a:t>
            </a:r>
            <a:r>
              <a:rPr lang="en-US" altLang="zh-CN" sz="2000">
                <a:latin typeface="宋体" charset="-122"/>
              </a:rPr>
              <a:t>Q</a:t>
            </a:r>
            <a:r>
              <a:rPr lang="zh-CN" altLang="en-US" sz="2000">
                <a:latin typeface="宋体" charset="-122"/>
              </a:rPr>
              <a:t>的子集的</a:t>
            </a:r>
            <a:r>
              <a:rPr lang="zh-CN" altLang="en-US" sz="2000">
                <a:solidFill>
                  <a:srgbClr val="0000FF"/>
                </a:solidFill>
                <a:latin typeface="宋体" charset="-122"/>
              </a:rPr>
              <a:t>映射</a:t>
            </a:r>
            <a:r>
              <a:rPr lang="zh-CN" altLang="en-US" sz="2000">
                <a:latin typeface="宋体" charset="-122"/>
              </a:rPr>
              <a:t>，即</a:t>
            </a:r>
            <a:r>
              <a:rPr lang="zh-CN" altLang="en-US" sz="2000">
                <a:solidFill>
                  <a:srgbClr val="0000FF"/>
                </a:solidFill>
                <a:sym typeface="Symbol" pitchFamily="18" charset="2"/>
              </a:rPr>
              <a:t></a:t>
            </a:r>
            <a:r>
              <a:rPr lang="zh-CN" altLang="en-US" sz="2000">
                <a:solidFill>
                  <a:srgbClr val="0000FF"/>
                </a:solidFill>
              </a:rPr>
              <a:t>：</a:t>
            </a:r>
            <a:r>
              <a:rPr lang="en-US" altLang="zh-CN" sz="2000">
                <a:solidFill>
                  <a:srgbClr val="0000FF"/>
                </a:solidFill>
              </a:rPr>
              <a:t>Q</a:t>
            </a:r>
            <a:r>
              <a:rPr lang="en-US" altLang="zh-CN" sz="2000">
                <a:solidFill>
                  <a:srgbClr val="0000FF"/>
                </a:solidFill>
                <a:sym typeface="Symbol" pitchFamily="18" charset="2"/>
              </a:rPr>
              <a:t></a:t>
            </a:r>
            <a:r>
              <a:rPr lang="en-US" altLang="zh-CN" sz="2000">
                <a:solidFill>
                  <a:srgbClr val="0000FF"/>
                </a:solidFill>
              </a:rPr>
              <a:t>(</a:t>
            </a:r>
            <a:r>
              <a:rPr lang="en-US" altLang="zh-CN" sz="2000">
                <a:solidFill>
                  <a:srgbClr val="0000FF"/>
                </a:solidFill>
                <a:sym typeface="Symbol" pitchFamily="18" charset="2"/>
              </a:rPr>
              <a:t></a:t>
            </a:r>
            <a:r>
              <a:rPr lang="en-US" altLang="zh-CN" sz="2000">
                <a:solidFill>
                  <a:srgbClr val="0000FF"/>
                </a:solidFill>
              </a:rPr>
              <a:t>∪{</a:t>
            </a:r>
            <a:r>
              <a:rPr lang="en-US" altLang="zh-CN" sz="2000">
                <a:solidFill>
                  <a:srgbClr val="0000FF"/>
                </a:solidFill>
                <a:sym typeface="Symbol" pitchFamily="18" charset="2"/>
              </a:rPr>
              <a:t></a:t>
            </a:r>
            <a:r>
              <a:rPr lang="en-US" altLang="zh-CN" sz="2000">
                <a:solidFill>
                  <a:srgbClr val="0000FF"/>
                </a:solidFill>
              </a:rPr>
              <a:t>})</a:t>
            </a:r>
            <a:r>
              <a:rPr lang="en-US" altLang="zh-CN" sz="2000">
                <a:solidFill>
                  <a:srgbClr val="0000FF"/>
                </a:solidFill>
                <a:sym typeface="Symbol" pitchFamily="18" charset="2"/>
              </a:rPr>
              <a:t></a:t>
            </a:r>
            <a:r>
              <a:rPr lang="en-US" altLang="zh-CN" sz="2000">
                <a:solidFill>
                  <a:srgbClr val="0000FF"/>
                </a:solidFill>
              </a:rPr>
              <a:t>2</a:t>
            </a:r>
            <a:r>
              <a:rPr lang="en-US" altLang="zh-CN" sz="2000" baseline="30000">
                <a:solidFill>
                  <a:srgbClr val="0000FF"/>
                </a:solidFill>
              </a:rPr>
              <a:t>Q</a:t>
            </a:r>
          </a:p>
        </p:txBody>
      </p:sp>
      <p:sp>
        <p:nvSpPr>
          <p:cNvPr id="270340" name="Rectangle 4"/>
          <p:cNvSpPr>
            <a:spLocks noChangeArrowheads="1"/>
          </p:cNvSpPr>
          <p:nvPr/>
        </p:nvSpPr>
        <p:spPr bwMode="auto">
          <a:xfrm>
            <a:off x="228600" y="3886200"/>
            <a:ext cx="8640763"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742950" indent="-285750" algn="l">
              <a:spcBef>
                <a:spcPct val="20000"/>
              </a:spcBef>
              <a:buChar char="–"/>
              <a:defRPr kumimoji="1" sz="2400" b="1">
                <a:solidFill>
                  <a:schemeClr val="tx1"/>
                </a:solidFill>
                <a:latin typeface="Times New Roman" pitchFamily="18" charset="0"/>
                <a:ea typeface="黑体" pitchFamily="2" charset="-122"/>
              </a:defRPr>
            </a:lvl2pPr>
            <a:lvl3pPr marL="1143000" indent="-228600" algn="l">
              <a:spcBef>
                <a:spcPct val="20000"/>
              </a:spcBef>
              <a:buChar char="•"/>
              <a:defRPr kumimoji="1" sz="2000" b="1">
                <a:solidFill>
                  <a:schemeClr val="tx1"/>
                </a:solidFill>
                <a:latin typeface="Times New Roman" pitchFamily="18" charset="0"/>
                <a:ea typeface="黑体" pitchFamily="2" charset="-122"/>
              </a:defRPr>
            </a:lvl3pPr>
            <a:lvl4pPr marL="1562100" indent="-228600" algn="l">
              <a:spcBef>
                <a:spcPct val="20000"/>
              </a:spcBef>
              <a:buChar char="–"/>
              <a:defRPr kumimoji="1" b="1">
                <a:solidFill>
                  <a:schemeClr val="tx1"/>
                </a:solidFill>
                <a:latin typeface="Times New Roman" pitchFamily="18" charset="0"/>
                <a:ea typeface="黑体" pitchFamily="2" charset="-122"/>
              </a:defRPr>
            </a:lvl4pPr>
            <a:lvl5pPr marL="1981200" indent="-228600" algn="l">
              <a:spcBef>
                <a:spcPct val="20000"/>
              </a:spcBef>
              <a:buChar char="»"/>
              <a:defRPr kumimoji="1" b="1">
                <a:solidFill>
                  <a:schemeClr val="tx1"/>
                </a:solidFill>
                <a:latin typeface="Times New Roman" pitchFamily="18" charset="0"/>
                <a:ea typeface="黑体" pitchFamily="2" charset="-122"/>
              </a:defRPr>
            </a:lvl5pPr>
            <a:lvl6pPr marL="24384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28956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3528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8100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pPr algn="just"/>
            <a:r>
              <a:rPr lang="zh-CN" altLang="en-US" sz="2400">
                <a:latin typeface="宋体" charset="-122"/>
              </a:rPr>
              <a:t>对任何</a:t>
            </a:r>
            <a:r>
              <a:rPr lang="en-US" altLang="zh-CN" sz="2400">
                <a:latin typeface="宋体" charset="-122"/>
              </a:rPr>
              <a:t>q</a:t>
            </a:r>
            <a:r>
              <a:rPr lang="en-US" altLang="zh-CN" sz="2400">
                <a:latin typeface="宋体" charset="-122"/>
                <a:sym typeface="Symbol" pitchFamily="18" charset="2"/>
              </a:rPr>
              <a:t></a:t>
            </a:r>
            <a:r>
              <a:rPr lang="en-US" altLang="zh-CN" sz="2400">
                <a:latin typeface="宋体" charset="-122"/>
              </a:rPr>
              <a:t>Q</a:t>
            </a:r>
            <a:r>
              <a:rPr lang="zh-CN" altLang="en-US" sz="2400">
                <a:latin typeface="宋体" charset="-122"/>
              </a:rPr>
              <a:t>及</a:t>
            </a:r>
            <a:r>
              <a:rPr lang="en-US" altLang="zh-CN" sz="2400">
                <a:latin typeface="宋体" charset="-122"/>
              </a:rPr>
              <a:t>a</a:t>
            </a:r>
            <a:r>
              <a:rPr lang="en-US" altLang="zh-CN" sz="2400">
                <a:latin typeface="宋体" charset="-122"/>
                <a:sym typeface="Symbol" pitchFamily="18" charset="2"/>
              </a:rPr>
              <a:t></a:t>
            </a:r>
            <a:r>
              <a:rPr lang="en-US" altLang="zh-CN" sz="2400">
                <a:latin typeface="宋体" charset="-122"/>
              </a:rPr>
              <a:t>(</a:t>
            </a:r>
            <a:r>
              <a:rPr lang="en-US" altLang="zh-CN" sz="2400">
                <a:latin typeface="宋体" charset="-122"/>
                <a:sym typeface="Symbol" pitchFamily="18" charset="2"/>
              </a:rPr>
              <a:t></a:t>
            </a:r>
            <a:r>
              <a:rPr lang="en-US" altLang="zh-CN" sz="2400">
                <a:latin typeface="宋体" charset="-122"/>
              </a:rPr>
              <a:t>∪{</a:t>
            </a:r>
            <a:r>
              <a:rPr lang="en-US" altLang="zh-CN" sz="2400">
                <a:latin typeface="宋体" charset="-122"/>
                <a:sym typeface="Symbol" pitchFamily="18" charset="2"/>
              </a:rPr>
              <a:t></a:t>
            </a:r>
            <a:r>
              <a:rPr lang="en-US" altLang="zh-CN" sz="2400">
                <a:latin typeface="宋体" charset="-122"/>
              </a:rPr>
              <a:t>})</a:t>
            </a:r>
            <a:r>
              <a:rPr lang="zh-CN" altLang="en-US" sz="2400">
                <a:latin typeface="宋体" charset="-122"/>
              </a:rPr>
              <a:t>，转移函数</a:t>
            </a:r>
            <a:r>
              <a:rPr lang="zh-CN" altLang="en-US" sz="2400">
                <a:latin typeface="宋体" charset="-122"/>
                <a:sym typeface="Symbol" pitchFamily="18" charset="2"/>
              </a:rPr>
              <a:t></a:t>
            </a:r>
            <a:r>
              <a:rPr lang="zh-CN" altLang="en-US" sz="2400">
                <a:latin typeface="宋体" charset="-122"/>
              </a:rPr>
              <a:t>的值具有如下的形式</a:t>
            </a:r>
          </a:p>
          <a:p>
            <a:pPr lvl="1" algn="just">
              <a:buFontTx/>
              <a:buNone/>
            </a:pPr>
            <a:r>
              <a:rPr lang="zh-CN" altLang="en-US" sz="2000">
                <a:latin typeface="宋体" charset="-122"/>
                <a:sym typeface="Symbol" pitchFamily="18" charset="2"/>
              </a:rPr>
              <a:t></a:t>
            </a:r>
            <a:r>
              <a:rPr lang="en-US" altLang="zh-CN" sz="2000">
                <a:latin typeface="宋体" charset="-122"/>
              </a:rPr>
              <a:t>(q,a)={q</a:t>
            </a:r>
            <a:r>
              <a:rPr lang="en-US" altLang="zh-CN" sz="2000" baseline="-25000">
                <a:latin typeface="宋体" charset="-122"/>
              </a:rPr>
              <a:t>1</a:t>
            </a:r>
            <a:r>
              <a:rPr lang="en-US" altLang="zh-CN" sz="2000">
                <a:latin typeface="宋体" charset="-122"/>
              </a:rPr>
              <a:t>,q</a:t>
            </a:r>
            <a:r>
              <a:rPr lang="en-US" altLang="zh-CN" sz="2000" baseline="-25000">
                <a:latin typeface="宋体" charset="-122"/>
              </a:rPr>
              <a:t>2</a:t>
            </a:r>
            <a:r>
              <a:rPr lang="en-US" altLang="zh-CN" sz="2000">
                <a:latin typeface="宋体" charset="-122"/>
              </a:rPr>
              <a:t>,</a:t>
            </a:r>
            <a:r>
              <a:rPr lang="en-US" altLang="zh-CN" sz="2000">
                <a:latin typeface="Times New Roman"/>
              </a:rPr>
              <a:t>…</a:t>
            </a:r>
            <a:r>
              <a:rPr lang="en-US" altLang="zh-CN" sz="2000">
                <a:latin typeface="宋体" charset="-122"/>
              </a:rPr>
              <a:t>,q</a:t>
            </a:r>
            <a:r>
              <a:rPr lang="en-US" altLang="zh-CN" sz="2000" baseline="-25000">
                <a:latin typeface="宋体" charset="-122"/>
              </a:rPr>
              <a:t>k</a:t>
            </a:r>
            <a:r>
              <a:rPr lang="en-US" altLang="zh-CN" sz="2000">
                <a:latin typeface="宋体" charset="-122"/>
              </a:rPr>
              <a:t>}  </a:t>
            </a:r>
            <a:r>
              <a:rPr lang="zh-CN" altLang="en-US" sz="2000">
                <a:latin typeface="宋体" charset="-122"/>
              </a:rPr>
              <a:t>其中 </a:t>
            </a:r>
            <a:r>
              <a:rPr lang="en-US" altLang="zh-CN" sz="2000">
                <a:latin typeface="宋体" charset="-122"/>
              </a:rPr>
              <a:t>q</a:t>
            </a:r>
            <a:r>
              <a:rPr lang="en-US" altLang="zh-CN" sz="2000" baseline="-25000">
                <a:latin typeface="宋体" charset="-122"/>
              </a:rPr>
              <a:t>i</a:t>
            </a:r>
            <a:r>
              <a:rPr lang="en-US" altLang="zh-CN" sz="2000">
                <a:latin typeface="宋体" charset="-122"/>
                <a:sym typeface="Symbol" pitchFamily="18" charset="2"/>
              </a:rPr>
              <a:t></a:t>
            </a:r>
            <a:r>
              <a:rPr lang="en-US" altLang="zh-CN" sz="2000">
                <a:latin typeface="宋体" charset="-122"/>
              </a:rPr>
              <a:t>Q (i=1,2,</a:t>
            </a:r>
            <a:r>
              <a:rPr lang="en-US" altLang="zh-CN" sz="2000">
                <a:latin typeface="Times New Roman"/>
              </a:rPr>
              <a:t>…</a:t>
            </a:r>
            <a:r>
              <a:rPr lang="en-US" altLang="zh-CN" sz="2000">
                <a:latin typeface="宋体" charset="-122"/>
              </a:rPr>
              <a:t>,k)</a:t>
            </a:r>
          </a:p>
          <a:p>
            <a:pPr algn="just">
              <a:spcBef>
                <a:spcPts val="600"/>
              </a:spcBef>
            </a:pPr>
            <a:r>
              <a:rPr lang="en-US" altLang="zh-CN" sz="2400">
                <a:latin typeface="宋体" charset="-122"/>
              </a:rPr>
              <a:t>NFA </a:t>
            </a:r>
            <a:r>
              <a:rPr lang="zh-CN" altLang="en-US" sz="2400">
                <a:latin typeface="宋体" charset="-122"/>
              </a:rPr>
              <a:t>的状态转换图</a:t>
            </a:r>
          </a:p>
          <a:p>
            <a:pPr lvl="1" algn="just">
              <a:spcBef>
                <a:spcPts val="600"/>
              </a:spcBef>
            </a:pPr>
            <a:r>
              <a:rPr lang="zh-CN" altLang="en-US" sz="2000">
                <a:latin typeface="宋体" charset="-122"/>
              </a:rPr>
              <a:t>图中可能有标记为</a:t>
            </a:r>
            <a:r>
              <a:rPr lang="zh-CN" altLang="en-US" sz="2000">
                <a:latin typeface="宋体" charset="-122"/>
                <a:sym typeface="Symbol" pitchFamily="18" charset="2"/>
              </a:rPr>
              <a:t></a:t>
            </a:r>
            <a:r>
              <a:rPr lang="zh-CN" altLang="en-US" sz="2000">
                <a:latin typeface="宋体" charset="-122"/>
              </a:rPr>
              <a:t>的边</a:t>
            </a:r>
          </a:p>
          <a:p>
            <a:pPr lvl="1" algn="just"/>
            <a:r>
              <a:rPr lang="zh-CN" altLang="en-US" sz="2000">
                <a:latin typeface="宋体" charset="-122"/>
              </a:rPr>
              <a:t>当</a:t>
            </a:r>
            <a:r>
              <a:rPr lang="zh-CN" altLang="en-US" sz="2000">
                <a:latin typeface="宋体" charset="-122"/>
                <a:sym typeface="Symbol" pitchFamily="18" charset="2"/>
              </a:rPr>
              <a:t></a:t>
            </a:r>
            <a:r>
              <a:rPr lang="en-US" altLang="zh-CN" sz="2000">
                <a:latin typeface="宋体" charset="-122"/>
              </a:rPr>
              <a:t>(q,</a:t>
            </a:r>
            <a:r>
              <a:rPr lang="en-US" altLang="zh-CN" sz="2000">
                <a:latin typeface="宋体" charset="-122"/>
                <a:sym typeface="Symbol" pitchFamily="18" charset="2"/>
              </a:rPr>
              <a:t></a:t>
            </a:r>
            <a:r>
              <a:rPr lang="en-US" altLang="zh-CN" sz="2000">
                <a:latin typeface="宋体" charset="-122"/>
              </a:rPr>
              <a:t>)={q</a:t>
            </a:r>
            <a:r>
              <a:rPr lang="en-US" altLang="zh-CN" sz="2000" baseline="-25000">
                <a:latin typeface="宋体" charset="-122"/>
              </a:rPr>
              <a:t>1</a:t>
            </a:r>
            <a:r>
              <a:rPr lang="en-US" altLang="zh-CN" sz="2000">
                <a:latin typeface="宋体" charset="-122"/>
              </a:rPr>
              <a:t>,q</a:t>
            </a:r>
            <a:r>
              <a:rPr lang="en-US" altLang="zh-CN" sz="2000" baseline="-25000">
                <a:latin typeface="宋体" charset="-122"/>
              </a:rPr>
              <a:t>2</a:t>
            </a:r>
            <a:r>
              <a:rPr lang="en-US" altLang="zh-CN" sz="2000">
                <a:latin typeface="宋体" charset="-122"/>
              </a:rPr>
              <a:t>,</a:t>
            </a:r>
            <a:r>
              <a:rPr lang="en-US" altLang="zh-CN" sz="2000">
                <a:latin typeface="Times New Roman"/>
              </a:rPr>
              <a:t>…</a:t>
            </a:r>
            <a:r>
              <a:rPr lang="en-US" altLang="zh-CN" sz="2000">
                <a:latin typeface="宋体" charset="-122"/>
              </a:rPr>
              <a:t>,q</a:t>
            </a:r>
            <a:r>
              <a:rPr lang="en-US" altLang="zh-CN" sz="2000" baseline="-25000">
                <a:latin typeface="宋体" charset="-122"/>
              </a:rPr>
              <a:t>k</a:t>
            </a:r>
            <a:r>
              <a:rPr lang="en-US" altLang="zh-CN" sz="2000">
                <a:latin typeface="宋体" charset="-122"/>
              </a:rPr>
              <a:t>}</a:t>
            </a:r>
            <a:r>
              <a:rPr lang="zh-CN" altLang="en-US" sz="2000">
                <a:latin typeface="宋体" charset="-122"/>
              </a:rPr>
              <a:t>时，从</a:t>
            </a:r>
            <a:r>
              <a:rPr lang="en-US" altLang="zh-CN" sz="2000">
                <a:latin typeface="宋体" charset="-122"/>
              </a:rPr>
              <a:t>q</a:t>
            </a:r>
            <a:r>
              <a:rPr lang="zh-CN" altLang="en-US" sz="2000">
                <a:latin typeface="宋体" charset="-122"/>
              </a:rPr>
              <a:t>出发有</a:t>
            </a:r>
            <a:r>
              <a:rPr lang="en-US" altLang="zh-CN" sz="2000">
                <a:latin typeface="宋体" charset="-122"/>
              </a:rPr>
              <a:t>k</a:t>
            </a:r>
            <a:r>
              <a:rPr lang="zh-CN" altLang="en-US" sz="2000">
                <a:latin typeface="宋体" charset="-122"/>
              </a:rPr>
              <a:t>条标记为</a:t>
            </a:r>
            <a:r>
              <a:rPr lang="zh-CN" altLang="en-US" sz="2000">
                <a:latin typeface="宋体" charset="-122"/>
                <a:sym typeface="Symbol" pitchFamily="18" charset="2"/>
              </a:rPr>
              <a:t></a:t>
            </a:r>
            <a:r>
              <a:rPr lang="zh-CN" altLang="en-US" sz="2000">
                <a:latin typeface="宋体" charset="-122"/>
              </a:rPr>
              <a:t>的边分别指向</a:t>
            </a:r>
            <a:r>
              <a:rPr lang="en-US" altLang="zh-CN" sz="2000">
                <a:latin typeface="宋体" charset="-122"/>
              </a:rPr>
              <a:t>q</a:t>
            </a:r>
            <a:r>
              <a:rPr lang="en-US" altLang="zh-CN" sz="2000" baseline="-25000">
                <a:latin typeface="宋体" charset="-122"/>
              </a:rPr>
              <a:t>1</a:t>
            </a:r>
            <a:r>
              <a:rPr lang="en-US" altLang="zh-CN" sz="2000">
                <a:latin typeface="宋体" charset="-122"/>
              </a:rPr>
              <a:t>,q</a:t>
            </a:r>
            <a:r>
              <a:rPr lang="en-US" altLang="zh-CN" sz="2000" baseline="-25000">
                <a:latin typeface="宋体" charset="-122"/>
              </a:rPr>
              <a:t>2</a:t>
            </a:r>
            <a:r>
              <a:rPr lang="en-US" altLang="zh-CN" sz="2000">
                <a:latin typeface="宋体" charset="-122"/>
              </a:rPr>
              <a:t>,</a:t>
            </a:r>
            <a:r>
              <a:rPr lang="en-US" altLang="zh-CN" sz="2000">
                <a:latin typeface="Times New Roman"/>
              </a:rPr>
              <a:t>…</a:t>
            </a:r>
            <a:r>
              <a:rPr lang="en-US" altLang="zh-CN" sz="2000">
                <a:latin typeface="宋体" charset="-122"/>
              </a:rPr>
              <a:t>,q</a:t>
            </a:r>
            <a:r>
              <a:rPr lang="en-US" altLang="zh-CN" sz="2000" baseline="-25000">
                <a:latin typeface="宋体" charset="-122"/>
              </a:rPr>
              <a:t>k</a:t>
            </a:r>
            <a:r>
              <a:rPr lang="zh-CN" altLang="en-US" sz="2000">
                <a:latin typeface="宋体" charset="-122"/>
              </a:rPr>
              <a:t>。</a:t>
            </a:r>
            <a:endParaRPr lang="zh-CN" altLang="en-US">
              <a:latin typeface="宋体" charset="-122"/>
            </a:endParaRP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14</a:t>
            </a:fld>
            <a:endParaRPr lang="en-US" altLang="zh-CN"/>
          </a:p>
        </p:txBody>
      </p:sp>
    </p:spTree>
    <p:extLst>
      <p:ext uri="{BB962C8B-B14F-4D97-AF65-F5344CB8AC3E}">
        <p14:creationId xmlns:p14="http://schemas.microsoft.com/office/powerpoint/2010/main" val="2122951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0339">
                                            <p:txEl>
                                              <p:pRg st="0" end="0"/>
                                            </p:txEl>
                                          </p:spTgt>
                                        </p:tgtEl>
                                        <p:attrNameLst>
                                          <p:attrName>style.visibility</p:attrName>
                                        </p:attrNameLst>
                                      </p:cBhvr>
                                      <p:to>
                                        <p:strVal val="visible"/>
                                      </p:to>
                                    </p:set>
                                    <p:animEffect transition="in" filter="wipe(up)">
                                      <p:cBhvr>
                                        <p:cTn id="7" dur="500"/>
                                        <p:tgtEl>
                                          <p:spTgt spid="270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0339">
                                            <p:txEl>
                                              <p:pRg st="1" end="1"/>
                                            </p:txEl>
                                          </p:spTgt>
                                        </p:tgtEl>
                                        <p:attrNameLst>
                                          <p:attrName>style.visibility</p:attrName>
                                        </p:attrNameLst>
                                      </p:cBhvr>
                                      <p:to>
                                        <p:strVal val="visible"/>
                                      </p:to>
                                    </p:set>
                                    <p:animEffect transition="in" filter="wipe(up)">
                                      <p:cBhvr>
                                        <p:cTn id="12" dur="500"/>
                                        <p:tgtEl>
                                          <p:spTgt spid="270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70339">
                                            <p:txEl>
                                              <p:pRg st="2" end="2"/>
                                            </p:txEl>
                                          </p:spTgt>
                                        </p:tgtEl>
                                        <p:attrNameLst>
                                          <p:attrName>style.visibility</p:attrName>
                                        </p:attrNameLst>
                                      </p:cBhvr>
                                      <p:to>
                                        <p:strVal val="visible"/>
                                      </p:to>
                                    </p:set>
                                    <p:animEffect transition="in" filter="wipe(up)">
                                      <p:cBhvr>
                                        <p:cTn id="17" dur="500"/>
                                        <p:tgtEl>
                                          <p:spTgt spid="2703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70339">
                                            <p:txEl>
                                              <p:pRg st="3" end="3"/>
                                            </p:txEl>
                                          </p:spTgt>
                                        </p:tgtEl>
                                        <p:attrNameLst>
                                          <p:attrName>style.visibility</p:attrName>
                                        </p:attrNameLst>
                                      </p:cBhvr>
                                      <p:to>
                                        <p:strVal val="visible"/>
                                      </p:to>
                                    </p:set>
                                    <p:animEffect transition="in" filter="wipe(up)">
                                      <p:cBhvr>
                                        <p:cTn id="22" dur="500"/>
                                        <p:tgtEl>
                                          <p:spTgt spid="2703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70339">
                                            <p:txEl>
                                              <p:pRg st="4" end="4"/>
                                            </p:txEl>
                                          </p:spTgt>
                                        </p:tgtEl>
                                        <p:attrNameLst>
                                          <p:attrName>style.visibility</p:attrName>
                                        </p:attrNameLst>
                                      </p:cBhvr>
                                      <p:to>
                                        <p:strVal val="visible"/>
                                      </p:to>
                                    </p:set>
                                    <p:animEffect transition="in" filter="wipe(up)">
                                      <p:cBhvr>
                                        <p:cTn id="27" dur="500"/>
                                        <p:tgtEl>
                                          <p:spTgt spid="2703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70339">
                                            <p:txEl>
                                              <p:pRg st="5" end="5"/>
                                            </p:txEl>
                                          </p:spTgt>
                                        </p:tgtEl>
                                        <p:attrNameLst>
                                          <p:attrName>style.visibility</p:attrName>
                                        </p:attrNameLst>
                                      </p:cBhvr>
                                      <p:to>
                                        <p:strVal val="visible"/>
                                      </p:to>
                                    </p:set>
                                    <p:animEffect transition="in" filter="wipe(up)">
                                      <p:cBhvr>
                                        <p:cTn id="32" dur="500"/>
                                        <p:tgtEl>
                                          <p:spTgt spid="2703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70339">
                                            <p:txEl>
                                              <p:pRg st="6" end="6"/>
                                            </p:txEl>
                                          </p:spTgt>
                                        </p:tgtEl>
                                        <p:attrNameLst>
                                          <p:attrName>style.visibility</p:attrName>
                                        </p:attrNameLst>
                                      </p:cBhvr>
                                      <p:to>
                                        <p:strVal val="visible"/>
                                      </p:to>
                                    </p:set>
                                    <p:animEffect transition="in" filter="wipe(up)">
                                      <p:cBhvr>
                                        <p:cTn id="37" dur="500"/>
                                        <p:tgtEl>
                                          <p:spTgt spid="27033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70340">
                                            <p:txEl>
                                              <p:pRg st="0" end="0"/>
                                            </p:txEl>
                                          </p:spTgt>
                                        </p:tgtEl>
                                        <p:attrNameLst>
                                          <p:attrName>style.visibility</p:attrName>
                                        </p:attrNameLst>
                                      </p:cBhvr>
                                      <p:to>
                                        <p:strVal val="visible"/>
                                      </p:to>
                                    </p:set>
                                    <p:animEffect transition="in" filter="wipe(up)">
                                      <p:cBhvr>
                                        <p:cTn id="42" dur="500"/>
                                        <p:tgtEl>
                                          <p:spTgt spid="270340">
                                            <p:txEl>
                                              <p:pRg st="0" end="0"/>
                                            </p:txEl>
                                          </p:spTgt>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270340">
                                            <p:txEl>
                                              <p:pRg st="1" end="1"/>
                                            </p:txEl>
                                          </p:spTgt>
                                        </p:tgtEl>
                                        <p:attrNameLst>
                                          <p:attrName>style.visibility</p:attrName>
                                        </p:attrNameLst>
                                      </p:cBhvr>
                                      <p:to>
                                        <p:strVal val="visible"/>
                                      </p:to>
                                    </p:set>
                                    <p:animEffect transition="in" filter="wipe(up)">
                                      <p:cBhvr>
                                        <p:cTn id="45" dur="500"/>
                                        <p:tgtEl>
                                          <p:spTgt spid="270340">
                                            <p:txEl>
                                              <p:pRg st="1" end="1"/>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270340">
                                            <p:txEl>
                                              <p:pRg st="2" end="2"/>
                                            </p:txEl>
                                          </p:spTgt>
                                        </p:tgtEl>
                                        <p:attrNameLst>
                                          <p:attrName>style.visibility</p:attrName>
                                        </p:attrNameLst>
                                      </p:cBhvr>
                                      <p:to>
                                        <p:strVal val="visible"/>
                                      </p:to>
                                    </p:set>
                                    <p:animEffect transition="in" filter="wipe(up)">
                                      <p:cBhvr>
                                        <p:cTn id="50" dur="500"/>
                                        <p:tgtEl>
                                          <p:spTgt spid="270340">
                                            <p:txEl>
                                              <p:pRg st="2" end="2"/>
                                            </p:txEl>
                                          </p:spTgt>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270340">
                                            <p:txEl>
                                              <p:pRg st="3" end="3"/>
                                            </p:txEl>
                                          </p:spTgt>
                                        </p:tgtEl>
                                        <p:attrNameLst>
                                          <p:attrName>style.visibility</p:attrName>
                                        </p:attrNameLst>
                                      </p:cBhvr>
                                      <p:to>
                                        <p:strVal val="visible"/>
                                      </p:to>
                                    </p:set>
                                    <p:animEffect transition="in" filter="wipe(up)">
                                      <p:cBhvr>
                                        <p:cTn id="53" dur="500"/>
                                        <p:tgtEl>
                                          <p:spTgt spid="270340">
                                            <p:txEl>
                                              <p:pRg st="3" end="3"/>
                                            </p:txEl>
                                          </p:spTgt>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270340">
                                            <p:txEl>
                                              <p:pRg st="4" end="4"/>
                                            </p:txEl>
                                          </p:spTgt>
                                        </p:tgtEl>
                                        <p:attrNameLst>
                                          <p:attrName>style.visibility</p:attrName>
                                        </p:attrNameLst>
                                      </p:cBhvr>
                                      <p:to>
                                        <p:strVal val="visible"/>
                                      </p:to>
                                    </p:set>
                                    <p:animEffect transition="in" filter="wipe(up)">
                                      <p:cBhvr>
                                        <p:cTn id="56" dur="500"/>
                                        <p:tgtEl>
                                          <p:spTgt spid="2703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autoUpdateAnimBg="0"/>
      <p:bldP spid="270340"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304800" y="152399"/>
            <a:ext cx="8610600" cy="1611415"/>
          </a:xfrm>
        </p:spPr>
        <p:txBody>
          <a:bodyPr/>
          <a:lstStyle/>
          <a:p>
            <a:r>
              <a:rPr lang="zh-CN" altLang="en-US" sz="2800" dirty="0" smtClean="0">
                <a:latin typeface="宋体" charset="-122"/>
              </a:rPr>
              <a:t>示例</a:t>
            </a:r>
            <a:r>
              <a:rPr lang="zh-CN" altLang="en-US" sz="2800" b="0" dirty="0" smtClean="0">
                <a:solidFill>
                  <a:schemeClr val="tx1"/>
                </a:solidFill>
                <a:latin typeface="宋体" charset="-122"/>
              </a:rPr>
              <a:t>：</a:t>
            </a:r>
            <a:r>
              <a:rPr lang="en-US" altLang="zh-CN" sz="2800" b="0" dirty="0" smtClean="0">
                <a:solidFill>
                  <a:schemeClr val="tx1"/>
                </a:solidFill>
                <a:latin typeface="宋体" charset="-122"/>
              </a:rPr>
              <a:t/>
            </a:r>
            <a:br>
              <a:rPr lang="en-US" altLang="zh-CN" sz="2800" b="0" dirty="0" smtClean="0">
                <a:solidFill>
                  <a:schemeClr val="tx1"/>
                </a:solidFill>
                <a:latin typeface="宋体" charset="-122"/>
              </a:rPr>
            </a:br>
            <a:r>
              <a:rPr lang="en-US" altLang="zh-CN" sz="2800" b="0" dirty="0">
                <a:solidFill>
                  <a:schemeClr val="tx1"/>
                </a:solidFill>
                <a:latin typeface="宋体" charset="-122"/>
              </a:rPr>
              <a:t> </a:t>
            </a:r>
            <a:r>
              <a:rPr lang="en-US" altLang="zh-CN" sz="2800" b="0" dirty="0" smtClean="0">
                <a:solidFill>
                  <a:schemeClr val="tx1"/>
                </a:solidFill>
                <a:latin typeface="宋体" charset="-122"/>
              </a:rPr>
              <a:t>   </a:t>
            </a:r>
            <a:r>
              <a:rPr lang="zh-CN" altLang="en-US" sz="2800" b="0" dirty="0" smtClean="0">
                <a:solidFill>
                  <a:schemeClr val="tx1"/>
                </a:solidFill>
                <a:latin typeface="宋体" charset="-122"/>
              </a:rPr>
              <a:t>有</a:t>
            </a:r>
            <a:r>
              <a:rPr lang="en-US" altLang="zh-CN" sz="2800" dirty="0" smtClean="0">
                <a:solidFill>
                  <a:schemeClr val="tx1"/>
                </a:solidFill>
                <a:latin typeface="宋体" charset="-122"/>
              </a:rPr>
              <a:t>NFA </a:t>
            </a:r>
            <a:r>
              <a:rPr lang="en-US" altLang="zh-CN" sz="2800" dirty="0">
                <a:solidFill>
                  <a:schemeClr val="tx1"/>
                </a:solidFill>
                <a:latin typeface="宋体" charset="-122"/>
              </a:rPr>
              <a:t>M=({</a:t>
            </a:r>
            <a:r>
              <a:rPr lang="en-US" altLang="zh-CN" sz="2800" dirty="0" err="1">
                <a:solidFill>
                  <a:schemeClr val="tx1"/>
                </a:solidFill>
                <a:latin typeface="宋体" charset="-122"/>
              </a:rPr>
              <a:t>a,b</a:t>
            </a:r>
            <a:r>
              <a:rPr lang="en-US" altLang="zh-CN" sz="2800" dirty="0">
                <a:solidFill>
                  <a:schemeClr val="tx1"/>
                </a:solidFill>
                <a:latin typeface="宋体" charset="-122"/>
              </a:rPr>
              <a:t>},{0,1,2,3,4},0,{2,4},</a:t>
            </a:r>
            <a:r>
              <a:rPr lang="en-US" altLang="zh-CN" sz="2800" dirty="0">
                <a:solidFill>
                  <a:schemeClr val="tx1"/>
                </a:solidFill>
                <a:latin typeface="宋体" charset="-122"/>
                <a:sym typeface="Symbol" pitchFamily="18" charset="2"/>
              </a:rPr>
              <a:t></a:t>
            </a:r>
            <a:r>
              <a:rPr lang="en-US" altLang="zh-CN" sz="2800" dirty="0">
                <a:solidFill>
                  <a:schemeClr val="tx1"/>
                </a:solidFill>
                <a:latin typeface="宋体" charset="-122"/>
              </a:rPr>
              <a:t> )  </a:t>
            </a:r>
            <a:br>
              <a:rPr lang="en-US" altLang="zh-CN" sz="2800" dirty="0">
                <a:solidFill>
                  <a:schemeClr val="tx1"/>
                </a:solidFill>
                <a:latin typeface="宋体" charset="-122"/>
              </a:rPr>
            </a:br>
            <a:r>
              <a:rPr lang="en-US" altLang="zh-CN" sz="2800" dirty="0">
                <a:solidFill>
                  <a:schemeClr val="tx1"/>
                </a:solidFill>
                <a:latin typeface="宋体" charset="-122"/>
              </a:rPr>
              <a:t>    </a:t>
            </a:r>
            <a:r>
              <a:rPr lang="zh-CN" altLang="en-US" sz="2400" dirty="0">
                <a:solidFill>
                  <a:schemeClr val="tx1"/>
                </a:solidFill>
                <a:latin typeface="宋体" charset="-122"/>
              </a:rPr>
              <a:t>其中  </a:t>
            </a:r>
            <a:r>
              <a:rPr lang="zh-CN" altLang="en-US" sz="2400" dirty="0">
                <a:solidFill>
                  <a:schemeClr val="tx1"/>
                </a:solidFill>
                <a:latin typeface="宋体" charset="-122"/>
                <a:sym typeface="Symbol" pitchFamily="18" charset="2"/>
              </a:rPr>
              <a:t></a:t>
            </a:r>
            <a:r>
              <a:rPr lang="en-US" altLang="zh-CN" sz="2400" dirty="0">
                <a:solidFill>
                  <a:schemeClr val="tx1"/>
                </a:solidFill>
                <a:latin typeface="宋体" charset="-122"/>
              </a:rPr>
              <a:t>(0,</a:t>
            </a:r>
            <a:r>
              <a:rPr lang="en-US" altLang="zh-CN" sz="2400" dirty="0">
                <a:solidFill>
                  <a:schemeClr val="tx1"/>
                </a:solidFill>
                <a:latin typeface="宋体" charset="-122"/>
                <a:sym typeface="Symbol" pitchFamily="18" charset="2"/>
              </a:rPr>
              <a:t></a:t>
            </a:r>
            <a:r>
              <a:rPr lang="en-US" altLang="zh-CN" sz="2400" dirty="0">
                <a:solidFill>
                  <a:schemeClr val="tx1"/>
                </a:solidFill>
                <a:latin typeface="宋体" charset="-122"/>
              </a:rPr>
              <a:t>)={1,3}   </a:t>
            </a:r>
            <a:r>
              <a:rPr lang="en-US" altLang="zh-CN" sz="2400" dirty="0">
                <a:solidFill>
                  <a:schemeClr val="tx1"/>
                </a:solidFill>
                <a:latin typeface="宋体" charset="-122"/>
                <a:sym typeface="Symbol" pitchFamily="18" charset="2"/>
              </a:rPr>
              <a:t></a:t>
            </a:r>
            <a:r>
              <a:rPr lang="en-US" altLang="zh-CN" sz="2400" dirty="0">
                <a:solidFill>
                  <a:schemeClr val="tx1"/>
                </a:solidFill>
                <a:latin typeface="宋体" charset="-122"/>
              </a:rPr>
              <a:t>(1,a)={1,2}   </a:t>
            </a:r>
            <a:r>
              <a:rPr lang="en-US" altLang="zh-CN" sz="2400" dirty="0">
                <a:solidFill>
                  <a:schemeClr val="tx1"/>
                </a:solidFill>
                <a:latin typeface="宋体" charset="-122"/>
                <a:sym typeface="Symbol" pitchFamily="18" charset="2"/>
              </a:rPr>
              <a:t></a:t>
            </a:r>
            <a:r>
              <a:rPr lang="en-US" altLang="zh-CN" sz="2400" dirty="0">
                <a:solidFill>
                  <a:schemeClr val="tx1"/>
                </a:solidFill>
                <a:latin typeface="宋体" charset="-122"/>
              </a:rPr>
              <a:t>(3,b)={3,4}</a:t>
            </a:r>
            <a:endParaRPr lang="en-US" altLang="zh-CN" sz="2800" dirty="0">
              <a:solidFill>
                <a:schemeClr val="tx1"/>
              </a:solidFill>
              <a:latin typeface="宋体" charset="-122"/>
            </a:endParaRPr>
          </a:p>
        </p:txBody>
      </p:sp>
      <p:sp>
        <p:nvSpPr>
          <p:cNvPr id="272387" name="Rectangle 3"/>
          <p:cNvSpPr>
            <a:spLocks noGrp="1" noChangeArrowheads="1"/>
          </p:cNvSpPr>
          <p:nvPr>
            <p:ph type="body" idx="1"/>
          </p:nvPr>
        </p:nvSpPr>
        <p:spPr>
          <a:xfrm>
            <a:off x="228600" y="2067843"/>
            <a:ext cx="4129088" cy="541337"/>
          </a:xfrm>
        </p:spPr>
        <p:txBody>
          <a:bodyPr/>
          <a:lstStyle/>
          <a:p>
            <a:r>
              <a:rPr lang="en-US" altLang="zh-CN">
                <a:latin typeface="宋体" charset="-122"/>
              </a:rPr>
              <a:t>NFA M</a:t>
            </a:r>
            <a:r>
              <a:rPr lang="zh-CN" altLang="en-US">
                <a:latin typeface="宋体" charset="-122"/>
              </a:rPr>
              <a:t>的状态转换矩阵</a:t>
            </a:r>
          </a:p>
        </p:txBody>
      </p:sp>
      <p:sp>
        <p:nvSpPr>
          <p:cNvPr id="272388" name="Rectangle 4"/>
          <p:cNvSpPr>
            <a:spLocks noChangeArrowheads="1"/>
          </p:cNvSpPr>
          <p:nvPr/>
        </p:nvSpPr>
        <p:spPr bwMode="auto">
          <a:xfrm>
            <a:off x="4800600" y="2063080"/>
            <a:ext cx="3962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742950" indent="-285750" algn="l">
              <a:spcBef>
                <a:spcPct val="20000"/>
              </a:spcBef>
              <a:buChar char="–"/>
              <a:defRPr kumimoji="1" sz="2400" b="1">
                <a:solidFill>
                  <a:schemeClr val="tx1"/>
                </a:solidFill>
                <a:latin typeface="Times New Roman" pitchFamily="18" charset="0"/>
                <a:ea typeface="黑体" pitchFamily="2" charset="-122"/>
              </a:defRPr>
            </a:lvl2pPr>
            <a:lvl3pPr marL="1143000" indent="-228600" algn="l">
              <a:spcBef>
                <a:spcPct val="20000"/>
              </a:spcBef>
              <a:buChar char="•"/>
              <a:defRPr kumimoji="1" sz="2000" b="1">
                <a:solidFill>
                  <a:schemeClr val="tx1"/>
                </a:solidFill>
                <a:latin typeface="Times New Roman" pitchFamily="18" charset="0"/>
                <a:ea typeface="黑体" pitchFamily="2" charset="-122"/>
              </a:defRPr>
            </a:lvl3pPr>
            <a:lvl4pPr marL="1562100" indent="-228600" algn="l">
              <a:spcBef>
                <a:spcPct val="20000"/>
              </a:spcBef>
              <a:buChar char="–"/>
              <a:defRPr kumimoji="1" b="1">
                <a:solidFill>
                  <a:schemeClr val="tx1"/>
                </a:solidFill>
                <a:latin typeface="Times New Roman" pitchFamily="18" charset="0"/>
                <a:ea typeface="黑体" pitchFamily="2" charset="-122"/>
              </a:defRPr>
            </a:lvl4pPr>
            <a:lvl5pPr marL="1981200" indent="-228600" algn="l">
              <a:spcBef>
                <a:spcPct val="20000"/>
              </a:spcBef>
              <a:buChar char="»"/>
              <a:defRPr kumimoji="1" b="1">
                <a:solidFill>
                  <a:schemeClr val="tx1"/>
                </a:solidFill>
                <a:latin typeface="Times New Roman" pitchFamily="18" charset="0"/>
                <a:ea typeface="黑体" pitchFamily="2" charset="-122"/>
              </a:defRPr>
            </a:lvl5pPr>
            <a:lvl6pPr marL="24384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28956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3528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8100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r>
              <a:rPr lang="en-US" altLang="zh-CN">
                <a:latin typeface="宋体" charset="-122"/>
              </a:rPr>
              <a:t>NFA M</a:t>
            </a:r>
            <a:r>
              <a:rPr lang="zh-CN" altLang="en-US">
                <a:latin typeface="宋体" charset="-122"/>
              </a:rPr>
              <a:t>的状态转换图</a:t>
            </a:r>
          </a:p>
        </p:txBody>
      </p:sp>
      <p:sp>
        <p:nvSpPr>
          <p:cNvPr id="272389" name="Rectangle 5"/>
          <p:cNvSpPr>
            <a:spLocks noChangeArrowheads="1"/>
          </p:cNvSpPr>
          <p:nvPr/>
        </p:nvSpPr>
        <p:spPr bwMode="auto">
          <a:xfrm>
            <a:off x="304800" y="5415880"/>
            <a:ext cx="8335963"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742950" indent="-285750" algn="l">
              <a:spcBef>
                <a:spcPct val="20000"/>
              </a:spcBef>
              <a:buChar char="–"/>
              <a:defRPr kumimoji="1" sz="2400" b="1">
                <a:solidFill>
                  <a:schemeClr val="tx1"/>
                </a:solidFill>
                <a:latin typeface="Times New Roman" pitchFamily="18" charset="0"/>
                <a:ea typeface="黑体" pitchFamily="2" charset="-122"/>
              </a:defRPr>
            </a:lvl2pPr>
            <a:lvl3pPr marL="1143000" indent="-228600" algn="l">
              <a:spcBef>
                <a:spcPct val="20000"/>
              </a:spcBef>
              <a:buChar char="•"/>
              <a:defRPr kumimoji="1" sz="2000" b="1">
                <a:solidFill>
                  <a:schemeClr val="tx1"/>
                </a:solidFill>
                <a:latin typeface="Times New Roman" pitchFamily="18" charset="0"/>
                <a:ea typeface="黑体" pitchFamily="2" charset="-122"/>
              </a:defRPr>
            </a:lvl3pPr>
            <a:lvl4pPr marL="1562100" indent="-228600" algn="l">
              <a:spcBef>
                <a:spcPct val="20000"/>
              </a:spcBef>
              <a:buChar char="–"/>
              <a:defRPr kumimoji="1" b="1">
                <a:solidFill>
                  <a:schemeClr val="tx1"/>
                </a:solidFill>
                <a:latin typeface="Times New Roman" pitchFamily="18" charset="0"/>
                <a:ea typeface="黑体" pitchFamily="2" charset="-122"/>
              </a:defRPr>
            </a:lvl4pPr>
            <a:lvl5pPr marL="1981200" indent="-228600" algn="l">
              <a:spcBef>
                <a:spcPct val="20000"/>
              </a:spcBef>
              <a:buChar char="»"/>
              <a:defRPr kumimoji="1" b="1">
                <a:solidFill>
                  <a:schemeClr val="tx1"/>
                </a:solidFill>
                <a:latin typeface="Times New Roman" pitchFamily="18" charset="0"/>
                <a:ea typeface="黑体" pitchFamily="2" charset="-122"/>
              </a:defRPr>
            </a:lvl5pPr>
            <a:lvl6pPr marL="24384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28956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3528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8100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r>
              <a:rPr lang="en-US" altLang="zh-CN">
                <a:latin typeface="宋体" charset="-122"/>
              </a:rPr>
              <a:t>NFA M</a:t>
            </a:r>
            <a:r>
              <a:rPr lang="zh-CN" altLang="en-US">
                <a:latin typeface="宋体" charset="-122"/>
              </a:rPr>
              <a:t>所识别的语言为</a:t>
            </a:r>
            <a:r>
              <a:rPr lang="en-US" altLang="zh-CN">
                <a:latin typeface="宋体" charset="-122"/>
              </a:rPr>
              <a:t>L(M)={ a</a:t>
            </a:r>
            <a:r>
              <a:rPr lang="en-US" altLang="zh-CN" baseline="30000">
                <a:latin typeface="宋体" charset="-122"/>
              </a:rPr>
              <a:t>+</a:t>
            </a:r>
            <a:r>
              <a:rPr lang="en-US" altLang="zh-CN">
                <a:latin typeface="宋体" charset="-122"/>
              </a:rPr>
              <a:t>|b</a:t>
            </a:r>
            <a:r>
              <a:rPr lang="en-US" altLang="zh-CN" baseline="30000">
                <a:latin typeface="宋体" charset="-122"/>
              </a:rPr>
              <a:t>+</a:t>
            </a:r>
            <a:r>
              <a:rPr lang="en-US" altLang="zh-CN">
                <a:latin typeface="宋体" charset="-122"/>
              </a:rPr>
              <a:t> }</a:t>
            </a:r>
            <a:r>
              <a:rPr lang="zh-CN" altLang="en-US">
                <a:latin typeface="宋体" charset="-122"/>
              </a:rPr>
              <a:t>。</a:t>
            </a:r>
          </a:p>
        </p:txBody>
      </p:sp>
      <p:grpSp>
        <p:nvGrpSpPr>
          <p:cNvPr id="272390" name="Group 6"/>
          <p:cNvGrpSpPr>
            <a:grpSpLocks/>
          </p:cNvGrpSpPr>
          <p:nvPr/>
        </p:nvGrpSpPr>
        <p:grpSpPr bwMode="auto">
          <a:xfrm>
            <a:off x="5334000" y="2710780"/>
            <a:ext cx="2819400" cy="2324100"/>
            <a:chOff x="5951" y="8365"/>
            <a:chExt cx="2660" cy="2460"/>
          </a:xfrm>
        </p:grpSpPr>
        <p:grpSp>
          <p:nvGrpSpPr>
            <p:cNvPr id="272391" name="Group 7"/>
            <p:cNvGrpSpPr>
              <a:grpSpLocks/>
            </p:cNvGrpSpPr>
            <p:nvPr/>
          </p:nvGrpSpPr>
          <p:grpSpPr bwMode="auto">
            <a:xfrm>
              <a:off x="5951" y="8557"/>
              <a:ext cx="2660" cy="2084"/>
              <a:chOff x="5951" y="8245"/>
              <a:chExt cx="2660" cy="2084"/>
            </a:xfrm>
          </p:grpSpPr>
          <p:grpSp>
            <p:nvGrpSpPr>
              <p:cNvPr id="272392" name="Group 8"/>
              <p:cNvGrpSpPr>
                <a:grpSpLocks/>
              </p:cNvGrpSpPr>
              <p:nvPr/>
            </p:nvGrpSpPr>
            <p:grpSpPr bwMode="auto">
              <a:xfrm>
                <a:off x="5951" y="8485"/>
                <a:ext cx="2660" cy="1620"/>
                <a:chOff x="5951" y="8485"/>
                <a:chExt cx="2660" cy="1620"/>
              </a:xfrm>
            </p:grpSpPr>
            <p:grpSp>
              <p:nvGrpSpPr>
                <p:cNvPr id="272393" name="Group 9"/>
                <p:cNvGrpSpPr>
                  <a:grpSpLocks/>
                </p:cNvGrpSpPr>
                <p:nvPr/>
              </p:nvGrpSpPr>
              <p:grpSpPr bwMode="auto">
                <a:xfrm>
                  <a:off x="5951" y="9045"/>
                  <a:ext cx="400" cy="440"/>
                  <a:chOff x="5951" y="9045"/>
                  <a:chExt cx="400" cy="440"/>
                </a:xfrm>
              </p:grpSpPr>
              <p:sp>
                <p:nvSpPr>
                  <p:cNvPr id="272394" name="Oval 10"/>
                  <p:cNvSpPr>
                    <a:spLocks noChangeArrowheads="1"/>
                  </p:cNvSpPr>
                  <p:nvPr/>
                </p:nvSpPr>
                <p:spPr bwMode="auto">
                  <a:xfrm>
                    <a:off x="5991" y="9105"/>
                    <a:ext cx="300" cy="32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2395" name="Text Box 11"/>
                  <p:cNvSpPr txBox="1">
                    <a:spLocks noChangeArrowheads="1"/>
                  </p:cNvSpPr>
                  <p:nvPr/>
                </p:nvSpPr>
                <p:spPr bwMode="auto">
                  <a:xfrm>
                    <a:off x="5951" y="9045"/>
                    <a:ext cx="40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800" b="1"/>
                      <a:t>0</a:t>
                    </a:r>
                  </a:p>
                </p:txBody>
              </p:sp>
            </p:grpSp>
            <p:grpSp>
              <p:nvGrpSpPr>
                <p:cNvPr id="272396" name="Group 12"/>
                <p:cNvGrpSpPr>
                  <a:grpSpLocks/>
                </p:cNvGrpSpPr>
                <p:nvPr/>
              </p:nvGrpSpPr>
              <p:grpSpPr bwMode="auto">
                <a:xfrm>
                  <a:off x="6931" y="8505"/>
                  <a:ext cx="400" cy="440"/>
                  <a:chOff x="5951" y="9045"/>
                  <a:chExt cx="400" cy="440"/>
                </a:xfrm>
              </p:grpSpPr>
              <p:sp>
                <p:nvSpPr>
                  <p:cNvPr id="272397" name="Oval 13"/>
                  <p:cNvSpPr>
                    <a:spLocks noChangeArrowheads="1"/>
                  </p:cNvSpPr>
                  <p:nvPr/>
                </p:nvSpPr>
                <p:spPr bwMode="auto">
                  <a:xfrm>
                    <a:off x="5991" y="9105"/>
                    <a:ext cx="300" cy="32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2398" name="Text Box 14"/>
                  <p:cNvSpPr txBox="1">
                    <a:spLocks noChangeArrowheads="1"/>
                  </p:cNvSpPr>
                  <p:nvPr/>
                </p:nvSpPr>
                <p:spPr bwMode="auto">
                  <a:xfrm>
                    <a:off x="5951" y="9045"/>
                    <a:ext cx="40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800" b="1"/>
                      <a:t>1</a:t>
                    </a:r>
                  </a:p>
                </p:txBody>
              </p:sp>
            </p:grpSp>
            <p:grpSp>
              <p:nvGrpSpPr>
                <p:cNvPr id="272399" name="Group 15"/>
                <p:cNvGrpSpPr>
                  <a:grpSpLocks/>
                </p:cNvGrpSpPr>
                <p:nvPr/>
              </p:nvGrpSpPr>
              <p:grpSpPr bwMode="auto">
                <a:xfrm>
                  <a:off x="6931" y="9665"/>
                  <a:ext cx="400" cy="440"/>
                  <a:chOff x="5951" y="9045"/>
                  <a:chExt cx="400" cy="440"/>
                </a:xfrm>
              </p:grpSpPr>
              <p:sp>
                <p:nvSpPr>
                  <p:cNvPr id="272400" name="Oval 16"/>
                  <p:cNvSpPr>
                    <a:spLocks noChangeArrowheads="1"/>
                  </p:cNvSpPr>
                  <p:nvPr/>
                </p:nvSpPr>
                <p:spPr bwMode="auto">
                  <a:xfrm>
                    <a:off x="5991" y="9105"/>
                    <a:ext cx="300" cy="32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2401" name="Text Box 17"/>
                  <p:cNvSpPr txBox="1">
                    <a:spLocks noChangeArrowheads="1"/>
                  </p:cNvSpPr>
                  <p:nvPr/>
                </p:nvSpPr>
                <p:spPr bwMode="auto">
                  <a:xfrm>
                    <a:off x="5951" y="9045"/>
                    <a:ext cx="40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800" b="1"/>
                      <a:t>3</a:t>
                    </a:r>
                  </a:p>
                </p:txBody>
              </p:sp>
            </p:grpSp>
            <p:grpSp>
              <p:nvGrpSpPr>
                <p:cNvPr id="272402" name="Group 18"/>
                <p:cNvGrpSpPr>
                  <a:grpSpLocks/>
                </p:cNvGrpSpPr>
                <p:nvPr/>
              </p:nvGrpSpPr>
              <p:grpSpPr bwMode="auto">
                <a:xfrm>
                  <a:off x="8211" y="8485"/>
                  <a:ext cx="400" cy="440"/>
                  <a:chOff x="8211" y="8485"/>
                  <a:chExt cx="400" cy="440"/>
                </a:xfrm>
              </p:grpSpPr>
              <p:sp>
                <p:nvSpPr>
                  <p:cNvPr id="272403" name="Oval 19"/>
                  <p:cNvSpPr>
                    <a:spLocks noChangeArrowheads="1"/>
                  </p:cNvSpPr>
                  <p:nvPr/>
                </p:nvSpPr>
                <p:spPr bwMode="auto">
                  <a:xfrm>
                    <a:off x="8251" y="8542"/>
                    <a:ext cx="300" cy="320"/>
                  </a:xfrm>
                  <a:prstGeom prst="ellipse">
                    <a:avLst/>
                  </a:prstGeom>
                  <a:noFill/>
                  <a:ln w="38100" cmpd="dbl">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2404" name="Text Box 20"/>
                  <p:cNvSpPr txBox="1">
                    <a:spLocks noChangeArrowheads="1"/>
                  </p:cNvSpPr>
                  <p:nvPr/>
                </p:nvSpPr>
                <p:spPr bwMode="auto">
                  <a:xfrm>
                    <a:off x="8211" y="8485"/>
                    <a:ext cx="40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800" b="1"/>
                      <a:t>2</a:t>
                    </a:r>
                  </a:p>
                </p:txBody>
              </p:sp>
            </p:grpSp>
            <p:grpSp>
              <p:nvGrpSpPr>
                <p:cNvPr id="272405" name="Group 21"/>
                <p:cNvGrpSpPr>
                  <a:grpSpLocks/>
                </p:cNvGrpSpPr>
                <p:nvPr/>
              </p:nvGrpSpPr>
              <p:grpSpPr bwMode="auto">
                <a:xfrm>
                  <a:off x="8191" y="9665"/>
                  <a:ext cx="400" cy="440"/>
                  <a:chOff x="5951" y="9045"/>
                  <a:chExt cx="400" cy="440"/>
                </a:xfrm>
              </p:grpSpPr>
              <p:sp>
                <p:nvSpPr>
                  <p:cNvPr id="272406" name="Oval 22"/>
                  <p:cNvSpPr>
                    <a:spLocks noChangeArrowheads="1"/>
                  </p:cNvSpPr>
                  <p:nvPr/>
                </p:nvSpPr>
                <p:spPr bwMode="auto">
                  <a:xfrm>
                    <a:off x="5991" y="9105"/>
                    <a:ext cx="300" cy="320"/>
                  </a:xfrm>
                  <a:prstGeom prst="ellipse">
                    <a:avLst/>
                  </a:prstGeom>
                  <a:noFill/>
                  <a:ln w="38100" cmpd="dbl">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2407" name="Text Box 23"/>
                  <p:cNvSpPr txBox="1">
                    <a:spLocks noChangeArrowheads="1"/>
                  </p:cNvSpPr>
                  <p:nvPr/>
                </p:nvSpPr>
                <p:spPr bwMode="auto">
                  <a:xfrm>
                    <a:off x="5951" y="9045"/>
                    <a:ext cx="40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800" b="1"/>
                      <a:t>4</a:t>
                    </a:r>
                  </a:p>
                </p:txBody>
              </p:sp>
            </p:grpSp>
          </p:grpSp>
          <p:sp>
            <p:nvSpPr>
              <p:cNvPr id="272408" name="Line 24"/>
              <p:cNvSpPr>
                <a:spLocks noChangeShapeType="1"/>
              </p:cNvSpPr>
              <p:nvPr/>
            </p:nvSpPr>
            <p:spPr bwMode="auto">
              <a:xfrm flipV="1">
                <a:off x="6251" y="8785"/>
                <a:ext cx="720" cy="40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2409" name="Line 25"/>
              <p:cNvSpPr>
                <a:spLocks noChangeShapeType="1"/>
              </p:cNvSpPr>
              <p:nvPr/>
            </p:nvSpPr>
            <p:spPr bwMode="auto">
              <a:xfrm>
                <a:off x="6231" y="9385"/>
                <a:ext cx="760" cy="44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2410" name="Line 26"/>
              <p:cNvSpPr>
                <a:spLocks noChangeShapeType="1"/>
              </p:cNvSpPr>
              <p:nvPr/>
            </p:nvSpPr>
            <p:spPr bwMode="auto">
              <a:xfrm flipV="1">
                <a:off x="7291" y="8725"/>
                <a:ext cx="94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2411" name="Line 27"/>
              <p:cNvSpPr>
                <a:spLocks noChangeShapeType="1"/>
              </p:cNvSpPr>
              <p:nvPr/>
            </p:nvSpPr>
            <p:spPr bwMode="auto">
              <a:xfrm flipV="1">
                <a:off x="7291" y="9885"/>
                <a:ext cx="94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2412" name="Arc 28"/>
              <p:cNvSpPr>
                <a:spLocks/>
              </p:cNvSpPr>
              <p:nvPr/>
            </p:nvSpPr>
            <p:spPr bwMode="auto">
              <a:xfrm flipH="1" flipV="1">
                <a:off x="7031" y="10025"/>
                <a:ext cx="300" cy="304"/>
              </a:xfrm>
              <a:custGeom>
                <a:avLst/>
                <a:gdLst>
                  <a:gd name="G0" fmla="+- 21600 0 0"/>
                  <a:gd name="G1" fmla="+- 21600 0 0"/>
                  <a:gd name="G2" fmla="+- 21600 0 0"/>
                  <a:gd name="T0" fmla="*/ 12131 w 43200"/>
                  <a:gd name="T1" fmla="*/ 41014 h 41014"/>
                  <a:gd name="T2" fmla="*/ 32265 w 43200"/>
                  <a:gd name="T3" fmla="*/ 40384 h 41014"/>
                  <a:gd name="T4" fmla="*/ 21600 w 43200"/>
                  <a:gd name="T5" fmla="*/ 21600 h 41014"/>
                </a:gdLst>
                <a:ahLst/>
                <a:cxnLst>
                  <a:cxn ang="0">
                    <a:pos x="T0" y="T1"/>
                  </a:cxn>
                  <a:cxn ang="0">
                    <a:pos x="T2" y="T3"/>
                  </a:cxn>
                  <a:cxn ang="0">
                    <a:pos x="T4" y="T5"/>
                  </a:cxn>
                </a:cxnLst>
                <a:rect l="0" t="0" r="r" b="b"/>
                <a:pathLst>
                  <a:path w="43200" h="41014" fill="none" extrusionOk="0">
                    <a:moveTo>
                      <a:pt x="12131" y="41013"/>
                    </a:moveTo>
                    <a:cubicBezTo>
                      <a:pt x="4708" y="37393"/>
                      <a:pt x="0" y="29858"/>
                      <a:pt x="0" y="21600"/>
                    </a:cubicBezTo>
                    <a:cubicBezTo>
                      <a:pt x="0" y="9670"/>
                      <a:pt x="9670" y="0"/>
                      <a:pt x="21600" y="0"/>
                    </a:cubicBezTo>
                    <a:cubicBezTo>
                      <a:pt x="33529" y="0"/>
                      <a:pt x="43200" y="9670"/>
                      <a:pt x="43200" y="21600"/>
                    </a:cubicBezTo>
                    <a:cubicBezTo>
                      <a:pt x="43200" y="29372"/>
                      <a:pt x="39023" y="36545"/>
                      <a:pt x="32264" y="40383"/>
                    </a:cubicBezTo>
                  </a:path>
                  <a:path w="43200" h="41014" stroke="0" extrusionOk="0">
                    <a:moveTo>
                      <a:pt x="12131" y="41013"/>
                    </a:moveTo>
                    <a:cubicBezTo>
                      <a:pt x="4708" y="37393"/>
                      <a:pt x="0" y="29858"/>
                      <a:pt x="0" y="21600"/>
                    </a:cubicBezTo>
                    <a:cubicBezTo>
                      <a:pt x="0" y="9670"/>
                      <a:pt x="9670" y="0"/>
                      <a:pt x="21600" y="0"/>
                    </a:cubicBezTo>
                    <a:cubicBezTo>
                      <a:pt x="33529" y="0"/>
                      <a:pt x="43200" y="9670"/>
                      <a:pt x="43200" y="21600"/>
                    </a:cubicBezTo>
                    <a:cubicBezTo>
                      <a:pt x="43200" y="29372"/>
                      <a:pt x="39023" y="36545"/>
                      <a:pt x="32264" y="40383"/>
                    </a:cubicBezTo>
                    <a:lnTo>
                      <a:pt x="21600" y="21600"/>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2413" name="Arc 29"/>
              <p:cNvSpPr>
                <a:spLocks/>
              </p:cNvSpPr>
              <p:nvPr/>
            </p:nvSpPr>
            <p:spPr bwMode="auto">
              <a:xfrm flipH="1">
                <a:off x="6991" y="8245"/>
                <a:ext cx="320" cy="347"/>
              </a:xfrm>
              <a:custGeom>
                <a:avLst/>
                <a:gdLst>
                  <a:gd name="G0" fmla="+- 21600 0 0"/>
                  <a:gd name="G1" fmla="+- 21600 0 0"/>
                  <a:gd name="G2" fmla="+- 21600 0 0"/>
                  <a:gd name="T0" fmla="*/ 12131 w 43200"/>
                  <a:gd name="T1" fmla="*/ 41014 h 41785"/>
                  <a:gd name="T2" fmla="*/ 29290 w 43200"/>
                  <a:gd name="T3" fmla="*/ 41785 h 41785"/>
                  <a:gd name="T4" fmla="*/ 21600 w 43200"/>
                  <a:gd name="T5" fmla="*/ 21600 h 41785"/>
                </a:gdLst>
                <a:ahLst/>
                <a:cxnLst>
                  <a:cxn ang="0">
                    <a:pos x="T0" y="T1"/>
                  </a:cxn>
                  <a:cxn ang="0">
                    <a:pos x="T2" y="T3"/>
                  </a:cxn>
                  <a:cxn ang="0">
                    <a:pos x="T4" y="T5"/>
                  </a:cxn>
                </a:cxnLst>
                <a:rect l="0" t="0" r="r" b="b"/>
                <a:pathLst>
                  <a:path w="43200" h="41785" fill="none" extrusionOk="0">
                    <a:moveTo>
                      <a:pt x="12131" y="41013"/>
                    </a:moveTo>
                    <a:cubicBezTo>
                      <a:pt x="4708" y="37393"/>
                      <a:pt x="0" y="29858"/>
                      <a:pt x="0" y="21600"/>
                    </a:cubicBezTo>
                    <a:cubicBezTo>
                      <a:pt x="0" y="9670"/>
                      <a:pt x="9670" y="0"/>
                      <a:pt x="21600" y="0"/>
                    </a:cubicBezTo>
                    <a:cubicBezTo>
                      <a:pt x="33529" y="0"/>
                      <a:pt x="43200" y="9670"/>
                      <a:pt x="43200" y="21600"/>
                    </a:cubicBezTo>
                    <a:cubicBezTo>
                      <a:pt x="43200" y="30562"/>
                      <a:pt x="37665" y="38593"/>
                      <a:pt x="29289" y="41784"/>
                    </a:cubicBezTo>
                  </a:path>
                  <a:path w="43200" h="41785" stroke="0" extrusionOk="0">
                    <a:moveTo>
                      <a:pt x="12131" y="41013"/>
                    </a:moveTo>
                    <a:cubicBezTo>
                      <a:pt x="4708" y="37393"/>
                      <a:pt x="0" y="29858"/>
                      <a:pt x="0" y="21600"/>
                    </a:cubicBezTo>
                    <a:cubicBezTo>
                      <a:pt x="0" y="9670"/>
                      <a:pt x="9670" y="0"/>
                      <a:pt x="21600" y="0"/>
                    </a:cubicBezTo>
                    <a:cubicBezTo>
                      <a:pt x="33529" y="0"/>
                      <a:pt x="43200" y="9670"/>
                      <a:pt x="43200" y="21600"/>
                    </a:cubicBezTo>
                    <a:cubicBezTo>
                      <a:pt x="43200" y="30562"/>
                      <a:pt x="37665" y="38593"/>
                      <a:pt x="29289" y="41784"/>
                    </a:cubicBezTo>
                    <a:lnTo>
                      <a:pt x="21600" y="21600"/>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72414" name="Text Box 30"/>
            <p:cNvSpPr txBox="1">
              <a:spLocks noChangeArrowheads="1"/>
            </p:cNvSpPr>
            <p:nvPr/>
          </p:nvSpPr>
          <p:spPr bwMode="auto">
            <a:xfrm>
              <a:off x="6231" y="8977"/>
              <a:ext cx="540" cy="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sym typeface="Symbol" pitchFamily="18" charset="2"/>
                </a:rPr>
                <a:t></a:t>
              </a:r>
              <a:endParaRPr lang="en-US" altLang="zh-CN" sz="1800" b="1"/>
            </a:p>
          </p:txBody>
        </p:sp>
        <p:sp>
          <p:nvSpPr>
            <p:cNvPr id="272415" name="Text Box 31"/>
            <p:cNvSpPr txBox="1">
              <a:spLocks noChangeArrowheads="1"/>
            </p:cNvSpPr>
            <p:nvPr/>
          </p:nvSpPr>
          <p:spPr bwMode="auto">
            <a:xfrm>
              <a:off x="6251" y="9757"/>
              <a:ext cx="540" cy="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sym typeface="Symbol" pitchFamily="18" charset="2"/>
                </a:rPr>
                <a:t></a:t>
              </a:r>
              <a:endParaRPr lang="en-US" altLang="zh-CN" sz="1800" b="1"/>
            </a:p>
          </p:txBody>
        </p:sp>
        <p:sp>
          <p:nvSpPr>
            <p:cNvPr id="272416" name="Text Box 32"/>
            <p:cNvSpPr txBox="1">
              <a:spLocks noChangeArrowheads="1"/>
            </p:cNvSpPr>
            <p:nvPr/>
          </p:nvSpPr>
          <p:spPr bwMode="auto">
            <a:xfrm>
              <a:off x="7231" y="8365"/>
              <a:ext cx="540" cy="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a</a:t>
              </a:r>
            </a:p>
          </p:txBody>
        </p:sp>
        <p:sp>
          <p:nvSpPr>
            <p:cNvPr id="272417" name="Text Box 33"/>
            <p:cNvSpPr txBox="1">
              <a:spLocks noChangeArrowheads="1"/>
            </p:cNvSpPr>
            <p:nvPr/>
          </p:nvSpPr>
          <p:spPr bwMode="auto">
            <a:xfrm>
              <a:off x="7491" y="8645"/>
              <a:ext cx="540" cy="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a</a:t>
              </a:r>
            </a:p>
          </p:txBody>
        </p:sp>
        <p:sp>
          <p:nvSpPr>
            <p:cNvPr id="272418" name="Text Box 34"/>
            <p:cNvSpPr txBox="1">
              <a:spLocks noChangeArrowheads="1"/>
            </p:cNvSpPr>
            <p:nvPr/>
          </p:nvSpPr>
          <p:spPr bwMode="auto">
            <a:xfrm>
              <a:off x="7511" y="9785"/>
              <a:ext cx="540" cy="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b</a:t>
              </a:r>
            </a:p>
          </p:txBody>
        </p:sp>
        <p:sp>
          <p:nvSpPr>
            <p:cNvPr id="272419" name="Text Box 35"/>
            <p:cNvSpPr txBox="1">
              <a:spLocks noChangeArrowheads="1"/>
            </p:cNvSpPr>
            <p:nvPr/>
          </p:nvSpPr>
          <p:spPr bwMode="auto">
            <a:xfrm>
              <a:off x="7271" y="10325"/>
              <a:ext cx="540" cy="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b</a:t>
              </a:r>
            </a:p>
          </p:txBody>
        </p:sp>
      </p:grpSp>
      <p:grpSp>
        <p:nvGrpSpPr>
          <p:cNvPr id="272420" name="Group 36"/>
          <p:cNvGrpSpPr>
            <a:grpSpLocks/>
          </p:cNvGrpSpPr>
          <p:nvPr/>
        </p:nvGrpSpPr>
        <p:grpSpPr bwMode="auto">
          <a:xfrm>
            <a:off x="1295400" y="2825080"/>
            <a:ext cx="2819400" cy="1905000"/>
            <a:chOff x="1152" y="1056"/>
            <a:chExt cx="1776" cy="1200"/>
          </a:xfrm>
        </p:grpSpPr>
        <p:sp>
          <p:nvSpPr>
            <p:cNvPr id="272421" name="Text Box 37"/>
            <p:cNvSpPr txBox="1">
              <a:spLocks noChangeArrowheads="1"/>
            </p:cNvSpPr>
            <p:nvPr/>
          </p:nvSpPr>
          <p:spPr bwMode="auto">
            <a:xfrm>
              <a:off x="1152" y="1056"/>
              <a:ext cx="1776" cy="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t>            </a:t>
              </a:r>
              <a:r>
                <a:rPr lang="en-US" altLang="zh-CN" sz="2000" b="1">
                  <a:sym typeface="Symbol" pitchFamily="18" charset="2"/>
                </a:rPr>
                <a:t></a:t>
              </a:r>
              <a:r>
                <a:rPr lang="en-US" altLang="zh-CN" sz="2000" b="1"/>
                <a:t>        a        b</a:t>
              </a:r>
            </a:p>
            <a:p>
              <a:pPr algn="just"/>
              <a:r>
                <a:rPr lang="en-US" altLang="zh-CN" sz="2000" b="1"/>
                <a:t>0      {1,3}     </a:t>
              </a:r>
              <a:r>
                <a:rPr lang="en-US" altLang="zh-CN" sz="2000" b="1">
                  <a:latin typeface="宋体" charset="-122"/>
                </a:rPr>
                <a:t>-</a:t>
              </a:r>
              <a:r>
                <a:rPr lang="en-US" altLang="zh-CN" sz="2000" b="1"/>
                <a:t>        </a:t>
              </a:r>
              <a:r>
                <a:rPr lang="en-US" altLang="zh-CN" sz="2000" b="1">
                  <a:latin typeface="宋体" charset="-122"/>
                </a:rPr>
                <a:t>-</a:t>
              </a:r>
              <a:endParaRPr lang="en-US" altLang="zh-CN" sz="2000" b="1"/>
            </a:p>
            <a:p>
              <a:pPr algn="just"/>
              <a:r>
                <a:rPr lang="en-US" altLang="zh-CN" sz="2000" b="1"/>
                <a:t>1          </a:t>
              </a:r>
              <a:r>
                <a:rPr lang="en-US" altLang="zh-CN" sz="2000" b="1">
                  <a:latin typeface="宋体" charset="-122"/>
                </a:rPr>
                <a:t>-</a:t>
              </a:r>
              <a:r>
                <a:rPr lang="en-US" altLang="zh-CN" sz="2000" b="1"/>
                <a:t>     {1,2}     </a:t>
              </a:r>
              <a:r>
                <a:rPr lang="en-US" altLang="zh-CN" sz="2000" b="1">
                  <a:latin typeface="宋体" charset="-122"/>
                </a:rPr>
                <a:t>-</a:t>
              </a:r>
              <a:endParaRPr lang="en-US" altLang="zh-CN" sz="2000" b="1"/>
            </a:p>
            <a:p>
              <a:pPr algn="just"/>
              <a:r>
                <a:rPr lang="en-US" altLang="zh-CN" sz="2000" b="1"/>
                <a:t>2          </a:t>
              </a:r>
              <a:r>
                <a:rPr lang="en-US" altLang="zh-CN" sz="2000" b="1">
                  <a:latin typeface="宋体" charset="-122"/>
                </a:rPr>
                <a:t>-</a:t>
              </a:r>
              <a:r>
                <a:rPr lang="en-US" altLang="zh-CN" sz="2000" b="1"/>
                <a:t>        </a:t>
              </a:r>
              <a:r>
                <a:rPr lang="en-US" altLang="zh-CN" sz="2000" b="1">
                  <a:latin typeface="宋体" charset="-122"/>
                </a:rPr>
                <a:t>-</a:t>
              </a:r>
              <a:r>
                <a:rPr lang="en-US" altLang="zh-CN" sz="2000" b="1"/>
                <a:t>        </a:t>
              </a:r>
              <a:r>
                <a:rPr lang="en-US" altLang="zh-CN" sz="2000" b="1">
                  <a:latin typeface="宋体" charset="-122"/>
                </a:rPr>
                <a:t>-</a:t>
              </a:r>
              <a:endParaRPr lang="en-US" altLang="zh-CN" sz="2000" b="1"/>
            </a:p>
            <a:p>
              <a:pPr algn="just"/>
              <a:r>
                <a:rPr lang="en-US" altLang="zh-CN" sz="2000" b="1"/>
                <a:t>3          </a:t>
              </a:r>
              <a:r>
                <a:rPr lang="en-US" altLang="zh-CN" sz="2000" b="1">
                  <a:latin typeface="宋体" charset="-122"/>
                </a:rPr>
                <a:t>-</a:t>
              </a:r>
              <a:r>
                <a:rPr lang="en-US" altLang="zh-CN" sz="2000" b="1"/>
                <a:t>        </a:t>
              </a:r>
              <a:r>
                <a:rPr lang="en-US" altLang="zh-CN" sz="2000" b="1">
                  <a:latin typeface="宋体" charset="-122"/>
                </a:rPr>
                <a:t>-</a:t>
              </a:r>
              <a:r>
                <a:rPr lang="en-US" altLang="zh-CN" sz="2000" b="1"/>
                <a:t>     {3,4}</a:t>
              </a:r>
            </a:p>
            <a:p>
              <a:pPr algn="just"/>
              <a:r>
                <a:rPr lang="en-US" altLang="zh-CN" sz="2000" b="1"/>
                <a:t>4          </a:t>
              </a:r>
              <a:r>
                <a:rPr lang="en-US" altLang="zh-CN" sz="2000" b="1">
                  <a:latin typeface="宋体" charset="-122"/>
                </a:rPr>
                <a:t>-</a:t>
              </a:r>
              <a:r>
                <a:rPr lang="en-US" altLang="zh-CN" sz="2000" b="1"/>
                <a:t>        </a:t>
              </a:r>
              <a:r>
                <a:rPr lang="en-US" altLang="zh-CN" sz="2000" b="1">
                  <a:latin typeface="宋体" charset="-122"/>
                </a:rPr>
                <a:t>-</a:t>
              </a:r>
              <a:r>
                <a:rPr lang="en-US" altLang="zh-CN" sz="2000" b="1"/>
                <a:t>        </a:t>
              </a:r>
              <a:r>
                <a:rPr lang="en-US" altLang="zh-CN" sz="2000" b="1">
                  <a:latin typeface="宋体" charset="-122"/>
                </a:rPr>
                <a:t>-</a:t>
              </a:r>
            </a:p>
          </p:txBody>
        </p:sp>
        <p:sp>
          <p:nvSpPr>
            <p:cNvPr id="272422" name="AutoShape 38"/>
            <p:cNvSpPr>
              <a:spLocks noChangeArrowheads="1"/>
            </p:cNvSpPr>
            <p:nvPr/>
          </p:nvSpPr>
          <p:spPr bwMode="auto">
            <a:xfrm>
              <a:off x="1392" y="1248"/>
              <a:ext cx="1392" cy="1008"/>
            </a:xfrm>
            <a:prstGeom prst="bracketPair">
              <a:avLst>
                <a:gd name="adj" fmla="val 16667"/>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 name="灯片编号占位符 1"/>
          <p:cNvSpPr>
            <a:spLocks noGrp="1"/>
          </p:cNvSpPr>
          <p:nvPr>
            <p:ph type="sldNum" sz="quarter" idx="10"/>
          </p:nvPr>
        </p:nvSpPr>
        <p:spPr/>
        <p:txBody>
          <a:bodyPr/>
          <a:lstStyle/>
          <a:p>
            <a:fld id="{53D5C0A6-204F-44E2-BC2D-888719E44444}" type="slidenum">
              <a:rPr lang="en-US" altLang="zh-CN" smtClean="0"/>
              <a:pPr/>
              <a:t>15</a:t>
            </a:fld>
            <a:endParaRPr lang="en-US" altLang="zh-CN"/>
          </a:p>
        </p:txBody>
      </p:sp>
    </p:spTree>
    <p:extLst>
      <p:ext uri="{BB962C8B-B14F-4D97-AF65-F5344CB8AC3E}">
        <p14:creationId xmlns:p14="http://schemas.microsoft.com/office/powerpoint/2010/main" val="41742042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Effect transition="in" filter="wipe(left)">
                                      <p:cBhvr>
                                        <p:cTn id="7" dur="500"/>
                                        <p:tgtEl>
                                          <p:spTgt spid="272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72420"/>
                                        </p:tgtEl>
                                        <p:attrNameLst>
                                          <p:attrName>style.visibility</p:attrName>
                                        </p:attrNameLst>
                                      </p:cBhvr>
                                      <p:to>
                                        <p:strVal val="visible"/>
                                      </p:to>
                                    </p:set>
                                    <p:animEffect transition="in" filter="box(out)">
                                      <p:cBhvr>
                                        <p:cTn id="12" dur="500"/>
                                        <p:tgtEl>
                                          <p:spTgt spid="2724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2388"/>
                                        </p:tgtEl>
                                        <p:attrNameLst>
                                          <p:attrName>style.visibility</p:attrName>
                                        </p:attrNameLst>
                                      </p:cBhvr>
                                      <p:to>
                                        <p:strVal val="visible"/>
                                      </p:to>
                                    </p:set>
                                    <p:animEffect transition="in" filter="wipe(left)">
                                      <p:cBhvr>
                                        <p:cTn id="17" dur="500"/>
                                        <p:tgtEl>
                                          <p:spTgt spid="2723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272390"/>
                                        </p:tgtEl>
                                        <p:attrNameLst>
                                          <p:attrName>style.visibility</p:attrName>
                                        </p:attrNameLst>
                                      </p:cBhvr>
                                      <p:to>
                                        <p:strVal val="visible"/>
                                      </p:to>
                                    </p:set>
                                    <p:animEffect transition="in" filter="box(out)">
                                      <p:cBhvr>
                                        <p:cTn id="22" dur="500"/>
                                        <p:tgtEl>
                                          <p:spTgt spid="2723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2389"/>
                                        </p:tgtEl>
                                        <p:attrNameLst>
                                          <p:attrName>style.visibility</p:attrName>
                                        </p:attrNameLst>
                                      </p:cBhvr>
                                      <p:to>
                                        <p:strVal val="visible"/>
                                      </p:to>
                                    </p:set>
                                    <p:animEffect transition="in" filter="wipe(left)">
                                      <p:cBhvr>
                                        <p:cTn id="27" dur="500"/>
                                        <p:tgtEl>
                                          <p:spTgt spid="272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autoUpdateAnimBg="0"/>
      <p:bldP spid="272388" grpId="0" autoUpdateAnimBg="0"/>
      <p:bldP spid="27238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73412" name="Group 4"/>
          <p:cNvGrpSpPr>
            <a:grpSpLocks/>
          </p:cNvGrpSpPr>
          <p:nvPr/>
        </p:nvGrpSpPr>
        <p:grpSpPr bwMode="auto">
          <a:xfrm>
            <a:off x="2438400" y="4860925"/>
            <a:ext cx="6029325" cy="701675"/>
            <a:chOff x="1325" y="3494"/>
            <a:chExt cx="3798" cy="442"/>
          </a:xfrm>
        </p:grpSpPr>
        <p:grpSp>
          <p:nvGrpSpPr>
            <p:cNvPr id="273413" name="Group 5"/>
            <p:cNvGrpSpPr>
              <a:grpSpLocks/>
            </p:cNvGrpSpPr>
            <p:nvPr/>
          </p:nvGrpSpPr>
          <p:grpSpPr bwMode="auto">
            <a:xfrm>
              <a:off x="1325" y="3600"/>
              <a:ext cx="403" cy="306"/>
              <a:chOff x="4411" y="10065"/>
              <a:chExt cx="680" cy="520"/>
            </a:xfrm>
          </p:grpSpPr>
          <p:sp>
            <p:nvSpPr>
              <p:cNvPr id="273414" name="Text Box 6"/>
              <p:cNvSpPr txBox="1">
                <a:spLocks noChangeArrowheads="1"/>
              </p:cNvSpPr>
              <p:nvPr/>
            </p:nvSpPr>
            <p:spPr bwMode="auto">
              <a:xfrm>
                <a:off x="4411" y="10065"/>
                <a:ext cx="680"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F</a:t>
                </a:r>
                <a:r>
                  <a:rPr lang="en-US" altLang="zh-CN" sz="1800" b="1">
                    <a:sym typeface="Symbol" pitchFamily="18" charset="2"/>
                  </a:rPr>
                  <a:t></a:t>
                </a:r>
                <a:r>
                  <a:rPr lang="en-US" altLang="zh-CN" sz="1800" b="1"/>
                  <a:t>=</a:t>
                </a:r>
              </a:p>
            </p:txBody>
          </p:sp>
          <p:sp>
            <p:nvSpPr>
              <p:cNvPr id="273415" name="AutoShape 7"/>
              <p:cNvSpPr>
                <a:spLocks/>
              </p:cNvSpPr>
              <p:nvPr/>
            </p:nvSpPr>
            <p:spPr bwMode="auto">
              <a:xfrm>
                <a:off x="4931" y="10085"/>
                <a:ext cx="100" cy="400"/>
              </a:xfrm>
              <a:prstGeom prst="leftBrace">
                <a:avLst>
                  <a:gd name="adj1" fmla="val 33333"/>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73416" name="Text Box 8"/>
            <p:cNvSpPr txBox="1">
              <a:spLocks noChangeArrowheads="1"/>
            </p:cNvSpPr>
            <p:nvPr/>
          </p:nvSpPr>
          <p:spPr bwMode="auto">
            <a:xfrm>
              <a:off x="1718" y="3494"/>
              <a:ext cx="3405"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just"/>
              <a:r>
                <a:rPr lang="en-US" altLang="zh-CN" sz="2000" b="1"/>
                <a:t>F∪{ q</a:t>
              </a:r>
              <a:r>
                <a:rPr lang="en-US" altLang="zh-CN" sz="2000" b="1" baseline="-25000"/>
                <a:t>0 </a:t>
              </a:r>
              <a:r>
                <a:rPr lang="en-US" altLang="zh-CN" sz="2000" b="1"/>
                <a:t>} </a:t>
              </a:r>
              <a:r>
                <a:rPr lang="en-US" altLang="zh-CN" sz="2000" b="1">
                  <a:latin typeface="宋体" charset="-122"/>
                </a:rPr>
                <a:t> </a:t>
              </a:r>
              <a:r>
                <a:rPr lang="zh-CN" altLang="en-US" sz="2000" b="1">
                  <a:latin typeface="宋体" charset="-122"/>
                </a:rPr>
                <a:t>如果</a:t>
              </a:r>
              <a:r>
                <a:rPr lang="zh-CN" altLang="en-US" sz="2000" b="1">
                  <a:sym typeface="Symbol" pitchFamily="18" charset="2"/>
                </a:rPr>
                <a:t></a:t>
              </a:r>
              <a:r>
                <a:rPr lang="en-US" altLang="zh-CN" sz="2000" b="1"/>
                <a:t>_closure(q</a:t>
              </a:r>
              <a:r>
                <a:rPr lang="en-US" altLang="zh-CN" sz="2000" b="1" baseline="-25000"/>
                <a:t>0</a:t>
              </a:r>
              <a:r>
                <a:rPr lang="en-US" altLang="zh-CN" sz="2000" b="1"/>
                <a:t>)</a:t>
              </a:r>
              <a:r>
                <a:rPr lang="zh-CN" altLang="en-US" sz="2000" b="1">
                  <a:latin typeface="宋体" charset="-122"/>
                </a:rPr>
                <a:t>中包含</a:t>
              </a:r>
              <a:r>
                <a:rPr lang="en-US" altLang="zh-CN" sz="2000" b="1">
                  <a:latin typeface="宋体" charset="-122"/>
                </a:rPr>
                <a:t>F</a:t>
              </a:r>
              <a:r>
                <a:rPr lang="zh-CN" altLang="en-US" sz="2000" b="1">
                  <a:latin typeface="宋体" charset="-122"/>
                </a:rPr>
                <a:t>的一个终态</a:t>
              </a:r>
            </a:p>
            <a:p>
              <a:pPr algn="just"/>
              <a:r>
                <a:rPr lang="en-US" altLang="zh-CN" sz="2000" b="1"/>
                <a:t>F</a:t>
              </a:r>
              <a:r>
                <a:rPr lang="en-US" altLang="zh-CN" sz="2000" b="1">
                  <a:latin typeface="宋体" charset="-122"/>
                </a:rPr>
                <a:t>        </a:t>
              </a:r>
              <a:r>
                <a:rPr lang="zh-CN" altLang="en-US" sz="2000" b="1">
                  <a:latin typeface="宋体" charset="-122"/>
                </a:rPr>
                <a:t>否则</a:t>
              </a:r>
            </a:p>
          </p:txBody>
        </p:sp>
      </p:grpSp>
      <p:sp>
        <p:nvSpPr>
          <p:cNvPr id="273418" name="Rectangle 10"/>
          <p:cNvSpPr>
            <a:spLocks noChangeArrowheads="1"/>
          </p:cNvSpPr>
          <p:nvPr/>
        </p:nvSpPr>
        <p:spPr bwMode="auto">
          <a:xfrm>
            <a:off x="304800" y="3657600"/>
            <a:ext cx="8640763"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742950" indent="-285750" algn="l">
              <a:spcBef>
                <a:spcPct val="20000"/>
              </a:spcBef>
              <a:buChar char="–"/>
              <a:defRPr kumimoji="1" sz="2400" b="1">
                <a:solidFill>
                  <a:schemeClr val="tx1"/>
                </a:solidFill>
                <a:latin typeface="Times New Roman" pitchFamily="18" charset="0"/>
                <a:ea typeface="黑体" pitchFamily="2" charset="-122"/>
              </a:defRPr>
            </a:lvl2pPr>
            <a:lvl3pPr marL="1143000" indent="-228600" algn="l">
              <a:spcBef>
                <a:spcPct val="20000"/>
              </a:spcBef>
              <a:buChar char="•"/>
              <a:defRPr kumimoji="1" sz="2000" b="1">
                <a:solidFill>
                  <a:schemeClr val="tx1"/>
                </a:solidFill>
                <a:latin typeface="Times New Roman" pitchFamily="18" charset="0"/>
                <a:ea typeface="黑体" pitchFamily="2" charset="-122"/>
              </a:defRPr>
            </a:lvl3pPr>
            <a:lvl4pPr marL="1562100" indent="-228600" algn="l">
              <a:spcBef>
                <a:spcPct val="20000"/>
              </a:spcBef>
              <a:buChar char="–"/>
              <a:defRPr kumimoji="1" b="1">
                <a:solidFill>
                  <a:schemeClr val="tx1"/>
                </a:solidFill>
                <a:latin typeface="Times New Roman" pitchFamily="18" charset="0"/>
                <a:ea typeface="黑体" pitchFamily="2" charset="-122"/>
              </a:defRPr>
            </a:lvl4pPr>
            <a:lvl5pPr marL="1981200" indent="-228600" algn="l">
              <a:spcBef>
                <a:spcPct val="20000"/>
              </a:spcBef>
              <a:buChar char="»"/>
              <a:defRPr kumimoji="1" b="1">
                <a:solidFill>
                  <a:schemeClr val="tx1"/>
                </a:solidFill>
                <a:latin typeface="Times New Roman" pitchFamily="18" charset="0"/>
                <a:ea typeface="黑体" pitchFamily="2" charset="-122"/>
              </a:defRPr>
            </a:lvl5pPr>
            <a:lvl6pPr marL="24384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28956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3528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8100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pPr>
              <a:buFont typeface="Monotype Sorts" pitchFamily="2" charset="2"/>
              <a:buNone/>
            </a:pPr>
            <a:r>
              <a:rPr lang="zh-CN" altLang="en-US" sz="2400">
                <a:latin typeface="宋体" charset="-122"/>
              </a:rPr>
              <a:t>假设 </a:t>
            </a:r>
            <a:r>
              <a:rPr lang="en-US" altLang="zh-CN" sz="2400">
                <a:latin typeface="宋体" charset="-122"/>
              </a:rPr>
              <a:t>NFA N=({a,b},{0,1,2,3,4},0,</a:t>
            </a:r>
            <a:r>
              <a:rPr lang="en-US" altLang="zh-CN" sz="2400">
                <a:solidFill>
                  <a:srgbClr val="0000FF"/>
                </a:solidFill>
                <a:latin typeface="宋体" charset="-122"/>
              </a:rPr>
              <a:t>F</a:t>
            </a:r>
            <a:r>
              <a:rPr lang="en-US" altLang="zh-CN" sz="2400">
                <a:solidFill>
                  <a:srgbClr val="0000FF"/>
                </a:solidFill>
                <a:latin typeface="宋体" charset="-122"/>
                <a:sym typeface="Symbol" pitchFamily="18" charset="2"/>
              </a:rPr>
              <a:t></a:t>
            </a:r>
            <a:r>
              <a:rPr lang="en-US" altLang="zh-CN" sz="2400">
                <a:latin typeface="宋体" charset="-122"/>
              </a:rPr>
              <a:t>,</a:t>
            </a:r>
            <a:r>
              <a:rPr lang="en-US" altLang="zh-CN" sz="2400">
                <a:solidFill>
                  <a:srgbClr val="0000FF"/>
                </a:solidFill>
                <a:latin typeface="宋体" charset="-122"/>
                <a:sym typeface="Symbol" pitchFamily="18" charset="2"/>
              </a:rPr>
              <a:t></a:t>
            </a:r>
            <a:r>
              <a:rPr lang="en-US" altLang="zh-CN" sz="2400">
                <a:latin typeface="宋体" charset="-122"/>
              </a:rPr>
              <a:t>)</a:t>
            </a:r>
          </a:p>
          <a:p>
            <a:r>
              <a:rPr lang="en-US" altLang="zh-CN" sz="2400">
                <a:solidFill>
                  <a:srgbClr val="0000FF"/>
                </a:solidFill>
                <a:sym typeface="Symbol" pitchFamily="18" charset="2"/>
              </a:rPr>
              <a:t></a:t>
            </a:r>
            <a:r>
              <a:rPr lang="en-US" altLang="zh-CN" sz="2400">
                <a:solidFill>
                  <a:srgbClr val="0000FF"/>
                </a:solidFill>
              </a:rPr>
              <a:t>_closure(q)</a:t>
            </a:r>
            <a:r>
              <a:rPr lang="zh-CN" altLang="en-US" sz="2400">
                <a:solidFill>
                  <a:srgbClr val="0000FF"/>
                </a:solidFill>
              </a:rPr>
              <a:t>：</a:t>
            </a:r>
            <a:r>
              <a:rPr lang="zh-CN" altLang="en-US" sz="2400">
                <a:latin typeface="宋体" charset="-122"/>
              </a:rPr>
              <a:t>从状态</a:t>
            </a:r>
            <a:r>
              <a:rPr lang="en-US" altLang="zh-CN" sz="2400">
                <a:latin typeface="宋体" charset="-122"/>
              </a:rPr>
              <a:t>q</a:t>
            </a:r>
            <a:r>
              <a:rPr lang="zh-CN" altLang="en-US" sz="2400">
                <a:latin typeface="宋体" charset="-122"/>
              </a:rPr>
              <a:t>出发，经过</a:t>
            </a:r>
            <a:r>
              <a:rPr lang="zh-CN" altLang="en-US" sz="2400">
                <a:latin typeface="宋体" charset="-122"/>
                <a:sym typeface="Symbol" pitchFamily="18" charset="2"/>
              </a:rPr>
              <a:t></a:t>
            </a:r>
            <a:r>
              <a:rPr lang="en-US" altLang="zh-CN" sz="2400">
                <a:latin typeface="宋体" charset="-122"/>
              </a:rPr>
              <a:t>-</a:t>
            </a:r>
            <a:r>
              <a:rPr lang="zh-CN" altLang="en-US" sz="2400">
                <a:latin typeface="宋体" charset="-122"/>
              </a:rPr>
              <a:t>道路可以到达的所有状态的集合。</a:t>
            </a:r>
          </a:p>
          <a:p>
            <a:r>
              <a:rPr lang="en-US" altLang="zh-CN" sz="2400">
                <a:solidFill>
                  <a:srgbClr val="0000FF"/>
                </a:solidFill>
                <a:latin typeface="宋体" charset="-122"/>
              </a:rPr>
              <a:t>F</a:t>
            </a:r>
            <a:r>
              <a:rPr lang="en-US" altLang="zh-CN" sz="2400">
                <a:solidFill>
                  <a:srgbClr val="0000FF"/>
                </a:solidFill>
                <a:latin typeface="宋体" charset="-122"/>
                <a:sym typeface="Symbol" pitchFamily="18" charset="2"/>
              </a:rPr>
              <a:t></a:t>
            </a:r>
            <a:r>
              <a:rPr lang="zh-CN" altLang="en-US" sz="2400">
                <a:solidFill>
                  <a:srgbClr val="0000FF"/>
                </a:solidFill>
                <a:latin typeface="宋体" charset="-122"/>
              </a:rPr>
              <a:t>的构成</a:t>
            </a:r>
            <a:r>
              <a:rPr lang="zh-CN" altLang="en-US" sz="2400">
                <a:latin typeface="宋体" charset="-122"/>
              </a:rPr>
              <a:t>：</a:t>
            </a:r>
            <a:endParaRPr lang="zh-CN" altLang="en-US">
              <a:latin typeface="宋体" charset="-122"/>
            </a:endParaRPr>
          </a:p>
        </p:txBody>
      </p:sp>
      <p:sp>
        <p:nvSpPr>
          <p:cNvPr id="273410" name="Rectangle 2"/>
          <p:cNvSpPr>
            <a:spLocks noGrp="1" noChangeArrowheads="1"/>
          </p:cNvSpPr>
          <p:nvPr>
            <p:ph type="title"/>
          </p:nvPr>
        </p:nvSpPr>
        <p:spPr/>
        <p:txBody>
          <a:bodyPr/>
          <a:lstStyle/>
          <a:p>
            <a:r>
              <a:rPr lang="zh-CN" altLang="en-US" sz="2800">
                <a:latin typeface="宋体" charset="-122"/>
              </a:rPr>
              <a:t>定理：</a:t>
            </a:r>
            <a:r>
              <a:rPr lang="zh-CN" altLang="en-US" sz="2800">
                <a:solidFill>
                  <a:srgbClr val="0000FF"/>
                </a:solidFill>
                <a:latin typeface="宋体" charset="-122"/>
              </a:rPr>
              <a:t>对任何一个具有</a:t>
            </a:r>
            <a:r>
              <a:rPr lang="zh-CN" altLang="en-US" sz="2800">
                <a:solidFill>
                  <a:srgbClr val="0000FF"/>
                </a:solidFill>
                <a:latin typeface="宋体" charset="-122"/>
                <a:sym typeface="Symbol" pitchFamily="18" charset="2"/>
              </a:rPr>
              <a:t></a:t>
            </a:r>
            <a:r>
              <a:rPr lang="en-US" altLang="zh-CN" sz="2800">
                <a:solidFill>
                  <a:srgbClr val="0000FF"/>
                </a:solidFill>
                <a:latin typeface="宋体" charset="-122"/>
              </a:rPr>
              <a:t>-</a:t>
            </a:r>
            <a:r>
              <a:rPr lang="zh-CN" altLang="en-US" sz="2800">
                <a:solidFill>
                  <a:srgbClr val="0000FF"/>
                </a:solidFill>
                <a:latin typeface="宋体" charset="-122"/>
              </a:rPr>
              <a:t>转移的</a:t>
            </a:r>
            <a:r>
              <a:rPr lang="en-US" altLang="zh-CN" sz="2800">
                <a:solidFill>
                  <a:srgbClr val="0000FF"/>
                </a:solidFill>
                <a:latin typeface="宋体" charset="-122"/>
              </a:rPr>
              <a:t>NFA M</a:t>
            </a:r>
            <a:r>
              <a:rPr lang="zh-CN" altLang="en-US" sz="2800">
                <a:solidFill>
                  <a:srgbClr val="0000FF"/>
                </a:solidFill>
                <a:latin typeface="宋体" charset="-122"/>
              </a:rPr>
              <a:t>，都存在一个</a:t>
            </a:r>
            <a:br>
              <a:rPr lang="zh-CN" altLang="en-US" sz="2800">
                <a:solidFill>
                  <a:srgbClr val="0000FF"/>
                </a:solidFill>
                <a:latin typeface="宋体" charset="-122"/>
              </a:rPr>
            </a:br>
            <a:r>
              <a:rPr lang="zh-CN" altLang="en-US" sz="2800">
                <a:solidFill>
                  <a:srgbClr val="0000FF"/>
                </a:solidFill>
                <a:latin typeface="宋体" charset="-122"/>
              </a:rPr>
              <a:t>      等价的不具有</a:t>
            </a:r>
            <a:r>
              <a:rPr lang="zh-CN" altLang="en-US" sz="2800">
                <a:solidFill>
                  <a:srgbClr val="0000FF"/>
                </a:solidFill>
                <a:latin typeface="宋体" charset="-122"/>
                <a:sym typeface="Symbol" pitchFamily="18" charset="2"/>
              </a:rPr>
              <a:t></a:t>
            </a:r>
            <a:r>
              <a:rPr lang="en-US" altLang="zh-CN" sz="2800">
                <a:solidFill>
                  <a:srgbClr val="0000FF"/>
                </a:solidFill>
                <a:latin typeface="宋体" charset="-122"/>
              </a:rPr>
              <a:t>-</a:t>
            </a:r>
            <a:r>
              <a:rPr lang="zh-CN" altLang="en-US" sz="2800">
                <a:solidFill>
                  <a:srgbClr val="0000FF"/>
                </a:solidFill>
                <a:latin typeface="宋体" charset="-122"/>
              </a:rPr>
              <a:t>转移的</a:t>
            </a:r>
            <a:r>
              <a:rPr lang="en-US" altLang="zh-CN" sz="2800">
                <a:solidFill>
                  <a:srgbClr val="0000FF"/>
                </a:solidFill>
                <a:latin typeface="宋体" charset="-122"/>
              </a:rPr>
              <a:t>NFA N</a:t>
            </a:r>
            <a:r>
              <a:rPr lang="zh-CN" altLang="en-US" sz="2800">
                <a:solidFill>
                  <a:srgbClr val="0000FF"/>
                </a:solidFill>
                <a:latin typeface="宋体" charset="-122"/>
              </a:rPr>
              <a:t>，即</a:t>
            </a:r>
            <a:r>
              <a:rPr lang="en-US" altLang="zh-CN" sz="2800">
                <a:solidFill>
                  <a:srgbClr val="0000FF"/>
                </a:solidFill>
                <a:latin typeface="宋体" charset="-122"/>
              </a:rPr>
              <a:t>L(M)=L(N)</a:t>
            </a:r>
            <a:r>
              <a:rPr lang="zh-CN" altLang="en-US" sz="2800">
                <a:solidFill>
                  <a:srgbClr val="0000FF"/>
                </a:solidFill>
                <a:latin typeface="宋体" charset="-122"/>
              </a:rPr>
              <a:t>。</a:t>
            </a:r>
          </a:p>
        </p:txBody>
      </p:sp>
      <p:sp>
        <p:nvSpPr>
          <p:cNvPr id="273411" name="Rectangle 3"/>
          <p:cNvSpPr>
            <a:spLocks noGrp="1" noChangeArrowheads="1"/>
          </p:cNvSpPr>
          <p:nvPr>
            <p:ph type="body" idx="1"/>
          </p:nvPr>
        </p:nvSpPr>
        <p:spPr>
          <a:xfrm>
            <a:off x="228600" y="1219200"/>
            <a:ext cx="8686800" cy="2089150"/>
          </a:xfrm>
        </p:spPr>
        <p:txBody>
          <a:bodyPr/>
          <a:lstStyle/>
          <a:p>
            <a:pPr>
              <a:buFont typeface="Monotype Sorts" pitchFamily="2" charset="2"/>
              <a:buNone/>
            </a:pPr>
            <a:r>
              <a:rPr lang="zh-CN" altLang="en-US" sz="2400" dirty="0">
                <a:latin typeface="宋体" charset="-122"/>
              </a:rPr>
              <a:t>例：构造与</a:t>
            </a:r>
            <a:r>
              <a:rPr lang="en-US" altLang="zh-CN" sz="2400" dirty="0">
                <a:latin typeface="宋体" charset="-122"/>
              </a:rPr>
              <a:t>NFA M </a:t>
            </a:r>
            <a:r>
              <a:rPr lang="zh-CN" altLang="en-US" sz="2400" dirty="0">
                <a:latin typeface="宋体" charset="-122"/>
              </a:rPr>
              <a:t>等价的不具有</a:t>
            </a:r>
            <a:r>
              <a:rPr lang="zh-CN" altLang="en-US" sz="2400" dirty="0">
                <a:latin typeface="宋体" charset="-122"/>
                <a:sym typeface="Symbol" pitchFamily="18" charset="2"/>
              </a:rPr>
              <a:t></a:t>
            </a:r>
            <a:r>
              <a:rPr lang="en-US" altLang="zh-CN" sz="2400" dirty="0">
                <a:latin typeface="宋体" charset="-122"/>
              </a:rPr>
              <a:t>-</a:t>
            </a:r>
            <a:r>
              <a:rPr lang="zh-CN" altLang="en-US" sz="2400" dirty="0">
                <a:latin typeface="宋体" charset="-122"/>
              </a:rPr>
              <a:t>转移的</a:t>
            </a:r>
            <a:r>
              <a:rPr lang="en-US" altLang="zh-CN" sz="2400" dirty="0">
                <a:latin typeface="宋体" charset="-122"/>
              </a:rPr>
              <a:t>NFA N</a:t>
            </a:r>
          </a:p>
          <a:p>
            <a:pPr marL="819150" lvl="1">
              <a:buFontTx/>
              <a:buNone/>
            </a:pPr>
            <a:r>
              <a:rPr lang="en-US" altLang="zh-CN" dirty="0">
                <a:latin typeface="宋体" charset="-122"/>
              </a:rPr>
              <a:t>  </a:t>
            </a:r>
            <a:r>
              <a:rPr lang="zh-CN" altLang="en-US" dirty="0" smtClean="0">
                <a:latin typeface="宋体" charset="-122"/>
              </a:rPr>
              <a:t>设</a:t>
            </a:r>
            <a:r>
              <a:rPr lang="en-US" altLang="zh-CN" dirty="0" smtClean="0">
                <a:latin typeface="宋体" charset="-122"/>
              </a:rPr>
              <a:t>  </a:t>
            </a:r>
            <a:r>
              <a:rPr lang="en-US" altLang="zh-CN" dirty="0">
                <a:latin typeface="宋体" charset="-122"/>
              </a:rPr>
              <a:t>NFA M=({</a:t>
            </a:r>
            <a:r>
              <a:rPr lang="en-US" altLang="zh-CN" dirty="0" err="1">
                <a:latin typeface="宋体" charset="-122"/>
              </a:rPr>
              <a:t>a,b</a:t>
            </a:r>
            <a:r>
              <a:rPr lang="en-US" altLang="zh-CN" dirty="0">
                <a:latin typeface="宋体" charset="-122"/>
              </a:rPr>
              <a:t>},{0,1,2,3,4},0,{2,4},</a:t>
            </a:r>
            <a:r>
              <a:rPr lang="en-US" altLang="zh-CN" dirty="0">
                <a:latin typeface="宋体" charset="-122"/>
                <a:sym typeface="Symbol" pitchFamily="18" charset="2"/>
              </a:rPr>
              <a:t></a:t>
            </a:r>
            <a:r>
              <a:rPr lang="en-US" altLang="zh-CN" dirty="0">
                <a:latin typeface="宋体" charset="-122"/>
              </a:rPr>
              <a:t> )  </a:t>
            </a:r>
            <a:br>
              <a:rPr lang="en-US" altLang="zh-CN" dirty="0">
                <a:latin typeface="宋体" charset="-122"/>
              </a:rPr>
            </a:br>
            <a:r>
              <a:rPr lang="zh-CN" altLang="en-US" sz="2000" dirty="0">
                <a:latin typeface="宋体" charset="-122"/>
              </a:rPr>
              <a:t>其中  </a:t>
            </a:r>
            <a:r>
              <a:rPr lang="zh-CN" altLang="en-US" sz="2000" dirty="0">
                <a:latin typeface="宋体" charset="-122"/>
                <a:sym typeface="Symbol" pitchFamily="18" charset="2"/>
              </a:rPr>
              <a:t></a:t>
            </a:r>
            <a:r>
              <a:rPr lang="en-US" altLang="zh-CN" sz="2000" dirty="0">
                <a:latin typeface="宋体" charset="-122"/>
              </a:rPr>
              <a:t>(0,</a:t>
            </a:r>
            <a:r>
              <a:rPr lang="en-US" altLang="zh-CN" sz="2000" dirty="0">
                <a:latin typeface="宋体" charset="-122"/>
                <a:sym typeface="Symbol" pitchFamily="18" charset="2"/>
              </a:rPr>
              <a:t></a:t>
            </a:r>
            <a:r>
              <a:rPr lang="en-US" altLang="zh-CN" sz="2000" dirty="0">
                <a:latin typeface="宋体" charset="-122"/>
              </a:rPr>
              <a:t>)={1,3}   </a:t>
            </a:r>
            <a:r>
              <a:rPr lang="en-US" altLang="zh-CN" sz="2000" dirty="0">
                <a:latin typeface="宋体" charset="-122"/>
                <a:sym typeface="Symbol" pitchFamily="18" charset="2"/>
              </a:rPr>
              <a:t></a:t>
            </a:r>
            <a:r>
              <a:rPr lang="en-US" altLang="zh-CN" sz="2000" dirty="0">
                <a:latin typeface="宋体" charset="-122"/>
              </a:rPr>
              <a:t>(1,a)={1,2}   </a:t>
            </a:r>
            <a:r>
              <a:rPr lang="en-US" altLang="zh-CN" sz="2000" dirty="0">
                <a:latin typeface="宋体" charset="-122"/>
                <a:sym typeface="Symbol" pitchFamily="18" charset="2"/>
              </a:rPr>
              <a:t></a:t>
            </a:r>
            <a:r>
              <a:rPr lang="en-US" altLang="zh-CN" sz="2000" dirty="0">
                <a:latin typeface="宋体" charset="-122"/>
              </a:rPr>
              <a:t>(3,b)={3,4}</a:t>
            </a:r>
          </a:p>
          <a:p>
            <a:pPr marL="819150" lvl="1">
              <a:buFontTx/>
              <a:buNone/>
            </a:pPr>
            <a:endParaRPr lang="en-US" altLang="zh-CN" sz="2000" dirty="0">
              <a:latin typeface="宋体" charset="-122"/>
            </a:endParaRPr>
          </a:p>
          <a:p>
            <a:pPr>
              <a:buFont typeface="Monotype Sorts" pitchFamily="2" charset="2"/>
              <a:buNone/>
            </a:pPr>
            <a:r>
              <a:rPr lang="zh-CN" altLang="en-US" sz="2400" dirty="0">
                <a:latin typeface="宋体" charset="-122"/>
              </a:rPr>
              <a:t>状态转换图如右：</a:t>
            </a:r>
            <a:endParaRPr lang="zh-CN" altLang="en-US" dirty="0">
              <a:latin typeface="宋体" charset="-122"/>
            </a:endParaRPr>
          </a:p>
        </p:txBody>
      </p:sp>
      <p:sp>
        <p:nvSpPr>
          <p:cNvPr id="273417" name="Rectangle 9"/>
          <p:cNvSpPr>
            <a:spLocks noChangeArrowheads="1"/>
          </p:cNvSpPr>
          <p:nvPr/>
        </p:nvSpPr>
        <p:spPr bwMode="auto">
          <a:xfrm>
            <a:off x="228600" y="5638800"/>
            <a:ext cx="8335963"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742950" indent="-285750" algn="l">
              <a:spcBef>
                <a:spcPct val="20000"/>
              </a:spcBef>
              <a:buChar char="–"/>
              <a:defRPr kumimoji="1" sz="2400" b="1">
                <a:solidFill>
                  <a:schemeClr val="tx1"/>
                </a:solidFill>
                <a:latin typeface="Times New Roman" pitchFamily="18" charset="0"/>
                <a:ea typeface="黑体" pitchFamily="2" charset="-122"/>
              </a:defRPr>
            </a:lvl2pPr>
            <a:lvl3pPr marL="1143000" indent="-228600" algn="l">
              <a:spcBef>
                <a:spcPct val="20000"/>
              </a:spcBef>
              <a:buChar char="•"/>
              <a:defRPr kumimoji="1" sz="2000" b="1">
                <a:solidFill>
                  <a:schemeClr val="tx1"/>
                </a:solidFill>
                <a:latin typeface="Times New Roman" pitchFamily="18" charset="0"/>
                <a:ea typeface="黑体" pitchFamily="2" charset="-122"/>
              </a:defRPr>
            </a:lvl3pPr>
            <a:lvl4pPr marL="1562100" indent="-228600" algn="l">
              <a:spcBef>
                <a:spcPct val="20000"/>
              </a:spcBef>
              <a:buChar char="–"/>
              <a:defRPr kumimoji="1" b="1">
                <a:solidFill>
                  <a:schemeClr val="tx1"/>
                </a:solidFill>
                <a:latin typeface="Times New Roman" pitchFamily="18" charset="0"/>
                <a:ea typeface="黑体" pitchFamily="2" charset="-122"/>
              </a:defRPr>
            </a:lvl4pPr>
            <a:lvl5pPr marL="1981200" indent="-228600" algn="l">
              <a:spcBef>
                <a:spcPct val="20000"/>
              </a:spcBef>
              <a:buChar char="»"/>
              <a:defRPr kumimoji="1" b="1">
                <a:solidFill>
                  <a:schemeClr val="tx1"/>
                </a:solidFill>
                <a:latin typeface="Times New Roman" pitchFamily="18" charset="0"/>
                <a:ea typeface="黑体" pitchFamily="2" charset="-122"/>
              </a:defRPr>
            </a:lvl5pPr>
            <a:lvl6pPr marL="24384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28956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3528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8100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pPr algn="just">
              <a:buFont typeface="Monotype Sorts" pitchFamily="2" charset="2"/>
              <a:buNone/>
            </a:pPr>
            <a:r>
              <a:rPr lang="en-US" altLang="zh-CN" sz="2000">
                <a:latin typeface="宋体" charset="-122"/>
                <a:sym typeface="Symbol" pitchFamily="18" charset="2"/>
              </a:rPr>
              <a:t>   </a:t>
            </a:r>
            <a:r>
              <a:rPr lang="zh-CN" altLang="en-US" sz="2000">
                <a:latin typeface="宋体" charset="-122"/>
                <a:sym typeface="Symbol" pitchFamily="18" charset="2"/>
              </a:rPr>
              <a:t>由于</a:t>
            </a:r>
            <a:r>
              <a:rPr lang="zh-CN" altLang="en-US" sz="2000">
                <a:sym typeface="Symbol" pitchFamily="18" charset="2"/>
              </a:rPr>
              <a:t></a:t>
            </a:r>
            <a:r>
              <a:rPr lang="en-US" altLang="zh-CN" sz="2000"/>
              <a:t>_closure(0)={0,1,3}</a:t>
            </a:r>
            <a:r>
              <a:rPr lang="zh-CN" altLang="en-US" sz="2000"/>
              <a:t>，</a:t>
            </a:r>
            <a:r>
              <a:rPr lang="zh-CN" altLang="en-US" sz="2000">
                <a:latin typeface="宋体" charset="-122"/>
              </a:rPr>
              <a:t>不包含</a:t>
            </a:r>
            <a:r>
              <a:rPr lang="en-US" altLang="zh-CN" sz="2000">
                <a:latin typeface="宋体" charset="-122"/>
              </a:rPr>
              <a:t>NFA M</a:t>
            </a:r>
            <a:r>
              <a:rPr lang="zh-CN" altLang="en-US" sz="2000">
                <a:latin typeface="宋体" charset="-122"/>
              </a:rPr>
              <a:t>的终态，因此</a:t>
            </a:r>
            <a:r>
              <a:rPr lang="en-US" altLang="zh-CN" sz="2000">
                <a:latin typeface="宋体" charset="-122"/>
              </a:rPr>
              <a:t>F</a:t>
            </a:r>
            <a:r>
              <a:rPr lang="en-US" altLang="zh-CN" sz="2000">
                <a:latin typeface="宋体" charset="-122"/>
                <a:sym typeface="Symbol" pitchFamily="18" charset="2"/>
              </a:rPr>
              <a:t></a:t>
            </a:r>
            <a:r>
              <a:rPr lang="en-US" altLang="zh-CN" sz="2000">
                <a:latin typeface="宋体" charset="-122"/>
              </a:rPr>
              <a:t>=F={2,4}</a:t>
            </a:r>
            <a:endParaRPr lang="en-US" altLang="zh-CN">
              <a:latin typeface="宋体" charset="-122"/>
            </a:endParaRPr>
          </a:p>
        </p:txBody>
      </p:sp>
      <p:grpSp>
        <p:nvGrpSpPr>
          <p:cNvPr id="273419" name="Group 11"/>
          <p:cNvGrpSpPr>
            <a:grpSpLocks/>
          </p:cNvGrpSpPr>
          <p:nvPr/>
        </p:nvGrpSpPr>
        <p:grpSpPr bwMode="auto">
          <a:xfrm>
            <a:off x="6400800" y="2209800"/>
            <a:ext cx="2362200" cy="1752600"/>
            <a:chOff x="4320" y="1488"/>
            <a:chExt cx="1344" cy="960"/>
          </a:xfrm>
        </p:grpSpPr>
        <p:grpSp>
          <p:nvGrpSpPr>
            <p:cNvPr id="273420" name="Group 12"/>
            <p:cNvGrpSpPr>
              <a:grpSpLocks/>
            </p:cNvGrpSpPr>
            <p:nvPr/>
          </p:nvGrpSpPr>
          <p:grpSpPr bwMode="auto">
            <a:xfrm>
              <a:off x="4320" y="1885"/>
              <a:ext cx="195" cy="198"/>
              <a:chOff x="5951" y="9045"/>
              <a:chExt cx="400" cy="440"/>
            </a:xfrm>
          </p:grpSpPr>
          <p:sp>
            <p:nvSpPr>
              <p:cNvPr id="273421" name="Oval 13"/>
              <p:cNvSpPr>
                <a:spLocks noChangeArrowheads="1"/>
              </p:cNvSpPr>
              <p:nvPr/>
            </p:nvSpPr>
            <p:spPr bwMode="auto">
              <a:xfrm>
                <a:off x="5991" y="9105"/>
                <a:ext cx="300" cy="32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22" name="Text Box 14"/>
              <p:cNvSpPr txBox="1">
                <a:spLocks noChangeArrowheads="1"/>
              </p:cNvSpPr>
              <p:nvPr/>
            </p:nvSpPr>
            <p:spPr bwMode="auto">
              <a:xfrm>
                <a:off x="5951" y="9045"/>
                <a:ext cx="40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800" b="1"/>
                  <a:t>0</a:t>
                </a:r>
              </a:p>
            </p:txBody>
          </p:sp>
        </p:grpSp>
        <p:grpSp>
          <p:nvGrpSpPr>
            <p:cNvPr id="273423" name="Group 15"/>
            <p:cNvGrpSpPr>
              <a:grpSpLocks/>
            </p:cNvGrpSpPr>
            <p:nvPr/>
          </p:nvGrpSpPr>
          <p:grpSpPr bwMode="auto">
            <a:xfrm>
              <a:off x="4845" y="1691"/>
              <a:ext cx="195" cy="197"/>
              <a:chOff x="5951" y="9045"/>
              <a:chExt cx="400" cy="440"/>
            </a:xfrm>
          </p:grpSpPr>
          <p:sp>
            <p:nvSpPr>
              <p:cNvPr id="273424" name="Oval 16"/>
              <p:cNvSpPr>
                <a:spLocks noChangeArrowheads="1"/>
              </p:cNvSpPr>
              <p:nvPr/>
            </p:nvSpPr>
            <p:spPr bwMode="auto">
              <a:xfrm>
                <a:off x="5991" y="9105"/>
                <a:ext cx="300" cy="32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25" name="Text Box 17"/>
              <p:cNvSpPr txBox="1">
                <a:spLocks noChangeArrowheads="1"/>
              </p:cNvSpPr>
              <p:nvPr/>
            </p:nvSpPr>
            <p:spPr bwMode="auto">
              <a:xfrm>
                <a:off x="5951" y="9045"/>
                <a:ext cx="40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800" b="1"/>
                  <a:t>1</a:t>
                </a:r>
              </a:p>
            </p:txBody>
          </p:sp>
        </p:grpSp>
        <p:grpSp>
          <p:nvGrpSpPr>
            <p:cNvPr id="273426" name="Group 18"/>
            <p:cNvGrpSpPr>
              <a:grpSpLocks/>
            </p:cNvGrpSpPr>
            <p:nvPr/>
          </p:nvGrpSpPr>
          <p:grpSpPr bwMode="auto">
            <a:xfrm>
              <a:off x="4855" y="2068"/>
              <a:ext cx="195" cy="197"/>
              <a:chOff x="5951" y="9045"/>
              <a:chExt cx="400" cy="440"/>
            </a:xfrm>
          </p:grpSpPr>
          <p:sp>
            <p:nvSpPr>
              <p:cNvPr id="273427" name="Oval 19"/>
              <p:cNvSpPr>
                <a:spLocks noChangeArrowheads="1"/>
              </p:cNvSpPr>
              <p:nvPr/>
            </p:nvSpPr>
            <p:spPr bwMode="auto">
              <a:xfrm>
                <a:off x="5991" y="9105"/>
                <a:ext cx="300" cy="32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28" name="Text Box 20"/>
              <p:cNvSpPr txBox="1">
                <a:spLocks noChangeArrowheads="1"/>
              </p:cNvSpPr>
              <p:nvPr/>
            </p:nvSpPr>
            <p:spPr bwMode="auto">
              <a:xfrm>
                <a:off x="5951" y="9045"/>
                <a:ext cx="40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800" b="1"/>
                  <a:t>3</a:t>
                </a:r>
              </a:p>
            </p:txBody>
          </p:sp>
        </p:grpSp>
        <p:grpSp>
          <p:nvGrpSpPr>
            <p:cNvPr id="273429" name="Group 21"/>
            <p:cNvGrpSpPr>
              <a:grpSpLocks/>
            </p:cNvGrpSpPr>
            <p:nvPr/>
          </p:nvGrpSpPr>
          <p:grpSpPr bwMode="auto">
            <a:xfrm>
              <a:off x="5469" y="1682"/>
              <a:ext cx="195" cy="197"/>
              <a:chOff x="8211" y="8485"/>
              <a:chExt cx="400" cy="440"/>
            </a:xfrm>
          </p:grpSpPr>
          <p:sp>
            <p:nvSpPr>
              <p:cNvPr id="273430" name="Oval 22"/>
              <p:cNvSpPr>
                <a:spLocks noChangeArrowheads="1"/>
              </p:cNvSpPr>
              <p:nvPr/>
            </p:nvSpPr>
            <p:spPr bwMode="auto">
              <a:xfrm>
                <a:off x="8251" y="8542"/>
                <a:ext cx="300" cy="320"/>
              </a:xfrm>
              <a:prstGeom prst="ellipse">
                <a:avLst/>
              </a:prstGeom>
              <a:noFill/>
              <a:ln w="38100" cmpd="dbl">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31" name="Text Box 23"/>
              <p:cNvSpPr txBox="1">
                <a:spLocks noChangeArrowheads="1"/>
              </p:cNvSpPr>
              <p:nvPr/>
            </p:nvSpPr>
            <p:spPr bwMode="auto">
              <a:xfrm>
                <a:off x="8211" y="8485"/>
                <a:ext cx="40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800" b="1"/>
                  <a:t>2</a:t>
                </a:r>
              </a:p>
            </p:txBody>
          </p:sp>
        </p:grpSp>
        <p:grpSp>
          <p:nvGrpSpPr>
            <p:cNvPr id="273432" name="Group 24"/>
            <p:cNvGrpSpPr>
              <a:grpSpLocks/>
            </p:cNvGrpSpPr>
            <p:nvPr/>
          </p:nvGrpSpPr>
          <p:grpSpPr bwMode="auto">
            <a:xfrm>
              <a:off x="5469" y="2068"/>
              <a:ext cx="195" cy="197"/>
              <a:chOff x="5951" y="9045"/>
              <a:chExt cx="400" cy="440"/>
            </a:xfrm>
          </p:grpSpPr>
          <p:sp>
            <p:nvSpPr>
              <p:cNvPr id="273433" name="Oval 25"/>
              <p:cNvSpPr>
                <a:spLocks noChangeArrowheads="1"/>
              </p:cNvSpPr>
              <p:nvPr/>
            </p:nvSpPr>
            <p:spPr bwMode="auto">
              <a:xfrm>
                <a:off x="5991" y="9105"/>
                <a:ext cx="300" cy="320"/>
              </a:xfrm>
              <a:prstGeom prst="ellipse">
                <a:avLst/>
              </a:prstGeom>
              <a:noFill/>
              <a:ln w="38100" cmpd="dbl">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34" name="Text Box 26"/>
              <p:cNvSpPr txBox="1">
                <a:spLocks noChangeArrowheads="1"/>
              </p:cNvSpPr>
              <p:nvPr/>
            </p:nvSpPr>
            <p:spPr bwMode="auto">
              <a:xfrm>
                <a:off x="5951" y="9045"/>
                <a:ext cx="40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800" b="1"/>
                  <a:t>4</a:t>
                </a:r>
              </a:p>
            </p:txBody>
          </p:sp>
        </p:grpSp>
        <p:sp>
          <p:nvSpPr>
            <p:cNvPr id="273435" name="Line 27"/>
            <p:cNvSpPr>
              <a:spLocks noChangeShapeType="1"/>
            </p:cNvSpPr>
            <p:nvPr/>
          </p:nvSpPr>
          <p:spPr bwMode="auto">
            <a:xfrm flipV="1">
              <a:off x="5021" y="1789"/>
              <a:ext cx="458"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36" name="Line 28"/>
            <p:cNvSpPr>
              <a:spLocks noChangeShapeType="1"/>
            </p:cNvSpPr>
            <p:nvPr/>
          </p:nvSpPr>
          <p:spPr bwMode="auto">
            <a:xfrm flipV="1">
              <a:off x="5031" y="2166"/>
              <a:ext cx="458"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37" name="Arc 29"/>
            <p:cNvSpPr>
              <a:spLocks/>
            </p:cNvSpPr>
            <p:nvPr/>
          </p:nvSpPr>
          <p:spPr bwMode="auto">
            <a:xfrm flipH="1" flipV="1">
              <a:off x="4904" y="2229"/>
              <a:ext cx="146" cy="136"/>
            </a:xfrm>
            <a:custGeom>
              <a:avLst/>
              <a:gdLst>
                <a:gd name="G0" fmla="+- 21600 0 0"/>
                <a:gd name="G1" fmla="+- 21600 0 0"/>
                <a:gd name="G2" fmla="+- 21600 0 0"/>
                <a:gd name="T0" fmla="*/ 12131 w 43200"/>
                <a:gd name="T1" fmla="*/ 41014 h 41014"/>
                <a:gd name="T2" fmla="*/ 32265 w 43200"/>
                <a:gd name="T3" fmla="*/ 40384 h 41014"/>
                <a:gd name="T4" fmla="*/ 21600 w 43200"/>
                <a:gd name="T5" fmla="*/ 21600 h 41014"/>
              </a:gdLst>
              <a:ahLst/>
              <a:cxnLst>
                <a:cxn ang="0">
                  <a:pos x="T0" y="T1"/>
                </a:cxn>
                <a:cxn ang="0">
                  <a:pos x="T2" y="T3"/>
                </a:cxn>
                <a:cxn ang="0">
                  <a:pos x="T4" y="T5"/>
                </a:cxn>
              </a:cxnLst>
              <a:rect l="0" t="0" r="r" b="b"/>
              <a:pathLst>
                <a:path w="43200" h="41014" fill="none" extrusionOk="0">
                  <a:moveTo>
                    <a:pt x="12131" y="41013"/>
                  </a:moveTo>
                  <a:cubicBezTo>
                    <a:pt x="4708" y="37393"/>
                    <a:pt x="0" y="29858"/>
                    <a:pt x="0" y="21600"/>
                  </a:cubicBezTo>
                  <a:cubicBezTo>
                    <a:pt x="0" y="9670"/>
                    <a:pt x="9670" y="0"/>
                    <a:pt x="21600" y="0"/>
                  </a:cubicBezTo>
                  <a:cubicBezTo>
                    <a:pt x="33529" y="0"/>
                    <a:pt x="43200" y="9670"/>
                    <a:pt x="43200" y="21600"/>
                  </a:cubicBezTo>
                  <a:cubicBezTo>
                    <a:pt x="43200" y="29372"/>
                    <a:pt x="39023" y="36545"/>
                    <a:pt x="32264" y="40383"/>
                  </a:cubicBezTo>
                </a:path>
                <a:path w="43200" h="41014" stroke="0" extrusionOk="0">
                  <a:moveTo>
                    <a:pt x="12131" y="41013"/>
                  </a:moveTo>
                  <a:cubicBezTo>
                    <a:pt x="4708" y="37393"/>
                    <a:pt x="0" y="29858"/>
                    <a:pt x="0" y="21600"/>
                  </a:cubicBezTo>
                  <a:cubicBezTo>
                    <a:pt x="0" y="9670"/>
                    <a:pt x="9670" y="0"/>
                    <a:pt x="21600" y="0"/>
                  </a:cubicBezTo>
                  <a:cubicBezTo>
                    <a:pt x="33529" y="0"/>
                    <a:pt x="43200" y="9670"/>
                    <a:pt x="43200" y="21600"/>
                  </a:cubicBezTo>
                  <a:cubicBezTo>
                    <a:pt x="43200" y="29372"/>
                    <a:pt x="39023" y="36545"/>
                    <a:pt x="32264" y="40383"/>
                  </a:cubicBezTo>
                  <a:lnTo>
                    <a:pt x="21600" y="21600"/>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38" name="Arc 30"/>
            <p:cNvSpPr>
              <a:spLocks/>
            </p:cNvSpPr>
            <p:nvPr/>
          </p:nvSpPr>
          <p:spPr bwMode="auto">
            <a:xfrm flipH="1">
              <a:off x="4875" y="1574"/>
              <a:ext cx="156" cy="156"/>
            </a:xfrm>
            <a:custGeom>
              <a:avLst/>
              <a:gdLst>
                <a:gd name="G0" fmla="+- 21600 0 0"/>
                <a:gd name="G1" fmla="+- 21600 0 0"/>
                <a:gd name="G2" fmla="+- 21600 0 0"/>
                <a:gd name="T0" fmla="*/ 12131 w 43200"/>
                <a:gd name="T1" fmla="*/ 41014 h 41785"/>
                <a:gd name="T2" fmla="*/ 29290 w 43200"/>
                <a:gd name="T3" fmla="*/ 41785 h 41785"/>
                <a:gd name="T4" fmla="*/ 21600 w 43200"/>
                <a:gd name="T5" fmla="*/ 21600 h 41785"/>
              </a:gdLst>
              <a:ahLst/>
              <a:cxnLst>
                <a:cxn ang="0">
                  <a:pos x="T0" y="T1"/>
                </a:cxn>
                <a:cxn ang="0">
                  <a:pos x="T2" y="T3"/>
                </a:cxn>
                <a:cxn ang="0">
                  <a:pos x="T4" y="T5"/>
                </a:cxn>
              </a:cxnLst>
              <a:rect l="0" t="0" r="r" b="b"/>
              <a:pathLst>
                <a:path w="43200" h="41785" fill="none" extrusionOk="0">
                  <a:moveTo>
                    <a:pt x="12131" y="41013"/>
                  </a:moveTo>
                  <a:cubicBezTo>
                    <a:pt x="4708" y="37393"/>
                    <a:pt x="0" y="29858"/>
                    <a:pt x="0" y="21600"/>
                  </a:cubicBezTo>
                  <a:cubicBezTo>
                    <a:pt x="0" y="9670"/>
                    <a:pt x="9670" y="0"/>
                    <a:pt x="21600" y="0"/>
                  </a:cubicBezTo>
                  <a:cubicBezTo>
                    <a:pt x="33529" y="0"/>
                    <a:pt x="43200" y="9670"/>
                    <a:pt x="43200" y="21600"/>
                  </a:cubicBezTo>
                  <a:cubicBezTo>
                    <a:pt x="43200" y="30562"/>
                    <a:pt x="37665" y="38593"/>
                    <a:pt x="29289" y="41784"/>
                  </a:cubicBezTo>
                </a:path>
                <a:path w="43200" h="41785" stroke="0" extrusionOk="0">
                  <a:moveTo>
                    <a:pt x="12131" y="41013"/>
                  </a:moveTo>
                  <a:cubicBezTo>
                    <a:pt x="4708" y="37393"/>
                    <a:pt x="0" y="29858"/>
                    <a:pt x="0" y="21600"/>
                  </a:cubicBezTo>
                  <a:cubicBezTo>
                    <a:pt x="0" y="9670"/>
                    <a:pt x="9670" y="0"/>
                    <a:pt x="21600" y="0"/>
                  </a:cubicBezTo>
                  <a:cubicBezTo>
                    <a:pt x="33529" y="0"/>
                    <a:pt x="43200" y="9670"/>
                    <a:pt x="43200" y="21600"/>
                  </a:cubicBezTo>
                  <a:cubicBezTo>
                    <a:pt x="43200" y="30562"/>
                    <a:pt x="37665" y="38593"/>
                    <a:pt x="29289" y="41784"/>
                  </a:cubicBezTo>
                  <a:lnTo>
                    <a:pt x="21600" y="21600"/>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39" name="Text Box 31"/>
            <p:cNvSpPr txBox="1">
              <a:spLocks noChangeArrowheads="1"/>
            </p:cNvSpPr>
            <p:nvPr/>
          </p:nvSpPr>
          <p:spPr bwMode="auto">
            <a:xfrm>
              <a:off x="4488" y="1696"/>
              <a:ext cx="264"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sym typeface="Symbol" pitchFamily="18" charset="2"/>
                </a:rPr>
                <a:t></a:t>
              </a:r>
              <a:endParaRPr lang="en-US" altLang="zh-CN" sz="1800" b="1"/>
            </a:p>
          </p:txBody>
        </p:sp>
        <p:sp>
          <p:nvSpPr>
            <p:cNvPr id="273440" name="Text Box 32"/>
            <p:cNvSpPr txBox="1">
              <a:spLocks noChangeArrowheads="1"/>
            </p:cNvSpPr>
            <p:nvPr/>
          </p:nvSpPr>
          <p:spPr bwMode="auto">
            <a:xfrm>
              <a:off x="4489" y="1984"/>
              <a:ext cx="263"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sym typeface="Symbol" pitchFamily="18" charset="2"/>
                </a:rPr>
                <a:t></a:t>
              </a:r>
              <a:endParaRPr lang="en-US" altLang="zh-CN" sz="1800" b="1"/>
            </a:p>
          </p:txBody>
        </p:sp>
        <p:sp>
          <p:nvSpPr>
            <p:cNvPr id="273441" name="Text Box 33"/>
            <p:cNvSpPr txBox="1">
              <a:spLocks noChangeArrowheads="1"/>
            </p:cNvSpPr>
            <p:nvPr/>
          </p:nvSpPr>
          <p:spPr bwMode="auto">
            <a:xfrm>
              <a:off x="4992" y="1488"/>
              <a:ext cx="263"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a</a:t>
              </a:r>
            </a:p>
          </p:txBody>
        </p:sp>
        <p:sp>
          <p:nvSpPr>
            <p:cNvPr id="273442" name="Text Box 34"/>
            <p:cNvSpPr txBox="1">
              <a:spLocks noChangeArrowheads="1"/>
            </p:cNvSpPr>
            <p:nvPr/>
          </p:nvSpPr>
          <p:spPr bwMode="auto">
            <a:xfrm>
              <a:off x="5118" y="1614"/>
              <a:ext cx="263"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a</a:t>
              </a:r>
            </a:p>
          </p:txBody>
        </p:sp>
        <p:sp>
          <p:nvSpPr>
            <p:cNvPr id="273443" name="Text Box 35"/>
            <p:cNvSpPr txBox="1">
              <a:spLocks noChangeArrowheads="1"/>
            </p:cNvSpPr>
            <p:nvPr/>
          </p:nvSpPr>
          <p:spPr bwMode="auto">
            <a:xfrm>
              <a:off x="5113" y="2127"/>
              <a:ext cx="263"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b</a:t>
              </a:r>
            </a:p>
          </p:txBody>
        </p:sp>
        <p:sp>
          <p:nvSpPr>
            <p:cNvPr id="273444" name="Text Box 36"/>
            <p:cNvSpPr txBox="1">
              <a:spLocks noChangeArrowheads="1"/>
            </p:cNvSpPr>
            <p:nvPr/>
          </p:nvSpPr>
          <p:spPr bwMode="auto">
            <a:xfrm>
              <a:off x="5021" y="2224"/>
              <a:ext cx="263"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b</a:t>
              </a:r>
            </a:p>
          </p:txBody>
        </p:sp>
        <p:cxnSp>
          <p:nvCxnSpPr>
            <p:cNvPr id="273445" name="AutoShape 37"/>
            <p:cNvCxnSpPr>
              <a:cxnSpLocks noChangeShapeType="1"/>
              <a:stCxn id="273422" idx="3"/>
              <a:endCxn id="273428" idx="1"/>
            </p:cNvCxnSpPr>
            <p:nvPr/>
          </p:nvCxnSpPr>
          <p:spPr bwMode="auto">
            <a:xfrm>
              <a:off x="4515" y="1984"/>
              <a:ext cx="340" cy="183"/>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3446" name="AutoShape 38"/>
            <p:cNvCxnSpPr>
              <a:cxnSpLocks noChangeShapeType="1"/>
              <a:stCxn id="273422" idx="3"/>
              <a:endCxn id="273425" idx="1"/>
            </p:cNvCxnSpPr>
            <p:nvPr/>
          </p:nvCxnSpPr>
          <p:spPr bwMode="auto">
            <a:xfrm flipV="1">
              <a:off x="4515" y="1790"/>
              <a:ext cx="330" cy="194"/>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2" name="灯片编号占位符 1"/>
          <p:cNvSpPr>
            <a:spLocks noGrp="1"/>
          </p:cNvSpPr>
          <p:nvPr>
            <p:ph type="sldNum" sz="quarter" idx="10"/>
          </p:nvPr>
        </p:nvSpPr>
        <p:spPr/>
        <p:txBody>
          <a:bodyPr/>
          <a:lstStyle/>
          <a:p>
            <a:fld id="{53D5C0A6-204F-44E2-BC2D-888719E44444}" type="slidenum">
              <a:rPr lang="en-US" altLang="zh-CN" smtClean="0"/>
              <a:pPr/>
              <a:t>16</a:t>
            </a:fld>
            <a:endParaRPr lang="en-US" altLang="zh-CN"/>
          </a:p>
        </p:txBody>
      </p:sp>
    </p:spTree>
    <p:extLst>
      <p:ext uri="{BB962C8B-B14F-4D97-AF65-F5344CB8AC3E}">
        <p14:creationId xmlns:p14="http://schemas.microsoft.com/office/powerpoint/2010/main" val="828687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up)">
                                      <p:cBhvr>
                                        <p:cTn id="7" dur="500"/>
                                        <p:tgtEl>
                                          <p:spTgt spid="27341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73411">
                                            <p:txEl>
                                              <p:pRg st="1" end="1"/>
                                            </p:txEl>
                                          </p:spTgt>
                                        </p:tgtEl>
                                        <p:attrNameLst>
                                          <p:attrName>style.visibility</p:attrName>
                                        </p:attrNameLst>
                                      </p:cBhvr>
                                      <p:to>
                                        <p:strVal val="visible"/>
                                      </p:to>
                                    </p:set>
                                    <p:animEffect transition="in" filter="wipe(up)">
                                      <p:cBhvr>
                                        <p:cTn id="10" dur="500"/>
                                        <p:tgtEl>
                                          <p:spTgt spid="27341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73411">
                                            <p:txEl>
                                              <p:pRg st="3" end="3"/>
                                            </p:txEl>
                                          </p:spTgt>
                                        </p:tgtEl>
                                        <p:attrNameLst>
                                          <p:attrName>style.visibility</p:attrName>
                                        </p:attrNameLst>
                                      </p:cBhvr>
                                      <p:to>
                                        <p:strVal val="visible"/>
                                      </p:to>
                                    </p:set>
                                    <p:animEffect transition="in" filter="wipe(up)">
                                      <p:cBhvr>
                                        <p:cTn id="15" dur="500"/>
                                        <p:tgtEl>
                                          <p:spTgt spid="273411">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32" fill="hold" nodeType="clickEffect">
                                  <p:stCondLst>
                                    <p:cond delay="0"/>
                                  </p:stCondLst>
                                  <p:childTnLst>
                                    <p:set>
                                      <p:cBhvr>
                                        <p:cTn id="19" dur="1" fill="hold">
                                          <p:stCondLst>
                                            <p:cond delay="0"/>
                                          </p:stCondLst>
                                        </p:cTn>
                                        <p:tgtEl>
                                          <p:spTgt spid="273419"/>
                                        </p:tgtEl>
                                        <p:attrNameLst>
                                          <p:attrName>style.visibility</p:attrName>
                                        </p:attrNameLst>
                                      </p:cBhvr>
                                      <p:to>
                                        <p:strVal val="visible"/>
                                      </p:to>
                                    </p:set>
                                    <p:animEffect transition="in" filter="box(out)">
                                      <p:cBhvr>
                                        <p:cTn id="20" dur="500"/>
                                        <p:tgtEl>
                                          <p:spTgt spid="27341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73418">
                                            <p:txEl>
                                              <p:pRg st="0" end="0"/>
                                            </p:txEl>
                                          </p:spTgt>
                                        </p:tgtEl>
                                        <p:attrNameLst>
                                          <p:attrName>style.visibility</p:attrName>
                                        </p:attrNameLst>
                                      </p:cBhvr>
                                      <p:to>
                                        <p:strVal val="visible"/>
                                      </p:to>
                                    </p:set>
                                    <p:animEffect transition="in" filter="wipe(up)">
                                      <p:cBhvr>
                                        <p:cTn id="25" dur="500"/>
                                        <p:tgtEl>
                                          <p:spTgt spid="273418">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73418">
                                            <p:txEl>
                                              <p:pRg st="1" end="1"/>
                                            </p:txEl>
                                          </p:spTgt>
                                        </p:tgtEl>
                                        <p:attrNameLst>
                                          <p:attrName>style.visibility</p:attrName>
                                        </p:attrNameLst>
                                      </p:cBhvr>
                                      <p:to>
                                        <p:strVal val="visible"/>
                                      </p:to>
                                    </p:set>
                                    <p:animEffect transition="in" filter="wipe(up)">
                                      <p:cBhvr>
                                        <p:cTn id="30" dur="500"/>
                                        <p:tgtEl>
                                          <p:spTgt spid="273418">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73418">
                                            <p:txEl>
                                              <p:pRg st="2" end="2"/>
                                            </p:txEl>
                                          </p:spTgt>
                                        </p:tgtEl>
                                        <p:attrNameLst>
                                          <p:attrName>style.visibility</p:attrName>
                                        </p:attrNameLst>
                                      </p:cBhvr>
                                      <p:to>
                                        <p:strVal val="visible"/>
                                      </p:to>
                                    </p:set>
                                    <p:animEffect transition="in" filter="wipe(up)">
                                      <p:cBhvr>
                                        <p:cTn id="35" dur="500"/>
                                        <p:tgtEl>
                                          <p:spTgt spid="273418">
                                            <p:txEl>
                                              <p:pRg st="2" end="2"/>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273412"/>
                                        </p:tgtEl>
                                        <p:attrNameLst>
                                          <p:attrName>style.visibility</p:attrName>
                                        </p:attrNameLst>
                                      </p:cBhvr>
                                      <p:to>
                                        <p:strVal val="visible"/>
                                      </p:to>
                                    </p:set>
                                    <p:animEffect transition="in" filter="wipe(left)">
                                      <p:cBhvr>
                                        <p:cTn id="40" dur="500"/>
                                        <p:tgtEl>
                                          <p:spTgt spid="27341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273417"/>
                                        </p:tgtEl>
                                        <p:attrNameLst>
                                          <p:attrName>style.visibility</p:attrName>
                                        </p:attrNameLst>
                                      </p:cBhvr>
                                      <p:to>
                                        <p:strVal val="visible"/>
                                      </p:to>
                                    </p:set>
                                    <p:animEffect transition="in" filter="wipe(up)">
                                      <p:cBhvr>
                                        <p:cTn id="45" dur="500"/>
                                        <p:tgtEl>
                                          <p:spTgt spid="273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8" grpId="0" build="p" autoUpdateAnimBg="0"/>
      <p:bldP spid="273411" grpId="0" build="p" autoUpdateAnimBg="0"/>
      <p:bldP spid="27341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75458" name="Group 2"/>
          <p:cNvGrpSpPr>
            <a:grpSpLocks/>
          </p:cNvGrpSpPr>
          <p:nvPr/>
        </p:nvGrpSpPr>
        <p:grpSpPr bwMode="auto">
          <a:xfrm>
            <a:off x="914400" y="3505200"/>
            <a:ext cx="3810000" cy="1447800"/>
            <a:chOff x="576" y="2208"/>
            <a:chExt cx="2400" cy="912"/>
          </a:xfrm>
        </p:grpSpPr>
        <p:sp>
          <p:nvSpPr>
            <p:cNvPr id="275459" name="Rectangle 3"/>
            <p:cNvSpPr>
              <a:spLocks noChangeArrowheads="1"/>
            </p:cNvSpPr>
            <p:nvPr/>
          </p:nvSpPr>
          <p:spPr bwMode="auto">
            <a:xfrm>
              <a:off x="576" y="2208"/>
              <a:ext cx="1056" cy="432"/>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5460" name="Rectangle 4"/>
            <p:cNvSpPr>
              <a:spLocks noChangeArrowheads="1"/>
            </p:cNvSpPr>
            <p:nvPr/>
          </p:nvSpPr>
          <p:spPr bwMode="auto">
            <a:xfrm>
              <a:off x="1920" y="2208"/>
              <a:ext cx="1056" cy="192"/>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5461" name="Rectangle 5"/>
            <p:cNvSpPr>
              <a:spLocks noChangeArrowheads="1"/>
            </p:cNvSpPr>
            <p:nvPr/>
          </p:nvSpPr>
          <p:spPr bwMode="auto">
            <a:xfrm>
              <a:off x="1920" y="2928"/>
              <a:ext cx="1056" cy="192"/>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75462" name="Rectangle 6"/>
          <p:cNvSpPr>
            <a:spLocks noGrp="1" noChangeArrowheads="1"/>
          </p:cNvSpPr>
          <p:nvPr>
            <p:ph type="title"/>
          </p:nvPr>
        </p:nvSpPr>
        <p:spPr/>
        <p:txBody>
          <a:bodyPr/>
          <a:lstStyle/>
          <a:p>
            <a:r>
              <a:rPr lang="en-US" altLang="zh-CN" sz="3600">
                <a:solidFill>
                  <a:srgbClr val="0000FF"/>
                </a:solidFill>
                <a:latin typeface="宋体" charset="-122"/>
                <a:sym typeface="Symbol" pitchFamily="18" charset="2"/>
              </a:rPr>
              <a:t></a:t>
            </a:r>
            <a:r>
              <a:rPr lang="zh-CN" altLang="en-US" sz="3600">
                <a:solidFill>
                  <a:srgbClr val="0000FF"/>
                </a:solidFill>
                <a:latin typeface="宋体" charset="-122"/>
              </a:rPr>
              <a:t>的构成：</a:t>
            </a:r>
            <a:endParaRPr lang="zh-CN" altLang="en-US" sz="3600">
              <a:latin typeface="宋体" charset="-122"/>
            </a:endParaRPr>
          </a:p>
        </p:txBody>
      </p:sp>
      <p:sp>
        <p:nvSpPr>
          <p:cNvPr id="275463" name="Rectangle 7"/>
          <p:cNvSpPr>
            <a:spLocks noGrp="1" noChangeArrowheads="1"/>
          </p:cNvSpPr>
          <p:nvPr>
            <p:ph type="body" idx="1"/>
          </p:nvPr>
        </p:nvSpPr>
        <p:spPr>
          <a:xfrm>
            <a:off x="2477245" y="381000"/>
            <a:ext cx="6550250" cy="990600"/>
          </a:xfrm>
        </p:spPr>
        <p:txBody>
          <a:bodyPr/>
          <a:lstStyle/>
          <a:p>
            <a:pPr marL="1816100" indent="-1816100">
              <a:buFont typeface="Monotype Sorts" pitchFamily="2" charset="2"/>
              <a:buNone/>
            </a:pPr>
            <a:r>
              <a:rPr lang="en-US" altLang="zh-CN" dirty="0">
                <a:sym typeface="Symbol" pitchFamily="18" charset="2"/>
              </a:rPr>
              <a:t></a:t>
            </a:r>
            <a:r>
              <a:rPr lang="en-US" altLang="zh-CN" dirty="0"/>
              <a:t>(</a:t>
            </a:r>
            <a:r>
              <a:rPr lang="en-US" altLang="zh-CN" dirty="0" err="1"/>
              <a:t>q,a</a:t>
            </a:r>
            <a:r>
              <a:rPr lang="en-US" altLang="zh-CN" dirty="0"/>
              <a:t>)={q</a:t>
            </a:r>
            <a:r>
              <a:rPr lang="en-US" altLang="zh-CN" dirty="0">
                <a:sym typeface="Symbol" pitchFamily="18" charset="2"/>
              </a:rPr>
              <a:t></a:t>
            </a:r>
            <a:r>
              <a:rPr lang="en-US" altLang="zh-CN" dirty="0"/>
              <a:t>| q</a:t>
            </a:r>
            <a:r>
              <a:rPr lang="en-US" altLang="zh-CN" dirty="0">
                <a:sym typeface="Symbol" pitchFamily="18" charset="2"/>
              </a:rPr>
              <a:t></a:t>
            </a:r>
            <a:r>
              <a:rPr lang="zh-CN" altLang="en-US" dirty="0">
                <a:latin typeface="宋体" charset="-122"/>
              </a:rPr>
              <a:t>为从</a:t>
            </a:r>
            <a:r>
              <a:rPr lang="en-US" altLang="zh-CN" dirty="0"/>
              <a:t>q</a:t>
            </a:r>
            <a:r>
              <a:rPr lang="zh-CN" altLang="en-US" dirty="0">
                <a:latin typeface="宋体" charset="-122"/>
              </a:rPr>
              <a:t>出发</a:t>
            </a:r>
            <a:r>
              <a:rPr lang="en-US" altLang="zh-CN" dirty="0">
                <a:latin typeface="宋体" charset="-122"/>
              </a:rPr>
              <a:t>,</a:t>
            </a:r>
            <a:r>
              <a:rPr lang="zh-CN" altLang="en-US" dirty="0">
                <a:latin typeface="宋体" charset="-122"/>
              </a:rPr>
              <a:t>经过标记为</a:t>
            </a:r>
            <a:r>
              <a:rPr lang="en-US" altLang="zh-CN" dirty="0" smtClean="0"/>
              <a:t>a   </a:t>
            </a:r>
            <a:br>
              <a:rPr lang="en-US" altLang="zh-CN" dirty="0" smtClean="0"/>
            </a:br>
            <a:r>
              <a:rPr lang="en-US" altLang="zh-CN" dirty="0" smtClean="0"/>
              <a:t>  </a:t>
            </a:r>
            <a:r>
              <a:rPr lang="zh-CN" altLang="en-US" dirty="0" smtClean="0">
                <a:latin typeface="宋体" charset="-122"/>
              </a:rPr>
              <a:t>的</a:t>
            </a:r>
            <a:r>
              <a:rPr lang="zh-CN" altLang="en-US" dirty="0">
                <a:latin typeface="宋体" charset="-122"/>
              </a:rPr>
              <a:t>道路所能到达的</a:t>
            </a:r>
            <a:r>
              <a:rPr lang="zh-CN" altLang="en-US" dirty="0" smtClean="0">
                <a:latin typeface="宋体" charset="-122"/>
              </a:rPr>
              <a:t>状态 </a:t>
            </a:r>
            <a:r>
              <a:rPr lang="en-US" altLang="zh-CN" dirty="0" smtClean="0"/>
              <a:t>}</a:t>
            </a:r>
            <a:endParaRPr lang="en-US" altLang="zh-CN" sz="2400" dirty="0"/>
          </a:p>
        </p:txBody>
      </p:sp>
      <p:grpSp>
        <p:nvGrpSpPr>
          <p:cNvPr id="275464" name="Group 8"/>
          <p:cNvGrpSpPr>
            <a:grpSpLocks/>
          </p:cNvGrpSpPr>
          <p:nvPr/>
        </p:nvGrpSpPr>
        <p:grpSpPr bwMode="auto">
          <a:xfrm>
            <a:off x="1476375" y="1268413"/>
            <a:ext cx="2562225" cy="1931987"/>
            <a:chOff x="4320" y="1488"/>
            <a:chExt cx="1344" cy="960"/>
          </a:xfrm>
        </p:grpSpPr>
        <p:grpSp>
          <p:nvGrpSpPr>
            <p:cNvPr id="275465" name="Group 9"/>
            <p:cNvGrpSpPr>
              <a:grpSpLocks/>
            </p:cNvGrpSpPr>
            <p:nvPr/>
          </p:nvGrpSpPr>
          <p:grpSpPr bwMode="auto">
            <a:xfrm>
              <a:off x="4320" y="1885"/>
              <a:ext cx="195" cy="198"/>
              <a:chOff x="5951" y="9045"/>
              <a:chExt cx="400" cy="440"/>
            </a:xfrm>
          </p:grpSpPr>
          <p:sp>
            <p:nvSpPr>
              <p:cNvPr id="275466" name="Oval 10"/>
              <p:cNvSpPr>
                <a:spLocks noChangeArrowheads="1"/>
              </p:cNvSpPr>
              <p:nvPr/>
            </p:nvSpPr>
            <p:spPr bwMode="auto">
              <a:xfrm>
                <a:off x="5991" y="9105"/>
                <a:ext cx="300" cy="32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5467" name="Text Box 11"/>
              <p:cNvSpPr txBox="1">
                <a:spLocks noChangeArrowheads="1"/>
              </p:cNvSpPr>
              <p:nvPr/>
            </p:nvSpPr>
            <p:spPr bwMode="auto">
              <a:xfrm>
                <a:off x="5951" y="9045"/>
                <a:ext cx="40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800" b="1"/>
                  <a:t>0</a:t>
                </a:r>
              </a:p>
            </p:txBody>
          </p:sp>
        </p:grpSp>
        <p:grpSp>
          <p:nvGrpSpPr>
            <p:cNvPr id="275468" name="Group 12"/>
            <p:cNvGrpSpPr>
              <a:grpSpLocks/>
            </p:cNvGrpSpPr>
            <p:nvPr/>
          </p:nvGrpSpPr>
          <p:grpSpPr bwMode="auto">
            <a:xfrm>
              <a:off x="4845" y="1691"/>
              <a:ext cx="195" cy="197"/>
              <a:chOff x="5951" y="9045"/>
              <a:chExt cx="400" cy="440"/>
            </a:xfrm>
          </p:grpSpPr>
          <p:sp>
            <p:nvSpPr>
              <p:cNvPr id="275469" name="Oval 13"/>
              <p:cNvSpPr>
                <a:spLocks noChangeArrowheads="1"/>
              </p:cNvSpPr>
              <p:nvPr/>
            </p:nvSpPr>
            <p:spPr bwMode="auto">
              <a:xfrm>
                <a:off x="5991" y="9105"/>
                <a:ext cx="300" cy="32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5470" name="Text Box 14"/>
              <p:cNvSpPr txBox="1">
                <a:spLocks noChangeArrowheads="1"/>
              </p:cNvSpPr>
              <p:nvPr/>
            </p:nvSpPr>
            <p:spPr bwMode="auto">
              <a:xfrm>
                <a:off x="5951" y="9045"/>
                <a:ext cx="40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800" b="1"/>
                  <a:t>1</a:t>
                </a:r>
              </a:p>
            </p:txBody>
          </p:sp>
        </p:grpSp>
        <p:grpSp>
          <p:nvGrpSpPr>
            <p:cNvPr id="275471" name="Group 15"/>
            <p:cNvGrpSpPr>
              <a:grpSpLocks/>
            </p:cNvGrpSpPr>
            <p:nvPr/>
          </p:nvGrpSpPr>
          <p:grpSpPr bwMode="auto">
            <a:xfrm>
              <a:off x="4855" y="2068"/>
              <a:ext cx="195" cy="197"/>
              <a:chOff x="5951" y="9045"/>
              <a:chExt cx="400" cy="440"/>
            </a:xfrm>
          </p:grpSpPr>
          <p:sp>
            <p:nvSpPr>
              <p:cNvPr id="275472" name="Oval 16"/>
              <p:cNvSpPr>
                <a:spLocks noChangeArrowheads="1"/>
              </p:cNvSpPr>
              <p:nvPr/>
            </p:nvSpPr>
            <p:spPr bwMode="auto">
              <a:xfrm>
                <a:off x="5991" y="9105"/>
                <a:ext cx="300" cy="32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5473" name="Text Box 17"/>
              <p:cNvSpPr txBox="1">
                <a:spLocks noChangeArrowheads="1"/>
              </p:cNvSpPr>
              <p:nvPr/>
            </p:nvSpPr>
            <p:spPr bwMode="auto">
              <a:xfrm>
                <a:off x="5951" y="9045"/>
                <a:ext cx="40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800" b="1"/>
                  <a:t>3</a:t>
                </a:r>
              </a:p>
            </p:txBody>
          </p:sp>
        </p:grpSp>
        <p:grpSp>
          <p:nvGrpSpPr>
            <p:cNvPr id="275474" name="Group 18"/>
            <p:cNvGrpSpPr>
              <a:grpSpLocks/>
            </p:cNvGrpSpPr>
            <p:nvPr/>
          </p:nvGrpSpPr>
          <p:grpSpPr bwMode="auto">
            <a:xfrm>
              <a:off x="5469" y="1682"/>
              <a:ext cx="195" cy="197"/>
              <a:chOff x="8211" y="8485"/>
              <a:chExt cx="400" cy="440"/>
            </a:xfrm>
          </p:grpSpPr>
          <p:sp>
            <p:nvSpPr>
              <p:cNvPr id="275475" name="Oval 19"/>
              <p:cNvSpPr>
                <a:spLocks noChangeArrowheads="1"/>
              </p:cNvSpPr>
              <p:nvPr/>
            </p:nvSpPr>
            <p:spPr bwMode="auto">
              <a:xfrm>
                <a:off x="8251" y="8542"/>
                <a:ext cx="300" cy="320"/>
              </a:xfrm>
              <a:prstGeom prst="ellipse">
                <a:avLst/>
              </a:prstGeom>
              <a:noFill/>
              <a:ln w="38100" cmpd="dbl">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5476" name="Text Box 20"/>
              <p:cNvSpPr txBox="1">
                <a:spLocks noChangeArrowheads="1"/>
              </p:cNvSpPr>
              <p:nvPr/>
            </p:nvSpPr>
            <p:spPr bwMode="auto">
              <a:xfrm>
                <a:off x="8211" y="8485"/>
                <a:ext cx="40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800" b="1"/>
                  <a:t>2</a:t>
                </a:r>
              </a:p>
            </p:txBody>
          </p:sp>
        </p:grpSp>
        <p:grpSp>
          <p:nvGrpSpPr>
            <p:cNvPr id="275477" name="Group 21"/>
            <p:cNvGrpSpPr>
              <a:grpSpLocks/>
            </p:cNvGrpSpPr>
            <p:nvPr/>
          </p:nvGrpSpPr>
          <p:grpSpPr bwMode="auto">
            <a:xfrm>
              <a:off x="5469" y="2068"/>
              <a:ext cx="195" cy="197"/>
              <a:chOff x="5951" y="9045"/>
              <a:chExt cx="400" cy="440"/>
            </a:xfrm>
          </p:grpSpPr>
          <p:sp>
            <p:nvSpPr>
              <p:cNvPr id="275478" name="Oval 22"/>
              <p:cNvSpPr>
                <a:spLocks noChangeArrowheads="1"/>
              </p:cNvSpPr>
              <p:nvPr/>
            </p:nvSpPr>
            <p:spPr bwMode="auto">
              <a:xfrm>
                <a:off x="5991" y="9105"/>
                <a:ext cx="300" cy="320"/>
              </a:xfrm>
              <a:prstGeom prst="ellipse">
                <a:avLst/>
              </a:prstGeom>
              <a:noFill/>
              <a:ln w="38100" cmpd="dbl">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5479" name="Text Box 23"/>
              <p:cNvSpPr txBox="1">
                <a:spLocks noChangeArrowheads="1"/>
              </p:cNvSpPr>
              <p:nvPr/>
            </p:nvSpPr>
            <p:spPr bwMode="auto">
              <a:xfrm>
                <a:off x="5951" y="9045"/>
                <a:ext cx="40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800" b="1"/>
                  <a:t>4</a:t>
                </a:r>
              </a:p>
            </p:txBody>
          </p:sp>
        </p:grpSp>
        <p:sp>
          <p:nvSpPr>
            <p:cNvPr id="275480" name="Line 24"/>
            <p:cNvSpPr>
              <a:spLocks noChangeShapeType="1"/>
            </p:cNvSpPr>
            <p:nvPr/>
          </p:nvSpPr>
          <p:spPr bwMode="auto">
            <a:xfrm flipV="1">
              <a:off x="5021" y="1789"/>
              <a:ext cx="458"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5481" name="Line 25"/>
            <p:cNvSpPr>
              <a:spLocks noChangeShapeType="1"/>
            </p:cNvSpPr>
            <p:nvPr/>
          </p:nvSpPr>
          <p:spPr bwMode="auto">
            <a:xfrm flipV="1">
              <a:off x="5031" y="2166"/>
              <a:ext cx="458"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5482" name="Arc 26"/>
            <p:cNvSpPr>
              <a:spLocks/>
            </p:cNvSpPr>
            <p:nvPr/>
          </p:nvSpPr>
          <p:spPr bwMode="auto">
            <a:xfrm flipH="1" flipV="1">
              <a:off x="4904" y="2229"/>
              <a:ext cx="146" cy="136"/>
            </a:xfrm>
            <a:custGeom>
              <a:avLst/>
              <a:gdLst>
                <a:gd name="G0" fmla="+- 21600 0 0"/>
                <a:gd name="G1" fmla="+- 21600 0 0"/>
                <a:gd name="G2" fmla="+- 21600 0 0"/>
                <a:gd name="T0" fmla="*/ 12131 w 43200"/>
                <a:gd name="T1" fmla="*/ 41014 h 41014"/>
                <a:gd name="T2" fmla="*/ 32265 w 43200"/>
                <a:gd name="T3" fmla="*/ 40384 h 41014"/>
                <a:gd name="T4" fmla="*/ 21600 w 43200"/>
                <a:gd name="T5" fmla="*/ 21600 h 41014"/>
              </a:gdLst>
              <a:ahLst/>
              <a:cxnLst>
                <a:cxn ang="0">
                  <a:pos x="T0" y="T1"/>
                </a:cxn>
                <a:cxn ang="0">
                  <a:pos x="T2" y="T3"/>
                </a:cxn>
                <a:cxn ang="0">
                  <a:pos x="T4" y="T5"/>
                </a:cxn>
              </a:cxnLst>
              <a:rect l="0" t="0" r="r" b="b"/>
              <a:pathLst>
                <a:path w="43200" h="41014" fill="none" extrusionOk="0">
                  <a:moveTo>
                    <a:pt x="12131" y="41013"/>
                  </a:moveTo>
                  <a:cubicBezTo>
                    <a:pt x="4708" y="37393"/>
                    <a:pt x="0" y="29858"/>
                    <a:pt x="0" y="21600"/>
                  </a:cubicBezTo>
                  <a:cubicBezTo>
                    <a:pt x="0" y="9670"/>
                    <a:pt x="9670" y="0"/>
                    <a:pt x="21600" y="0"/>
                  </a:cubicBezTo>
                  <a:cubicBezTo>
                    <a:pt x="33529" y="0"/>
                    <a:pt x="43200" y="9670"/>
                    <a:pt x="43200" y="21600"/>
                  </a:cubicBezTo>
                  <a:cubicBezTo>
                    <a:pt x="43200" y="29372"/>
                    <a:pt x="39023" y="36545"/>
                    <a:pt x="32264" y="40383"/>
                  </a:cubicBezTo>
                </a:path>
                <a:path w="43200" h="41014" stroke="0" extrusionOk="0">
                  <a:moveTo>
                    <a:pt x="12131" y="41013"/>
                  </a:moveTo>
                  <a:cubicBezTo>
                    <a:pt x="4708" y="37393"/>
                    <a:pt x="0" y="29858"/>
                    <a:pt x="0" y="21600"/>
                  </a:cubicBezTo>
                  <a:cubicBezTo>
                    <a:pt x="0" y="9670"/>
                    <a:pt x="9670" y="0"/>
                    <a:pt x="21600" y="0"/>
                  </a:cubicBezTo>
                  <a:cubicBezTo>
                    <a:pt x="33529" y="0"/>
                    <a:pt x="43200" y="9670"/>
                    <a:pt x="43200" y="21600"/>
                  </a:cubicBezTo>
                  <a:cubicBezTo>
                    <a:pt x="43200" y="29372"/>
                    <a:pt x="39023" y="36545"/>
                    <a:pt x="32264" y="40383"/>
                  </a:cubicBezTo>
                  <a:lnTo>
                    <a:pt x="21600" y="21600"/>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5483" name="Arc 27"/>
            <p:cNvSpPr>
              <a:spLocks/>
            </p:cNvSpPr>
            <p:nvPr/>
          </p:nvSpPr>
          <p:spPr bwMode="auto">
            <a:xfrm flipH="1">
              <a:off x="4875" y="1574"/>
              <a:ext cx="156" cy="156"/>
            </a:xfrm>
            <a:custGeom>
              <a:avLst/>
              <a:gdLst>
                <a:gd name="G0" fmla="+- 21600 0 0"/>
                <a:gd name="G1" fmla="+- 21600 0 0"/>
                <a:gd name="G2" fmla="+- 21600 0 0"/>
                <a:gd name="T0" fmla="*/ 12131 w 43200"/>
                <a:gd name="T1" fmla="*/ 41014 h 41785"/>
                <a:gd name="T2" fmla="*/ 29290 w 43200"/>
                <a:gd name="T3" fmla="*/ 41785 h 41785"/>
                <a:gd name="T4" fmla="*/ 21600 w 43200"/>
                <a:gd name="T5" fmla="*/ 21600 h 41785"/>
              </a:gdLst>
              <a:ahLst/>
              <a:cxnLst>
                <a:cxn ang="0">
                  <a:pos x="T0" y="T1"/>
                </a:cxn>
                <a:cxn ang="0">
                  <a:pos x="T2" y="T3"/>
                </a:cxn>
                <a:cxn ang="0">
                  <a:pos x="T4" y="T5"/>
                </a:cxn>
              </a:cxnLst>
              <a:rect l="0" t="0" r="r" b="b"/>
              <a:pathLst>
                <a:path w="43200" h="41785" fill="none" extrusionOk="0">
                  <a:moveTo>
                    <a:pt x="12131" y="41013"/>
                  </a:moveTo>
                  <a:cubicBezTo>
                    <a:pt x="4708" y="37393"/>
                    <a:pt x="0" y="29858"/>
                    <a:pt x="0" y="21600"/>
                  </a:cubicBezTo>
                  <a:cubicBezTo>
                    <a:pt x="0" y="9670"/>
                    <a:pt x="9670" y="0"/>
                    <a:pt x="21600" y="0"/>
                  </a:cubicBezTo>
                  <a:cubicBezTo>
                    <a:pt x="33529" y="0"/>
                    <a:pt x="43200" y="9670"/>
                    <a:pt x="43200" y="21600"/>
                  </a:cubicBezTo>
                  <a:cubicBezTo>
                    <a:pt x="43200" y="30562"/>
                    <a:pt x="37665" y="38593"/>
                    <a:pt x="29289" y="41784"/>
                  </a:cubicBezTo>
                </a:path>
                <a:path w="43200" h="41785" stroke="0" extrusionOk="0">
                  <a:moveTo>
                    <a:pt x="12131" y="41013"/>
                  </a:moveTo>
                  <a:cubicBezTo>
                    <a:pt x="4708" y="37393"/>
                    <a:pt x="0" y="29858"/>
                    <a:pt x="0" y="21600"/>
                  </a:cubicBezTo>
                  <a:cubicBezTo>
                    <a:pt x="0" y="9670"/>
                    <a:pt x="9670" y="0"/>
                    <a:pt x="21600" y="0"/>
                  </a:cubicBezTo>
                  <a:cubicBezTo>
                    <a:pt x="33529" y="0"/>
                    <a:pt x="43200" y="9670"/>
                    <a:pt x="43200" y="21600"/>
                  </a:cubicBezTo>
                  <a:cubicBezTo>
                    <a:pt x="43200" y="30562"/>
                    <a:pt x="37665" y="38593"/>
                    <a:pt x="29289" y="41784"/>
                  </a:cubicBezTo>
                  <a:lnTo>
                    <a:pt x="21600" y="21600"/>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5484" name="Text Box 28"/>
            <p:cNvSpPr txBox="1">
              <a:spLocks noChangeArrowheads="1"/>
            </p:cNvSpPr>
            <p:nvPr/>
          </p:nvSpPr>
          <p:spPr bwMode="auto">
            <a:xfrm>
              <a:off x="4488" y="1696"/>
              <a:ext cx="264"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sym typeface="Symbol" pitchFamily="18" charset="2"/>
                </a:rPr>
                <a:t></a:t>
              </a:r>
              <a:endParaRPr lang="en-US" altLang="zh-CN" sz="1800" b="1"/>
            </a:p>
          </p:txBody>
        </p:sp>
        <p:sp>
          <p:nvSpPr>
            <p:cNvPr id="275485" name="Text Box 29"/>
            <p:cNvSpPr txBox="1">
              <a:spLocks noChangeArrowheads="1"/>
            </p:cNvSpPr>
            <p:nvPr/>
          </p:nvSpPr>
          <p:spPr bwMode="auto">
            <a:xfrm>
              <a:off x="4489" y="1984"/>
              <a:ext cx="263"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sym typeface="Symbol" pitchFamily="18" charset="2"/>
                </a:rPr>
                <a:t></a:t>
              </a:r>
              <a:endParaRPr lang="en-US" altLang="zh-CN" sz="1800" b="1"/>
            </a:p>
          </p:txBody>
        </p:sp>
        <p:sp>
          <p:nvSpPr>
            <p:cNvPr id="275486" name="Text Box 30"/>
            <p:cNvSpPr txBox="1">
              <a:spLocks noChangeArrowheads="1"/>
            </p:cNvSpPr>
            <p:nvPr/>
          </p:nvSpPr>
          <p:spPr bwMode="auto">
            <a:xfrm>
              <a:off x="4992" y="1488"/>
              <a:ext cx="263"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a</a:t>
              </a:r>
            </a:p>
          </p:txBody>
        </p:sp>
        <p:sp>
          <p:nvSpPr>
            <p:cNvPr id="275487" name="Text Box 31"/>
            <p:cNvSpPr txBox="1">
              <a:spLocks noChangeArrowheads="1"/>
            </p:cNvSpPr>
            <p:nvPr/>
          </p:nvSpPr>
          <p:spPr bwMode="auto">
            <a:xfrm>
              <a:off x="5118" y="1614"/>
              <a:ext cx="263"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a</a:t>
              </a:r>
            </a:p>
          </p:txBody>
        </p:sp>
        <p:sp>
          <p:nvSpPr>
            <p:cNvPr id="275488" name="Text Box 32"/>
            <p:cNvSpPr txBox="1">
              <a:spLocks noChangeArrowheads="1"/>
            </p:cNvSpPr>
            <p:nvPr/>
          </p:nvSpPr>
          <p:spPr bwMode="auto">
            <a:xfrm>
              <a:off x="5113" y="2127"/>
              <a:ext cx="263"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b</a:t>
              </a:r>
            </a:p>
          </p:txBody>
        </p:sp>
        <p:sp>
          <p:nvSpPr>
            <p:cNvPr id="275489" name="Text Box 33"/>
            <p:cNvSpPr txBox="1">
              <a:spLocks noChangeArrowheads="1"/>
            </p:cNvSpPr>
            <p:nvPr/>
          </p:nvSpPr>
          <p:spPr bwMode="auto">
            <a:xfrm>
              <a:off x="5021" y="2224"/>
              <a:ext cx="263"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b</a:t>
              </a:r>
            </a:p>
          </p:txBody>
        </p:sp>
        <p:cxnSp>
          <p:nvCxnSpPr>
            <p:cNvPr id="275490" name="AutoShape 34"/>
            <p:cNvCxnSpPr>
              <a:cxnSpLocks noChangeShapeType="1"/>
              <a:stCxn id="275467" idx="3"/>
              <a:endCxn id="275473" idx="1"/>
            </p:cNvCxnSpPr>
            <p:nvPr/>
          </p:nvCxnSpPr>
          <p:spPr bwMode="auto">
            <a:xfrm>
              <a:off x="4515" y="1984"/>
              <a:ext cx="340" cy="183"/>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5491" name="AutoShape 35"/>
            <p:cNvCxnSpPr>
              <a:cxnSpLocks noChangeShapeType="1"/>
              <a:stCxn id="275467" idx="3"/>
              <a:endCxn id="275470" idx="1"/>
            </p:cNvCxnSpPr>
            <p:nvPr/>
          </p:nvCxnSpPr>
          <p:spPr bwMode="auto">
            <a:xfrm flipV="1">
              <a:off x="4515" y="1790"/>
              <a:ext cx="330" cy="194"/>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275492" name="Rectangle 36"/>
          <p:cNvSpPr>
            <a:spLocks noChangeArrowheads="1"/>
          </p:cNvSpPr>
          <p:nvPr/>
        </p:nvSpPr>
        <p:spPr bwMode="auto">
          <a:xfrm>
            <a:off x="609600" y="3048000"/>
            <a:ext cx="4572000"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565150" indent="-285750" algn="l">
              <a:spcBef>
                <a:spcPct val="20000"/>
              </a:spcBef>
              <a:buChar char="–"/>
              <a:defRPr kumimoji="1" sz="2400" b="1">
                <a:solidFill>
                  <a:schemeClr val="tx1"/>
                </a:solidFill>
                <a:latin typeface="Times New Roman" pitchFamily="18" charset="0"/>
                <a:ea typeface="黑体" pitchFamily="2" charset="-122"/>
              </a:defRPr>
            </a:lvl2pPr>
            <a:lvl3pPr marL="2711450" indent="-228600" algn="l">
              <a:spcBef>
                <a:spcPct val="20000"/>
              </a:spcBef>
              <a:buChar char="•"/>
              <a:defRPr kumimoji="1" sz="2000" b="1">
                <a:solidFill>
                  <a:schemeClr val="tx1"/>
                </a:solidFill>
                <a:latin typeface="Times New Roman" pitchFamily="18" charset="0"/>
                <a:ea typeface="黑体" pitchFamily="2" charset="-122"/>
              </a:defRPr>
            </a:lvl3pPr>
            <a:lvl4pPr marL="3130550" indent="-228600" algn="l">
              <a:spcBef>
                <a:spcPct val="20000"/>
              </a:spcBef>
              <a:buChar char="–"/>
              <a:defRPr kumimoji="1" b="1">
                <a:solidFill>
                  <a:schemeClr val="tx1"/>
                </a:solidFill>
                <a:latin typeface="Times New Roman" pitchFamily="18" charset="0"/>
                <a:ea typeface="黑体" pitchFamily="2" charset="-122"/>
              </a:defRPr>
            </a:lvl4pPr>
            <a:lvl5pPr marL="3549650" indent="-228600" algn="l">
              <a:spcBef>
                <a:spcPct val="20000"/>
              </a:spcBef>
              <a:buChar char="»"/>
              <a:defRPr kumimoji="1" b="1">
                <a:solidFill>
                  <a:schemeClr val="tx1"/>
                </a:solidFill>
                <a:latin typeface="Times New Roman" pitchFamily="18" charset="0"/>
                <a:ea typeface="黑体" pitchFamily="2" charset="-122"/>
              </a:defRPr>
            </a:lvl5pPr>
            <a:lvl6pPr marL="400685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446405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492125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537845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pPr>
              <a:buFont typeface="Monotype Sorts" pitchFamily="2" charset="2"/>
              <a:buNone/>
            </a:pPr>
            <a:endParaRPr lang="en-US" altLang="zh-CN" sz="2400">
              <a:latin typeface="宋体" charset="-122"/>
              <a:sym typeface="Symbol" pitchFamily="18" charset="2"/>
            </a:endParaRPr>
          </a:p>
          <a:p>
            <a:pPr lvl="1" algn="just">
              <a:buFontTx/>
              <a:buNone/>
            </a:pPr>
            <a:r>
              <a:rPr lang="en-US" altLang="zh-CN" sz="2000">
                <a:latin typeface="宋体" charset="-122"/>
                <a:sym typeface="Symbol" pitchFamily="18" charset="2"/>
              </a:rPr>
              <a:t></a:t>
            </a:r>
            <a:r>
              <a:rPr lang="en-US" altLang="zh-CN" sz="2000">
                <a:latin typeface="宋体" charset="-122"/>
              </a:rPr>
              <a:t>(0,a)={1,2}    </a:t>
            </a:r>
            <a:r>
              <a:rPr lang="en-US" altLang="zh-CN" sz="2000">
                <a:latin typeface="宋体" charset="-122"/>
                <a:sym typeface="Symbol" pitchFamily="18" charset="2"/>
              </a:rPr>
              <a:t></a:t>
            </a:r>
            <a:r>
              <a:rPr lang="en-US" altLang="zh-CN" sz="2000">
                <a:latin typeface="宋体" charset="-122"/>
              </a:rPr>
              <a:t>(0,b)={3,4}</a:t>
            </a:r>
          </a:p>
          <a:p>
            <a:pPr lvl="1" algn="just">
              <a:buFontTx/>
              <a:buNone/>
            </a:pPr>
            <a:r>
              <a:rPr lang="en-US" altLang="zh-CN" sz="2000">
                <a:latin typeface="宋体" charset="-122"/>
                <a:sym typeface="Symbol" pitchFamily="18" charset="2"/>
              </a:rPr>
              <a:t></a:t>
            </a:r>
            <a:r>
              <a:rPr lang="en-US" altLang="zh-CN" sz="2000">
                <a:latin typeface="宋体" charset="-122"/>
              </a:rPr>
              <a:t>(1,a)={1,2}    </a:t>
            </a:r>
            <a:r>
              <a:rPr lang="en-US" altLang="zh-CN" sz="2000">
                <a:latin typeface="宋体" charset="-122"/>
                <a:sym typeface="Symbol" pitchFamily="18" charset="2"/>
              </a:rPr>
              <a:t></a:t>
            </a:r>
            <a:r>
              <a:rPr lang="en-US" altLang="zh-CN" sz="2000">
                <a:latin typeface="宋体" charset="-122"/>
              </a:rPr>
              <a:t>(1,b)=φ</a:t>
            </a:r>
          </a:p>
          <a:p>
            <a:pPr lvl="1" algn="just">
              <a:buFontTx/>
              <a:buNone/>
            </a:pPr>
            <a:r>
              <a:rPr lang="en-US" altLang="zh-CN" sz="2000">
                <a:latin typeface="宋体" charset="-122"/>
                <a:sym typeface="Symbol" pitchFamily="18" charset="2"/>
              </a:rPr>
              <a:t></a:t>
            </a:r>
            <a:r>
              <a:rPr lang="en-US" altLang="zh-CN" sz="2000">
                <a:latin typeface="宋体" charset="-122"/>
              </a:rPr>
              <a:t>(2,a)=φ       </a:t>
            </a:r>
            <a:r>
              <a:rPr lang="en-US" altLang="zh-CN" sz="2000">
                <a:latin typeface="宋体" charset="-122"/>
                <a:sym typeface="Symbol" pitchFamily="18" charset="2"/>
              </a:rPr>
              <a:t></a:t>
            </a:r>
            <a:r>
              <a:rPr lang="en-US" altLang="zh-CN" sz="2000">
                <a:latin typeface="宋体" charset="-122"/>
              </a:rPr>
              <a:t>(2,b)=φ</a:t>
            </a:r>
          </a:p>
          <a:p>
            <a:pPr lvl="1" algn="just">
              <a:buFontTx/>
              <a:buNone/>
            </a:pPr>
            <a:r>
              <a:rPr lang="en-US" altLang="zh-CN" sz="2000">
                <a:latin typeface="宋体" charset="-122"/>
                <a:sym typeface="Symbol" pitchFamily="18" charset="2"/>
              </a:rPr>
              <a:t></a:t>
            </a:r>
            <a:r>
              <a:rPr lang="en-US" altLang="zh-CN" sz="2000">
                <a:latin typeface="宋体" charset="-122"/>
              </a:rPr>
              <a:t>(3,a)=φ       </a:t>
            </a:r>
            <a:r>
              <a:rPr lang="en-US" altLang="zh-CN" sz="2000">
                <a:latin typeface="宋体" charset="-122"/>
                <a:sym typeface="Symbol" pitchFamily="18" charset="2"/>
              </a:rPr>
              <a:t></a:t>
            </a:r>
            <a:r>
              <a:rPr lang="en-US" altLang="zh-CN" sz="2000">
                <a:latin typeface="宋体" charset="-122"/>
              </a:rPr>
              <a:t>(3,b)={3,4}</a:t>
            </a:r>
          </a:p>
          <a:p>
            <a:pPr lvl="1" algn="just">
              <a:buFontTx/>
              <a:buNone/>
            </a:pPr>
            <a:r>
              <a:rPr lang="en-US" altLang="zh-CN" sz="2000">
                <a:latin typeface="宋体" charset="-122"/>
                <a:sym typeface="Symbol" pitchFamily="18" charset="2"/>
              </a:rPr>
              <a:t></a:t>
            </a:r>
            <a:r>
              <a:rPr lang="en-US" altLang="zh-CN" sz="2000">
                <a:latin typeface="宋体" charset="-122"/>
              </a:rPr>
              <a:t>(4,a)=φ       </a:t>
            </a:r>
            <a:r>
              <a:rPr lang="en-US" altLang="zh-CN" sz="2000">
                <a:latin typeface="宋体" charset="-122"/>
                <a:sym typeface="Symbol" pitchFamily="18" charset="2"/>
              </a:rPr>
              <a:t></a:t>
            </a:r>
            <a:r>
              <a:rPr lang="en-US" altLang="zh-CN" sz="2000">
                <a:latin typeface="宋体" charset="-122"/>
              </a:rPr>
              <a:t>(4,b)=φ</a:t>
            </a:r>
          </a:p>
        </p:txBody>
      </p:sp>
      <p:sp>
        <p:nvSpPr>
          <p:cNvPr id="275493" name="Rectangle 37"/>
          <p:cNvSpPr>
            <a:spLocks noChangeArrowheads="1"/>
          </p:cNvSpPr>
          <p:nvPr/>
        </p:nvSpPr>
        <p:spPr bwMode="auto">
          <a:xfrm>
            <a:off x="5446095" y="1538790"/>
            <a:ext cx="35814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1816100" indent="-18161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2292350" indent="-285750" algn="l">
              <a:spcBef>
                <a:spcPct val="20000"/>
              </a:spcBef>
              <a:buChar char="–"/>
              <a:defRPr kumimoji="1" sz="2400" b="1">
                <a:solidFill>
                  <a:schemeClr val="tx1"/>
                </a:solidFill>
                <a:latin typeface="Times New Roman" pitchFamily="18" charset="0"/>
                <a:ea typeface="黑体" pitchFamily="2" charset="-122"/>
              </a:defRPr>
            </a:lvl2pPr>
            <a:lvl3pPr marL="2711450" indent="-228600" algn="l">
              <a:spcBef>
                <a:spcPct val="20000"/>
              </a:spcBef>
              <a:buChar char="•"/>
              <a:defRPr kumimoji="1" sz="2000" b="1">
                <a:solidFill>
                  <a:schemeClr val="tx1"/>
                </a:solidFill>
                <a:latin typeface="Times New Roman" pitchFamily="18" charset="0"/>
                <a:ea typeface="黑体" pitchFamily="2" charset="-122"/>
              </a:defRPr>
            </a:lvl3pPr>
            <a:lvl4pPr marL="3130550" indent="-228600" algn="l">
              <a:spcBef>
                <a:spcPct val="20000"/>
              </a:spcBef>
              <a:buChar char="–"/>
              <a:defRPr kumimoji="1" b="1">
                <a:solidFill>
                  <a:schemeClr val="tx1"/>
                </a:solidFill>
                <a:latin typeface="Times New Roman" pitchFamily="18" charset="0"/>
                <a:ea typeface="黑体" pitchFamily="2" charset="-122"/>
              </a:defRPr>
            </a:lvl4pPr>
            <a:lvl5pPr marL="3549650" indent="-228600" algn="l">
              <a:spcBef>
                <a:spcPct val="20000"/>
              </a:spcBef>
              <a:buChar char="»"/>
              <a:defRPr kumimoji="1" b="1">
                <a:solidFill>
                  <a:schemeClr val="tx1"/>
                </a:solidFill>
                <a:latin typeface="Times New Roman" pitchFamily="18" charset="0"/>
                <a:ea typeface="黑体" pitchFamily="2" charset="-122"/>
              </a:defRPr>
            </a:lvl5pPr>
            <a:lvl6pPr marL="400685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446405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492125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537845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pPr>
              <a:buFont typeface="Monotype Sorts" pitchFamily="2" charset="2"/>
              <a:buNone/>
            </a:pPr>
            <a:r>
              <a:rPr lang="en-US" altLang="zh-CN" sz="2400" dirty="0">
                <a:latin typeface="宋体" charset="-122"/>
              </a:rPr>
              <a:t>NFA N</a:t>
            </a:r>
            <a:r>
              <a:rPr lang="zh-CN" altLang="en-US" sz="2400" dirty="0">
                <a:latin typeface="宋体" charset="-122"/>
              </a:rPr>
              <a:t>的状态转换矩阵</a:t>
            </a:r>
          </a:p>
          <a:p>
            <a:pPr>
              <a:buFont typeface="Monotype Sorts" pitchFamily="2" charset="2"/>
              <a:buNone/>
            </a:pPr>
            <a:r>
              <a:rPr lang="zh-CN" altLang="en-US" sz="2400" dirty="0">
                <a:latin typeface="宋体" charset="-122"/>
              </a:rPr>
              <a:t>和状态转换图如下：</a:t>
            </a:r>
          </a:p>
        </p:txBody>
      </p:sp>
      <p:grpSp>
        <p:nvGrpSpPr>
          <p:cNvPr id="275494" name="Group 38"/>
          <p:cNvGrpSpPr>
            <a:grpSpLocks/>
          </p:cNvGrpSpPr>
          <p:nvPr/>
        </p:nvGrpSpPr>
        <p:grpSpPr bwMode="auto">
          <a:xfrm>
            <a:off x="5867400" y="2518665"/>
            <a:ext cx="2590800" cy="1676400"/>
            <a:chOff x="3111" y="8165"/>
            <a:chExt cx="2440" cy="1980"/>
          </a:xfrm>
        </p:grpSpPr>
        <p:sp>
          <p:nvSpPr>
            <p:cNvPr id="275495" name="Text Box 39"/>
            <p:cNvSpPr txBox="1">
              <a:spLocks noChangeArrowheads="1"/>
            </p:cNvSpPr>
            <p:nvPr/>
          </p:nvSpPr>
          <p:spPr bwMode="auto">
            <a:xfrm>
              <a:off x="3111" y="8165"/>
              <a:ext cx="2440" cy="1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latin typeface="宋体" charset="-122"/>
                </a:rPr>
                <a:t>       a       b</a:t>
              </a:r>
            </a:p>
            <a:p>
              <a:pPr algn="just"/>
              <a:r>
                <a:rPr lang="en-US" altLang="zh-CN" sz="1800" b="1">
                  <a:latin typeface="宋体" charset="-122"/>
                </a:rPr>
                <a:t>0    {1,2}   {3,4}</a:t>
              </a:r>
            </a:p>
            <a:p>
              <a:pPr algn="just"/>
              <a:r>
                <a:rPr lang="en-US" altLang="zh-CN" sz="1800" b="1">
                  <a:latin typeface="宋体" charset="-122"/>
                </a:rPr>
                <a:t>1    {1,2}     -</a:t>
              </a:r>
            </a:p>
            <a:p>
              <a:pPr algn="just"/>
              <a:r>
                <a:rPr lang="en-US" altLang="zh-CN" sz="1800" b="1">
                  <a:latin typeface="宋体" charset="-122"/>
                </a:rPr>
                <a:t>2      -       -</a:t>
              </a:r>
            </a:p>
            <a:p>
              <a:pPr algn="just"/>
              <a:r>
                <a:rPr lang="en-US" altLang="zh-CN" sz="1800" b="1">
                  <a:latin typeface="宋体" charset="-122"/>
                </a:rPr>
                <a:t>3      -     {3,4}</a:t>
              </a:r>
            </a:p>
            <a:p>
              <a:pPr algn="just"/>
              <a:r>
                <a:rPr lang="en-US" altLang="zh-CN" sz="1800" b="1">
                  <a:latin typeface="宋体" charset="-122"/>
                </a:rPr>
                <a:t>4      -       -</a:t>
              </a:r>
            </a:p>
          </p:txBody>
        </p:sp>
        <p:sp>
          <p:nvSpPr>
            <p:cNvPr id="275496" name="AutoShape 40"/>
            <p:cNvSpPr>
              <a:spLocks noChangeArrowheads="1"/>
            </p:cNvSpPr>
            <p:nvPr/>
          </p:nvSpPr>
          <p:spPr bwMode="auto">
            <a:xfrm>
              <a:off x="3531" y="8545"/>
              <a:ext cx="1860" cy="1540"/>
            </a:xfrm>
            <a:prstGeom prst="bracketPair">
              <a:avLst>
                <a:gd name="adj" fmla="val 16667"/>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75497" name="Group 41"/>
          <p:cNvGrpSpPr>
            <a:grpSpLocks/>
          </p:cNvGrpSpPr>
          <p:nvPr/>
        </p:nvGrpSpPr>
        <p:grpSpPr bwMode="auto">
          <a:xfrm>
            <a:off x="5867400" y="4271265"/>
            <a:ext cx="2438400" cy="2362200"/>
            <a:chOff x="6111" y="7705"/>
            <a:chExt cx="2660" cy="2460"/>
          </a:xfrm>
        </p:grpSpPr>
        <p:grpSp>
          <p:nvGrpSpPr>
            <p:cNvPr id="275498" name="Group 42"/>
            <p:cNvGrpSpPr>
              <a:grpSpLocks/>
            </p:cNvGrpSpPr>
            <p:nvPr/>
          </p:nvGrpSpPr>
          <p:grpSpPr bwMode="auto">
            <a:xfrm>
              <a:off x="6111" y="7705"/>
              <a:ext cx="2660" cy="2460"/>
              <a:chOff x="5951" y="8365"/>
              <a:chExt cx="2660" cy="2460"/>
            </a:xfrm>
          </p:grpSpPr>
          <p:grpSp>
            <p:nvGrpSpPr>
              <p:cNvPr id="275499" name="Group 43"/>
              <p:cNvGrpSpPr>
                <a:grpSpLocks/>
              </p:cNvGrpSpPr>
              <p:nvPr/>
            </p:nvGrpSpPr>
            <p:grpSpPr bwMode="auto">
              <a:xfrm>
                <a:off x="5951" y="8557"/>
                <a:ext cx="2660" cy="2084"/>
                <a:chOff x="5951" y="8245"/>
                <a:chExt cx="2660" cy="2084"/>
              </a:xfrm>
            </p:grpSpPr>
            <p:grpSp>
              <p:nvGrpSpPr>
                <p:cNvPr id="275500" name="Group 44"/>
                <p:cNvGrpSpPr>
                  <a:grpSpLocks/>
                </p:cNvGrpSpPr>
                <p:nvPr/>
              </p:nvGrpSpPr>
              <p:grpSpPr bwMode="auto">
                <a:xfrm>
                  <a:off x="5951" y="8485"/>
                  <a:ext cx="2660" cy="1620"/>
                  <a:chOff x="5951" y="8485"/>
                  <a:chExt cx="2660" cy="1620"/>
                </a:xfrm>
              </p:grpSpPr>
              <p:grpSp>
                <p:nvGrpSpPr>
                  <p:cNvPr id="275501" name="Group 45"/>
                  <p:cNvGrpSpPr>
                    <a:grpSpLocks/>
                  </p:cNvGrpSpPr>
                  <p:nvPr/>
                </p:nvGrpSpPr>
                <p:grpSpPr bwMode="auto">
                  <a:xfrm>
                    <a:off x="5951" y="9045"/>
                    <a:ext cx="400" cy="440"/>
                    <a:chOff x="5951" y="9045"/>
                    <a:chExt cx="400" cy="440"/>
                  </a:xfrm>
                </p:grpSpPr>
                <p:sp>
                  <p:nvSpPr>
                    <p:cNvPr id="275502" name="Oval 46"/>
                    <p:cNvSpPr>
                      <a:spLocks noChangeArrowheads="1"/>
                    </p:cNvSpPr>
                    <p:nvPr/>
                  </p:nvSpPr>
                  <p:spPr bwMode="auto">
                    <a:xfrm>
                      <a:off x="5991" y="9105"/>
                      <a:ext cx="300" cy="32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5503" name="Text Box 47"/>
                    <p:cNvSpPr txBox="1">
                      <a:spLocks noChangeArrowheads="1"/>
                    </p:cNvSpPr>
                    <p:nvPr/>
                  </p:nvSpPr>
                  <p:spPr bwMode="auto">
                    <a:xfrm>
                      <a:off x="5951" y="9045"/>
                      <a:ext cx="40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0</a:t>
                      </a:r>
                    </a:p>
                  </p:txBody>
                </p:sp>
              </p:grpSp>
              <p:grpSp>
                <p:nvGrpSpPr>
                  <p:cNvPr id="275504" name="Group 48"/>
                  <p:cNvGrpSpPr>
                    <a:grpSpLocks/>
                  </p:cNvGrpSpPr>
                  <p:nvPr/>
                </p:nvGrpSpPr>
                <p:grpSpPr bwMode="auto">
                  <a:xfrm>
                    <a:off x="6931" y="8505"/>
                    <a:ext cx="400" cy="440"/>
                    <a:chOff x="5951" y="9045"/>
                    <a:chExt cx="400" cy="440"/>
                  </a:xfrm>
                </p:grpSpPr>
                <p:sp>
                  <p:nvSpPr>
                    <p:cNvPr id="275505" name="Oval 49"/>
                    <p:cNvSpPr>
                      <a:spLocks noChangeArrowheads="1"/>
                    </p:cNvSpPr>
                    <p:nvPr/>
                  </p:nvSpPr>
                  <p:spPr bwMode="auto">
                    <a:xfrm>
                      <a:off x="5991" y="9105"/>
                      <a:ext cx="300" cy="32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5506" name="Text Box 50"/>
                    <p:cNvSpPr txBox="1">
                      <a:spLocks noChangeArrowheads="1"/>
                    </p:cNvSpPr>
                    <p:nvPr/>
                  </p:nvSpPr>
                  <p:spPr bwMode="auto">
                    <a:xfrm>
                      <a:off x="5951" y="9045"/>
                      <a:ext cx="40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1</a:t>
                      </a:r>
                    </a:p>
                  </p:txBody>
                </p:sp>
              </p:grpSp>
              <p:grpSp>
                <p:nvGrpSpPr>
                  <p:cNvPr id="275507" name="Group 51"/>
                  <p:cNvGrpSpPr>
                    <a:grpSpLocks/>
                  </p:cNvGrpSpPr>
                  <p:nvPr/>
                </p:nvGrpSpPr>
                <p:grpSpPr bwMode="auto">
                  <a:xfrm>
                    <a:off x="6931" y="9665"/>
                    <a:ext cx="400" cy="440"/>
                    <a:chOff x="5951" y="9045"/>
                    <a:chExt cx="400" cy="440"/>
                  </a:xfrm>
                </p:grpSpPr>
                <p:sp>
                  <p:nvSpPr>
                    <p:cNvPr id="275508" name="Oval 52"/>
                    <p:cNvSpPr>
                      <a:spLocks noChangeArrowheads="1"/>
                    </p:cNvSpPr>
                    <p:nvPr/>
                  </p:nvSpPr>
                  <p:spPr bwMode="auto">
                    <a:xfrm>
                      <a:off x="5991" y="9105"/>
                      <a:ext cx="300" cy="32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5509" name="Text Box 53"/>
                    <p:cNvSpPr txBox="1">
                      <a:spLocks noChangeArrowheads="1"/>
                    </p:cNvSpPr>
                    <p:nvPr/>
                  </p:nvSpPr>
                  <p:spPr bwMode="auto">
                    <a:xfrm>
                      <a:off x="5951" y="9045"/>
                      <a:ext cx="40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3</a:t>
                      </a:r>
                    </a:p>
                  </p:txBody>
                </p:sp>
              </p:grpSp>
              <p:grpSp>
                <p:nvGrpSpPr>
                  <p:cNvPr id="275510" name="Group 54"/>
                  <p:cNvGrpSpPr>
                    <a:grpSpLocks/>
                  </p:cNvGrpSpPr>
                  <p:nvPr/>
                </p:nvGrpSpPr>
                <p:grpSpPr bwMode="auto">
                  <a:xfrm>
                    <a:off x="8211" y="8485"/>
                    <a:ext cx="400" cy="440"/>
                    <a:chOff x="8211" y="8485"/>
                    <a:chExt cx="400" cy="440"/>
                  </a:xfrm>
                </p:grpSpPr>
                <p:sp>
                  <p:nvSpPr>
                    <p:cNvPr id="275511" name="Oval 55"/>
                    <p:cNvSpPr>
                      <a:spLocks noChangeArrowheads="1"/>
                    </p:cNvSpPr>
                    <p:nvPr/>
                  </p:nvSpPr>
                  <p:spPr bwMode="auto">
                    <a:xfrm>
                      <a:off x="8251" y="8542"/>
                      <a:ext cx="300" cy="320"/>
                    </a:xfrm>
                    <a:prstGeom prst="ellipse">
                      <a:avLst/>
                    </a:prstGeom>
                    <a:noFill/>
                    <a:ln w="38100" cmpd="dbl">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5512" name="Text Box 56"/>
                    <p:cNvSpPr txBox="1">
                      <a:spLocks noChangeArrowheads="1"/>
                    </p:cNvSpPr>
                    <p:nvPr/>
                  </p:nvSpPr>
                  <p:spPr bwMode="auto">
                    <a:xfrm>
                      <a:off x="8211" y="8485"/>
                      <a:ext cx="40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2</a:t>
                      </a:r>
                    </a:p>
                  </p:txBody>
                </p:sp>
              </p:grpSp>
              <p:grpSp>
                <p:nvGrpSpPr>
                  <p:cNvPr id="275513" name="Group 57"/>
                  <p:cNvGrpSpPr>
                    <a:grpSpLocks/>
                  </p:cNvGrpSpPr>
                  <p:nvPr/>
                </p:nvGrpSpPr>
                <p:grpSpPr bwMode="auto">
                  <a:xfrm>
                    <a:off x="8191" y="9665"/>
                    <a:ext cx="400" cy="440"/>
                    <a:chOff x="5951" y="9045"/>
                    <a:chExt cx="400" cy="440"/>
                  </a:xfrm>
                </p:grpSpPr>
                <p:sp>
                  <p:nvSpPr>
                    <p:cNvPr id="275514" name="Oval 58"/>
                    <p:cNvSpPr>
                      <a:spLocks noChangeArrowheads="1"/>
                    </p:cNvSpPr>
                    <p:nvPr/>
                  </p:nvSpPr>
                  <p:spPr bwMode="auto">
                    <a:xfrm>
                      <a:off x="5991" y="9105"/>
                      <a:ext cx="300" cy="320"/>
                    </a:xfrm>
                    <a:prstGeom prst="ellipse">
                      <a:avLst/>
                    </a:prstGeom>
                    <a:noFill/>
                    <a:ln w="38100" cmpd="dbl">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5515" name="Text Box 59"/>
                    <p:cNvSpPr txBox="1">
                      <a:spLocks noChangeArrowheads="1"/>
                    </p:cNvSpPr>
                    <p:nvPr/>
                  </p:nvSpPr>
                  <p:spPr bwMode="auto">
                    <a:xfrm>
                      <a:off x="5951" y="9045"/>
                      <a:ext cx="40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4</a:t>
                      </a:r>
                    </a:p>
                  </p:txBody>
                </p:sp>
              </p:grpSp>
            </p:grpSp>
            <p:sp>
              <p:nvSpPr>
                <p:cNvPr id="275516" name="Line 60"/>
                <p:cNvSpPr>
                  <a:spLocks noChangeShapeType="1"/>
                </p:cNvSpPr>
                <p:nvPr/>
              </p:nvSpPr>
              <p:spPr bwMode="auto">
                <a:xfrm flipV="1">
                  <a:off x="6251" y="8785"/>
                  <a:ext cx="720" cy="40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5517" name="Line 61"/>
                <p:cNvSpPr>
                  <a:spLocks noChangeShapeType="1"/>
                </p:cNvSpPr>
                <p:nvPr/>
              </p:nvSpPr>
              <p:spPr bwMode="auto">
                <a:xfrm>
                  <a:off x="6231" y="9385"/>
                  <a:ext cx="760" cy="44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5518" name="Line 62"/>
                <p:cNvSpPr>
                  <a:spLocks noChangeShapeType="1"/>
                </p:cNvSpPr>
                <p:nvPr/>
              </p:nvSpPr>
              <p:spPr bwMode="auto">
                <a:xfrm flipV="1">
                  <a:off x="7291" y="8725"/>
                  <a:ext cx="94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5519" name="Line 63"/>
                <p:cNvSpPr>
                  <a:spLocks noChangeShapeType="1"/>
                </p:cNvSpPr>
                <p:nvPr/>
              </p:nvSpPr>
              <p:spPr bwMode="auto">
                <a:xfrm flipV="1">
                  <a:off x="7291" y="9885"/>
                  <a:ext cx="94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5520" name="Arc 64"/>
                <p:cNvSpPr>
                  <a:spLocks/>
                </p:cNvSpPr>
                <p:nvPr/>
              </p:nvSpPr>
              <p:spPr bwMode="auto">
                <a:xfrm flipH="1" flipV="1">
                  <a:off x="7031" y="10025"/>
                  <a:ext cx="300" cy="304"/>
                </a:xfrm>
                <a:custGeom>
                  <a:avLst/>
                  <a:gdLst>
                    <a:gd name="G0" fmla="+- 21600 0 0"/>
                    <a:gd name="G1" fmla="+- 21600 0 0"/>
                    <a:gd name="G2" fmla="+- 21600 0 0"/>
                    <a:gd name="T0" fmla="*/ 12131 w 43200"/>
                    <a:gd name="T1" fmla="*/ 41014 h 41014"/>
                    <a:gd name="T2" fmla="*/ 32265 w 43200"/>
                    <a:gd name="T3" fmla="*/ 40384 h 41014"/>
                    <a:gd name="T4" fmla="*/ 21600 w 43200"/>
                    <a:gd name="T5" fmla="*/ 21600 h 41014"/>
                  </a:gdLst>
                  <a:ahLst/>
                  <a:cxnLst>
                    <a:cxn ang="0">
                      <a:pos x="T0" y="T1"/>
                    </a:cxn>
                    <a:cxn ang="0">
                      <a:pos x="T2" y="T3"/>
                    </a:cxn>
                    <a:cxn ang="0">
                      <a:pos x="T4" y="T5"/>
                    </a:cxn>
                  </a:cxnLst>
                  <a:rect l="0" t="0" r="r" b="b"/>
                  <a:pathLst>
                    <a:path w="43200" h="41014" fill="none" extrusionOk="0">
                      <a:moveTo>
                        <a:pt x="12131" y="41013"/>
                      </a:moveTo>
                      <a:cubicBezTo>
                        <a:pt x="4708" y="37393"/>
                        <a:pt x="0" y="29858"/>
                        <a:pt x="0" y="21600"/>
                      </a:cubicBezTo>
                      <a:cubicBezTo>
                        <a:pt x="0" y="9670"/>
                        <a:pt x="9670" y="0"/>
                        <a:pt x="21600" y="0"/>
                      </a:cubicBezTo>
                      <a:cubicBezTo>
                        <a:pt x="33529" y="0"/>
                        <a:pt x="43200" y="9670"/>
                        <a:pt x="43200" y="21600"/>
                      </a:cubicBezTo>
                      <a:cubicBezTo>
                        <a:pt x="43200" y="29372"/>
                        <a:pt x="39023" y="36545"/>
                        <a:pt x="32264" y="40383"/>
                      </a:cubicBezTo>
                    </a:path>
                    <a:path w="43200" h="41014" stroke="0" extrusionOk="0">
                      <a:moveTo>
                        <a:pt x="12131" y="41013"/>
                      </a:moveTo>
                      <a:cubicBezTo>
                        <a:pt x="4708" y="37393"/>
                        <a:pt x="0" y="29858"/>
                        <a:pt x="0" y="21600"/>
                      </a:cubicBezTo>
                      <a:cubicBezTo>
                        <a:pt x="0" y="9670"/>
                        <a:pt x="9670" y="0"/>
                        <a:pt x="21600" y="0"/>
                      </a:cubicBezTo>
                      <a:cubicBezTo>
                        <a:pt x="33529" y="0"/>
                        <a:pt x="43200" y="9670"/>
                        <a:pt x="43200" y="21600"/>
                      </a:cubicBezTo>
                      <a:cubicBezTo>
                        <a:pt x="43200" y="29372"/>
                        <a:pt x="39023" y="36545"/>
                        <a:pt x="32264" y="40383"/>
                      </a:cubicBezTo>
                      <a:lnTo>
                        <a:pt x="21600" y="21600"/>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5521" name="Arc 65"/>
                <p:cNvSpPr>
                  <a:spLocks/>
                </p:cNvSpPr>
                <p:nvPr/>
              </p:nvSpPr>
              <p:spPr bwMode="auto">
                <a:xfrm flipH="1">
                  <a:off x="6991" y="8245"/>
                  <a:ext cx="320" cy="347"/>
                </a:xfrm>
                <a:custGeom>
                  <a:avLst/>
                  <a:gdLst>
                    <a:gd name="G0" fmla="+- 21600 0 0"/>
                    <a:gd name="G1" fmla="+- 21600 0 0"/>
                    <a:gd name="G2" fmla="+- 21600 0 0"/>
                    <a:gd name="T0" fmla="*/ 12131 w 43200"/>
                    <a:gd name="T1" fmla="*/ 41014 h 41785"/>
                    <a:gd name="T2" fmla="*/ 29290 w 43200"/>
                    <a:gd name="T3" fmla="*/ 41785 h 41785"/>
                    <a:gd name="T4" fmla="*/ 21600 w 43200"/>
                    <a:gd name="T5" fmla="*/ 21600 h 41785"/>
                  </a:gdLst>
                  <a:ahLst/>
                  <a:cxnLst>
                    <a:cxn ang="0">
                      <a:pos x="T0" y="T1"/>
                    </a:cxn>
                    <a:cxn ang="0">
                      <a:pos x="T2" y="T3"/>
                    </a:cxn>
                    <a:cxn ang="0">
                      <a:pos x="T4" y="T5"/>
                    </a:cxn>
                  </a:cxnLst>
                  <a:rect l="0" t="0" r="r" b="b"/>
                  <a:pathLst>
                    <a:path w="43200" h="41785" fill="none" extrusionOk="0">
                      <a:moveTo>
                        <a:pt x="12131" y="41013"/>
                      </a:moveTo>
                      <a:cubicBezTo>
                        <a:pt x="4708" y="37393"/>
                        <a:pt x="0" y="29858"/>
                        <a:pt x="0" y="21600"/>
                      </a:cubicBezTo>
                      <a:cubicBezTo>
                        <a:pt x="0" y="9670"/>
                        <a:pt x="9670" y="0"/>
                        <a:pt x="21600" y="0"/>
                      </a:cubicBezTo>
                      <a:cubicBezTo>
                        <a:pt x="33529" y="0"/>
                        <a:pt x="43200" y="9670"/>
                        <a:pt x="43200" y="21600"/>
                      </a:cubicBezTo>
                      <a:cubicBezTo>
                        <a:pt x="43200" y="30562"/>
                        <a:pt x="37665" y="38593"/>
                        <a:pt x="29289" y="41784"/>
                      </a:cubicBezTo>
                    </a:path>
                    <a:path w="43200" h="41785" stroke="0" extrusionOk="0">
                      <a:moveTo>
                        <a:pt x="12131" y="41013"/>
                      </a:moveTo>
                      <a:cubicBezTo>
                        <a:pt x="4708" y="37393"/>
                        <a:pt x="0" y="29858"/>
                        <a:pt x="0" y="21600"/>
                      </a:cubicBezTo>
                      <a:cubicBezTo>
                        <a:pt x="0" y="9670"/>
                        <a:pt x="9670" y="0"/>
                        <a:pt x="21600" y="0"/>
                      </a:cubicBezTo>
                      <a:cubicBezTo>
                        <a:pt x="33529" y="0"/>
                        <a:pt x="43200" y="9670"/>
                        <a:pt x="43200" y="21600"/>
                      </a:cubicBezTo>
                      <a:cubicBezTo>
                        <a:pt x="43200" y="30562"/>
                        <a:pt x="37665" y="38593"/>
                        <a:pt x="29289" y="41784"/>
                      </a:cubicBezTo>
                      <a:lnTo>
                        <a:pt x="21600" y="21600"/>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75522" name="Text Box 66"/>
              <p:cNvSpPr txBox="1">
                <a:spLocks noChangeArrowheads="1"/>
              </p:cNvSpPr>
              <p:nvPr/>
            </p:nvSpPr>
            <p:spPr bwMode="auto">
              <a:xfrm>
                <a:off x="6231" y="8977"/>
                <a:ext cx="540" cy="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a</a:t>
                </a:r>
              </a:p>
            </p:txBody>
          </p:sp>
          <p:sp>
            <p:nvSpPr>
              <p:cNvPr id="275523" name="Text Box 67"/>
              <p:cNvSpPr txBox="1">
                <a:spLocks noChangeArrowheads="1"/>
              </p:cNvSpPr>
              <p:nvPr/>
            </p:nvSpPr>
            <p:spPr bwMode="auto">
              <a:xfrm>
                <a:off x="6251" y="9757"/>
                <a:ext cx="540" cy="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b</a:t>
                </a:r>
              </a:p>
            </p:txBody>
          </p:sp>
          <p:sp>
            <p:nvSpPr>
              <p:cNvPr id="275524" name="Text Box 68"/>
              <p:cNvSpPr txBox="1">
                <a:spLocks noChangeArrowheads="1"/>
              </p:cNvSpPr>
              <p:nvPr/>
            </p:nvSpPr>
            <p:spPr bwMode="auto">
              <a:xfrm>
                <a:off x="7231" y="8365"/>
                <a:ext cx="540" cy="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a</a:t>
                </a:r>
              </a:p>
            </p:txBody>
          </p:sp>
          <p:sp>
            <p:nvSpPr>
              <p:cNvPr id="275525" name="Text Box 69"/>
              <p:cNvSpPr txBox="1">
                <a:spLocks noChangeArrowheads="1"/>
              </p:cNvSpPr>
              <p:nvPr/>
            </p:nvSpPr>
            <p:spPr bwMode="auto">
              <a:xfrm>
                <a:off x="7491" y="8645"/>
                <a:ext cx="540" cy="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a</a:t>
                </a:r>
              </a:p>
            </p:txBody>
          </p:sp>
          <p:sp>
            <p:nvSpPr>
              <p:cNvPr id="275526" name="Text Box 70"/>
              <p:cNvSpPr txBox="1">
                <a:spLocks noChangeArrowheads="1"/>
              </p:cNvSpPr>
              <p:nvPr/>
            </p:nvSpPr>
            <p:spPr bwMode="auto">
              <a:xfrm>
                <a:off x="7511" y="9785"/>
                <a:ext cx="540" cy="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b</a:t>
                </a:r>
              </a:p>
            </p:txBody>
          </p:sp>
          <p:sp>
            <p:nvSpPr>
              <p:cNvPr id="275527" name="Text Box 71"/>
              <p:cNvSpPr txBox="1">
                <a:spLocks noChangeArrowheads="1"/>
              </p:cNvSpPr>
              <p:nvPr/>
            </p:nvSpPr>
            <p:spPr bwMode="auto">
              <a:xfrm>
                <a:off x="7271" y="10325"/>
                <a:ext cx="540" cy="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b</a:t>
                </a:r>
              </a:p>
            </p:txBody>
          </p:sp>
        </p:grpSp>
        <p:sp>
          <p:nvSpPr>
            <p:cNvPr id="275528" name="Arc 72"/>
            <p:cNvSpPr>
              <a:spLocks/>
            </p:cNvSpPr>
            <p:nvPr/>
          </p:nvSpPr>
          <p:spPr bwMode="auto">
            <a:xfrm flipV="1">
              <a:off x="6471" y="8485"/>
              <a:ext cx="2020" cy="3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5529" name="Arc 73"/>
            <p:cNvSpPr>
              <a:spLocks/>
            </p:cNvSpPr>
            <p:nvPr/>
          </p:nvSpPr>
          <p:spPr bwMode="auto">
            <a:xfrm>
              <a:off x="6471" y="8965"/>
              <a:ext cx="2020" cy="4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5530" name="Text Box 74"/>
            <p:cNvSpPr txBox="1">
              <a:spLocks noChangeArrowheads="1"/>
            </p:cNvSpPr>
            <p:nvPr/>
          </p:nvSpPr>
          <p:spPr bwMode="auto">
            <a:xfrm>
              <a:off x="6851" y="8465"/>
              <a:ext cx="46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a</a:t>
              </a:r>
            </a:p>
          </p:txBody>
        </p:sp>
        <p:sp>
          <p:nvSpPr>
            <p:cNvPr id="275531" name="Text Box 75"/>
            <p:cNvSpPr txBox="1">
              <a:spLocks noChangeArrowheads="1"/>
            </p:cNvSpPr>
            <p:nvPr/>
          </p:nvSpPr>
          <p:spPr bwMode="auto">
            <a:xfrm>
              <a:off x="6891" y="8885"/>
              <a:ext cx="46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b</a:t>
              </a:r>
            </a:p>
          </p:txBody>
        </p:sp>
      </p:grpSp>
      <p:sp>
        <p:nvSpPr>
          <p:cNvPr id="2" name="灯片编号占位符 1"/>
          <p:cNvSpPr>
            <a:spLocks noGrp="1"/>
          </p:cNvSpPr>
          <p:nvPr>
            <p:ph type="sldNum" sz="quarter" idx="10"/>
          </p:nvPr>
        </p:nvSpPr>
        <p:spPr/>
        <p:txBody>
          <a:bodyPr/>
          <a:lstStyle/>
          <a:p>
            <a:fld id="{53D5C0A6-204F-44E2-BC2D-888719E44444}" type="slidenum">
              <a:rPr lang="en-US" altLang="zh-CN" smtClean="0"/>
              <a:pPr/>
              <a:t>17</a:t>
            </a:fld>
            <a:endParaRPr lang="en-US" altLang="zh-CN"/>
          </a:p>
        </p:txBody>
      </p:sp>
    </p:spTree>
    <p:extLst>
      <p:ext uri="{BB962C8B-B14F-4D97-AF65-F5344CB8AC3E}">
        <p14:creationId xmlns:p14="http://schemas.microsoft.com/office/powerpoint/2010/main" val="28145107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5463">
                                            <p:txEl>
                                              <p:pRg st="0" end="0"/>
                                            </p:txEl>
                                          </p:spTgt>
                                        </p:tgtEl>
                                        <p:attrNameLst>
                                          <p:attrName>style.visibility</p:attrName>
                                        </p:attrNameLst>
                                      </p:cBhvr>
                                      <p:to>
                                        <p:strVal val="visible"/>
                                      </p:to>
                                    </p:set>
                                    <p:animEffect transition="in" filter="wipe(up)">
                                      <p:cBhvr>
                                        <p:cTn id="7" dur="500"/>
                                        <p:tgtEl>
                                          <p:spTgt spid="2754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75464"/>
                                        </p:tgtEl>
                                        <p:attrNameLst>
                                          <p:attrName>style.visibility</p:attrName>
                                        </p:attrNameLst>
                                      </p:cBhvr>
                                      <p:to>
                                        <p:strVal val="visible"/>
                                      </p:to>
                                    </p:set>
                                    <p:animEffect transition="in" filter="box(out)">
                                      <p:cBhvr>
                                        <p:cTn id="12" dur="500"/>
                                        <p:tgtEl>
                                          <p:spTgt spid="2754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75492"/>
                                        </p:tgtEl>
                                        <p:attrNameLst>
                                          <p:attrName>style.visibility</p:attrName>
                                        </p:attrNameLst>
                                      </p:cBhvr>
                                      <p:to>
                                        <p:strVal val="visible"/>
                                      </p:to>
                                    </p:set>
                                    <p:animEffect transition="in" filter="wipe(up)">
                                      <p:cBhvr>
                                        <p:cTn id="17" dur="500"/>
                                        <p:tgtEl>
                                          <p:spTgt spid="2754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5458"/>
                                        </p:tgtEl>
                                        <p:attrNameLst>
                                          <p:attrName>style.visibility</p:attrName>
                                        </p:attrNameLst>
                                      </p:cBhvr>
                                      <p:to>
                                        <p:strVal val="visible"/>
                                      </p:to>
                                    </p:set>
                                    <p:animEffect transition="in" filter="wipe(left)">
                                      <p:cBhvr>
                                        <p:cTn id="22" dur="500"/>
                                        <p:tgtEl>
                                          <p:spTgt spid="2754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75493"/>
                                        </p:tgtEl>
                                        <p:attrNameLst>
                                          <p:attrName>style.visibility</p:attrName>
                                        </p:attrNameLst>
                                      </p:cBhvr>
                                      <p:to>
                                        <p:strVal val="visible"/>
                                      </p:to>
                                    </p:set>
                                    <p:animEffect transition="in" filter="wipe(up)">
                                      <p:cBhvr>
                                        <p:cTn id="27" dur="500"/>
                                        <p:tgtEl>
                                          <p:spTgt spid="2754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275494"/>
                                        </p:tgtEl>
                                        <p:attrNameLst>
                                          <p:attrName>style.visibility</p:attrName>
                                        </p:attrNameLst>
                                      </p:cBhvr>
                                      <p:to>
                                        <p:strVal val="visible"/>
                                      </p:to>
                                    </p:set>
                                    <p:animEffect transition="in" filter="box(out)">
                                      <p:cBhvr>
                                        <p:cTn id="32" dur="500"/>
                                        <p:tgtEl>
                                          <p:spTgt spid="27549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275497"/>
                                        </p:tgtEl>
                                        <p:attrNameLst>
                                          <p:attrName>style.visibility</p:attrName>
                                        </p:attrNameLst>
                                      </p:cBhvr>
                                      <p:to>
                                        <p:strVal val="visible"/>
                                      </p:to>
                                    </p:set>
                                    <p:animEffect transition="in" filter="box(out)">
                                      <p:cBhvr>
                                        <p:cTn id="37" dur="500"/>
                                        <p:tgtEl>
                                          <p:spTgt spid="275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3" grpId="0" build="p" autoUpdateAnimBg="0"/>
      <p:bldP spid="275492" grpId="0" autoUpdateAnimBg="0"/>
      <p:bldP spid="27549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zh-CN" altLang="en-US" sz="2800">
                <a:latin typeface="宋体" charset="-122"/>
              </a:rPr>
              <a:t>推论：</a:t>
            </a:r>
            <a:r>
              <a:rPr lang="zh-CN" altLang="en-US" sz="2800">
                <a:solidFill>
                  <a:srgbClr val="0000FF"/>
                </a:solidFill>
                <a:latin typeface="宋体" charset="-122"/>
              </a:rPr>
              <a:t>对于任何一个具有</a:t>
            </a:r>
            <a:r>
              <a:rPr lang="zh-CN" altLang="en-US" sz="2800">
                <a:solidFill>
                  <a:srgbClr val="0000FF"/>
                </a:solidFill>
                <a:latin typeface="宋体" charset="-122"/>
                <a:sym typeface="Symbol" pitchFamily="18" charset="2"/>
              </a:rPr>
              <a:t></a:t>
            </a:r>
            <a:r>
              <a:rPr lang="en-US" altLang="zh-CN" sz="2800">
                <a:solidFill>
                  <a:srgbClr val="0000FF"/>
                </a:solidFill>
                <a:latin typeface="宋体" charset="-122"/>
              </a:rPr>
              <a:t>-</a:t>
            </a:r>
            <a:r>
              <a:rPr lang="zh-CN" altLang="en-US" sz="2800">
                <a:solidFill>
                  <a:srgbClr val="0000FF"/>
                </a:solidFill>
                <a:latin typeface="宋体" charset="-122"/>
              </a:rPr>
              <a:t>转移的</a:t>
            </a:r>
            <a:r>
              <a:rPr lang="en-US" altLang="zh-CN" sz="2800">
                <a:solidFill>
                  <a:srgbClr val="0000FF"/>
                </a:solidFill>
                <a:latin typeface="宋体" charset="-122"/>
              </a:rPr>
              <a:t>NFA M</a:t>
            </a:r>
            <a:r>
              <a:rPr lang="zh-CN" altLang="en-US" sz="2800">
                <a:solidFill>
                  <a:srgbClr val="0000FF"/>
                </a:solidFill>
                <a:latin typeface="宋体" charset="-122"/>
              </a:rPr>
              <a:t>，都存在</a:t>
            </a:r>
            <a:br>
              <a:rPr lang="zh-CN" altLang="en-US" sz="2800">
                <a:solidFill>
                  <a:srgbClr val="0000FF"/>
                </a:solidFill>
                <a:latin typeface="宋体" charset="-122"/>
              </a:rPr>
            </a:br>
            <a:r>
              <a:rPr lang="zh-CN" altLang="en-US" sz="2800">
                <a:solidFill>
                  <a:srgbClr val="0000FF"/>
                </a:solidFill>
                <a:latin typeface="宋体" charset="-122"/>
              </a:rPr>
              <a:t>      一个与之等价的</a:t>
            </a:r>
            <a:r>
              <a:rPr lang="en-US" altLang="zh-CN" sz="2800">
                <a:solidFill>
                  <a:srgbClr val="0000FF"/>
                </a:solidFill>
                <a:latin typeface="宋体" charset="-122"/>
              </a:rPr>
              <a:t>DFA D</a:t>
            </a:r>
            <a:r>
              <a:rPr lang="zh-CN" altLang="en-US" sz="2800">
                <a:solidFill>
                  <a:srgbClr val="0000FF"/>
                </a:solidFill>
                <a:latin typeface="宋体" charset="-122"/>
              </a:rPr>
              <a:t>，即</a:t>
            </a:r>
            <a:r>
              <a:rPr lang="en-US" altLang="zh-CN" sz="2800">
                <a:solidFill>
                  <a:srgbClr val="0000FF"/>
                </a:solidFill>
                <a:latin typeface="宋体" charset="-122"/>
              </a:rPr>
              <a:t>L(M)=L(D)</a:t>
            </a:r>
            <a:r>
              <a:rPr lang="zh-CN" altLang="en-US" sz="2800">
                <a:solidFill>
                  <a:srgbClr val="0000FF"/>
                </a:solidFill>
                <a:latin typeface="宋体" charset="-122"/>
              </a:rPr>
              <a:t>。</a:t>
            </a:r>
            <a:endParaRPr lang="zh-CN" altLang="en-US" sz="2800">
              <a:solidFill>
                <a:schemeClr val="tx1"/>
              </a:solidFill>
              <a:latin typeface="宋体" charset="-122"/>
            </a:endParaRPr>
          </a:p>
        </p:txBody>
      </p:sp>
      <p:sp>
        <p:nvSpPr>
          <p:cNvPr id="277507" name="Rectangle 3"/>
          <p:cNvSpPr>
            <a:spLocks noGrp="1" noChangeArrowheads="1"/>
          </p:cNvSpPr>
          <p:nvPr>
            <p:ph type="body" idx="1"/>
          </p:nvPr>
        </p:nvSpPr>
        <p:spPr>
          <a:xfrm>
            <a:off x="228600" y="1219200"/>
            <a:ext cx="8686800" cy="2860675"/>
          </a:xfrm>
        </p:spPr>
        <p:txBody>
          <a:bodyPr/>
          <a:lstStyle/>
          <a:p>
            <a:r>
              <a:rPr lang="en-US" altLang="zh-CN" dirty="0">
                <a:latin typeface="宋体" charset="-122"/>
              </a:rPr>
              <a:t>DFA D</a:t>
            </a:r>
            <a:r>
              <a:rPr lang="zh-CN" altLang="en-US" dirty="0">
                <a:latin typeface="宋体" charset="-122"/>
              </a:rPr>
              <a:t>的每个状态对应</a:t>
            </a:r>
            <a:r>
              <a:rPr lang="en-US" altLang="zh-CN" dirty="0">
                <a:latin typeface="宋体" charset="-122"/>
              </a:rPr>
              <a:t>NFA M</a:t>
            </a:r>
            <a:r>
              <a:rPr lang="zh-CN" altLang="en-US" dirty="0">
                <a:latin typeface="宋体" charset="-122"/>
              </a:rPr>
              <a:t>的一个状态子集。</a:t>
            </a:r>
          </a:p>
          <a:p>
            <a:r>
              <a:rPr lang="zh-CN" altLang="en-US" dirty="0">
                <a:latin typeface="宋体" charset="-122"/>
              </a:rPr>
              <a:t>对给定的输入符号串，为了使</a:t>
            </a:r>
            <a:r>
              <a:rPr lang="en-US" altLang="zh-CN" dirty="0">
                <a:latin typeface="宋体" charset="-122"/>
              </a:rPr>
              <a:t>D</a:t>
            </a:r>
            <a:r>
              <a:rPr lang="en-US" altLang="zh-CN" dirty="0">
                <a:latin typeface="Times New Roman"/>
              </a:rPr>
              <a:t>“</a:t>
            </a:r>
            <a:r>
              <a:rPr lang="zh-CN" altLang="en-US" dirty="0">
                <a:latin typeface="宋体" charset="-122"/>
              </a:rPr>
              <a:t>并行地</a:t>
            </a:r>
            <a:r>
              <a:rPr lang="zh-CN" altLang="en-US" dirty="0">
                <a:latin typeface="Times New Roman"/>
              </a:rPr>
              <a:t>”</a:t>
            </a:r>
            <a:r>
              <a:rPr lang="zh-CN" altLang="en-US" dirty="0">
                <a:latin typeface="宋体" charset="-122"/>
              </a:rPr>
              <a:t>模拟</a:t>
            </a:r>
            <a:r>
              <a:rPr lang="en-US" altLang="zh-CN" dirty="0">
                <a:latin typeface="宋体" charset="-122"/>
              </a:rPr>
              <a:t>M</a:t>
            </a:r>
            <a:r>
              <a:rPr lang="zh-CN" altLang="en-US" dirty="0">
                <a:latin typeface="宋体" charset="-122"/>
              </a:rPr>
              <a:t>所能产生的所有可能的转换，令</a:t>
            </a:r>
            <a:r>
              <a:rPr lang="en-US" altLang="zh-CN" dirty="0">
                <a:latin typeface="宋体" charset="-122"/>
              </a:rPr>
              <a:t>q</a:t>
            </a:r>
            <a:r>
              <a:rPr lang="zh-CN" altLang="en-US" dirty="0">
                <a:latin typeface="宋体" charset="-122"/>
              </a:rPr>
              <a:t>为</a:t>
            </a:r>
            <a:r>
              <a:rPr lang="en-US" altLang="zh-CN" dirty="0">
                <a:latin typeface="宋体" charset="-122"/>
              </a:rPr>
              <a:t>NFA M</a:t>
            </a:r>
            <a:r>
              <a:rPr lang="zh-CN" altLang="en-US" dirty="0">
                <a:latin typeface="宋体" charset="-122"/>
              </a:rPr>
              <a:t>的状态，</a:t>
            </a:r>
            <a:r>
              <a:rPr lang="en-US" altLang="zh-CN" dirty="0">
                <a:latin typeface="宋体" charset="-122"/>
              </a:rPr>
              <a:t>T</a:t>
            </a:r>
            <a:r>
              <a:rPr lang="zh-CN" altLang="en-US" dirty="0">
                <a:latin typeface="宋体" charset="-122"/>
              </a:rPr>
              <a:t>为 </a:t>
            </a:r>
            <a:r>
              <a:rPr lang="en-US" altLang="zh-CN" dirty="0">
                <a:latin typeface="宋体" charset="-122"/>
              </a:rPr>
              <a:t>NFA M </a:t>
            </a:r>
            <a:r>
              <a:rPr lang="zh-CN" altLang="en-US" dirty="0">
                <a:latin typeface="宋体" charset="-122"/>
              </a:rPr>
              <a:t>的状态子集，引入以下操作：</a:t>
            </a:r>
          </a:p>
          <a:p>
            <a:pPr lvl="4"/>
            <a:endParaRPr lang="zh-CN" altLang="en-US" dirty="0">
              <a:latin typeface="宋体" charset="-122"/>
            </a:endParaRPr>
          </a:p>
          <a:p>
            <a:pPr>
              <a:buFont typeface="Monotype Sorts" pitchFamily="2" charset="2"/>
              <a:buNone/>
            </a:pPr>
            <a:r>
              <a:rPr lang="zh-CN" altLang="en-US" sz="2400" dirty="0" smtClean="0">
                <a:sym typeface="Symbol" pitchFamily="18" charset="2"/>
              </a:rPr>
              <a:t>   </a:t>
            </a:r>
            <a:r>
              <a:rPr lang="zh-CN" altLang="en-US" sz="2400" dirty="0">
                <a:sym typeface="Symbol" pitchFamily="18" charset="2"/>
              </a:rPr>
              <a:t></a:t>
            </a:r>
            <a:r>
              <a:rPr lang="en-US" altLang="zh-CN" sz="2400" dirty="0"/>
              <a:t>_closure(q)={q</a:t>
            </a:r>
            <a:r>
              <a:rPr lang="en-US" altLang="zh-CN" sz="2400" dirty="0">
                <a:sym typeface="Symbol" pitchFamily="18" charset="2"/>
              </a:rPr>
              <a:t></a:t>
            </a:r>
            <a:r>
              <a:rPr lang="en-US" altLang="zh-CN" sz="2400" dirty="0"/>
              <a:t> |</a:t>
            </a:r>
            <a:r>
              <a:rPr lang="zh-CN" altLang="en-US" sz="2400" dirty="0">
                <a:latin typeface="宋体" charset="-122"/>
              </a:rPr>
              <a:t>从</a:t>
            </a:r>
            <a:r>
              <a:rPr lang="en-US" altLang="zh-CN" sz="2400" dirty="0">
                <a:latin typeface="宋体" charset="-122"/>
              </a:rPr>
              <a:t>q</a:t>
            </a:r>
            <a:r>
              <a:rPr lang="zh-CN" altLang="en-US" sz="2400" dirty="0">
                <a:latin typeface="宋体" charset="-122"/>
              </a:rPr>
              <a:t>出发，经过</a:t>
            </a:r>
            <a:r>
              <a:rPr lang="zh-CN" altLang="en-US" sz="2400" dirty="0">
                <a:latin typeface="宋体" charset="-122"/>
                <a:sym typeface="Symbol" pitchFamily="18" charset="2"/>
              </a:rPr>
              <a:t></a:t>
            </a:r>
            <a:r>
              <a:rPr lang="en-US" altLang="zh-CN" sz="2400" dirty="0">
                <a:latin typeface="宋体" charset="-122"/>
              </a:rPr>
              <a:t>-</a:t>
            </a:r>
            <a:r>
              <a:rPr lang="zh-CN" altLang="en-US" sz="2400" dirty="0">
                <a:latin typeface="宋体" charset="-122"/>
              </a:rPr>
              <a:t>道路可以到达状态</a:t>
            </a:r>
            <a:r>
              <a:rPr lang="en-US" altLang="zh-CN" sz="2400" dirty="0">
                <a:latin typeface="宋体" charset="-122"/>
              </a:rPr>
              <a:t>q</a:t>
            </a:r>
            <a:r>
              <a:rPr lang="en-US" altLang="zh-CN" sz="2400" dirty="0">
                <a:latin typeface="宋体" charset="-122"/>
                <a:sym typeface="Symbol" pitchFamily="18" charset="2"/>
              </a:rPr>
              <a:t></a:t>
            </a:r>
            <a:r>
              <a:rPr lang="en-US" altLang="zh-CN" sz="2400" dirty="0">
                <a:latin typeface="宋体" charset="-122"/>
              </a:rPr>
              <a:t>}</a:t>
            </a:r>
            <a:endParaRPr lang="en-US" altLang="zh-CN" dirty="0">
              <a:latin typeface="宋体" charset="-122"/>
            </a:endParaRPr>
          </a:p>
        </p:txBody>
      </p:sp>
      <p:grpSp>
        <p:nvGrpSpPr>
          <p:cNvPr id="277508" name="Group 4"/>
          <p:cNvGrpSpPr>
            <a:grpSpLocks/>
          </p:cNvGrpSpPr>
          <p:nvPr/>
        </p:nvGrpSpPr>
        <p:grpSpPr bwMode="auto">
          <a:xfrm>
            <a:off x="685800" y="4132260"/>
            <a:ext cx="6094413" cy="679449"/>
            <a:chOff x="672" y="2256"/>
            <a:chExt cx="3839" cy="428"/>
          </a:xfrm>
        </p:grpSpPr>
        <p:sp>
          <p:nvSpPr>
            <p:cNvPr id="277509" name="Text Box 5"/>
            <p:cNvSpPr txBox="1">
              <a:spLocks noChangeArrowheads="1"/>
            </p:cNvSpPr>
            <p:nvPr/>
          </p:nvSpPr>
          <p:spPr bwMode="auto">
            <a:xfrm>
              <a:off x="672" y="2304"/>
              <a:ext cx="383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just"/>
              <a:r>
                <a:rPr lang="en-US" altLang="zh-CN" b="1">
                  <a:sym typeface="Symbol" pitchFamily="18" charset="2"/>
                </a:rPr>
                <a:t></a:t>
              </a:r>
              <a:r>
                <a:rPr lang="en-US" altLang="zh-CN" b="1"/>
                <a:t>_closure(T)=      </a:t>
              </a:r>
              <a:r>
                <a:rPr lang="en-US" altLang="zh-CN" b="1">
                  <a:sym typeface="Symbol" pitchFamily="18" charset="2"/>
                </a:rPr>
                <a:t></a:t>
              </a:r>
              <a:r>
                <a:rPr lang="en-US" altLang="zh-CN" b="1"/>
                <a:t>_closure(q</a:t>
              </a:r>
              <a:r>
                <a:rPr lang="en-US" altLang="zh-CN" b="1" baseline="-25000"/>
                <a:t>i</a:t>
              </a:r>
              <a:r>
                <a:rPr lang="en-US" altLang="zh-CN" b="1"/>
                <a:t>)</a:t>
              </a:r>
              <a:r>
                <a:rPr lang="en-US" altLang="zh-CN" b="1">
                  <a:latin typeface="宋体" charset="-122"/>
                </a:rPr>
                <a:t>    </a:t>
              </a:r>
              <a:r>
                <a:rPr lang="zh-CN" altLang="en-US" b="1">
                  <a:latin typeface="宋体" charset="-122"/>
                </a:rPr>
                <a:t>其中 </a:t>
              </a:r>
              <a:r>
                <a:rPr lang="en-US" altLang="zh-CN" b="1">
                  <a:latin typeface="宋体" charset="-122"/>
                </a:rPr>
                <a:t>q</a:t>
              </a:r>
              <a:r>
                <a:rPr lang="en-US" altLang="zh-CN" b="1" baseline="-25000">
                  <a:latin typeface="宋体" charset="-122"/>
                </a:rPr>
                <a:t>i</a:t>
              </a:r>
              <a:r>
                <a:rPr lang="en-US" altLang="zh-CN" b="1">
                  <a:latin typeface="宋体" charset="-122"/>
                  <a:sym typeface="Symbol" pitchFamily="18" charset="2"/>
                </a:rPr>
                <a:t></a:t>
              </a:r>
              <a:r>
                <a:rPr lang="en-US" altLang="zh-CN" b="1">
                  <a:latin typeface="宋体" charset="-122"/>
                </a:rPr>
                <a:t>T</a:t>
              </a:r>
            </a:p>
          </p:txBody>
        </p:sp>
        <p:sp>
          <p:nvSpPr>
            <p:cNvPr id="277510" name="Text Box 6"/>
            <p:cNvSpPr txBox="1">
              <a:spLocks noChangeArrowheads="1"/>
            </p:cNvSpPr>
            <p:nvPr/>
          </p:nvSpPr>
          <p:spPr bwMode="auto">
            <a:xfrm>
              <a:off x="1767" y="2256"/>
              <a:ext cx="385" cy="4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nSpc>
                  <a:spcPct val="70000"/>
                </a:lnSpc>
              </a:pPr>
              <a:r>
                <a:rPr lang="en-US" altLang="zh-CN" sz="1800" b="1" dirty="0" smtClean="0"/>
                <a:t>   n</a:t>
              </a:r>
              <a:endParaRPr lang="en-US" altLang="zh-CN" sz="1800" b="1" dirty="0"/>
            </a:p>
            <a:p>
              <a:pPr>
                <a:lnSpc>
                  <a:spcPct val="70000"/>
                </a:lnSpc>
              </a:pPr>
              <a:r>
                <a:rPr lang="en-US" altLang="zh-CN" sz="1800" b="1" dirty="0" smtClean="0">
                  <a:latin typeface="仿宋_GB2312" pitchFamily="49" charset="-122"/>
                  <a:ea typeface="仿宋_GB2312" pitchFamily="49" charset="-122"/>
                  <a:sym typeface="Symbol" pitchFamily="18" charset="2"/>
                </a:rPr>
                <a:t> ∪</a:t>
              </a:r>
              <a:endParaRPr lang="en-US" altLang="zh-CN" sz="1800" b="1" dirty="0">
                <a:latin typeface="仿宋_GB2312" pitchFamily="49" charset="-122"/>
                <a:ea typeface="仿宋_GB2312" pitchFamily="49" charset="-122"/>
                <a:sym typeface="Symbol" pitchFamily="18" charset="2"/>
              </a:endParaRPr>
            </a:p>
            <a:p>
              <a:pPr>
                <a:lnSpc>
                  <a:spcPct val="70000"/>
                </a:lnSpc>
              </a:pPr>
              <a:r>
                <a:rPr lang="en-US" altLang="zh-CN" sz="1800" b="1" dirty="0" smtClean="0">
                  <a:sym typeface="Symbol" pitchFamily="18" charset="2"/>
                </a:rPr>
                <a:t>  </a:t>
              </a:r>
              <a:r>
                <a:rPr lang="en-US" altLang="zh-CN" sz="1800" b="1" dirty="0" err="1">
                  <a:sym typeface="Symbol" pitchFamily="18" charset="2"/>
                </a:rPr>
                <a:t>i</a:t>
              </a:r>
              <a:r>
                <a:rPr lang="en-US" altLang="zh-CN" sz="1800" b="1" dirty="0">
                  <a:sym typeface="Symbol" pitchFamily="18" charset="2"/>
                </a:rPr>
                <a:t>=1</a:t>
              </a:r>
              <a:endParaRPr lang="en-US" altLang="zh-CN" sz="1800" b="1" dirty="0"/>
            </a:p>
          </p:txBody>
        </p:sp>
      </p:grpSp>
      <p:sp>
        <p:nvSpPr>
          <p:cNvPr id="277511" name="Rectangle 7"/>
          <p:cNvSpPr>
            <a:spLocks noChangeArrowheads="1"/>
          </p:cNvSpPr>
          <p:nvPr/>
        </p:nvSpPr>
        <p:spPr bwMode="auto">
          <a:xfrm>
            <a:off x="228600" y="4724400"/>
            <a:ext cx="8335963"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742950" indent="-285750" algn="l">
              <a:spcBef>
                <a:spcPct val="20000"/>
              </a:spcBef>
              <a:buChar char="–"/>
              <a:defRPr kumimoji="1" sz="2400" b="1">
                <a:solidFill>
                  <a:schemeClr val="tx1"/>
                </a:solidFill>
                <a:latin typeface="Times New Roman" pitchFamily="18" charset="0"/>
                <a:ea typeface="黑体" pitchFamily="2" charset="-122"/>
              </a:defRPr>
            </a:lvl2pPr>
            <a:lvl3pPr marL="1143000" indent="-228600" algn="l">
              <a:spcBef>
                <a:spcPct val="20000"/>
              </a:spcBef>
              <a:buChar char="•"/>
              <a:defRPr kumimoji="1" sz="2000" b="1">
                <a:solidFill>
                  <a:schemeClr val="tx1"/>
                </a:solidFill>
                <a:latin typeface="Times New Roman" pitchFamily="18" charset="0"/>
                <a:ea typeface="黑体" pitchFamily="2" charset="-122"/>
              </a:defRPr>
            </a:lvl3pPr>
            <a:lvl4pPr marL="1562100" indent="-228600" algn="l">
              <a:spcBef>
                <a:spcPct val="20000"/>
              </a:spcBef>
              <a:buChar char="–"/>
              <a:defRPr kumimoji="1" b="1">
                <a:solidFill>
                  <a:schemeClr val="tx1"/>
                </a:solidFill>
                <a:latin typeface="Times New Roman" pitchFamily="18" charset="0"/>
                <a:ea typeface="黑体" pitchFamily="2" charset="-122"/>
              </a:defRPr>
            </a:lvl4pPr>
            <a:lvl5pPr marL="1981200" indent="-228600" algn="l">
              <a:spcBef>
                <a:spcPct val="20000"/>
              </a:spcBef>
              <a:buChar char="»"/>
              <a:defRPr kumimoji="1" b="1">
                <a:solidFill>
                  <a:schemeClr val="tx1"/>
                </a:solidFill>
                <a:latin typeface="Times New Roman" pitchFamily="18" charset="0"/>
                <a:ea typeface="黑体" pitchFamily="2" charset="-122"/>
              </a:defRPr>
            </a:lvl5pPr>
            <a:lvl6pPr marL="24384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28956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3528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8100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pPr>
              <a:buFont typeface="Monotype Sorts" pitchFamily="2" charset="2"/>
              <a:buNone/>
            </a:pPr>
            <a:r>
              <a:rPr lang="en-US" altLang="zh-CN" sz="2400" dirty="0">
                <a:latin typeface="宋体" charset="-122"/>
              </a:rPr>
              <a:t>     </a:t>
            </a:r>
            <a:r>
              <a:rPr lang="zh-CN" altLang="en-US" sz="2000" dirty="0">
                <a:solidFill>
                  <a:srgbClr val="0000FF"/>
                </a:solidFill>
                <a:latin typeface="宋体" charset="-122"/>
              </a:rPr>
              <a:t>从</a:t>
            </a:r>
            <a:r>
              <a:rPr lang="en-US" altLang="zh-CN" sz="2000" dirty="0">
                <a:solidFill>
                  <a:srgbClr val="0000FF"/>
                </a:solidFill>
                <a:latin typeface="宋体" charset="-122"/>
              </a:rPr>
              <a:t>T</a:t>
            </a:r>
            <a:r>
              <a:rPr lang="zh-CN" altLang="en-US" sz="2000" dirty="0">
                <a:solidFill>
                  <a:srgbClr val="0000FF"/>
                </a:solidFill>
                <a:latin typeface="宋体" charset="-122"/>
              </a:rPr>
              <a:t>中任一状态出发，经过</a:t>
            </a:r>
            <a:r>
              <a:rPr lang="zh-CN" altLang="en-US" sz="2000" dirty="0">
                <a:solidFill>
                  <a:srgbClr val="0000FF"/>
                </a:solidFill>
                <a:latin typeface="宋体" charset="-122"/>
                <a:sym typeface="Symbol" pitchFamily="18" charset="2"/>
              </a:rPr>
              <a:t></a:t>
            </a:r>
            <a:r>
              <a:rPr lang="en-US" altLang="zh-CN" sz="2000" dirty="0">
                <a:solidFill>
                  <a:srgbClr val="0000FF"/>
                </a:solidFill>
                <a:latin typeface="宋体" charset="-122"/>
              </a:rPr>
              <a:t>-</a:t>
            </a:r>
            <a:r>
              <a:rPr lang="zh-CN" altLang="en-US" sz="2000" dirty="0">
                <a:solidFill>
                  <a:srgbClr val="0000FF"/>
                </a:solidFill>
                <a:latin typeface="宋体" charset="-122"/>
              </a:rPr>
              <a:t>道路后可以到达的状态集合</a:t>
            </a:r>
            <a:r>
              <a:rPr lang="zh-CN" altLang="en-US" sz="2400" dirty="0">
                <a:latin typeface="宋体" charset="-122"/>
              </a:rPr>
              <a:t>。</a:t>
            </a:r>
          </a:p>
          <a:p>
            <a:pPr lvl="4">
              <a:buFontTx/>
              <a:buNone/>
            </a:pPr>
            <a:r>
              <a:rPr lang="zh-CN" altLang="en-US" sz="1600" dirty="0">
                <a:sym typeface="Symbol" pitchFamily="18" charset="2"/>
              </a:rPr>
              <a:t> </a:t>
            </a:r>
          </a:p>
          <a:p>
            <a:pPr algn="just">
              <a:buFont typeface="Monotype Sorts" pitchFamily="2" charset="2"/>
              <a:buNone/>
            </a:pPr>
            <a:r>
              <a:rPr lang="zh-CN" altLang="zh-CN" sz="2400" dirty="0">
                <a:latin typeface="宋体" charset="-122"/>
              </a:rPr>
              <a:t>   </a:t>
            </a:r>
            <a:r>
              <a:rPr lang="en-US" altLang="zh-CN" sz="2400" dirty="0"/>
              <a:t>move(</a:t>
            </a:r>
            <a:r>
              <a:rPr lang="en-US" altLang="zh-CN" sz="2400" dirty="0" err="1"/>
              <a:t>T,a</a:t>
            </a:r>
            <a:r>
              <a:rPr lang="en-US" altLang="zh-CN" sz="2400" dirty="0"/>
              <a:t>)={q | </a:t>
            </a:r>
            <a:r>
              <a:rPr lang="en-US" altLang="zh-CN" sz="2400" dirty="0">
                <a:sym typeface="Symbol" pitchFamily="18" charset="2"/>
              </a:rPr>
              <a:t></a:t>
            </a:r>
            <a:r>
              <a:rPr lang="en-US" altLang="zh-CN" sz="2400" dirty="0"/>
              <a:t>(</a:t>
            </a:r>
            <a:r>
              <a:rPr lang="en-US" altLang="zh-CN" sz="2400" dirty="0" err="1"/>
              <a:t>q</a:t>
            </a:r>
            <a:r>
              <a:rPr lang="en-US" altLang="zh-CN" sz="2400" baseline="-25000" dirty="0" err="1"/>
              <a:t>i</a:t>
            </a:r>
            <a:r>
              <a:rPr lang="en-US" altLang="zh-CN" sz="2400" dirty="0" err="1"/>
              <a:t>,a</a:t>
            </a:r>
            <a:r>
              <a:rPr lang="en-US" altLang="zh-CN" sz="2400" dirty="0"/>
              <a:t>)=q</a:t>
            </a:r>
            <a:r>
              <a:rPr lang="zh-CN" altLang="en-US" sz="2400" dirty="0">
                <a:latin typeface="宋体" charset="-122"/>
              </a:rPr>
              <a:t>，其中</a:t>
            </a:r>
            <a:r>
              <a:rPr lang="en-US" altLang="zh-CN" sz="2400" dirty="0" err="1">
                <a:latin typeface="宋体" charset="-122"/>
              </a:rPr>
              <a:t>q</a:t>
            </a:r>
            <a:r>
              <a:rPr lang="en-US" altLang="zh-CN" sz="2400" baseline="-25000" dirty="0" err="1">
                <a:latin typeface="宋体" charset="-122"/>
              </a:rPr>
              <a:t>i</a:t>
            </a:r>
            <a:r>
              <a:rPr lang="en-US" altLang="zh-CN" sz="2400" dirty="0" err="1">
                <a:latin typeface="宋体" charset="-122"/>
                <a:sym typeface="Symbol" pitchFamily="18" charset="2"/>
              </a:rPr>
              <a:t></a:t>
            </a:r>
            <a:r>
              <a:rPr lang="en-US" altLang="zh-CN" sz="2400" dirty="0" err="1">
                <a:latin typeface="宋体" charset="-122"/>
              </a:rPr>
              <a:t>T</a:t>
            </a:r>
            <a:r>
              <a:rPr lang="en-US" altLang="zh-CN" sz="2400" dirty="0">
                <a:latin typeface="宋体" charset="-122"/>
              </a:rPr>
              <a:t> }</a:t>
            </a:r>
          </a:p>
          <a:p>
            <a:pPr algn="just">
              <a:buFont typeface="Monotype Sorts" pitchFamily="2" charset="2"/>
              <a:buNone/>
            </a:pPr>
            <a:r>
              <a:rPr lang="en-US" altLang="zh-CN" sz="2400" dirty="0">
                <a:latin typeface="宋体" charset="-122"/>
              </a:rPr>
              <a:t>     </a:t>
            </a:r>
            <a:r>
              <a:rPr lang="zh-CN" altLang="en-US" sz="2000" dirty="0">
                <a:solidFill>
                  <a:srgbClr val="0000FF"/>
                </a:solidFill>
                <a:latin typeface="宋体" charset="-122"/>
              </a:rPr>
              <a:t>从某个状态</a:t>
            </a:r>
            <a:r>
              <a:rPr lang="en-US" altLang="zh-CN" sz="2000" dirty="0" err="1">
                <a:solidFill>
                  <a:srgbClr val="0000FF"/>
                </a:solidFill>
                <a:latin typeface="宋体" charset="-122"/>
              </a:rPr>
              <a:t>q</a:t>
            </a:r>
            <a:r>
              <a:rPr lang="en-US" altLang="zh-CN" sz="2000" baseline="-25000" dirty="0" err="1">
                <a:solidFill>
                  <a:srgbClr val="0000FF"/>
                </a:solidFill>
              </a:rPr>
              <a:t>i</a:t>
            </a:r>
            <a:r>
              <a:rPr lang="en-US" altLang="zh-CN" sz="2000" dirty="0" err="1">
                <a:solidFill>
                  <a:srgbClr val="0000FF"/>
                </a:solidFill>
                <a:latin typeface="宋体" charset="-122"/>
                <a:sym typeface="Symbol" pitchFamily="18" charset="2"/>
              </a:rPr>
              <a:t></a:t>
            </a:r>
            <a:r>
              <a:rPr lang="en-US" altLang="zh-CN" sz="2000" dirty="0" err="1">
                <a:solidFill>
                  <a:srgbClr val="0000FF"/>
                </a:solidFill>
                <a:latin typeface="宋体" charset="-122"/>
              </a:rPr>
              <a:t>T</a:t>
            </a:r>
            <a:r>
              <a:rPr lang="zh-CN" altLang="en-US" sz="2000" dirty="0">
                <a:solidFill>
                  <a:srgbClr val="0000FF"/>
                </a:solidFill>
                <a:latin typeface="宋体" charset="-122"/>
              </a:rPr>
              <a:t>出发，经过输入符号</a:t>
            </a:r>
            <a:r>
              <a:rPr lang="en-US" altLang="zh-CN" sz="2000" dirty="0">
                <a:solidFill>
                  <a:srgbClr val="0000FF"/>
                </a:solidFill>
                <a:latin typeface="宋体" charset="-122"/>
              </a:rPr>
              <a:t>a</a:t>
            </a:r>
            <a:r>
              <a:rPr lang="zh-CN" altLang="en-US" sz="2000" dirty="0">
                <a:solidFill>
                  <a:srgbClr val="0000FF"/>
                </a:solidFill>
                <a:latin typeface="宋体" charset="-122"/>
              </a:rPr>
              <a:t>之后可到达的状态集合。</a:t>
            </a: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18</a:t>
            </a:fld>
            <a:endParaRPr lang="en-US" altLang="zh-CN"/>
          </a:p>
        </p:txBody>
      </p:sp>
    </p:spTree>
    <p:extLst>
      <p:ext uri="{BB962C8B-B14F-4D97-AF65-F5344CB8AC3E}">
        <p14:creationId xmlns:p14="http://schemas.microsoft.com/office/powerpoint/2010/main" val="2907997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7507">
                                            <p:txEl>
                                              <p:pRg st="0" end="0"/>
                                            </p:txEl>
                                          </p:spTgt>
                                        </p:tgtEl>
                                        <p:attrNameLst>
                                          <p:attrName>style.visibility</p:attrName>
                                        </p:attrNameLst>
                                      </p:cBhvr>
                                      <p:to>
                                        <p:strVal val="visible"/>
                                      </p:to>
                                    </p:set>
                                    <p:animEffect transition="in" filter="wipe(up)">
                                      <p:cBhvr>
                                        <p:cTn id="7" dur="500"/>
                                        <p:tgtEl>
                                          <p:spTgt spid="277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7507">
                                            <p:txEl>
                                              <p:pRg st="1" end="1"/>
                                            </p:txEl>
                                          </p:spTgt>
                                        </p:tgtEl>
                                        <p:attrNameLst>
                                          <p:attrName>style.visibility</p:attrName>
                                        </p:attrNameLst>
                                      </p:cBhvr>
                                      <p:to>
                                        <p:strVal val="visible"/>
                                      </p:to>
                                    </p:set>
                                    <p:animEffect transition="in" filter="wipe(up)">
                                      <p:cBhvr>
                                        <p:cTn id="12" dur="500"/>
                                        <p:tgtEl>
                                          <p:spTgt spid="277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77507">
                                            <p:txEl>
                                              <p:pRg st="3" end="3"/>
                                            </p:txEl>
                                          </p:spTgt>
                                        </p:tgtEl>
                                        <p:attrNameLst>
                                          <p:attrName>style.visibility</p:attrName>
                                        </p:attrNameLst>
                                      </p:cBhvr>
                                      <p:to>
                                        <p:strVal val="visible"/>
                                      </p:to>
                                    </p:set>
                                    <p:animEffect transition="in" filter="wipe(up)">
                                      <p:cBhvr>
                                        <p:cTn id="17" dur="500"/>
                                        <p:tgtEl>
                                          <p:spTgt spid="27750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7508"/>
                                        </p:tgtEl>
                                        <p:attrNameLst>
                                          <p:attrName>style.visibility</p:attrName>
                                        </p:attrNameLst>
                                      </p:cBhvr>
                                      <p:to>
                                        <p:strVal val="visible"/>
                                      </p:to>
                                    </p:set>
                                    <p:animEffect transition="in" filter="wipe(left)">
                                      <p:cBhvr>
                                        <p:cTn id="22" dur="500"/>
                                        <p:tgtEl>
                                          <p:spTgt spid="2775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77511">
                                            <p:txEl>
                                              <p:pRg st="0" end="0"/>
                                            </p:txEl>
                                          </p:spTgt>
                                        </p:tgtEl>
                                        <p:attrNameLst>
                                          <p:attrName>style.visibility</p:attrName>
                                        </p:attrNameLst>
                                      </p:cBhvr>
                                      <p:to>
                                        <p:strVal val="visible"/>
                                      </p:to>
                                    </p:set>
                                    <p:animEffect transition="in" filter="wipe(up)">
                                      <p:cBhvr>
                                        <p:cTn id="27" dur="500"/>
                                        <p:tgtEl>
                                          <p:spTgt spid="277511">
                                            <p:txEl>
                                              <p:pRg st="0" end="0"/>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77511">
                                            <p:txEl>
                                              <p:pRg st="1" end="1"/>
                                            </p:txEl>
                                          </p:spTgt>
                                        </p:tgtEl>
                                        <p:attrNameLst>
                                          <p:attrName>style.visibility</p:attrName>
                                        </p:attrNameLst>
                                      </p:cBhvr>
                                      <p:to>
                                        <p:strVal val="visible"/>
                                      </p:to>
                                    </p:set>
                                    <p:animEffect transition="in" filter="wipe(up)">
                                      <p:cBhvr>
                                        <p:cTn id="30" dur="500"/>
                                        <p:tgtEl>
                                          <p:spTgt spid="277511">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77511">
                                            <p:txEl>
                                              <p:pRg st="2" end="2"/>
                                            </p:txEl>
                                          </p:spTgt>
                                        </p:tgtEl>
                                        <p:attrNameLst>
                                          <p:attrName>style.visibility</p:attrName>
                                        </p:attrNameLst>
                                      </p:cBhvr>
                                      <p:to>
                                        <p:strVal val="visible"/>
                                      </p:to>
                                    </p:set>
                                    <p:animEffect transition="in" filter="wipe(up)">
                                      <p:cBhvr>
                                        <p:cTn id="35" dur="500"/>
                                        <p:tgtEl>
                                          <p:spTgt spid="277511">
                                            <p:txEl>
                                              <p:pRg st="2" end="2"/>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277511">
                                            <p:txEl>
                                              <p:pRg st="3" end="3"/>
                                            </p:txEl>
                                          </p:spTgt>
                                        </p:tgtEl>
                                        <p:attrNameLst>
                                          <p:attrName>style.visibility</p:attrName>
                                        </p:attrNameLst>
                                      </p:cBhvr>
                                      <p:to>
                                        <p:strVal val="visible"/>
                                      </p:to>
                                    </p:set>
                                    <p:animEffect transition="in" filter="wipe(up)">
                                      <p:cBhvr>
                                        <p:cTn id="40" dur="500"/>
                                        <p:tgtEl>
                                          <p:spTgt spid="2775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autoUpdateAnimBg="0"/>
      <p:bldP spid="277511"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1026"/>
          <p:cNvSpPr>
            <a:spLocks noGrp="1" noChangeArrowheads="1"/>
          </p:cNvSpPr>
          <p:nvPr>
            <p:ph type="title"/>
          </p:nvPr>
        </p:nvSpPr>
        <p:spPr/>
        <p:txBody>
          <a:bodyPr/>
          <a:lstStyle/>
          <a:p>
            <a:r>
              <a:rPr lang="zh-CN" altLang="en-US" sz="2800" b="1">
                <a:solidFill>
                  <a:srgbClr val="800000"/>
                </a:solidFill>
              </a:rPr>
              <a:t>状态集合</a:t>
            </a:r>
            <a:r>
              <a:rPr lang="en-US" altLang="zh-CN" sz="2800" b="1">
                <a:solidFill>
                  <a:srgbClr val="800000"/>
                </a:solidFill>
              </a:rPr>
              <a:t>I</a:t>
            </a:r>
            <a:r>
              <a:rPr lang="zh-CN" altLang="en-US" sz="2800" b="1">
                <a:solidFill>
                  <a:srgbClr val="800000"/>
                </a:solidFill>
              </a:rPr>
              <a:t>的有关运算的例子</a:t>
            </a:r>
          </a:p>
        </p:txBody>
      </p:sp>
      <p:sp>
        <p:nvSpPr>
          <p:cNvPr id="195587" name="Rectangle 1027"/>
          <p:cNvSpPr>
            <a:spLocks noGrp="1" noChangeArrowheads="1"/>
          </p:cNvSpPr>
          <p:nvPr>
            <p:ph type="body" idx="1"/>
          </p:nvPr>
        </p:nvSpPr>
        <p:spPr>
          <a:xfrm>
            <a:off x="990600" y="1524000"/>
            <a:ext cx="7772400" cy="5029200"/>
          </a:xfrm>
        </p:spPr>
        <p:txBody>
          <a:bodyPr/>
          <a:lstStyle/>
          <a:p>
            <a:pPr lvl="1">
              <a:buFontTx/>
              <a:buNone/>
            </a:pPr>
            <a:r>
              <a:rPr lang="en-US" altLang="zh-CN"/>
              <a:t>I={1}, </a:t>
            </a:r>
            <a:r>
              <a:rPr lang="zh-CN" altLang="en-US">
                <a:sym typeface="Symbol" pitchFamily="18" charset="2"/>
              </a:rPr>
              <a:t>-</a:t>
            </a:r>
            <a:r>
              <a:rPr lang="en-US" altLang="zh-CN">
                <a:sym typeface="Symbol" pitchFamily="18" charset="2"/>
              </a:rPr>
              <a:t>closure(I)={1,2}；</a:t>
            </a:r>
          </a:p>
          <a:p>
            <a:pPr lvl="1">
              <a:buFontTx/>
              <a:buNone/>
            </a:pPr>
            <a:r>
              <a:rPr lang="en-US" altLang="zh-CN">
                <a:sym typeface="Symbol" pitchFamily="18" charset="2"/>
              </a:rPr>
              <a:t>I={5}, </a:t>
            </a:r>
            <a:r>
              <a:rPr lang="zh-CN" altLang="en-US">
                <a:sym typeface="Symbol" pitchFamily="18" charset="2"/>
              </a:rPr>
              <a:t>-</a:t>
            </a:r>
            <a:r>
              <a:rPr lang="en-US" altLang="zh-CN">
                <a:sym typeface="Symbol" pitchFamily="18" charset="2"/>
              </a:rPr>
              <a:t>closure(I)={5,6,2}；</a:t>
            </a:r>
          </a:p>
          <a:p>
            <a:pPr lvl="1">
              <a:buFontTx/>
              <a:buNone/>
            </a:pPr>
            <a:r>
              <a:rPr lang="en-US" altLang="zh-CN">
                <a:sym typeface="Symbol" pitchFamily="18" charset="2"/>
              </a:rPr>
              <a:t>move({1,2},a)={5,3,4}</a:t>
            </a:r>
          </a:p>
          <a:p>
            <a:pPr lvl="1">
              <a:buFontTx/>
              <a:buNone/>
            </a:pPr>
            <a:r>
              <a:rPr lang="zh-CN" altLang="en-US">
                <a:sym typeface="Symbol" pitchFamily="18" charset="2"/>
              </a:rPr>
              <a:t>-</a:t>
            </a:r>
            <a:r>
              <a:rPr lang="en-US" altLang="zh-CN">
                <a:sym typeface="Symbol" pitchFamily="18" charset="2"/>
              </a:rPr>
              <a:t>closure({5,3,4})={2,3,4,5,6,7,8}；</a:t>
            </a:r>
            <a:endParaRPr lang="zh-CN" altLang="zh-CN">
              <a:sym typeface="Symbol" pitchFamily="18" charset="2"/>
            </a:endParaRPr>
          </a:p>
        </p:txBody>
      </p:sp>
      <p:grpSp>
        <p:nvGrpSpPr>
          <p:cNvPr id="195590" name="Group 1030"/>
          <p:cNvGrpSpPr>
            <a:grpSpLocks/>
          </p:cNvGrpSpPr>
          <p:nvPr/>
        </p:nvGrpSpPr>
        <p:grpSpPr bwMode="auto">
          <a:xfrm>
            <a:off x="1524000" y="4038600"/>
            <a:ext cx="3657600" cy="2401888"/>
            <a:chOff x="1008" y="1310"/>
            <a:chExt cx="3408" cy="2375"/>
          </a:xfrm>
        </p:grpSpPr>
        <p:sp>
          <p:nvSpPr>
            <p:cNvPr id="195591" name="Oval 1031"/>
            <p:cNvSpPr>
              <a:spLocks noChangeArrowheads="1"/>
            </p:cNvSpPr>
            <p:nvPr/>
          </p:nvSpPr>
          <p:spPr bwMode="auto">
            <a:xfrm>
              <a:off x="1008" y="2400"/>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0" i="0" u="none"/>
                <a:t>1</a:t>
              </a:r>
            </a:p>
          </p:txBody>
        </p:sp>
        <p:sp>
          <p:nvSpPr>
            <p:cNvPr id="195592" name="Oval 1032"/>
            <p:cNvSpPr>
              <a:spLocks noChangeArrowheads="1"/>
            </p:cNvSpPr>
            <p:nvPr/>
          </p:nvSpPr>
          <p:spPr bwMode="auto">
            <a:xfrm>
              <a:off x="1872" y="2400"/>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0" i="0" u="none"/>
                <a:t>2</a:t>
              </a:r>
            </a:p>
          </p:txBody>
        </p:sp>
        <p:sp>
          <p:nvSpPr>
            <p:cNvPr id="195593" name="Oval 1033"/>
            <p:cNvSpPr>
              <a:spLocks noChangeArrowheads="1"/>
            </p:cNvSpPr>
            <p:nvPr/>
          </p:nvSpPr>
          <p:spPr bwMode="auto">
            <a:xfrm>
              <a:off x="1872" y="1440"/>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0" i="0" u="none"/>
                <a:t>5</a:t>
              </a:r>
            </a:p>
          </p:txBody>
        </p:sp>
        <p:sp>
          <p:nvSpPr>
            <p:cNvPr id="195594" name="Oval 1034"/>
            <p:cNvSpPr>
              <a:spLocks noChangeArrowheads="1"/>
            </p:cNvSpPr>
            <p:nvPr/>
          </p:nvSpPr>
          <p:spPr bwMode="auto">
            <a:xfrm>
              <a:off x="2940" y="2400"/>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0" i="0" u="none"/>
                <a:t>3</a:t>
              </a:r>
            </a:p>
          </p:txBody>
        </p:sp>
        <p:sp>
          <p:nvSpPr>
            <p:cNvPr id="195595" name="Oval 1035"/>
            <p:cNvSpPr>
              <a:spLocks noChangeArrowheads="1"/>
            </p:cNvSpPr>
            <p:nvPr/>
          </p:nvSpPr>
          <p:spPr bwMode="auto">
            <a:xfrm>
              <a:off x="1872" y="3264"/>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0" i="0" u="none"/>
                <a:t>4</a:t>
              </a:r>
            </a:p>
          </p:txBody>
        </p:sp>
        <p:grpSp>
          <p:nvGrpSpPr>
            <p:cNvPr id="195596" name="Group 1036"/>
            <p:cNvGrpSpPr>
              <a:grpSpLocks/>
            </p:cNvGrpSpPr>
            <p:nvPr/>
          </p:nvGrpSpPr>
          <p:grpSpPr bwMode="auto">
            <a:xfrm>
              <a:off x="2940" y="1407"/>
              <a:ext cx="384" cy="452"/>
              <a:chOff x="2940" y="1407"/>
              <a:chExt cx="384" cy="452"/>
            </a:xfrm>
          </p:grpSpPr>
          <p:grpSp>
            <p:nvGrpSpPr>
              <p:cNvPr id="195597" name="Group 1037"/>
              <p:cNvGrpSpPr>
                <a:grpSpLocks/>
              </p:cNvGrpSpPr>
              <p:nvPr/>
            </p:nvGrpSpPr>
            <p:grpSpPr bwMode="auto">
              <a:xfrm>
                <a:off x="2940" y="1440"/>
                <a:ext cx="384" cy="384"/>
                <a:chOff x="2928" y="1440"/>
                <a:chExt cx="384" cy="384"/>
              </a:xfrm>
            </p:grpSpPr>
            <p:sp>
              <p:nvSpPr>
                <p:cNvPr id="195598" name="Oval 1038"/>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99" name="Oval 1039"/>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5600" name="Text Box 1040"/>
              <p:cNvSpPr txBox="1">
                <a:spLocks noChangeArrowheads="1"/>
              </p:cNvSpPr>
              <p:nvPr/>
            </p:nvSpPr>
            <p:spPr bwMode="auto">
              <a:xfrm>
                <a:off x="2975" y="1407"/>
                <a:ext cx="314" cy="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zh-CN" altLang="en-US" sz="2400" b="0" i="0" u="none"/>
                  <a:t>6</a:t>
                </a:r>
              </a:p>
            </p:txBody>
          </p:sp>
        </p:grpSp>
        <p:grpSp>
          <p:nvGrpSpPr>
            <p:cNvPr id="195601" name="Group 1041"/>
            <p:cNvGrpSpPr>
              <a:grpSpLocks/>
            </p:cNvGrpSpPr>
            <p:nvPr/>
          </p:nvGrpSpPr>
          <p:grpSpPr bwMode="auto">
            <a:xfrm>
              <a:off x="4032" y="2366"/>
              <a:ext cx="384" cy="453"/>
              <a:chOff x="4032" y="2366"/>
              <a:chExt cx="384" cy="453"/>
            </a:xfrm>
          </p:grpSpPr>
          <p:grpSp>
            <p:nvGrpSpPr>
              <p:cNvPr id="195602" name="Group 1042"/>
              <p:cNvGrpSpPr>
                <a:grpSpLocks/>
              </p:cNvGrpSpPr>
              <p:nvPr/>
            </p:nvGrpSpPr>
            <p:grpSpPr bwMode="auto">
              <a:xfrm>
                <a:off x="4032" y="2400"/>
                <a:ext cx="384" cy="384"/>
                <a:chOff x="2928" y="1440"/>
                <a:chExt cx="384" cy="384"/>
              </a:xfrm>
            </p:grpSpPr>
            <p:sp>
              <p:nvSpPr>
                <p:cNvPr id="195603" name="Oval 1043"/>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04" name="Oval 1044"/>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5605" name="Text Box 1045"/>
              <p:cNvSpPr txBox="1">
                <a:spLocks noChangeArrowheads="1"/>
              </p:cNvSpPr>
              <p:nvPr/>
            </p:nvSpPr>
            <p:spPr bwMode="auto">
              <a:xfrm>
                <a:off x="4077" y="2366"/>
                <a:ext cx="314" cy="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zh-CN" altLang="en-US" sz="2400" b="0" i="0" u="none"/>
                  <a:t>8</a:t>
                </a:r>
              </a:p>
            </p:txBody>
          </p:sp>
        </p:grpSp>
        <p:grpSp>
          <p:nvGrpSpPr>
            <p:cNvPr id="195606" name="Group 1046"/>
            <p:cNvGrpSpPr>
              <a:grpSpLocks/>
            </p:cNvGrpSpPr>
            <p:nvPr/>
          </p:nvGrpSpPr>
          <p:grpSpPr bwMode="auto">
            <a:xfrm>
              <a:off x="2940" y="3233"/>
              <a:ext cx="384" cy="452"/>
              <a:chOff x="2940" y="3233"/>
              <a:chExt cx="384" cy="452"/>
            </a:xfrm>
          </p:grpSpPr>
          <p:grpSp>
            <p:nvGrpSpPr>
              <p:cNvPr id="195607" name="Group 1047"/>
              <p:cNvGrpSpPr>
                <a:grpSpLocks/>
              </p:cNvGrpSpPr>
              <p:nvPr/>
            </p:nvGrpSpPr>
            <p:grpSpPr bwMode="auto">
              <a:xfrm>
                <a:off x="2940" y="3264"/>
                <a:ext cx="384" cy="384"/>
                <a:chOff x="2928" y="1440"/>
                <a:chExt cx="384" cy="384"/>
              </a:xfrm>
            </p:grpSpPr>
            <p:sp>
              <p:nvSpPr>
                <p:cNvPr id="195608" name="Oval 1048"/>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09" name="Oval 1049"/>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5610" name="Text Box 1050"/>
              <p:cNvSpPr txBox="1">
                <a:spLocks noChangeArrowheads="1"/>
              </p:cNvSpPr>
              <p:nvPr/>
            </p:nvSpPr>
            <p:spPr bwMode="auto">
              <a:xfrm>
                <a:off x="2975" y="3233"/>
                <a:ext cx="314" cy="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zh-CN" altLang="en-US" sz="2400" b="0" i="0" u="none"/>
                  <a:t>7</a:t>
                </a:r>
              </a:p>
            </p:txBody>
          </p:sp>
        </p:grpSp>
        <p:cxnSp>
          <p:nvCxnSpPr>
            <p:cNvPr id="195611" name="AutoShape 1051"/>
            <p:cNvCxnSpPr>
              <a:cxnSpLocks noChangeShapeType="1"/>
              <a:stCxn id="195595" idx="6"/>
              <a:endCxn id="195608" idx="2"/>
            </p:cNvCxnSpPr>
            <p:nvPr/>
          </p:nvCxnSpPr>
          <p:spPr bwMode="auto">
            <a:xfrm>
              <a:off x="2256" y="3456"/>
              <a:ext cx="68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12" name="AutoShape 1052"/>
            <p:cNvCxnSpPr>
              <a:cxnSpLocks noChangeShapeType="1"/>
              <a:stCxn id="195592" idx="6"/>
              <a:endCxn id="195594" idx="2"/>
            </p:cNvCxnSpPr>
            <p:nvPr/>
          </p:nvCxnSpPr>
          <p:spPr bwMode="auto">
            <a:xfrm>
              <a:off x="2256" y="2592"/>
              <a:ext cx="68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13" name="AutoShape 1053"/>
            <p:cNvCxnSpPr>
              <a:cxnSpLocks noChangeShapeType="1"/>
              <a:stCxn id="195598" idx="3"/>
              <a:endCxn id="195592" idx="7"/>
            </p:cNvCxnSpPr>
            <p:nvPr/>
          </p:nvCxnSpPr>
          <p:spPr bwMode="auto">
            <a:xfrm rot="5400000">
              <a:off x="2254" y="1714"/>
              <a:ext cx="688" cy="796"/>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14" name="AutoShape 1054"/>
            <p:cNvCxnSpPr>
              <a:cxnSpLocks noChangeShapeType="1"/>
              <a:stCxn id="195593" idx="6"/>
              <a:endCxn id="195598" idx="2"/>
            </p:cNvCxnSpPr>
            <p:nvPr/>
          </p:nvCxnSpPr>
          <p:spPr bwMode="auto">
            <a:xfrm>
              <a:off x="2256" y="1632"/>
              <a:ext cx="68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15" name="AutoShape 1055"/>
            <p:cNvCxnSpPr>
              <a:cxnSpLocks noChangeShapeType="1"/>
              <a:stCxn id="195591" idx="6"/>
              <a:endCxn id="195592" idx="2"/>
            </p:cNvCxnSpPr>
            <p:nvPr/>
          </p:nvCxnSpPr>
          <p:spPr bwMode="auto">
            <a:xfrm>
              <a:off x="1392" y="2592"/>
              <a:ext cx="48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16" name="AutoShape 1056"/>
            <p:cNvCxnSpPr>
              <a:cxnSpLocks noChangeShapeType="1"/>
              <a:stCxn id="195591" idx="0"/>
              <a:endCxn id="195593" idx="2"/>
            </p:cNvCxnSpPr>
            <p:nvPr/>
          </p:nvCxnSpPr>
          <p:spPr bwMode="auto">
            <a:xfrm rot="16200000">
              <a:off x="1152" y="1680"/>
              <a:ext cx="768" cy="672"/>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17" name="AutoShape 1057"/>
            <p:cNvCxnSpPr>
              <a:cxnSpLocks noChangeShapeType="1"/>
              <a:stCxn id="195591" idx="4"/>
              <a:endCxn id="195595" idx="2"/>
            </p:cNvCxnSpPr>
            <p:nvPr/>
          </p:nvCxnSpPr>
          <p:spPr bwMode="auto">
            <a:xfrm rot="16200000" flipH="1">
              <a:off x="1200" y="2784"/>
              <a:ext cx="672" cy="672"/>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18" name="AutoShape 1058"/>
            <p:cNvCxnSpPr>
              <a:cxnSpLocks noChangeShapeType="1"/>
              <a:stCxn id="195594" idx="6"/>
              <a:endCxn id="195603" idx="2"/>
            </p:cNvCxnSpPr>
            <p:nvPr/>
          </p:nvCxnSpPr>
          <p:spPr bwMode="auto">
            <a:xfrm>
              <a:off x="3324" y="2592"/>
              <a:ext cx="70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5619" name="Text Box 1059"/>
            <p:cNvSpPr txBox="1">
              <a:spLocks noChangeArrowheads="1"/>
            </p:cNvSpPr>
            <p:nvPr/>
          </p:nvSpPr>
          <p:spPr bwMode="auto">
            <a:xfrm>
              <a:off x="1200" y="1552"/>
              <a:ext cx="298" cy="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400" b="0" i="0" u="none"/>
                <a:t>a</a:t>
              </a:r>
            </a:p>
          </p:txBody>
        </p:sp>
        <p:sp>
          <p:nvSpPr>
            <p:cNvPr id="195620" name="Text Box 1060"/>
            <p:cNvSpPr txBox="1">
              <a:spLocks noChangeArrowheads="1"/>
            </p:cNvSpPr>
            <p:nvPr/>
          </p:nvSpPr>
          <p:spPr bwMode="auto">
            <a:xfrm>
              <a:off x="1245" y="3087"/>
              <a:ext cx="297" cy="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400" b="0" i="0" u="none"/>
                <a:t>a</a:t>
              </a:r>
            </a:p>
          </p:txBody>
        </p:sp>
        <p:sp>
          <p:nvSpPr>
            <p:cNvPr id="195621" name="Text Box 1061"/>
            <p:cNvSpPr txBox="1">
              <a:spLocks noChangeArrowheads="1"/>
            </p:cNvSpPr>
            <p:nvPr/>
          </p:nvSpPr>
          <p:spPr bwMode="auto">
            <a:xfrm>
              <a:off x="1435" y="2271"/>
              <a:ext cx="296" cy="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195622" name="Text Box 1062"/>
            <p:cNvSpPr txBox="1">
              <a:spLocks noChangeArrowheads="1"/>
            </p:cNvSpPr>
            <p:nvPr/>
          </p:nvSpPr>
          <p:spPr bwMode="auto">
            <a:xfrm>
              <a:off x="2351" y="1793"/>
              <a:ext cx="296" cy="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195623" name="Text Box 1063"/>
            <p:cNvSpPr txBox="1">
              <a:spLocks noChangeArrowheads="1"/>
            </p:cNvSpPr>
            <p:nvPr/>
          </p:nvSpPr>
          <p:spPr bwMode="auto">
            <a:xfrm>
              <a:off x="2393" y="1310"/>
              <a:ext cx="295" cy="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195624" name="Text Box 1064"/>
            <p:cNvSpPr txBox="1">
              <a:spLocks noChangeArrowheads="1"/>
            </p:cNvSpPr>
            <p:nvPr/>
          </p:nvSpPr>
          <p:spPr bwMode="auto">
            <a:xfrm>
              <a:off x="3458" y="2270"/>
              <a:ext cx="295" cy="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195625" name="Text Box 1065"/>
            <p:cNvSpPr txBox="1">
              <a:spLocks noChangeArrowheads="1"/>
            </p:cNvSpPr>
            <p:nvPr/>
          </p:nvSpPr>
          <p:spPr bwMode="auto">
            <a:xfrm>
              <a:off x="2400" y="3135"/>
              <a:ext cx="296" cy="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195626" name="Text Box 1066"/>
            <p:cNvSpPr txBox="1">
              <a:spLocks noChangeArrowheads="1"/>
            </p:cNvSpPr>
            <p:nvPr/>
          </p:nvSpPr>
          <p:spPr bwMode="auto">
            <a:xfrm>
              <a:off x="2447" y="2270"/>
              <a:ext cx="298" cy="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400" b="0" i="0" u="none"/>
                <a:t>a</a:t>
              </a:r>
            </a:p>
          </p:txBody>
        </p:sp>
      </p:grpSp>
      <p:sp>
        <p:nvSpPr>
          <p:cNvPr id="195627" name="AutoShape 1067"/>
          <p:cNvSpPr>
            <a:spLocks noChangeArrowheads="1"/>
          </p:cNvSpPr>
          <p:nvPr/>
        </p:nvSpPr>
        <p:spPr bwMode="auto">
          <a:xfrm>
            <a:off x="685800" y="4953000"/>
            <a:ext cx="381000" cy="485775"/>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893572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5590"/>
                                        </p:tgtEl>
                                        <p:attrNameLst>
                                          <p:attrName>style.visibility</p:attrName>
                                        </p:attrNameLst>
                                      </p:cBhvr>
                                      <p:to>
                                        <p:strVal val="visible"/>
                                      </p:to>
                                    </p:set>
                                    <p:animEffect transition="in" filter="wipe(left)">
                                      <p:cBhvr>
                                        <p:cTn id="7" dur="500"/>
                                        <p:tgtEl>
                                          <p:spTgt spid="1955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72" fill="hold" grpId="0" nodeType="clickEffect">
                                  <p:stCondLst>
                                    <p:cond delay="0"/>
                                  </p:stCondLst>
                                  <p:childTnLst>
                                    <p:set>
                                      <p:cBhvr>
                                        <p:cTn id="11" dur="1" fill="hold">
                                          <p:stCondLst>
                                            <p:cond delay="0"/>
                                          </p:stCondLst>
                                        </p:cTn>
                                        <p:tgtEl>
                                          <p:spTgt spid="195587">
                                            <p:txEl>
                                              <p:pRg st="0" end="0"/>
                                            </p:txEl>
                                          </p:spTgt>
                                        </p:tgtEl>
                                        <p:attrNameLst>
                                          <p:attrName>style.visibility</p:attrName>
                                        </p:attrNameLst>
                                      </p:cBhvr>
                                      <p:to>
                                        <p:strVal val="visible"/>
                                      </p:to>
                                    </p:set>
                                    <p:anim calcmode="lin" valueType="num">
                                      <p:cBhvr>
                                        <p:cTn id="12" dur="500" fill="hold"/>
                                        <p:tgtEl>
                                          <p:spTgt spid="195587">
                                            <p:txEl>
                                              <p:pRg st="0" end="0"/>
                                            </p:txEl>
                                          </p:spTgt>
                                        </p:tgtEl>
                                        <p:attrNameLst>
                                          <p:attrName>ppt_w</p:attrName>
                                        </p:attrNameLst>
                                      </p:cBhvr>
                                      <p:tavLst>
                                        <p:tav tm="0">
                                          <p:val>
                                            <p:strVal val="2/3*#ppt_w"/>
                                          </p:val>
                                        </p:tav>
                                        <p:tav tm="100000">
                                          <p:val>
                                            <p:strVal val="#ppt_w"/>
                                          </p:val>
                                        </p:tav>
                                      </p:tavLst>
                                    </p:anim>
                                    <p:anim calcmode="lin" valueType="num">
                                      <p:cBhvr>
                                        <p:cTn id="13" dur="500" fill="hold"/>
                                        <p:tgtEl>
                                          <p:spTgt spid="195587">
                                            <p:txEl>
                                              <p:pRg st="0" end="0"/>
                                            </p:txEl>
                                          </p:spTgt>
                                        </p:tgtEl>
                                        <p:attrNameLst>
                                          <p:attrName>ppt_h</p:attrName>
                                        </p:attrNameLst>
                                      </p:cBhvr>
                                      <p:tavLst>
                                        <p:tav tm="0">
                                          <p:val>
                                            <p:strVal val="2/3*#ppt_h"/>
                                          </p:val>
                                        </p:tav>
                                        <p:tav tm="100000">
                                          <p:val>
                                            <p:strVal val="#ppt_h"/>
                                          </p:val>
                                        </p:tav>
                                      </p:tavLst>
                                    </p:anim>
                                  </p:childTnLst>
                                </p:cTn>
                              </p:par>
                              <p:par>
                                <p:cTn id="14" presetID="23" presetClass="entr" presetSubtype="272" fill="hold" grpId="0" nodeType="withEffect">
                                  <p:stCondLst>
                                    <p:cond delay="0"/>
                                  </p:stCondLst>
                                  <p:childTnLst>
                                    <p:set>
                                      <p:cBhvr>
                                        <p:cTn id="15" dur="1" fill="hold">
                                          <p:stCondLst>
                                            <p:cond delay="0"/>
                                          </p:stCondLst>
                                        </p:cTn>
                                        <p:tgtEl>
                                          <p:spTgt spid="195587">
                                            <p:txEl>
                                              <p:pRg st="1" end="1"/>
                                            </p:txEl>
                                          </p:spTgt>
                                        </p:tgtEl>
                                        <p:attrNameLst>
                                          <p:attrName>style.visibility</p:attrName>
                                        </p:attrNameLst>
                                      </p:cBhvr>
                                      <p:to>
                                        <p:strVal val="visible"/>
                                      </p:to>
                                    </p:set>
                                    <p:anim calcmode="lin" valueType="num">
                                      <p:cBhvr>
                                        <p:cTn id="16" dur="500" fill="hold"/>
                                        <p:tgtEl>
                                          <p:spTgt spid="195587">
                                            <p:txEl>
                                              <p:pRg st="1" end="1"/>
                                            </p:txEl>
                                          </p:spTgt>
                                        </p:tgtEl>
                                        <p:attrNameLst>
                                          <p:attrName>ppt_w</p:attrName>
                                        </p:attrNameLst>
                                      </p:cBhvr>
                                      <p:tavLst>
                                        <p:tav tm="0">
                                          <p:val>
                                            <p:strVal val="2/3*#ppt_w"/>
                                          </p:val>
                                        </p:tav>
                                        <p:tav tm="100000">
                                          <p:val>
                                            <p:strVal val="#ppt_w"/>
                                          </p:val>
                                        </p:tav>
                                      </p:tavLst>
                                    </p:anim>
                                    <p:anim calcmode="lin" valueType="num">
                                      <p:cBhvr>
                                        <p:cTn id="17" dur="500" fill="hold"/>
                                        <p:tgtEl>
                                          <p:spTgt spid="195587">
                                            <p:txEl>
                                              <p:pRg st="1" end="1"/>
                                            </p:txEl>
                                          </p:spTgt>
                                        </p:tgtEl>
                                        <p:attrNameLst>
                                          <p:attrName>ppt_h</p:attrName>
                                        </p:attrNameLst>
                                      </p:cBhvr>
                                      <p:tavLst>
                                        <p:tav tm="0">
                                          <p:val>
                                            <p:strVal val="2/3*#ppt_h"/>
                                          </p:val>
                                        </p:tav>
                                        <p:tav tm="100000">
                                          <p:val>
                                            <p:strVal val="#ppt_h"/>
                                          </p:val>
                                        </p:tav>
                                      </p:tavLst>
                                    </p:anim>
                                  </p:childTnLst>
                                </p:cTn>
                              </p:par>
                              <p:par>
                                <p:cTn id="18" presetID="23" presetClass="entr" presetSubtype="272" fill="hold" grpId="0" nodeType="withEffect">
                                  <p:stCondLst>
                                    <p:cond delay="0"/>
                                  </p:stCondLst>
                                  <p:childTnLst>
                                    <p:set>
                                      <p:cBhvr>
                                        <p:cTn id="19" dur="1" fill="hold">
                                          <p:stCondLst>
                                            <p:cond delay="0"/>
                                          </p:stCondLst>
                                        </p:cTn>
                                        <p:tgtEl>
                                          <p:spTgt spid="195587">
                                            <p:txEl>
                                              <p:pRg st="2" end="2"/>
                                            </p:txEl>
                                          </p:spTgt>
                                        </p:tgtEl>
                                        <p:attrNameLst>
                                          <p:attrName>style.visibility</p:attrName>
                                        </p:attrNameLst>
                                      </p:cBhvr>
                                      <p:to>
                                        <p:strVal val="visible"/>
                                      </p:to>
                                    </p:set>
                                    <p:anim calcmode="lin" valueType="num">
                                      <p:cBhvr>
                                        <p:cTn id="20" dur="500" fill="hold"/>
                                        <p:tgtEl>
                                          <p:spTgt spid="195587">
                                            <p:txEl>
                                              <p:pRg st="2" end="2"/>
                                            </p:txEl>
                                          </p:spTgt>
                                        </p:tgtEl>
                                        <p:attrNameLst>
                                          <p:attrName>ppt_w</p:attrName>
                                        </p:attrNameLst>
                                      </p:cBhvr>
                                      <p:tavLst>
                                        <p:tav tm="0">
                                          <p:val>
                                            <p:strVal val="2/3*#ppt_w"/>
                                          </p:val>
                                        </p:tav>
                                        <p:tav tm="100000">
                                          <p:val>
                                            <p:strVal val="#ppt_w"/>
                                          </p:val>
                                        </p:tav>
                                      </p:tavLst>
                                    </p:anim>
                                    <p:anim calcmode="lin" valueType="num">
                                      <p:cBhvr>
                                        <p:cTn id="21" dur="500" fill="hold"/>
                                        <p:tgtEl>
                                          <p:spTgt spid="195587">
                                            <p:txEl>
                                              <p:pRg st="2" end="2"/>
                                            </p:txEl>
                                          </p:spTgt>
                                        </p:tgtEl>
                                        <p:attrNameLst>
                                          <p:attrName>ppt_h</p:attrName>
                                        </p:attrNameLst>
                                      </p:cBhvr>
                                      <p:tavLst>
                                        <p:tav tm="0">
                                          <p:val>
                                            <p:strVal val="2/3*#ppt_h"/>
                                          </p:val>
                                        </p:tav>
                                        <p:tav tm="100000">
                                          <p:val>
                                            <p:strVal val="#ppt_h"/>
                                          </p:val>
                                        </p:tav>
                                      </p:tavLst>
                                    </p:anim>
                                  </p:childTnLst>
                                </p:cTn>
                              </p:par>
                              <p:par>
                                <p:cTn id="22" presetID="23" presetClass="entr" presetSubtype="272" fill="hold" grpId="0" nodeType="withEffect">
                                  <p:stCondLst>
                                    <p:cond delay="0"/>
                                  </p:stCondLst>
                                  <p:childTnLst>
                                    <p:set>
                                      <p:cBhvr>
                                        <p:cTn id="23" dur="1" fill="hold">
                                          <p:stCondLst>
                                            <p:cond delay="0"/>
                                          </p:stCondLst>
                                        </p:cTn>
                                        <p:tgtEl>
                                          <p:spTgt spid="195587">
                                            <p:txEl>
                                              <p:pRg st="3" end="3"/>
                                            </p:txEl>
                                          </p:spTgt>
                                        </p:tgtEl>
                                        <p:attrNameLst>
                                          <p:attrName>style.visibility</p:attrName>
                                        </p:attrNameLst>
                                      </p:cBhvr>
                                      <p:to>
                                        <p:strVal val="visible"/>
                                      </p:to>
                                    </p:set>
                                    <p:anim calcmode="lin" valueType="num">
                                      <p:cBhvr>
                                        <p:cTn id="24" dur="500" fill="hold"/>
                                        <p:tgtEl>
                                          <p:spTgt spid="195587">
                                            <p:txEl>
                                              <p:pRg st="3" end="3"/>
                                            </p:txEl>
                                          </p:spTgt>
                                        </p:tgtEl>
                                        <p:attrNameLst>
                                          <p:attrName>ppt_w</p:attrName>
                                        </p:attrNameLst>
                                      </p:cBhvr>
                                      <p:tavLst>
                                        <p:tav tm="0">
                                          <p:val>
                                            <p:strVal val="2/3*#ppt_w"/>
                                          </p:val>
                                        </p:tav>
                                        <p:tav tm="100000">
                                          <p:val>
                                            <p:strVal val="#ppt_w"/>
                                          </p:val>
                                        </p:tav>
                                      </p:tavLst>
                                    </p:anim>
                                    <p:anim calcmode="lin" valueType="num">
                                      <p:cBhvr>
                                        <p:cTn id="25" dur="500" fill="hold"/>
                                        <p:tgtEl>
                                          <p:spTgt spid="195587">
                                            <p:txEl>
                                              <p:pRg st="3" end="3"/>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zh-CN" altLang="en-US">
                <a:latin typeface="宋体" charset="-122"/>
              </a:rPr>
              <a:t>有限自动机</a:t>
            </a:r>
          </a:p>
        </p:txBody>
      </p:sp>
      <p:sp>
        <p:nvSpPr>
          <p:cNvPr id="251907" name="Rectangle 3"/>
          <p:cNvSpPr>
            <a:spLocks noGrp="1" noChangeArrowheads="1"/>
          </p:cNvSpPr>
          <p:nvPr>
            <p:ph type="body" idx="1"/>
          </p:nvPr>
        </p:nvSpPr>
        <p:spPr/>
        <p:txBody>
          <a:bodyPr/>
          <a:lstStyle/>
          <a:p>
            <a:pPr>
              <a:buFont typeface="Monotype Sorts" pitchFamily="2" charset="2"/>
              <a:buNone/>
            </a:pPr>
            <a:r>
              <a:rPr lang="zh-CN" altLang="en-US">
                <a:latin typeface="宋体" charset="-122"/>
              </a:rPr>
              <a:t>一、确定的有限自动机（</a:t>
            </a:r>
            <a:r>
              <a:rPr lang="en-US" altLang="zh-CN">
                <a:latin typeface="宋体" charset="-122"/>
              </a:rPr>
              <a:t>DFA</a:t>
            </a:r>
            <a:r>
              <a:rPr lang="zh-CN" altLang="en-US">
                <a:latin typeface="宋体" charset="-122"/>
              </a:rPr>
              <a:t>）</a:t>
            </a:r>
          </a:p>
          <a:p>
            <a:pPr>
              <a:buFont typeface="Monotype Sorts" pitchFamily="2" charset="2"/>
              <a:buNone/>
            </a:pPr>
            <a:r>
              <a:rPr lang="zh-CN" altLang="en-US">
                <a:latin typeface="宋体" charset="-122"/>
              </a:rPr>
              <a:t>二、非确定的有限自动机（</a:t>
            </a:r>
            <a:r>
              <a:rPr lang="en-US" altLang="zh-CN">
                <a:latin typeface="宋体" charset="-122"/>
              </a:rPr>
              <a:t>NFA</a:t>
            </a:r>
            <a:r>
              <a:rPr lang="zh-CN" altLang="en-US">
                <a:latin typeface="宋体" charset="-122"/>
              </a:rPr>
              <a:t>）</a:t>
            </a:r>
          </a:p>
          <a:p>
            <a:pPr>
              <a:buFont typeface="Monotype Sorts" pitchFamily="2" charset="2"/>
              <a:buNone/>
            </a:pPr>
            <a:r>
              <a:rPr lang="zh-CN" altLang="en-US">
                <a:latin typeface="宋体" charset="-122"/>
              </a:rPr>
              <a:t>三、具有</a:t>
            </a:r>
            <a:r>
              <a:rPr lang="zh-CN" altLang="en-US">
                <a:latin typeface="宋体" charset="-122"/>
                <a:sym typeface="Symbol" pitchFamily="18" charset="2"/>
              </a:rPr>
              <a:t></a:t>
            </a:r>
            <a:r>
              <a:rPr lang="en-US" altLang="zh-CN">
                <a:latin typeface="宋体" charset="-122"/>
              </a:rPr>
              <a:t>-</a:t>
            </a:r>
            <a:r>
              <a:rPr lang="zh-CN" altLang="en-US">
                <a:latin typeface="宋体" charset="-122"/>
              </a:rPr>
              <a:t>转移的非确定的有限自动机</a:t>
            </a:r>
          </a:p>
          <a:p>
            <a:pPr>
              <a:buFont typeface="Monotype Sorts" pitchFamily="2" charset="2"/>
              <a:buNone/>
            </a:pPr>
            <a:r>
              <a:rPr lang="zh-CN" altLang="en-US">
                <a:latin typeface="宋体" charset="-122"/>
              </a:rPr>
              <a:t>四、</a:t>
            </a:r>
            <a:r>
              <a:rPr lang="en-US" altLang="zh-CN">
                <a:latin typeface="宋体" charset="-122"/>
              </a:rPr>
              <a:t>DFA</a:t>
            </a:r>
            <a:r>
              <a:rPr lang="zh-CN" altLang="en-US">
                <a:latin typeface="宋体" charset="-122"/>
              </a:rPr>
              <a:t>的化简</a:t>
            </a:r>
            <a:endParaRPr lang="zh-CN" altLang="zh-CN">
              <a:latin typeface="宋体" charset="-122"/>
            </a:endParaRP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2</a:t>
            </a:fld>
            <a:endParaRPr lang="en-US" altLang="zh-CN"/>
          </a:p>
        </p:txBody>
      </p:sp>
    </p:spTree>
    <p:extLst>
      <p:ext uri="{BB962C8B-B14F-4D97-AF65-F5344CB8AC3E}">
        <p14:creationId xmlns:p14="http://schemas.microsoft.com/office/powerpoint/2010/main" val="805750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1907"/>
                                        </p:tgtEl>
                                        <p:attrNameLst>
                                          <p:attrName>style.visibility</p:attrName>
                                        </p:attrNameLst>
                                      </p:cBhvr>
                                      <p:to>
                                        <p:strVal val="visible"/>
                                      </p:to>
                                    </p:set>
                                    <p:animEffect transition="in" filter="wipe(up)">
                                      <p:cBhvr>
                                        <p:cTn id="7" dur="500"/>
                                        <p:tgtEl>
                                          <p:spTgt spid="251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304800" y="152400"/>
            <a:ext cx="8610600" cy="614363"/>
          </a:xfrm>
        </p:spPr>
        <p:txBody>
          <a:bodyPr/>
          <a:lstStyle/>
          <a:p>
            <a:r>
              <a:rPr lang="zh-CN" altLang="en-US" sz="3200" dirty="0">
                <a:latin typeface="宋体" charset="-122"/>
              </a:rPr>
              <a:t>算法：计算</a:t>
            </a:r>
            <a:r>
              <a:rPr lang="zh-CN" altLang="en-US" sz="3200" dirty="0">
                <a:latin typeface="宋体" charset="-122"/>
                <a:sym typeface="Symbol" pitchFamily="18" charset="2"/>
              </a:rPr>
              <a:t></a:t>
            </a:r>
            <a:r>
              <a:rPr lang="en-US" altLang="zh-CN" sz="3200" dirty="0">
                <a:latin typeface="宋体" charset="-122"/>
              </a:rPr>
              <a:t>_closure(T)</a:t>
            </a:r>
          </a:p>
        </p:txBody>
      </p:sp>
      <p:sp>
        <p:nvSpPr>
          <p:cNvPr id="279555" name="Rectangle 3"/>
          <p:cNvSpPr>
            <a:spLocks noGrp="1" noChangeArrowheads="1"/>
          </p:cNvSpPr>
          <p:nvPr>
            <p:ph type="body" idx="1"/>
          </p:nvPr>
        </p:nvSpPr>
        <p:spPr>
          <a:xfrm>
            <a:off x="457200" y="990600"/>
            <a:ext cx="8335963" cy="5334000"/>
          </a:xfrm>
        </p:spPr>
        <p:txBody>
          <a:bodyPr/>
          <a:lstStyle/>
          <a:p>
            <a:pPr algn="just">
              <a:buFont typeface="Monotype Sorts" pitchFamily="2" charset="2"/>
              <a:buNone/>
            </a:pPr>
            <a:r>
              <a:rPr lang="zh-CN" altLang="en-US" sz="2400" dirty="0">
                <a:latin typeface="Verdana" pitchFamily="34" charset="0"/>
              </a:rPr>
              <a:t>把</a:t>
            </a:r>
            <a:r>
              <a:rPr lang="en-US" altLang="zh-CN" sz="2400" dirty="0">
                <a:latin typeface="Verdana" pitchFamily="34" charset="0"/>
              </a:rPr>
              <a:t>T</a:t>
            </a:r>
            <a:r>
              <a:rPr lang="zh-CN" altLang="en-US" sz="2400" dirty="0">
                <a:latin typeface="Verdana" pitchFamily="34" charset="0"/>
              </a:rPr>
              <a:t>中所有状态压入栈；</a:t>
            </a:r>
          </a:p>
          <a:p>
            <a:pPr algn="just">
              <a:buFont typeface="Monotype Sorts" pitchFamily="2" charset="2"/>
              <a:buNone/>
            </a:pPr>
            <a:r>
              <a:rPr lang="zh-CN" altLang="en-US" sz="2400" dirty="0">
                <a:latin typeface="Verdana" pitchFamily="34" charset="0"/>
                <a:sym typeface="Symbol" pitchFamily="18" charset="2"/>
              </a:rPr>
              <a:t></a:t>
            </a:r>
            <a:r>
              <a:rPr lang="en-US" altLang="zh-CN" sz="2400" dirty="0">
                <a:latin typeface="Verdana" pitchFamily="34" charset="0"/>
              </a:rPr>
              <a:t>_closure(T)</a:t>
            </a:r>
            <a:r>
              <a:rPr lang="zh-CN" altLang="en-US" sz="2400" dirty="0">
                <a:latin typeface="Verdana" pitchFamily="34" charset="0"/>
              </a:rPr>
              <a:t>的初值置为</a:t>
            </a:r>
            <a:r>
              <a:rPr lang="en-US" altLang="zh-CN" sz="2400" dirty="0">
                <a:latin typeface="Verdana" pitchFamily="34" charset="0"/>
              </a:rPr>
              <a:t>T</a:t>
            </a:r>
            <a:r>
              <a:rPr lang="zh-CN" altLang="en-US" sz="2400" dirty="0">
                <a:latin typeface="Verdana" pitchFamily="34" charset="0"/>
              </a:rPr>
              <a:t>；</a:t>
            </a:r>
          </a:p>
          <a:p>
            <a:pPr algn="just">
              <a:buFont typeface="Monotype Sorts" pitchFamily="2" charset="2"/>
              <a:buNone/>
            </a:pPr>
            <a:r>
              <a:rPr lang="en-US" altLang="zh-CN" sz="2400" dirty="0">
                <a:latin typeface="Verdana" pitchFamily="34" charset="0"/>
              </a:rPr>
              <a:t>while  </a:t>
            </a:r>
            <a:r>
              <a:rPr lang="zh-CN" altLang="en-US" sz="2400" dirty="0">
                <a:latin typeface="Verdana" pitchFamily="34" charset="0"/>
              </a:rPr>
              <a:t>栈不空  </a:t>
            </a:r>
          </a:p>
          <a:p>
            <a:pPr algn="just">
              <a:buFont typeface="Monotype Sorts" pitchFamily="2" charset="2"/>
              <a:buNone/>
            </a:pPr>
            <a:r>
              <a:rPr lang="en-US" altLang="zh-CN" sz="2400" dirty="0">
                <a:latin typeface="Verdana" pitchFamily="34" charset="0"/>
              </a:rPr>
              <a:t>{  </a:t>
            </a:r>
          </a:p>
          <a:p>
            <a:pPr lvl="1" algn="just">
              <a:buFontTx/>
              <a:buNone/>
            </a:pPr>
            <a:r>
              <a:rPr lang="zh-CN" altLang="en-US" dirty="0">
                <a:latin typeface="Verdana" pitchFamily="34" charset="0"/>
              </a:rPr>
              <a:t>弹出栈顶元素</a:t>
            </a:r>
            <a:r>
              <a:rPr lang="en-US" altLang="zh-CN" dirty="0">
                <a:latin typeface="Verdana" pitchFamily="34" charset="0"/>
              </a:rPr>
              <a:t>t</a:t>
            </a:r>
            <a:r>
              <a:rPr lang="zh-CN" altLang="en-US" dirty="0">
                <a:latin typeface="Verdana" pitchFamily="34" charset="0"/>
              </a:rPr>
              <a:t>；</a:t>
            </a:r>
          </a:p>
          <a:p>
            <a:pPr lvl="1" algn="just">
              <a:buFontTx/>
              <a:buNone/>
            </a:pPr>
            <a:r>
              <a:rPr lang="en-US" altLang="zh-CN" dirty="0">
                <a:latin typeface="Verdana" pitchFamily="34" charset="0"/>
              </a:rPr>
              <a:t>for  (each  q</a:t>
            </a:r>
            <a:r>
              <a:rPr lang="en-US" altLang="zh-CN" dirty="0">
                <a:latin typeface="Verdana" pitchFamily="34" charset="0"/>
                <a:sym typeface="Symbol" pitchFamily="18" charset="2"/>
              </a:rPr>
              <a:t></a:t>
            </a:r>
            <a:r>
              <a:rPr lang="en-US" altLang="zh-CN" dirty="0">
                <a:latin typeface="Verdana" pitchFamily="34" charset="0"/>
              </a:rPr>
              <a:t>_closure(t)) </a:t>
            </a:r>
          </a:p>
          <a:p>
            <a:pPr lvl="1" algn="just">
              <a:buFontTx/>
              <a:buNone/>
            </a:pPr>
            <a:r>
              <a:rPr lang="en-US" altLang="zh-CN" dirty="0">
                <a:latin typeface="Verdana" pitchFamily="34" charset="0"/>
              </a:rPr>
              <a:t>    if  (q</a:t>
            </a:r>
            <a:r>
              <a:rPr lang="en-US" altLang="zh-CN" dirty="0">
                <a:latin typeface="Verdana" pitchFamily="34" charset="0"/>
                <a:sym typeface="Symbol" pitchFamily="18" charset="2"/>
              </a:rPr>
              <a:t></a:t>
            </a:r>
            <a:r>
              <a:rPr lang="en-US" altLang="zh-CN" dirty="0">
                <a:latin typeface="Verdana" pitchFamily="34" charset="0"/>
              </a:rPr>
              <a:t>_closure(T)) {</a:t>
            </a:r>
          </a:p>
          <a:p>
            <a:pPr lvl="1" algn="just">
              <a:buFontTx/>
              <a:buNone/>
            </a:pPr>
            <a:r>
              <a:rPr lang="en-US" altLang="zh-CN" dirty="0">
                <a:latin typeface="Verdana" pitchFamily="34" charset="0"/>
              </a:rPr>
              <a:t>       </a:t>
            </a:r>
            <a:r>
              <a:rPr lang="zh-CN" altLang="en-US" dirty="0">
                <a:latin typeface="Verdana" pitchFamily="34" charset="0"/>
              </a:rPr>
              <a:t>把</a:t>
            </a:r>
            <a:r>
              <a:rPr lang="en-US" altLang="zh-CN" dirty="0">
                <a:latin typeface="Verdana" pitchFamily="34" charset="0"/>
              </a:rPr>
              <a:t>q</a:t>
            </a:r>
            <a:r>
              <a:rPr lang="zh-CN" altLang="en-US" dirty="0">
                <a:latin typeface="Verdana" pitchFamily="34" charset="0"/>
              </a:rPr>
              <a:t>加入</a:t>
            </a:r>
            <a:r>
              <a:rPr lang="zh-CN" altLang="en-US" dirty="0">
                <a:latin typeface="Verdana" pitchFamily="34" charset="0"/>
                <a:sym typeface="Symbol" pitchFamily="18" charset="2"/>
              </a:rPr>
              <a:t></a:t>
            </a:r>
            <a:r>
              <a:rPr lang="en-US" altLang="zh-CN" dirty="0">
                <a:latin typeface="Verdana" pitchFamily="34" charset="0"/>
              </a:rPr>
              <a:t>_closure(T);</a:t>
            </a:r>
          </a:p>
          <a:p>
            <a:pPr lvl="1" algn="just">
              <a:buFontTx/>
              <a:buNone/>
            </a:pPr>
            <a:r>
              <a:rPr lang="en-US" altLang="zh-CN" dirty="0">
                <a:latin typeface="Verdana" pitchFamily="34" charset="0"/>
              </a:rPr>
              <a:t>       </a:t>
            </a:r>
            <a:r>
              <a:rPr lang="zh-CN" altLang="en-US" dirty="0">
                <a:latin typeface="Verdana" pitchFamily="34" charset="0"/>
              </a:rPr>
              <a:t>把</a:t>
            </a:r>
            <a:r>
              <a:rPr lang="en-US" altLang="zh-CN" dirty="0">
                <a:latin typeface="Verdana" pitchFamily="34" charset="0"/>
              </a:rPr>
              <a:t>q</a:t>
            </a:r>
            <a:r>
              <a:rPr lang="zh-CN" altLang="en-US" dirty="0">
                <a:latin typeface="Verdana" pitchFamily="34" charset="0"/>
              </a:rPr>
              <a:t>压入栈</a:t>
            </a:r>
            <a:r>
              <a:rPr lang="en-US" altLang="zh-CN" dirty="0">
                <a:latin typeface="Verdana" pitchFamily="34" charset="0"/>
              </a:rPr>
              <a:t>;</a:t>
            </a:r>
          </a:p>
          <a:p>
            <a:pPr lvl="1" algn="just">
              <a:buFontTx/>
              <a:buNone/>
            </a:pPr>
            <a:r>
              <a:rPr lang="en-US" altLang="zh-CN" dirty="0">
                <a:latin typeface="Verdana" pitchFamily="34" charset="0"/>
              </a:rPr>
              <a:t>     }</a:t>
            </a:r>
          </a:p>
          <a:p>
            <a:pPr algn="just">
              <a:buFont typeface="Monotype Sorts" pitchFamily="2" charset="2"/>
              <a:buNone/>
            </a:pPr>
            <a:r>
              <a:rPr lang="en-US" altLang="zh-CN" dirty="0">
                <a:latin typeface="Verdana" pitchFamily="34" charset="0"/>
              </a:rPr>
              <a:t>}</a:t>
            </a:r>
            <a:endParaRPr lang="en-US" altLang="zh-CN" sz="2400" dirty="0">
              <a:latin typeface="Verdana" pitchFamily="34" charset="0"/>
            </a:endParaRP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20</a:t>
            </a:fld>
            <a:endParaRPr lang="en-US" altLang="zh-CN"/>
          </a:p>
        </p:txBody>
      </p:sp>
    </p:spTree>
    <p:extLst>
      <p:ext uri="{BB962C8B-B14F-4D97-AF65-F5344CB8AC3E}">
        <p14:creationId xmlns:p14="http://schemas.microsoft.com/office/powerpoint/2010/main" val="2390561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wipe(up)">
                                      <p:cBhvr>
                                        <p:cTn id="7" dur="500"/>
                                        <p:tgtEl>
                                          <p:spTgt spid="279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9555">
                                            <p:txEl>
                                              <p:pRg st="1" end="1"/>
                                            </p:txEl>
                                          </p:spTgt>
                                        </p:tgtEl>
                                        <p:attrNameLst>
                                          <p:attrName>style.visibility</p:attrName>
                                        </p:attrNameLst>
                                      </p:cBhvr>
                                      <p:to>
                                        <p:strVal val="visible"/>
                                      </p:to>
                                    </p:set>
                                    <p:animEffect transition="in" filter="wipe(up)">
                                      <p:cBhvr>
                                        <p:cTn id="12" dur="500"/>
                                        <p:tgtEl>
                                          <p:spTgt spid="279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79555">
                                            <p:txEl>
                                              <p:pRg st="2" end="2"/>
                                            </p:txEl>
                                          </p:spTgt>
                                        </p:tgtEl>
                                        <p:attrNameLst>
                                          <p:attrName>style.visibility</p:attrName>
                                        </p:attrNameLst>
                                      </p:cBhvr>
                                      <p:to>
                                        <p:strVal val="visible"/>
                                      </p:to>
                                    </p:set>
                                    <p:animEffect transition="in" filter="wipe(up)">
                                      <p:cBhvr>
                                        <p:cTn id="17" dur="500"/>
                                        <p:tgtEl>
                                          <p:spTgt spid="279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79555">
                                            <p:txEl>
                                              <p:pRg st="3" end="3"/>
                                            </p:txEl>
                                          </p:spTgt>
                                        </p:tgtEl>
                                        <p:attrNameLst>
                                          <p:attrName>style.visibility</p:attrName>
                                        </p:attrNameLst>
                                      </p:cBhvr>
                                      <p:to>
                                        <p:strVal val="visible"/>
                                      </p:to>
                                    </p:set>
                                    <p:animEffect transition="in" filter="wipe(up)">
                                      <p:cBhvr>
                                        <p:cTn id="22" dur="500"/>
                                        <p:tgtEl>
                                          <p:spTgt spid="279555">
                                            <p:txEl>
                                              <p:pRg st="3" end="3"/>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79555">
                                            <p:txEl>
                                              <p:pRg st="4" end="4"/>
                                            </p:txEl>
                                          </p:spTgt>
                                        </p:tgtEl>
                                        <p:attrNameLst>
                                          <p:attrName>style.visibility</p:attrName>
                                        </p:attrNameLst>
                                      </p:cBhvr>
                                      <p:to>
                                        <p:strVal val="visible"/>
                                      </p:to>
                                    </p:set>
                                    <p:animEffect transition="in" filter="wipe(up)">
                                      <p:cBhvr>
                                        <p:cTn id="25" dur="500"/>
                                        <p:tgtEl>
                                          <p:spTgt spid="279555">
                                            <p:txEl>
                                              <p:pRg st="4" end="4"/>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79555">
                                            <p:txEl>
                                              <p:pRg st="5" end="5"/>
                                            </p:txEl>
                                          </p:spTgt>
                                        </p:tgtEl>
                                        <p:attrNameLst>
                                          <p:attrName>style.visibility</p:attrName>
                                        </p:attrNameLst>
                                      </p:cBhvr>
                                      <p:to>
                                        <p:strVal val="visible"/>
                                      </p:to>
                                    </p:set>
                                    <p:animEffect transition="in" filter="wipe(up)">
                                      <p:cBhvr>
                                        <p:cTn id="28" dur="500"/>
                                        <p:tgtEl>
                                          <p:spTgt spid="279555">
                                            <p:txEl>
                                              <p:pRg st="5" end="5"/>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79555">
                                            <p:txEl>
                                              <p:pRg st="6" end="6"/>
                                            </p:txEl>
                                          </p:spTgt>
                                        </p:tgtEl>
                                        <p:attrNameLst>
                                          <p:attrName>style.visibility</p:attrName>
                                        </p:attrNameLst>
                                      </p:cBhvr>
                                      <p:to>
                                        <p:strVal val="visible"/>
                                      </p:to>
                                    </p:set>
                                    <p:animEffect transition="in" filter="wipe(up)">
                                      <p:cBhvr>
                                        <p:cTn id="31" dur="500"/>
                                        <p:tgtEl>
                                          <p:spTgt spid="279555">
                                            <p:txEl>
                                              <p:pRg st="6" end="6"/>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79555">
                                            <p:txEl>
                                              <p:pRg st="7" end="7"/>
                                            </p:txEl>
                                          </p:spTgt>
                                        </p:tgtEl>
                                        <p:attrNameLst>
                                          <p:attrName>style.visibility</p:attrName>
                                        </p:attrNameLst>
                                      </p:cBhvr>
                                      <p:to>
                                        <p:strVal val="visible"/>
                                      </p:to>
                                    </p:set>
                                    <p:animEffect transition="in" filter="wipe(up)">
                                      <p:cBhvr>
                                        <p:cTn id="34" dur="500"/>
                                        <p:tgtEl>
                                          <p:spTgt spid="279555">
                                            <p:txEl>
                                              <p:pRg st="7" end="7"/>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279555">
                                            <p:txEl>
                                              <p:pRg st="8" end="8"/>
                                            </p:txEl>
                                          </p:spTgt>
                                        </p:tgtEl>
                                        <p:attrNameLst>
                                          <p:attrName>style.visibility</p:attrName>
                                        </p:attrNameLst>
                                      </p:cBhvr>
                                      <p:to>
                                        <p:strVal val="visible"/>
                                      </p:to>
                                    </p:set>
                                    <p:animEffect transition="in" filter="wipe(up)">
                                      <p:cBhvr>
                                        <p:cTn id="37" dur="500"/>
                                        <p:tgtEl>
                                          <p:spTgt spid="279555">
                                            <p:txEl>
                                              <p:pRg st="8" end="8"/>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279555">
                                            <p:txEl>
                                              <p:pRg st="9" end="9"/>
                                            </p:txEl>
                                          </p:spTgt>
                                        </p:tgtEl>
                                        <p:attrNameLst>
                                          <p:attrName>style.visibility</p:attrName>
                                        </p:attrNameLst>
                                      </p:cBhvr>
                                      <p:to>
                                        <p:strVal val="visible"/>
                                      </p:to>
                                    </p:set>
                                    <p:animEffect transition="in" filter="wipe(up)">
                                      <p:cBhvr>
                                        <p:cTn id="40" dur="500"/>
                                        <p:tgtEl>
                                          <p:spTgt spid="279555">
                                            <p:txEl>
                                              <p:pRg st="9" end="9"/>
                                            </p:txEl>
                                          </p:spTgt>
                                        </p:tgtEl>
                                      </p:cBhvr>
                                    </p:animEffect>
                                  </p:childTnLst>
                                </p:cTn>
                              </p:par>
                            </p:childTnLst>
                          </p:cTn>
                        </p:par>
                        <p:par>
                          <p:cTn id="41" fill="hold" nodeType="withGroup">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279555">
                                            <p:txEl>
                                              <p:pRg st="10" end="10"/>
                                            </p:txEl>
                                          </p:spTgt>
                                        </p:tgtEl>
                                        <p:attrNameLst>
                                          <p:attrName>style.visibility</p:attrName>
                                        </p:attrNameLst>
                                      </p:cBhvr>
                                      <p:to>
                                        <p:strVal val="visible"/>
                                      </p:to>
                                    </p:set>
                                    <p:animEffect transition="in" filter="wipe(up)">
                                      <p:cBhvr>
                                        <p:cTn id="44" dur="500"/>
                                        <p:tgtEl>
                                          <p:spTgt spid="27955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304800" y="152400"/>
            <a:ext cx="8610600" cy="576300"/>
          </a:xfrm>
        </p:spPr>
        <p:txBody>
          <a:bodyPr/>
          <a:lstStyle/>
          <a:p>
            <a:r>
              <a:rPr lang="zh-CN" altLang="en-US" sz="2800" b="0" dirty="0">
                <a:latin typeface="宋体" charset="-122"/>
              </a:rPr>
              <a:t>算法：</a:t>
            </a:r>
            <a:r>
              <a:rPr lang="zh-CN" altLang="en-US" sz="2800" dirty="0">
                <a:latin typeface="宋体" charset="-122"/>
              </a:rPr>
              <a:t>为</a:t>
            </a:r>
            <a:r>
              <a:rPr lang="en-US" altLang="zh-CN" sz="2800" dirty="0">
                <a:latin typeface="宋体" charset="-122"/>
              </a:rPr>
              <a:t>NFA</a:t>
            </a:r>
            <a:r>
              <a:rPr lang="zh-CN" altLang="en-US" sz="2800" dirty="0">
                <a:latin typeface="宋体" charset="-122"/>
              </a:rPr>
              <a:t>构造等价的</a:t>
            </a:r>
            <a:r>
              <a:rPr lang="en-US" altLang="zh-CN" sz="2800" dirty="0">
                <a:latin typeface="宋体" charset="-122"/>
              </a:rPr>
              <a:t>DFA</a:t>
            </a:r>
          </a:p>
        </p:txBody>
      </p:sp>
      <p:sp>
        <p:nvSpPr>
          <p:cNvPr id="281603" name="Rectangle 3"/>
          <p:cNvSpPr>
            <a:spLocks noGrp="1" noChangeArrowheads="1"/>
          </p:cNvSpPr>
          <p:nvPr>
            <p:ph type="body" idx="1"/>
          </p:nvPr>
        </p:nvSpPr>
        <p:spPr>
          <a:xfrm>
            <a:off x="609600" y="762000"/>
            <a:ext cx="8335963" cy="5715000"/>
          </a:xfrm>
        </p:spPr>
        <p:txBody>
          <a:bodyPr/>
          <a:lstStyle/>
          <a:p>
            <a:pPr algn="just">
              <a:buFont typeface="Monotype Sorts" pitchFamily="2" charset="2"/>
              <a:buNone/>
            </a:pPr>
            <a:r>
              <a:rPr lang="zh-CN" altLang="en-US" sz="2000" dirty="0">
                <a:latin typeface="Verdana" pitchFamily="34" charset="0"/>
              </a:rPr>
              <a:t>输入：一个</a:t>
            </a:r>
            <a:r>
              <a:rPr lang="en-US" altLang="zh-CN" sz="2000" dirty="0">
                <a:latin typeface="Verdana" pitchFamily="34" charset="0"/>
              </a:rPr>
              <a:t>NFA M</a:t>
            </a:r>
          </a:p>
          <a:p>
            <a:pPr algn="just">
              <a:buFont typeface="Monotype Sorts" pitchFamily="2" charset="2"/>
              <a:buNone/>
            </a:pPr>
            <a:r>
              <a:rPr lang="zh-CN" altLang="en-US" sz="2000" dirty="0">
                <a:latin typeface="Verdana" pitchFamily="34" charset="0"/>
              </a:rPr>
              <a:t>输出：一个与</a:t>
            </a:r>
            <a:r>
              <a:rPr lang="en-US" altLang="zh-CN" sz="2000" dirty="0">
                <a:latin typeface="Verdana" pitchFamily="34" charset="0"/>
              </a:rPr>
              <a:t>NFA M</a:t>
            </a:r>
            <a:r>
              <a:rPr lang="zh-CN" altLang="en-US" sz="2000" dirty="0">
                <a:latin typeface="Verdana" pitchFamily="34" charset="0"/>
              </a:rPr>
              <a:t>等价（即接受同样语言）的</a:t>
            </a:r>
            <a:r>
              <a:rPr lang="en-US" altLang="zh-CN" sz="2000" dirty="0">
                <a:latin typeface="Verdana" pitchFamily="34" charset="0"/>
              </a:rPr>
              <a:t>DFA D</a:t>
            </a:r>
          </a:p>
          <a:p>
            <a:pPr algn="just">
              <a:buFont typeface="Monotype Sorts" pitchFamily="2" charset="2"/>
              <a:buNone/>
            </a:pPr>
            <a:r>
              <a:rPr lang="zh-CN" altLang="en-US" sz="2000" dirty="0">
                <a:latin typeface="Verdana" pitchFamily="34" charset="0"/>
              </a:rPr>
              <a:t>方法：为</a:t>
            </a:r>
            <a:r>
              <a:rPr lang="en-US" altLang="zh-CN" sz="2000" dirty="0">
                <a:latin typeface="Verdana" pitchFamily="34" charset="0"/>
              </a:rPr>
              <a:t>DFA D</a:t>
            </a:r>
            <a:r>
              <a:rPr lang="zh-CN" altLang="en-US" sz="2000" dirty="0">
                <a:latin typeface="Verdana" pitchFamily="34" charset="0"/>
              </a:rPr>
              <a:t>构造状态转换表</a:t>
            </a:r>
            <a:r>
              <a:rPr lang="en-US" altLang="zh-CN" sz="2000" dirty="0">
                <a:latin typeface="Verdana" pitchFamily="34" charset="0"/>
              </a:rPr>
              <a:t>DTT</a:t>
            </a:r>
          </a:p>
          <a:p>
            <a:pPr>
              <a:buFont typeface="Monotype Sorts" pitchFamily="2" charset="2"/>
              <a:buNone/>
            </a:pPr>
            <a:r>
              <a:rPr lang="en-US" altLang="zh-CN" sz="2000" dirty="0">
                <a:solidFill>
                  <a:srgbClr val="0000FF"/>
                </a:solidFill>
                <a:latin typeface="Verdana" pitchFamily="34" charset="0"/>
              </a:rPr>
              <a:t>      </a:t>
            </a:r>
            <a:r>
              <a:rPr lang="zh-CN" altLang="en-US" sz="2000" dirty="0">
                <a:solidFill>
                  <a:srgbClr val="0000FF"/>
                </a:solidFill>
                <a:latin typeface="Verdana" pitchFamily="34" charset="0"/>
              </a:rPr>
              <a:t>初态：</a:t>
            </a:r>
            <a:r>
              <a:rPr lang="zh-CN" altLang="en-US" sz="2000" dirty="0">
                <a:latin typeface="Verdana" pitchFamily="34" charset="0"/>
                <a:sym typeface="Symbol" pitchFamily="18" charset="2"/>
              </a:rPr>
              <a:t></a:t>
            </a:r>
            <a:r>
              <a:rPr lang="en-US" altLang="zh-CN" sz="2000" dirty="0">
                <a:latin typeface="Verdana" pitchFamily="34" charset="0"/>
              </a:rPr>
              <a:t>_closure(q</a:t>
            </a:r>
            <a:r>
              <a:rPr lang="en-US" altLang="zh-CN" sz="2000" baseline="-25000" dirty="0">
                <a:latin typeface="Verdana" pitchFamily="34" charset="0"/>
              </a:rPr>
              <a:t>0</a:t>
            </a:r>
            <a:r>
              <a:rPr lang="en-US" altLang="zh-CN" sz="2000" dirty="0">
                <a:latin typeface="Verdana" pitchFamily="34" charset="0"/>
              </a:rPr>
              <a:t>)</a:t>
            </a:r>
            <a:r>
              <a:rPr lang="zh-CN" altLang="en-US" sz="2000" dirty="0">
                <a:latin typeface="Verdana" pitchFamily="34" charset="0"/>
              </a:rPr>
              <a:t>是</a:t>
            </a:r>
            <a:r>
              <a:rPr lang="en-US" altLang="zh-CN" sz="2000" dirty="0">
                <a:latin typeface="Verdana" pitchFamily="34" charset="0"/>
              </a:rPr>
              <a:t>DQ</a:t>
            </a:r>
            <a:r>
              <a:rPr lang="zh-CN" altLang="en-US" sz="2000" dirty="0">
                <a:latin typeface="Verdana" pitchFamily="34" charset="0"/>
              </a:rPr>
              <a:t>中唯一的状态，且未标记。</a:t>
            </a:r>
          </a:p>
          <a:p>
            <a:pPr>
              <a:buFont typeface="Monotype Sorts" pitchFamily="2" charset="2"/>
              <a:buNone/>
            </a:pPr>
            <a:r>
              <a:rPr lang="zh-CN" altLang="zh-CN" sz="2000" dirty="0">
                <a:latin typeface="Verdana" pitchFamily="34" charset="0"/>
              </a:rPr>
              <a:t>      </a:t>
            </a:r>
            <a:r>
              <a:rPr lang="en-US" altLang="zh-CN" sz="2000" dirty="0">
                <a:latin typeface="Verdana" pitchFamily="34" charset="0"/>
              </a:rPr>
              <a:t>while  (DQ</a:t>
            </a:r>
            <a:r>
              <a:rPr lang="zh-CN" altLang="en-US" sz="2000" dirty="0">
                <a:latin typeface="Verdana" pitchFamily="34" charset="0"/>
              </a:rPr>
              <a:t>中存在一个未标记的状态</a:t>
            </a:r>
            <a:r>
              <a:rPr lang="en-US" altLang="zh-CN" sz="2000" dirty="0">
                <a:latin typeface="Verdana" pitchFamily="34" charset="0"/>
              </a:rPr>
              <a:t>T) </a:t>
            </a:r>
          </a:p>
          <a:p>
            <a:pPr lvl="1">
              <a:buFont typeface="宋体" charset="-122"/>
              <a:buNone/>
            </a:pPr>
            <a:r>
              <a:rPr lang="en-US" altLang="zh-CN" sz="2000" dirty="0">
                <a:latin typeface="Verdana" pitchFamily="34" charset="0"/>
              </a:rPr>
              <a:t> {</a:t>
            </a:r>
          </a:p>
          <a:p>
            <a:pPr lvl="1">
              <a:buFont typeface="宋体" charset="-122"/>
              <a:buNone/>
            </a:pPr>
            <a:r>
              <a:rPr lang="en-US" altLang="zh-CN" sz="2000" dirty="0">
                <a:latin typeface="Verdana" pitchFamily="34" charset="0"/>
              </a:rPr>
              <a:t>       </a:t>
            </a:r>
            <a:r>
              <a:rPr lang="zh-CN" altLang="en-US" sz="2000" dirty="0">
                <a:latin typeface="Verdana" pitchFamily="34" charset="0"/>
              </a:rPr>
              <a:t>标记 </a:t>
            </a:r>
            <a:r>
              <a:rPr lang="en-US" altLang="zh-CN" sz="2000" dirty="0">
                <a:latin typeface="Verdana" pitchFamily="34" charset="0"/>
              </a:rPr>
              <a:t>T</a:t>
            </a:r>
            <a:r>
              <a:rPr lang="zh-CN" altLang="en-US" sz="2000" dirty="0">
                <a:latin typeface="Verdana" pitchFamily="34" charset="0"/>
              </a:rPr>
              <a:t>；</a:t>
            </a:r>
          </a:p>
          <a:p>
            <a:pPr lvl="1">
              <a:buFont typeface="宋体" charset="-122"/>
              <a:buNone/>
            </a:pPr>
            <a:r>
              <a:rPr lang="zh-CN" altLang="en-US" sz="2000" dirty="0">
                <a:latin typeface="Verdana" pitchFamily="34" charset="0"/>
              </a:rPr>
              <a:t>         </a:t>
            </a:r>
            <a:r>
              <a:rPr lang="en-US" altLang="zh-CN" sz="2000" dirty="0">
                <a:latin typeface="Verdana" pitchFamily="34" charset="0"/>
              </a:rPr>
              <a:t>for  (each  a</a:t>
            </a:r>
            <a:r>
              <a:rPr lang="en-US" altLang="zh-CN" sz="2000" dirty="0">
                <a:latin typeface="Verdana" pitchFamily="34" charset="0"/>
                <a:sym typeface="Symbol" pitchFamily="18" charset="2"/>
              </a:rPr>
              <a:t>)</a:t>
            </a:r>
            <a:endParaRPr lang="en-US" altLang="zh-CN" sz="2000" dirty="0">
              <a:latin typeface="Verdana" pitchFamily="34" charset="0"/>
            </a:endParaRPr>
          </a:p>
          <a:p>
            <a:pPr lvl="1">
              <a:buFontTx/>
              <a:buNone/>
            </a:pPr>
            <a:r>
              <a:rPr lang="en-US" altLang="zh-CN" sz="2000" dirty="0">
                <a:latin typeface="Verdana" pitchFamily="34" charset="0"/>
              </a:rPr>
              <a:t>        {</a:t>
            </a:r>
          </a:p>
          <a:p>
            <a:pPr lvl="1">
              <a:buFont typeface="宋体" charset="-122"/>
              <a:buNone/>
            </a:pPr>
            <a:r>
              <a:rPr lang="en-US" altLang="zh-CN" sz="2000" dirty="0">
                <a:latin typeface="Verdana" pitchFamily="34" charset="0"/>
              </a:rPr>
              <a:t>              U=</a:t>
            </a:r>
            <a:r>
              <a:rPr lang="en-US" altLang="zh-CN" sz="2000" dirty="0">
                <a:latin typeface="Verdana" pitchFamily="34" charset="0"/>
                <a:sym typeface="Symbol" pitchFamily="18" charset="2"/>
              </a:rPr>
              <a:t></a:t>
            </a:r>
            <a:r>
              <a:rPr lang="en-US" altLang="zh-CN" sz="2000" dirty="0">
                <a:latin typeface="Verdana" pitchFamily="34" charset="0"/>
              </a:rPr>
              <a:t>_closure(move(T,a))</a:t>
            </a:r>
            <a:r>
              <a:rPr lang="zh-CN" altLang="en-US" sz="2000" dirty="0">
                <a:latin typeface="Verdana" pitchFamily="34" charset="0"/>
              </a:rPr>
              <a:t>；</a:t>
            </a:r>
          </a:p>
          <a:p>
            <a:pPr lvl="1">
              <a:buFont typeface="宋体" charset="-122"/>
              <a:buNone/>
            </a:pPr>
            <a:r>
              <a:rPr lang="zh-CN" altLang="en-US" sz="2000" dirty="0">
                <a:latin typeface="Verdana" pitchFamily="34" charset="0"/>
              </a:rPr>
              <a:t>              </a:t>
            </a:r>
            <a:r>
              <a:rPr lang="en-US" altLang="zh-CN" sz="2000" dirty="0">
                <a:latin typeface="Verdana" pitchFamily="34" charset="0"/>
              </a:rPr>
              <a:t>if  (U</a:t>
            </a:r>
            <a:r>
              <a:rPr lang="en-US" altLang="zh-CN" sz="2000" dirty="0">
                <a:latin typeface="Verdana" pitchFamily="34" charset="0"/>
                <a:sym typeface="Symbol" pitchFamily="18" charset="2"/>
              </a:rPr>
              <a:t></a:t>
            </a:r>
            <a:r>
              <a:rPr lang="en-US" altLang="zh-CN" sz="2000" dirty="0">
                <a:latin typeface="Verdana" pitchFamily="34" charset="0"/>
              </a:rPr>
              <a:t>DQ)</a:t>
            </a:r>
          </a:p>
          <a:p>
            <a:pPr lvl="1">
              <a:buFont typeface="宋体" charset="-122"/>
              <a:buNone/>
            </a:pPr>
            <a:r>
              <a:rPr lang="en-US" altLang="zh-CN" sz="2000" dirty="0">
                <a:latin typeface="Verdana" pitchFamily="34" charset="0"/>
              </a:rPr>
              <a:t>                   </a:t>
            </a:r>
            <a:r>
              <a:rPr lang="zh-CN" altLang="en-US" sz="2000" dirty="0">
                <a:latin typeface="Verdana" pitchFamily="34" charset="0"/>
              </a:rPr>
              <a:t>把</a:t>
            </a:r>
            <a:r>
              <a:rPr lang="en-US" altLang="zh-CN" sz="2000" dirty="0">
                <a:latin typeface="Verdana" pitchFamily="34" charset="0"/>
              </a:rPr>
              <a:t>U</a:t>
            </a:r>
            <a:r>
              <a:rPr lang="zh-CN" altLang="en-US" sz="2000" dirty="0">
                <a:latin typeface="Verdana" pitchFamily="34" charset="0"/>
              </a:rPr>
              <a:t>做为一个未标记的状态加入</a:t>
            </a:r>
            <a:r>
              <a:rPr lang="en-US" altLang="zh-CN" sz="2000" dirty="0">
                <a:latin typeface="Verdana" pitchFamily="34" charset="0"/>
              </a:rPr>
              <a:t>DQ</a:t>
            </a:r>
            <a:r>
              <a:rPr lang="zh-CN" altLang="en-US" sz="2000" dirty="0">
                <a:latin typeface="Verdana" pitchFamily="34" charset="0"/>
              </a:rPr>
              <a:t>；</a:t>
            </a:r>
          </a:p>
          <a:p>
            <a:pPr lvl="1">
              <a:buFont typeface="宋体" charset="-122"/>
              <a:buNone/>
            </a:pPr>
            <a:r>
              <a:rPr lang="zh-CN" altLang="en-US" sz="2000" dirty="0">
                <a:latin typeface="Verdana" pitchFamily="34" charset="0"/>
              </a:rPr>
              <a:t>              </a:t>
            </a:r>
            <a:r>
              <a:rPr lang="en-US" altLang="zh-CN" sz="2000" dirty="0">
                <a:latin typeface="Verdana" pitchFamily="34" charset="0"/>
              </a:rPr>
              <a:t>DTT[T,a]</a:t>
            </a:r>
            <a:r>
              <a:rPr lang="zh-CN" altLang="en-US" sz="2000" dirty="0">
                <a:latin typeface="Verdana" pitchFamily="34" charset="0"/>
              </a:rPr>
              <a:t>：</a:t>
            </a:r>
            <a:r>
              <a:rPr lang="en-US" altLang="zh-CN" sz="2000" dirty="0">
                <a:latin typeface="Verdana" pitchFamily="34" charset="0"/>
              </a:rPr>
              <a:t>=U;</a:t>
            </a:r>
          </a:p>
          <a:p>
            <a:pPr lvl="1">
              <a:buFont typeface="宋体" charset="-122"/>
              <a:buNone/>
            </a:pPr>
            <a:r>
              <a:rPr lang="en-US" altLang="zh-CN" sz="2000" dirty="0">
                <a:latin typeface="Verdana" pitchFamily="34" charset="0"/>
              </a:rPr>
              <a:t>         }</a:t>
            </a:r>
          </a:p>
          <a:p>
            <a:pPr lvl="1">
              <a:buFontTx/>
              <a:buNone/>
            </a:pPr>
            <a:r>
              <a:rPr lang="en-US" altLang="zh-CN" sz="2000" dirty="0">
                <a:latin typeface="Verdana" pitchFamily="34" charset="0"/>
              </a:rPr>
              <a:t>   }</a:t>
            </a: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21</a:t>
            </a:fld>
            <a:endParaRPr lang="en-US" altLang="zh-CN"/>
          </a:p>
        </p:txBody>
      </p:sp>
    </p:spTree>
    <p:extLst>
      <p:ext uri="{BB962C8B-B14F-4D97-AF65-F5344CB8AC3E}">
        <p14:creationId xmlns:p14="http://schemas.microsoft.com/office/powerpoint/2010/main" val="16858952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1603">
                                            <p:txEl>
                                              <p:pRg st="0" end="0"/>
                                            </p:txEl>
                                          </p:spTgt>
                                        </p:tgtEl>
                                        <p:attrNameLst>
                                          <p:attrName>style.visibility</p:attrName>
                                        </p:attrNameLst>
                                      </p:cBhvr>
                                      <p:to>
                                        <p:strVal val="visible"/>
                                      </p:to>
                                    </p:set>
                                    <p:animEffect transition="in" filter="wipe(up)">
                                      <p:cBhvr>
                                        <p:cTn id="7" dur="500"/>
                                        <p:tgtEl>
                                          <p:spTgt spid="281603">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1603">
                                            <p:txEl>
                                              <p:pRg st="1" end="1"/>
                                            </p:txEl>
                                          </p:spTgt>
                                        </p:tgtEl>
                                        <p:attrNameLst>
                                          <p:attrName>style.visibility</p:attrName>
                                        </p:attrNameLst>
                                      </p:cBhvr>
                                      <p:to>
                                        <p:strVal val="visible"/>
                                      </p:to>
                                    </p:set>
                                    <p:animEffect transition="in" filter="wipe(up)">
                                      <p:cBhvr>
                                        <p:cTn id="11" dur="500"/>
                                        <p:tgtEl>
                                          <p:spTgt spid="28160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81603">
                                            <p:txEl>
                                              <p:pRg st="2" end="2"/>
                                            </p:txEl>
                                          </p:spTgt>
                                        </p:tgtEl>
                                        <p:attrNameLst>
                                          <p:attrName>style.visibility</p:attrName>
                                        </p:attrNameLst>
                                      </p:cBhvr>
                                      <p:to>
                                        <p:strVal val="visible"/>
                                      </p:to>
                                    </p:set>
                                    <p:animEffect transition="in" filter="wipe(up)">
                                      <p:cBhvr>
                                        <p:cTn id="16" dur="500"/>
                                        <p:tgtEl>
                                          <p:spTgt spid="28160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81603">
                                            <p:txEl>
                                              <p:pRg st="3" end="3"/>
                                            </p:txEl>
                                          </p:spTgt>
                                        </p:tgtEl>
                                        <p:attrNameLst>
                                          <p:attrName>style.visibility</p:attrName>
                                        </p:attrNameLst>
                                      </p:cBhvr>
                                      <p:to>
                                        <p:strVal val="visible"/>
                                      </p:to>
                                    </p:set>
                                    <p:animEffect transition="in" filter="wipe(up)">
                                      <p:cBhvr>
                                        <p:cTn id="21" dur="500"/>
                                        <p:tgtEl>
                                          <p:spTgt spid="281603">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81603">
                                            <p:txEl>
                                              <p:pRg st="4" end="4"/>
                                            </p:txEl>
                                          </p:spTgt>
                                        </p:tgtEl>
                                        <p:attrNameLst>
                                          <p:attrName>style.visibility</p:attrName>
                                        </p:attrNameLst>
                                      </p:cBhvr>
                                      <p:to>
                                        <p:strVal val="visible"/>
                                      </p:to>
                                    </p:set>
                                    <p:animEffect transition="in" filter="wipe(up)">
                                      <p:cBhvr>
                                        <p:cTn id="26" dur="500"/>
                                        <p:tgtEl>
                                          <p:spTgt spid="281603">
                                            <p:txEl>
                                              <p:pRg st="4" end="4"/>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81603">
                                            <p:txEl>
                                              <p:pRg st="5" end="5"/>
                                            </p:txEl>
                                          </p:spTgt>
                                        </p:tgtEl>
                                        <p:attrNameLst>
                                          <p:attrName>style.visibility</p:attrName>
                                        </p:attrNameLst>
                                      </p:cBhvr>
                                      <p:to>
                                        <p:strVal val="visible"/>
                                      </p:to>
                                    </p:set>
                                    <p:animEffect transition="in" filter="wipe(up)">
                                      <p:cBhvr>
                                        <p:cTn id="29" dur="500"/>
                                        <p:tgtEl>
                                          <p:spTgt spid="281603">
                                            <p:txEl>
                                              <p:pRg st="5" end="5"/>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81603">
                                            <p:txEl>
                                              <p:pRg st="6" end="6"/>
                                            </p:txEl>
                                          </p:spTgt>
                                        </p:tgtEl>
                                        <p:attrNameLst>
                                          <p:attrName>style.visibility</p:attrName>
                                        </p:attrNameLst>
                                      </p:cBhvr>
                                      <p:to>
                                        <p:strVal val="visible"/>
                                      </p:to>
                                    </p:set>
                                    <p:animEffect transition="in" filter="wipe(up)">
                                      <p:cBhvr>
                                        <p:cTn id="32" dur="500"/>
                                        <p:tgtEl>
                                          <p:spTgt spid="281603">
                                            <p:txEl>
                                              <p:pRg st="6" end="6"/>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281603">
                                            <p:txEl>
                                              <p:pRg st="7" end="7"/>
                                            </p:txEl>
                                          </p:spTgt>
                                        </p:tgtEl>
                                        <p:attrNameLst>
                                          <p:attrName>style.visibility</p:attrName>
                                        </p:attrNameLst>
                                      </p:cBhvr>
                                      <p:to>
                                        <p:strVal val="visible"/>
                                      </p:to>
                                    </p:set>
                                    <p:animEffect transition="in" filter="wipe(up)">
                                      <p:cBhvr>
                                        <p:cTn id="35" dur="500"/>
                                        <p:tgtEl>
                                          <p:spTgt spid="281603">
                                            <p:txEl>
                                              <p:pRg st="7" end="7"/>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281603">
                                            <p:txEl>
                                              <p:pRg st="8" end="8"/>
                                            </p:txEl>
                                          </p:spTgt>
                                        </p:tgtEl>
                                        <p:attrNameLst>
                                          <p:attrName>style.visibility</p:attrName>
                                        </p:attrNameLst>
                                      </p:cBhvr>
                                      <p:to>
                                        <p:strVal val="visible"/>
                                      </p:to>
                                    </p:set>
                                    <p:animEffect transition="in" filter="wipe(up)">
                                      <p:cBhvr>
                                        <p:cTn id="38" dur="500"/>
                                        <p:tgtEl>
                                          <p:spTgt spid="281603">
                                            <p:txEl>
                                              <p:pRg st="8" end="8"/>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281603">
                                            <p:txEl>
                                              <p:pRg st="9" end="9"/>
                                            </p:txEl>
                                          </p:spTgt>
                                        </p:tgtEl>
                                        <p:attrNameLst>
                                          <p:attrName>style.visibility</p:attrName>
                                        </p:attrNameLst>
                                      </p:cBhvr>
                                      <p:to>
                                        <p:strVal val="visible"/>
                                      </p:to>
                                    </p:set>
                                    <p:animEffect transition="in" filter="wipe(up)">
                                      <p:cBhvr>
                                        <p:cTn id="41" dur="500"/>
                                        <p:tgtEl>
                                          <p:spTgt spid="281603">
                                            <p:txEl>
                                              <p:pRg st="9" end="9"/>
                                            </p:txEl>
                                          </p:spTgt>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281603">
                                            <p:txEl>
                                              <p:pRg st="10" end="10"/>
                                            </p:txEl>
                                          </p:spTgt>
                                        </p:tgtEl>
                                        <p:attrNameLst>
                                          <p:attrName>style.visibility</p:attrName>
                                        </p:attrNameLst>
                                      </p:cBhvr>
                                      <p:to>
                                        <p:strVal val="visible"/>
                                      </p:to>
                                    </p:set>
                                    <p:animEffect transition="in" filter="wipe(up)">
                                      <p:cBhvr>
                                        <p:cTn id="44" dur="500"/>
                                        <p:tgtEl>
                                          <p:spTgt spid="281603">
                                            <p:txEl>
                                              <p:pRg st="10" end="10"/>
                                            </p:txEl>
                                          </p:spTgt>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281603">
                                            <p:txEl>
                                              <p:pRg st="11" end="11"/>
                                            </p:txEl>
                                          </p:spTgt>
                                        </p:tgtEl>
                                        <p:attrNameLst>
                                          <p:attrName>style.visibility</p:attrName>
                                        </p:attrNameLst>
                                      </p:cBhvr>
                                      <p:to>
                                        <p:strVal val="visible"/>
                                      </p:to>
                                    </p:set>
                                    <p:animEffect transition="in" filter="wipe(up)">
                                      <p:cBhvr>
                                        <p:cTn id="47" dur="500"/>
                                        <p:tgtEl>
                                          <p:spTgt spid="281603">
                                            <p:txEl>
                                              <p:pRg st="11" end="11"/>
                                            </p:txEl>
                                          </p:spTgt>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281603">
                                            <p:txEl>
                                              <p:pRg st="12" end="12"/>
                                            </p:txEl>
                                          </p:spTgt>
                                        </p:tgtEl>
                                        <p:attrNameLst>
                                          <p:attrName>style.visibility</p:attrName>
                                        </p:attrNameLst>
                                      </p:cBhvr>
                                      <p:to>
                                        <p:strVal val="visible"/>
                                      </p:to>
                                    </p:set>
                                    <p:animEffect transition="in" filter="wipe(up)">
                                      <p:cBhvr>
                                        <p:cTn id="50" dur="500"/>
                                        <p:tgtEl>
                                          <p:spTgt spid="281603">
                                            <p:txEl>
                                              <p:pRg st="12" end="12"/>
                                            </p:txEl>
                                          </p:spTgt>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281603">
                                            <p:txEl>
                                              <p:pRg st="13" end="13"/>
                                            </p:txEl>
                                          </p:spTgt>
                                        </p:tgtEl>
                                        <p:attrNameLst>
                                          <p:attrName>style.visibility</p:attrName>
                                        </p:attrNameLst>
                                      </p:cBhvr>
                                      <p:to>
                                        <p:strVal val="visible"/>
                                      </p:to>
                                    </p:set>
                                    <p:animEffect transition="in" filter="wipe(up)">
                                      <p:cBhvr>
                                        <p:cTn id="53" dur="500"/>
                                        <p:tgtEl>
                                          <p:spTgt spid="281603">
                                            <p:txEl>
                                              <p:pRg st="13" end="13"/>
                                            </p:txEl>
                                          </p:spTgt>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281603">
                                            <p:txEl>
                                              <p:pRg st="14" end="14"/>
                                            </p:txEl>
                                          </p:spTgt>
                                        </p:tgtEl>
                                        <p:attrNameLst>
                                          <p:attrName>style.visibility</p:attrName>
                                        </p:attrNameLst>
                                      </p:cBhvr>
                                      <p:to>
                                        <p:strVal val="visible"/>
                                      </p:to>
                                    </p:set>
                                    <p:animEffect transition="in" filter="wipe(up)">
                                      <p:cBhvr>
                                        <p:cTn id="56" dur="500"/>
                                        <p:tgtEl>
                                          <p:spTgt spid="28160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304800" y="152400"/>
            <a:ext cx="8610600" cy="558800"/>
          </a:xfrm>
        </p:spPr>
        <p:txBody>
          <a:bodyPr/>
          <a:lstStyle/>
          <a:p>
            <a:r>
              <a:rPr lang="zh-CN" altLang="en-US" sz="2800" dirty="0" smtClean="0">
                <a:latin typeface="宋体" charset="-122"/>
              </a:rPr>
              <a:t>示例</a:t>
            </a:r>
            <a:r>
              <a:rPr lang="zh-CN" altLang="en-US" sz="2800" b="0" dirty="0" smtClean="0">
                <a:solidFill>
                  <a:schemeClr val="tx1"/>
                </a:solidFill>
                <a:latin typeface="宋体" charset="-122"/>
              </a:rPr>
              <a:t>：</a:t>
            </a:r>
            <a:r>
              <a:rPr lang="zh-CN" altLang="en-US" sz="2800" dirty="0">
                <a:solidFill>
                  <a:schemeClr val="tx1"/>
                </a:solidFill>
                <a:latin typeface="宋体" charset="-122"/>
              </a:rPr>
              <a:t>构造与下面的</a:t>
            </a:r>
            <a:r>
              <a:rPr lang="en-US" altLang="zh-CN" sz="2800" dirty="0">
                <a:solidFill>
                  <a:schemeClr val="tx1"/>
                </a:solidFill>
                <a:latin typeface="宋体" charset="-122"/>
              </a:rPr>
              <a:t>NFA M</a:t>
            </a:r>
            <a:r>
              <a:rPr lang="zh-CN" altLang="en-US" sz="2800" dirty="0">
                <a:solidFill>
                  <a:schemeClr val="tx1"/>
                </a:solidFill>
                <a:latin typeface="宋体" charset="-122"/>
              </a:rPr>
              <a:t>等价的</a:t>
            </a:r>
            <a:r>
              <a:rPr lang="en-US" altLang="zh-CN" sz="2800" dirty="0">
                <a:solidFill>
                  <a:schemeClr val="tx1"/>
                </a:solidFill>
                <a:latin typeface="宋体" charset="-122"/>
              </a:rPr>
              <a:t>DFA D</a:t>
            </a:r>
            <a:r>
              <a:rPr lang="zh-CN" altLang="en-US" sz="2800" dirty="0">
                <a:solidFill>
                  <a:schemeClr val="tx1"/>
                </a:solidFill>
                <a:latin typeface="宋体" charset="-122"/>
              </a:rPr>
              <a:t>。</a:t>
            </a:r>
          </a:p>
        </p:txBody>
      </p:sp>
      <p:sp>
        <p:nvSpPr>
          <p:cNvPr id="282627" name="Rectangle 3"/>
          <p:cNvSpPr>
            <a:spLocks noGrp="1" noChangeArrowheads="1"/>
          </p:cNvSpPr>
          <p:nvPr>
            <p:ph type="body" idx="1"/>
          </p:nvPr>
        </p:nvSpPr>
        <p:spPr>
          <a:xfrm>
            <a:off x="228600" y="3338990"/>
            <a:ext cx="8686800" cy="3195353"/>
          </a:xfrm>
        </p:spPr>
        <p:txBody>
          <a:bodyPr>
            <a:noAutofit/>
          </a:bodyPr>
          <a:lstStyle/>
          <a:p>
            <a:r>
              <a:rPr lang="zh-CN" altLang="en-US" sz="2000" dirty="0">
                <a:latin typeface="宋体" charset="-122"/>
              </a:rPr>
              <a:t>字母表</a:t>
            </a:r>
            <a:r>
              <a:rPr lang="zh-CN" altLang="en-US" sz="2000" dirty="0">
                <a:latin typeface="宋体" charset="-122"/>
                <a:sym typeface="Symbol" pitchFamily="18" charset="2"/>
              </a:rPr>
              <a:t></a:t>
            </a:r>
            <a:r>
              <a:rPr lang="en-US" altLang="zh-CN" sz="2000" dirty="0">
                <a:latin typeface="宋体" charset="-122"/>
              </a:rPr>
              <a:t>={</a:t>
            </a:r>
            <a:r>
              <a:rPr lang="en-US" altLang="zh-CN" sz="2000" dirty="0" err="1">
                <a:latin typeface="宋体" charset="-122"/>
              </a:rPr>
              <a:t>a,b</a:t>
            </a:r>
            <a:r>
              <a:rPr lang="en-US" altLang="zh-CN" sz="2000" dirty="0">
                <a:latin typeface="宋体" charset="-122"/>
              </a:rPr>
              <a:t>}</a:t>
            </a:r>
          </a:p>
          <a:p>
            <a:r>
              <a:rPr lang="zh-CN" altLang="en-US" sz="2000" dirty="0">
                <a:solidFill>
                  <a:srgbClr val="0000FF"/>
                </a:solidFill>
                <a:latin typeface="宋体" charset="-122"/>
              </a:rPr>
              <a:t>初态为</a:t>
            </a:r>
            <a:r>
              <a:rPr lang="en-US" altLang="zh-CN" sz="2000" dirty="0">
                <a:solidFill>
                  <a:srgbClr val="0000FF"/>
                </a:solidFill>
                <a:latin typeface="宋体" charset="-122"/>
              </a:rPr>
              <a:t>A</a:t>
            </a:r>
            <a:r>
              <a:rPr lang="zh-CN" altLang="en-US" sz="2000" dirty="0" smtClean="0">
                <a:latin typeface="宋体" charset="-122"/>
              </a:rPr>
              <a:t>，</a:t>
            </a:r>
            <a:r>
              <a:rPr lang="en-US" altLang="zh-CN" sz="2000" dirty="0" smtClean="0">
                <a:latin typeface="宋体" charset="-122"/>
              </a:rPr>
              <a:t>A</a:t>
            </a:r>
            <a:r>
              <a:rPr lang="en-US" altLang="zh-CN" sz="2000" dirty="0">
                <a:latin typeface="宋体" charset="-122"/>
              </a:rPr>
              <a:t>=</a:t>
            </a:r>
            <a:r>
              <a:rPr lang="en-US" altLang="zh-CN" sz="2000" dirty="0">
                <a:latin typeface="宋体" charset="-122"/>
                <a:sym typeface="Symbol" pitchFamily="18" charset="2"/>
              </a:rPr>
              <a:t></a:t>
            </a:r>
            <a:r>
              <a:rPr lang="en-US" altLang="zh-CN" sz="2000" dirty="0">
                <a:latin typeface="宋体" charset="-122"/>
              </a:rPr>
              <a:t>_closure(0)={0,1,2,4,7}</a:t>
            </a:r>
          </a:p>
          <a:p>
            <a:pPr>
              <a:buFont typeface="Monotype Sorts" pitchFamily="2" charset="2"/>
              <a:buNone/>
            </a:pPr>
            <a:r>
              <a:rPr lang="en-US" altLang="zh-CN" sz="2000" dirty="0" smtClean="0">
                <a:solidFill>
                  <a:srgbClr val="0000FF"/>
                </a:solidFill>
              </a:rPr>
              <a:t> DTT[</a:t>
            </a:r>
            <a:r>
              <a:rPr lang="en-US" altLang="zh-CN" sz="2000" dirty="0" err="1" smtClean="0">
                <a:solidFill>
                  <a:srgbClr val="0000FF"/>
                </a:solidFill>
              </a:rPr>
              <a:t>A,a</a:t>
            </a:r>
            <a:r>
              <a:rPr lang="en-US" altLang="zh-CN" sz="2000" dirty="0" smtClean="0">
                <a:solidFill>
                  <a:srgbClr val="0000FF"/>
                </a:solidFill>
              </a:rPr>
              <a:t>]</a:t>
            </a:r>
            <a:r>
              <a:rPr lang="en-US" altLang="zh-CN" sz="2000" dirty="0" smtClean="0"/>
              <a:t>=</a:t>
            </a:r>
            <a:r>
              <a:rPr lang="en-US" altLang="zh-CN" sz="2000" dirty="0" smtClean="0">
                <a:sym typeface="Symbol" pitchFamily="18" charset="2"/>
              </a:rPr>
              <a:t></a:t>
            </a:r>
            <a:r>
              <a:rPr lang="en-US" altLang="zh-CN" sz="2000" dirty="0"/>
              <a:t>_closure( move(</a:t>
            </a:r>
            <a:r>
              <a:rPr lang="en-US" altLang="zh-CN" sz="2000" dirty="0" err="1"/>
              <a:t>A,a</a:t>
            </a:r>
            <a:r>
              <a:rPr lang="en-US" altLang="zh-CN" sz="2000" dirty="0"/>
              <a:t>) </a:t>
            </a:r>
            <a:r>
              <a:rPr lang="en-US" altLang="zh-CN" sz="2000" dirty="0" smtClean="0"/>
              <a:t>)</a:t>
            </a:r>
          </a:p>
          <a:p>
            <a:pPr>
              <a:buFont typeface="Monotype Sorts" pitchFamily="2" charset="2"/>
              <a:buNone/>
            </a:pPr>
            <a:r>
              <a:rPr lang="en-US" altLang="zh-CN" sz="2000" dirty="0" smtClean="0"/>
              <a:t> =</a:t>
            </a:r>
            <a:r>
              <a:rPr lang="en-US" altLang="zh-CN" sz="2000" dirty="0" smtClean="0">
                <a:sym typeface="Symbol" pitchFamily="18" charset="2"/>
              </a:rPr>
              <a:t></a:t>
            </a:r>
            <a:r>
              <a:rPr lang="en-US" altLang="zh-CN" sz="2000" dirty="0"/>
              <a:t>_</a:t>
            </a:r>
            <a:r>
              <a:rPr lang="en-US" altLang="zh-CN" sz="2000" dirty="0" smtClean="0"/>
              <a:t>closure(move(0,a</a:t>
            </a:r>
            <a:r>
              <a:rPr lang="en-US" altLang="zh-CN" sz="2000" dirty="0"/>
              <a:t>)∪move(1,a)∪move(2,a)∪move(4,a)∪move(7,a</a:t>
            </a:r>
            <a:r>
              <a:rPr lang="en-US" altLang="zh-CN" sz="2000" dirty="0" smtClean="0"/>
              <a:t>))</a:t>
            </a:r>
            <a:endParaRPr lang="en-US" altLang="zh-CN" sz="2000" dirty="0">
              <a:latin typeface="宋体" charset="-122"/>
            </a:endParaRPr>
          </a:p>
          <a:p>
            <a:pPr algn="just">
              <a:buFont typeface="Monotype Sorts" pitchFamily="2" charset="2"/>
              <a:buNone/>
            </a:pPr>
            <a:r>
              <a:rPr lang="en-US" altLang="zh-CN" sz="2000" dirty="0" smtClean="0"/>
              <a:t> =</a:t>
            </a:r>
            <a:r>
              <a:rPr lang="en-US" altLang="zh-CN" sz="2000" dirty="0" smtClean="0">
                <a:solidFill>
                  <a:srgbClr val="0000FF"/>
                </a:solidFill>
                <a:sym typeface="Symbol" pitchFamily="18" charset="2"/>
              </a:rPr>
              <a:t></a:t>
            </a:r>
            <a:r>
              <a:rPr lang="en-US" altLang="zh-CN" sz="2000" dirty="0">
                <a:solidFill>
                  <a:srgbClr val="0000FF"/>
                </a:solidFill>
              </a:rPr>
              <a:t>_closure({3,8</a:t>
            </a:r>
            <a:r>
              <a:rPr lang="en-US" altLang="zh-CN" sz="2000" dirty="0" smtClean="0">
                <a:solidFill>
                  <a:srgbClr val="0000FF"/>
                </a:solidFill>
              </a:rPr>
              <a:t>})</a:t>
            </a:r>
            <a:r>
              <a:rPr lang="en-US" altLang="zh-CN" sz="2000" dirty="0" smtClean="0"/>
              <a:t>=</a:t>
            </a:r>
            <a:r>
              <a:rPr lang="en-US" altLang="zh-CN" sz="2000" dirty="0" smtClean="0">
                <a:sym typeface="Symbol" pitchFamily="18" charset="2"/>
              </a:rPr>
              <a:t></a:t>
            </a:r>
            <a:r>
              <a:rPr lang="en-US" altLang="zh-CN" sz="2000" dirty="0"/>
              <a:t>_closure(3)∪</a:t>
            </a:r>
            <a:r>
              <a:rPr lang="en-US" altLang="zh-CN" sz="2000" dirty="0">
                <a:sym typeface="Symbol" pitchFamily="18" charset="2"/>
              </a:rPr>
              <a:t></a:t>
            </a:r>
            <a:r>
              <a:rPr lang="en-US" altLang="zh-CN" sz="2000" dirty="0"/>
              <a:t>_closure(8</a:t>
            </a:r>
            <a:r>
              <a:rPr lang="en-US" altLang="zh-CN" sz="2000" dirty="0" smtClean="0"/>
              <a:t>)=</a:t>
            </a:r>
            <a:r>
              <a:rPr lang="en-US" altLang="zh-CN" sz="2000" dirty="0" smtClean="0">
                <a:solidFill>
                  <a:srgbClr val="0000FF"/>
                </a:solidFill>
              </a:rPr>
              <a:t>{</a:t>
            </a:r>
            <a:r>
              <a:rPr lang="en-US" altLang="zh-CN" sz="2000" dirty="0">
                <a:solidFill>
                  <a:srgbClr val="0000FF"/>
                </a:solidFill>
              </a:rPr>
              <a:t>1,2,3,4,6,7,8</a:t>
            </a:r>
            <a:r>
              <a:rPr lang="en-US" altLang="zh-CN" sz="2000" dirty="0" smtClean="0">
                <a:solidFill>
                  <a:srgbClr val="0000FF"/>
                </a:solidFill>
              </a:rPr>
              <a:t>}=B</a:t>
            </a:r>
            <a:endParaRPr lang="en-US" altLang="zh-CN" sz="2000" dirty="0">
              <a:latin typeface="宋体" charset="-122"/>
            </a:endParaRPr>
          </a:p>
          <a:p>
            <a:pPr algn="just">
              <a:buFont typeface="Monotype Sorts" pitchFamily="2" charset="2"/>
              <a:buNone/>
            </a:pPr>
            <a:r>
              <a:rPr lang="en-US" altLang="zh-CN" sz="2000" dirty="0">
                <a:solidFill>
                  <a:srgbClr val="0000FF"/>
                </a:solidFill>
              </a:rPr>
              <a:t> </a:t>
            </a:r>
            <a:r>
              <a:rPr lang="en-US" altLang="zh-CN" sz="2000" dirty="0" smtClean="0">
                <a:solidFill>
                  <a:srgbClr val="0000FF"/>
                </a:solidFill>
              </a:rPr>
              <a:t>DTT[</a:t>
            </a:r>
            <a:r>
              <a:rPr lang="en-US" altLang="zh-CN" sz="2000" dirty="0" err="1" smtClean="0">
                <a:solidFill>
                  <a:srgbClr val="0000FF"/>
                </a:solidFill>
              </a:rPr>
              <a:t>A,b</a:t>
            </a:r>
            <a:r>
              <a:rPr lang="en-US" altLang="zh-CN" sz="2000" dirty="0" smtClean="0">
                <a:solidFill>
                  <a:srgbClr val="0000FF"/>
                </a:solidFill>
              </a:rPr>
              <a:t>]</a:t>
            </a:r>
            <a:r>
              <a:rPr lang="en-US" altLang="zh-CN" sz="2000" dirty="0" smtClean="0"/>
              <a:t>=</a:t>
            </a:r>
            <a:r>
              <a:rPr lang="en-US" altLang="zh-CN" sz="2000" dirty="0" smtClean="0">
                <a:sym typeface="Symbol" pitchFamily="18" charset="2"/>
              </a:rPr>
              <a:t></a:t>
            </a:r>
            <a:r>
              <a:rPr lang="en-US" altLang="zh-CN" sz="2000" dirty="0"/>
              <a:t>-closure(move(</a:t>
            </a:r>
            <a:r>
              <a:rPr lang="en-US" altLang="zh-CN" sz="2000" dirty="0" err="1"/>
              <a:t>A,b</a:t>
            </a:r>
            <a:r>
              <a:rPr lang="en-US" altLang="zh-CN" sz="2000" dirty="0" smtClean="0"/>
              <a:t>))=</a:t>
            </a:r>
            <a:r>
              <a:rPr lang="en-US" altLang="zh-CN" sz="2000" dirty="0" smtClean="0">
                <a:solidFill>
                  <a:srgbClr val="0000FF"/>
                </a:solidFill>
                <a:sym typeface="Symbol" pitchFamily="18" charset="2"/>
              </a:rPr>
              <a:t></a:t>
            </a:r>
            <a:r>
              <a:rPr lang="en-US" altLang="zh-CN" sz="2000" dirty="0">
                <a:solidFill>
                  <a:srgbClr val="0000FF"/>
                </a:solidFill>
              </a:rPr>
              <a:t>-closure(5</a:t>
            </a:r>
            <a:r>
              <a:rPr lang="en-US" altLang="zh-CN" sz="2000" dirty="0" smtClean="0">
                <a:solidFill>
                  <a:srgbClr val="0000FF"/>
                </a:solidFill>
              </a:rPr>
              <a:t>)</a:t>
            </a:r>
            <a:r>
              <a:rPr lang="en-US" altLang="zh-CN" sz="2000" dirty="0" smtClean="0"/>
              <a:t>=</a:t>
            </a:r>
            <a:r>
              <a:rPr lang="en-US" altLang="zh-CN" sz="2000" dirty="0" smtClean="0">
                <a:solidFill>
                  <a:srgbClr val="0000FF"/>
                </a:solidFill>
              </a:rPr>
              <a:t>{</a:t>
            </a:r>
            <a:r>
              <a:rPr lang="en-US" altLang="zh-CN" sz="2000" dirty="0">
                <a:solidFill>
                  <a:srgbClr val="0000FF"/>
                </a:solidFill>
              </a:rPr>
              <a:t>1,2,4,5,6,7</a:t>
            </a:r>
            <a:r>
              <a:rPr lang="en-US" altLang="zh-CN" sz="2000" dirty="0" smtClean="0">
                <a:solidFill>
                  <a:srgbClr val="0000FF"/>
                </a:solidFill>
              </a:rPr>
              <a:t>}=C</a:t>
            </a:r>
            <a:endParaRPr lang="en-US" altLang="zh-CN" sz="2000" dirty="0"/>
          </a:p>
          <a:p>
            <a:pPr algn="just">
              <a:buFont typeface="Monotype Sorts" pitchFamily="2" charset="2"/>
              <a:buNone/>
            </a:pPr>
            <a:r>
              <a:rPr lang="en-US" altLang="zh-CN" sz="2000" dirty="0">
                <a:solidFill>
                  <a:srgbClr val="0000FF"/>
                </a:solidFill>
              </a:rPr>
              <a:t> </a:t>
            </a:r>
            <a:r>
              <a:rPr lang="en-US" altLang="zh-CN" sz="2000" dirty="0" smtClean="0">
                <a:solidFill>
                  <a:srgbClr val="0000FF"/>
                </a:solidFill>
              </a:rPr>
              <a:t>DTT[</a:t>
            </a:r>
            <a:r>
              <a:rPr lang="en-US" altLang="zh-CN" sz="2000" dirty="0" err="1" smtClean="0">
                <a:solidFill>
                  <a:srgbClr val="0000FF"/>
                </a:solidFill>
              </a:rPr>
              <a:t>B,a</a:t>
            </a:r>
            <a:r>
              <a:rPr lang="en-US" altLang="zh-CN" sz="2000" dirty="0" smtClean="0">
                <a:solidFill>
                  <a:srgbClr val="0000FF"/>
                </a:solidFill>
              </a:rPr>
              <a:t>]</a:t>
            </a:r>
            <a:r>
              <a:rPr lang="en-US" altLang="zh-CN" sz="2000" dirty="0" smtClean="0"/>
              <a:t>=</a:t>
            </a:r>
            <a:r>
              <a:rPr lang="en-US" altLang="zh-CN" sz="2000" dirty="0" smtClean="0">
                <a:sym typeface="Symbol" pitchFamily="18" charset="2"/>
              </a:rPr>
              <a:t></a:t>
            </a:r>
            <a:r>
              <a:rPr lang="en-US" altLang="zh-CN" sz="2000" dirty="0"/>
              <a:t>-closure(move(</a:t>
            </a:r>
            <a:r>
              <a:rPr lang="en-US" altLang="zh-CN" sz="2000" dirty="0" err="1"/>
              <a:t>B,a</a:t>
            </a:r>
            <a:r>
              <a:rPr lang="en-US" altLang="zh-CN" sz="2000" dirty="0" smtClean="0"/>
              <a:t>))=</a:t>
            </a:r>
            <a:r>
              <a:rPr lang="en-US" altLang="zh-CN" sz="2000" dirty="0" smtClean="0">
                <a:sym typeface="Symbol" pitchFamily="18" charset="2"/>
              </a:rPr>
              <a:t></a:t>
            </a:r>
            <a:r>
              <a:rPr lang="en-US" altLang="zh-CN" sz="2000" dirty="0"/>
              <a:t>-closure({3,8</a:t>
            </a:r>
            <a:r>
              <a:rPr lang="en-US" altLang="zh-CN" sz="2000" dirty="0" smtClean="0"/>
              <a:t>})=B</a:t>
            </a:r>
            <a:endParaRPr lang="en-US" altLang="zh-CN" sz="2000" dirty="0"/>
          </a:p>
          <a:p>
            <a:pPr algn="just">
              <a:buFont typeface="Monotype Sorts" pitchFamily="2" charset="2"/>
              <a:buNone/>
            </a:pPr>
            <a:r>
              <a:rPr lang="en-US" altLang="zh-CN" sz="2000" dirty="0">
                <a:solidFill>
                  <a:srgbClr val="0000FF"/>
                </a:solidFill>
              </a:rPr>
              <a:t> </a:t>
            </a:r>
            <a:r>
              <a:rPr lang="en-US" altLang="zh-CN" sz="2000" dirty="0" smtClean="0">
                <a:solidFill>
                  <a:srgbClr val="0000FF"/>
                </a:solidFill>
              </a:rPr>
              <a:t>DTT[</a:t>
            </a:r>
            <a:r>
              <a:rPr lang="en-US" altLang="zh-CN" sz="2000" dirty="0" err="1" smtClean="0">
                <a:solidFill>
                  <a:srgbClr val="0000FF"/>
                </a:solidFill>
              </a:rPr>
              <a:t>B,b</a:t>
            </a:r>
            <a:r>
              <a:rPr lang="en-US" altLang="zh-CN" sz="2000" dirty="0" smtClean="0">
                <a:solidFill>
                  <a:srgbClr val="0000FF"/>
                </a:solidFill>
              </a:rPr>
              <a:t>]</a:t>
            </a:r>
            <a:r>
              <a:rPr lang="en-US" altLang="zh-CN" sz="2000" dirty="0" smtClean="0"/>
              <a:t>=</a:t>
            </a:r>
            <a:r>
              <a:rPr lang="en-US" altLang="zh-CN" sz="2000" dirty="0" smtClean="0">
                <a:sym typeface="Symbol" pitchFamily="18" charset="2"/>
              </a:rPr>
              <a:t></a:t>
            </a:r>
            <a:r>
              <a:rPr lang="en-US" altLang="zh-CN" sz="2000" dirty="0"/>
              <a:t>-closure(move(</a:t>
            </a:r>
            <a:r>
              <a:rPr lang="en-US" altLang="zh-CN" sz="2000" dirty="0" err="1"/>
              <a:t>B,b</a:t>
            </a:r>
            <a:r>
              <a:rPr lang="en-US" altLang="zh-CN" sz="2000" dirty="0" smtClean="0"/>
              <a:t>))=</a:t>
            </a:r>
            <a:r>
              <a:rPr lang="en-US" altLang="zh-CN" sz="2000" dirty="0" smtClean="0">
                <a:solidFill>
                  <a:srgbClr val="0000FF"/>
                </a:solidFill>
                <a:sym typeface="Symbol" pitchFamily="18" charset="2"/>
              </a:rPr>
              <a:t></a:t>
            </a:r>
            <a:r>
              <a:rPr lang="en-US" altLang="zh-CN" sz="2000" dirty="0">
                <a:solidFill>
                  <a:srgbClr val="0000FF"/>
                </a:solidFill>
              </a:rPr>
              <a:t>-closure({5,9</a:t>
            </a:r>
            <a:r>
              <a:rPr lang="en-US" altLang="zh-CN" sz="2000" dirty="0" smtClean="0">
                <a:solidFill>
                  <a:srgbClr val="0000FF"/>
                </a:solidFill>
              </a:rPr>
              <a:t>})</a:t>
            </a:r>
            <a:r>
              <a:rPr lang="en-US" altLang="zh-CN" sz="2000" dirty="0" smtClean="0"/>
              <a:t>=</a:t>
            </a:r>
            <a:r>
              <a:rPr lang="en-US" altLang="zh-CN" sz="2000" dirty="0" smtClean="0">
                <a:solidFill>
                  <a:srgbClr val="0000FF"/>
                </a:solidFill>
              </a:rPr>
              <a:t>{</a:t>
            </a:r>
            <a:r>
              <a:rPr lang="en-US" altLang="zh-CN" sz="2000" dirty="0">
                <a:solidFill>
                  <a:srgbClr val="0000FF"/>
                </a:solidFill>
              </a:rPr>
              <a:t>1,2,4,5,6,7,9</a:t>
            </a:r>
            <a:r>
              <a:rPr lang="en-US" altLang="zh-CN" sz="2000" dirty="0" smtClean="0">
                <a:solidFill>
                  <a:srgbClr val="0000FF"/>
                </a:solidFill>
              </a:rPr>
              <a:t>}=D</a:t>
            </a:r>
            <a:endParaRPr lang="en-US" altLang="zh-CN" sz="2000" dirty="0">
              <a:latin typeface="宋体" charset="-122"/>
            </a:endParaRPr>
          </a:p>
        </p:txBody>
      </p:sp>
      <p:grpSp>
        <p:nvGrpSpPr>
          <p:cNvPr id="282628" name="Group 4"/>
          <p:cNvGrpSpPr>
            <a:grpSpLocks/>
          </p:cNvGrpSpPr>
          <p:nvPr/>
        </p:nvGrpSpPr>
        <p:grpSpPr bwMode="auto">
          <a:xfrm>
            <a:off x="1258888" y="790575"/>
            <a:ext cx="7477125" cy="2409825"/>
            <a:chOff x="793" y="1008"/>
            <a:chExt cx="4710" cy="1518"/>
          </a:xfrm>
        </p:grpSpPr>
        <p:grpSp>
          <p:nvGrpSpPr>
            <p:cNvPr id="282629" name="Group 5"/>
            <p:cNvGrpSpPr>
              <a:grpSpLocks/>
            </p:cNvGrpSpPr>
            <p:nvPr/>
          </p:nvGrpSpPr>
          <p:grpSpPr bwMode="auto">
            <a:xfrm>
              <a:off x="1699" y="1655"/>
              <a:ext cx="194" cy="189"/>
              <a:chOff x="1699" y="1655"/>
              <a:chExt cx="194" cy="189"/>
            </a:xfrm>
          </p:grpSpPr>
          <p:sp>
            <p:nvSpPr>
              <p:cNvPr id="282630" name="Oval 6"/>
              <p:cNvSpPr>
                <a:spLocks noChangeArrowheads="1"/>
              </p:cNvSpPr>
              <p:nvPr/>
            </p:nvSpPr>
            <p:spPr bwMode="auto">
              <a:xfrm>
                <a:off x="1699" y="1655"/>
                <a:ext cx="194" cy="187"/>
              </a:xfrm>
              <a:prstGeom prst="ellipse">
                <a:avLst/>
              </a:prstGeom>
              <a:solidFill>
                <a:srgbClr val="FFFFFF"/>
              </a:solidFill>
              <a:ln w="15875">
                <a:solidFill>
                  <a:srgbClr val="000000"/>
                </a:solidFill>
                <a:round/>
                <a:headEnd/>
                <a:tailEnd/>
              </a:ln>
            </p:spPr>
            <p:txBody>
              <a:bodyPr/>
              <a:lstStyle/>
              <a:p>
                <a:endParaRPr lang="zh-CN" altLang="en-US"/>
              </a:p>
            </p:txBody>
          </p:sp>
          <p:sp>
            <p:nvSpPr>
              <p:cNvPr id="282631" name="Rectangle 7"/>
              <p:cNvSpPr>
                <a:spLocks noChangeArrowheads="1"/>
              </p:cNvSpPr>
              <p:nvPr/>
            </p:nvSpPr>
            <p:spPr bwMode="auto">
              <a:xfrm>
                <a:off x="1752" y="1671"/>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1</a:t>
                </a:r>
                <a:endParaRPr lang="en-US" altLang="zh-CN" sz="2000" b="1"/>
              </a:p>
            </p:txBody>
          </p:sp>
        </p:grpSp>
        <p:grpSp>
          <p:nvGrpSpPr>
            <p:cNvPr id="282632" name="Group 8"/>
            <p:cNvGrpSpPr>
              <a:grpSpLocks/>
            </p:cNvGrpSpPr>
            <p:nvPr/>
          </p:nvGrpSpPr>
          <p:grpSpPr bwMode="auto">
            <a:xfrm>
              <a:off x="2178" y="1976"/>
              <a:ext cx="195" cy="189"/>
              <a:chOff x="2178" y="1976"/>
              <a:chExt cx="195" cy="189"/>
            </a:xfrm>
          </p:grpSpPr>
          <p:sp>
            <p:nvSpPr>
              <p:cNvPr id="282633" name="Oval 9"/>
              <p:cNvSpPr>
                <a:spLocks noChangeArrowheads="1"/>
              </p:cNvSpPr>
              <p:nvPr/>
            </p:nvSpPr>
            <p:spPr bwMode="auto">
              <a:xfrm>
                <a:off x="2178" y="1976"/>
                <a:ext cx="195" cy="187"/>
              </a:xfrm>
              <a:prstGeom prst="ellipse">
                <a:avLst/>
              </a:prstGeom>
              <a:solidFill>
                <a:srgbClr val="FFFFFF"/>
              </a:solidFill>
              <a:ln w="15875">
                <a:solidFill>
                  <a:srgbClr val="000000"/>
                </a:solidFill>
                <a:round/>
                <a:headEnd/>
                <a:tailEnd/>
              </a:ln>
            </p:spPr>
            <p:txBody>
              <a:bodyPr/>
              <a:lstStyle/>
              <a:p>
                <a:endParaRPr lang="zh-CN" altLang="en-US"/>
              </a:p>
            </p:txBody>
          </p:sp>
          <p:sp>
            <p:nvSpPr>
              <p:cNvPr id="282634" name="Rectangle 10"/>
              <p:cNvSpPr>
                <a:spLocks noChangeArrowheads="1"/>
              </p:cNvSpPr>
              <p:nvPr/>
            </p:nvSpPr>
            <p:spPr bwMode="auto">
              <a:xfrm>
                <a:off x="2230" y="199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4</a:t>
                </a:r>
                <a:endParaRPr lang="en-US" altLang="zh-CN" sz="2000" b="1"/>
              </a:p>
            </p:txBody>
          </p:sp>
        </p:grpSp>
        <p:grpSp>
          <p:nvGrpSpPr>
            <p:cNvPr id="282635" name="Group 11"/>
            <p:cNvGrpSpPr>
              <a:grpSpLocks/>
            </p:cNvGrpSpPr>
            <p:nvPr/>
          </p:nvGrpSpPr>
          <p:grpSpPr bwMode="auto">
            <a:xfrm>
              <a:off x="1243" y="1647"/>
              <a:ext cx="193" cy="189"/>
              <a:chOff x="1243" y="1647"/>
              <a:chExt cx="193" cy="189"/>
            </a:xfrm>
          </p:grpSpPr>
          <p:sp>
            <p:nvSpPr>
              <p:cNvPr id="282636" name="Oval 12"/>
              <p:cNvSpPr>
                <a:spLocks noChangeArrowheads="1"/>
              </p:cNvSpPr>
              <p:nvPr/>
            </p:nvSpPr>
            <p:spPr bwMode="auto">
              <a:xfrm>
                <a:off x="1243" y="1647"/>
                <a:ext cx="193" cy="186"/>
              </a:xfrm>
              <a:prstGeom prst="ellipse">
                <a:avLst/>
              </a:prstGeom>
              <a:solidFill>
                <a:srgbClr val="FFFFFF"/>
              </a:solidFill>
              <a:ln w="15875">
                <a:solidFill>
                  <a:srgbClr val="000000"/>
                </a:solidFill>
                <a:round/>
                <a:headEnd/>
                <a:tailEnd/>
              </a:ln>
            </p:spPr>
            <p:txBody>
              <a:bodyPr/>
              <a:lstStyle/>
              <a:p>
                <a:endParaRPr lang="zh-CN" altLang="en-US"/>
              </a:p>
            </p:txBody>
          </p:sp>
          <p:sp>
            <p:nvSpPr>
              <p:cNvPr id="282637" name="Rectangle 13"/>
              <p:cNvSpPr>
                <a:spLocks noChangeArrowheads="1"/>
              </p:cNvSpPr>
              <p:nvPr/>
            </p:nvSpPr>
            <p:spPr bwMode="auto">
              <a:xfrm>
                <a:off x="1294" y="1663"/>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0</a:t>
                </a:r>
                <a:endParaRPr lang="en-US" altLang="zh-CN" sz="2000" b="1"/>
              </a:p>
            </p:txBody>
          </p:sp>
        </p:grpSp>
        <p:sp>
          <p:nvSpPr>
            <p:cNvPr id="282638" name="Line 14"/>
            <p:cNvSpPr>
              <a:spLocks noChangeShapeType="1"/>
            </p:cNvSpPr>
            <p:nvPr/>
          </p:nvSpPr>
          <p:spPr bwMode="auto">
            <a:xfrm>
              <a:off x="1439" y="1747"/>
              <a:ext cx="20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2639" name="Freeform 15"/>
            <p:cNvSpPr>
              <a:spLocks/>
            </p:cNvSpPr>
            <p:nvPr/>
          </p:nvSpPr>
          <p:spPr bwMode="auto">
            <a:xfrm>
              <a:off x="1619" y="1717"/>
              <a:ext cx="75" cy="60"/>
            </a:xfrm>
            <a:custGeom>
              <a:avLst/>
              <a:gdLst>
                <a:gd name="T0" fmla="*/ 0 w 75"/>
                <a:gd name="T1" fmla="*/ 60 h 60"/>
                <a:gd name="T2" fmla="*/ 11 w 75"/>
                <a:gd name="T3" fmla="*/ 30 h 60"/>
                <a:gd name="T4" fmla="*/ 0 w 75"/>
                <a:gd name="T5" fmla="*/ 0 h 60"/>
                <a:gd name="T6" fmla="*/ 75 w 75"/>
                <a:gd name="T7" fmla="*/ 30 h 60"/>
                <a:gd name="T8" fmla="*/ 0 w 75"/>
                <a:gd name="T9" fmla="*/ 60 h 60"/>
              </a:gdLst>
              <a:ahLst/>
              <a:cxnLst>
                <a:cxn ang="0">
                  <a:pos x="T0" y="T1"/>
                </a:cxn>
                <a:cxn ang="0">
                  <a:pos x="T2" y="T3"/>
                </a:cxn>
                <a:cxn ang="0">
                  <a:pos x="T4" y="T5"/>
                </a:cxn>
                <a:cxn ang="0">
                  <a:pos x="T6" y="T7"/>
                </a:cxn>
                <a:cxn ang="0">
                  <a:pos x="T8" y="T9"/>
                </a:cxn>
              </a:cxnLst>
              <a:rect l="0" t="0" r="r" b="b"/>
              <a:pathLst>
                <a:path w="75" h="60">
                  <a:moveTo>
                    <a:pt x="0" y="60"/>
                  </a:moveTo>
                  <a:lnTo>
                    <a:pt x="11" y="30"/>
                  </a:lnTo>
                  <a:lnTo>
                    <a:pt x="0" y="0"/>
                  </a:lnTo>
                  <a:lnTo>
                    <a:pt x="75" y="30"/>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2640" name="Line 16"/>
            <p:cNvSpPr>
              <a:spLocks noChangeShapeType="1"/>
            </p:cNvSpPr>
            <p:nvPr/>
          </p:nvSpPr>
          <p:spPr bwMode="auto">
            <a:xfrm>
              <a:off x="908" y="1740"/>
              <a:ext cx="27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2641" name="Freeform 17"/>
            <p:cNvSpPr>
              <a:spLocks/>
            </p:cNvSpPr>
            <p:nvPr/>
          </p:nvSpPr>
          <p:spPr bwMode="auto">
            <a:xfrm>
              <a:off x="1155" y="1710"/>
              <a:ext cx="75" cy="60"/>
            </a:xfrm>
            <a:custGeom>
              <a:avLst/>
              <a:gdLst>
                <a:gd name="T0" fmla="*/ 0 w 75"/>
                <a:gd name="T1" fmla="*/ 60 h 60"/>
                <a:gd name="T2" fmla="*/ 11 w 75"/>
                <a:gd name="T3" fmla="*/ 30 h 60"/>
                <a:gd name="T4" fmla="*/ 0 w 75"/>
                <a:gd name="T5" fmla="*/ 0 h 60"/>
                <a:gd name="T6" fmla="*/ 75 w 75"/>
                <a:gd name="T7" fmla="*/ 30 h 60"/>
                <a:gd name="T8" fmla="*/ 0 w 75"/>
                <a:gd name="T9" fmla="*/ 60 h 60"/>
              </a:gdLst>
              <a:ahLst/>
              <a:cxnLst>
                <a:cxn ang="0">
                  <a:pos x="T0" y="T1"/>
                </a:cxn>
                <a:cxn ang="0">
                  <a:pos x="T2" y="T3"/>
                </a:cxn>
                <a:cxn ang="0">
                  <a:pos x="T4" y="T5"/>
                </a:cxn>
                <a:cxn ang="0">
                  <a:pos x="T6" y="T7"/>
                </a:cxn>
                <a:cxn ang="0">
                  <a:pos x="T8" y="T9"/>
                </a:cxn>
              </a:cxnLst>
              <a:rect l="0" t="0" r="r" b="b"/>
              <a:pathLst>
                <a:path w="75" h="60">
                  <a:moveTo>
                    <a:pt x="0" y="60"/>
                  </a:moveTo>
                  <a:lnTo>
                    <a:pt x="11" y="30"/>
                  </a:lnTo>
                  <a:lnTo>
                    <a:pt x="0" y="0"/>
                  </a:lnTo>
                  <a:lnTo>
                    <a:pt x="75" y="30"/>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2642" name="Rectangle 18"/>
            <p:cNvSpPr>
              <a:spLocks noChangeArrowheads="1"/>
            </p:cNvSpPr>
            <p:nvPr/>
          </p:nvSpPr>
          <p:spPr bwMode="auto">
            <a:xfrm>
              <a:off x="793" y="1538"/>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zh-CN" altLang="en-US" sz="1600" b="1">
                  <a:solidFill>
                    <a:srgbClr val="000000"/>
                  </a:solidFill>
                </a:rPr>
                <a:t>开始</a:t>
              </a:r>
              <a:endParaRPr lang="zh-CN" altLang="zh-CN" sz="1600" b="1"/>
            </a:p>
          </p:txBody>
        </p:sp>
        <p:sp>
          <p:nvSpPr>
            <p:cNvPr id="282643" name="Arc 19"/>
            <p:cNvSpPr>
              <a:spLocks/>
            </p:cNvSpPr>
            <p:nvPr/>
          </p:nvSpPr>
          <p:spPr bwMode="auto">
            <a:xfrm>
              <a:off x="1784" y="1209"/>
              <a:ext cx="1471" cy="433"/>
            </a:xfrm>
            <a:custGeom>
              <a:avLst/>
              <a:gdLst>
                <a:gd name="G0" fmla="+- 21434 0 0"/>
                <a:gd name="G1" fmla="+- 21600 0 0"/>
                <a:gd name="G2" fmla="+- 21600 0 0"/>
                <a:gd name="T0" fmla="*/ 0 w 43034"/>
                <a:gd name="T1" fmla="*/ 18925 h 21600"/>
                <a:gd name="T2" fmla="*/ 43034 w 43034"/>
                <a:gd name="T3" fmla="*/ 21501 h 21600"/>
                <a:gd name="T4" fmla="*/ 21434 w 43034"/>
                <a:gd name="T5" fmla="*/ 21600 h 21600"/>
              </a:gdLst>
              <a:ahLst/>
              <a:cxnLst>
                <a:cxn ang="0">
                  <a:pos x="T0" y="T1"/>
                </a:cxn>
                <a:cxn ang="0">
                  <a:pos x="T2" y="T3"/>
                </a:cxn>
                <a:cxn ang="0">
                  <a:pos x="T4" y="T5"/>
                </a:cxn>
              </a:cxnLst>
              <a:rect l="0" t="0" r="r" b="b"/>
              <a:pathLst>
                <a:path w="43034" h="21600" fill="none" extrusionOk="0">
                  <a:moveTo>
                    <a:pt x="0" y="18925"/>
                  </a:moveTo>
                  <a:cubicBezTo>
                    <a:pt x="1349" y="8113"/>
                    <a:pt x="10539" y="-1"/>
                    <a:pt x="21434" y="0"/>
                  </a:cubicBezTo>
                  <a:cubicBezTo>
                    <a:pt x="33324" y="0"/>
                    <a:pt x="42979" y="9610"/>
                    <a:pt x="43033" y="21501"/>
                  </a:cubicBezTo>
                </a:path>
                <a:path w="43034" h="21600" stroke="0" extrusionOk="0">
                  <a:moveTo>
                    <a:pt x="0" y="18925"/>
                  </a:moveTo>
                  <a:cubicBezTo>
                    <a:pt x="1349" y="8113"/>
                    <a:pt x="10539" y="-1"/>
                    <a:pt x="21434" y="0"/>
                  </a:cubicBezTo>
                  <a:cubicBezTo>
                    <a:pt x="33324" y="0"/>
                    <a:pt x="42979" y="9610"/>
                    <a:pt x="43033" y="21501"/>
                  </a:cubicBezTo>
                  <a:lnTo>
                    <a:pt x="21434" y="2160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2644" name="Freeform 20"/>
            <p:cNvSpPr>
              <a:spLocks/>
            </p:cNvSpPr>
            <p:nvPr/>
          </p:nvSpPr>
          <p:spPr bwMode="auto">
            <a:xfrm>
              <a:off x="1755" y="1567"/>
              <a:ext cx="65" cy="73"/>
            </a:xfrm>
            <a:custGeom>
              <a:avLst/>
              <a:gdLst>
                <a:gd name="T0" fmla="*/ 0 w 65"/>
                <a:gd name="T1" fmla="*/ 0 h 73"/>
                <a:gd name="T2" fmla="*/ 32 w 65"/>
                <a:gd name="T3" fmla="*/ 14 h 73"/>
                <a:gd name="T4" fmla="*/ 65 w 65"/>
                <a:gd name="T5" fmla="*/ 8 h 73"/>
                <a:gd name="T6" fmla="*/ 23 w 65"/>
                <a:gd name="T7" fmla="*/ 73 h 73"/>
                <a:gd name="T8" fmla="*/ 0 w 65"/>
                <a:gd name="T9" fmla="*/ 0 h 73"/>
              </a:gdLst>
              <a:ahLst/>
              <a:cxnLst>
                <a:cxn ang="0">
                  <a:pos x="T0" y="T1"/>
                </a:cxn>
                <a:cxn ang="0">
                  <a:pos x="T2" y="T3"/>
                </a:cxn>
                <a:cxn ang="0">
                  <a:pos x="T4" y="T5"/>
                </a:cxn>
                <a:cxn ang="0">
                  <a:pos x="T6" y="T7"/>
                </a:cxn>
                <a:cxn ang="0">
                  <a:pos x="T8" y="T9"/>
                </a:cxn>
              </a:cxnLst>
              <a:rect l="0" t="0" r="r" b="b"/>
              <a:pathLst>
                <a:path w="65" h="73">
                  <a:moveTo>
                    <a:pt x="0" y="0"/>
                  </a:moveTo>
                  <a:lnTo>
                    <a:pt x="32" y="14"/>
                  </a:lnTo>
                  <a:lnTo>
                    <a:pt x="65" y="8"/>
                  </a:lnTo>
                  <a:lnTo>
                    <a:pt x="23" y="7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2645" name="Arc 21"/>
            <p:cNvSpPr>
              <a:spLocks/>
            </p:cNvSpPr>
            <p:nvPr/>
          </p:nvSpPr>
          <p:spPr bwMode="auto">
            <a:xfrm>
              <a:off x="1346" y="1731"/>
              <a:ext cx="2370" cy="620"/>
            </a:xfrm>
            <a:custGeom>
              <a:avLst/>
              <a:gdLst>
                <a:gd name="G0" fmla="+- 21202 0 0"/>
                <a:gd name="G1" fmla="+- 0 0 0"/>
                <a:gd name="G2" fmla="+- 21600 0 0"/>
                <a:gd name="T0" fmla="*/ 42016 w 42016"/>
                <a:gd name="T1" fmla="*/ 5774 h 21600"/>
                <a:gd name="T2" fmla="*/ 0 w 42016"/>
                <a:gd name="T3" fmla="*/ 4125 h 21600"/>
                <a:gd name="T4" fmla="*/ 21202 w 42016"/>
                <a:gd name="T5" fmla="*/ 0 h 21600"/>
              </a:gdLst>
              <a:ahLst/>
              <a:cxnLst>
                <a:cxn ang="0">
                  <a:pos x="T0" y="T1"/>
                </a:cxn>
                <a:cxn ang="0">
                  <a:pos x="T2" y="T3"/>
                </a:cxn>
                <a:cxn ang="0">
                  <a:pos x="T4" y="T5"/>
                </a:cxn>
              </a:cxnLst>
              <a:rect l="0" t="0" r="r" b="b"/>
              <a:pathLst>
                <a:path w="42016" h="21600" fill="none" extrusionOk="0">
                  <a:moveTo>
                    <a:pt x="42015" y="5773"/>
                  </a:moveTo>
                  <a:cubicBezTo>
                    <a:pt x="39421" y="15126"/>
                    <a:pt x="30907" y="21599"/>
                    <a:pt x="21202" y="21600"/>
                  </a:cubicBezTo>
                  <a:cubicBezTo>
                    <a:pt x="10863" y="21600"/>
                    <a:pt x="1974" y="14273"/>
                    <a:pt x="-1" y="4125"/>
                  </a:cubicBezTo>
                </a:path>
                <a:path w="42016" h="21600" stroke="0" extrusionOk="0">
                  <a:moveTo>
                    <a:pt x="42015" y="5773"/>
                  </a:moveTo>
                  <a:cubicBezTo>
                    <a:pt x="39421" y="15126"/>
                    <a:pt x="30907" y="21599"/>
                    <a:pt x="21202" y="21600"/>
                  </a:cubicBezTo>
                  <a:cubicBezTo>
                    <a:pt x="10863" y="21600"/>
                    <a:pt x="1974" y="14273"/>
                    <a:pt x="-1" y="4125"/>
                  </a:cubicBezTo>
                  <a:lnTo>
                    <a:pt x="21202" y="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2646" name="Freeform 22"/>
            <p:cNvSpPr>
              <a:spLocks/>
            </p:cNvSpPr>
            <p:nvPr/>
          </p:nvSpPr>
          <p:spPr bwMode="auto">
            <a:xfrm>
              <a:off x="3675" y="1850"/>
              <a:ext cx="61" cy="76"/>
            </a:xfrm>
            <a:custGeom>
              <a:avLst/>
              <a:gdLst>
                <a:gd name="T0" fmla="*/ 57 w 61"/>
                <a:gd name="T1" fmla="*/ 76 h 76"/>
                <a:gd name="T2" fmla="*/ 33 w 61"/>
                <a:gd name="T3" fmla="*/ 54 h 76"/>
                <a:gd name="T4" fmla="*/ 0 w 61"/>
                <a:gd name="T5" fmla="*/ 50 h 76"/>
                <a:gd name="T6" fmla="*/ 61 w 61"/>
                <a:gd name="T7" fmla="*/ 0 h 76"/>
                <a:gd name="T8" fmla="*/ 57 w 61"/>
                <a:gd name="T9" fmla="*/ 76 h 76"/>
              </a:gdLst>
              <a:ahLst/>
              <a:cxnLst>
                <a:cxn ang="0">
                  <a:pos x="T0" y="T1"/>
                </a:cxn>
                <a:cxn ang="0">
                  <a:pos x="T2" y="T3"/>
                </a:cxn>
                <a:cxn ang="0">
                  <a:pos x="T4" y="T5"/>
                </a:cxn>
                <a:cxn ang="0">
                  <a:pos x="T6" y="T7"/>
                </a:cxn>
                <a:cxn ang="0">
                  <a:pos x="T8" y="T9"/>
                </a:cxn>
              </a:cxnLst>
              <a:rect l="0" t="0" r="r" b="b"/>
              <a:pathLst>
                <a:path w="61" h="76">
                  <a:moveTo>
                    <a:pt x="57" y="76"/>
                  </a:moveTo>
                  <a:lnTo>
                    <a:pt x="33" y="54"/>
                  </a:lnTo>
                  <a:lnTo>
                    <a:pt x="0" y="50"/>
                  </a:lnTo>
                  <a:lnTo>
                    <a:pt x="61" y="0"/>
                  </a:lnTo>
                  <a:lnTo>
                    <a:pt x="57"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2647" name="Rectangle 23"/>
            <p:cNvSpPr>
              <a:spLocks noChangeArrowheads="1"/>
            </p:cNvSpPr>
            <p:nvPr/>
          </p:nvSpPr>
          <p:spPr bwMode="auto">
            <a:xfrm>
              <a:off x="1496" y="1548"/>
              <a:ext cx="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Symbol" pitchFamily="18" charset="2"/>
                </a:rPr>
                <a:t>e</a:t>
              </a:r>
              <a:endParaRPr lang="en-US" altLang="zh-CN" sz="2000" b="1"/>
            </a:p>
          </p:txBody>
        </p:sp>
        <p:sp>
          <p:nvSpPr>
            <p:cNvPr id="282648" name="Rectangle 24"/>
            <p:cNvSpPr>
              <a:spLocks noChangeArrowheads="1"/>
            </p:cNvSpPr>
            <p:nvPr/>
          </p:nvSpPr>
          <p:spPr bwMode="auto">
            <a:xfrm>
              <a:off x="1549" y="1608"/>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 </a:t>
              </a:r>
              <a:endParaRPr lang="en-US" altLang="zh-CN" sz="2000" b="1"/>
            </a:p>
          </p:txBody>
        </p:sp>
        <p:grpSp>
          <p:nvGrpSpPr>
            <p:cNvPr id="282649" name="Group 25"/>
            <p:cNvGrpSpPr>
              <a:grpSpLocks/>
            </p:cNvGrpSpPr>
            <p:nvPr/>
          </p:nvGrpSpPr>
          <p:grpSpPr bwMode="auto">
            <a:xfrm>
              <a:off x="5165" y="1629"/>
              <a:ext cx="338" cy="235"/>
              <a:chOff x="5165" y="1629"/>
              <a:chExt cx="338" cy="209"/>
            </a:xfrm>
          </p:grpSpPr>
          <p:sp>
            <p:nvSpPr>
              <p:cNvPr id="282650" name="Oval 26"/>
              <p:cNvSpPr>
                <a:spLocks noChangeArrowheads="1"/>
              </p:cNvSpPr>
              <p:nvPr/>
            </p:nvSpPr>
            <p:spPr bwMode="auto">
              <a:xfrm>
                <a:off x="5165" y="1629"/>
                <a:ext cx="238" cy="209"/>
              </a:xfrm>
              <a:prstGeom prst="ellipse">
                <a:avLst/>
              </a:prstGeom>
              <a:solidFill>
                <a:srgbClr val="FFFFFF"/>
              </a:solidFill>
              <a:ln w="15875">
                <a:solidFill>
                  <a:srgbClr val="000000"/>
                </a:solidFill>
                <a:round/>
                <a:headEnd/>
                <a:tailEnd/>
              </a:ln>
            </p:spPr>
            <p:txBody>
              <a:bodyPr/>
              <a:lstStyle/>
              <a:p>
                <a:endParaRPr lang="zh-CN" altLang="en-US"/>
              </a:p>
            </p:txBody>
          </p:sp>
          <p:sp>
            <p:nvSpPr>
              <p:cNvPr id="282651" name="Oval 27"/>
              <p:cNvSpPr>
                <a:spLocks noChangeArrowheads="1"/>
              </p:cNvSpPr>
              <p:nvPr/>
            </p:nvSpPr>
            <p:spPr bwMode="auto">
              <a:xfrm>
                <a:off x="5190" y="1649"/>
                <a:ext cx="189" cy="168"/>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2652" name="Rectangle 28"/>
              <p:cNvSpPr>
                <a:spLocks noChangeArrowheads="1"/>
              </p:cNvSpPr>
              <p:nvPr/>
            </p:nvSpPr>
            <p:spPr bwMode="auto">
              <a:xfrm>
                <a:off x="5215" y="1672"/>
                <a:ext cx="2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10    </a:t>
                </a:r>
                <a:endParaRPr lang="en-US" altLang="zh-CN" sz="2000" b="1"/>
              </a:p>
            </p:txBody>
          </p:sp>
        </p:grpSp>
        <p:sp>
          <p:nvSpPr>
            <p:cNvPr id="282653" name="Line 29"/>
            <p:cNvSpPr>
              <a:spLocks noChangeShapeType="1"/>
            </p:cNvSpPr>
            <p:nvPr/>
          </p:nvSpPr>
          <p:spPr bwMode="auto">
            <a:xfrm>
              <a:off x="3356" y="1738"/>
              <a:ext cx="23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2654" name="Freeform 30"/>
            <p:cNvSpPr>
              <a:spLocks/>
            </p:cNvSpPr>
            <p:nvPr/>
          </p:nvSpPr>
          <p:spPr bwMode="auto">
            <a:xfrm>
              <a:off x="3573" y="1707"/>
              <a:ext cx="75" cy="61"/>
            </a:xfrm>
            <a:custGeom>
              <a:avLst/>
              <a:gdLst>
                <a:gd name="T0" fmla="*/ 0 w 75"/>
                <a:gd name="T1" fmla="*/ 61 h 61"/>
                <a:gd name="T2" fmla="*/ 12 w 75"/>
                <a:gd name="T3" fmla="*/ 31 h 61"/>
                <a:gd name="T4" fmla="*/ 0 w 75"/>
                <a:gd name="T5" fmla="*/ 0 h 61"/>
                <a:gd name="T6" fmla="*/ 75 w 75"/>
                <a:gd name="T7" fmla="*/ 31 h 61"/>
                <a:gd name="T8" fmla="*/ 0 w 75"/>
                <a:gd name="T9" fmla="*/ 61 h 61"/>
              </a:gdLst>
              <a:ahLst/>
              <a:cxnLst>
                <a:cxn ang="0">
                  <a:pos x="T0" y="T1"/>
                </a:cxn>
                <a:cxn ang="0">
                  <a:pos x="T2" y="T3"/>
                </a:cxn>
                <a:cxn ang="0">
                  <a:pos x="T4" y="T5"/>
                </a:cxn>
                <a:cxn ang="0">
                  <a:pos x="T6" y="T7"/>
                </a:cxn>
                <a:cxn ang="0">
                  <a:pos x="T8" y="T9"/>
                </a:cxn>
              </a:cxnLst>
              <a:rect l="0" t="0" r="r" b="b"/>
              <a:pathLst>
                <a:path w="75" h="61">
                  <a:moveTo>
                    <a:pt x="0" y="61"/>
                  </a:moveTo>
                  <a:lnTo>
                    <a:pt x="12" y="31"/>
                  </a:lnTo>
                  <a:lnTo>
                    <a:pt x="0" y="0"/>
                  </a:lnTo>
                  <a:lnTo>
                    <a:pt x="75" y="31"/>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2655" name="Rectangle 31"/>
            <p:cNvSpPr>
              <a:spLocks noChangeArrowheads="1"/>
            </p:cNvSpPr>
            <p:nvPr/>
          </p:nvSpPr>
          <p:spPr bwMode="auto">
            <a:xfrm>
              <a:off x="4429" y="1584"/>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b</a:t>
              </a:r>
              <a:endParaRPr lang="en-US" altLang="zh-CN" sz="2000" b="1"/>
            </a:p>
          </p:txBody>
        </p:sp>
        <p:sp>
          <p:nvSpPr>
            <p:cNvPr id="282656" name="Rectangle 32"/>
            <p:cNvSpPr>
              <a:spLocks noChangeArrowheads="1"/>
            </p:cNvSpPr>
            <p:nvPr/>
          </p:nvSpPr>
          <p:spPr bwMode="auto">
            <a:xfrm>
              <a:off x="4931" y="1584"/>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b</a:t>
              </a:r>
              <a:endParaRPr lang="en-US" altLang="zh-CN" sz="2000" b="1"/>
            </a:p>
          </p:txBody>
        </p:sp>
        <p:grpSp>
          <p:nvGrpSpPr>
            <p:cNvPr id="282657" name="Group 33"/>
            <p:cNvGrpSpPr>
              <a:grpSpLocks/>
            </p:cNvGrpSpPr>
            <p:nvPr/>
          </p:nvGrpSpPr>
          <p:grpSpPr bwMode="auto">
            <a:xfrm>
              <a:off x="2170" y="1322"/>
              <a:ext cx="196" cy="189"/>
              <a:chOff x="2170" y="1322"/>
              <a:chExt cx="196" cy="189"/>
            </a:xfrm>
          </p:grpSpPr>
          <p:sp>
            <p:nvSpPr>
              <p:cNvPr id="282658" name="Oval 34"/>
              <p:cNvSpPr>
                <a:spLocks noChangeArrowheads="1"/>
              </p:cNvSpPr>
              <p:nvPr/>
            </p:nvSpPr>
            <p:spPr bwMode="auto">
              <a:xfrm>
                <a:off x="2170" y="1322"/>
                <a:ext cx="196" cy="187"/>
              </a:xfrm>
              <a:prstGeom prst="ellipse">
                <a:avLst/>
              </a:prstGeom>
              <a:solidFill>
                <a:srgbClr val="FFFFFF"/>
              </a:solidFill>
              <a:ln w="15875">
                <a:solidFill>
                  <a:srgbClr val="000000"/>
                </a:solidFill>
                <a:round/>
                <a:headEnd/>
                <a:tailEnd/>
              </a:ln>
            </p:spPr>
            <p:txBody>
              <a:bodyPr/>
              <a:lstStyle/>
              <a:p>
                <a:endParaRPr lang="zh-CN" altLang="en-US"/>
              </a:p>
            </p:txBody>
          </p:sp>
          <p:sp>
            <p:nvSpPr>
              <p:cNvPr id="282659" name="Rectangle 35"/>
              <p:cNvSpPr>
                <a:spLocks noChangeArrowheads="1"/>
              </p:cNvSpPr>
              <p:nvPr/>
            </p:nvSpPr>
            <p:spPr bwMode="auto">
              <a:xfrm>
                <a:off x="2223" y="1338"/>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2</a:t>
                </a:r>
                <a:endParaRPr lang="en-US" altLang="zh-CN" sz="2000" b="1"/>
              </a:p>
            </p:txBody>
          </p:sp>
        </p:grpSp>
        <p:sp>
          <p:nvSpPr>
            <p:cNvPr id="282660" name="Line 36"/>
            <p:cNvSpPr>
              <a:spLocks noChangeShapeType="1"/>
            </p:cNvSpPr>
            <p:nvPr/>
          </p:nvSpPr>
          <p:spPr bwMode="auto">
            <a:xfrm flipV="1">
              <a:off x="1878" y="1495"/>
              <a:ext cx="255" cy="18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2661" name="Freeform 37"/>
            <p:cNvSpPr>
              <a:spLocks/>
            </p:cNvSpPr>
            <p:nvPr/>
          </p:nvSpPr>
          <p:spPr bwMode="auto">
            <a:xfrm>
              <a:off x="2099" y="1464"/>
              <a:ext cx="79" cy="67"/>
            </a:xfrm>
            <a:custGeom>
              <a:avLst/>
              <a:gdLst>
                <a:gd name="T0" fmla="*/ 40 w 79"/>
                <a:gd name="T1" fmla="*/ 67 h 67"/>
                <a:gd name="T2" fmla="*/ 29 w 79"/>
                <a:gd name="T3" fmla="*/ 37 h 67"/>
                <a:gd name="T4" fmla="*/ 0 w 79"/>
                <a:gd name="T5" fmla="*/ 19 h 67"/>
                <a:gd name="T6" fmla="*/ 79 w 79"/>
                <a:gd name="T7" fmla="*/ 0 h 67"/>
                <a:gd name="T8" fmla="*/ 40 w 79"/>
                <a:gd name="T9" fmla="*/ 67 h 67"/>
              </a:gdLst>
              <a:ahLst/>
              <a:cxnLst>
                <a:cxn ang="0">
                  <a:pos x="T0" y="T1"/>
                </a:cxn>
                <a:cxn ang="0">
                  <a:pos x="T2" y="T3"/>
                </a:cxn>
                <a:cxn ang="0">
                  <a:pos x="T4" y="T5"/>
                </a:cxn>
                <a:cxn ang="0">
                  <a:pos x="T6" y="T7"/>
                </a:cxn>
                <a:cxn ang="0">
                  <a:pos x="T8" y="T9"/>
                </a:cxn>
              </a:cxnLst>
              <a:rect l="0" t="0" r="r" b="b"/>
              <a:pathLst>
                <a:path w="79" h="67">
                  <a:moveTo>
                    <a:pt x="40" y="67"/>
                  </a:moveTo>
                  <a:lnTo>
                    <a:pt x="29" y="37"/>
                  </a:lnTo>
                  <a:lnTo>
                    <a:pt x="0" y="19"/>
                  </a:lnTo>
                  <a:lnTo>
                    <a:pt x="79" y="0"/>
                  </a:lnTo>
                  <a:lnTo>
                    <a:pt x="40"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2662" name="Line 38"/>
            <p:cNvSpPr>
              <a:spLocks noChangeShapeType="1"/>
            </p:cNvSpPr>
            <p:nvPr/>
          </p:nvSpPr>
          <p:spPr bwMode="auto">
            <a:xfrm>
              <a:off x="1878" y="1794"/>
              <a:ext cx="256" cy="19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2663" name="Freeform 39"/>
            <p:cNvSpPr>
              <a:spLocks/>
            </p:cNvSpPr>
            <p:nvPr/>
          </p:nvSpPr>
          <p:spPr bwMode="auto">
            <a:xfrm>
              <a:off x="2099" y="1958"/>
              <a:ext cx="79" cy="68"/>
            </a:xfrm>
            <a:custGeom>
              <a:avLst/>
              <a:gdLst>
                <a:gd name="T0" fmla="*/ 0 w 79"/>
                <a:gd name="T1" fmla="*/ 47 h 68"/>
                <a:gd name="T2" fmla="*/ 30 w 79"/>
                <a:gd name="T3" fmla="*/ 30 h 68"/>
                <a:gd name="T4" fmla="*/ 41 w 79"/>
                <a:gd name="T5" fmla="*/ 0 h 68"/>
                <a:gd name="T6" fmla="*/ 79 w 79"/>
                <a:gd name="T7" fmla="*/ 68 h 68"/>
                <a:gd name="T8" fmla="*/ 0 w 79"/>
                <a:gd name="T9" fmla="*/ 47 h 68"/>
              </a:gdLst>
              <a:ahLst/>
              <a:cxnLst>
                <a:cxn ang="0">
                  <a:pos x="T0" y="T1"/>
                </a:cxn>
                <a:cxn ang="0">
                  <a:pos x="T2" y="T3"/>
                </a:cxn>
                <a:cxn ang="0">
                  <a:pos x="T4" y="T5"/>
                </a:cxn>
                <a:cxn ang="0">
                  <a:pos x="T6" y="T7"/>
                </a:cxn>
                <a:cxn ang="0">
                  <a:pos x="T8" y="T9"/>
                </a:cxn>
              </a:cxnLst>
              <a:rect l="0" t="0" r="r" b="b"/>
              <a:pathLst>
                <a:path w="79" h="68">
                  <a:moveTo>
                    <a:pt x="0" y="47"/>
                  </a:moveTo>
                  <a:lnTo>
                    <a:pt x="30" y="30"/>
                  </a:lnTo>
                  <a:lnTo>
                    <a:pt x="41" y="0"/>
                  </a:lnTo>
                  <a:lnTo>
                    <a:pt x="79" y="68"/>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2664" name="Rectangle 40"/>
            <p:cNvSpPr>
              <a:spLocks noChangeArrowheads="1"/>
            </p:cNvSpPr>
            <p:nvPr/>
          </p:nvSpPr>
          <p:spPr bwMode="auto">
            <a:xfrm>
              <a:off x="1902" y="1442"/>
              <a:ext cx="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Symbol" pitchFamily="18" charset="2"/>
                </a:rPr>
                <a:t>e</a:t>
              </a:r>
              <a:endParaRPr lang="en-US" altLang="zh-CN" sz="2000" b="1"/>
            </a:p>
          </p:txBody>
        </p:sp>
        <p:sp>
          <p:nvSpPr>
            <p:cNvPr id="282665" name="Rectangle 41"/>
            <p:cNvSpPr>
              <a:spLocks noChangeArrowheads="1"/>
            </p:cNvSpPr>
            <p:nvPr/>
          </p:nvSpPr>
          <p:spPr bwMode="auto">
            <a:xfrm>
              <a:off x="1954" y="1502"/>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 </a:t>
              </a:r>
              <a:endParaRPr lang="en-US" altLang="zh-CN" sz="2000" b="1"/>
            </a:p>
          </p:txBody>
        </p:sp>
        <p:sp>
          <p:nvSpPr>
            <p:cNvPr id="282666" name="Rectangle 42"/>
            <p:cNvSpPr>
              <a:spLocks noChangeArrowheads="1"/>
            </p:cNvSpPr>
            <p:nvPr/>
          </p:nvSpPr>
          <p:spPr bwMode="auto">
            <a:xfrm>
              <a:off x="1924" y="1856"/>
              <a:ext cx="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Symbol" pitchFamily="18" charset="2"/>
                </a:rPr>
                <a:t>e</a:t>
              </a:r>
              <a:endParaRPr lang="en-US" altLang="zh-CN" sz="2000" b="1"/>
            </a:p>
          </p:txBody>
        </p:sp>
        <p:sp>
          <p:nvSpPr>
            <p:cNvPr id="282667" name="Rectangle 43"/>
            <p:cNvSpPr>
              <a:spLocks noChangeArrowheads="1"/>
            </p:cNvSpPr>
            <p:nvPr/>
          </p:nvSpPr>
          <p:spPr bwMode="auto">
            <a:xfrm>
              <a:off x="1977" y="1868"/>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 </a:t>
              </a:r>
              <a:endParaRPr lang="en-US" altLang="zh-CN" sz="2000" b="1"/>
            </a:p>
          </p:txBody>
        </p:sp>
        <p:grpSp>
          <p:nvGrpSpPr>
            <p:cNvPr id="282668" name="Group 44"/>
            <p:cNvGrpSpPr>
              <a:grpSpLocks/>
            </p:cNvGrpSpPr>
            <p:nvPr/>
          </p:nvGrpSpPr>
          <p:grpSpPr bwMode="auto">
            <a:xfrm>
              <a:off x="2678" y="1983"/>
              <a:ext cx="195" cy="189"/>
              <a:chOff x="2678" y="1983"/>
              <a:chExt cx="195" cy="189"/>
            </a:xfrm>
          </p:grpSpPr>
          <p:sp>
            <p:nvSpPr>
              <p:cNvPr id="282669" name="Oval 45"/>
              <p:cNvSpPr>
                <a:spLocks noChangeArrowheads="1"/>
              </p:cNvSpPr>
              <p:nvPr/>
            </p:nvSpPr>
            <p:spPr bwMode="auto">
              <a:xfrm>
                <a:off x="2678" y="1983"/>
                <a:ext cx="195" cy="187"/>
              </a:xfrm>
              <a:prstGeom prst="ellipse">
                <a:avLst/>
              </a:prstGeom>
              <a:solidFill>
                <a:srgbClr val="FFFFFF"/>
              </a:solidFill>
              <a:ln w="15875">
                <a:solidFill>
                  <a:srgbClr val="000000"/>
                </a:solidFill>
                <a:round/>
                <a:headEnd/>
                <a:tailEnd/>
              </a:ln>
            </p:spPr>
            <p:txBody>
              <a:bodyPr/>
              <a:lstStyle/>
              <a:p>
                <a:endParaRPr lang="zh-CN" altLang="en-US"/>
              </a:p>
            </p:txBody>
          </p:sp>
          <p:sp>
            <p:nvSpPr>
              <p:cNvPr id="282670" name="Rectangle 46"/>
              <p:cNvSpPr>
                <a:spLocks noChangeArrowheads="1"/>
              </p:cNvSpPr>
              <p:nvPr/>
            </p:nvSpPr>
            <p:spPr bwMode="auto">
              <a:xfrm>
                <a:off x="2731" y="1999"/>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5</a:t>
                </a:r>
                <a:endParaRPr lang="en-US" altLang="zh-CN" sz="2000" b="1"/>
              </a:p>
            </p:txBody>
          </p:sp>
        </p:grpSp>
        <p:grpSp>
          <p:nvGrpSpPr>
            <p:cNvPr id="282671" name="Group 47"/>
            <p:cNvGrpSpPr>
              <a:grpSpLocks/>
            </p:cNvGrpSpPr>
            <p:nvPr/>
          </p:nvGrpSpPr>
          <p:grpSpPr bwMode="auto">
            <a:xfrm>
              <a:off x="2678" y="1329"/>
              <a:ext cx="195" cy="189"/>
              <a:chOff x="2678" y="1329"/>
              <a:chExt cx="195" cy="189"/>
            </a:xfrm>
          </p:grpSpPr>
          <p:sp>
            <p:nvSpPr>
              <p:cNvPr id="282672" name="Oval 48"/>
              <p:cNvSpPr>
                <a:spLocks noChangeArrowheads="1"/>
              </p:cNvSpPr>
              <p:nvPr/>
            </p:nvSpPr>
            <p:spPr bwMode="auto">
              <a:xfrm>
                <a:off x="2678" y="1329"/>
                <a:ext cx="195" cy="187"/>
              </a:xfrm>
              <a:prstGeom prst="ellipse">
                <a:avLst/>
              </a:prstGeom>
              <a:solidFill>
                <a:srgbClr val="FFFFFF"/>
              </a:solidFill>
              <a:ln w="15875">
                <a:solidFill>
                  <a:srgbClr val="000000"/>
                </a:solidFill>
                <a:round/>
                <a:headEnd/>
                <a:tailEnd/>
              </a:ln>
            </p:spPr>
            <p:txBody>
              <a:bodyPr/>
              <a:lstStyle/>
              <a:p>
                <a:endParaRPr lang="zh-CN" altLang="en-US"/>
              </a:p>
            </p:txBody>
          </p:sp>
          <p:sp>
            <p:nvSpPr>
              <p:cNvPr id="282673" name="Rectangle 49"/>
              <p:cNvSpPr>
                <a:spLocks noChangeArrowheads="1"/>
              </p:cNvSpPr>
              <p:nvPr/>
            </p:nvSpPr>
            <p:spPr bwMode="auto">
              <a:xfrm>
                <a:off x="2731" y="1345"/>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3</a:t>
                </a:r>
                <a:endParaRPr lang="en-US" altLang="zh-CN" sz="2000" b="1"/>
              </a:p>
            </p:txBody>
          </p:sp>
        </p:grpSp>
        <p:sp>
          <p:nvSpPr>
            <p:cNvPr id="282674" name="Line 50"/>
            <p:cNvSpPr>
              <a:spLocks noChangeShapeType="1"/>
            </p:cNvSpPr>
            <p:nvPr/>
          </p:nvSpPr>
          <p:spPr bwMode="auto">
            <a:xfrm>
              <a:off x="2366" y="1414"/>
              <a:ext cx="26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2675" name="Freeform 51"/>
            <p:cNvSpPr>
              <a:spLocks/>
            </p:cNvSpPr>
            <p:nvPr/>
          </p:nvSpPr>
          <p:spPr bwMode="auto">
            <a:xfrm>
              <a:off x="2606" y="1384"/>
              <a:ext cx="75" cy="61"/>
            </a:xfrm>
            <a:custGeom>
              <a:avLst/>
              <a:gdLst>
                <a:gd name="T0" fmla="*/ 0 w 75"/>
                <a:gd name="T1" fmla="*/ 61 h 61"/>
                <a:gd name="T2" fmla="*/ 11 w 75"/>
                <a:gd name="T3" fmla="*/ 30 h 61"/>
                <a:gd name="T4" fmla="*/ 0 w 75"/>
                <a:gd name="T5" fmla="*/ 0 h 61"/>
                <a:gd name="T6" fmla="*/ 75 w 75"/>
                <a:gd name="T7" fmla="*/ 30 h 61"/>
                <a:gd name="T8" fmla="*/ 0 w 75"/>
                <a:gd name="T9" fmla="*/ 61 h 61"/>
              </a:gdLst>
              <a:ahLst/>
              <a:cxnLst>
                <a:cxn ang="0">
                  <a:pos x="T0" y="T1"/>
                </a:cxn>
                <a:cxn ang="0">
                  <a:pos x="T2" y="T3"/>
                </a:cxn>
                <a:cxn ang="0">
                  <a:pos x="T4" y="T5"/>
                </a:cxn>
                <a:cxn ang="0">
                  <a:pos x="T6" y="T7"/>
                </a:cxn>
                <a:cxn ang="0">
                  <a:pos x="T8" y="T9"/>
                </a:cxn>
              </a:cxnLst>
              <a:rect l="0" t="0" r="r" b="b"/>
              <a:pathLst>
                <a:path w="75" h="61">
                  <a:moveTo>
                    <a:pt x="0" y="61"/>
                  </a:moveTo>
                  <a:lnTo>
                    <a:pt x="11" y="30"/>
                  </a:lnTo>
                  <a:lnTo>
                    <a:pt x="0" y="0"/>
                  </a:lnTo>
                  <a:lnTo>
                    <a:pt x="75" y="30"/>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2676" name="Line 52"/>
            <p:cNvSpPr>
              <a:spLocks noChangeShapeType="1"/>
            </p:cNvSpPr>
            <p:nvPr/>
          </p:nvSpPr>
          <p:spPr bwMode="auto">
            <a:xfrm>
              <a:off x="2366" y="2068"/>
              <a:ext cx="26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2677" name="Freeform 53"/>
            <p:cNvSpPr>
              <a:spLocks/>
            </p:cNvSpPr>
            <p:nvPr/>
          </p:nvSpPr>
          <p:spPr bwMode="auto">
            <a:xfrm>
              <a:off x="2606" y="2038"/>
              <a:ext cx="75" cy="60"/>
            </a:xfrm>
            <a:custGeom>
              <a:avLst/>
              <a:gdLst>
                <a:gd name="T0" fmla="*/ 0 w 75"/>
                <a:gd name="T1" fmla="*/ 60 h 60"/>
                <a:gd name="T2" fmla="*/ 11 w 75"/>
                <a:gd name="T3" fmla="*/ 30 h 60"/>
                <a:gd name="T4" fmla="*/ 0 w 75"/>
                <a:gd name="T5" fmla="*/ 0 h 60"/>
                <a:gd name="T6" fmla="*/ 75 w 75"/>
                <a:gd name="T7" fmla="*/ 30 h 60"/>
                <a:gd name="T8" fmla="*/ 0 w 75"/>
                <a:gd name="T9" fmla="*/ 60 h 60"/>
              </a:gdLst>
              <a:ahLst/>
              <a:cxnLst>
                <a:cxn ang="0">
                  <a:pos x="T0" y="T1"/>
                </a:cxn>
                <a:cxn ang="0">
                  <a:pos x="T2" y="T3"/>
                </a:cxn>
                <a:cxn ang="0">
                  <a:pos x="T4" y="T5"/>
                </a:cxn>
                <a:cxn ang="0">
                  <a:pos x="T6" y="T7"/>
                </a:cxn>
                <a:cxn ang="0">
                  <a:pos x="T8" y="T9"/>
                </a:cxn>
              </a:cxnLst>
              <a:rect l="0" t="0" r="r" b="b"/>
              <a:pathLst>
                <a:path w="75" h="60">
                  <a:moveTo>
                    <a:pt x="0" y="60"/>
                  </a:moveTo>
                  <a:lnTo>
                    <a:pt x="11" y="30"/>
                  </a:lnTo>
                  <a:lnTo>
                    <a:pt x="0" y="0"/>
                  </a:lnTo>
                  <a:lnTo>
                    <a:pt x="75" y="30"/>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82678" name="Group 54"/>
            <p:cNvGrpSpPr>
              <a:grpSpLocks/>
            </p:cNvGrpSpPr>
            <p:nvPr/>
          </p:nvGrpSpPr>
          <p:grpSpPr bwMode="auto">
            <a:xfrm>
              <a:off x="3153" y="1651"/>
              <a:ext cx="195" cy="189"/>
              <a:chOff x="3153" y="1651"/>
              <a:chExt cx="195" cy="189"/>
            </a:xfrm>
          </p:grpSpPr>
          <p:sp>
            <p:nvSpPr>
              <p:cNvPr id="282679" name="Oval 55"/>
              <p:cNvSpPr>
                <a:spLocks noChangeArrowheads="1"/>
              </p:cNvSpPr>
              <p:nvPr/>
            </p:nvSpPr>
            <p:spPr bwMode="auto">
              <a:xfrm>
                <a:off x="3153" y="1651"/>
                <a:ext cx="195" cy="187"/>
              </a:xfrm>
              <a:prstGeom prst="ellipse">
                <a:avLst/>
              </a:prstGeom>
              <a:solidFill>
                <a:srgbClr val="FFFFFF"/>
              </a:solidFill>
              <a:ln w="15875">
                <a:solidFill>
                  <a:srgbClr val="000000"/>
                </a:solidFill>
                <a:round/>
                <a:headEnd/>
                <a:tailEnd/>
              </a:ln>
            </p:spPr>
            <p:txBody>
              <a:bodyPr/>
              <a:lstStyle/>
              <a:p>
                <a:endParaRPr lang="zh-CN" altLang="en-US"/>
              </a:p>
            </p:txBody>
          </p:sp>
          <p:sp>
            <p:nvSpPr>
              <p:cNvPr id="282680" name="Rectangle 56"/>
              <p:cNvSpPr>
                <a:spLocks noChangeArrowheads="1"/>
              </p:cNvSpPr>
              <p:nvPr/>
            </p:nvSpPr>
            <p:spPr bwMode="auto">
              <a:xfrm>
                <a:off x="3206" y="1667"/>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6</a:t>
                </a:r>
                <a:endParaRPr lang="en-US" altLang="zh-CN" sz="2000" b="1"/>
              </a:p>
            </p:txBody>
          </p:sp>
        </p:grpSp>
        <p:sp>
          <p:nvSpPr>
            <p:cNvPr id="282681" name="Rectangle 57"/>
            <p:cNvSpPr>
              <a:spLocks noChangeArrowheads="1"/>
            </p:cNvSpPr>
            <p:nvPr/>
          </p:nvSpPr>
          <p:spPr bwMode="auto">
            <a:xfrm>
              <a:off x="2478" y="1236"/>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a</a:t>
              </a:r>
              <a:endParaRPr lang="en-US" altLang="zh-CN" sz="2000" b="1"/>
            </a:p>
          </p:txBody>
        </p:sp>
        <p:sp>
          <p:nvSpPr>
            <p:cNvPr id="282682" name="Rectangle 58"/>
            <p:cNvSpPr>
              <a:spLocks noChangeArrowheads="1"/>
            </p:cNvSpPr>
            <p:nvPr/>
          </p:nvSpPr>
          <p:spPr bwMode="auto">
            <a:xfrm>
              <a:off x="2463" y="2078"/>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b</a:t>
              </a:r>
              <a:endParaRPr lang="en-US" altLang="zh-CN" sz="2000" b="1"/>
            </a:p>
          </p:txBody>
        </p:sp>
        <p:sp>
          <p:nvSpPr>
            <p:cNvPr id="282683" name="Line 59"/>
            <p:cNvSpPr>
              <a:spLocks noChangeShapeType="1"/>
            </p:cNvSpPr>
            <p:nvPr/>
          </p:nvSpPr>
          <p:spPr bwMode="auto">
            <a:xfrm>
              <a:off x="2883" y="1442"/>
              <a:ext cx="243" cy="20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2684" name="Freeform 60"/>
            <p:cNvSpPr>
              <a:spLocks/>
            </p:cNvSpPr>
            <p:nvPr/>
          </p:nvSpPr>
          <p:spPr bwMode="auto">
            <a:xfrm>
              <a:off x="3091" y="1612"/>
              <a:ext cx="77" cy="69"/>
            </a:xfrm>
            <a:custGeom>
              <a:avLst/>
              <a:gdLst>
                <a:gd name="T0" fmla="*/ 0 w 77"/>
                <a:gd name="T1" fmla="*/ 46 h 69"/>
                <a:gd name="T2" fmla="*/ 30 w 77"/>
                <a:gd name="T3" fmla="*/ 30 h 69"/>
                <a:gd name="T4" fmla="*/ 42 w 77"/>
                <a:gd name="T5" fmla="*/ 0 h 69"/>
                <a:gd name="T6" fmla="*/ 77 w 77"/>
                <a:gd name="T7" fmla="*/ 69 h 69"/>
                <a:gd name="T8" fmla="*/ 0 w 77"/>
                <a:gd name="T9" fmla="*/ 46 h 69"/>
              </a:gdLst>
              <a:ahLst/>
              <a:cxnLst>
                <a:cxn ang="0">
                  <a:pos x="T0" y="T1"/>
                </a:cxn>
                <a:cxn ang="0">
                  <a:pos x="T2" y="T3"/>
                </a:cxn>
                <a:cxn ang="0">
                  <a:pos x="T4" y="T5"/>
                </a:cxn>
                <a:cxn ang="0">
                  <a:pos x="T6" y="T7"/>
                </a:cxn>
                <a:cxn ang="0">
                  <a:pos x="T8" y="T9"/>
                </a:cxn>
              </a:cxnLst>
              <a:rect l="0" t="0" r="r" b="b"/>
              <a:pathLst>
                <a:path w="77" h="69">
                  <a:moveTo>
                    <a:pt x="0" y="46"/>
                  </a:moveTo>
                  <a:lnTo>
                    <a:pt x="30" y="30"/>
                  </a:lnTo>
                  <a:lnTo>
                    <a:pt x="42" y="0"/>
                  </a:lnTo>
                  <a:lnTo>
                    <a:pt x="77" y="69"/>
                  </a:lnTo>
                  <a:lnTo>
                    <a:pt x="0"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2685" name="Line 61"/>
            <p:cNvSpPr>
              <a:spLocks noChangeShapeType="1"/>
            </p:cNvSpPr>
            <p:nvPr/>
          </p:nvSpPr>
          <p:spPr bwMode="auto">
            <a:xfrm flipV="1">
              <a:off x="2876" y="1835"/>
              <a:ext cx="241" cy="19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2686" name="Freeform 62"/>
            <p:cNvSpPr>
              <a:spLocks/>
            </p:cNvSpPr>
            <p:nvPr/>
          </p:nvSpPr>
          <p:spPr bwMode="auto">
            <a:xfrm>
              <a:off x="3082" y="1801"/>
              <a:ext cx="79" cy="69"/>
            </a:xfrm>
            <a:custGeom>
              <a:avLst/>
              <a:gdLst>
                <a:gd name="T0" fmla="*/ 43 w 79"/>
                <a:gd name="T1" fmla="*/ 69 h 69"/>
                <a:gd name="T2" fmla="*/ 30 w 79"/>
                <a:gd name="T3" fmla="*/ 39 h 69"/>
                <a:gd name="T4" fmla="*/ 0 w 79"/>
                <a:gd name="T5" fmla="*/ 22 h 69"/>
                <a:gd name="T6" fmla="*/ 79 w 79"/>
                <a:gd name="T7" fmla="*/ 0 h 69"/>
                <a:gd name="T8" fmla="*/ 43 w 79"/>
                <a:gd name="T9" fmla="*/ 69 h 69"/>
              </a:gdLst>
              <a:ahLst/>
              <a:cxnLst>
                <a:cxn ang="0">
                  <a:pos x="T0" y="T1"/>
                </a:cxn>
                <a:cxn ang="0">
                  <a:pos x="T2" y="T3"/>
                </a:cxn>
                <a:cxn ang="0">
                  <a:pos x="T4" y="T5"/>
                </a:cxn>
                <a:cxn ang="0">
                  <a:pos x="T6" y="T7"/>
                </a:cxn>
                <a:cxn ang="0">
                  <a:pos x="T8" y="T9"/>
                </a:cxn>
              </a:cxnLst>
              <a:rect l="0" t="0" r="r" b="b"/>
              <a:pathLst>
                <a:path w="79" h="69">
                  <a:moveTo>
                    <a:pt x="43" y="69"/>
                  </a:moveTo>
                  <a:lnTo>
                    <a:pt x="30" y="39"/>
                  </a:lnTo>
                  <a:lnTo>
                    <a:pt x="0" y="22"/>
                  </a:lnTo>
                  <a:lnTo>
                    <a:pt x="79" y="0"/>
                  </a:lnTo>
                  <a:lnTo>
                    <a:pt x="43"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2687" name="Rectangle 63"/>
            <p:cNvSpPr>
              <a:spLocks noChangeArrowheads="1"/>
            </p:cNvSpPr>
            <p:nvPr/>
          </p:nvSpPr>
          <p:spPr bwMode="auto">
            <a:xfrm>
              <a:off x="2974" y="1905"/>
              <a:ext cx="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Symbol" pitchFamily="18" charset="2"/>
                </a:rPr>
                <a:t>e</a:t>
              </a:r>
              <a:endParaRPr lang="en-US" altLang="zh-CN" sz="2000" b="1"/>
            </a:p>
          </p:txBody>
        </p:sp>
        <p:sp>
          <p:nvSpPr>
            <p:cNvPr id="282688" name="Rectangle 64"/>
            <p:cNvSpPr>
              <a:spLocks noChangeArrowheads="1"/>
            </p:cNvSpPr>
            <p:nvPr/>
          </p:nvSpPr>
          <p:spPr bwMode="auto">
            <a:xfrm>
              <a:off x="3027" y="1917"/>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 </a:t>
              </a:r>
              <a:endParaRPr lang="en-US" altLang="zh-CN" sz="2000" b="1"/>
            </a:p>
          </p:txBody>
        </p:sp>
        <p:sp>
          <p:nvSpPr>
            <p:cNvPr id="282689" name="Rectangle 65"/>
            <p:cNvSpPr>
              <a:spLocks noChangeArrowheads="1"/>
            </p:cNvSpPr>
            <p:nvPr/>
          </p:nvSpPr>
          <p:spPr bwMode="auto">
            <a:xfrm>
              <a:off x="3440" y="1555"/>
              <a:ext cx="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Symbol" pitchFamily="18" charset="2"/>
                </a:rPr>
                <a:t>e</a:t>
              </a:r>
              <a:endParaRPr lang="en-US" altLang="zh-CN" sz="2000" b="1"/>
            </a:p>
          </p:txBody>
        </p:sp>
        <p:grpSp>
          <p:nvGrpSpPr>
            <p:cNvPr id="282690" name="Group 66"/>
            <p:cNvGrpSpPr>
              <a:grpSpLocks/>
            </p:cNvGrpSpPr>
            <p:nvPr/>
          </p:nvGrpSpPr>
          <p:grpSpPr bwMode="auto">
            <a:xfrm>
              <a:off x="3648" y="1651"/>
              <a:ext cx="195" cy="189"/>
              <a:chOff x="3648" y="1651"/>
              <a:chExt cx="195" cy="189"/>
            </a:xfrm>
          </p:grpSpPr>
          <p:sp>
            <p:nvSpPr>
              <p:cNvPr id="282691" name="Oval 67"/>
              <p:cNvSpPr>
                <a:spLocks noChangeArrowheads="1"/>
              </p:cNvSpPr>
              <p:nvPr/>
            </p:nvSpPr>
            <p:spPr bwMode="auto">
              <a:xfrm>
                <a:off x="3648" y="1651"/>
                <a:ext cx="195" cy="187"/>
              </a:xfrm>
              <a:prstGeom prst="ellipse">
                <a:avLst/>
              </a:prstGeom>
              <a:solidFill>
                <a:srgbClr val="FFFFFF"/>
              </a:solidFill>
              <a:ln w="15875">
                <a:solidFill>
                  <a:srgbClr val="000000"/>
                </a:solidFill>
                <a:round/>
                <a:headEnd/>
                <a:tailEnd/>
              </a:ln>
            </p:spPr>
            <p:txBody>
              <a:bodyPr/>
              <a:lstStyle/>
              <a:p>
                <a:endParaRPr lang="zh-CN" altLang="en-US"/>
              </a:p>
            </p:txBody>
          </p:sp>
          <p:sp>
            <p:nvSpPr>
              <p:cNvPr id="282692" name="Rectangle 68"/>
              <p:cNvSpPr>
                <a:spLocks noChangeArrowheads="1"/>
              </p:cNvSpPr>
              <p:nvPr/>
            </p:nvSpPr>
            <p:spPr bwMode="auto">
              <a:xfrm>
                <a:off x="3701" y="1667"/>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7</a:t>
                </a:r>
                <a:endParaRPr lang="en-US" altLang="zh-CN" sz="2000" b="1"/>
              </a:p>
            </p:txBody>
          </p:sp>
        </p:grpSp>
        <p:grpSp>
          <p:nvGrpSpPr>
            <p:cNvPr id="282693" name="Group 69"/>
            <p:cNvGrpSpPr>
              <a:grpSpLocks/>
            </p:cNvGrpSpPr>
            <p:nvPr/>
          </p:nvGrpSpPr>
          <p:grpSpPr bwMode="auto">
            <a:xfrm>
              <a:off x="4159" y="1651"/>
              <a:ext cx="195" cy="189"/>
              <a:chOff x="4159" y="1651"/>
              <a:chExt cx="195" cy="189"/>
            </a:xfrm>
          </p:grpSpPr>
          <p:sp>
            <p:nvSpPr>
              <p:cNvPr id="282694" name="Oval 70"/>
              <p:cNvSpPr>
                <a:spLocks noChangeArrowheads="1"/>
              </p:cNvSpPr>
              <p:nvPr/>
            </p:nvSpPr>
            <p:spPr bwMode="auto">
              <a:xfrm>
                <a:off x="4159" y="1651"/>
                <a:ext cx="195" cy="187"/>
              </a:xfrm>
              <a:prstGeom prst="ellipse">
                <a:avLst/>
              </a:prstGeom>
              <a:solidFill>
                <a:srgbClr val="FFFFFF"/>
              </a:solidFill>
              <a:ln w="15875">
                <a:solidFill>
                  <a:srgbClr val="000000"/>
                </a:solidFill>
                <a:round/>
                <a:headEnd/>
                <a:tailEnd/>
              </a:ln>
            </p:spPr>
            <p:txBody>
              <a:bodyPr/>
              <a:lstStyle/>
              <a:p>
                <a:endParaRPr lang="zh-CN" altLang="en-US"/>
              </a:p>
            </p:txBody>
          </p:sp>
          <p:sp>
            <p:nvSpPr>
              <p:cNvPr id="282695" name="Rectangle 71"/>
              <p:cNvSpPr>
                <a:spLocks noChangeArrowheads="1"/>
              </p:cNvSpPr>
              <p:nvPr/>
            </p:nvSpPr>
            <p:spPr bwMode="auto">
              <a:xfrm>
                <a:off x="4211" y="1667"/>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8</a:t>
                </a:r>
                <a:endParaRPr lang="en-US" altLang="zh-CN" sz="2000" b="1"/>
              </a:p>
            </p:txBody>
          </p:sp>
        </p:grpSp>
        <p:grpSp>
          <p:nvGrpSpPr>
            <p:cNvPr id="282696" name="Group 72"/>
            <p:cNvGrpSpPr>
              <a:grpSpLocks/>
            </p:cNvGrpSpPr>
            <p:nvPr/>
          </p:nvGrpSpPr>
          <p:grpSpPr bwMode="auto">
            <a:xfrm>
              <a:off x="4661" y="1651"/>
              <a:ext cx="195" cy="189"/>
              <a:chOff x="4661" y="1651"/>
              <a:chExt cx="195" cy="189"/>
            </a:xfrm>
          </p:grpSpPr>
          <p:sp>
            <p:nvSpPr>
              <p:cNvPr id="282697" name="Oval 73"/>
              <p:cNvSpPr>
                <a:spLocks noChangeArrowheads="1"/>
              </p:cNvSpPr>
              <p:nvPr/>
            </p:nvSpPr>
            <p:spPr bwMode="auto">
              <a:xfrm>
                <a:off x="4661" y="1651"/>
                <a:ext cx="195" cy="187"/>
              </a:xfrm>
              <a:prstGeom prst="ellipse">
                <a:avLst/>
              </a:prstGeom>
              <a:solidFill>
                <a:srgbClr val="FFFFFF"/>
              </a:solidFill>
              <a:ln w="15875">
                <a:solidFill>
                  <a:srgbClr val="000000"/>
                </a:solidFill>
                <a:round/>
                <a:headEnd/>
                <a:tailEnd/>
              </a:ln>
            </p:spPr>
            <p:txBody>
              <a:bodyPr/>
              <a:lstStyle/>
              <a:p>
                <a:endParaRPr lang="zh-CN" altLang="en-US"/>
              </a:p>
            </p:txBody>
          </p:sp>
          <p:sp>
            <p:nvSpPr>
              <p:cNvPr id="282698" name="Rectangle 74"/>
              <p:cNvSpPr>
                <a:spLocks noChangeArrowheads="1"/>
              </p:cNvSpPr>
              <p:nvPr/>
            </p:nvSpPr>
            <p:spPr bwMode="auto">
              <a:xfrm>
                <a:off x="4714" y="1667"/>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9</a:t>
                </a:r>
                <a:endParaRPr lang="en-US" altLang="zh-CN" sz="2000" b="1"/>
              </a:p>
            </p:txBody>
          </p:sp>
        </p:grpSp>
        <p:sp>
          <p:nvSpPr>
            <p:cNvPr id="282699" name="Line 75"/>
            <p:cNvSpPr>
              <a:spLocks noChangeShapeType="1"/>
            </p:cNvSpPr>
            <p:nvPr/>
          </p:nvSpPr>
          <p:spPr bwMode="auto">
            <a:xfrm>
              <a:off x="3858" y="1738"/>
              <a:ext cx="23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2700" name="Freeform 76"/>
            <p:cNvSpPr>
              <a:spLocks/>
            </p:cNvSpPr>
            <p:nvPr/>
          </p:nvSpPr>
          <p:spPr bwMode="auto">
            <a:xfrm>
              <a:off x="4076" y="1707"/>
              <a:ext cx="75" cy="61"/>
            </a:xfrm>
            <a:custGeom>
              <a:avLst/>
              <a:gdLst>
                <a:gd name="T0" fmla="*/ 0 w 75"/>
                <a:gd name="T1" fmla="*/ 61 h 61"/>
                <a:gd name="T2" fmla="*/ 11 w 75"/>
                <a:gd name="T3" fmla="*/ 31 h 61"/>
                <a:gd name="T4" fmla="*/ 0 w 75"/>
                <a:gd name="T5" fmla="*/ 0 h 61"/>
                <a:gd name="T6" fmla="*/ 75 w 75"/>
                <a:gd name="T7" fmla="*/ 31 h 61"/>
                <a:gd name="T8" fmla="*/ 0 w 75"/>
                <a:gd name="T9" fmla="*/ 61 h 61"/>
              </a:gdLst>
              <a:ahLst/>
              <a:cxnLst>
                <a:cxn ang="0">
                  <a:pos x="T0" y="T1"/>
                </a:cxn>
                <a:cxn ang="0">
                  <a:pos x="T2" y="T3"/>
                </a:cxn>
                <a:cxn ang="0">
                  <a:pos x="T4" y="T5"/>
                </a:cxn>
                <a:cxn ang="0">
                  <a:pos x="T6" y="T7"/>
                </a:cxn>
                <a:cxn ang="0">
                  <a:pos x="T8" y="T9"/>
                </a:cxn>
              </a:cxnLst>
              <a:rect l="0" t="0" r="r" b="b"/>
              <a:pathLst>
                <a:path w="75" h="61">
                  <a:moveTo>
                    <a:pt x="0" y="61"/>
                  </a:moveTo>
                  <a:lnTo>
                    <a:pt x="11" y="31"/>
                  </a:lnTo>
                  <a:lnTo>
                    <a:pt x="0" y="0"/>
                  </a:lnTo>
                  <a:lnTo>
                    <a:pt x="75" y="31"/>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2701" name="Line 77"/>
            <p:cNvSpPr>
              <a:spLocks noChangeShapeType="1"/>
            </p:cNvSpPr>
            <p:nvPr/>
          </p:nvSpPr>
          <p:spPr bwMode="auto">
            <a:xfrm>
              <a:off x="4369" y="1738"/>
              <a:ext cx="23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2702" name="Freeform 78"/>
            <p:cNvSpPr>
              <a:spLocks/>
            </p:cNvSpPr>
            <p:nvPr/>
          </p:nvSpPr>
          <p:spPr bwMode="auto">
            <a:xfrm>
              <a:off x="4586" y="1707"/>
              <a:ext cx="75" cy="61"/>
            </a:xfrm>
            <a:custGeom>
              <a:avLst/>
              <a:gdLst>
                <a:gd name="T0" fmla="*/ 0 w 75"/>
                <a:gd name="T1" fmla="*/ 61 h 61"/>
                <a:gd name="T2" fmla="*/ 11 w 75"/>
                <a:gd name="T3" fmla="*/ 31 h 61"/>
                <a:gd name="T4" fmla="*/ 0 w 75"/>
                <a:gd name="T5" fmla="*/ 0 h 61"/>
                <a:gd name="T6" fmla="*/ 75 w 75"/>
                <a:gd name="T7" fmla="*/ 31 h 61"/>
                <a:gd name="T8" fmla="*/ 0 w 75"/>
                <a:gd name="T9" fmla="*/ 61 h 61"/>
              </a:gdLst>
              <a:ahLst/>
              <a:cxnLst>
                <a:cxn ang="0">
                  <a:pos x="T0" y="T1"/>
                </a:cxn>
                <a:cxn ang="0">
                  <a:pos x="T2" y="T3"/>
                </a:cxn>
                <a:cxn ang="0">
                  <a:pos x="T4" y="T5"/>
                </a:cxn>
                <a:cxn ang="0">
                  <a:pos x="T6" y="T7"/>
                </a:cxn>
                <a:cxn ang="0">
                  <a:pos x="T8" y="T9"/>
                </a:cxn>
              </a:cxnLst>
              <a:rect l="0" t="0" r="r" b="b"/>
              <a:pathLst>
                <a:path w="75" h="61">
                  <a:moveTo>
                    <a:pt x="0" y="61"/>
                  </a:moveTo>
                  <a:lnTo>
                    <a:pt x="11" y="31"/>
                  </a:lnTo>
                  <a:lnTo>
                    <a:pt x="0" y="0"/>
                  </a:lnTo>
                  <a:lnTo>
                    <a:pt x="75" y="31"/>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2703" name="Line 79"/>
            <p:cNvSpPr>
              <a:spLocks noChangeShapeType="1"/>
            </p:cNvSpPr>
            <p:nvPr/>
          </p:nvSpPr>
          <p:spPr bwMode="auto">
            <a:xfrm>
              <a:off x="4864" y="1738"/>
              <a:ext cx="23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2704" name="Freeform 80"/>
            <p:cNvSpPr>
              <a:spLocks/>
            </p:cNvSpPr>
            <p:nvPr/>
          </p:nvSpPr>
          <p:spPr bwMode="auto">
            <a:xfrm>
              <a:off x="5081" y="1707"/>
              <a:ext cx="75" cy="61"/>
            </a:xfrm>
            <a:custGeom>
              <a:avLst/>
              <a:gdLst>
                <a:gd name="T0" fmla="*/ 0 w 75"/>
                <a:gd name="T1" fmla="*/ 61 h 61"/>
                <a:gd name="T2" fmla="*/ 12 w 75"/>
                <a:gd name="T3" fmla="*/ 31 h 61"/>
                <a:gd name="T4" fmla="*/ 0 w 75"/>
                <a:gd name="T5" fmla="*/ 0 h 61"/>
                <a:gd name="T6" fmla="*/ 75 w 75"/>
                <a:gd name="T7" fmla="*/ 31 h 61"/>
                <a:gd name="T8" fmla="*/ 0 w 75"/>
                <a:gd name="T9" fmla="*/ 61 h 61"/>
              </a:gdLst>
              <a:ahLst/>
              <a:cxnLst>
                <a:cxn ang="0">
                  <a:pos x="T0" y="T1"/>
                </a:cxn>
                <a:cxn ang="0">
                  <a:pos x="T2" y="T3"/>
                </a:cxn>
                <a:cxn ang="0">
                  <a:pos x="T4" y="T5"/>
                </a:cxn>
                <a:cxn ang="0">
                  <a:pos x="T6" y="T7"/>
                </a:cxn>
                <a:cxn ang="0">
                  <a:pos x="T8" y="T9"/>
                </a:cxn>
              </a:cxnLst>
              <a:rect l="0" t="0" r="r" b="b"/>
              <a:pathLst>
                <a:path w="75" h="61">
                  <a:moveTo>
                    <a:pt x="0" y="61"/>
                  </a:moveTo>
                  <a:lnTo>
                    <a:pt x="12" y="31"/>
                  </a:lnTo>
                  <a:lnTo>
                    <a:pt x="0" y="0"/>
                  </a:lnTo>
                  <a:lnTo>
                    <a:pt x="75" y="31"/>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2705" name="Rectangle 81"/>
            <p:cNvSpPr>
              <a:spLocks noChangeArrowheads="1"/>
            </p:cNvSpPr>
            <p:nvPr/>
          </p:nvSpPr>
          <p:spPr bwMode="auto">
            <a:xfrm>
              <a:off x="3926" y="1584"/>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a</a:t>
              </a:r>
              <a:endParaRPr lang="en-US" altLang="zh-CN" sz="2000" b="1"/>
            </a:p>
          </p:txBody>
        </p:sp>
        <p:sp>
          <p:nvSpPr>
            <p:cNvPr id="282706" name="Rectangle 82"/>
            <p:cNvSpPr>
              <a:spLocks noChangeArrowheads="1"/>
            </p:cNvSpPr>
            <p:nvPr/>
          </p:nvSpPr>
          <p:spPr bwMode="auto">
            <a:xfrm>
              <a:off x="2526" y="1008"/>
              <a:ext cx="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Symbol" pitchFamily="18" charset="2"/>
                </a:rPr>
                <a:t>e</a:t>
              </a:r>
              <a:endParaRPr lang="en-US" altLang="zh-CN" sz="2000" b="1"/>
            </a:p>
          </p:txBody>
        </p:sp>
        <p:sp>
          <p:nvSpPr>
            <p:cNvPr id="282707" name="Rectangle 83"/>
            <p:cNvSpPr>
              <a:spLocks noChangeArrowheads="1"/>
            </p:cNvSpPr>
            <p:nvPr/>
          </p:nvSpPr>
          <p:spPr bwMode="auto">
            <a:xfrm>
              <a:off x="2526" y="2341"/>
              <a:ext cx="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Symbol" pitchFamily="18" charset="2"/>
                </a:rPr>
                <a:t>e</a:t>
              </a:r>
              <a:endParaRPr lang="en-US" altLang="zh-CN" sz="2000" b="1"/>
            </a:p>
          </p:txBody>
        </p:sp>
        <p:sp>
          <p:nvSpPr>
            <p:cNvPr id="282708" name="Rectangle 84"/>
            <p:cNvSpPr>
              <a:spLocks noChangeArrowheads="1"/>
            </p:cNvSpPr>
            <p:nvPr/>
          </p:nvSpPr>
          <p:spPr bwMode="auto">
            <a:xfrm>
              <a:off x="2578" y="2353"/>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 </a:t>
              </a:r>
              <a:endParaRPr lang="en-US" altLang="zh-CN" sz="2000" b="1"/>
            </a:p>
          </p:txBody>
        </p:sp>
        <p:sp>
          <p:nvSpPr>
            <p:cNvPr id="282709" name="Rectangle 85"/>
            <p:cNvSpPr>
              <a:spLocks noChangeArrowheads="1"/>
            </p:cNvSpPr>
            <p:nvPr/>
          </p:nvSpPr>
          <p:spPr bwMode="auto">
            <a:xfrm>
              <a:off x="2997" y="1344"/>
              <a:ext cx="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Symbol" pitchFamily="18" charset="2"/>
                </a:rPr>
                <a:t>e</a:t>
              </a:r>
              <a:endParaRPr lang="en-US" altLang="zh-CN" sz="2000" b="1"/>
            </a:p>
          </p:txBody>
        </p:sp>
        <p:sp>
          <p:nvSpPr>
            <p:cNvPr id="282710" name="Rectangle 86"/>
            <p:cNvSpPr>
              <a:spLocks noChangeArrowheads="1"/>
            </p:cNvSpPr>
            <p:nvPr/>
          </p:nvSpPr>
          <p:spPr bwMode="auto">
            <a:xfrm>
              <a:off x="3049" y="1423"/>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 </a:t>
              </a:r>
              <a:endParaRPr lang="en-US" altLang="zh-CN" sz="2000" b="1"/>
            </a:p>
          </p:txBody>
        </p:sp>
      </p:grpSp>
      <p:sp>
        <p:nvSpPr>
          <p:cNvPr id="2" name="灯片编号占位符 1"/>
          <p:cNvSpPr>
            <a:spLocks noGrp="1"/>
          </p:cNvSpPr>
          <p:nvPr>
            <p:ph type="sldNum" sz="quarter" idx="10"/>
          </p:nvPr>
        </p:nvSpPr>
        <p:spPr/>
        <p:txBody>
          <a:bodyPr/>
          <a:lstStyle/>
          <a:p>
            <a:fld id="{53D5C0A6-204F-44E2-BC2D-888719E44444}" type="slidenum">
              <a:rPr lang="en-US" altLang="zh-CN" smtClean="0"/>
              <a:pPr/>
              <a:t>22</a:t>
            </a:fld>
            <a:endParaRPr lang="en-US" altLang="zh-CN"/>
          </a:p>
        </p:txBody>
      </p:sp>
    </p:spTree>
    <p:extLst>
      <p:ext uri="{BB962C8B-B14F-4D97-AF65-F5344CB8AC3E}">
        <p14:creationId xmlns:p14="http://schemas.microsoft.com/office/powerpoint/2010/main" val="15869392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82628"/>
                                        </p:tgtEl>
                                        <p:attrNameLst>
                                          <p:attrName>style.visibility</p:attrName>
                                        </p:attrNameLst>
                                      </p:cBhvr>
                                      <p:to>
                                        <p:strVal val="visible"/>
                                      </p:to>
                                    </p:set>
                                    <p:animEffect transition="in" filter="box(out)">
                                      <p:cBhvr>
                                        <p:cTn id="7" dur="500"/>
                                        <p:tgtEl>
                                          <p:spTgt spid="2826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2627">
                                            <p:txEl>
                                              <p:pRg st="0" end="0"/>
                                            </p:txEl>
                                          </p:spTgt>
                                        </p:tgtEl>
                                        <p:attrNameLst>
                                          <p:attrName>style.visibility</p:attrName>
                                        </p:attrNameLst>
                                      </p:cBhvr>
                                      <p:to>
                                        <p:strVal val="visible"/>
                                      </p:to>
                                    </p:set>
                                    <p:animEffect transition="in" filter="wipe(left)">
                                      <p:cBhvr>
                                        <p:cTn id="12" dur="500"/>
                                        <p:tgtEl>
                                          <p:spTgt spid="2826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2627">
                                            <p:txEl>
                                              <p:pRg st="1" end="1"/>
                                            </p:txEl>
                                          </p:spTgt>
                                        </p:tgtEl>
                                        <p:attrNameLst>
                                          <p:attrName>style.visibility</p:attrName>
                                        </p:attrNameLst>
                                      </p:cBhvr>
                                      <p:to>
                                        <p:strVal val="visible"/>
                                      </p:to>
                                    </p:set>
                                    <p:animEffect transition="in" filter="wipe(left)">
                                      <p:cBhvr>
                                        <p:cTn id="17" dur="500"/>
                                        <p:tgtEl>
                                          <p:spTgt spid="28262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2627">
                                            <p:txEl>
                                              <p:pRg st="2" end="2"/>
                                            </p:txEl>
                                          </p:spTgt>
                                        </p:tgtEl>
                                        <p:attrNameLst>
                                          <p:attrName>style.visibility</p:attrName>
                                        </p:attrNameLst>
                                      </p:cBhvr>
                                      <p:to>
                                        <p:strVal val="visible"/>
                                      </p:to>
                                    </p:set>
                                    <p:animEffect transition="in" filter="wipe(left)">
                                      <p:cBhvr>
                                        <p:cTn id="22" dur="500"/>
                                        <p:tgtEl>
                                          <p:spTgt spid="2826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2627">
                                            <p:txEl>
                                              <p:pRg st="3" end="3"/>
                                            </p:txEl>
                                          </p:spTgt>
                                        </p:tgtEl>
                                        <p:attrNameLst>
                                          <p:attrName>style.visibility</p:attrName>
                                        </p:attrNameLst>
                                      </p:cBhvr>
                                      <p:to>
                                        <p:strVal val="visible"/>
                                      </p:to>
                                    </p:set>
                                    <p:animEffect transition="in" filter="wipe(left)">
                                      <p:cBhvr>
                                        <p:cTn id="27" dur="500"/>
                                        <p:tgtEl>
                                          <p:spTgt spid="28262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2627">
                                            <p:txEl>
                                              <p:pRg st="4" end="4"/>
                                            </p:txEl>
                                          </p:spTgt>
                                        </p:tgtEl>
                                        <p:attrNameLst>
                                          <p:attrName>style.visibility</p:attrName>
                                        </p:attrNameLst>
                                      </p:cBhvr>
                                      <p:to>
                                        <p:strVal val="visible"/>
                                      </p:to>
                                    </p:set>
                                    <p:animEffect transition="in" filter="wipe(left)">
                                      <p:cBhvr>
                                        <p:cTn id="32" dur="500"/>
                                        <p:tgtEl>
                                          <p:spTgt spid="282627">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2627">
                                            <p:txEl>
                                              <p:pRg st="5" end="5"/>
                                            </p:txEl>
                                          </p:spTgt>
                                        </p:tgtEl>
                                        <p:attrNameLst>
                                          <p:attrName>style.visibility</p:attrName>
                                        </p:attrNameLst>
                                      </p:cBhvr>
                                      <p:to>
                                        <p:strVal val="visible"/>
                                      </p:to>
                                    </p:set>
                                    <p:animEffect transition="in" filter="wipe(left)">
                                      <p:cBhvr>
                                        <p:cTn id="37" dur="500"/>
                                        <p:tgtEl>
                                          <p:spTgt spid="282627">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2627">
                                            <p:txEl>
                                              <p:pRg st="6" end="6"/>
                                            </p:txEl>
                                          </p:spTgt>
                                        </p:tgtEl>
                                        <p:attrNameLst>
                                          <p:attrName>style.visibility</p:attrName>
                                        </p:attrNameLst>
                                      </p:cBhvr>
                                      <p:to>
                                        <p:strVal val="visible"/>
                                      </p:to>
                                    </p:set>
                                    <p:animEffect transition="in" filter="wipe(left)">
                                      <p:cBhvr>
                                        <p:cTn id="42" dur="500"/>
                                        <p:tgtEl>
                                          <p:spTgt spid="282627">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2627">
                                            <p:txEl>
                                              <p:pRg st="7" end="7"/>
                                            </p:txEl>
                                          </p:spTgt>
                                        </p:tgtEl>
                                        <p:attrNameLst>
                                          <p:attrName>style.visibility</p:attrName>
                                        </p:attrNameLst>
                                      </p:cBhvr>
                                      <p:to>
                                        <p:strVal val="visible"/>
                                      </p:to>
                                    </p:set>
                                    <p:animEffect transition="in" filter="wipe(left)">
                                      <p:cBhvr>
                                        <p:cTn id="47" dur="500"/>
                                        <p:tgtEl>
                                          <p:spTgt spid="282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82628" name="Group 4"/>
          <p:cNvGrpSpPr>
            <a:grpSpLocks/>
          </p:cNvGrpSpPr>
          <p:nvPr/>
        </p:nvGrpSpPr>
        <p:grpSpPr bwMode="auto">
          <a:xfrm>
            <a:off x="1258888" y="143635"/>
            <a:ext cx="7477125" cy="2409825"/>
            <a:chOff x="793" y="1008"/>
            <a:chExt cx="4710" cy="1518"/>
          </a:xfrm>
        </p:grpSpPr>
        <p:grpSp>
          <p:nvGrpSpPr>
            <p:cNvPr id="282629" name="Group 5"/>
            <p:cNvGrpSpPr>
              <a:grpSpLocks/>
            </p:cNvGrpSpPr>
            <p:nvPr/>
          </p:nvGrpSpPr>
          <p:grpSpPr bwMode="auto">
            <a:xfrm>
              <a:off x="1699" y="1655"/>
              <a:ext cx="194" cy="189"/>
              <a:chOff x="1699" y="1655"/>
              <a:chExt cx="194" cy="189"/>
            </a:xfrm>
          </p:grpSpPr>
          <p:sp>
            <p:nvSpPr>
              <p:cNvPr id="282630" name="Oval 6"/>
              <p:cNvSpPr>
                <a:spLocks noChangeArrowheads="1"/>
              </p:cNvSpPr>
              <p:nvPr/>
            </p:nvSpPr>
            <p:spPr bwMode="auto">
              <a:xfrm>
                <a:off x="1699" y="1655"/>
                <a:ext cx="194" cy="187"/>
              </a:xfrm>
              <a:prstGeom prst="ellipse">
                <a:avLst/>
              </a:prstGeom>
              <a:solidFill>
                <a:srgbClr val="FFFFFF"/>
              </a:solidFill>
              <a:ln w="15875">
                <a:solidFill>
                  <a:srgbClr val="000000"/>
                </a:solidFill>
                <a:round/>
                <a:headEnd/>
                <a:tailEnd/>
              </a:ln>
            </p:spPr>
            <p:txBody>
              <a:bodyPr/>
              <a:lstStyle/>
              <a:p>
                <a:endParaRPr lang="zh-CN" altLang="en-US"/>
              </a:p>
            </p:txBody>
          </p:sp>
          <p:sp>
            <p:nvSpPr>
              <p:cNvPr id="282631" name="Rectangle 7"/>
              <p:cNvSpPr>
                <a:spLocks noChangeArrowheads="1"/>
              </p:cNvSpPr>
              <p:nvPr/>
            </p:nvSpPr>
            <p:spPr bwMode="auto">
              <a:xfrm>
                <a:off x="1752" y="1671"/>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1</a:t>
                </a:r>
                <a:endParaRPr lang="en-US" altLang="zh-CN" sz="2000" b="1"/>
              </a:p>
            </p:txBody>
          </p:sp>
        </p:grpSp>
        <p:grpSp>
          <p:nvGrpSpPr>
            <p:cNvPr id="282632" name="Group 8"/>
            <p:cNvGrpSpPr>
              <a:grpSpLocks/>
            </p:cNvGrpSpPr>
            <p:nvPr/>
          </p:nvGrpSpPr>
          <p:grpSpPr bwMode="auto">
            <a:xfrm>
              <a:off x="2178" y="1976"/>
              <a:ext cx="195" cy="189"/>
              <a:chOff x="2178" y="1976"/>
              <a:chExt cx="195" cy="189"/>
            </a:xfrm>
          </p:grpSpPr>
          <p:sp>
            <p:nvSpPr>
              <p:cNvPr id="282633" name="Oval 9"/>
              <p:cNvSpPr>
                <a:spLocks noChangeArrowheads="1"/>
              </p:cNvSpPr>
              <p:nvPr/>
            </p:nvSpPr>
            <p:spPr bwMode="auto">
              <a:xfrm>
                <a:off x="2178" y="1976"/>
                <a:ext cx="195" cy="187"/>
              </a:xfrm>
              <a:prstGeom prst="ellipse">
                <a:avLst/>
              </a:prstGeom>
              <a:solidFill>
                <a:srgbClr val="FFFFFF"/>
              </a:solidFill>
              <a:ln w="15875">
                <a:solidFill>
                  <a:srgbClr val="000000"/>
                </a:solidFill>
                <a:round/>
                <a:headEnd/>
                <a:tailEnd/>
              </a:ln>
            </p:spPr>
            <p:txBody>
              <a:bodyPr/>
              <a:lstStyle/>
              <a:p>
                <a:endParaRPr lang="zh-CN" altLang="en-US"/>
              </a:p>
            </p:txBody>
          </p:sp>
          <p:sp>
            <p:nvSpPr>
              <p:cNvPr id="282634" name="Rectangle 10"/>
              <p:cNvSpPr>
                <a:spLocks noChangeArrowheads="1"/>
              </p:cNvSpPr>
              <p:nvPr/>
            </p:nvSpPr>
            <p:spPr bwMode="auto">
              <a:xfrm>
                <a:off x="2230" y="199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4</a:t>
                </a:r>
                <a:endParaRPr lang="en-US" altLang="zh-CN" sz="2000" b="1"/>
              </a:p>
            </p:txBody>
          </p:sp>
        </p:grpSp>
        <p:grpSp>
          <p:nvGrpSpPr>
            <p:cNvPr id="282635" name="Group 11"/>
            <p:cNvGrpSpPr>
              <a:grpSpLocks/>
            </p:cNvGrpSpPr>
            <p:nvPr/>
          </p:nvGrpSpPr>
          <p:grpSpPr bwMode="auto">
            <a:xfrm>
              <a:off x="1243" y="1647"/>
              <a:ext cx="193" cy="189"/>
              <a:chOff x="1243" y="1647"/>
              <a:chExt cx="193" cy="189"/>
            </a:xfrm>
          </p:grpSpPr>
          <p:sp>
            <p:nvSpPr>
              <p:cNvPr id="282636" name="Oval 12"/>
              <p:cNvSpPr>
                <a:spLocks noChangeArrowheads="1"/>
              </p:cNvSpPr>
              <p:nvPr/>
            </p:nvSpPr>
            <p:spPr bwMode="auto">
              <a:xfrm>
                <a:off x="1243" y="1647"/>
                <a:ext cx="193" cy="186"/>
              </a:xfrm>
              <a:prstGeom prst="ellipse">
                <a:avLst/>
              </a:prstGeom>
              <a:solidFill>
                <a:srgbClr val="FFFFFF"/>
              </a:solidFill>
              <a:ln w="15875">
                <a:solidFill>
                  <a:srgbClr val="000000"/>
                </a:solidFill>
                <a:round/>
                <a:headEnd/>
                <a:tailEnd/>
              </a:ln>
            </p:spPr>
            <p:txBody>
              <a:bodyPr/>
              <a:lstStyle/>
              <a:p>
                <a:endParaRPr lang="zh-CN" altLang="en-US"/>
              </a:p>
            </p:txBody>
          </p:sp>
          <p:sp>
            <p:nvSpPr>
              <p:cNvPr id="282637" name="Rectangle 13"/>
              <p:cNvSpPr>
                <a:spLocks noChangeArrowheads="1"/>
              </p:cNvSpPr>
              <p:nvPr/>
            </p:nvSpPr>
            <p:spPr bwMode="auto">
              <a:xfrm>
                <a:off x="1294" y="1663"/>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0</a:t>
                </a:r>
                <a:endParaRPr lang="en-US" altLang="zh-CN" sz="2000" b="1"/>
              </a:p>
            </p:txBody>
          </p:sp>
        </p:grpSp>
        <p:sp>
          <p:nvSpPr>
            <p:cNvPr id="282638" name="Line 14"/>
            <p:cNvSpPr>
              <a:spLocks noChangeShapeType="1"/>
            </p:cNvSpPr>
            <p:nvPr/>
          </p:nvSpPr>
          <p:spPr bwMode="auto">
            <a:xfrm>
              <a:off x="1439" y="1747"/>
              <a:ext cx="20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2639" name="Freeform 15"/>
            <p:cNvSpPr>
              <a:spLocks/>
            </p:cNvSpPr>
            <p:nvPr/>
          </p:nvSpPr>
          <p:spPr bwMode="auto">
            <a:xfrm>
              <a:off x="1619" y="1717"/>
              <a:ext cx="75" cy="60"/>
            </a:xfrm>
            <a:custGeom>
              <a:avLst/>
              <a:gdLst>
                <a:gd name="T0" fmla="*/ 0 w 75"/>
                <a:gd name="T1" fmla="*/ 60 h 60"/>
                <a:gd name="T2" fmla="*/ 11 w 75"/>
                <a:gd name="T3" fmla="*/ 30 h 60"/>
                <a:gd name="T4" fmla="*/ 0 w 75"/>
                <a:gd name="T5" fmla="*/ 0 h 60"/>
                <a:gd name="T6" fmla="*/ 75 w 75"/>
                <a:gd name="T7" fmla="*/ 30 h 60"/>
                <a:gd name="T8" fmla="*/ 0 w 75"/>
                <a:gd name="T9" fmla="*/ 60 h 60"/>
              </a:gdLst>
              <a:ahLst/>
              <a:cxnLst>
                <a:cxn ang="0">
                  <a:pos x="T0" y="T1"/>
                </a:cxn>
                <a:cxn ang="0">
                  <a:pos x="T2" y="T3"/>
                </a:cxn>
                <a:cxn ang="0">
                  <a:pos x="T4" y="T5"/>
                </a:cxn>
                <a:cxn ang="0">
                  <a:pos x="T6" y="T7"/>
                </a:cxn>
                <a:cxn ang="0">
                  <a:pos x="T8" y="T9"/>
                </a:cxn>
              </a:cxnLst>
              <a:rect l="0" t="0" r="r" b="b"/>
              <a:pathLst>
                <a:path w="75" h="60">
                  <a:moveTo>
                    <a:pt x="0" y="60"/>
                  </a:moveTo>
                  <a:lnTo>
                    <a:pt x="11" y="30"/>
                  </a:lnTo>
                  <a:lnTo>
                    <a:pt x="0" y="0"/>
                  </a:lnTo>
                  <a:lnTo>
                    <a:pt x="75" y="30"/>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2640" name="Line 16"/>
            <p:cNvSpPr>
              <a:spLocks noChangeShapeType="1"/>
            </p:cNvSpPr>
            <p:nvPr/>
          </p:nvSpPr>
          <p:spPr bwMode="auto">
            <a:xfrm>
              <a:off x="908" y="1740"/>
              <a:ext cx="27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2641" name="Freeform 17"/>
            <p:cNvSpPr>
              <a:spLocks/>
            </p:cNvSpPr>
            <p:nvPr/>
          </p:nvSpPr>
          <p:spPr bwMode="auto">
            <a:xfrm>
              <a:off x="1155" y="1710"/>
              <a:ext cx="75" cy="60"/>
            </a:xfrm>
            <a:custGeom>
              <a:avLst/>
              <a:gdLst>
                <a:gd name="T0" fmla="*/ 0 w 75"/>
                <a:gd name="T1" fmla="*/ 60 h 60"/>
                <a:gd name="T2" fmla="*/ 11 w 75"/>
                <a:gd name="T3" fmla="*/ 30 h 60"/>
                <a:gd name="T4" fmla="*/ 0 w 75"/>
                <a:gd name="T5" fmla="*/ 0 h 60"/>
                <a:gd name="T6" fmla="*/ 75 w 75"/>
                <a:gd name="T7" fmla="*/ 30 h 60"/>
                <a:gd name="T8" fmla="*/ 0 w 75"/>
                <a:gd name="T9" fmla="*/ 60 h 60"/>
              </a:gdLst>
              <a:ahLst/>
              <a:cxnLst>
                <a:cxn ang="0">
                  <a:pos x="T0" y="T1"/>
                </a:cxn>
                <a:cxn ang="0">
                  <a:pos x="T2" y="T3"/>
                </a:cxn>
                <a:cxn ang="0">
                  <a:pos x="T4" y="T5"/>
                </a:cxn>
                <a:cxn ang="0">
                  <a:pos x="T6" y="T7"/>
                </a:cxn>
                <a:cxn ang="0">
                  <a:pos x="T8" y="T9"/>
                </a:cxn>
              </a:cxnLst>
              <a:rect l="0" t="0" r="r" b="b"/>
              <a:pathLst>
                <a:path w="75" h="60">
                  <a:moveTo>
                    <a:pt x="0" y="60"/>
                  </a:moveTo>
                  <a:lnTo>
                    <a:pt x="11" y="30"/>
                  </a:lnTo>
                  <a:lnTo>
                    <a:pt x="0" y="0"/>
                  </a:lnTo>
                  <a:lnTo>
                    <a:pt x="75" y="30"/>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2642" name="Rectangle 18"/>
            <p:cNvSpPr>
              <a:spLocks noChangeArrowheads="1"/>
            </p:cNvSpPr>
            <p:nvPr/>
          </p:nvSpPr>
          <p:spPr bwMode="auto">
            <a:xfrm>
              <a:off x="793" y="1538"/>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zh-CN" altLang="en-US" sz="1600" b="1">
                  <a:solidFill>
                    <a:srgbClr val="000000"/>
                  </a:solidFill>
                </a:rPr>
                <a:t>开始</a:t>
              </a:r>
              <a:endParaRPr lang="zh-CN" altLang="zh-CN" sz="1600" b="1"/>
            </a:p>
          </p:txBody>
        </p:sp>
        <p:sp>
          <p:nvSpPr>
            <p:cNvPr id="282643" name="Arc 19"/>
            <p:cNvSpPr>
              <a:spLocks/>
            </p:cNvSpPr>
            <p:nvPr/>
          </p:nvSpPr>
          <p:spPr bwMode="auto">
            <a:xfrm>
              <a:off x="1784" y="1209"/>
              <a:ext cx="1471" cy="433"/>
            </a:xfrm>
            <a:custGeom>
              <a:avLst/>
              <a:gdLst>
                <a:gd name="G0" fmla="+- 21434 0 0"/>
                <a:gd name="G1" fmla="+- 21600 0 0"/>
                <a:gd name="G2" fmla="+- 21600 0 0"/>
                <a:gd name="T0" fmla="*/ 0 w 43034"/>
                <a:gd name="T1" fmla="*/ 18925 h 21600"/>
                <a:gd name="T2" fmla="*/ 43034 w 43034"/>
                <a:gd name="T3" fmla="*/ 21501 h 21600"/>
                <a:gd name="T4" fmla="*/ 21434 w 43034"/>
                <a:gd name="T5" fmla="*/ 21600 h 21600"/>
              </a:gdLst>
              <a:ahLst/>
              <a:cxnLst>
                <a:cxn ang="0">
                  <a:pos x="T0" y="T1"/>
                </a:cxn>
                <a:cxn ang="0">
                  <a:pos x="T2" y="T3"/>
                </a:cxn>
                <a:cxn ang="0">
                  <a:pos x="T4" y="T5"/>
                </a:cxn>
              </a:cxnLst>
              <a:rect l="0" t="0" r="r" b="b"/>
              <a:pathLst>
                <a:path w="43034" h="21600" fill="none" extrusionOk="0">
                  <a:moveTo>
                    <a:pt x="0" y="18925"/>
                  </a:moveTo>
                  <a:cubicBezTo>
                    <a:pt x="1349" y="8113"/>
                    <a:pt x="10539" y="-1"/>
                    <a:pt x="21434" y="0"/>
                  </a:cubicBezTo>
                  <a:cubicBezTo>
                    <a:pt x="33324" y="0"/>
                    <a:pt x="42979" y="9610"/>
                    <a:pt x="43033" y="21501"/>
                  </a:cubicBezTo>
                </a:path>
                <a:path w="43034" h="21600" stroke="0" extrusionOk="0">
                  <a:moveTo>
                    <a:pt x="0" y="18925"/>
                  </a:moveTo>
                  <a:cubicBezTo>
                    <a:pt x="1349" y="8113"/>
                    <a:pt x="10539" y="-1"/>
                    <a:pt x="21434" y="0"/>
                  </a:cubicBezTo>
                  <a:cubicBezTo>
                    <a:pt x="33324" y="0"/>
                    <a:pt x="42979" y="9610"/>
                    <a:pt x="43033" y="21501"/>
                  </a:cubicBezTo>
                  <a:lnTo>
                    <a:pt x="21434" y="2160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2644" name="Freeform 20"/>
            <p:cNvSpPr>
              <a:spLocks/>
            </p:cNvSpPr>
            <p:nvPr/>
          </p:nvSpPr>
          <p:spPr bwMode="auto">
            <a:xfrm>
              <a:off x="1755" y="1567"/>
              <a:ext cx="65" cy="73"/>
            </a:xfrm>
            <a:custGeom>
              <a:avLst/>
              <a:gdLst>
                <a:gd name="T0" fmla="*/ 0 w 65"/>
                <a:gd name="T1" fmla="*/ 0 h 73"/>
                <a:gd name="T2" fmla="*/ 32 w 65"/>
                <a:gd name="T3" fmla="*/ 14 h 73"/>
                <a:gd name="T4" fmla="*/ 65 w 65"/>
                <a:gd name="T5" fmla="*/ 8 h 73"/>
                <a:gd name="T6" fmla="*/ 23 w 65"/>
                <a:gd name="T7" fmla="*/ 73 h 73"/>
                <a:gd name="T8" fmla="*/ 0 w 65"/>
                <a:gd name="T9" fmla="*/ 0 h 73"/>
              </a:gdLst>
              <a:ahLst/>
              <a:cxnLst>
                <a:cxn ang="0">
                  <a:pos x="T0" y="T1"/>
                </a:cxn>
                <a:cxn ang="0">
                  <a:pos x="T2" y="T3"/>
                </a:cxn>
                <a:cxn ang="0">
                  <a:pos x="T4" y="T5"/>
                </a:cxn>
                <a:cxn ang="0">
                  <a:pos x="T6" y="T7"/>
                </a:cxn>
                <a:cxn ang="0">
                  <a:pos x="T8" y="T9"/>
                </a:cxn>
              </a:cxnLst>
              <a:rect l="0" t="0" r="r" b="b"/>
              <a:pathLst>
                <a:path w="65" h="73">
                  <a:moveTo>
                    <a:pt x="0" y="0"/>
                  </a:moveTo>
                  <a:lnTo>
                    <a:pt x="32" y="14"/>
                  </a:lnTo>
                  <a:lnTo>
                    <a:pt x="65" y="8"/>
                  </a:lnTo>
                  <a:lnTo>
                    <a:pt x="23" y="7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2645" name="Arc 21"/>
            <p:cNvSpPr>
              <a:spLocks/>
            </p:cNvSpPr>
            <p:nvPr/>
          </p:nvSpPr>
          <p:spPr bwMode="auto">
            <a:xfrm>
              <a:off x="1346" y="1731"/>
              <a:ext cx="2370" cy="620"/>
            </a:xfrm>
            <a:custGeom>
              <a:avLst/>
              <a:gdLst>
                <a:gd name="G0" fmla="+- 21202 0 0"/>
                <a:gd name="G1" fmla="+- 0 0 0"/>
                <a:gd name="G2" fmla="+- 21600 0 0"/>
                <a:gd name="T0" fmla="*/ 42016 w 42016"/>
                <a:gd name="T1" fmla="*/ 5774 h 21600"/>
                <a:gd name="T2" fmla="*/ 0 w 42016"/>
                <a:gd name="T3" fmla="*/ 4125 h 21600"/>
                <a:gd name="T4" fmla="*/ 21202 w 42016"/>
                <a:gd name="T5" fmla="*/ 0 h 21600"/>
              </a:gdLst>
              <a:ahLst/>
              <a:cxnLst>
                <a:cxn ang="0">
                  <a:pos x="T0" y="T1"/>
                </a:cxn>
                <a:cxn ang="0">
                  <a:pos x="T2" y="T3"/>
                </a:cxn>
                <a:cxn ang="0">
                  <a:pos x="T4" y="T5"/>
                </a:cxn>
              </a:cxnLst>
              <a:rect l="0" t="0" r="r" b="b"/>
              <a:pathLst>
                <a:path w="42016" h="21600" fill="none" extrusionOk="0">
                  <a:moveTo>
                    <a:pt x="42015" y="5773"/>
                  </a:moveTo>
                  <a:cubicBezTo>
                    <a:pt x="39421" y="15126"/>
                    <a:pt x="30907" y="21599"/>
                    <a:pt x="21202" y="21600"/>
                  </a:cubicBezTo>
                  <a:cubicBezTo>
                    <a:pt x="10863" y="21600"/>
                    <a:pt x="1974" y="14273"/>
                    <a:pt x="-1" y="4125"/>
                  </a:cubicBezTo>
                </a:path>
                <a:path w="42016" h="21600" stroke="0" extrusionOk="0">
                  <a:moveTo>
                    <a:pt x="42015" y="5773"/>
                  </a:moveTo>
                  <a:cubicBezTo>
                    <a:pt x="39421" y="15126"/>
                    <a:pt x="30907" y="21599"/>
                    <a:pt x="21202" y="21600"/>
                  </a:cubicBezTo>
                  <a:cubicBezTo>
                    <a:pt x="10863" y="21600"/>
                    <a:pt x="1974" y="14273"/>
                    <a:pt x="-1" y="4125"/>
                  </a:cubicBezTo>
                  <a:lnTo>
                    <a:pt x="21202" y="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2646" name="Freeform 22"/>
            <p:cNvSpPr>
              <a:spLocks/>
            </p:cNvSpPr>
            <p:nvPr/>
          </p:nvSpPr>
          <p:spPr bwMode="auto">
            <a:xfrm>
              <a:off x="3675" y="1850"/>
              <a:ext cx="61" cy="76"/>
            </a:xfrm>
            <a:custGeom>
              <a:avLst/>
              <a:gdLst>
                <a:gd name="T0" fmla="*/ 57 w 61"/>
                <a:gd name="T1" fmla="*/ 76 h 76"/>
                <a:gd name="T2" fmla="*/ 33 w 61"/>
                <a:gd name="T3" fmla="*/ 54 h 76"/>
                <a:gd name="T4" fmla="*/ 0 w 61"/>
                <a:gd name="T5" fmla="*/ 50 h 76"/>
                <a:gd name="T6" fmla="*/ 61 w 61"/>
                <a:gd name="T7" fmla="*/ 0 h 76"/>
                <a:gd name="T8" fmla="*/ 57 w 61"/>
                <a:gd name="T9" fmla="*/ 76 h 76"/>
              </a:gdLst>
              <a:ahLst/>
              <a:cxnLst>
                <a:cxn ang="0">
                  <a:pos x="T0" y="T1"/>
                </a:cxn>
                <a:cxn ang="0">
                  <a:pos x="T2" y="T3"/>
                </a:cxn>
                <a:cxn ang="0">
                  <a:pos x="T4" y="T5"/>
                </a:cxn>
                <a:cxn ang="0">
                  <a:pos x="T6" y="T7"/>
                </a:cxn>
                <a:cxn ang="0">
                  <a:pos x="T8" y="T9"/>
                </a:cxn>
              </a:cxnLst>
              <a:rect l="0" t="0" r="r" b="b"/>
              <a:pathLst>
                <a:path w="61" h="76">
                  <a:moveTo>
                    <a:pt x="57" y="76"/>
                  </a:moveTo>
                  <a:lnTo>
                    <a:pt x="33" y="54"/>
                  </a:lnTo>
                  <a:lnTo>
                    <a:pt x="0" y="50"/>
                  </a:lnTo>
                  <a:lnTo>
                    <a:pt x="61" y="0"/>
                  </a:lnTo>
                  <a:lnTo>
                    <a:pt x="57"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2647" name="Rectangle 23"/>
            <p:cNvSpPr>
              <a:spLocks noChangeArrowheads="1"/>
            </p:cNvSpPr>
            <p:nvPr/>
          </p:nvSpPr>
          <p:spPr bwMode="auto">
            <a:xfrm>
              <a:off x="1496" y="1548"/>
              <a:ext cx="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Symbol" pitchFamily="18" charset="2"/>
                </a:rPr>
                <a:t>e</a:t>
              </a:r>
              <a:endParaRPr lang="en-US" altLang="zh-CN" sz="2000" b="1"/>
            </a:p>
          </p:txBody>
        </p:sp>
        <p:sp>
          <p:nvSpPr>
            <p:cNvPr id="282648" name="Rectangle 24"/>
            <p:cNvSpPr>
              <a:spLocks noChangeArrowheads="1"/>
            </p:cNvSpPr>
            <p:nvPr/>
          </p:nvSpPr>
          <p:spPr bwMode="auto">
            <a:xfrm>
              <a:off x="1549" y="1608"/>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 </a:t>
              </a:r>
              <a:endParaRPr lang="en-US" altLang="zh-CN" sz="2000" b="1"/>
            </a:p>
          </p:txBody>
        </p:sp>
        <p:grpSp>
          <p:nvGrpSpPr>
            <p:cNvPr id="282649" name="Group 25"/>
            <p:cNvGrpSpPr>
              <a:grpSpLocks/>
            </p:cNvGrpSpPr>
            <p:nvPr/>
          </p:nvGrpSpPr>
          <p:grpSpPr bwMode="auto">
            <a:xfrm>
              <a:off x="5165" y="1629"/>
              <a:ext cx="338" cy="235"/>
              <a:chOff x="5165" y="1629"/>
              <a:chExt cx="338" cy="209"/>
            </a:xfrm>
          </p:grpSpPr>
          <p:sp>
            <p:nvSpPr>
              <p:cNvPr id="282650" name="Oval 26"/>
              <p:cNvSpPr>
                <a:spLocks noChangeArrowheads="1"/>
              </p:cNvSpPr>
              <p:nvPr/>
            </p:nvSpPr>
            <p:spPr bwMode="auto">
              <a:xfrm>
                <a:off x="5165" y="1629"/>
                <a:ext cx="238" cy="209"/>
              </a:xfrm>
              <a:prstGeom prst="ellipse">
                <a:avLst/>
              </a:prstGeom>
              <a:solidFill>
                <a:srgbClr val="FFFFFF"/>
              </a:solidFill>
              <a:ln w="15875">
                <a:solidFill>
                  <a:srgbClr val="000000"/>
                </a:solidFill>
                <a:round/>
                <a:headEnd/>
                <a:tailEnd/>
              </a:ln>
            </p:spPr>
            <p:txBody>
              <a:bodyPr/>
              <a:lstStyle/>
              <a:p>
                <a:endParaRPr lang="zh-CN" altLang="en-US"/>
              </a:p>
            </p:txBody>
          </p:sp>
          <p:sp>
            <p:nvSpPr>
              <p:cNvPr id="282651" name="Oval 27"/>
              <p:cNvSpPr>
                <a:spLocks noChangeArrowheads="1"/>
              </p:cNvSpPr>
              <p:nvPr/>
            </p:nvSpPr>
            <p:spPr bwMode="auto">
              <a:xfrm>
                <a:off x="5190" y="1649"/>
                <a:ext cx="189" cy="168"/>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2652" name="Rectangle 28"/>
              <p:cNvSpPr>
                <a:spLocks noChangeArrowheads="1"/>
              </p:cNvSpPr>
              <p:nvPr/>
            </p:nvSpPr>
            <p:spPr bwMode="auto">
              <a:xfrm>
                <a:off x="5215" y="1672"/>
                <a:ext cx="2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10    </a:t>
                </a:r>
                <a:endParaRPr lang="en-US" altLang="zh-CN" sz="2000" b="1"/>
              </a:p>
            </p:txBody>
          </p:sp>
        </p:grpSp>
        <p:sp>
          <p:nvSpPr>
            <p:cNvPr id="282653" name="Line 29"/>
            <p:cNvSpPr>
              <a:spLocks noChangeShapeType="1"/>
            </p:cNvSpPr>
            <p:nvPr/>
          </p:nvSpPr>
          <p:spPr bwMode="auto">
            <a:xfrm>
              <a:off x="3356" y="1738"/>
              <a:ext cx="23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2654" name="Freeform 30"/>
            <p:cNvSpPr>
              <a:spLocks/>
            </p:cNvSpPr>
            <p:nvPr/>
          </p:nvSpPr>
          <p:spPr bwMode="auto">
            <a:xfrm>
              <a:off x="3573" y="1707"/>
              <a:ext cx="75" cy="61"/>
            </a:xfrm>
            <a:custGeom>
              <a:avLst/>
              <a:gdLst>
                <a:gd name="T0" fmla="*/ 0 w 75"/>
                <a:gd name="T1" fmla="*/ 61 h 61"/>
                <a:gd name="T2" fmla="*/ 12 w 75"/>
                <a:gd name="T3" fmla="*/ 31 h 61"/>
                <a:gd name="T4" fmla="*/ 0 w 75"/>
                <a:gd name="T5" fmla="*/ 0 h 61"/>
                <a:gd name="T6" fmla="*/ 75 w 75"/>
                <a:gd name="T7" fmla="*/ 31 h 61"/>
                <a:gd name="T8" fmla="*/ 0 w 75"/>
                <a:gd name="T9" fmla="*/ 61 h 61"/>
              </a:gdLst>
              <a:ahLst/>
              <a:cxnLst>
                <a:cxn ang="0">
                  <a:pos x="T0" y="T1"/>
                </a:cxn>
                <a:cxn ang="0">
                  <a:pos x="T2" y="T3"/>
                </a:cxn>
                <a:cxn ang="0">
                  <a:pos x="T4" y="T5"/>
                </a:cxn>
                <a:cxn ang="0">
                  <a:pos x="T6" y="T7"/>
                </a:cxn>
                <a:cxn ang="0">
                  <a:pos x="T8" y="T9"/>
                </a:cxn>
              </a:cxnLst>
              <a:rect l="0" t="0" r="r" b="b"/>
              <a:pathLst>
                <a:path w="75" h="61">
                  <a:moveTo>
                    <a:pt x="0" y="61"/>
                  </a:moveTo>
                  <a:lnTo>
                    <a:pt x="12" y="31"/>
                  </a:lnTo>
                  <a:lnTo>
                    <a:pt x="0" y="0"/>
                  </a:lnTo>
                  <a:lnTo>
                    <a:pt x="75" y="31"/>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2655" name="Rectangle 31"/>
            <p:cNvSpPr>
              <a:spLocks noChangeArrowheads="1"/>
            </p:cNvSpPr>
            <p:nvPr/>
          </p:nvSpPr>
          <p:spPr bwMode="auto">
            <a:xfrm>
              <a:off x="4429" y="1584"/>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b</a:t>
              </a:r>
              <a:endParaRPr lang="en-US" altLang="zh-CN" sz="2000" b="1"/>
            </a:p>
          </p:txBody>
        </p:sp>
        <p:sp>
          <p:nvSpPr>
            <p:cNvPr id="282656" name="Rectangle 32"/>
            <p:cNvSpPr>
              <a:spLocks noChangeArrowheads="1"/>
            </p:cNvSpPr>
            <p:nvPr/>
          </p:nvSpPr>
          <p:spPr bwMode="auto">
            <a:xfrm>
              <a:off x="4931" y="1584"/>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b</a:t>
              </a:r>
              <a:endParaRPr lang="en-US" altLang="zh-CN" sz="2000" b="1"/>
            </a:p>
          </p:txBody>
        </p:sp>
        <p:grpSp>
          <p:nvGrpSpPr>
            <p:cNvPr id="282657" name="Group 33"/>
            <p:cNvGrpSpPr>
              <a:grpSpLocks/>
            </p:cNvGrpSpPr>
            <p:nvPr/>
          </p:nvGrpSpPr>
          <p:grpSpPr bwMode="auto">
            <a:xfrm>
              <a:off x="2170" y="1322"/>
              <a:ext cx="196" cy="189"/>
              <a:chOff x="2170" y="1322"/>
              <a:chExt cx="196" cy="189"/>
            </a:xfrm>
          </p:grpSpPr>
          <p:sp>
            <p:nvSpPr>
              <p:cNvPr id="282658" name="Oval 34"/>
              <p:cNvSpPr>
                <a:spLocks noChangeArrowheads="1"/>
              </p:cNvSpPr>
              <p:nvPr/>
            </p:nvSpPr>
            <p:spPr bwMode="auto">
              <a:xfrm>
                <a:off x="2170" y="1322"/>
                <a:ext cx="196" cy="187"/>
              </a:xfrm>
              <a:prstGeom prst="ellipse">
                <a:avLst/>
              </a:prstGeom>
              <a:solidFill>
                <a:srgbClr val="FFFFFF"/>
              </a:solidFill>
              <a:ln w="15875">
                <a:solidFill>
                  <a:srgbClr val="000000"/>
                </a:solidFill>
                <a:round/>
                <a:headEnd/>
                <a:tailEnd/>
              </a:ln>
            </p:spPr>
            <p:txBody>
              <a:bodyPr/>
              <a:lstStyle/>
              <a:p>
                <a:endParaRPr lang="zh-CN" altLang="en-US"/>
              </a:p>
            </p:txBody>
          </p:sp>
          <p:sp>
            <p:nvSpPr>
              <p:cNvPr id="282659" name="Rectangle 35"/>
              <p:cNvSpPr>
                <a:spLocks noChangeArrowheads="1"/>
              </p:cNvSpPr>
              <p:nvPr/>
            </p:nvSpPr>
            <p:spPr bwMode="auto">
              <a:xfrm>
                <a:off x="2223" y="1338"/>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2</a:t>
                </a:r>
                <a:endParaRPr lang="en-US" altLang="zh-CN" sz="2000" b="1"/>
              </a:p>
            </p:txBody>
          </p:sp>
        </p:grpSp>
        <p:sp>
          <p:nvSpPr>
            <p:cNvPr id="282660" name="Line 36"/>
            <p:cNvSpPr>
              <a:spLocks noChangeShapeType="1"/>
            </p:cNvSpPr>
            <p:nvPr/>
          </p:nvSpPr>
          <p:spPr bwMode="auto">
            <a:xfrm flipV="1">
              <a:off x="1878" y="1495"/>
              <a:ext cx="255" cy="18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2661" name="Freeform 37"/>
            <p:cNvSpPr>
              <a:spLocks/>
            </p:cNvSpPr>
            <p:nvPr/>
          </p:nvSpPr>
          <p:spPr bwMode="auto">
            <a:xfrm>
              <a:off x="2099" y="1464"/>
              <a:ext cx="79" cy="67"/>
            </a:xfrm>
            <a:custGeom>
              <a:avLst/>
              <a:gdLst>
                <a:gd name="T0" fmla="*/ 40 w 79"/>
                <a:gd name="T1" fmla="*/ 67 h 67"/>
                <a:gd name="T2" fmla="*/ 29 w 79"/>
                <a:gd name="T3" fmla="*/ 37 h 67"/>
                <a:gd name="T4" fmla="*/ 0 w 79"/>
                <a:gd name="T5" fmla="*/ 19 h 67"/>
                <a:gd name="T6" fmla="*/ 79 w 79"/>
                <a:gd name="T7" fmla="*/ 0 h 67"/>
                <a:gd name="T8" fmla="*/ 40 w 79"/>
                <a:gd name="T9" fmla="*/ 67 h 67"/>
              </a:gdLst>
              <a:ahLst/>
              <a:cxnLst>
                <a:cxn ang="0">
                  <a:pos x="T0" y="T1"/>
                </a:cxn>
                <a:cxn ang="0">
                  <a:pos x="T2" y="T3"/>
                </a:cxn>
                <a:cxn ang="0">
                  <a:pos x="T4" y="T5"/>
                </a:cxn>
                <a:cxn ang="0">
                  <a:pos x="T6" y="T7"/>
                </a:cxn>
                <a:cxn ang="0">
                  <a:pos x="T8" y="T9"/>
                </a:cxn>
              </a:cxnLst>
              <a:rect l="0" t="0" r="r" b="b"/>
              <a:pathLst>
                <a:path w="79" h="67">
                  <a:moveTo>
                    <a:pt x="40" y="67"/>
                  </a:moveTo>
                  <a:lnTo>
                    <a:pt x="29" y="37"/>
                  </a:lnTo>
                  <a:lnTo>
                    <a:pt x="0" y="19"/>
                  </a:lnTo>
                  <a:lnTo>
                    <a:pt x="79" y="0"/>
                  </a:lnTo>
                  <a:lnTo>
                    <a:pt x="40"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2662" name="Line 38"/>
            <p:cNvSpPr>
              <a:spLocks noChangeShapeType="1"/>
            </p:cNvSpPr>
            <p:nvPr/>
          </p:nvSpPr>
          <p:spPr bwMode="auto">
            <a:xfrm>
              <a:off x="1878" y="1794"/>
              <a:ext cx="256" cy="19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2663" name="Freeform 39"/>
            <p:cNvSpPr>
              <a:spLocks/>
            </p:cNvSpPr>
            <p:nvPr/>
          </p:nvSpPr>
          <p:spPr bwMode="auto">
            <a:xfrm>
              <a:off x="2099" y="1958"/>
              <a:ext cx="79" cy="68"/>
            </a:xfrm>
            <a:custGeom>
              <a:avLst/>
              <a:gdLst>
                <a:gd name="T0" fmla="*/ 0 w 79"/>
                <a:gd name="T1" fmla="*/ 47 h 68"/>
                <a:gd name="T2" fmla="*/ 30 w 79"/>
                <a:gd name="T3" fmla="*/ 30 h 68"/>
                <a:gd name="T4" fmla="*/ 41 w 79"/>
                <a:gd name="T5" fmla="*/ 0 h 68"/>
                <a:gd name="T6" fmla="*/ 79 w 79"/>
                <a:gd name="T7" fmla="*/ 68 h 68"/>
                <a:gd name="T8" fmla="*/ 0 w 79"/>
                <a:gd name="T9" fmla="*/ 47 h 68"/>
              </a:gdLst>
              <a:ahLst/>
              <a:cxnLst>
                <a:cxn ang="0">
                  <a:pos x="T0" y="T1"/>
                </a:cxn>
                <a:cxn ang="0">
                  <a:pos x="T2" y="T3"/>
                </a:cxn>
                <a:cxn ang="0">
                  <a:pos x="T4" y="T5"/>
                </a:cxn>
                <a:cxn ang="0">
                  <a:pos x="T6" y="T7"/>
                </a:cxn>
                <a:cxn ang="0">
                  <a:pos x="T8" y="T9"/>
                </a:cxn>
              </a:cxnLst>
              <a:rect l="0" t="0" r="r" b="b"/>
              <a:pathLst>
                <a:path w="79" h="68">
                  <a:moveTo>
                    <a:pt x="0" y="47"/>
                  </a:moveTo>
                  <a:lnTo>
                    <a:pt x="30" y="30"/>
                  </a:lnTo>
                  <a:lnTo>
                    <a:pt x="41" y="0"/>
                  </a:lnTo>
                  <a:lnTo>
                    <a:pt x="79" y="68"/>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2664" name="Rectangle 40"/>
            <p:cNvSpPr>
              <a:spLocks noChangeArrowheads="1"/>
            </p:cNvSpPr>
            <p:nvPr/>
          </p:nvSpPr>
          <p:spPr bwMode="auto">
            <a:xfrm>
              <a:off x="1902" y="1442"/>
              <a:ext cx="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Symbol" pitchFamily="18" charset="2"/>
                </a:rPr>
                <a:t>e</a:t>
              </a:r>
              <a:endParaRPr lang="en-US" altLang="zh-CN" sz="2000" b="1"/>
            </a:p>
          </p:txBody>
        </p:sp>
        <p:sp>
          <p:nvSpPr>
            <p:cNvPr id="282665" name="Rectangle 41"/>
            <p:cNvSpPr>
              <a:spLocks noChangeArrowheads="1"/>
            </p:cNvSpPr>
            <p:nvPr/>
          </p:nvSpPr>
          <p:spPr bwMode="auto">
            <a:xfrm>
              <a:off x="1954" y="1502"/>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 </a:t>
              </a:r>
              <a:endParaRPr lang="en-US" altLang="zh-CN" sz="2000" b="1"/>
            </a:p>
          </p:txBody>
        </p:sp>
        <p:sp>
          <p:nvSpPr>
            <p:cNvPr id="282666" name="Rectangle 42"/>
            <p:cNvSpPr>
              <a:spLocks noChangeArrowheads="1"/>
            </p:cNvSpPr>
            <p:nvPr/>
          </p:nvSpPr>
          <p:spPr bwMode="auto">
            <a:xfrm>
              <a:off x="1924" y="1856"/>
              <a:ext cx="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Symbol" pitchFamily="18" charset="2"/>
                </a:rPr>
                <a:t>e</a:t>
              </a:r>
              <a:endParaRPr lang="en-US" altLang="zh-CN" sz="2000" b="1"/>
            </a:p>
          </p:txBody>
        </p:sp>
        <p:sp>
          <p:nvSpPr>
            <p:cNvPr id="282667" name="Rectangle 43"/>
            <p:cNvSpPr>
              <a:spLocks noChangeArrowheads="1"/>
            </p:cNvSpPr>
            <p:nvPr/>
          </p:nvSpPr>
          <p:spPr bwMode="auto">
            <a:xfrm>
              <a:off x="1977" y="1868"/>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 </a:t>
              </a:r>
              <a:endParaRPr lang="en-US" altLang="zh-CN" sz="2000" b="1"/>
            </a:p>
          </p:txBody>
        </p:sp>
        <p:grpSp>
          <p:nvGrpSpPr>
            <p:cNvPr id="282668" name="Group 44"/>
            <p:cNvGrpSpPr>
              <a:grpSpLocks/>
            </p:cNvGrpSpPr>
            <p:nvPr/>
          </p:nvGrpSpPr>
          <p:grpSpPr bwMode="auto">
            <a:xfrm>
              <a:off x="2678" y="1983"/>
              <a:ext cx="195" cy="189"/>
              <a:chOff x="2678" y="1983"/>
              <a:chExt cx="195" cy="189"/>
            </a:xfrm>
          </p:grpSpPr>
          <p:sp>
            <p:nvSpPr>
              <p:cNvPr id="282669" name="Oval 45"/>
              <p:cNvSpPr>
                <a:spLocks noChangeArrowheads="1"/>
              </p:cNvSpPr>
              <p:nvPr/>
            </p:nvSpPr>
            <p:spPr bwMode="auto">
              <a:xfrm>
                <a:off x="2678" y="1983"/>
                <a:ext cx="195" cy="187"/>
              </a:xfrm>
              <a:prstGeom prst="ellipse">
                <a:avLst/>
              </a:prstGeom>
              <a:solidFill>
                <a:srgbClr val="FFFFFF"/>
              </a:solidFill>
              <a:ln w="15875">
                <a:solidFill>
                  <a:srgbClr val="000000"/>
                </a:solidFill>
                <a:round/>
                <a:headEnd/>
                <a:tailEnd/>
              </a:ln>
            </p:spPr>
            <p:txBody>
              <a:bodyPr/>
              <a:lstStyle/>
              <a:p>
                <a:endParaRPr lang="zh-CN" altLang="en-US"/>
              </a:p>
            </p:txBody>
          </p:sp>
          <p:sp>
            <p:nvSpPr>
              <p:cNvPr id="282670" name="Rectangle 46"/>
              <p:cNvSpPr>
                <a:spLocks noChangeArrowheads="1"/>
              </p:cNvSpPr>
              <p:nvPr/>
            </p:nvSpPr>
            <p:spPr bwMode="auto">
              <a:xfrm>
                <a:off x="2731" y="1999"/>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5</a:t>
                </a:r>
                <a:endParaRPr lang="en-US" altLang="zh-CN" sz="2000" b="1"/>
              </a:p>
            </p:txBody>
          </p:sp>
        </p:grpSp>
        <p:grpSp>
          <p:nvGrpSpPr>
            <p:cNvPr id="282671" name="Group 47"/>
            <p:cNvGrpSpPr>
              <a:grpSpLocks/>
            </p:cNvGrpSpPr>
            <p:nvPr/>
          </p:nvGrpSpPr>
          <p:grpSpPr bwMode="auto">
            <a:xfrm>
              <a:off x="2678" y="1329"/>
              <a:ext cx="195" cy="189"/>
              <a:chOff x="2678" y="1329"/>
              <a:chExt cx="195" cy="189"/>
            </a:xfrm>
          </p:grpSpPr>
          <p:sp>
            <p:nvSpPr>
              <p:cNvPr id="282672" name="Oval 48"/>
              <p:cNvSpPr>
                <a:spLocks noChangeArrowheads="1"/>
              </p:cNvSpPr>
              <p:nvPr/>
            </p:nvSpPr>
            <p:spPr bwMode="auto">
              <a:xfrm>
                <a:off x="2678" y="1329"/>
                <a:ext cx="195" cy="187"/>
              </a:xfrm>
              <a:prstGeom prst="ellipse">
                <a:avLst/>
              </a:prstGeom>
              <a:solidFill>
                <a:srgbClr val="FFFFFF"/>
              </a:solidFill>
              <a:ln w="15875">
                <a:solidFill>
                  <a:srgbClr val="000000"/>
                </a:solidFill>
                <a:round/>
                <a:headEnd/>
                <a:tailEnd/>
              </a:ln>
            </p:spPr>
            <p:txBody>
              <a:bodyPr/>
              <a:lstStyle/>
              <a:p>
                <a:endParaRPr lang="zh-CN" altLang="en-US"/>
              </a:p>
            </p:txBody>
          </p:sp>
          <p:sp>
            <p:nvSpPr>
              <p:cNvPr id="282673" name="Rectangle 49"/>
              <p:cNvSpPr>
                <a:spLocks noChangeArrowheads="1"/>
              </p:cNvSpPr>
              <p:nvPr/>
            </p:nvSpPr>
            <p:spPr bwMode="auto">
              <a:xfrm>
                <a:off x="2731" y="1345"/>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3</a:t>
                </a:r>
                <a:endParaRPr lang="en-US" altLang="zh-CN" sz="2000" b="1"/>
              </a:p>
            </p:txBody>
          </p:sp>
        </p:grpSp>
        <p:sp>
          <p:nvSpPr>
            <p:cNvPr id="282674" name="Line 50"/>
            <p:cNvSpPr>
              <a:spLocks noChangeShapeType="1"/>
            </p:cNvSpPr>
            <p:nvPr/>
          </p:nvSpPr>
          <p:spPr bwMode="auto">
            <a:xfrm>
              <a:off x="2366" y="1414"/>
              <a:ext cx="26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2675" name="Freeform 51"/>
            <p:cNvSpPr>
              <a:spLocks/>
            </p:cNvSpPr>
            <p:nvPr/>
          </p:nvSpPr>
          <p:spPr bwMode="auto">
            <a:xfrm>
              <a:off x="2606" y="1384"/>
              <a:ext cx="75" cy="61"/>
            </a:xfrm>
            <a:custGeom>
              <a:avLst/>
              <a:gdLst>
                <a:gd name="T0" fmla="*/ 0 w 75"/>
                <a:gd name="T1" fmla="*/ 61 h 61"/>
                <a:gd name="T2" fmla="*/ 11 w 75"/>
                <a:gd name="T3" fmla="*/ 30 h 61"/>
                <a:gd name="T4" fmla="*/ 0 w 75"/>
                <a:gd name="T5" fmla="*/ 0 h 61"/>
                <a:gd name="T6" fmla="*/ 75 w 75"/>
                <a:gd name="T7" fmla="*/ 30 h 61"/>
                <a:gd name="T8" fmla="*/ 0 w 75"/>
                <a:gd name="T9" fmla="*/ 61 h 61"/>
              </a:gdLst>
              <a:ahLst/>
              <a:cxnLst>
                <a:cxn ang="0">
                  <a:pos x="T0" y="T1"/>
                </a:cxn>
                <a:cxn ang="0">
                  <a:pos x="T2" y="T3"/>
                </a:cxn>
                <a:cxn ang="0">
                  <a:pos x="T4" y="T5"/>
                </a:cxn>
                <a:cxn ang="0">
                  <a:pos x="T6" y="T7"/>
                </a:cxn>
                <a:cxn ang="0">
                  <a:pos x="T8" y="T9"/>
                </a:cxn>
              </a:cxnLst>
              <a:rect l="0" t="0" r="r" b="b"/>
              <a:pathLst>
                <a:path w="75" h="61">
                  <a:moveTo>
                    <a:pt x="0" y="61"/>
                  </a:moveTo>
                  <a:lnTo>
                    <a:pt x="11" y="30"/>
                  </a:lnTo>
                  <a:lnTo>
                    <a:pt x="0" y="0"/>
                  </a:lnTo>
                  <a:lnTo>
                    <a:pt x="75" y="30"/>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2676" name="Line 52"/>
            <p:cNvSpPr>
              <a:spLocks noChangeShapeType="1"/>
            </p:cNvSpPr>
            <p:nvPr/>
          </p:nvSpPr>
          <p:spPr bwMode="auto">
            <a:xfrm>
              <a:off x="2366" y="2068"/>
              <a:ext cx="26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2677" name="Freeform 53"/>
            <p:cNvSpPr>
              <a:spLocks/>
            </p:cNvSpPr>
            <p:nvPr/>
          </p:nvSpPr>
          <p:spPr bwMode="auto">
            <a:xfrm>
              <a:off x="2606" y="2038"/>
              <a:ext cx="75" cy="60"/>
            </a:xfrm>
            <a:custGeom>
              <a:avLst/>
              <a:gdLst>
                <a:gd name="T0" fmla="*/ 0 w 75"/>
                <a:gd name="T1" fmla="*/ 60 h 60"/>
                <a:gd name="T2" fmla="*/ 11 w 75"/>
                <a:gd name="T3" fmla="*/ 30 h 60"/>
                <a:gd name="T4" fmla="*/ 0 w 75"/>
                <a:gd name="T5" fmla="*/ 0 h 60"/>
                <a:gd name="T6" fmla="*/ 75 w 75"/>
                <a:gd name="T7" fmla="*/ 30 h 60"/>
                <a:gd name="T8" fmla="*/ 0 w 75"/>
                <a:gd name="T9" fmla="*/ 60 h 60"/>
              </a:gdLst>
              <a:ahLst/>
              <a:cxnLst>
                <a:cxn ang="0">
                  <a:pos x="T0" y="T1"/>
                </a:cxn>
                <a:cxn ang="0">
                  <a:pos x="T2" y="T3"/>
                </a:cxn>
                <a:cxn ang="0">
                  <a:pos x="T4" y="T5"/>
                </a:cxn>
                <a:cxn ang="0">
                  <a:pos x="T6" y="T7"/>
                </a:cxn>
                <a:cxn ang="0">
                  <a:pos x="T8" y="T9"/>
                </a:cxn>
              </a:cxnLst>
              <a:rect l="0" t="0" r="r" b="b"/>
              <a:pathLst>
                <a:path w="75" h="60">
                  <a:moveTo>
                    <a:pt x="0" y="60"/>
                  </a:moveTo>
                  <a:lnTo>
                    <a:pt x="11" y="30"/>
                  </a:lnTo>
                  <a:lnTo>
                    <a:pt x="0" y="0"/>
                  </a:lnTo>
                  <a:lnTo>
                    <a:pt x="75" y="30"/>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82678" name="Group 54"/>
            <p:cNvGrpSpPr>
              <a:grpSpLocks/>
            </p:cNvGrpSpPr>
            <p:nvPr/>
          </p:nvGrpSpPr>
          <p:grpSpPr bwMode="auto">
            <a:xfrm>
              <a:off x="3153" y="1651"/>
              <a:ext cx="195" cy="189"/>
              <a:chOff x="3153" y="1651"/>
              <a:chExt cx="195" cy="189"/>
            </a:xfrm>
          </p:grpSpPr>
          <p:sp>
            <p:nvSpPr>
              <p:cNvPr id="282679" name="Oval 55"/>
              <p:cNvSpPr>
                <a:spLocks noChangeArrowheads="1"/>
              </p:cNvSpPr>
              <p:nvPr/>
            </p:nvSpPr>
            <p:spPr bwMode="auto">
              <a:xfrm>
                <a:off x="3153" y="1651"/>
                <a:ext cx="195" cy="187"/>
              </a:xfrm>
              <a:prstGeom prst="ellipse">
                <a:avLst/>
              </a:prstGeom>
              <a:solidFill>
                <a:srgbClr val="FFFFFF"/>
              </a:solidFill>
              <a:ln w="15875">
                <a:solidFill>
                  <a:srgbClr val="000000"/>
                </a:solidFill>
                <a:round/>
                <a:headEnd/>
                <a:tailEnd/>
              </a:ln>
            </p:spPr>
            <p:txBody>
              <a:bodyPr/>
              <a:lstStyle/>
              <a:p>
                <a:endParaRPr lang="zh-CN" altLang="en-US"/>
              </a:p>
            </p:txBody>
          </p:sp>
          <p:sp>
            <p:nvSpPr>
              <p:cNvPr id="282680" name="Rectangle 56"/>
              <p:cNvSpPr>
                <a:spLocks noChangeArrowheads="1"/>
              </p:cNvSpPr>
              <p:nvPr/>
            </p:nvSpPr>
            <p:spPr bwMode="auto">
              <a:xfrm>
                <a:off x="3206" y="1667"/>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6</a:t>
                </a:r>
                <a:endParaRPr lang="en-US" altLang="zh-CN" sz="2000" b="1"/>
              </a:p>
            </p:txBody>
          </p:sp>
        </p:grpSp>
        <p:sp>
          <p:nvSpPr>
            <p:cNvPr id="282681" name="Rectangle 57"/>
            <p:cNvSpPr>
              <a:spLocks noChangeArrowheads="1"/>
            </p:cNvSpPr>
            <p:nvPr/>
          </p:nvSpPr>
          <p:spPr bwMode="auto">
            <a:xfrm>
              <a:off x="2478" y="1236"/>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a</a:t>
              </a:r>
              <a:endParaRPr lang="en-US" altLang="zh-CN" sz="2000" b="1"/>
            </a:p>
          </p:txBody>
        </p:sp>
        <p:sp>
          <p:nvSpPr>
            <p:cNvPr id="282682" name="Rectangle 58"/>
            <p:cNvSpPr>
              <a:spLocks noChangeArrowheads="1"/>
            </p:cNvSpPr>
            <p:nvPr/>
          </p:nvSpPr>
          <p:spPr bwMode="auto">
            <a:xfrm>
              <a:off x="2463" y="2078"/>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b</a:t>
              </a:r>
              <a:endParaRPr lang="en-US" altLang="zh-CN" sz="2000" b="1"/>
            </a:p>
          </p:txBody>
        </p:sp>
        <p:sp>
          <p:nvSpPr>
            <p:cNvPr id="282683" name="Line 59"/>
            <p:cNvSpPr>
              <a:spLocks noChangeShapeType="1"/>
            </p:cNvSpPr>
            <p:nvPr/>
          </p:nvSpPr>
          <p:spPr bwMode="auto">
            <a:xfrm>
              <a:off x="2883" y="1442"/>
              <a:ext cx="243" cy="20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2684" name="Freeform 60"/>
            <p:cNvSpPr>
              <a:spLocks/>
            </p:cNvSpPr>
            <p:nvPr/>
          </p:nvSpPr>
          <p:spPr bwMode="auto">
            <a:xfrm>
              <a:off x="3091" y="1612"/>
              <a:ext cx="77" cy="69"/>
            </a:xfrm>
            <a:custGeom>
              <a:avLst/>
              <a:gdLst>
                <a:gd name="T0" fmla="*/ 0 w 77"/>
                <a:gd name="T1" fmla="*/ 46 h 69"/>
                <a:gd name="T2" fmla="*/ 30 w 77"/>
                <a:gd name="T3" fmla="*/ 30 h 69"/>
                <a:gd name="T4" fmla="*/ 42 w 77"/>
                <a:gd name="T5" fmla="*/ 0 h 69"/>
                <a:gd name="T6" fmla="*/ 77 w 77"/>
                <a:gd name="T7" fmla="*/ 69 h 69"/>
                <a:gd name="T8" fmla="*/ 0 w 77"/>
                <a:gd name="T9" fmla="*/ 46 h 69"/>
              </a:gdLst>
              <a:ahLst/>
              <a:cxnLst>
                <a:cxn ang="0">
                  <a:pos x="T0" y="T1"/>
                </a:cxn>
                <a:cxn ang="0">
                  <a:pos x="T2" y="T3"/>
                </a:cxn>
                <a:cxn ang="0">
                  <a:pos x="T4" y="T5"/>
                </a:cxn>
                <a:cxn ang="0">
                  <a:pos x="T6" y="T7"/>
                </a:cxn>
                <a:cxn ang="0">
                  <a:pos x="T8" y="T9"/>
                </a:cxn>
              </a:cxnLst>
              <a:rect l="0" t="0" r="r" b="b"/>
              <a:pathLst>
                <a:path w="77" h="69">
                  <a:moveTo>
                    <a:pt x="0" y="46"/>
                  </a:moveTo>
                  <a:lnTo>
                    <a:pt x="30" y="30"/>
                  </a:lnTo>
                  <a:lnTo>
                    <a:pt x="42" y="0"/>
                  </a:lnTo>
                  <a:lnTo>
                    <a:pt x="77" y="69"/>
                  </a:lnTo>
                  <a:lnTo>
                    <a:pt x="0"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2685" name="Line 61"/>
            <p:cNvSpPr>
              <a:spLocks noChangeShapeType="1"/>
            </p:cNvSpPr>
            <p:nvPr/>
          </p:nvSpPr>
          <p:spPr bwMode="auto">
            <a:xfrm flipV="1">
              <a:off x="2876" y="1835"/>
              <a:ext cx="241" cy="19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2686" name="Freeform 62"/>
            <p:cNvSpPr>
              <a:spLocks/>
            </p:cNvSpPr>
            <p:nvPr/>
          </p:nvSpPr>
          <p:spPr bwMode="auto">
            <a:xfrm>
              <a:off x="3082" y="1801"/>
              <a:ext cx="79" cy="69"/>
            </a:xfrm>
            <a:custGeom>
              <a:avLst/>
              <a:gdLst>
                <a:gd name="T0" fmla="*/ 43 w 79"/>
                <a:gd name="T1" fmla="*/ 69 h 69"/>
                <a:gd name="T2" fmla="*/ 30 w 79"/>
                <a:gd name="T3" fmla="*/ 39 h 69"/>
                <a:gd name="T4" fmla="*/ 0 w 79"/>
                <a:gd name="T5" fmla="*/ 22 h 69"/>
                <a:gd name="T6" fmla="*/ 79 w 79"/>
                <a:gd name="T7" fmla="*/ 0 h 69"/>
                <a:gd name="T8" fmla="*/ 43 w 79"/>
                <a:gd name="T9" fmla="*/ 69 h 69"/>
              </a:gdLst>
              <a:ahLst/>
              <a:cxnLst>
                <a:cxn ang="0">
                  <a:pos x="T0" y="T1"/>
                </a:cxn>
                <a:cxn ang="0">
                  <a:pos x="T2" y="T3"/>
                </a:cxn>
                <a:cxn ang="0">
                  <a:pos x="T4" y="T5"/>
                </a:cxn>
                <a:cxn ang="0">
                  <a:pos x="T6" y="T7"/>
                </a:cxn>
                <a:cxn ang="0">
                  <a:pos x="T8" y="T9"/>
                </a:cxn>
              </a:cxnLst>
              <a:rect l="0" t="0" r="r" b="b"/>
              <a:pathLst>
                <a:path w="79" h="69">
                  <a:moveTo>
                    <a:pt x="43" y="69"/>
                  </a:moveTo>
                  <a:lnTo>
                    <a:pt x="30" y="39"/>
                  </a:lnTo>
                  <a:lnTo>
                    <a:pt x="0" y="22"/>
                  </a:lnTo>
                  <a:lnTo>
                    <a:pt x="79" y="0"/>
                  </a:lnTo>
                  <a:lnTo>
                    <a:pt x="43"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2687" name="Rectangle 63"/>
            <p:cNvSpPr>
              <a:spLocks noChangeArrowheads="1"/>
            </p:cNvSpPr>
            <p:nvPr/>
          </p:nvSpPr>
          <p:spPr bwMode="auto">
            <a:xfrm>
              <a:off x="2974" y="1905"/>
              <a:ext cx="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Symbol" pitchFamily="18" charset="2"/>
                </a:rPr>
                <a:t>e</a:t>
              </a:r>
              <a:endParaRPr lang="en-US" altLang="zh-CN" sz="2000" b="1"/>
            </a:p>
          </p:txBody>
        </p:sp>
        <p:sp>
          <p:nvSpPr>
            <p:cNvPr id="282688" name="Rectangle 64"/>
            <p:cNvSpPr>
              <a:spLocks noChangeArrowheads="1"/>
            </p:cNvSpPr>
            <p:nvPr/>
          </p:nvSpPr>
          <p:spPr bwMode="auto">
            <a:xfrm>
              <a:off x="3027" y="1917"/>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 </a:t>
              </a:r>
              <a:endParaRPr lang="en-US" altLang="zh-CN" sz="2000" b="1"/>
            </a:p>
          </p:txBody>
        </p:sp>
        <p:sp>
          <p:nvSpPr>
            <p:cNvPr id="282689" name="Rectangle 65"/>
            <p:cNvSpPr>
              <a:spLocks noChangeArrowheads="1"/>
            </p:cNvSpPr>
            <p:nvPr/>
          </p:nvSpPr>
          <p:spPr bwMode="auto">
            <a:xfrm>
              <a:off x="3440" y="1555"/>
              <a:ext cx="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Symbol" pitchFamily="18" charset="2"/>
                </a:rPr>
                <a:t>e</a:t>
              </a:r>
              <a:endParaRPr lang="en-US" altLang="zh-CN" sz="2000" b="1"/>
            </a:p>
          </p:txBody>
        </p:sp>
        <p:grpSp>
          <p:nvGrpSpPr>
            <p:cNvPr id="282690" name="Group 66"/>
            <p:cNvGrpSpPr>
              <a:grpSpLocks/>
            </p:cNvGrpSpPr>
            <p:nvPr/>
          </p:nvGrpSpPr>
          <p:grpSpPr bwMode="auto">
            <a:xfrm>
              <a:off x="3648" y="1651"/>
              <a:ext cx="195" cy="189"/>
              <a:chOff x="3648" y="1651"/>
              <a:chExt cx="195" cy="189"/>
            </a:xfrm>
          </p:grpSpPr>
          <p:sp>
            <p:nvSpPr>
              <p:cNvPr id="282691" name="Oval 67"/>
              <p:cNvSpPr>
                <a:spLocks noChangeArrowheads="1"/>
              </p:cNvSpPr>
              <p:nvPr/>
            </p:nvSpPr>
            <p:spPr bwMode="auto">
              <a:xfrm>
                <a:off x="3648" y="1651"/>
                <a:ext cx="195" cy="187"/>
              </a:xfrm>
              <a:prstGeom prst="ellipse">
                <a:avLst/>
              </a:prstGeom>
              <a:solidFill>
                <a:srgbClr val="FFFFFF"/>
              </a:solidFill>
              <a:ln w="15875">
                <a:solidFill>
                  <a:srgbClr val="000000"/>
                </a:solidFill>
                <a:round/>
                <a:headEnd/>
                <a:tailEnd/>
              </a:ln>
            </p:spPr>
            <p:txBody>
              <a:bodyPr/>
              <a:lstStyle/>
              <a:p>
                <a:endParaRPr lang="zh-CN" altLang="en-US"/>
              </a:p>
            </p:txBody>
          </p:sp>
          <p:sp>
            <p:nvSpPr>
              <p:cNvPr id="282692" name="Rectangle 68"/>
              <p:cNvSpPr>
                <a:spLocks noChangeArrowheads="1"/>
              </p:cNvSpPr>
              <p:nvPr/>
            </p:nvSpPr>
            <p:spPr bwMode="auto">
              <a:xfrm>
                <a:off x="3701" y="1667"/>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7</a:t>
                </a:r>
                <a:endParaRPr lang="en-US" altLang="zh-CN" sz="2000" b="1"/>
              </a:p>
            </p:txBody>
          </p:sp>
        </p:grpSp>
        <p:grpSp>
          <p:nvGrpSpPr>
            <p:cNvPr id="282693" name="Group 69"/>
            <p:cNvGrpSpPr>
              <a:grpSpLocks/>
            </p:cNvGrpSpPr>
            <p:nvPr/>
          </p:nvGrpSpPr>
          <p:grpSpPr bwMode="auto">
            <a:xfrm>
              <a:off x="4159" y="1651"/>
              <a:ext cx="195" cy="189"/>
              <a:chOff x="4159" y="1651"/>
              <a:chExt cx="195" cy="189"/>
            </a:xfrm>
          </p:grpSpPr>
          <p:sp>
            <p:nvSpPr>
              <p:cNvPr id="282694" name="Oval 70"/>
              <p:cNvSpPr>
                <a:spLocks noChangeArrowheads="1"/>
              </p:cNvSpPr>
              <p:nvPr/>
            </p:nvSpPr>
            <p:spPr bwMode="auto">
              <a:xfrm>
                <a:off x="4159" y="1651"/>
                <a:ext cx="195" cy="187"/>
              </a:xfrm>
              <a:prstGeom prst="ellipse">
                <a:avLst/>
              </a:prstGeom>
              <a:solidFill>
                <a:srgbClr val="FFFFFF"/>
              </a:solidFill>
              <a:ln w="15875">
                <a:solidFill>
                  <a:srgbClr val="000000"/>
                </a:solidFill>
                <a:round/>
                <a:headEnd/>
                <a:tailEnd/>
              </a:ln>
            </p:spPr>
            <p:txBody>
              <a:bodyPr/>
              <a:lstStyle/>
              <a:p>
                <a:endParaRPr lang="zh-CN" altLang="en-US"/>
              </a:p>
            </p:txBody>
          </p:sp>
          <p:sp>
            <p:nvSpPr>
              <p:cNvPr id="282695" name="Rectangle 71"/>
              <p:cNvSpPr>
                <a:spLocks noChangeArrowheads="1"/>
              </p:cNvSpPr>
              <p:nvPr/>
            </p:nvSpPr>
            <p:spPr bwMode="auto">
              <a:xfrm>
                <a:off x="4211" y="1667"/>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8</a:t>
                </a:r>
                <a:endParaRPr lang="en-US" altLang="zh-CN" sz="2000" b="1"/>
              </a:p>
            </p:txBody>
          </p:sp>
        </p:grpSp>
        <p:grpSp>
          <p:nvGrpSpPr>
            <p:cNvPr id="282696" name="Group 72"/>
            <p:cNvGrpSpPr>
              <a:grpSpLocks/>
            </p:cNvGrpSpPr>
            <p:nvPr/>
          </p:nvGrpSpPr>
          <p:grpSpPr bwMode="auto">
            <a:xfrm>
              <a:off x="4661" y="1651"/>
              <a:ext cx="195" cy="189"/>
              <a:chOff x="4661" y="1651"/>
              <a:chExt cx="195" cy="189"/>
            </a:xfrm>
          </p:grpSpPr>
          <p:sp>
            <p:nvSpPr>
              <p:cNvPr id="282697" name="Oval 73"/>
              <p:cNvSpPr>
                <a:spLocks noChangeArrowheads="1"/>
              </p:cNvSpPr>
              <p:nvPr/>
            </p:nvSpPr>
            <p:spPr bwMode="auto">
              <a:xfrm>
                <a:off x="4661" y="1651"/>
                <a:ext cx="195" cy="187"/>
              </a:xfrm>
              <a:prstGeom prst="ellipse">
                <a:avLst/>
              </a:prstGeom>
              <a:solidFill>
                <a:srgbClr val="FFFFFF"/>
              </a:solidFill>
              <a:ln w="15875">
                <a:solidFill>
                  <a:srgbClr val="000000"/>
                </a:solidFill>
                <a:round/>
                <a:headEnd/>
                <a:tailEnd/>
              </a:ln>
            </p:spPr>
            <p:txBody>
              <a:bodyPr/>
              <a:lstStyle/>
              <a:p>
                <a:endParaRPr lang="zh-CN" altLang="en-US"/>
              </a:p>
            </p:txBody>
          </p:sp>
          <p:sp>
            <p:nvSpPr>
              <p:cNvPr id="282698" name="Rectangle 74"/>
              <p:cNvSpPr>
                <a:spLocks noChangeArrowheads="1"/>
              </p:cNvSpPr>
              <p:nvPr/>
            </p:nvSpPr>
            <p:spPr bwMode="auto">
              <a:xfrm>
                <a:off x="4714" y="1667"/>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9</a:t>
                </a:r>
                <a:endParaRPr lang="en-US" altLang="zh-CN" sz="2000" b="1"/>
              </a:p>
            </p:txBody>
          </p:sp>
        </p:grpSp>
        <p:sp>
          <p:nvSpPr>
            <p:cNvPr id="282699" name="Line 75"/>
            <p:cNvSpPr>
              <a:spLocks noChangeShapeType="1"/>
            </p:cNvSpPr>
            <p:nvPr/>
          </p:nvSpPr>
          <p:spPr bwMode="auto">
            <a:xfrm>
              <a:off x="3858" y="1738"/>
              <a:ext cx="23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2700" name="Freeform 76"/>
            <p:cNvSpPr>
              <a:spLocks/>
            </p:cNvSpPr>
            <p:nvPr/>
          </p:nvSpPr>
          <p:spPr bwMode="auto">
            <a:xfrm>
              <a:off x="4076" y="1707"/>
              <a:ext cx="75" cy="61"/>
            </a:xfrm>
            <a:custGeom>
              <a:avLst/>
              <a:gdLst>
                <a:gd name="T0" fmla="*/ 0 w 75"/>
                <a:gd name="T1" fmla="*/ 61 h 61"/>
                <a:gd name="T2" fmla="*/ 11 w 75"/>
                <a:gd name="T3" fmla="*/ 31 h 61"/>
                <a:gd name="T4" fmla="*/ 0 w 75"/>
                <a:gd name="T5" fmla="*/ 0 h 61"/>
                <a:gd name="T6" fmla="*/ 75 w 75"/>
                <a:gd name="T7" fmla="*/ 31 h 61"/>
                <a:gd name="T8" fmla="*/ 0 w 75"/>
                <a:gd name="T9" fmla="*/ 61 h 61"/>
              </a:gdLst>
              <a:ahLst/>
              <a:cxnLst>
                <a:cxn ang="0">
                  <a:pos x="T0" y="T1"/>
                </a:cxn>
                <a:cxn ang="0">
                  <a:pos x="T2" y="T3"/>
                </a:cxn>
                <a:cxn ang="0">
                  <a:pos x="T4" y="T5"/>
                </a:cxn>
                <a:cxn ang="0">
                  <a:pos x="T6" y="T7"/>
                </a:cxn>
                <a:cxn ang="0">
                  <a:pos x="T8" y="T9"/>
                </a:cxn>
              </a:cxnLst>
              <a:rect l="0" t="0" r="r" b="b"/>
              <a:pathLst>
                <a:path w="75" h="61">
                  <a:moveTo>
                    <a:pt x="0" y="61"/>
                  </a:moveTo>
                  <a:lnTo>
                    <a:pt x="11" y="31"/>
                  </a:lnTo>
                  <a:lnTo>
                    <a:pt x="0" y="0"/>
                  </a:lnTo>
                  <a:lnTo>
                    <a:pt x="75" y="31"/>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2701" name="Line 77"/>
            <p:cNvSpPr>
              <a:spLocks noChangeShapeType="1"/>
            </p:cNvSpPr>
            <p:nvPr/>
          </p:nvSpPr>
          <p:spPr bwMode="auto">
            <a:xfrm>
              <a:off x="4369" y="1738"/>
              <a:ext cx="23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2702" name="Freeform 78"/>
            <p:cNvSpPr>
              <a:spLocks/>
            </p:cNvSpPr>
            <p:nvPr/>
          </p:nvSpPr>
          <p:spPr bwMode="auto">
            <a:xfrm>
              <a:off x="4586" y="1707"/>
              <a:ext cx="75" cy="61"/>
            </a:xfrm>
            <a:custGeom>
              <a:avLst/>
              <a:gdLst>
                <a:gd name="T0" fmla="*/ 0 w 75"/>
                <a:gd name="T1" fmla="*/ 61 h 61"/>
                <a:gd name="T2" fmla="*/ 11 w 75"/>
                <a:gd name="T3" fmla="*/ 31 h 61"/>
                <a:gd name="T4" fmla="*/ 0 w 75"/>
                <a:gd name="T5" fmla="*/ 0 h 61"/>
                <a:gd name="T6" fmla="*/ 75 w 75"/>
                <a:gd name="T7" fmla="*/ 31 h 61"/>
                <a:gd name="T8" fmla="*/ 0 w 75"/>
                <a:gd name="T9" fmla="*/ 61 h 61"/>
              </a:gdLst>
              <a:ahLst/>
              <a:cxnLst>
                <a:cxn ang="0">
                  <a:pos x="T0" y="T1"/>
                </a:cxn>
                <a:cxn ang="0">
                  <a:pos x="T2" y="T3"/>
                </a:cxn>
                <a:cxn ang="0">
                  <a:pos x="T4" y="T5"/>
                </a:cxn>
                <a:cxn ang="0">
                  <a:pos x="T6" y="T7"/>
                </a:cxn>
                <a:cxn ang="0">
                  <a:pos x="T8" y="T9"/>
                </a:cxn>
              </a:cxnLst>
              <a:rect l="0" t="0" r="r" b="b"/>
              <a:pathLst>
                <a:path w="75" h="61">
                  <a:moveTo>
                    <a:pt x="0" y="61"/>
                  </a:moveTo>
                  <a:lnTo>
                    <a:pt x="11" y="31"/>
                  </a:lnTo>
                  <a:lnTo>
                    <a:pt x="0" y="0"/>
                  </a:lnTo>
                  <a:lnTo>
                    <a:pt x="75" y="31"/>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2703" name="Line 79"/>
            <p:cNvSpPr>
              <a:spLocks noChangeShapeType="1"/>
            </p:cNvSpPr>
            <p:nvPr/>
          </p:nvSpPr>
          <p:spPr bwMode="auto">
            <a:xfrm>
              <a:off x="4864" y="1738"/>
              <a:ext cx="23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2704" name="Freeform 80"/>
            <p:cNvSpPr>
              <a:spLocks/>
            </p:cNvSpPr>
            <p:nvPr/>
          </p:nvSpPr>
          <p:spPr bwMode="auto">
            <a:xfrm>
              <a:off x="5081" y="1707"/>
              <a:ext cx="75" cy="61"/>
            </a:xfrm>
            <a:custGeom>
              <a:avLst/>
              <a:gdLst>
                <a:gd name="T0" fmla="*/ 0 w 75"/>
                <a:gd name="T1" fmla="*/ 61 h 61"/>
                <a:gd name="T2" fmla="*/ 12 w 75"/>
                <a:gd name="T3" fmla="*/ 31 h 61"/>
                <a:gd name="T4" fmla="*/ 0 w 75"/>
                <a:gd name="T5" fmla="*/ 0 h 61"/>
                <a:gd name="T6" fmla="*/ 75 w 75"/>
                <a:gd name="T7" fmla="*/ 31 h 61"/>
                <a:gd name="T8" fmla="*/ 0 w 75"/>
                <a:gd name="T9" fmla="*/ 61 h 61"/>
              </a:gdLst>
              <a:ahLst/>
              <a:cxnLst>
                <a:cxn ang="0">
                  <a:pos x="T0" y="T1"/>
                </a:cxn>
                <a:cxn ang="0">
                  <a:pos x="T2" y="T3"/>
                </a:cxn>
                <a:cxn ang="0">
                  <a:pos x="T4" y="T5"/>
                </a:cxn>
                <a:cxn ang="0">
                  <a:pos x="T6" y="T7"/>
                </a:cxn>
                <a:cxn ang="0">
                  <a:pos x="T8" y="T9"/>
                </a:cxn>
              </a:cxnLst>
              <a:rect l="0" t="0" r="r" b="b"/>
              <a:pathLst>
                <a:path w="75" h="61">
                  <a:moveTo>
                    <a:pt x="0" y="61"/>
                  </a:moveTo>
                  <a:lnTo>
                    <a:pt x="12" y="31"/>
                  </a:lnTo>
                  <a:lnTo>
                    <a:pt x="0" y="0"/>
                  </a:lnTo>
                  <a:lnTo>
                    <a:pt x="75" y="31"/>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2705" name="Rectangle 81"/>
            <p:cNvSpPr>
              <a:spLocks noChangeArrowheads="1"/>
            </p:cNvSpPr>
            <p:nvPr/>
          </p:nvSpPr>
          <p:spPr bwMode="auto">
            <a:xfrm>
              <a:off x="3926" y="1584"/>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a</a:t>
              </a:r>
              <a:endParaRPr lang="en-US" altLang="zh-CN" sz="2000" b="1"/>
            </a:p>
          </p:txBody>
        </p:sp>
        <p:sp>
          <p:nvSpPr>
            <p:cNvPr id="282706" name="Rectangle 82"/>
            <p:cNvSpPr>
              <a:spLocks noChangeArrowheads="1"/>
            </p:cNvSpPr>
            <p:nvPr/>
          </p:nvSpPr>
          <p:spPr bwMode="auto">
            <a:xfrm>
              <a:off x="2526" y="1008"/>
              <a:ext cx="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Symbol" pitchFamily="18" charset="2"/>
                </a:rPr>
                <a:t>e</a:t>
              </a:r>
              <a:endParaRPr lang="en-US" altLang="zh-CN" sz="2000" b="1"/>
            </a:p>
          </p:txBody>
        </p:sp>
        <p:sp>
          <p:nvSpPr>
            <p:cNvPr id="282707" name="Rectangle 83"/>
            <p:cNvSpPr>
              <a:spLocks noChangeArrowheads="1"/>
            </p:cNvSpPr>
            <p:nvPr/>
          </p:nvSpPr>
          <p:spPr bwMode="auto">
            <a:xfrm>
              <a:off x="2526" y="2341"/>
              <a:ext cx="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Symbol" pitchFamily="18" charset="2"/>
                </a:rPr>
                <a:t>e</a:t>
              </a:r>
              <a:endParaRPr lang="en-US" altLang="zh-CN" sz="2000" b="1"/>
            </a:p>
          </p:txBody>
        </p:sp>
        <p:sp>
          <p:nvSpPr>
            <p:cNvPr id="282708" name="Rectangle 84"/>
            <p:cNvSpPr>
              <a:spLocks noChangeArrowheads="1"/>
            </p:cNvSpPr>
            <p:nvPr/>
          </p:nvSpPr>
          <p:spPr bwMode="auto">
            <a:xfrm>
              <a:off x="2578" y="2353"/>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 </a:t>
              </a:r>
              <a:endParaRPr lang="en-US" altLang="zh-CN" sz="2000" b="1"/>
            </a:p>
          </p:txBody>
        </p:sp>
        <p:sp>
          <p:nvSpPr>
            <p:cNvPr id="282709" name="Rectangle 85"/>
            <p:cNvSpPr>
              <a:spLocks noChangeArrowheads="1"/>
            </p:cNvSpPr>
            <p:nvPr/>
          </p:nvSpPr>
          <p:spPr bwMode="auto">
            <a:xfrm>
              <a:off x="2997" y="1344"/>
              <a:ext cx="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Symbol" pitchFamily="18" charset="2"/>
                </a:rPr>
                <a:t>e</a:t>
              </a:r>
              <a:endParaRPr lang="en-US" altLang="zh-CN" sz="2000" b="1"/>
            </a:p>
          </p:txBody>
        </p:sp>
        <p:sp>
          <p:nvSpPr>
            <p:cNvPr id="282710" name="Rectangle 86"/>
            <p:cNvSpPr>
              <a:spLocks noChangeArrowheads="1"/>
            </p:cNvSpPr>
            <p:nvPr/>
          </p:nvSpPr>
          <p:spPr bwMode="auto">
            <a:xfrm>
              <a:off x="3049" y="1423"/>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 </a:t>
              </a:r>
              <a:endParaRPr lang="en-US" altLang="zh-CN" sz="2000" b="1"/>
            </a:p>
          </p:txBody>
        </p:sp>
      </p:grpSp>
      <p:sp>
        <p:nvSpPr>
          <p:cNvPr id="2" name="灯片编号占位符 1"/>
          <p:cNvSpPr>
            <a:spLocks noGrp="1"/>
          </p:cNvSpPr>
          <p:nvPr>
            <p:ph type="sldNum" sz="quarter" idx="10"/>
          </p:nvPr>
        </p:nvSpPr>
        <p:spPr/>
        <p:txBody>
          <a:bodyPr/>
          <a:lstStyle/>
          <a:p>
            <a:fld id="{53D5C0A6-204F-44E2-BC2D-888719E44444}" type="slidenum">
              <a:rPr lang="en-US" altLang="zh-CN" smtClean="0"/>
              <a:pPr/>
              <a:t>23</a:t>
            </a:fld>
            <a:endParaRPr lang="en-US" altLang="zh-CN"/>
          </a:p>
        </p:txBody>
      </p:sp>
      <p:sp>
        <p:nvSpPr>
          <p:cNvPr id="90" name="内容占位符 3"/>
          <p:cNvSpPr>
            <a:spLocks noGrp="1"/>
          </p:cNvSpPr>
          <p:nvPr>
            <p:ph idx="1"/>
          </p:nvPr>
        </p:nvSpPr>
        <p:spPr>
          <a:xfrm>
            <a:off x="217489" y="2640777"/>
            <a:ext cx="8686800" cy="4217223"/>
          </a:xfrm>
        </p:spPr>
        <p:txBody>
          <a:bodyPr/>
          <a:lstStyle/>
          <a:p>
            <a:pPr lvl="1">
              <a:buNone/>
            </a:pPr>
            <a:r>
              <a:rPr lang="en-US" altLang="zh-CN" sz="2000" dirty="0" smtClean="0">
                <a:solidFill>
                  <a:srgbClr val="0000FF"/>
                </a:solidFill>
              </a:rPr>
              <a:t>DTT[</a:t>
            </a:r>
            <a:r>
              <a:rPr lang="en-US" altLang="zh-CN" sz="2000" dirty="0" err="1" smtClean="0">
                <a:solidFill>
                  <a:srgbClr val="0000FF"/>
                </a:solidFill>
              </a:rPr>
              <a:t>C,a</a:t>
            </a:r>
            <a:r>
              <a:rPr lang="en-US" altLang="zh-CN" sz="2000" dirty="0">
                <a:solidFill>
                  <a:srgbClr val="0000FF"/>
                </a:solidFill>
              </a:rPr>
              <a:t>]</a:t>
            </a:r>
            <a:r>
              <a:rPr lang="en-US" altLang="zh-CN" sz="2000" dirty="0"/>
              <a:t> = </a:t>
            </a:r>
            <a:r>
              <a:rPr lang="en-US" altLang="zh-CN" sz="2000" dirty="0">
                <a:sym typeface="Symbol" pitchFamily="18" charset="2"/>
              </a:rPr>
              <a:t></a:t>
            </a:r>
            <a:r>
              <a:rPr lang="en-US" altLang="zh-CN" sz="2000" dirty="0"/>
              <a:t>-closure(move(</a:t>
            </a:r>
            <a:r>
              <a:rPr lang="en-US" altLang="zh-CN" sz="2000" dirty="0" err="1"/>
              <a:t>C,a</a:t>
            </a:r>
            <a:r>
              <a:rPr lang="en-US" altLang="zh-CN" sz="2000" dirty="0"/>
              <a:t>)) = </a:t>
            </a:r>
            <a:r>
              <a:rPr lang="en-US" altLang="zh-CN" sz="2000" dirty="0">
                <a:sym typeface="Symbol" pitchFamily="18" charset="2"/>
              </a:rPr>
              <a:t></a:t>
            </a:r>
            <a:r>
              <a:rPr lang="en-US" altLang="zh-CN" sz="2000" dirty="0"/>
              <a:t>-closure({3,8}) = </a:t>
            </a:r>
            <a:r>
              <a:rPr lang="en-US" altLang="zh-CN" sz="2000" dirty="0" smtClean="0"/>
              <a:t>B</a:t>
            </a:r>
          </a:p>
          <a:p>
            <a:pPr lvl="1">
              <a:buNone/>
            </a:pPr>
            <a:r>
              <a:rPr lang="en-US" altLang="zh-CN" sz="2000" dirty="0" smtClean="0">
                <a:solidFill>
                  <a:srgbClr val="0000FF"/>
                </a:solidFill>
              </a:rPr>
              <a:t>DTT[</a:t>
            </a:r>
            <a:r>
              <a:rPr lang="en-US" altLang="zh-CN" sz="2000" dirty="0" err="1" smtClean="0">
                <a:solidFill>
                  <a:srgbClr val="0000FF"/>
                </a:solidFill>
              </a:rPr>
              <a:t>C,b</a:t>
            </a:r>
            <a:r>
              <a:rPr lang="en-US" altLang="zh-CN" sz="2000" dirty="0">
                <a:solidFill>
                  <a:srgbClr val="0000FF"/>
                </a:solidFill>
              </a:rPr>
              <a:t>]</a:t>
            </a:r>
            <a:r>
              <a:rPr lang="en-US" altLang="zh-CN" sz="2000" dirty="0"/>
              <a:t> = </a:t>
            </a:r>
            <a:r>
              <a:rPr lang="en-US" altLang="zh-CN" sz="2000" dirty="0">
                <a:sym typeface="Symbol" pitchFamily="18" charset="2"/>
              </a:rPr>
              <a:t></a:t>
            </a:r>
            <a:r>
              <a:rPr lang="en-US" altLang="zh-CN" sz="2000" dirty="0"/>
              <a:t>-closure(move(</a:t>
            </a:r>
            <a:r>
              <a:rPr lang="en-US" altLang="zh-CN" sz="2000" dirty="0" err="1"/>
              <a:t>C,b</a:t>
            </a:r>
            <a:r>
              <a:rPr lang="en-US" altLang="zh-CN" sz="2000" dirty="0"/>
              <a:t>)) = </a:t>
            </a:r>
            <a:r>
              <a:rPr lang="en-US" altLang="zh-CN" sz="2000" dirty="0">
                <a:sym typeface="Symbol" pitchFamily="18" charset="2"/>
              </a:rPr>
              <a:t></a:t>
            </a:r>
            <a:r>
              <a:rPr lang="en-US" altLang="zh-CN" sz="2000" dirty="0"/>
              <a:t>-closure(5) = </a:t>
            </a:r>
            <a:r>
              <a:rPr lang="en-US" altLang="zh-CN" sz="2000" dirty="0" smtClean="0"/>
              <a:t>C</a:t>
            </a:r>
          </a:p>
          <a:p>
            <a:pPr lvl="1">
              <a:buNone/>
            </a:pPr>
            <a:r>
              <a:rPr lang="en-US" altLang="zh-CN" sz="2000" dirty="0" smtClean="0">
                <a:solidFill>
                  <a:srgbClr val="0000FF"/>
                </a:solidFill>
              </a:rPr>
              <a:t>DTT[</a:t>
            </a:r>
            <a:r>
              <a:rPr lang="en-US" altLang="zh-CN" sz="2000" dirty="0" err="1" smtClean="0">
                <a:solidFill>
                  <a:srgbClr val="0000FF"/>
                </a:solidFill>
              </a:rPr>
              <a:t>D,a</a:t>
            </a:r>
            <a:r>
              <a:rPr lang="en-US" altLang="zh-CN" sz="2000" dirty="0">
                <a:solidFill>
                  <a:srgbClr val="0000FF"/>
                </a:solidFill>
              </a:rPr>
              <a:t>]</a:t>
            </a:r>
            <a:r>
              <a:rPr lang="en-US" altLang="zh-CN" sz="2000" dirty="0"/>
              <a:t> = </a:t>
            </a:r>
            <a:r>
              <a:rPr lang="en-US" altLang="zh-CN" sz="2000" dirty="0">
                <a:sym typeface="Symbol" pitchFamily="18" charset="2"/>
              </a:rPr>
              <a:t></a:t>
            </a:r>
            <a:r>
              <a:rPr lang="en-US" altLang="zh-CN" sz="2000" dirty="0"/>
              <a:t>-closure(move(</a:t>
            </a:r>
            <a:r>
              <a:rPr lang="en-US" altLang="zh-CN" sz="2000" dirty="0" err="1"/>
              <a:t>D,a</a:t>
            </a:r>
            <a:r>
              <a:rPr lang="en-US" altLang="zh-CN" sz="2000" dirty="0"/>
              <a:t>)) = </a:t>
            </a:r>
            <a:r>
              <a:rPr lang="en-US" altLang="zh-CN" sz="2000" dirty="0">
                <a:sym typeface="Symbol" pitchFamily="18" charset="2"/>
              </a:rPr>
              <a:t></a:t>
            </a:r>
            <a:r>
              <a:rPr lang="en-US" altLang="zh-CN" sz="2000" dirty="0"/>
              <a:t>-closure({3,8}) = </a:t>
            </a:r>
            <a:r>
              <a:rPr lang="en-US" altLang="zh-CN" sz="2000" dirty="0" smtClean="0"/>
              <a:t>B</a:t>
            </a:r>
          </a:p>
          <a:p>
            <a:pPr lvl="1">
              <a:buNone/>
            </a:pPr>
            <a:r>
              <a:rPr lang="en-US" altLang="zh-CN" sz="2000" dirty="0" smtClean="0">
                <a:solidFill>
                  <a:srgbClr val="0000FF"/>
                </a:solidFill>
              </a:rPr>
              <a:t>DTT[</a:t>
            </a:r>
            <a:r>
              <a:rPr lang="en-US" altLang="zh-CN" sz="2000" dirty="0" err="1" smtClean="0">
                <a:solidFill>
                  <a:srgbClr val="0000FF"/>
                </a:solidFill>
              </a:rPr>
              <a:t>D,b</a:t>
            </a:r>
            <a:r>
              <a:rPr lang="en-US" altLang="zh-CN" sz="2000" dirty="0">
                <a:solidFill>
                  <a:srgbClr val="0000FF"/>
                </a:solidFill>
              </a:rPr>
              <a:t>]</a:t>
            </a:r>
            <a:r>
              <a:rPr lang="en-US" altLang="zh-CN" sz="2000" dirty="0"/>
              <a:t> = </a:t>
            </a:r>
            <a:r>
              <a:rPr lang="en-US" altLang="zh-CN" sz="2000" dirty="0">
                <a:sym typeface="Symbol" pitchFamily="18" charset="2"/>
              </a:rPr>
              <a:t></a:t>
            </a:r>
            <a:r>
              <a:rPr lang="en-US" altLang="zh-CN" sz="2000" dirty="0"/>
              <a:t>-closure(move(</a:t>
            </a:r>
            <a:r>
              <a:rPr lang="en-US" altLang="zh-CN" sz="2000" dirty="0" err="1"/>
              <a:t>D,b</a:t>
            </a:r>
            <a:r>
              <a:rPr lang="en-US" altLang="zh-CN" sz="2000" dirty="0"/>
              <a:t>)) = </a:t>
            </a:r>
            <a:r>
              <a:rPr lang="en-US" altLang="zh-CN" sz="2000" dirty="0">
                <a:solidFill>
                  <a:srgbClr val="0000FF"/>
                </a:solidFill>
                <a:sym typeface="Symbol" pitchFamily="18" charset="2"/>
              </a:rPr>
              <a:t></a:t>
            </a:r>
            <a:r>
              <a:rPr lang="en-US" altLang="zh-CN" sz="2000" dirty="0">
                <a:solidFill>
                  <a:srgbClr val="0000FF"/>
                </a:solidFill>
              </a:rPr>
              <a:t>-closure({5,10})</a:t>
            </a:r>
            <a:r>
              <a:rPr lang="en-US" altLang="zh-CN" sz="2000" dirty="0"/>
              <a:t> </a:t>
            </a:r>
            <a:r>
              <a:rPr lang="en-US" altLang="zh-CN" sz="2000" dirty="0" smtClean="0"/>
              <a:t/>
            </a:r>
            <a:br>
              <a:rPr lang="en-US" altLang="zh-CN" sz="2000" dirty="0" smtClean="0"/>
            </a:br>
            <a:r>
              <a:rPr lang="en-US" altLang="zh-CN" sz="2000" dirty="0" smtClean="0"/>
              <a:t>       </a:t>
            </a:r>
            <a:r>
              <a:rPr lang="en-US" altLang="zh-CN" sz="2000" dirty="0"/>
              <a:t>= </a:t>
            </a:r>
            <a:r>
              <a:rPr lang="en-US" altLang="zh-CN" sz="2000" dirty="0">
                <a:solidFill>
                  <a:srgbClr val="0000FF"/>
                </a:solidFill>
              </a:rPr>
              <a:t>{1,2,4,5,6,7,10} = </a:t>
            </a:r>
            <a:r>
              <a:rPr lang="en-US" altLang="zh-CN" sz="2000" dirty="0" smtClean="0">
                <a:solidFill>
                  <a:srgbClr val="0000FF"/>
                </a:solidFill>
              </a:rPr>
              <a:t>E</a:t>
            </a:r>
          </a:p>
          <a:p>
            <a:pPr lvl="1">
              <a:buNone/>
            </a:pPr>
            <a:r>
              <a:rPr lang="en-US" altLang="zh-CN" sz="2000" dirty="0" smtClean="0">
                <a:solidFill>
                  <a:srgbClr val="0000FF"/>
                </a:solidFill>
              </a:rPr>
              <a:t>DTT[</a:t>
            </a:r>
            <a:r>
              <a:rPr lang="en-US" altLang="zh-CN" sz="2000" dirty="0" err="1" smtClean="0">
                <a:solidFill>
                  <a:srgbClr val="0000FF"/>
                </a:solidFill>
              </a:rPr>
              <a:t>E,a</a:t>
            </a:r>
            <a:r>
              <a:rPr lang="en-US" altLang="zh-CN" sz="2000" dirty="0">
                <a:solidFill>
                  <a:srgbClr val="0000FF"/>
                </a:solidFill>
              </a:rPr>
              <a:t>]</a:t>
            </a:r>
            <a:r>
              <a:rPr lang="en-US" altLang="zh-CN" sz="2000" dirty="0"/>
              <a:t> = </a:t>
            </a:r>
            <a:r>
              <a:rPr lang="en-US" altLang="zh-CN" sz="2000" dirty="0">
                <a:sym typeface="Symbol" pitchFamily="18" charset="2"/>
              </a:rPr>
              <a:t></a:t>
            </a:r>
            <a:r>
              <a:rPr lang="en-US" altLang="zh-CN" sz="2000" dirty="0"/>
              <a:t>-closure(move(</a:t>
            </a:r>
            <a:r>
              <a:rPr lang="en-US" altLang="zh-CN" sz="2000" dirty="0" err="1"/>
              <a:t>E,a</a:t>
            </a:r>
            <a:r>
              <a:rPr lang="en-US" altLang="zh-CN" sz="2000" dirty="0"/>
              <a:t>)) = </a:t>
            </a:r>
            <a:r>
              <a:rPr lang="en-US" altLang="zh-CN" sz="2000" dirty="0">
                <a:sym typeface="Symbol" pitchFamily="18" charset="2"/>
              </a:rPr>
              <a:t></a:t>
            </a:r>
            <a:r>
              <a:rPr lang="en-US" altLang="zh-CN" sz="2000" dirty="0"/>
              <a:t>-closure({3,8}) = </a:t>
            </a:r>
            <a:r>
              <a:rPr lang="en-US" altLang="zh-CN" sz="2000" dirty="0" smtClean="0"/>
              <a:t>B</a:t>
            </a:r>
          </a:p>
          <a:p>
            <a:pPr lvl="1">
              <a:buNone/>
            </a:pPr>
            <a:r>
              <a:rPr lang="en-US" altLang="zh-CN" sz="2000" dirty="0" smtClean="0">
                <a:solidFill>
                  <a:srgbClr val="0000FF"/>
                </a:solidFill>
              </a:rPr>
              <a:t>DTT[</a:t>
            </a:r>
            <a:r>
              <a:rPr lang="en-US" altLang="zh-CN" sz="2000" dirty="0" err="1" smtClean="0">
                <a:solidFill>
                  <a:srgbClr val="0000FF"/>
                </a:solidFill>
              </a:rPr>
              <a:t>E,b</a:t>
            </a:r>
            <a:r>
              <a:rPr lang="en-US" altLang="zh-CN" sz="2000" dirty="0">
                <a:solidFill>
                  <a:srgbClr val="0000FF"/>
                </a:solidFill>
              </a:rPr>
              <a:t>]</a:t>
            </a:r>
            <a:r>
              <a:rPr lang="en-US" altLang="zh-CN" sz="2000" dirty="0"/>
              <a:t> = </a:t>
            </a:r>
            <a:r>
              <a:rPr lang="en-US" altLang="zh-CN" sz="2000" dirty="0">
                <a:sym typeface="Symbol" pitchFamily="18" charset="2"/>
              </a:rPr>
              <a:t></a:t>
            </a:r>
            <a:r>
              <a:rPr lang="en-US" altLang="zh-CN" sz="2000" dirty="0"/>
              <a:t>-closure(move(</a:t>
            </a:r>
            <a:r>
              <a:rPr lang="en-US" altLang="zh-CN" sz="2000" dirty="0" err="1"/>
              <a:t>E,b</a:t>
            </a:r>
            <a:r>
              <a:rPr lang="en-US" altLang="zh-CN" sz="2000" dirty="0"/>
              <a:t>)) = </a:t>
            </a:r>
            <a:r>
              <a:rPr lang="en-US" altLang="zh-CN" sz="2000" dirty="0">
                <a:sym typeface="Symbol" pitchFamily="18" charset="2"/>
              </a:rPr>
              <a:t></a:t>
            </a:r>
            <a:r>
              <a:rPr lang="en-US" altLang="zh-CN" sz="2000" dirty="0"/>
              <a:t>-closure(5) = C</a:t>
            </a:r>
          </a:p>
          <a:p>
            <a:r>
              <a:rPr lang="en-US" altLang="zh-CN" sz="2000" dirty="0">
                <a:latin typeface="宋体" charset="-122"/>
              </a:rPr>
              <a:t>DFA D</a:t>
            </a:r>
            <a:r>
              <a:rPr lang="zh-CN" altLang="en-US" sz="2000" dirty="0">
                <a:latin typeface="宋体" charset="-122"/>
              </a:rPr>
              <a:t>有</a:t>
            </a:r>
            <a:r>
              <a:rPr lang="en-US" altLang="zh-CN" sz="2000" dirty="0">
                <a:latin typeface="宋体" charset="-122"/>
              </a:rPr>
              <a:t>5</a:t>
            </a:r>
            <a:r>
              <a:rPr lang="zh-CN" altLang="en-US" sz="2000" dirty="0">
                <a:latin typeface="宋体" charset="-122"/>
              </a:rPr>
              <a:t>个状态，即</a:t>
            </a:r>
            <a:r>
              <a:rPr lang="en-US" altLang="zh-CN" sz="2000" dirty="0">
                <a:latin typeface="宋体" charset="-122"/>
              </a:rPr>
              <a:t>A</a:t>
            </a:r>
            <a:r>
              <a:rPr lang="zh-CN" altLang="en-US" sz="2000" dirty="0">
                <a:latin typeface="宋体" charset="-122"/>
              </a:rPr>
              <a:t>、</a:t>
            </a:r>
            <a:r>
              <a:rPr lang="en-US" altLang="zh-CN" sz="2000" dirty="0">
                <a:latin typeface="宋体" charset="-122"/>
              </a:rPr>
              <a:t>B</a:t>
            </a:r>
            <a:r>
              <a:rPr lang="zh-CN" altLang="en-US" sz="2000" dirty="0">
                <a:latin typeface="宋体" charset="-122"/>
              </a:rPr>
              <a:t>、</a:t>
            </a:r>
            <a:r>
              <a:rPr lang="en-US" altLang="zh-CN" sz="2000" dirty="0">
                <a:latin typeface="宋体" charset="-122"/>
              </a:rPr>
              <a:t>C</a:t>
            </a:r>
            <a:r>
              <a:rPr lang="zh-CN" altLang="en-US" sz="2000" dirty="0">
                <a:latin typeface="宋体" charset="-122"/>
              </a:rPr>
              <a:t>、</a:t>
            </a:r>
            <a:r>
              <a:rPr lang="en-US" altLang="zh-CN" sz="2000" dirty="0">
                <a:latin typeface="宋体" charset="-122"/>
              </a:rPr>
              <a:t>D</a:t>
            </a:r>
            <a:r>
              <a:rPr lang="zh-CN" altLang="en-US" sz="2000" dirty="0">
                <a:latin typeface="宋体" charset="-122"/>
              </a:rPr>
              <a:t>、</a:t>
            </a:r>
            <a:r>
              <a:rPr lang="en-US" altLang="zh-CN" sz="2000" dirty="0">
                <a:latin typeface="宋体" charset="-122"/>
              </a:rPr>
              <a:t>E</a:t>
            </a:r>
            <a:r>
              <a:rPr lang="zh-CN" altLang="en-US" sz="2000" dirty="0">
                <a:latin typeface="宋体" charset="-122"/>
              </a:rPr>
              <a:t>，</a:t>
            </a:r>
          </a:p>
          <a:p>
            <a:pPr lvl="1"/>
            <a:r>
              <a:rPr lang="zh-CN" altLang="en-US" sz="2000" dirty="0">
                <a:latin typeface="宋体" charset="-122"/>
              </a:rPr>
              <a:t>其中</a:t>
            </a:r>
            <a:r>
              <a:rPr lang="en-US" altLang="zh-CN" sz="2000" dirty="0">
                <a:latin typeface="宋体" charset="-122"/>
              </a:rPr>
              <a:t>A</a:t>
            </a:r>
            <a:r>
              <a:rPr lang="zh-CN" altLang="en-US" sz="2000" dirty="0">
                <a:latin typeface="宋体" charset="-122"/>
              </a:rPr>
              <a:t>为初态</a:t>
            </a:r>
          </a:p>
          <a:p>
            <a:pPr lvl="1"/>
            <a:r>
              <a:rPr lang="en-US" altLang="zh-CN" sz="2000" dirty="0">
                <a:latin typeface="宋体" charset="-122"/>
              </a:rPr>
              <a:t>E</a:t>
            </a:r>
            <a:r>
              <a:rPr lang="zh-CN" altLang="en-US" sz="2000" dirty="0">
                <a:latin typeface="宋体" charset="-122"/>
              </a:rPr>
              <a:t>为终态，因为</a:t>
            </a:r>
            <a:r>
              <a:rPr lang="en-US" altLang="zh-CN" sz="2000" dirty="0">
                <a:latin typeface="宋体" charset="-122"/>
              </a:rPr>
              <a:t>E</a:t>
            </a:r>
            <a:r>
              <a:rPr lang="zh-CN" altLang="en-US" sz="2000" dirty="0">
                <a:latin typeface="宋体" charset="-122"/>
              </a:rPr>
              <a:t>的状态集合中包括原</a:t>
            </a:r>
            <a:r>
              <a:rPr lang="en-US" altLang="zh-CN" sz="2000" dirty="0">
                <a:latin typeface="宋体" charset="-122"/>
              </a:rPr>
              <a:t>NFA M</a:t>
            </a:r>
            <a:r>
              <a:rPr lang="zh-CN" altLang="en-US" sz="2000" dirty="0">
                <a:latin typeface="宋体" charset="-122"/>
              </a:rPr>
              <a:t>的终态</a:t>
            </a:r>
            <a:r>
              <a:rPr lang="en-US" altLang="zh-CN" sz="2000" dirty="0">
                <a:latin typeface="宋体" charset="-122"/>
              </a:rPr>
              <a:t>10</a:t>
            </a:r>
            <a:r>
              <a:rPr lang="zh-CN" altLang="en-US" sz="2000" dirty="0">
                <a:latin typeface="宋体" charset="-122"/>
              </a:rPr>
              <a:t>。</a:t>
            </a:r>
          </a:p>
          <a:p>
            <a:r>
              <a:rPr lang="en-US" altLang="zh-CN" sz="2000" dirty="0">
                <a:latin typeface="宋体" charset="-122"/>
              </a:rPr>
              <a:t>DFA D</a:t>
            </a:r>
            <a:r>
              <a:rPr lang="zh-CN" altLang="en-US" sz="2000" dirty="0">
                <a:latin typeface="宋体" charset="-122"/>
              </a:rPr>
              <a:t>的状态转换矩阵和状态转换图</a:t>
            </a:r>
          </a:p>
          <a:p>
            <a:endParaRPr lang="zh-CN" altLang="en-US" sz="2000" dirty="0"/>
          </a:p>
        </p:txBody>
      </p:sp>
      <p:sp>
        <p:nvSpPr>
          <p:cNvPr id="5" name="矩形 4"/>
          <p:cNvSpPr/>
          <p:nvPr/>
        </p:nvSpPr>
        <p:spPr>
          <a:xfrm>
            <a:off x="71500" y="23426"/>
            <a:ext cx="2172390" cy="830997"/>
          </a:xfrm>
          <a:prstGeom prst="rect">
            <a:avLst/>
          </a:prstGeom>
        </p:spPr>
        <p:txBody>
          <a:bodyPr wrap="none">
            <a:spAutoFit/>
          </a:bodyPr>
          <a:lstStyle/>
          <a:p>
            <a:r>
              <a:rPr lang="en-US" altLang="zh-CN" dirty="0">
                <a:solidFill>
                  <a:srgbClr val="0000FF"/>
                </a:solidFill>
              </a:rPr>
              <a:t>A{0,1,2,4,7}</a:t>
            </a:r>
          </a:p>
          <a:p>
            <a:r>
              <a:rPr lang="en-US" altLang="zh-CN" dirty="0">
                <a:solidFill>
                  <a:srgbClr val="0000FF"/>
                </a:solidFill>
              </a:rPr>
              <a:t>B</a:t>
            </a:r>
            <a:r>
              <a:rPr lang="en-US" altLang="zh-CN" dirty="0" smtClean="0">
                <a:solidFill>
                  <a:srgbClr val="0000FF"/>
                </a:solidFill>
              </a:rPr>
              <a:t>{1,2,3,4,6,7,8}</a:t>
            </a:r>
            <a:endParaRPr lang="en-US" altLang="zh-CN" dirty="0">
              <a:latin typeface="宋体" charset="-122"/>
            </a:endParaRPr>
          </a:p>
        </p:txBody>
      </p:sp>
      <p:sp>
        <p:nvSpPr>
          <p:cNvPr id="92" name="矩形 91"/>
          <p:cNvSpPr/>
          <p:nvPr/>
        </p:nvSpPr>
        <p:spPr>
          <a:xfrm>
            <a:off x="5639970" y="8620"/>
            <a:ext cx="2172390" cy="830997"/>
          </a:xfrm>
          <a:prstGeom prst="rect">
            <a:avLst/>
          </a:prstGeom>
        </p:spPr>
        <p:txBody>
          <a:bodyPr wrap="none">
            <a:spAutoFit/>
          </a:bodyPr>
          <a:lstStyle/>
          <a:p>
            <a:r>
              <a:rPr lang="en-US" altLang="zh-CN" dirty="0" smtClean="0">
                <a:solidFill>
                  <a:srgbClr val="0000FF"/>
                </a:solidFill>
              </a:rPr>
              <a:t>C{1,2,4,5,6,7}</a:t>
            </a:r>
            <a:endParaRPr lang="en-US" altLang="zh-CN" dirty="0">
              <a:solidFill>
                <a:srgbClr val="0000FF"/>
              </a:solidFill>
            </a:endParaRPr>
          </a:p>
          <a:p>
            <a:r>
              <a:rPr lang="en-US" altLang="zh-CN" dirty="0" smtClean="0">
                <a:solidFill>
                  <a:srgbClr val="0000FF"/>
                </a:solidFill>
              </a:rPr>
              <a:t>D{1,2,4,5,6,7,9}</a:t>
            </a:r>
            <a:endParaRPr lang="en-US" altLang="zh-CN" dirty="0">
              <a:latin typeface="宋体" charset="-122"/>
            </a:endParaRPr>
          </a:p>
        </p:txBody>
      </p:sp>
    </p:spTree>
    <p:extLst>
      <p:ext uri="{BB962C8B-B14F-4D97-AF65-F5344CB8AC3E}">
        <p14:creationId xmlns:p14="http://schemas.microsoft.com/office/powerpoint/2010/main" val="111042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82628"/>
                                        </p:tgtEl>
                                        <p:attrNameLst>
                                          <p:attrName>style.visibility</p:attrName>
                                        </p:attrNameLst>
                                      </p:cBhvr>
                                      <p:to>
                                        <p:strVal val="visible"/>
                                      </p:to>
                                    </p:set>
                                    <p:animEffect transition="in" filter="box(out)">
                                      <p:cBhvr>
                                        <p:cTn id="7" dur="500"/>
                                        <p:tgtEl>
                                          <p:spTgt spid="282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83652" name="Group 4"/>
          <p:cNvGrpSpPr>
            <a:grpSpLocks/>
          </p:cNvGrpSpPr>
          <p:nvPr/>
        </p:nvGrpSpPr>
        <p:grpSpPr bwMode="auto">
          <a:xfrm>
            <a:off x="1524000" y="4686365"/>
            <a:ext cx="1822450" cy="1835150"/>
            <a:chOff x="3231" y="9005"/>
            <a:chExt cx="1980" cy="2060"/>
          </a:xfrm>
        </p:grpSpPr>
        <p:sp>
          <p:nvSpPr>
            <p:cNvPr id="283653" name="Text Box 5"/>
            <p:cNvSpPr txBox="1">
              <a:spLocks noChangeArrowheads="1"/>
            </p:cNvSpPr>
            <p:nvPr/>
          </p:nvSpPr>
          <p:spPr bwMode="auto">
            <a:xfrm>
              <a:off x="3231" y="9005"/>
              <a:ext cx="1980" cy="2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800" b="1" dirty="0"/>
                <a:t>            a          b</a:t>
              </a:r>
            </a:p>
            <a:p>
              <a:pPr algn="just"/>
              <a:r>
                <a:rPr lang="en-US" altLang="zh-CN" sz="1800" b="1" dirty="0"/>
                <a:t>A         B         C</a:t>
              </a:r>
            </a:p>
            <a:p>
              <a:pPr algn="just"/>
              <a:r>
                <a:rPr lang="en-US" altLang="zh-CN" sz="1800" b="1" dirty="0"/>
                <a:t>B         B         D</a:t>
              </a:r>
            </a:p>
            <a:p>
              <a:pPr algn="just"/>
              <a:r>
                <a:rPr lang="en-US" altLang="zh-CN" sz="1800" b="1" dirty="0"/>
                <a:t>C         B         C</a:t>
              </a:r>
            </a:p>
            <a:p>
              <a:pPr algn="just"/>
              <a:r>
                <a:rPr lang="en-US" altLang="zh-CN" sz="1800" b="1" dirty="0"/>
                <a:t>D         B         E</a:t>
              </a:r>
            </a:p>
            <a:p>
              <a:pPr algn="just"/>
              <a:r>
                <a:rPr lang="en-US" altLang="zh-CN" sz="1800" b="1" dirty="0"/>
                <a:t>E         B         C</a:t>
              </a:r>
            </a:p>
          </p:txBody>
        </p:sp>
        <p:sp>
          <p:nvSpPr>
            <p:cNvPr id="283654" name="AutoShape 6"/>
            <p:cNvSpPr>
              <a:spLocks noChangeArrowheads="1"/>
            </p:cNvSpPr>
            <p:nvPr/>
          </p:nvSpPr>
          <p:spPr bwMode="auto">
            <a:xfrm>
              <a:off x="3731" y="9465"/>
              <a:ext cx="1480" cy="1440"/>
            </a:xfrm>
            <a:prstGeom prst="bracketPair">
              <a:avLst>
                <a:gd name="adj" fmla="val 16667"/>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83655" name="Group 7"/>
          <p:cNvGrpSpPr>
            <a:grpSpLocks/>
          </p:cNvGrpSpPr>
          <p:nvPr/>
        </p:nvGrpSpPr>
        <p:grpSpPr bwMode="auto">
          <a:xfrm>
            <a:off x="4343400" y="4464115"/>
            <a:ext cx="3505200" cy="2133600"/>
            <a:chOff x="1011" y="11845"/>
            <a:chExt cx="3500" cy="2100"/>
          </a:xfrm>
        </p:grpSpPr>
        <p:sp>
          <p:nvSpPr>
            <p:cNvPr id="283656" name="Rectangle 8"/>
            <p:cNvSpPr>
              <a:spLocks noChangeArrowheads="1"/>
            </p:cNvSpPr>
            <p:nvPr/>
          </p:nvSpPr>
          <p:spPr bwMode="auto">
            <a:xfrm>
              <a:off x="1011" y="13004"/>
              <a:ext cx="40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zh-CN" altLang="en-US" sz="1600" b="1">
                  <a:solidFill>
                    <a:srgbClr val="000000"/>
                  </a:solidFill>
                </a:rPr>
                <a:t>开始</a:t>
              </a:r>
              <a:endParaRPr lang="zh-CN" altLang="en-US" sz="1600" b="1"/>
            </a:p>
          </p:txBody>
        </p:sp>
        <p:sp>
          <p:nvSpPr>
            <p:cNvPr id="283657" name="Arc 9"/>
            <p:cNvSpPr>
              <a:spLocks/>
            </p:cNvSpPr>
            <p:nvPr/>
          </p:nvSpPr>
          <p:spPr bwMode="auto">
            <a:xfrm>
              <a:off x="2591" y="13285"/>
              <a:ext cx="580" cy="240"/>
            </a:xfrm>
            <a:custGeom>
              <a:avLst/>
              <a:gdLst>
                <a:gd name="G0" fmla="+- 16117 0 0"/>
                <a:gd name="G1" fmla="+- 0 0 0"/>
                <a:gd name="G2" fmla="+- 21600 0 0"/>
                <a:gd name="T0" fmla="*/ 34879 w 34879"/>
                <a:gd name="T1" fmla="*/ 10702 h 21600"/>
                <a:gd name="T2" fmla="*/ 0 w 34879"/>
                <a:gd name="T3" fmla="*/ 14381 h 21600"/>
                <a:gd name="T4" fmla="*/ 16117 w 34879"/>
                <a:gd name="T5" fmla="*/ 0 h 21600"/>
              </a:gdLst>
              <a:ahLst/>
              <a:cxnLst>
                <a:cxn ang="0">
                  <a:pos x="T0" y="T1"/>
                </a:cxn>
                <a:cxn ang="0">
                  <a:pos x="T2" y="T3"/>
                </a:cxn>
                <a:cxn ang="0">
                  <a:pos x="T4" y="T5"/>
                </a:cxn>
              </a:cxnLst>
              <a:rect l="0" t="0" r="r" b="b"/>
              <a:pathLst>
                <a:path w="34879" h="21600" fill="none" extrusionOk="0">
                  <a:moveTo>
                    <a:pt x="34879" y="10702"/>
                  </a:moveTo>
                  <a:cubicBezTo>
                    <a:pt x="31035" y="17440"/>
                    <a:pt x="23874" y="21599"/>
                    <a:pt x="16117" y="21600"/>
                  </a:cubicBezTo>
                  <a:cubicBezTo>
                    <a:pt x="9961" y="21600"/>
                    <a:pt x="4098" y="18973"/>
                    <a:pt x="0" y="14380"/>
                  </a:cubicBezTo>
                </a:path>
                <a:path w="34879" h="21600" stroke="0" extrusionOk="0">
                  <a:moveTo>
                    <a:pt x="34879" y="10702"/>
                  </a:moveTo>
                  <a:cubicBezTo>
                    <a:pt x="31035" y="17440"/>
                    <a:pt x="23874" y="21599"/>
                    <a:pt x="16117" y="21600"/>
                  </a:cubicBezTo>
                  <a:cubicBezTo>
                    <a:pt x="9961" y="21600"/>
                    <a:pt x="4098" y="18973"/>
                    <a:pt x="0" y="14380"/>
                  </a:cubicBezTo>
                  <a:lnTo>
                    <a:pt x="16117" y="0"/>
                  </a:lnTo>
                  <a:close/>
                </a:path>
              </a:pathLst>
            </a:custGeom>
            <a:noFill/>
            <a:ln w="10160">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3658" name="Arc 10"/>
            <p:cNvSpPr>
              <a:spLocks/>
            </p:cNvSpPr>
            <p:nvPr/>
          </p:nvSpPr>
          <p:spPr bwMode="auto">
            <a:xfrm>
              <a:off x="2530" y="13345"/>
              <a:ext cx="1651" cy="600"/>
            </a:xfrm>
            <a:custGeom>
              <a:avLst/>
              <a:gdLst>
                <a:gd name="G0" fmla="+- 21140 0 0"/>
                <a:gd name="G1" fmla="+- 0 0 0"/>
                <a:gd name="G2" fmla="+- 21600 0 0"/>
                <a:gd name="T0" fmla="*/ 42344 w 42344"/>
                <a:gd name="T1" fmla="*/ 4117 h 21600"/>
                <a:gd name="T2" fmla="*/ 0 w 42344"/>
                <a:gd name="T3" fmla="*/ 4432 h 21600"/>
                <a:gd name="T4" fmla="*/ 21140 w 42344"/>
                <a:gd name="T5" fmla="*/ 0 h 21600"/>
              </a:gdLst>
              <a:ahLst/>
              <a:cxnLst>
                <a:cxn ang="0">
                  <a:pos x="T0" y="T1"/>
                </a:cxn>
                <a:cxn ang="0">
                  <a:pos x="T2" y="T3"/>
                </a:cxn>
                <a:cxn ang="0">
                  <a:pos x="T4" y="T5"/>
                </a:cxn>
              </a:cxnLst>
              <a:rect l="0" t="0" r="r" b="b"/>
              <a:pathLst>
                <a:path w="42344" h="21600" fill="none" extrusionOk="0">
                  <a:moveTo>
                    <a:pt x="42344" y="4117"/>
                  </a:moveTo>
                  <a:cubicBezTo>
                    <a:pt x="40372" y="14269"/>
                    <a:pt x="31481" y="21599"/>
                    <a:pt x="21140" y="21600"/>
                  </a:cubicBezTo>
                  <a:cubicBezTo>
                    <a:pt x="10918" y="21600"/>
                    <a:pt x="2096" y="14435"/>
                    <a:pt x="-1" y="4432"/>
                  </a:cubicBezTo>
                </a:path>
                <a:path w="42344" h="21600" stroke="0" extrusionOk="0">
                  <a:moveTo>
                    <a:pt x="42344" y="4117"/>
                  </a:moveTo>
                  <a:cubicBezTo>
                    <a:pt x="40372" y="14269"/>
                    <a:pt x="31481" y="21599"/>
                    <a:pt x="21140" y="21600"/>
                  </a:cubicBezTo>
                  <a:cubicBezTo>
                    <a:pt x="10918" y="21600"/>
                    <a:pt x="2096" y="14435"/>
                    <a:pt x="-1" y="4432"/>
                  </a:cubicBezTo>
                  <a:lnTo>
                    <a:pt x="21140" y="0"/>
                  </a:lnTo>
                  <a:close/>
                </a:path>
              </a:pathLst>
            </a:custGeom>
            <a:noFill/>
            <a:ln w="10160">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3659" name="Line 11"/>
            <p:cNvSpPr>
              <a:spLocks noChangeShapeType="1"/>
            </p:cNvSpPr>
            <p:nvPr/>
          </p:nvSpPr>
          <p:spPr bwMode="auto">
            <a:xfrm>
              <a:off x="1149" y="13285"/>
              <a:ext cx="382" cy="1"/>
            </a:xfrm>
            <a:prstGeom prst="line">
              <a:avLst/>
            </a:prstGeom>
            <a:noFill/>
            <a:ln w="1016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3660" name="Rectangle 12"/>
            <p:cNvSpPr>
              <a:spLocks noChangeArrowheads="1"/>
            </p:cNvSpPr>
            <p:nvPr/>
          </p:nvSpPr>
          <p:spPr bwMode="auto">
            <a:xfrm>
              <a:off x="2772" y="13025"/>
              <a:ext cx="12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b</a:t>
              </a:r>
              <a:endParaRPr lang="en-US" altLang="zh-CN" sz="1800" b="1"/>
            </a:p>
          </p:txBody>
        </p:sp>
        <p:sp>
          <p:nvSpPr>
            <p:cNvPr id="283661" name="Rectangle 13"/>
            <p:cNvSpPr>
              <a:spLocks noChangeArrowheads="1"/>
            </p:cNvSpPr>
            <p:nvPr/>
          </p:nvSpPr>
          <p:spPr bwMode="auto">
            <a:xfrm>
              <a:off x="3631" y="13026"/>
              <a:ext cx="12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b</a:t>
              </a:r>
              <a:endParaRPr lang="en-US" altLang="zh-CN" sz="1800" b="1"/>
            </a:p>
          </p:txBody>
        </p:sp>
        <p:sp>
          <p:nvSpPr>
            <p:cNvPr id="283662" name="Rectangle 14"/>
            <p:cNvSpPr>
              <a:spLocks noChangeArrowheads="1"/>
            </p:cNvSpPr>
            <p:nvPr/>
          </p:nvSpPr>
          <p:spPr bwMode="auto">
            <a:xfrm>
              <a:off x="2583" y="12665"/>
              <a:ext cx="11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a</a:t>
              </a:r>
              <a:endParaRPr lang="en-US" altLang="zh-CN" sz="1800" b="1"/>
            </a:p>
          </p:txBody>
        </p:sp>
        <p:sp>
          <p:nvSpPr>
            <p:cNvPr id="283663" name="Rectangle 15"/>
            <p:cNvSpPr>
              <a:spLocks noChangeArrowheads="1"/>
            </p:cNvSpPr>
            <p:nvPr/>
          </p:nvSpPr>
          <p:spPr bwMode="auto">
            <a:xfrm>
              <a:off x="1792" y="12665"/>
              <a:ext cx="12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b</a:t>
              </a:r>
              <a:endParaRPr lang="en-US" altLang="zh-CN" sz="1800" b="1"/>
            </a:p>
          </p:txBody>
        </p:sp>
        <p:sp>
          <p:nvSpPr>
            <p:cNvPr id="283664" name="Line 16"/>
            <p:cNvSpPr>
              <a:spLocks noChangeShapeType="1"/>
            </p:cNvSpPr>
            <p:nvPr/>
          </p:nvSpPr>
          <p:spPr bwMode="auto">
            <a:xfrm flipV="1">
              <a:off x="1791" y="12525"/>
              <a:ext cx="580" cy="587"/>
            </a:xfrm>
            <a:prstGeom prst="line">
              <a:avLst/>
            </a:prstGeom>
            <a:noFill/>
            <a:ln w="1016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3665" name="Rectangle 17"/>
            <p:cNvSpPr>
              <a:spLocks noChangeArrowheads="1"/>
            </p:cNvSpPr>
            <p:nvPr/>
          </p:nvSpPr>
          <p:spPr bwMode="auto">
            <a:xfrm>
              <a:off x="1991" y="12986"/>
              <a:ext cx="11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a</a:t>
              </a:r>
              <a:endParaRPr lang="en-US" altLang="zh-CN" sz="1800" b="1"/>
            </a:p>
          </p:txBody>
        </p:sp>
        <p:sp>
          <p:nvSpPr>
            <p:cNvPr id="283666" name="Line 18"/>
            <p:cNvSpPr>
              <a:spLocks noChangeShapeType="1"/>
            </p:cNvSpPr>
            <p:nvPr/>
          </p:nvSpPr>
          <p:spPr bwMode="auto">
            <a:xfrm flipH="1" flipV="1">
              <a:off x="2671" y="12465"/>
              <a:ext cx="1460" cy="700"/>
            </a:xfrm>
            <a:prstGeom prst="line">
              <a:avLst/>
            </a:prstGeom>
            <a:noFill/>
            <a:ln w="1016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3667" name="Rectangle 19"/>
            <p:cNvSpPr>
              <a:spLocks noChangeArrowheads="1"/>
            </p:cNvSpPr>
            <p:nvPr/>
          </p:nvSpPr>
          <p:spPr bwMode="auto">
            <a:xfrm>
              <a:off x="3451" y="12565"/>
              <a:ext cx="12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b</a:t>
              </a:r>
              <a:endParaRPr lang="en-US" altLang="zh-CN" sz="1800" b="1"/>
            </a:p>
          </p:txBody>
        </p:sp>
        <p:sp>
          <p:nvSpPr>
            <p:cNvPr id="283668" name="Arc 20"/>
            <p:cNvSpPr>
              <a:spLocks/>
            </p:cNvSpPr>
            <p:nvPr/>
          </p:nvSpPr>
          <p:spPr bwMode="auto">
            <a:xfrm>
              <a:off x="2391" y="11945"/>
              <a:ext cx="298" cy="348"/>
            </a:xfrm>
            <a:custGeom>
              <a:avLst/>
              <a:gdLst>
                <a:gd name="G0" fmla="+- 21600 0 0"/>
                <a:gd name="G1" fmla="+- 21600 0 0"/>
                <a:gd name="G2" fmla="+- 21600 0 0"/>
                <a:gd name="T0" fmla="*/ 1358 w 43200"/>
                <a:gd name="T1" fmla="*/ 29139 h 39407"/>
                <a:gd name="T2" fmla="*/ 33826 w 43200"/>
                <a:gd name="T3" fmla="*/ 39407 h 39407"/>
                <a:gd name="T4" fmla="*/ 21600 w 43200"/>
                <a:gd name="T5" fmla="*/ 21600 h 39407"/>
              </a:gdLst>
              <a:ahLst/>
              <a:cxnLst>
                <a:cxn ang="0">
                  <a:pos x="T0" y="T1"/>
                </a:cxn>
                <a:cxn ang="0">
                  <a:pos x="T2" y="T3"/>
                </a:cxn>
                <a:cxn ang="0">
                  <a:pos x="T4" y="T5"/>
                </a:cxn>
              </a:cxnLst>
              <a:rect l="0" t="0" r="r" b="b"/>
              <a:pathLst>
                <a:path w="43200" h="39407" fill="none" extrusionOk="0">
                  <a:moveTo>
                    <a:pt x="1358" y="29138"/>
                  </a:moveTo>
                  <a:cubicBezTo>
                    <a:pt x="460" y="26726"/>
                    <a:pt x="0" y="24173"/>
                    <a:pt x="0" y="21600"/>
                  </a:cubicBezTo>
                  <a:cubicBezTo>
                    <a:pt x="0" y="9670"/>
                    <a:pt x="9670" y="0"/>
                    <a:pt x="21600" y="0"/>
                  </a:cubicBezTo>
                  <a:cubicBezTo>
                    <a:pt x="33529" y="0"/>
                    <a:pt x="43200" y="9670"/>
                    <a:pt x="43200" y="21600"/>
                  </a:cubicBezTo>
                  <a:cubicBezTo>
                    <a:pt x="43200" y="28717"/>
                    <a:pt x="39693" y="35378"/>
                    <a:pt x="33825" y="39406"/>
                  </a:cubicBezTo>
                </a:path>
                <a:path w="43200" h="39407" stroke="0" extrusionOk="0">
                  <a:moveTo>
                    <a:pt x="1358" y="29138"/>
                  </a:moveTo>
                  <a:cubicBezTo>
                    <a:pt x="460" y="26726"/>
                    <a:pt x="0" y="24173"/>
                    <a:pt x="0" y="21600"/>
                  </a:cubicBezTo>
                  <a:cubicBezTo>
                    <a:pt x="0" y="9670"/>
                    <a:pt x="9670" y="0"/>
                    <a:pt x="21600" y="0"/>
                  </a:cubicBezTo>
                  <a:cubicBezTo>
                    <a:pt x="33529" y="0"/>
                    <a:pt x="43200" y="9670"/>
                    <a:pt x="43200" y="21600"/>
                  </a:cubicBezTo>
                  <a:cubicBezTo>
                    <a:pt x="43200" y="28717"/>
                    <a:pt x="39693" y="35378"/>
                    <a:pt x="33825" y="39406"/>
                  </a:cubicBezTo>
                  <a:lnTo>
                    <a:pt x="21600" y="21600"/>
                  </a:lnTo>
                  <a:close/>
                </a:path>
              </a:pathLst>
            </a:custGeom>
            <a:noFill/>
            <a:ln w="10160">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3669" name="Rectangle 21"/>
            <p:cNvSpPr>
              <a:spLocks noChangeArrowheads="1"/>
            </p:cNvSpPr>
            <p:nvPr/>
          </p:nvSpPr>
          <p:spPr bwMode="auto">
            <a:xfrm>
              <a:off x="2772" y="11845"/>
              <a:ext cx="12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b</a:t>
              </a:r>
              <a:endParaRPr lang="en-US" altLang="zh-CN" sz="1800" b="1"/>
            </a:p>
          </p:txBody>
        </p:sp>
        <p:sp>
          <p:nvSpPr>
            <p:cNvPr id="283670" name="Line 22"/>
            <p:cNvSpPr>
              <a:spLocks noChangeShapeType="1"/>
            </p:cNvSpPr>
            <p:nvPr/>
          </p:nvSpPr>
          <p:spPr bwMode="auto">
            <a:xfrm>
              <a:off x="2511" y="12585"/>
              <a:ext cx="0" cy="520"/>
            </a:xfrm>
            <a:prstGeom prst="line">
              <a:avLst/>
            </a:prstGeom>
            <a:noFill/>
            <a:ln w="1016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3671" name="Arc 23"/>
            <p:cNvSpPr>
              <a:spLocks/>
            </p:cNvSpPr>
            <p:nvPr/>
          </p:nvSpPr>
          <p:spPr bwMode="auto">
            <a:xfrm>
              <a:off x="2146" y="13385"/>
              <a:ext cx="325" cy="354"/>
            </a:xfrm>
            <a:custGeom>
              <a:avLst/>
              <a:gdLst>
                <a:gd name="G0" fmla="+- 21600 0 0"/>
                <a:gd name="G1" fmla="+- 21600 0 0"/>
                <a:gd name="G2" fmla="+- 21600 0 0"/>
                <a:gd name="T0" fmla="*/ 42126 w 43200"/>
                <a:gd name="T1" fmla="*/ 14874 h 43200"/>
                <a:gd name="T2" fmla="*/ 23464 w 43200"/>
                <a:gd name="T3" fmla="*/ 81 h 43200"/>
                <a:gd name="T4" fmla="*/ 21600 w 43200"/>
                <a:gd name="T5" fmla="*/ 21600 h 43200"/>
              </a:gdLst>
              <a:ahLst/>
              <a:cxnLst>
                <a:cxn ang="0">
                  <a:pos x="T0" y="T1"/>
                </a:cxn>
                <a:cxn ang="0">
                  <a:pos x="T2" y="T3"/>
                </a:cxn>
                <a:cxn ang="0">
                  <a:pos x="T4" y="T5"/>
                </a:cxn>
              </a:cxnLst>
              <a:rect l="0" t="0" r="r" b="b"/>
              <a:pathLst>
                <a:path w="43200" h="43200" fill="none" extrusionOk="0">
                  <a:moveTo>
                    <a:pt x="42126" y="14873"/>
                  </a:moveTo>
                  <a:cubicBezTo>
                    <a:pt x="42837" y="17045"/>
                    <a:pt x="43200" y="19315"/>
                    <a:pt x="43200" y="21600"/>
                  </a:cubicBezTo>
                  <a:cubicBezTo>
                    <a:pt x="43200" y="33529"/>
                    <a:pt x="33529" y="43200"/>
                    <a:pt x="21600" y="43200"/>
                  </a:cubicBezTo>
                  <a:cubicBezTo>
                    <a:pt x="9670" y="43200"/>
                    <a:pt x="0" y="33529"/>
                    <a:pt x="0" y="21600"/>
                  </a:cubicBezTo>
                  <a:cubicBezTo>
                    <a:pt x="0" y="9670"/>
                    <a:pt x="9670" y="0"/>
                    <a:pt x="21600" y="0"/>
                  </a:cubicBezTo>
                  <a:cubicBezTo>
                    <a:pt x="22222" y="-1"/>
                    <a:pt x="22844" y="26"/>
                    <a:pt x="23464" y="80"/>
                  </a:cubicBezTo>
                </a:path>
                <a:path w="43200" h="43200" stroke="0" extrusionOk="0">
                  <a:moveTo>
                    <a:pt x="42126" y="14873"/>
                  </a:moveTo>
                  <a:cubicBezTo>
                    <a:pt x="42837" y="17045"/>
                    <a:pt x="43200" y="19315"/>
                    <a:pt x="43200" y="21600"/>
                  </a:cubicBezTo>
                  <a:cubicBezTo>
                    <a:pt x="43200" y="33529"/>
                    <a:pt x="33529" y="43200"/>
                    <a:pt x="21600" y="43200"/>
                  </a:cubicBezTo>
                  <a:cubicBezTo>
                    <a:pt x="9670" y="43200"/>
                    <a:pt x="0" y="33529"/>
                    <a:pt x="0" y="21600"/>
                  </a:cubicBezTo>
                  <a:cubicBezTo>
                    <a:pt x="0" y="9670"/>
                    <a:pt x="9670" y="0"/>
                    <a:pt x="21600" y="0"/>
                  </a:cubicBezTo>
                  <a:cubicBezTo>
                    <a:pt x="22222" y="-1"/>
                    <a:pt x="22844" y="26"/>
                    <a:pt x="23464" y="80"/>
                  </a:cubicBezTo>
                  <a:lnTo>
                    <a:pt x="21600" y="21600"/>
                  </a:lnTo>
                  <a:close/>
                </a:path>
              </a:pathLst>
            </a:custGeom>
            <a:noFill/>
            <a:ln w="10160">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3672" name="Rectangle 24"/>
            <p:cNvSpPr>
              <a:spLocks noChangeArrowheads="1"/>
            </p:cNvSpPr>
            <p:nvPr/>
          </p:nvSpPr>
          <p:spPr bwMode="auto">
            <a:xfrm>
              <a:off x="2011" y="13564"/>
              <a:ext cx="11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a</a:t>
              </a:r>
              <a:endParaRPr lang="en-US" altLang="zh-CN" sz="1800" b="1"/>
            </a:p>
          </p:txBody>
        </p:sp>
        <p:sp>
          <p:nvSpPr>
            <p:cNvPr id="283673" name="Rectangle 25"/>
            <p:cNvSpPr>
              <a:spLocks noChangeArrowheads="1"/>
            </p:cNvSpPr>
            <p:nvPr/>
          </p:nvSpPr>
          <p:spPr bwMode="auto">
            <a:xfrm>
              <a:off x="3011" y="13464"/>
              <a:ext cx="11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a</a:t>
              </a:r>
              <a:endParaRPr lang="en-US" altLang="zh-CN" sz="1800" b="1"/>
            </a:p>
          </p:txBody>
        </p:sp>
        <p:sp>
          <p:nvSpPr>
            <p:cNvPr id="283674" name="Rectangle 26"/>
            <p:cNvSpPr>
              <a:spLocks noChangeArrowheads="1"/>
            </p:cNvSpPr>
            <p:nvPr/>
          </p:nvSpPr>
          <p:spPr bwMode="auto">
            <a:xfrm>
              <a:off x="3490" y="13604"/>
              <a:ext cx="11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a</a:t>
              </a:r>
              <a:endParaRPr lang="en-US" altLang="zh-CN" sz="1800" b="1"/>
            </a:p>
          </p:txBody>
        </p:sp>
        <p:grpSp>
          <p:nvGrpSpPr>
            <p:cNvPr id="283675" name="Group 27"/>
            <p:cNvGrpSpPr>
              <a:grpSpLocks/>
            </p:cNvGrpSpPr>
            <p:nvPr/>
          </p:nvGrpSpPr>
          <p:grpSpPr bwMode="auto">
            <a:xfrm>
              <a:off x="1491" y="13085"/>
              <a:ext cx="440" cy="460"/>
              <a:chOff x="1491" y="13085"/>
              <a:chExt cx="440" cy="460"/>
            </a:xfrm>
          </p:grpSpPr>
          <p:sp>
            <p:nvSpPr>
              <p:cNvPr id="283676" name="Oval 28"/>
              <p:cNvSpPr>
                <a:spLocks noChangeArrowheads="1"/>
              </p:cNvSpPr>
              <p:nvPr/>
            </p:nvSpPr>
            <p:spPr bwMode="auto">
              <a:xfrm>
                <a:off x="1531" y="13125"/>
                <a:ext cx="340" cy="34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3677" name="Text Box 29"/>
              <p:cNvSpPr txBox="1">
                <a:spLocks noChangeArrowheads="1"/>
              </p:cNvSpPr>
              <p:nvPr/>
            </p:nvSpPr>
            <p:spPr bwMode="auto">
              <a:xfrm>
                <a:off x="1491" y="13085"/>
                <a:ext cx="44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800" b="1"/>
                  <a:t>A</a:t>
                </a:r>
              </a:p>
            </p:txBody>
          </p:sp>
        </p:grpSp>
        <p:grpSp>
          <p:nvGrpSpPr>
            <p:cNvPr id="283678" name="Group 30"/>
            <p:cNvGrpSpPr>
              <a:grpSpLocks/>
            </p:cNvGrpSpPr>
            <p:nvPr/>
          </p:nvGrpSpPr>
          <p:grpSpPr bwMode="auto">
            <a:xfrm>
              <a:off x="2291" y="13085"/>
              <a:ext cx="440" cy="460"/>
              <a:chOff x="1491" y="13085"/>
              <a:chExt cx="440" cy="460"/>
            </a:xfrm>
          </p:grpSpPr>
          <p:sp>
            <p:nvSpPr>
              <p:cNvPr id="283679" name="Oval 31"/>
              <p:cNvSpPr>
                <a:spLocks noChangeArrowheads="1"/>
              </p:cNvSpPr>
              <p:nvPr/>
            </p:nvSpPr>
            <p:spPr bwMode="auto">
              <a:xfrm>
                <a:off x="1531" y="13125"/>
                <a:ext cx="340" cy="34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3680" name="Text Box 32"/>
              <p:cNvSpPr txBox="1">
                <a:spLocks noChangeArrowheads="1"/>
              </p:cNvSpPr>
              <p:nvPr/>
            </p:nvSpPr>
            <p:spPr bwMode="auto">
              <a:xfrm>
                <a:off x="1491" y="13085"/>
                <a:ext cx="44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800" b="1"/>
                  <a:t>B</a:t>
                </a:r>
              </a:p>
            </p:txBody>
          </p:sp>
        </p:grpSp>
        <p:grpSp>
          <p:nvGrpSpPr>
            <p:cNvPr id="283681" name="Group 33"/>
            <p:cNvGrpSpPr>
              <a:grpSpLocks/>
            </p:cNvGrpSpPr>
            <p:nvPr/>
          </p:nvGrpSpPr>
          <p:grpSpPr bwMode="auto">
            <a:xfrm>
              <a:off x="3111" y="13085"/>
              <a:ext cx="440" cy="460"/>
              <a:chOff x="1491" y="13085"/>
              <a:chExt cx="440" cy="460"/>
            </a:xfrm>
          </p:grpSpPr>
          <p:sp>
            <p:nvSpPr>
              <p:cNvPr id="283682" name="Oval 34"/>
              <p:cNvSpPr>
                <a:spLocks noChangeArrowheads="1"/>
              </p:cNvSpPr>
              <p:nvPr/>
            </p:nvSpPr>
            <p:spPr bwMode="auto">
              <a:xfrm>
                <a:off x="1531" y="13125"/>
                <a:ext cx="340" cy="34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3683" name="Text Box 35"/>
              <p:cNvSpPr txBox="1">
                <a:spLocks noChangeArrowheads="1"/>
              </p:cNvSpPr>
              <p:nvPr/>
            </p:nvSpPr>
            <p:spPr bwMode="auto">
              <a:xfrm>
                <a:off x="1491" y="13085"/>
                <a:ext cx="44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800" b="1"/>
                  <a:t>D</a:t>
                </a:r>
              </a:p>
            </p:txBody>
          </p:sp>
        </p:grpSp>
        <p:grpSp>
          <p:nvGrpSpPr>
            <p:cNvPr id="283684" name="Group 36"/>
            <p:cNvGrpSpPr>
              <a:grpSpLocks/>
            </p:cNvGrpSpPr>
            <p:nvPr/>
          </p:nvGrpSpPr>
          <p:grpSpPr bwMode="auto">
            <a:xfrm>
              <a:off x="4071" y="13085"/>
              <a:ext cx="440" cy="460"/>
              <a:chOff x="1491" y="13085"/>
              <a:chExt cx="440" cy="460"/>
            </a:xfrm>
          </p:grpSpPr>
          <p:sp>
            <p:nvSpPr>
              <p:cNvPr id="283685" name="Oval 37"/>
              <p:cNvSpPr>
                <a:spLocks noChangeArrowheads="1"/>
              </p:cNvSpPr>
              <p:nvPr/>
            </p:nvSpPr>
            <p:spPr bwMode="auto">
              <a:xfrm>
                <a:off x="1531" y="13125"/>
                <a:ext cx="340" cy="340"/>
              </a:xfrm>
              <a:prstGeom prst="ellipse">
                <a:avLst/>
              </a:prstGeom>
              <a:noFill/>
              <a:ln w="38100" cmpd="dbl">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3686" name="Text Box 38"/>
              <p:cNvSpPr txBox="1">
                <a:spLocks noChangeArrowheads="1"/>
              </p:cNvSpPr>
              <p:nvPr/>
            </p:nvSpPr>
            <p:spPr bwMode="auto">
              <a:xfrm>
                <a:off x="1491" y="13085"/>
                <a:ext cx="44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a:lstStyle/>
              <a:p>
                <a:pPr algn="just"/>
                <a:r>
                  <a:rPr lang="en-US" altLang="zh-CN" sz="1800" b="1"/>
                  <a:t>E</a:t>
                </a:r>
              </a:p>
            </p:txBody>
          </p:sp>
        </p:grpSp>
        <p:grpSp>
          <p:nvGrpSpPr>
            <p:cNvPr id="283687" name="Group 39"/>
            <p:cNvGrpSpPr>
              <a:grpSpLocks/>
            </p:cNvGrpSpPr>
            <p:nvPr/>
          </p:nvGrpSpPr>
          <p:grpSpPr bwMode="auto">
            <a:xfrm>
              <a:off x="2291" y="12185"/>
              <a:ext cx="440" cy="460"/>
              <a:chOff x="1491" y="13085"/>
              <a:chExt cx="440" cy="460"/>
            </a:xfrm>
          </p:grpSpPr>
          <p:sp>
            <p:nvSpPr>
              <p:cNvPr id="283688" name="Oval 40"/>
              <p:cNvSpPr>
                <a:spLocks noChangeArrowheads="1"/>
              </p:cNvSpPr>
              <p:nvPr/>
            </p:nvSpPr>
            <p:spPr bwMode="auto">
              <a:xfrm>
                <a:off x="1531" y="13125"/>
                <a:ext cx="340" cy="34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3689" name="Text Box 41"/>
              <p:cNvSpPr txBox="1">
                <a:spLocks noChangeArrowheads="1"/>
              </p:cNvSpPr>
              <p:nvPr/>
            </p:nvSpPr>
            <p:spPr bwMode="auto">
              <a:xfrm>
                <a:off x="1491" y="13085"/>
                <a:ext cx="44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800" b="1"/>
                  <a:t>C</a:t>
                </a:r>
              </a:p>
            </p:txBody>
          </p:sp>
        </p:grpSp>
        <p:sp>
          <p:nvSpPr>
            <p:cNvPr id="283690" name="Line 42"/>
            <p:cNvSpPr>
              <a:spLocks noChangeShapeType="1"/>
            </p:cNvSpPr>
            <p:nvPr/>
          </p:nvSpPr>
          <p:spPr bwMode="auto">
            <a:xfrm>
              <a:off x="1894" y="13305"/>
              <a:ext cx="44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3691" name="Line 43"/>
            <p:cNvSpPr>
              <a:spLocks noChangeShapeType="1"/>
            </p:cNvSpPr>
            <p:nvPr/>
          </p:nvSpPr>
          <p:spPr bwMode="auto">
            <a:xfrm>
              <a:off x="2691" y="13305"/>
              <a:ext cx="44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3692" name="Line 44"/>
            <p:cNvSpPr>
              <a:spLocks noChangeShapeType="1"/>
            </p:cNvSpPr>
            <p:nvPr/>
          </p:nvSpPr>
          <p:spPr bwMode="auto">
            <a:xfrm>
              <a:off x="3491" y="13305"/>
              <a:ext cx="60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灯片编号占位符 1"/>
          <p:cNvSpPr>
            <a:spLocks noGrp="1"/>
          </p:cNvSpPr>
          <p:nvPr>
            <p:ph type="sldNum" sz="quarter" idx="10"/>
          </p:nvPr>
        </p:nvSpPr>
        <p:spPr/>
        <p:txBody>
          <a:bodyPr/>
          <a:lstStyle/>
          <a:p>
            <a:fld id="{53D5C0A6-204F-44E2-BC2D-888719E44444}" type="slidenum">
              <a:rPr lang="en-US" altLang="zh-CN" smtClean="0"/>
              <a:pPr/>
              <a:t>24</a:t>
            </a:fld>
            <a:endParaRPr lang="en-US" altLang="zh-CN"/>
          </a:p>
        </p:txBody>
      </p:sp>
      <p:grpSp>
        <p:nvGrpSpPr>
          <p:cNvPr id="49" name="Group 4"/>
          <p:cNvGrpSpPr>
            <a:grpSpLocks/>
          </p:cNvGrpSpPr>
          <p:nvPr/>
        </p:nvGrpSpPr>
        <p:grpSpPr bwMode="auto">
          <a:xfrm>
            <a:off x="656565" y="790575"/>
            <a:ext cx="7477125" cy="2409825"/>
            <a:chOff x="793" y="1008"/>
            <a:chExt cx="4710" cy="1518"/>
          </a:xfrm>
        </p:grpSpPr>
        <p:grpSp>
          <p:nvGrpSpPr>
            <p:cNvPr id="50" name="Group 5"/>
            <p:cNvGrpSpPr>
              <a:grpSpLocks/>
            </p:cNvGrpSpPr>
            <p:nvPr/>
          </p:nvGrpSpPr>
          <p:grpSpPr bwMode="auto">
            <a:xfrm>
              <a:off x="1699" y="1655"/>
              <a:ext cx="194" cy="189"/>
              <a:chOff x="1699" y="1655"/>
              <a:chExt cx="194" cy="189"/>
            </a:xfrm>
          </p:grpSpPr>
          <p:sp>
            <p:nvSpPr>
              <p:cNvPr id="130" name="Oval 6"/>
              <p:cNvSpPr>
                <a:spLocks noChangeArrowheads="1"/>
              </p:cNvSpPr>
              <p:nvPr/>
            </p:nvSpPr>
            <p:spPr bwMode="auto">
              <a:xfrm>
                <a:off x="1699" y="1655"/>
                <a:ext cx="194" cy="187"/>
              </a:xfrm>
              <a:prstGeom prst="ellipse">
                <a:avLst/>
              </a:prstGeom>
              <a:solidFill>
                <a:srgbClr val="FFFFFF"/>
              </a:solidFill>
              <a:ln w="15875">
                <a:solidFill>
                  <a:srgbClr val="000000"/>
                </a:solidFill>
                <a:round/>
                <a:headEnd/>
                <a:tailEnd/>
              </a:ln>
            </p:spPr>
            <p:txBody>
              <a:bodyPr/>
              <a:lstStyle/>
              <a:p>
                <a:endParaRPr lang="zh-CN" altLang="en-US"/>
              </a:p>
            </p:txBody>
          </p:sp>
          <p:sp>
            <p:nvSpPr>
              <p:cNvPr id="131" name="Rectangle 7"/>
              <p:cNvSpPr>
                <a:spLocks noChangeArrowheads="1"/>
              </p:cNvSpPr>
              <p:nvPr/>
            </p:nvSpPr>
            <p:spPr bwMode="auto">
              <a:xfrm>
                <a:off x="1752" y="1671"/>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1</a:t>
                </a:r>
                <a:endParaRPr lang="en-US" altLang="zh-CN" sz="2000" b="1"/>
              </a:p>
            </p:txBody>
          </p:sp>
        </p:grpSp>
        <p:grpSp>
          <p:nvGrpSpPr>
            <p:cNvPr id="51" name="Group 8"/>
            <p:cNvGrpSpPr>
              <a:grpSpLocks/>
            </p:cNvGrpSpPr>
            <p:nvPr/>
          </p:nvGrpSpPr>
          <p:grpSpPr bwMode="auto">
            <a:xfrm>
              <a:off x="2178" y="1976"/>
              <a:ext cx="195" cy="189"/>
              <a:chOff x="2178" y="1976"/>
              <a:chExt cx="195" cy="189"/>
            </a:xfrm>
          </p:grpSpPr>
          <p:sp>
            <p:nvSpPr>
              <p:cNvPr id="128" name="Oval 9"/>
              <p:cNvSpPr>
                <a:spLocks noChangeArrowheads="1"/>
              </p:cNvSpPr>
              <p:nvPr/>
            </p:nvSpPr>
            <p:spPr bwMode="auto">
              <a:xfrm>
                <a:off x="2178" y="1976"/>
                <a:ext cx="195" cy="187"/>
              </a:xfrm>
              <a:prstGeom prst="ellipse">
                <a:avLst/>
              </a:prstGeom>
              <a:solidFill>
                <a:srgbClr val="FFFFFF"/>
              </a:solidFill>
              <a:ln w="15875">
                <a:solidFill>
                  <a:srgbClr val="000000"/>
                </a:solidFill>
                <a:round/>
                <a:headEnd/>
                <a:tailEnd/>
              </a:ln>
            </p:spPr>
            <p:txBody>
              <a:bodyPr/>
              <a:lstStyle/>
              <a:p>
                <a:endParaRPr lang="zh-CN" altLang="en-US"/>
              </a:p>
            </p:txBody>
          </p:sp>
          <p:sp>
            <p:nvSpPr>
              <p:cNvPr id="129" name="Rectangle 10"/>
              <p:cNvSpPr>
                <a:spLocks noChangeArrowheads="1"/>
              </p:cNvSpPr>
              <p:nvPr/>
            </p:nvSpPr>
            <p:spPr bwMode="auto">
              <a:xfrm>
                <a:off x="2230" y="199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4</a:t>
                </a:r>
                <a:endParaRPr lang="en-US" altLang="zh-CN" sz="2000" b="1"/>
              </a:p>
            </p:txBody>
          </p:sp>
        </p:grpSp>
        <p:grpSp>
          <p:nvGrpSpPr>
            <p:cNvPr id="52" name="Group 11"/>
            <p:cNvGrpSpPr>
              <a:grpSpLocks/>
            </p:cNvGrpSpPr>
            <p:nvPr/>
          </p:nvGrpSpPr>
          <p:grpSpPr bwMode="auto">
            <a:xfrm>
              <a:off x="1243" y="1647"/>
              <a:ext cx="193" cy="189"/>
              <a:chOff x="1243" y="1647"/>
              <a:chExt cx="193" cy="189"/>
            </a:xfrm>
          </p:grpSpPr>
          <p:sp>
            <p:nvSpPr>
              <p:cNvPr id="126" name="Oval 12"/>
              <p:cNvSpPr>
                <a:spLocks noChangeArrowheads="1"/>
              </p:cNvSpPr>
              <p:nvPr/>
            </p:nvSpPr>
            <p:spPr bwMode="auto">
              <a:xfrm>
                <a:off x="1243" y="1647"/>
                <a:ext cx="193" cy="186"/>
              </a:xfrm>
              <a:prstGeom prst="ellipse">
                <a:avLst/>
              </a:prstGeom>
              <a:solidFill>
                <a:srgbClr val="FFFFFF"/>
              </a:solidFill>
              <a:ln w="15875">
                <a:solidFill>
                  <a:srgbClr val="000000"/>
                </a:solidFill>
                <a:round/>
                <a:headEnd/>
                <a:tailEnd/>
              </a:ln>
            </p:spPr>
            <p:txBody>
              <a:bodyPr/>
              <a:lstStyle/>
              <a:p>
                <a:endParaRPr lang="zh-CN" altLang="en-US"/>
              </a:p>
            </p:txBody>
          </p:sp>
          <p:sp>
            <p:nvSpPr>
              <p:cNvPr id="127" name="Rectangle 13"/>
              <p:cNvSpPr>
                <a:spLocks noChangeArrowheads="1"/>
              </p:cNvSpPr>
              <p:nvPr/>
            </p:nvSpPr>
            <p:spPr bwMode="auto">
              <a:xfrm>
                <a:off x="1294" y="1663"/>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0</a:t>
                </a:r>
                <a:endParaRPr lang="en-US" altLang="zh-CN" sz="2000" b="1"/>
              </a:p>
            </p:txBody>
          </p:sp>
        </p:grpSp>
        <p:sp>
          <p:nvSpPr>
            <p:cNvPr id="53" name="Line 14"/>
            <p:cNvSpPr>
              <a:spLocks noChangeShapeType="1"/>
            </p:cNvSpPr>
            <p:nvPr/>
          </p:nvSpPr>
          <p:spPr bwMode="auto">
            <a:xfrm>
              <a:off x="1439" y="1747"/>
              <a:ext cx="20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Freeform 15"/>
            <p:cNvSpPr>
              <a:spLocks/>
            </p:cNvSpPr>
            <p:nvPr/>
          </p:nvSpPr>
          <p:spPr bwMode="auto">
            <a:xfrm>
              <a:off x="1619" y="1717"/>
              <a:ext cx="75" cy="60"/>
            </a:xfrm>
            <a:custGeom>
              <a:avLst/>
              <a:gdLst>
                <a:gd name="T0" fmla="*/ 0 w 75"/>
                <a:gd name="T1" fmla="*/ 60 h 60"/>
                <a:gd name="T2" fmla="*/ 11 w 75"/>
                <a:gd name="T3" fmla="*/ 30 h 60"/>
                <a:gd name="T4" fmla="*/ 0 w 75"/>
                <a:gd name="T5" fmla="*/ 0 h 60"/>
                <a:gd name="T6" fmla="*/ 75 w 75"/>
                <a:gd name="T7" fmla="*/ 30 h 60"/>
                <a:gd name="T8" fmla="*/ 0 w 75"/>
                <a:gd name="T9" fmla="*/ 60 h 60"/>
              </a:gdLst>
              <a:ahLst/>
              <a:cxnLst>
                <a:cxn ang="0">
                  <a:pos x="T0" y="T1"/>
                </a:cxn>
                <a:cxn ang="0">
                  <a:pos x="T2" y="T3"/>
                </a:cxn>
                <a:cxn ang="0">
                  <a:pos x="T4" y="T5"/>
                </a:cxn>
                <a:cxn ang="0">
                  <a:pos x="T6" y="T7"/>
                </a:cxn>
                <a:cxn ang="0">
                  <a:pos x="T8" y="T9"/>
                </a:cxn>
              </a:cxnLst>
              <a:rect l="0" t="0" r="r" b="b"/>
              <a:pathLst>
                <a:path w="75" h="60">
                  <a:moveTo>
                    <a:pt x="0" y="60"/>
                  </a:moveTo>
                  <a:lnTo>
                    <a:pt x="11" y="30"/>
                  </a:lnTo>
                  <a:lnTo>
                    <a:pt x="0" y="0"/>
                  </a:lnTo>
                  <a:lnTo>
                    <a:pt x="75" y="30"/>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 name="Line 16"/>
            <p:cNvSpPr>
              <a:spLocks noChangeShapeType="1"/>
            </p:cNvSpPr>
            <p:nvPr/>
          </p:nvSpPr>
          <p:spPr bwMode="auto">
            <a:xfrm>
              <a:off x="908" y="1740"/>
              <a:ext cx="27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Freeform 17"/>
            <p:cNvSpPr>
              <a:spLocks/>
            </p:cNvSpPr>
            <p:nvPr/>
          </p:nvSpPr>
          <p:spPr bwMode="auto">
            <a:xfrm>
              <a:off x="1155" y="1710"/>
              <a:ext cx="75" cy="60"/>
            </a:xfrm>
            <a:custGeom>
              <a:avLst/>
              <a:gdLst>
                <a:gd name="T0" fmla="*/ 0 w 75"/>
                <a:gd name="T1" fmla="*/ 60 h 60"/>
                <a:gd name="T2" fmla="*/ 11 w 75"/>
                <a:gd name="T3" fmla="*/ 30 h 60"/>
                <a:gd name="T4" fmla="*/ 0 w 75"/>
                <a:gd name="T5" fmla="*/ 0 h 60"/>
                <a:gd name="T6" fmla="*/ 75 w 75"/>
                <a:gd name="T7" fmla="*/ 30 h 60"/>
                <a:gd name="T8" fmla="*/ 0 w 75"/>
                <a:gd name="T9" fmla="*/ 60 h 60"/>
              </a:gdLst>
              <a:ahLst/>
              <a:cxnLst>
                <a:cxn ang="0">
                  <a:pos x="T0" y="T1"/>
                </a:cxn>
                <a:cxn ang="0">
                  <a:pos x="T2" y="T3"/>
                </a:cxn>
                <a:cxn ang="0">
                  <a:pos x="T4" y="T5"/>
                </a:cxn>
                <a:cxn ang="0">
                  <a:pos x="T6" y="T7"/>
                </a:cxn>
                <a:cxn ang="0">
                  <a:pos x="T8" y="T9"/>
                </a:cxn>
              </a:cxnLst>
              <a:rect l="0" t="0" r="r" b="b"/>
              <a:pathLst>
                <a:path w="75" h="60">
                  <a:moveTo>
                    <a:pt x="0" y="60"/>
                  </a:moveTo>
                  <a:lnTo>
                    <a:pt x="11" y="30"/>
                  </a:lnTo>
                  <a:lnTo>
                    <a:pt x="0" y="0"/>
                  </a:lnTo>
                  <a:lnTo>
                    <a:pt x="75" y="30"/>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 name="Rectangle 18"/>
            <p:cNvSpPr>
              <a:spLocks noChangeArrowheads="1"/>
            </p:cNvSpPr>
            <p:nvPr/>
          </p:nvSpPr>
          <p:spPr bwMode="auto">
            <a:xfrm>
              <a:off x="793" y="1538"/>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zh-CN" altLang="en-US" sz="1600" b="1">
                  <a:solidFill>
                    <a:srgbClr val="000000"/>
                  </a:solidFill>
                </a:rPr>
                <a:t>开始</a:t>
              </a:r>
              <a:endParaRPr lang="zh-CN" altLang="zh-CN" sz="1600" b="1"/>
            </a:p>
          </p:txBody>
        </p:sp>
        <p:sp>
          <p:nvSpPr>
            <p:cNvPr id="58" name="Arc 19"/>
            <p:cNvSpPr>
              <a:spLocks/>
            </p:cNvSpPr>
            <p:nvPr/>
          </p:nvSpPr>
          <p:spPr bwMode="auto">
            <a:xfrm>
              <a:off x="1784" y="1209"/>
              <a:ext cx="1471" cy="433"/>
            </a:xfrm>
            <a:custGeom>
              <a:avLst/>
              <a:gdLst>
                <a:gd name="G0" fmla="+- 21434 0 0"/>
                <a:gd name="G1" fmla="+- 21600 0 0"/>
                <a:gd name="G2" fmla="+- 21600 0 0"/>
                <a:gd name="T0" fmla="*/ 0 w 43034"/>
                <a:gd name="T1" fmla="*/ 18925 h 21600"/>
                <a:gd name="T2" fmla="*/ 43034 w 43034"/>
                <a:gd name="T3" fmla="*/ 21501 h 21600"/>
                <a:gd name="T4" fmla="*/ 21434 w 43034"/>
                <a:gd name="T5" fmla="*/ 21600 h 21600"/>
              </a:gdLst>
              <a:ahLst/>
              <a:cxnLst>
                <a:cxn ang="0">
                  <a:pos x="T0" y="T1"/>
                </a:cxn>
                <a:cxn ang="0">
                  <a:pos x="T2" y="T3"/>
                </a:cxn>
                <a:cxn ang="0">
                  <a:pos x="T4" y="T5"/>
                </a:cxn>
              </a:cxnLst>
              <a:rect l="0" t="0" r="r" b="b"/>
              <a:pathLst>
                <a:path w="43034" h="21600" fill="none" extrusionOk="0">
                  <a:moveTo>
                    <a:pt x="0" y="18925"/>
                  </a:moveTo>
                  <a:cubicBezTo>
                    <a:pt x="1349" y="8113"/>
                    <a:pt x="10539" y="-1"/>
                    <a:pt x="21434" y="0"/>
                  </a:cubicBezTo>
                  <a:cubicBezTo>
                    <a:pt x="33324" y="0"/>
                    <a:pt x="42979" y="9610"/>
                    <a:pt x="43033" y="21501"/>
                  </a:cubicBezTo>
                </a:path>
                <a:path w="43034" h="21600" stroke="0" extrusionOk="0">
                  <a:moveTo>
                    <a:pt x="0" y="18925"/>
                  </a:moveTo>
                  <a:cubicBezTo>
                    <a:pt x="1349" y="8113"/>
                    <a:pt x="10539" y="-1"/>
                    <a:pt x="21434" y="0"/>
                  </a:cubicBezTo>
                  <a:cubicBezTo>
                    <a:pt x="33324" y="0"/>
                    <a:pt x="42979" y="9610"/>
                    <a:pt x="43033" y="21501"/>
                  </a:cubicBezTo>
                  <a:lnTo>
                    <a:pt x="21434" y="2160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 name="Freeform 20"/>
            <p:cNvSpPr>
              <a:spLocks/>
            </p:cNvSpPr>
            <p:nvPr/>
          </p:nvSpPr>
          <p:spPr bwMode="auto">
            <a:xfrm>
              <a:off x="1755" y="1567"/>
              <a:ext cx="65" cy="73"/>
            </a:xfrm>
            <a:custGeom>
              <a:avLst/>
              <a:gdLst>
                <a:gd name="T0" fmla="*/ 0 w 65"/>
                <a:gd name="T1" fmla="*/ 0 h 73"/>
                <a:gd name="T2" fmla="*/ 32 w 65"/>
                <a:gd name="T3" fmla="*/ 14 h 73"/>
                <a:gd name="T4" fmla="*/ 65 w 65"/>
                <a:gd name="T5" fmla="*/ 8 h 73"/>
                <a:gd name="T6" fmla="*/ 23 w 65"/>
                <a:gd name="T7" fmla="*/ 73 h 73"/>
                <a:gd name="T8" fmla="*/ 0 w 65"/>
                <a:gd name="T9" fmla="*/ 0 h 73"/>
              </a:gdLst>
              <a:ahLst/>
              <a:cxnLst>
                <a:cxn ang="0">
                  <a:pos x="T0" y="T1"/>
                </a:cxn>
                <a:cxn ang="0">
                  <a:pos x="T2" y="T3"/>
                </a:cxn>
                <a:cxn ang="0">
                  <a:pos x="T4" y="T5"/>
                </a:cxn>
                <a:cxn ang="0">
                  <a:pos x="T6" y="T7"/>
                </a:cxn>
                <a:cxn ang="0">
                  <a:pos x="T8" y="T9"/>
                </a:cxn>
              </a:cxnLst>
              <a:rect l="0" t="0" r="r" b="b"/>
              <a:pathLst>
                <a:path w="65" h="73">
                  <a:moveTo>
                    <a:pt x="0" y="0"/>
                  </a:moveTo>
                  <a:lnTo>
                    <a:pt x="32" y="14"/>
                  </a:lnTo>
                  <a:lnTo>
                    <a:pt x="65" y="8"/>
                  </a:lnTo>
                  <a:lnTo>
                    <a:pt x="23" y="7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 name="Arc 21"/>
            <p:cNvSpPr>
              <a:spLocks/>
            </p:cNvSpPr>
            <p:nvPr/>
          </p:nvSpPr>
          <p:spPr bwMode="auto">
            <a:xfrm>
              <a:off x="1346" y="1731"/>
              <a:ext cx="2370" cy="620"/>
            </a:xfrm>
            <a:custGeom>
              <a:avLst/>
              <a:gdLst>
                <a:gd name="G0" fmla="+- 21202 0 0"/>
                <a:gd name="G1" fmla="+- 0 0 0"/>
                <a:gd name="G2" fmla="+- 21600 0 0"/>
                <a:gd name="T0" fmla="*/ 42016 w 42016"/>
                <a:gd name="T1" fmla="*/ 5774 h 21600"/>
                <a:gd name="T2" fmla="*/ 0 w 42016"/>
                <a:gd name="T3" fmla="*/ 4125 h 21600"/>
                <a:gd name="T4" fmla="*/ 21202 w 42016"/>
                <a:gd name="T5" fmla="*/ 0 h 21600"/>
              </a:gdLst>
              <a:ahLst/>
              <a:cxnLst>
                <a:cxn ang="0">
                  <a:pos x="T0" y="T1"/>
                </a:cxn>
                <a:cxn ang="0">
                  <a:pos x="T2" y="T3"/>
                </a:cxn>
                <a:cxn ang="0">
                  <a:pos x="T4" y="T5"/>
                </a:cxn>
              </a:cxnLst>
              <a:rect l="0" t="0" r="r" b="b"/>
              <a:pathLst>
                <a:path w="42016" h="21600" fill="none" extrusionOk="0">
                  <a:moveTo>
                    <a:pt x="42015" y="5773"/>
                  </a:moveTo>
                  <a:cubicBezTo>
                    <a:pt x="39421" y="15126"/>
                    <a:pt x="30907" y="21599"/>
                    <a:pt x="21202" y="21600"/>
                  </a:cubicBezTo>
                  <a:cubicBezTo>
                    <a:pt x="10863" y="21600"/>
                    <a:pt x="1974" y="14273"/>
                    <a:pt x="-1" y="4125"/>
                  </a:cubicBezTo>
                </a:path>
                <a:path w="42016" h="21600" stroke="0" extrusionOk="0">
                  <a:moveTo>
                    <a:pt x="42015" y="5773"/>
                  </a:moveTo>
                  <a:cubicBezTo>
                    <a:pt x="39421" y="15126"/>
                    <a:pt x="30907" y="21599"/>
                    <a:pt x="21202" y="21600"/>
                  </a:cubicBezTo>
                  <a:cubicBezTo>
                    <a:pt x="10863" y="21600"/>
                    <a:pt x="1974" y="14273"/>
                    <a:pt x="-1" y="4125"/>
                  </a:cubicBezTo>
                  <a:lnTo>
                    <a:pt x="21202" y="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 name="Freeform 22"/>
            <p:cNvSpPr>
              <a:spLocks/>
            </p:cNvSpPr>
            <p:nvPr/>
          </p:nvSpPr>
          <p:spPr bwMode="auto">
            <a:xfrm>
              <a:off x="3675" y="1850"/>
              <a:ext cx="61" cy="76"/>
            </a:xfrm>
            <a:custGeom>
              <a:avLst/>
              <a:gdLst>
                <a:gd name="T0" fmla="*/ 57 w 61"/>
                <a:gd name="T1" fmla="*/ 76 h 76"/>
                <a:gd name="T2" fmla="*/ 33 w 61"/>
                <a:gd name="T3" fmla="*/ 54 h 76"/>
                <a:gd name="T4" fmla="*/ 0 w 61"/>
                <a:gd name="T5" fmla="*/ 50 h 76"/>
                <a:gd name="T6" fmla="*/ 61 w 61"/>
                <a:gd name="T7" fmla="*/ 0 h 76"/>
                <a:gd name="T8" fmla="*/ 57 w 61"/>
                <a:gd name="T9" fmla="*/ 76 h 76"/>
              </a:gdLst>
              <a:ahLst/>
              <a:cxnLst>
                <a:cxn ang="0">
                  <a:pos x="T0" y="T1"/>
                </a:cxn>
                <a:cxn ang="0">
                  <a:pos x="T2" y="T3"/>
                </a:cxn>
                <a:cxn ang="0">
                  <a:pos x="T4" y="T5"/>
                </a:cxn>
                <a:cxn ang="0">
                  <a:pos x="T6" y="T7"/>
                </a:cxn>
                <a:cxn ang="0">
                  <a:pos x="T8" y="T9"/>
                </a:cxn>
              </a:cxnLst>
              <a:rect l="0" t="0" r="r" b="b"/>
              <a:pathLst>
                <a:path w="61" h="76">
                  <a:moveTo>
                    <a:pt x="57" y="76"/>
                  </a:moveTo>
                  <a:lnTo>
                    <a:pt x="33" y="54"/>
                  </a:lnTo>
                  <a:lnTo>
                    <a:pt x="0" y="50"/>
                  </a:lnTo>
                  <a:lnTo>
                    <a:pt x="61" y="0"/>
                  </a:lnTo>
                  <a:lnTo>
                    <a:pt x="57"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Rectangle 23"/>
            <p:cNvSpPr>
              <a:spLocks noChangeArrowheads="1"/>
            </p:cNvSpPr>
            <p:nvPr/>
          </p:nvSpPr>
          <p:spPr bwMode="auto">
            <a:xfrm>
              <a:off x="1496" y="1548"/>
              <a:ext cx="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Symbol" pitchFamily="18" charset="2"/>
                </a:rPr>
                <a:t>e</a:t>
              </a:r>
              <a:endParaRPr lang="en-US" altLang="zh-CN" sz="2000" b="1"/>
            </a:p>
          </p:txBody>
        </p:sp>
        <p:sp>
          <p:nvSpPr>
            <p:cNvPr id="63" name="Rectangle 24"/>
            <p:cNvSpPr>
              <a:spLocks noChangeArrowheads="1"/>
            </p:cNvSpPr>
            <p:nvPr/>
          </p:nvSpPr>
          <p:spPr bwMode="auto">
            <a:xfrm>
              <a:off x="1549" y="1608"/>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 </a:t>
              </a:r>
              <a:endParaRPr lang="en-US" altLang="zh-CN" sz="2000" b="1"/>
            </a:p>
          </p:txBody>
        </p:sp>
        <p:grpSp>
          <p:nvGrpSpPr>
            <p:cNvPr id="64" name="Group 25"/>
            <p:cNvGrpSpPr>
              <a:grpSpLocks/>
            </p:cNvGrpSpPr>
            <p:nvPr/>
          </p:nvGrpSpPr>
          <p:grpSpPr bwMode="auto">
            <a:xfrm>
              <a:off x="5165" y="1629"/>
              <a:ext cx="338" cy="235"/>
              <a:chOff x="5165" y="1629"/>
              <a:chExt cx="338" cy="209"/>
            </a:xfrm>
          </p:grpSpPr>
          <p:sp>
            <p:nvSpPr>
              <p:cNvPr id="123" name="Oval 26"/>
              <p:cNvSpPr>
                <a:spLocks noChangeArrowheads="1"/>
              </p:cNvSpPr>
              <p:nvPr/>
            </p:nvSpPr>
            <p:spPr bwMode="auto">
              <a:xfrm>
                <a:off x="5165" y="1629"/>
                <a:ext cx="238" cy="209"/>
              </a:xfrm>
              <a:prstGeom prst="ellipse">
                <a:avLst/>
              </a:prstGeom>
              <a:solidFill>
                <a:srgbClr val="FFFFFF"/>
              </a:solidFill>
              <a:ln w="15875">
                <a:solidFill>
                  <a:srgbClr val="000000"/>
                </a:solidFill>
                <a:round/>
                <a:headEnd/>
                <a:tailEnd/>
              </a:ln>
            </p:spPr>
            <p:txBody>
              <a:bodyPr/>
              <a:lstStyle/>
              <a:p>
                <a:endParaRPr lang="zh-CN" altLang="en-US"/>
              </a:p>
            </p:txBody>
          </p:sp>
          <p:sp>
            <p:nvSpPr>
              <p:cNvPr id="124" name="Oval 27"/>
              <p:cNvSpPr>
                <a:spLocks noChangeArrowheads="1"/>
              </p:cNvSpPr>
              <p:nvPr/>
            </p:nvSpPr>
            <p:spPr bwMode="auto">
              <a:xfrm>
                <a:off x="5190" y="1649"/>
                <a:ext cx="189" cy="168"/>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 name="Rectangle 28"/>
              <p:cNvSpPr>
                <a:spLocks noChangeArrowheads="1"/>
              </p:cNvSpPr>
              <p:nvPr/>
            </p:nvSpPr>
            <p:spPr bwMode="auto">
              <a:xfrm>
                <a:off x="5215" y="1672"/>
                <a:ext cx="2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10    </a:t>
                </a:r>
                <a:endParaRPr lang="en-US" altLang="zh-CN" sz="2000" b="1"/>
              </a:p>
            </p:txBody>
          </p:sp>
        </p:grpSp>
        <p:sp>
          <p:nvSpPr>
            <p:cNvPr id="65" name="Line 29"/>
            <p:cNvSpPr>
              <a:spLocks noChangeShapeType="1"/>
            </p:cNvSpPr>
            <p:nvPr/>
          </p:nvSpPr>
          <p:spPr bwMode="auto">
            <a:xfrm>
              <a:off x="3356" y="1738"/>
              <a:ext cx="23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Freeform 30"/>
            <p:cNvSpPr>
              <a:spLocks/>
            </p:cNvSpPr>
            <p:nvPr/>
          </p:nvSpPr>
          <p:spPr bwMode="auto">
            <a:xfrm>
              <a:off x="3573" y="1707"/>
              <a:ext cx="75" cy="61"/>
            </a:xfrm>
            <a:custGeom>
              <a:avLst/>
              <a:gdLst>
                <a:gd name="T0" fmla="*/ 0 w 75"/>
                <a:gd name="T1" fmla="*/ 61 h 61"/>
                <a:gd name="T2" fmla="*/ 12 w 75"/>
                <a:gd name="T3" fmla="*/ 31 h 61"/>
                <a:gd name="T4" fmla="*/ 0 w 75"/>
                <a:gd name="T5" fmla="*/ 0 h 61"/>
                <a:gd name="T6" fmla="*/ 75 w 75"/>
                <a:gd name="T7" fmla="*/ 31 h 61"/>
                <a:gd name="T8" fmla="*/ 0 w 75"/>
                <a:gd name="T9" fmla="*/ 61 h 61"/>
              </a:gdLst>
              <a:ahLst/>
              <a:cxnLst>
                <a:cxn ang="0">
                  <a:pos x="T0" y="T1"/>
                </a:cxn>
                <a:cxn ang="0">
                  <a:pos x="T2" y="T3"/>
                </a:cxn>
                <a:cxn ang="0">
                  <a:pos x="T4" y="T5"/>
                </a:cxn>
                <a:cxn ang="0">
                  <a:pos x="T6" y="T7"/>
                </a:cxn>
                <a:cxn ang="0">
                  <a:pos x="T8" y="T9"/>
                </a:cxn>
              </a:cxnLst>
              <a:rect l="0" t="0" r="r" b="b"/>
              <a:pathLst>
                <a:path w="75" h="61">
                  <a:moveTo>
                    <a:pt x="0" y="61"/>
                  </a:moveTo>
                  <a:lnTo>
                    <a:pt x="12" y="31"/>
                  </a:lnTo>
                  <a:lnTo>
                    <a:pt x="0" y="0"/>
                  </a:lnTo>
                  <a:lnTo>
                    <a:pt x="75" y="31"/>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 name="Rectangle 31"/>
            <p:cNvSpPr>
              <a:spLocks noChangeArrowheads="1"/>
            </p:cNvSpPr>
            <p:nvPr/>
          </p:nvSpPr>
          <p:spPr bwMode="auto">
            <a:xfrm>
              <a:off x="4429" y="1584"/>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b</a:t>
              </a:r>
              <a:endParaRPr lang="en-US" altLang="zh-CN" sz="2000" b="1"/>
            </a:p>
          </p:txBody>
        </p:sp>
        <p:sp>
          <p:nvSpPr>
            <p:cNvPr id="68" name="Rectangle 32"/>
            <p:cNvSpPr>
              <a:spLocks noChangeArrowheads="1"/>
            </p:cNvSpPr>
            <p:nvPr/>
          </p:nvSpPr>
          <p:spPr bwMode="auto">
            <a:xfrm>
              <a:off x="4931" y="1584"/>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b</a:t>
              </a:r>
              <a:endParaRPr lang="en-US" altLang="zh-CN" sz="2000" b="1"/>
            </a:p>
          </p:txBody>
        </p:sp>
        <p:grpSp>
          <p:nvGrpSpPr>
            <p:cNvPr id="69" name="Group 33"/>
            <p:cNvGrpSpPr>
              <a:grpSpLocks/>
            </p:cNvGrpSpPr>
            <p:nvPr/>
          </p:nvGrpSpPr>
          <p:grpSpPr bwMode="auto">
            <a:xfrm>
              <a:off x="2170" y="1322"/>
              <a:ext cx="196" cy="189"/>
              <a:chOff x="2170" y="1322"/>
              <a:chExt cx="196" cy="189"/>
            </a:xfrm>
          </p:grpSpPr>
          <p:sp>
            <p:nvSpPr>
              <p:cNvPr id="121" name="Oval 34"/>
              <p:cNvSpPr>
                <a:spLocks noChangeArrowheads="1"/>
              </p:cNvSpPr>
              <p:nvPr/>
            </p:nvSpPr>
            <p:spPr bwMode="auto">
              <a:xfrm>
                <a:off x="2170" y="1322"/>
                <a:ext cx="196" cy="187"/>
              </a:xfrm>
              <a:prstGeom prst="ellipse">
                <a:avLst/>
              </a:prstGeom>
              <a:solidFill>
                <a:srgbClr val="FFFFFF"/>
              </a:solidFill>
              <a:ln w="15875">
                <a:solidFill>
                  <a:srgbClr val="000000"/>
                </a:solidFill>
                <a:round/>
                <a:headEnd/>
                <a:tailEnd/>
              </a:ln>
            </p:spPr>
            <p:txBody>
              <a:bodyPr/>
              <a:lstStyle/>
              <a:p>
                <a:endParaRPr lang="zh-CN" altLang="en-US"/>
              </a:p>
            </p:txBody>
          </p:sp>
          <p:sp>
            <p:nvSpPr>
              <p:cNvPr id="122" name="Rectangle 35"/>
              <p:cNvSpPr>
                <a:spLocks noChangeArrowheads="1"/>
              </p:cNvSpPr>
              <p:nvPr/>
            </p:nvSpPr>
            <p:spPr bwMode="auto">
              <a:xfrm>
                <a:off x="2223" y="1338"/>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2</a:t>
                </a:r>
                <a:endParaRPr lang="en-US" altLang="zh-CN" sz="2000" b="1"/>
              </a:p>
            </p:txBody>
          </p:sp>
        </p:grpSp>
        <p:sp>
          <p:nvSpPr>
            <p:cNvPr id="70" name="Line 36"/>
            <p:cNvSpPr>
              <a:spLocks noChangeShapeType="1"/>
            </p:cNvSpPr>
            <p:nvPr/>
          </p:nvSpPr>
          <p:spPr bwMode="auto">
            <a:xfrm flipV="1">
              <a:off x="1878" y="1495"/>
              <a:ext cx="255" cy="18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Freeform 37"/>
            <p:cNvSpPr>
              <a:spLocks/>
            </p:cNvSpPr>
            <p:nvPr/>
          </p:nvSpPr>
          <p:spPr bwMode="auto">
            <a:xfrm>
              <a:off x="2099" y="1464"/>
              <a:ext cx="79" cy="67"/>
            </a:xfrm>
            <a:custGeom>
              <a:avLst/>
              <a:gdLst>
                <a:gd name="T0" fmla="*/ 40 w 79"/>
                <a:gd name="T1" fmla="*/ 67 h 67"/>
                <a:gd name="T2" fmla="*/ 29 w 79"/>
                <a:gd name="T3" fmla="*/ 37 h 67"/>
                <a:gd name="T4" fmla="*/ 0 w 79"/>
                <a:gd name="T5" fmla="*/ 19 h 67"/>
                <a:gd name="T6" fmla="*/ 79 w 79"/>
                <a:gd name="T7" fmla="*/ 0 h 67"/>
                <a:gd name="T8" fmla="*/ 40 w 79"/>
                <a:gd name="T9" fmla="*/ 67 h 67"/>
              </a:gdLst>
              <a:ahLst/>
              <a:cxnLst>
                <a:cxn ang="0">
                  <a:pos x="T0" y="T1"/>
                </a:cxn>
                <a:cxn ang="0">
                  <a:pos x="T2" y="T3"/>
                </a:cxn>
                <a:cxn ang="0">
                  <a:pos x="T4" y="T5"/>
                </a:cxn>
                <a:cxn ang="0">
                  <a:pos x="T6" y="T7"/>
                </a:cxn>
                <a:cxn ang="0">
                  <a:pos x="T8" y="T9"/>
                </a:cxn>
              </a:cxnLst>
              <a:rect l="0" t="0" r="r" b="b"/>
              <a:pathLst>
                <a:path w="79" h="67">
                  <a:moveTo>
                    <a:pt x="40" y="67"/>
                  </a:moveTo>
                  <a:lnTo>
                    <a:pt x="29" y="37"/>
                  </a:lnTo>
                  <a:lnTo>
                    <a:pt x="0" y="19"/>
                  </a:lnTo>
                  <a:lnTo>
                    <a:pt x="79" y="0"/>
                  </a:lnTo>
                  <a:lnTo>
                    <a:pt x="40"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 name="Line 38"/>
            <p:cNvSpPr>
              <a:spLocks noChangeShapeType="1"/>
            </p:cNvSpPr>
            <p:nvPr/>
          </p:nvSpPr>
          <p:spPr bwMode="auto">
            <a:xfrm>
              <a:off x="1878" y="1794"/>
              <a:ext cx="256" cy="19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Freeform 39"/>
            <p:cNvSpPr>
              <a:spLocks/>
            </p:cNvSpPr>
            <p:nvPr/>
          </p:nvSpPr>
          <p:spPr bwMode="auto">
            <a:xfrm>
              <a:off x="2099" y="1958"/>
              <a:ext cx="79" cy="68"/>
            </a:xfrm>
            <a:custGeom>
              <a:avLst/>
              <a:gdLst>
                <a:gd name="T0" fmla="*/ 0 w 79"/>
                <a:gd name="T1" fmla="*/ 47 h 68"/>
                <a:gd name="T2" fmla="*/ 30 w 79"/>
                <a:gd name="T3" fmla="*/ 30 h 68"/>
                <a:gd name="T4" fmla="*/ 41 w 79"/>
                <a:gd name="T5" fmla="*/ 0 h 68"/>
                <a:gd name="T6" fmla="*/ 79 w 79"/>
                <a:gd name="T7" fmla="*/ 68 h 68"/>
                <a:gd name="T8" fmla="*/ 0 w 79"/>
                <a:gd name="T9" fmla="*/ 47 h 68"/>
              </a:gdLst>
              <a:ahLst/>
              <a:cxnLst>
                <a:cxn ang="0">
                  <a:pos x="T0" y="T1"/>
                </a:cxn>
                <a:cxn ang="0">
                  <a:pos x="T2" y="T3"/>
                </a:cxn>
                <a:cxn ang="0">
                  <a:pos x="T4" y="T5"/>
                </a:cxn>
                <a:cxn ang="0">
                  <a:pos x="T6" y="T7"/>
                </a:cxn>
                <a:cxn ang="0">
                  <a:pos x="T8" y="T9"/>
                </a:cxn>
              </a:cxnLst>
              <a:rect l="0" t="0" r="r" b="b"/>
              <a:pathLst>
                <a:path w="79" h="68">
                  <a:moveTo>
                    <a:pt x="0" y="47"/>
                  </a:moveTo>
                  <a:lnTo>
                    <a:pt x="30" y="30"/>
                  </a:lnTo>
                  <a:lnTo>
                    <a:pt x="41" y="0"/>
                  </a:lnTo>
                  <a:lnTo>
                    <a:pt x="79" y="68"/>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 name="Rectangle 40"/>
            <p:cNvSpPr>
              <a:spLocks noChangeArrowheads="1"/>
            </p:cNvSpPr>
            <p:nvPr/>
          </p:nvSpPr>
          <p:spPr bwMode="auto">
            <a:xfrm>
              <a:off x="1902" y="1442"/>
              <a:ext cx="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Symbol" pitchFamily="18" charset="2"/>
                </a:rPr>
                <a:t>e</a:t>
              </a:r>
              <a:endParaRPr lang="en-US" altLang="zh-CN" sz="2000" b="1"/>
            </a:p>
          </p:txBody>
        </p:sp>
        <p:sp>
          <p:nvSpPr>
            <p:cNvPr id="75" name="Rectangle 41"/>
            <p:cNvSpPr>
              <a:spLocks noChangeArrowheads="1"/>
            </p:cNvSpPr>
            <p:nvPr/>
          </p:nvSpPr>
          <p:spPr bwMode="auto">
            <a:xfrm>
              <a:off x="1954" y="1502"/>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 </a:t>
              </a:r>
              <a:endParaRPr lang="en-US" altLang="zh-CN" sz="2000" b="1"/>
            </a:p>
          </p:txBody>
        </p:sp>
        <p:sp>
          <p:nvSpPr>
            <p:cNvPr id="76" name="Rectangle 42"/>
            <p:cNvSpPr>
              <a:spLocks noChangeArrowheads="1"/>
            </p:cNvSpPr>
            <p:nvPr/>
          </p:nvSpPr>
          <p:spPr bwMode="auto">
            <a:xfrm>
              <a:off x="1924" y="1856"/>
              <a:ext cx="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Symbol" pitchFamily="18" charset="2"/>
                </a:rPr>
                <a:t>e</a:t>
              </a:r>
              <a:endParaRPr lang="en-US" altLang="zh-CN" sz="2000" b="1"/>
            </a:p>
          </p:txBody>
        </p:sp>
        <p:sp>
          <p:nvSpPr>
            <p:cNvPr id="77" name="Rectangle 43"/>
            <p:cNvSpPr>
              <a:spLocks noChangeArrowheads="1"/>
            </p:cNvSpPr>
            <p:nvPr/>
          </p:nvSpPr>
          <p:spPr bwMode="auto">
            <a:xfrm>
              <a:off x="1977" y="1868"/>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 </a:t>
              </a:r>
              <a:endParaRPr lang="en-US" altLang="zh-CN" sz="2000" b="1"/>
            </a:p>
          </p:txBody>
        </p:sp>
        <p:grpSp>
          <p:nvGrpSpPr>
            <p:cNvPr id="78" name="Group 44"/>
            <p:cNvGrpSpPr>
              <a:grpSpLocks/>
            </p:cNvGrpSpPr>
            <p:nvPr/>
          </p:nvGrpSpPr>
          <p:grpSpPr bwMode="auto">
            <a:xfrm>
              <a:off x="2678" y="1983"/>
              <a:ext cx="195" cy="189"/>
              <a:chOff x="2678" y="1983"/>
              <a:chExt cx="195" cy="189"/>
            </a:xfrm>
          </p:grpSpPr>
          <p:sp>
            <p:nvSpPr>
              <p:cNvPr id="119" name="Oval 45"/>
              <p:cNvSpPr>
                <a:spLocks noChangeArrowheads="1"/>
              </p:cNvSpPr>
              <p:nvPr/>
            </p:nvSpPr>
            <p:spPr bwMode="auto">
              <a:xfrm>
                <a:off x="2678" y="1983"/>
                <a:ext cx="195" cy="187"/>
              </a:xfrm>
              <a:prstGeom prst="ellipse">
                <a:avLst/>
              </a:prstGeom>
              <a:solidFill>
                <a:srgbClr val="FFFFFF"/>
              </a:solidFill>
              <a:ln w="15875">
                <a:solidFill>
                  <a:srgbClr val="000000"/>
                </a:solidFill>
                <a:round/>
                <a:headEnd/>
                <a:tailEnd/>
              </a:ln>
            </p:spPr>
            <p:txBody>
              <a:bodyPr/>
              <a:lstStyle/>
              <a:p>
                <a:endParaRPr lang="zh-CN" altLang="en-US"/>
              </a:p>
            </p:txBody>
          </p:sp>
          <p:sp>
            <p:nvSpPr>
              <p:cNvPr id="120" name="Rectangle 46"/>
              <p:cNvSpPr>
                <a:spLocks noChangeArrowheads="1"/>
              </p:cNvSpPr>
              <p:nvPr/>
            </p:nvSpPr>
            <p:spPr bwMode="auto">
              <a:xfrm>
                <a:off x="2731" y="1999"/>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5</a:t>
                </a:r>
                <a:endParaRPr lang="en-US" altLang="zh-CN" sz="2000" b="1"/>
              </a:p>
            </p:txBody>
          </p:sp>
        </p:grpSp>
        <p:grpSp>
          <p:nvGrpSpPr>
            <p:cNvPr id="79" name="Group 47"/>
            <p:cNvGrpSpPr>
              <a:grpSpLocks/>
            </p:cNvGrpSpPr>
            <p:nvPr/>
          </p:nvGrpSpPr>
          <p:grpSpPr bwMode="auto">
            <a:xfrm>
              <a:off x="2678" y="1329"/>
              <a:ext cx="195" cy="189"/>
              <a:chOff x="2678" y="1329"/>
              <a:chExt cx="195" cy="189"/>
            </a:xfrm>
          </p:grpSpPr>
          <p:sp>
            <p:nvSpPr>
              <p:cNvPr id="117" name="Oval 48"/>
              <p:cNvSpPr>
                <a:spLocks noChangeArrowheads="1"/>
              </p:cNvSpPr>
              <p:nvPr/>
            </p:nvSpPr>
            <p:spPr bwMode="auto">
              <a:xfrm>
                <a:off x="2678" y="1329"/>
                <a:ext cx="195" cy="187"/>
              </a:xfrm>
              <a:prstGeom prst="ellipse">
                <a:avLst/>
              </a:prstGeom>
              <a:solidFill>
                <a:srgbClr val="FFFFFF"/>
              </a:solidFill>
              <a:ln w="15875">
                <a:solidFill>
                  <a:srgbClr val="000000"/>
                </a:solidFill>
                <a:round/>
                <a:headEnd/>
                <a:tailEnd/>
              </a:ln>
            </p:spPr>
            <p:txBody>
              <a:bodyPr/>
              <a:lstStyle/>
              <a:p>
                <a:endParaRPr lang="zh-CN" altLang="en-US"/>
              </a:p>
            </p:txBody>
          </p:sp>
          <p:sp>
            <p:nvSpPr>
              <p:cNvPr id="118" name="Rectangle 49"/>
              <p:cNvSpPr>
                <a:spLocks noChangeArrowheads="1"/>
              </p:cNvSpPr>
              <p:nvPr/>
            </p:nvSpPr>
            <p:spPr bwMode="auto">
              <a:xfrm>
                <a:off x="2731" y="1345"/>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3</a:t>
                </a:r>
                <a:endParaRPr lang="en-US" altLang="zh-CN" sz="2000" b="1"/>
              </a:p>
            </p:txBody>
          </p:sp>
        </p:grpSp>
        <p:sp>
          <p:nvSpPr>
            <p:cNvPr id="80" name="Line 50"/>
            <p:cNvSpPr>
              <a:spLocks noChangeShapeType="1"/>
            </p:cNvSpPr>
            <p:nvPr/>
          </p:nvSpPr>
          <p:spPr bwMode="auto">
            <a:xfrm>
              <a:off x="2366" y="1414"/>
              <a:ext cx="26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Freeform 51"/>
            <p:cNvSpPr>
              <a:spLocks/>
            </p:cNvSpPr>
            <p:nvPr/>
          </p:nvSpPr>
          <p:spPr bwMode="auto">
            <a:xfrm>
              <a:off x="2606" y="1384"/>
              <a:ext cx="75" cy="61"/>
            </a:xfrm>
            <a:custGeom>
              <a:avLst/>
              <a:gdLst>
                <a:gd name="T0" fmla="*/ 0 w 75"/>
                <a:gd name="T1" fmla="*/ 61 h 61"/>
                <a:gd name="T2" fmla="*/ 11 w 75"/>
                <a:gd name="T3" fmla="*/ 30 h 61"/>
                <a:gd name="T4" fmla="*/ 0 w 75"/>
                <a:gd name="T5" fmla="*/ 0 h 61"/>
                <a:gd name="T6" fmla="*/ 75 w 75"/>
                <a:gd name="T7" fmla="*/ 30 h 61"/>
                <a:gd name="T8" fmla="*/ 0 w 75"/>
                <a:gd name="T9" fmla="*/ 61 h 61"/>
              </a:gdLst>
              <a:ahLst/>
              <a:cxnLst>
                <a:cxn ang="0">
                  <a:pos x="T0" y="T1"/>
                </a:cxn>
                <a:cxn ang="0">
                  <a:pos x="T2" y="T3"/>
                </a:cxn>
                <a:cxn ang="0">
                  <a:pos x="T4" y="T5"/>
                </a:cxn>
                <a:cxn ang="0">
                  <a:pos x="T6" y="T7"/>
                </a:cxn>
                <a:cxn ang="0">
                  <a:pos x="T8" y="T9"/>
                </a:cxn>
              </a:cxnLst>
              <a:rect l="0" t="0" r="r" b="b"/>
              <a:pathLst>
                <a:path w="75" h="61">
                  <a:moveTo>
                    <a:pt x="0" y="61"/>
                  </a:moveTo>
                  <a:lnTo>
                    <a:pt x="11" y="30"/>
                  </a:lnTo>
                  <a:lnTo>
                    <a:pt x="0" y="0"/>
                  </a:lnTo>
                  <a:lnTo>
                    <a:pt x="75" y="30"/>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 name="Line 52"/>
            <p:cNvSpPr>
              <a:spLocks noChangeShapeType="1"/>
            </p:cNvSpPr>
            <p:nvPr/>
          </p:nvSpPr>
          <p:spPr bwMode="auto">
            <a:xfrm>
              <a:off x="2366" y="2068"/>
              <a:ext cx="26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Freeform 53"/>
            <p:cNvSpPr>
              <a:spLocks/>
            </p:cNvSpPr>
            <p:nvPr/>
          </p:nvSpPr>
          <p:spPr bwMode="auto">
            <a:xfrm>
              <a:off x="2606" y="2038"/>
              <a:ext cx="75" cy="60"/>
            </a:xfrm>
            <a:custGeom>
              <a:avLst/>
              <a:gdLst>
                <a:gd name="T0" fmla="*/ 0 w 75"/>
                <a:gd name="T1" fmla="*/ 60 h 60"/>
                <a:gd name="T2" fmla="*/ 11 w 75"/>
                <a:gd name="T3" fmla="*/ 30 h 60"/>
                <a:gd name="T4" fmla="*/ 0 w 75"/>
                <a:gd name="T5" fmla="*/ 0 h 60"/>
                <a:gd name="T6" fmla="*/ 75 w 75"/>
                <a:gd name="T7" fmla="*/ 30 h 60"/>
                <a:gd name="T8" fmla="*/ 0 w 75"/>
                <a:gd name="T9" fmla="*/ 60 h 60"/>
              </a:gdLst>
              <a:ahLst/>
              <a:cxnLst>
                <a:cxn ang="0">
                  <a:pos x="T0" y="T1"/>
                </a:cxn>
                <a:cxn ang="0">
                  <a:pos x="T2" y="T3"/>
                </a:cxn>
                <a:cxn ang="0">
                  <a:pos x="T4" y="T5"/>
                </a:cxn>
                <a:cxn ang="0">
                  <a:pos x="T6" y="T7"/>
                </a:cxn>
                <a:cxn ang="0">
                  <a:pos x="T8" y="T9"/>
                </a:cxn>
              </a:cxnLst>
              <a:rect l="0" t="0" r="r" b="b"/>
              <a:pathLst>
                <a:path w="75" h="60">
                  <a:moveTo>
                    <a:pt x="0" y="60"/>
                  </a:moveTo>
                  <a:lnTo>
                    <a:pt x="11" y="30"/>
                  </a:lnTo>
                  <a:lnTo>
                    <a:pt x="0" y="0"/>
                  </a:lnTo>
                  <a:lnTo>
                    <a:pt x="75" y="30"/>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4" name="Group 54"/>
            <p:cNvGrpSpPr>
              <a:grpSpLocks/>
            </p:cNvGrpSpPr>
            <p:nvPr/>
          </p:nvGrpSpPr>
          <p:grpSpPr bwMode="auto">
            <a:xfrm>
              <a:off x="3153" y="1651"/>
              <a:ext cx="195" cy="189"/>
              <a:chOff x="3153" y="1651"/>
              <a:chExt cx="195" cy="189"/>
            </a:xfrm>
          </p:grpSpPr>
          <p:sp>
            <p:nvSpPr>
              <p:cNvPr id="115" name="Oval 55"/>
              <p:cNvSpPr>
                <a:spLocks noChangeArrowheads="1"/>
              </p:cNvSpPr>
              <p:nvPr/>
            </p:nvSpPr>
            <p:spPr bwMode="auto">
              <a:xfrm>
                <a:off x="3153" y="1651"/>
                <a:ext cx="195" cy="187"/>
              </a:xfrm>
              <a:prstGeom prst="ellipse">
                <a:avLst/>
              </a:prstGeom>
              <a:solidFill>
                <a:srgbClr val="FFFFFF"/>
              </a:solidFill>
              <a:ln w="15875">
                <a:solidFill>
                  <a:srgbClr val="000000"/>
                </a:solidFill>
                <a:round/>
                <a:headEnd/>
                <a:tailEnd/>
              </a:ln>
            </p:spPr>
            <p:txBody>
              <a:bodyPr/>
              <a:lstStyle/>
              <a:p>
                <a:endParaRPr lang="zh-CN" altLang="en-US"/>
              </a:p>
            </p:txBody>
          </p:sp>
          <p:sp>
            <p:nvSpPr>
              <p:cNvPr id="116" name="Rectangle 56"/>
              <p:cNvSpPr>
                <a:spLocks noChangeArrowheads="1"/>
              </p:cNvSpPr>
              <p:nvPr/>
            </p:nvSpPr>
            <p:spPr bwMode="auto">
              <a:xfrm>
                <a:off x="3206" y="1667"/>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6</a:t>
                </a:r>
                <a:endParaRPr lang="en-US" altLang="zh-CN" sz="2000" b="1"/>
              </a:p>
            </p:txBody>
          </p:sp>
        </p:grpSp>
        <p:sp>
          <p:nvSpPr>
            <p:cNvPr id="85" name="Rectangle 57"/>
            <p:cNvSpPr>
              <a:spLocks noChangeArrowheads="1"/>
            </p:cNvSpPr>
            <p:nvPr/>
          </p:nvSpPr>
          <p:spPr bwMode="auto">
            <a:xfrm>
              <a:off x="2478" y="1236"/>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a</a:t>
              </a:r>
              <a:endParaRPr lang="en-US" altLang="zh-CN" sz="2000" b="1"/>
            </a:p>
          </p:txBody>
        </p:sp>
        <p:sp>
          <p:nvSpPr>
            <p:cNvPr id="86" name="Rectangle 58"/>
            <p:cNvSpPr>
              <a:spLocks noChangeArrowheads="1"/>
            </p:cNvSpPr>
            <p:nvPr/>
          </p:nvSpPr>
          <p:spPr bwMode="auto">
            <a:xfrm>
              <a:off x="2463" y="2078"/>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b</a:t>
              </a:r>
              <a:endParaRPr lang="en-US" altLang="zh-CN" sz="2000" b="1"/>
            </a:p>
          </p:txBody>
        </p:sp>
        <p:sp>
          <p:nvSpPr>
            <p:cNvPr id="87" name="Line 59"/>
            <p:cNvSpPr>
              <a:spLocks noChangeShapeType="1"/>
            </p:cNvSpPr>
            <p:nvPr/>
          </p:nvSpPr>
          <p:spPr bwMode="auto">
            <a:xfrm>
              <a:off x="2883" y="1442"/>
              <a:ext cx="243" cy="20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Freeform 60"/>
            <p:cNvSpPr>
              <a:spLocks/>
            </p:cNvSpPr>
            <p:nvPr/>
          </p:nvSpPr>
          <p:spPr bwMode="auto">
            <a:xfrm>
              <a:off x="3091" y="1612"/>
              <a:ext cx="77" cy="69"/>
            </a:xfrm>
            <a:custGeom>
              <a:avLst/>
              <a:gdLst>
                <a:gd name="T0" fmla="*/ 0 w 77"/>
                <a:gd name="T1" fmla="*/ 46 h 69"/>
                <a:gd name="T2" fmla="*/ 30 w 77"/>
                <a:gd name="T3" fmla="*/ 30 h 69"/>
                <a:gd name="T4" fmla="*/ 42 w 77"/>
                <a:gd name="T5" fmla="*/ 0 h 69"/>
                <a:gd name="T6" fmla="*/ 77 w 77"/>
                <a:gd name="T7" fmla="*/ 69 h 69"/>
                <a:gd name="T8" fmla="*/ 0 w 77"/>
                <a:gd name="T9" fmla="*/ 46 h 69"/>
              </a:gdLst>
              <a:ahLst/>
              <a:cxnLst>
                <a:cxn ang="0">
                  <a:pos x="T0" y="T1"/>
                </a:cxn>
                <a:cxn ang="0">
                  <a:pos x="T2" y="T3"/>
                </a:cxn>
                <a:cxn ang="0">
                  <a:pos x="T4" y="T5"/>
                </a:cxn>
                <a:cxn ang="0">
                  <a:pos x="T6" y="T7"/>
                </a:cxn>
                <a:cxn ang="0">
                  <a:pos x="T8" y="T9"/>
                </a:cxn>
              </a:cxnLst>
              <a:rect l="0" t="0" r="r" b="b"/>
              <a:pathLst>
                <a:path w="77" h="69">
                  <a:moveTo>
                    <a:pt x="0" y="46"/>
                  </a:moveTo>
                  <a:lnTo>
                    <a:pt x="30" y="30"/>
                  </a:lnTo>
                  <a:lnTo>
                    <a:pt x="42" y="0"/>
                  </a:lnTo>
                  <a:lnTo>
                    <a:pt x="77" y="69"/>
                  </a:lnTo>
                  <a:lnTo>
                    <a:pt x="0"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9" name="Line 61"/>
            <p:cNvSpPr>
              <a:spLocks noChangeShapeType="1"/>
            </p:cNvSpPr>
            <p:nvPr/>
          </p:nvSpPr>
          <p:spPr bwMode="auto">
            <a:xfrm flipV="1">
              <a:off x="2876" y="1835"/>
              <a:ext cx="241" cy="19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Freeform 62"/>
            <p:cNvSpPr>
              <a:spLocks/>
            </p:cNvSpPr>
            <p:nvPr/>
          </p:nvSpPr>
          <p:spPr bwMode="auto">
            <a:xfrm>
              <a:off x="3082" y="1801"/>
              <a:ext cx="79" cy="69"/>
            </a:xfrm>
            <a:custGeom>
              <a:avLst/>
              <a:gdLst>
                <a:gd name="T0" fmla="*/ 43 w 79"/>
                <a:gd name="T1" fmla="*/ 69 h 69"/>
                <a:gd name="T2" fmla="*/ 30 w 79"/>
                <a:gd name="T3" fmla="*/ 39 h 69"/>
                <a:gd name="T4" fmla="*/ 0 w 79"/>
                <a:gd name="T5" fmla="*/ 22 h 69"/>
                <a:gd name="T6" fmla="*/ 79 w 79"/>
                <a:gd name="T7" fmla="*/ 0 h 69"/>
                <a:gd name="T8" fmla="*/ 43 w 79"/>
                <a:gd name="T9" fmla="*/ 69 h 69"/>
              </a:gdLst>
              <a:ahLst/>
              <a:cxnLst>
                <a:cxn ang="0">
                  <a:pos x="T0" y="T1"/>
                </a:cxn>
                <a:cxn ang="0">
                  <a:pos x="T2" y="T3"/>
                </a:cxn>
                <a:cxn ang="0">
                  <a:pos x="T4" y="T5"/>
                </a:cxn>
                <a:cxn ang="0">
                  <a:pos x="T6" y="T7"/>
                </a:cxn>
                <a:cxn ang="0">
                  <a:pos x="T8" y="T9"/>
                </a:cxn>
              </a:cxnLst>
              <a:rect l="0" t="0" r="r" b="b"/>
              <a:pathLst>
                <a:path w="79" h="69">
                  <a:moveTo>
                    <a:pt x="43" y="69"/>
                  </a:moveTo>
                  <a:lnTo>
                    <a:pt x="30" y="39"/>
                  </a:lnTo>
                  <a:lnTo>
                    <a:pt x="0" y="22"/>
                  </a:lnTo>
                  <a:lnTo>
                    <a:pt x="79" y="0"/>
                  </a:lnTo>
                  <a:lnTo>
                    <a:pt x="43"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1" name="Rectangle 63"/>
            <p:cNvSpPr>
              <a:spLocks noChangeArrowheads="1"/>
            </p:cNvSpPr>
            <p:nvPr/>
          </p:nvSpPr>
          <p:spPr bwMode="auto">
            <a:xfrm>
              <a:off x="2974" y="1905"/>
              <a:ext cx="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Symbol" pitchFamily="18" charset="2"/>
                </a:rPr>
                <a:t>e</a:t>
              </a:r>
              <a:endParaRPr lang="en-US" altLang="zh-CN" sz="2000" b="1"/>
            </a:p>
          </p:txBody>
        </p:sp>
        <p:sp>
          <p:nvSpPr>
            <p:cNvPr id="92" name="Rectangle 64"/>
            <p:cNvSpPr>
              <a:spLocks noChangeArrowheads="1"/>
            </p:cNvSpPr>
            <p:nvPr/>
          </p:nvSpPr>
          <p:spPr bwMode="auto">
            <a:xfrm>
              <a:off x="3027" y="1917"/>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 </a:t>
              </a:r>
              <a:endParaRPr lang="en-US" altLang="zh-CN" sz="2000" b="1"/>
            </a:p>
          </p:txBody>
        </p:sp>
        <p:sp>
          <p:nvSpPr>
            <p:cNvPr id="93" name="Rectangle 65"/>
            <p:cNvSpPr>
              <a:spLocks noChangeArrowheads="1"/>
            </p:cNvSpPr>
            <p:nvPr/>
          </p:nvSpPr>
          <p:spPr bwMode="auto">
            <a:xfrm>
              <a:off x="3440" y="1555"/>
              <a:ext cx="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Symbol" pitchFamily="18" charset="2"/>
                </a:rPr>
                <a:t>e</a:t>
              </a:r>
              <a:endParaRPr lang="en-US" altLang="zh-CN" sz="2000" b="1"/>
            </a:p>
          </p:txBody>
        </p:sp>
        <p:grpSp>
          <p:nvGrpSpPr>
            <p:cNvPr id="94" name="Group 66"/>
            <p:cNvGrpSpPr>
              <a:grpSpLocks/>
            </p:cNvGrpSpPr>
            <p:nvPr/>
          </p:nvGrpSpPr>
          <p:grpSpPr bwMode="auto">
            <a:xfrm>
              <a:off x="3648" y="1651"/>
              <a:ext cx="195" cy="189"/>
              <a:chOff x="3648" y="1651"/>
              <a:chExt cx="195" cy="189"/>
            </a:xfrm>
          </p:grpSpPr>
          <p:sp>
            <p:nvSpPr>
              <p:cNvPr id="113" name="Oval 67"/>
              <p:cNvSpPr>
                <a:spLocks noChangeArrowheads="1"/>
              </p:cNvSpPr>
              <p:nvPr/>
            </p:nvSpPr>
            <p:spPr bwMode="auto">
              <a:xfrm>
                <a:off x="3648" y="1651"/>
                <a:ext cx="195" cy="187"/>
              </a:xfrm>
              <a:prstGeom prst="ellipse">
                <a:avLst/>
              </a:prstGeom>
              <a:solidFill>
                <a:srgbClr val="FFFFFF"/>
              </a:solidFill>
              <a:ln w="15875">
                <a:solidFill>
                  <a:srgbClr val="000000"/>
                </a:solidFill>
                <a:round/>
                <a:headEnd/>
                <a:tailEnd/>
              </a:ln>
            </p:spPr>
            <p:txBody>
              <a:bodyPr/>
              <a:lstStyle/>
              <a:p>
                <a:endParaRPr lang="zh-CN" altLang="en-US"/>
              </a:p>
            </p:txBody>
          </p:sp>
          <p:sp>
            <p:nvSpPr>
              <p:cNvPr id="114" name="Rectangle 68"/>
              <p:cNvSpPr>
                <a:spLocks noChangeArrowheads="1"/>
              </p:cNvSpPr>
              <p:nvPr/>
            </p:nvSpPr>
            <p:spPr bwMode="auto">
              <a:xfrm>
                <a:off x="3701" y="1667"/>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7</a:t>
                </a:r>
                <a:endParaRPr lang="en-US" altLang="zh-CN" sz="2000" b="1"/>
              </a:p>
            </p:txBody>
          </p:sp>
        </p:grpSp>
        <p:grpSp>
          <p:nvGrpSpPr>
            <p:cNvPr id="95" name="Group 69"/>
            <p:cNvGrpSpPr>
              <a:grpSpLocks/>
            </p:cNvGrpSpPr>
            <p:nvPr/>
          </p:nvGrpSpPr>
          <p:grpSpPr bwMode="auto">
            <a:xfrm>
              <a:off x="4159" y="1651"/>
              <a:ext cx="195" cy="189"/>
              <a:chOff x="4159" y="1651"/>
              <a:chExt cx="195" cy="189"/>
            </a:xfrm>
          </p:grpSpPr>
          <p:sp>
            <p:nvSpPr>
              <p:cNvPr id="111" name="Oval 70"/>
              <p:cNvSpPr>
                <a:spLocks noChangeArrowheads="1"/>
              </p:cNvSpPr>
              <p:nvPr/>
            </p:nvSpPr>
            <p:spPr bwMode="auto">
              <a:xfrm>
                <a:off x="4159" y="1651"/>
                <a:ext cx="195" cy="187"/>
              </a:xfrm>
              <a:prstGeom prst="ellipse">
                <a:avLst/>
              </a:prstGeom>
              <a:solidFill>
                <a:srgbClr val="FFFFFF"/>
              </a:solidFill>
              <a:ln w="15875">
                <a:solidFill>
                  <a:srgbClr val="000000"/>
                </a:solidFill>
                <a:round/>
                <a:headEnd/>
                <a:tailEnd/>
              </a:ln>
            </p:spPr>
            <p:txBody>
              <a:bodyPr/>
              <a:lstStyle/>
              <a:p>
                <a:endParaRPr lang="zh-CN" altLang="en-US"/>
              </a:p>
            </p:txBody>
          </p:sp>
          <p:sp>
            <p:nvSpPr>
              <p:cNvPr id="112" name="Rectangle 71"/>
              <p:cNvSpPr>
                <a:spLocks noChangeArrowheads="1"/>
              </p:cNvSpPr>
              <p:nvPr/>
            </p:nvSpPr>
            <p:spPr bwMode="auto">
              <a:xfrm>
                <a:off x="4211" y="1667"/>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8</a:t>
                </a:r>
                <a:endParaRPr lang="en-US" altLang="zh-CN" sz="2000" b="1"/>
              </a:p>
            </p:txBody>
          </p:sp>
        </p:grpSp>
        <p:grpSp>
          <p:nvGrpSpPr>
            <p:cNvPr id="96" name="Group 72"/>
            <p:cNvGrpSpPr>
              <a:grpSpLocks/>
            </p:cNvGrpSpPr>
            <p:nvPr/>
          </p:nvGrpSpPr>
          <p:grpSpPr bwMode="auto">
            <a:xfrm>
              <a:off x="4661" y="1651"/>
              <a:ext cx="195" cy="189"/>
              <a:chOff x="4661" y="1651"/>
              <a:chExt cx="195" cy="189"/>
            </a:xfrm>
          </p:grpSpPr>
          <p:sp>
            <p:nvSpPr>
              <p:cNvPr id="109" name="Oval 73"/>
              <p:cNvSpPr>
                <a:spLocks noChangeArrowheads="1"/>
              </p:cNvSpPr>
              <p:nvPr/>
            </p:nvSpPr>
            <p:spPr bwMode="auto">
              <a:xfrm>
                <a:off x="4661" y="1651"/>
                <a:ext cx="195" cy="187"/>
              </a:xfrm>
              <a:prstGeom prst="ellipse">
                <a:avLst/>
              </a:prstGeom>
              <a:solidFill>
                <a:srgbClr val="FFFFFF"/>
              </a:solidFill>
              <a:ln w="15875">
                <a:solidFill>
                  <a:srgbClr val="000000"/>
                </a:solidFill>
                <a:round/>
                <a:headEnd/>
                <a:tailEnd/>
              </a:ln>
            </p:spPr>
            <p:txBody>
              <a:bodyPr/>
              <a:lstStyle/>
              <a:p>
                <a:endParaRPr lang="zh-CN" altLang="en-US"/>
              </a:p>
            </p:txBody>
          </p:sp>
          <p:sp>
            <p:nvSpPr>
              <p:cNvPr id="110" name="Rectangle 74"/>
              <p:cNvSpPr>
                <a:spLocks noChangeArrowheads="1"/>
              </p:cNvSpPr>
              <p:nvPr/>
            </p:nvSpPr>
            <p:spPr bwMode="auto">
              <a:xfrm>
                <a:off x="4714" y="1667"/>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9</a:t>
                </a:r>
                <a:endParaRPr lang="en-US" altLang="zh-CN" sz="2000" b="1"/>
              </a:p>
            </p:txBody>
          </p:sp>
        </p:grpSp>
        <p:sp>
          <p:nvSpPr>
            <p:cNvPr id="97" name="Line 75"/>
            <p:cNvSpPr>
              <a:spLocks noChangeShapeType="1"/>
            </p:cNvSpPr>
            <p:nvPr/>
          </p:nvSpPr>
          <p:spPr bwMode="auto">
            <a:xfrm>
              <a:off x="3858" y="1738"/>
              <a:ext cx="23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 name="Freeform 76"/>
            <p:cNvSpPr>
              <a:spLocks/>
            </p:cNvSpPr>
            <p:nvPr/>
          </p:nvSpPr>
          <p:spPr bwMode="auto">
            <a:xfrm>
              <a:off x="4076" y="1707"/>
              <a:ext cx="75" cy="61"/>
            </a:xfrm>
            <a:custGeom>
              <a:avLst/>
              <a:gdLst>
                <a:gd name="T0" fmla="*/ 0 w 75"/>
                <a:gd name="T1" fmla="*/ 61 h 61"/>
                <a:gd name="T2" fmla="*/ 11 w 75"/>
                <a:gd name="T3" fmla="*/ 31 h 61"/>
                <a:gd name="T4" fmla="*/ 0 w 75"/>
                <a:gd name="T5" fmla="*/ 0 h 61"/>
                <a:gd name="T6" fmla="*/ 75 w 75"/>
                <a:gd name="T7" fmla="*/ 31 h 61"/>
                <a:gd name="T8" fmla="*/ 0 w 75"/>
                <a:gd name="T9" fmla="*/ 61 h 61"/>
              </a:gdLst>
              <a:ahLst/>
              <a:cxnLst>
                <a:cxn ang="0">
                  <a:pos x="T0" y="T1"/>
                </a:cxn>
                <a:cxn ang="0">
                  <a:pos x="T2" y="T3"/>
                </a:cxn>
                <a:cxn ang="0">
                  <a:pos x="T4" y="T5"/>
                </a:cxn>
                <a:cxn ang="0">
                  <a:pos x="T6" y="T7"/>
                </a:cxn>
                <a:cxn ang="0">
                  <a:pos x="T8" y="T9"/>
                </a:cxn>
              </a:cxnLst>
              <a:rect l="0" t="0" r="r" b="b"/>
              <a:pathLst>
                <a:path w="75" h="61">
                  <a:moveTo>
                    <a:pt x="0" y="61"/>
                  </a:moveTo>
                  <a:lnTo>
                    <a:pt x="11" y="31"/>
                  </a:lnTo>
                  <a:lnTo>
                    <a:pt x="0" y="0"/>
                  </a:lnTo>
                  <a:lnTo>
                    <a:pt x="75" y="31"/>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9" name="Line 77"/>
            <p:cNvSpPr>
              <a:spLocks noChangeShapeType="1"/>
            </p:cNvSpPr>
            <p:nvPr/>
          </p:nvSpPr>
          <p:spPr bwMode="auto">
            <a:xfrm>
              <a:off x="4369" y="1738"/>
              <a:ext cx="23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 name="Freeform 78"/>
            <p:cNvSpPr>
              <a:spLocks/>
            </p:cNvSpPr>
            <p:nvPr/>
          </p:nvSpPr>
          <p:spPr bwMode="auto">
            <a:xfrm>
              <a:off x="4586" y="1707"/>
              <a:ext cx="75" cy="61"/>
            </a:xfrm>
            <a:custGeom>
              <a:avLst/>
              <a:gdLst>
                <a:gd name="T0" fmla="*/ 0 w 75"/>
                <a:gd name="T1" fmla="*/ 61 h 61"/>
                <a:gd name="T2" fmla="*/ 11 w 75"/>
                <a:gd name="T3" fmla="*/ 31 h 61"/>
                <a:gd name="T4" fmla="*/ 0 w 75"/>
                <a:gd name="T5" fmla="*/ 0 h 61"/>
                <a:gd name="T6" fmla="*/ 75 w 75"/>
                <a:gd name="T7" fmla="*/ 31 h 61"/>
                <a:gd name="T8" fmla="*/ 0 w 75"/>
                <a:gd name="T9" fmla="*/ 61 h 61"/>
              </a:gdLst>
              <a:ahLst/>
              <a:cxnLst>
                <a:cxn ang="0">
                  <a:pos x="T0" y="T1"/>
                </a:cxn>
                <a:cxn ang="0">
                  <a:pos x="T2" y="T3"/>
                </a:cxn>
                <a:cxn ang="0">
                  <a:pos x="T4" y="T5"/>
                </a:cxn>
                <a:cxn ang="0">
                  <a:pos x="T6" y="T7"/>
                </a:cxn>
                <a:cxn ang="0">
                  <a:pos x="T8" y="T9"/>
                </a:cxn>
              </a:cxnLst>
              <a:rect l="0" t="0" r="r" b="b"/>
              <a:pathLst>
                <a:path w="75" h="61">
                  <a:moveTo>
                    <a:pt x="0" y="61"/>
                  </a:moveTo>
                  <a:lnTo>
                    <a:pt x="11" y="31"/>
                  </a:lnTo>
                  <a:lnTo>
                    <a:pt x="0" y="0"/>
                  </a:lnTo>
                  <a:lnTo>
                    <a:pt x="75" y="31"/>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1" name="Line 79"/>
            <p:cNvSpPr>
              <a:spLocks noChangeShapeType="1"/>
            </p:cNvSpPr>
            <p:nvPr/>
          </p:nvSpPr>
          <p:spPr bwMode="auto">
            <a:xfrm>
              <a:off x="4864" y="1738"/>
              <a:ext cx="23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 name="Freeform 80"/>
            <p:cNvSpPr>
              <a:spLocks/>
            </p:cNvSpPr>
            <p:nvPr/>
          </p:nvSpPr>
          <p:spPr bwMode="auto">
            <a:xfrm>
              <a:off x="5081" y="1707"/>
              <a:ext cx="75" cy="61"/>
            </a:xfrm>
            <a:custGeom>
              <a:avLst/>
              <a:gdLst>
                <a:gd name="T0" fmla="*/ 0 w 75"/>
                <a:gd name="T1" fmla="*/ 61 h 61"/>
                <a:gd name="T2" fmla="*/ 12 w 75"/>
                <a:gd name="T3" fmla="*/ 31 h 61"/>
                <a:gd name="T4" fmla="*/ 0 w 75"/>
                <a:gd name="T5" fmla="*/ 0 h 61"/>
                <a:gd name="T6" fmla="*/ 75 w 75"/>
                <a:gd name="T7" fmla="*/ 31 h 61"/>
                <a:gd name="T8" fmla="*/ 0 w 75"/>
                <a:gd name="T9" fmla="*/ 61 h 61"/>
              </a:gdLst>
              <a:ahLst/>
              <a:cxnLst>
                <a:cxn ang="0">
                  <a:pos x="T0" y="T1"/>
                </a:cxn>
                <a:cxn ang="0">
                  <a:pos x="T2" y="T3"/>
                </a:cxn>
                <a:cxn ang="0">
                  <a:pos x="T4" y="T5"/>
                </a:cxn>
                <a:cxn ang="0">
                  <a:pos x="T6" y="T7"/>
                </a:cxn>
                <a:cxn ang="0">
                  <a:pos x="T8" y="T9"/>
                </a:cxn>
              </a:cxnLst>
              <a:rect l="0" t="0" r="r" b="b"/>
              <a:pathLst>
                <a:path w="75" h="61">
                  <a:moveTo>
                    <a:pt x="0" y="61"/>
                  </a:moveTo>
                  <a:lnTo>
                    <a:pt x="12" y="31"/>
                  </a:lnTo>
                  <a:lnTo>
                    <a:pt x="0" y="0"/>
                  </a:lnTo>
                  <a:lnTo>
                    <a:pt x="75" y="31"/>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 name="Rectangle 81"/>
            <p:cNvSpPr>
              <a:spLocks noChangeArrowheads="1"/>
            </p:cNvSpPr>
            <p:nvPr/>
          </p:nvSpPr>
          <p:spPr bwMode="auto">
            <a:xfrm>
              <a:off x="3926" y="1584"/>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a</a:t>
              </a:r>
              <a:endParaRPr lang="en-US" altLang="zh-CN" sz="2000" b="1"/>
            </a:p>
          </p:txBody>
        </p:sp>
        <p:sp>
          <p:nvSpPr>
            <p:cNvPr id="104" name="Rectangle 82"/>
            <p:cNvSpPr>
              <a:spLocks noChangeArrowheads="1"/>
            </p:cNvSpPr>
            <p:nvPr/>
          </p:nvSpPr>
          <p:spPr bwMode="auto">
            <a:xfrm>
              <a:off x="2526" y="1008"/>
              <a:ext cx="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Symbol" pitchFamily="18" charset="2"/>
                </a:rPr>
                <a:t>e</a:t>
              </a:r>
              <a:endParaRPr lang="en-US" altLang="zh-CN" sz="2000" b="1"/>
            </a:p>
          </p:txBody>
        </p:sp>
        <p:sp>
          <p:nvSpPr>
            <p:cNvPr id="105" name="Rectangle 83"/>
            <p:cNvSpPr>
              <a:spLocks noChangeArrowheads="1"/>
            </p:cNvSpPr>
            <p:nvPr/>
          </p:nvSpPr>
          <p:spPr bwMode="auto">
            <a:xfrm>
              <a:off x="2526" y="2341"/>
              <a:ext cx="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Symbol" pitchFamily="18" charset="2"/>
                </a:rPr>
                <a:t>e</a:t>
              </a:r>
              <a:endParaRPr lang="en-US" altLang="zh-CN" sz="2000" b="1"/>
            </a:p>
          </p:txBody>
        </p:sp>
        <p:sp>
          <p:nvSpPr>
            <p:cNvPr id="106" name="Rectangle 84"/>
            <p:cNvSpPr>
              <a:spLocks noChangeArrowheads="1"/>
            </p:cNvSpPr>
            <p:nvPr/>
          </p:nvSpPr>
          <p:spPr bwMode="auto">
            <a:xfrm>
              <a:off x="2578" y="2353"/>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 </a:t>
              </a:r>
              <a:endParaRPr lang="en-US" altLang="zh-CN" sz="2000" b="1"/>
            </a:p>
          </p:txBody>
        </p:sp>
        <p:sp>
          <p:nvSpPr>
            <p:cNvPr id="107" name="Rectangle 85"/>
            <p:cNvSpPr>
              <a:spLocks noChangeArrowheads="1"/>
            </p:cNvSpPr>
            <p:nvPr/>
          </p:nvSpPr>
          <p:spPr bwMode="auto">
            <a:xfrm>
              <a:off x="2997" y="1344"/>
              <a:ext cx="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Symbol" pitchFamily="18" charset="2"/>
                </a:rPr>
                <a:t>e</a:t>
              </a:r>
              <a:endParaRPr lang="en-US" altLang="zh-CN" sz="2000" b="1"/>
            </a:p>
          </p:txBody>
        </p:sp>
        <p:sp>
          <p:nvSpPr>
            <p:cNvPr id="108" name="Rectangle 86"/>
            <p:cNvSpPr>
              <a:spLocks noChangeArrowheads="1"/>
            </p:cNvSpPr>
            <p:nvPr/>
          </p:nvSpPr>
          <p:spPr bwMode="auto">
            <a:xfrm>
              <a:off x="3049" y="1423"/>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rPr>
                <a:t> </a:t>
              </a:r>
              <a:endParaRPr lang="en-US" altLang="zh-CN" sz="2000" b="1"/>
            </a:p>
          </p:txBody>
        </p:sp>
      </p:grpSp>
      <p:sp>
        <p:nvSpPr>
          <p:cNvPr id="8" name="矩形 7"/>
          <p:cNvSpPr/>
          <p:nvPr/>
        </p:nvSpPr>
        <p:spPr>
          <a:xfrm>
            <a:off x="396248" y="3890665"/>
            <a:ext cx="1112805" cy="461665"/>
          </a:xfrm>
          <a:prstGeom prst="rect">
            <a:avLst/>
          </a:prstGeom>
        </p:spPr>
        <p:txBody>
          <a:bodyPr wrap="none">
            <a:spAutoFit/>
          </a:bodyPr>
          <a:lstStyle/>
          <a:p>
            <a:r>
              <a:rPr lang="zh-CN" altLang="en-US" dirty="0" smtClean="0">
                <a:latin typeface="宋体" charset="-122"/>
              </a:rPr>
              <a:t>转换为</a:t>
            </a:r>
            <a:endParaRPr lang="zh-CN" altLang="en-US" dirty="0"/>
          </a:p>
        </p:txBody>
      </p:sp>
    </p:spTree>
    <p:extLst>
      <p:ext uri="{BB962C8B-B14F-4D97-AF65-F5344CB8AC3E}">
        <p14:creationId xmlns:p14="http://schemas.microsoft.com/office/powerpoint/2010/main" val="1105644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83652"/>
                                        </p:tgtEl>
                                        <p:attrNameLst>
                                          <p:attrName>style.visibility</p:attrName>
                                        </p:attrNameLst>
                                      </p:cBhvr>
                                      <p:to>
                                        <p:strVal val="visible"/>
                                      </p:to>
                                    </p:set>
                                    <p:animEffect transition="in" filter="box(out)">
                                      <p:cBhvr>
                                        <p:cTn id="7" dur="500"/>
                                        <p:tgtEl>
                                          <p:spTgt spid="2836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83655"/>
                                        </p:tgtEl>
                                        <p:attrNameLst>
                                          <p:attrName>style.visibility</p:attrName>
                                        </p:attrNameLst>
                                      </p:cBhvr>
                                      <p:to>
                                        <p:strVal val="visible"/>
                                      </p:to>
                                    </p:set>
                                    <p:animEffect transition="in" filter="box(out)">
                                      <p:cBhvr>
                                        <p:cTn id="12" dur="500"/>
                                        <p:tgtEl>
                                          <p:spTgt spid="28365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box(out)">
                                      <p:cBhvr>
                                        <p:cTn id="1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sz="2800" b="1">
                <a:solidFill>
                  <a:srgbClr val="800000"/>
                </a:solidFill>
              </a:rPr>
              <a:t>  </a:t>
            </a:r>
            <a:r>
              <a:rPr lang="en-US" altLang="zh-CN" sz="2800" b="1">
                <a:solidFill>
                  <a:srgbClr val="800000"/>
                </a:solidFill>
              </a:rPr>
              <a:t>NFA</a:t>
            </a:r>
            <a:r>
              <a:rPr lang="zh-CN" altLang="en-US" sz="2800" b="1">
                <a:solidFill>
                  <a:srgbClr val="800000"/>
                </a:solidFill>
              </a:rPr>
              <a:t>的确定化 </a:t>
            </a:r>
          </a:p>
        </p:txBody>
      </p:sp>
      <p:sp>
        <p:nvSpPr>
          <p:cNvPr id="86019" name="Rectangle 3"/>
          <p:cNvSpPr>
            <a:spLocks noGrp="1" noChangeArrowheads="1"/>
          </p:cNvSpPr>
          <p:nvPr>
            <p:ph type="body" idx="1"/>
          </p:nvPr>
        </p:nvSpPr>
        <p:spPr/>
        <p:txBody>
          <a:bodyPr/>
          <a:lstStyle/>
          <a:p>
            <a:pPr>
              <a:buFont typeface="Monotype Sorts" pitchFamily="2" charset="2"/>
              <a:buNone/>
            </a:pPr>
            <a:r>
              <a:rPr lang="zh-CN" altLang="zh-CN"/>
              <a:t>例子</a:t>
            </a:r>
          </a:p>
          <a:p>
            <a:pPr>
              <a:buFont typeface="Monotype Sorts" pitchFamily="2" charset="2"/>
              <a:buNone/>
            </a:pPr>
            <a:endParaRPr lang="zh-CN" altLang="zh-CN"/>
          </a:p>
        </p:txBody>
      </p:sp>
      <p:grpSp>
        <p:nvGrpSpPr>
          <p:cNvPr id="86022" name="Group 6"/>
          <p:cNvGrpSpPr>
            <a:grpSpLocks/>
          </p:cNvGrpSpPr>
          <p:nvPr/>
        </p:nvGrpSpPr>
        <p:grpSpPr bwMode="auto">
          <a:xfrm>
            <a:off x="1219200" y="2895600"/>
            <a:ext cx="7467600" cy="2057400"/>
            <a:chOff x="768" y="1824"/>
            <a:chExt cx="4704" cy="1296"/>
          </a:xfrm>
        </p:grpSpPr>
        <p:sp>
          <p:nvSpPr>
            <p:cNvPr id="86023" name="Oval 7"/>
            <p:cNvSpPr>
              <a:spLocks noChangeArrowheads="1"/>
            </p:cNvSpPr>
            <p:nvPr/>
          </p:nvSpPr>
          <p:spPr bwMode="auto">
            <a:xfrm>
              <a:off x="2928" y="2784"/>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0" i="0" u="none"/>
                <a:t>4</a:t>
              </a:r>
            </a:p>
          </p:txBody>
        </p:sp>
        <p:grpSp>
          <p:nvGrpSpPr>
            <p:cNvPr id="86024" name="Group 8"/>
            <p:cNvGrpSpPr>
              <a:grpSpLocks/>
            </p:cNvGrpSpPr>
            <p:nvPr/>
          </p:nvGrpSpPr>
          <p:grpSpPr bwMode="auto">
            <a:xfrm>
              <a:off x="5136" y="2304"/>
              <a:ext cx="336" cy="336"/>
              <a:chOff x="3264" y="2256"/>
              <a:chExt cx="336" cy="336"/>
            </a:xfrm>
          </p:grpSpPr>
          <p:sp>
            <p:nvSpPr>
              <p:cNvPr id="86025" name="Oval 9"/>
              <p:cNvSpPr>
                <a:spLocks noChangeArrowheads="1"/>
              </p:cNvSpPr>
              <p:nvPr/>
            </p:nvSpPr>
            <p:spPr bwMode="auto">
              <a:xfrm>
                <a:off x="3264" y="2256"/>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6" name="Oval 10"/>
              <p:cNvSpPr>
                <a:spLocks noChangeArrowheads="1"/>
              </p:cNvSpPr>
              <p:nvPr/>
            </p:nvSpPr>
            <p:spPr bwMode="auto">
              <a:xfrm>
                <a:off x="3312" y="2304"/>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0" i="0" u="none"/>
                  <a:t>f</a:t>
                </a:r>
              </a:p>
            </p:txBody>
          </p:sp>
        </p:grpSp>
        <p:sp>
          <p:nvSpPr>
            <p:cNvPr id="86027" name="Oval 11"/>
            <p:cNvSpPr>
              <a:spLocks noChangeArrowheads="1"/>
            </p:cNvSpPr>
            <p:nvPr/>
          </p:nvSpPr>
          <p:spPr bwMode="auto">
            <a:xfrm>
              <a:off x="2928" y="1872"/>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0" i="0" u="none"/>
                <a:t>3</a:t>
              </a:r>
            </a:p>
          </p:txBody>
        </p:sp>
        <p:sp>
          <p:nvSpPr>
            <p:cNvPr id="86028" name="Oval 12"/>
            <p:cNvSpPr>
              <a:spLocks noChangeArrowheads="1"/>
            </p:cNvSpPr>
            <p:nvPr/>
          </p:nvSpPr>
          <p:spPr bwMode="auto">
            <a:xfrm>
              <a:off x="3648" y="2304"/>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0" i="0" u="none"/>
                <a:t>5</a:t>
              </a:r>
            </a:p>
          </p:txBody>
        </p:sp>
        <p:sp>
          <p:nvSpPr>
            <p:cNvPr id="86029" name="Oval 13"/>
            <p:cNvSpPr>
              <a:spLocks noChangeArrowheads="1"/>
            </p:cNvSpPr>
            <p:nvPr/>
          </p:nvSpPr>
          <p:spPr bwMode="auto">
            <a:xfrm>
              <a:off x="4416" y="2304"/>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0" i="0" u="none"/>
                <a:t>6</a:t>
              </a:r>
            </a:p>
          </p:txBody>
        </p:sp>
        <p:sp>
          <p:nvSpPr>
            <p:cNvPr id="86030" name="Oval 14"/>
            <p:cNvSpPr>
              <a:spLocks noChangeArrowheads="1"/>
            </p:cNvSpPr>
            <p:nvPr/>
          </p:nvSpPr>
          <p:spPr bwMode="auto">
            <a:xfrm>
              <a:off x="2160" y="2304"/>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0" i="0" u="none"/>
                <a:t>2</a:t>
              </a:r>
            </a:p>
          </p:txBody>
        </p:sp>
        <p:sp>
          <p:nvSpPr>
            <p:cNvPr id="86031" name="Oval 15"/>
            <p:cNvSpPr>
              <a:spLocks noChangeArrowheads="1"/>
            </p:cNvSpPr>
            <p:nvPr/>
          </p:nvSpPr>
          <p:spPr bwMode="auto">
            <a:xfrm>
              <a:off x="1536" y="2304"/>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0" i="0" u="none"/>
                <a:t>1</a:t>
              </a:r>
            </a:p>
          </p:txBody>
        </p:sp>
        <p:sp>
          <p:nvSpPr>
            <p:cNvPr id="86032" name="Oval 16"/>
            <p:cNvSpPr>
              <a:spLocks noChangeArrowheads="1"/>
            </p:cNvSpPr>
            <p:nvPr/>
          </p:nvSpPr>
          <p:spPr bwMode="auto">
            <a:xfrm>
              <a:off x="768" y="2304"/>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0" i="0" u="none"/>
                <a:t>i</a:t>
              </a:r>
            </a:p>
          </p:txBody>
        </p:sp>
        <p:cxnSp>
          <p:nvCxnSpPr>
            <p:cNvPr id="86033" name="AutoShape 17"/>
            <p:cNvCxnSpPr>
              <a:cxnSpLocks noChangeShapeType="1"/>
              <a:stCxn id="86032" idx="6"/>
              <a:endCxn id="86031" idx="2"/>
            </p:cNvCxnSpPr>
            <p:nvPr/>
          </p:nvCxnSpPr>
          <p:spPr bwMode="auto">
            <a:xfrm>
              <a:off x="1104" y="2472"/>
              <a:ext cx="43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34" name="AutoShape 18"/>
            <p:cNvCxnSpPr>
              <a:cxnSpLocks noChangeShapeType="1"/>
              <a:stCxn id="86031" idx="3"/>
              <a:endCxn id="86031" idx="5"/>
            </p:cNvCxnSpPr>
            <p:nvPr/>
          </p:nvCxnSpPr>
          <p:spPr bwMode="auto">
            <a:xfrm rot="16200000" flipH="1">
              <a:off x="1703" y="2473"/>
              <a:ext cx="1" cy="238"/>
            </a:xfrm>
            <a:prstGeom prst="curvedConnector3">
              <a:avLst>
                <a:gd name="adj1" fmla="val 193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35" name="AutoShape 19"/>
            <p:cNvCxnSpPr>
              <a:cxnSpLocks noChangeShapeType="1"/>
              <a:stCxn id="86031" idx="6"/>
              <a:endCxn id="86030" idx="2"/>
            </p:cNvCxnSpPr>
            <p:nvPr/>
          </p:nvCxnSpPr>
          <p:spPr bwMode="auto">
            <a:xfrm>
              <a:off x="1872" y="2472"/>
              <a:ext cx="28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36" name="AutoShape 20"/>
            <p:cNvCxnSpPr>
              <a:cxnSpLocks noChangeShapeType="1"/>
              <a:stCxn id="86030" idx="7"/>
              <a:endCxn id="86027" idx="2"/>
            </p:cNvCxnSpPr>
            <p:nvPr/>
          </p:nvCxnSpPr>
          <p:spPr bwMode="auto">
            <a:xfrm rot="16200000">
              <a:off x="2531" y="1956"/>
              <a:ext cx="313" cy="481"/>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37" name="AutoShape 21"/>
            <p:cNvCxnSpPr>
              <a:cxnSpLocks noChangeShapeType="1"/>
              <a:stCxn id="86030" idx="5"/>
              <a:endCxn id="86023" idx="2"/>
            </p:cNvCxnSpPr>
            <p:nvPr/>
          </p:nvCxnSpPr>
          <p:spPr bwMode="auto">
            <a:xfrm rot="16200000" flipH="1">
              <a:off x="2507" y="2531"/>
              <a:ext cx="361" cy="481"/>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38" name="AutoShape 22"/>
            <p:cNvCxnSpPr>
              <a:cxnSpLocks noChangeShapeType="1"/>
              <a:stCxn id="86027" idx="6"/>
              <a:endCxn id="86028" idx="1"/>
            </p:cNvCxnSpPr>
            <p:nvPr/>
          </p:nvCxnSpPr>
          <p:spPr bwMode="auto">
            <a:xfrm>
              <a:off x="3264" y="2040"/>
              <a:ext cx="433" cy="313"/>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39" name="AutoShape 23"/>
            <p:cNvCxnSpPr>
              <a:cxnSpLocks noChangeShapeType="1"/>
              <a:stCxn id="86023" idx="6"/>
              <a:endCxn id="86028" idx="3"/>
            </p:cNvCxnSpPr>
            <p:nvPr/>
          </p:nvCxnSpPr>
          <p:spPr bwMode="auto">
            <a:xfrm flipV="1">
              <a:off x="3264" y="2591"/>
              <a:ext cx="433" cy="361"/>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40" name="AutoShape 24"/>
            <p:cNvCxnSpPr>
              <a:cxnSpLocks noChangeShapeType="1"/>
              <a:stCxn id="86028" idx="6"/>
              <a:endCxn id="86029" idx="2"/>
            </p:cNvCxnSpPr>
            <p:nvPr/>
          </p:nvCxnSpPr>
          <p:spPr bwMode="auto">
            <a:xfrm>
              <a:off x="3984" y="2472"/>
              <a:ext cx="43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41" name="AutoShape 25"/>
            <p:cNvCxnSpPr>
              <a:cxnSpLocks noChangeShapeType="1"/>
              <a:stCxn id="86029" idx="6"/>
              <a:endCxn id="86025" idx="2"/>
            </p:cNvCxnSpPr>
            <p:nvPr/>
          </p:nvCxnSpPr>
          <p:spPr bwMode="auto">
            <a:xfrm>
              <a:off x="4752" y="2472"/>
              <a:ext cx="38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42" name="AutoShape 26"/>
            <p:cNvCxnSpPr>
              <a:cxnSpLocks noChangeShapeType="1"/>
              <a:stCxn id="86031" idx="1"/>
              <a:endCxn id="86031" idx="7"/>
            </p:cNvCxnSpPr>
            <p:nvPr/>
          </p:nvCxnSpPr>
          <p:spPr bwMode="auto">
            <a:xfrm rot="5400000" flipV="1">
              <a:off x="1703" y="2235"/>
              <a:ext cx="1" cy="238"/>
            </a:xfrm>
            <a:prstGeom prst="curvedConnector3">
              <a:avLst>
                <a:gd name="adj1" fmla="val -193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043" name="Text Box 27"/>
            <p:cNvSpPr txBox="1">
              <a:spLocks noChangeArrowheads="1"/>
            </p:cNvSpPr>
            <p:nvPr/>
          </p:nvSpPr>
          <p:spPr bwMode="auto">
            <a:xfrm>
              <a:off x="1200" y="2208"/>
              <a:ext cx="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86044" name="Text Box 28"/>
            <p:cNvSpPr txBox="1">
              <a:spLocks noChangeArrowheads="1"/>
            </p:cNvSpPr>
            <p:nvPr/>
          </p:nvSpPr>
          <p:spPr bwMode="auto">
            <a:xfrm>
              <a:off x="1920" y="2208"/>
              <a:ext cx="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86045" name="Text Box 29"/>
            <p:cNvSpPr txBox="1">
              <a:spLocks noChangeArrowheads="1"/>
            </p:cNvSpPr>
            <p:nvPr/>
          </p:nvSpPr>
          <p:spPr bwMode="auto">
            <a:xfrm>
              <a:off x="4080" y="2208"/>
              <a:ext cx="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86046" name="Text Box 30"/>
            <p:cNvSpPr txBox="1">
              <a:spLocks noChangeArrowheads="1"/>
            </p:cNvSpPr>
            <p:nvPr/>
          </p:nvSpPr>
          <p:spPr bwMode="auto">
            <a:xfrm>
              <a:off x="4848" y="2208"/>
              <a:ext cx="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86047" name="Text Box 31"/>
            <p:cNvSpPr txBox="1">
              <a:spLocks noChangeArrowheads="1"/>
            </p:cNvSpPr>
            <p:nvPr/>
          </p:nvSpPr>
          <p:spPr bwMode="auto">
            <a:xfrm>
              <a:off x="1532" y="192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400" b="0" i="0" u="none"/>
                <a:t>a</a:t>
              </a:r>
            </a:p>
          </p:txBody>
        </p:sp>
        <p:sp>
          <p:nvSpPr>
            <p:cNvPr id="86048" name="Text Box 32"/>
            <p:cNvSpPr txBox="1">
              <a:spLocks noChangeArrowheads="1"/>
            </p:cNvSpPr>
            <p:nvPr/>
          </p:nvSpPr>
          <p:spPr bwMode="auto">
            <a:xfrm>
              <a:off x="3408" y="1824"/>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400" b="0" i="0" u="none"/>
                <a:t>a</a:t>
              </a:r>
            </a:p>
          </p:txBody>
        </p:sp>
        <p:sp>
          <p:nvSpPr>
            <p:cNvPr id="86049" name="Text Box 33"/>
            <p:cNvSpPr txBox="1">
              <a:spLocks noChangeArrowheads="1"/>
            </p:cNvSpPr>
            <p:nvPr/>
          </p:nvSpPr>
          <p:spPr bwMode="auto">
            <a:xfrm>
              <a:off x="4512" y="192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400" b="0" i="0" u="none"/>
                <a:t>a</a:t>
              </a:r>
            </a:p>
          </p:txBody>
        </p:sp>
        <p:sp>
          <p:nvSpPr>
            <p:cNvPr id="86050" name="Text Box 34"/>
            <p:cNvSpPr txBox="1">
              <a:spLocks noChangeArrowheads="1"/>
            </p:cNvSpPr>
            <p:nvPr/>
          </p:nvSpPr>
          <p:spPr bwMode="auto">
            <a:xfrm>
              <a:off x="2496" y="1824"/>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400" b="0" i="0" u="none"/>
                <a:t>a</a:t>
              </a:r>
            </a:p>
          </p:txBody>
        </p:sp>
        <p:cxnSp>
          <p:nvCxnSpPr>
            <p:cNvPr id="86051" name="AutoShape 35"/>
            <p:cNvCxnSpPr>
              <a:cxnSpLocks noChangeShapeType="1"/>
              <a:stCxn id="86029" idx="1"/>
              <a:endCxn id="86029" idx="7"/>
            </p:cNvCxnSpPr>
            <p:nvPr/>
          </p:nvCxnSpPr>
          <p:spPr bwMode="auto">
            <a:xfrm rot="5400000" flipV="1">
              <a:off x="4583" y="2235"/>
              <a:ext cx="1" cy="238"/>
            </a:xfrm>
            <a:prstGeom prst="curvedConnector3">
              <a:avLst>
                <a:gd name="adj1" fmla="val -193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52" name="AutoShape 36"/>
            <p:cNvCxnSpPr>
              <a:cxnSpLocks noChangeShapeType="1"/>
              <a:stCxn id="86029" idx="3"/>
              <a:endCxn id="86029" idx="5"/>
            </p:cNvCxnSpPr>
            <p:nvPr/>
          </p:nvCxnSpPr>
          <p:spPr bwMode="auto">
            <a:xfrm rot="16200000" flipH="1">
              <a:off x="4583" y="2473"/>
              <a:ext cx="1" cy="238"/>
            </a:xfrm>
            <a:prstGeom prst="curvedConnector3">
              <a:avLst>
                <a:gd name="adj1" fmla="val 193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053" name="Text Box 37"/>
            <p:cNvSpPr txBox="1">
              <a:spLocks noChangeArrowheads="1"/>
            </p:cNvSpPr>
            <p:nvPr/>
          </p:nvSpPr>
          <p:spPr bwMode="auto">
            <a:xfrm>
              <a:off x="1482"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400" b="0" i="0" u="none"/>
                <a:t>b</a:t>
              </a:r>
            </a:p>
          </p:txBody>
        </p:sp>
        <p:sp>
          <p:nvSpPr>
            <p:cNvPr id="86054" name="Text Box 38"/>
            <p:cNvSpPr txBox="1">
              <a:spLocks noChangeArrowheads="1"/>
            </p:cNvSpPr>
            <p:nvPr/>
          </p:nvSpPr>
          <p:spPr bwMode="auto">
            <a:xfrm>
              <a:off x="2496" y="278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400" b="0" i="0" u="none"/>
                <a:t>b</a:t>
              </a:r>
            </a:p>
          </p:txBody>
        </p:sp>
        <p:sp>
          <p:nvSpPr>
            <p:cNvPr id="86055" name="Text Box 39"/>
            <p:cNvSpPr txBox="1">
              <a:spLocks noChangeArrowheads="1"/>
            </p:cNvSpPr>
            <p:nvPr/>
          </p:nvSpPr>
          <p:spPr bwMode="auto">
            <a:xfrm>
              <a:off x="3552" y="273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400" b="0" i="0" u="none"/>
                <a:t>b</a:t>
              </a:r>
            </a:p>
          </p:txBody>
        </p:sp>
        <p:sp>
          <p:nvSpPr>
            <p:cNvPr id="86056" name="Text Box 40"/>
            <p:cNvSpPr txBox="1">
              <a:spLocks noChangeArrowheads="1"/>
            </p:cNvSpPr>
            <p:nvPr/>
          </p:nvSpPr>
          <p:spPr bwMode="auto">
            <a:xfrm>
              <a:off x="4512" y="273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400" b="0" i="0" u="none"/>
                <a:t>b</a:t>
              </a:r>
            </a:p>
          </p:txBody>
        </p:sp>
      </p:grpSp>
      <p:sp>
        <p:nvSpPr>
          <p:cNvPr id="86057" name="AutoShape 41"/>
          <p:cNvSpPr>
            <a:spLocks noChangeArrowheads="1"/>
          </p:cNvSpPr>
          <p:nvPr/>
        </p:nvSpPr>
        <p:spPr bwMode="auto">
          <a:xfrm>
            <a:off x="914400" y="3733800"/>
            <a:ext cx="304800" cy="485775"/>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795268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4153" name="Object 1033"/>
          <p:cNvGraphicFramePr>
            <a:graphicFrameLocks noChangeAspect="1"/>
          </p:cNvGraphicFramePr>
          <p:nvPr/>
        </p:nvGraphicFramePr>
        <p:xfrm>
          <a:off x="1181100" y="2782888"/>
          <a:ext cx="7956550" cy="3846512"/>
        </p:xfrm>
        <a:graphic>
          <a:graphicData uri="http://schemas.openxmlformats.org/presentationml/2006/ole">
            <mc:AlternateContent xmlns:mc="http://schemas.openxmlformats.org/markup-compatibility/2006">
              <mc:Choice xmlns:v="urn:schemas-microsoft-com:vml" Requires="v">
                <p:oleObj spid="_x0000_s257030" name="文档" r:id="rId3" imgW="7938000" imgH="3844800" progId="Word.Document.8">
                  <p:embed/>
                </p:oleObj>
              </mc:Choice>
              <mc:Fallback>
                <p:oleObj name="文档" r:id="rId3" imgW="7938000" imgH="38448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1100" y="2782888"/>
                        <a:ext cx="7956550" cy="3846512"/>
                      </a:xfrm>
                      <a:prstGeom prst="rect">
                        <a:avLst/>
                      </a:prstGeom>
                      <a:noFill/>
                      <a:ln>
                        <a:noFill/>
                      </a:ln>
                      <a:effectLst/>
                      <a:extLst>
                        <a:ext uri="{909E8E84-426E-40DD-AFC4-6F175D3DCCD1}">
                          <a14:hiddenFill xmlns:a14="http://schemas.microsoft.com/office/drawing/2010/main">
                            <a:solidFill>
                              <a:srgbClr val="66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54" name="Object 1034"/>
          <p:cNvGraphicFramePr>
            <a:graphicFrameLocks noChangeAspect="1"/>
          </p:cNvGraphicFramePr>
          <p:nvPr/>
        </p:nvGraphicFramePr>
        <p:xfrm>
          <a:off x="1125538" y="2778125"/>
          <a:ext cx="7956550" cy="3775075"/>
        </p:xfrm>
        <a:graphic>
          <a:graphicData uri="http://schemas.openxmlformats.org/presentationml/2006/ole">
            <mc:AlternateContent xmlns:mc="http://schemas.openxmlformats.org/markup-compatibility/2006">
              <mc:Choice xmlns:v="urn:schemas-microsoft-com:vml" Requires="v">
                <p:oleObj spid="_x0000_s257031" name="文档" r:id="rId5" imgW="7938000" imgH="3774600" progId="Word.Document.8">
                  <p:embed/>
                </p:oleObj>
              </mc:Choice>
              <mc:Fallback>
                <p:oleObj name="文档" r:id="rId5" imgW="7938000" imgH="377460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5538" y="2778125"/>
                        <a:ext cx="7956550" cy="3775075"/>
                      </a:xfrm>
                      <a:prstGeom prst="rect">
                        <a:avLst/>
                      </a:prstGeom>
                      <a:noFill/>
                      <a:ln>
                        <a:noFill/>
                      </a:ln>
                      <a:effectLst/>
                      <a:extLst>
                        <a:ext uri="{909E8E84-426E-40DD-AFC4-6F175D3DCCD1}">
                          <a14:hiddenFill xmlns:a14="http://schemas.microsoft.com/office/drawing/2010/main">
                            <a:solidFill>
                              <a:srgbClr val="66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147" name="AutoShape 1027"/>
          <p:cNvSpPr>
            <a:spLocks noChangeAspect="1" noChangeArrowheads="1"/>
          </p:cNvSpPr>
          <p:nvPr/>
        </p:nvSpPr>
        <p:spPr bwMode="auto">
          <a:xfrm>
            <a:off x="1295400" y="2133600"/>
            <a:ext cx="6477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34155" name="Group 1035"/>
          <p:cNvGrpSpPr>
            <a:grpSpLocks/>
          </p:cNvGrpSpPr>
          <p:nvPr/>
        </p:nvGrpSpPr>
        <p:grpSpPr bwMode="auto">
          <a:xfrm>
            <a:off x="1371600" y="304800"/>
            <a:ext cx="6705600" cy="2012950"/>
            <a:chOff x="768" y="1821"/>
            <a:chExt cx="4704" cy="1299"/>
          </a:xfrm>
        </p:grpSpPr>
        <p:sp>
          <p:nvSpPr>
            <p:cNvPr id="134156" name="Oval 1036"/>
            <p:cNvSpPr>
              <a:spLocks noChangeArrowheads="1"/>
            </p:cNvSpPr>
            <p:nvPr/>
          </p:nvSpPr>
          <p:spPr bwMode="auto">
            <a:xfrm>
              <a:off x="2928" y="2784"/>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0" i="0" u="none"/>
                <a:t>4</a:t>
              </a:r>
            </a:p>
          </p:txBody>
        </p:sp>
        <p:grpSp>
          <p:nvGrpSpPr>
            <p:cNvPr id="134157" name="Group 1037"/>
            <p:cNvGrpSpPr>
              <a:grpSpLocks/>
            </p:cNvGrpSpPr>
            <p:nvPr/>
          </p:nvGrpSpPr>
          <p:grpSpPr bwMode="auto">
            <a:xfrm>
              <a:off x="5136" y="2304"/>
              <a:ext cx="336" cy="336"/>
              <a:chOff x="3264" y="2256"/>
              <a:chExt cx="336" cy="336"/>
            </a:xfrm>
          </p:grpSpPr>
          <p:sp>
            <p:nvSpPr>
              <p:cNvPr id="134158" name="Oval 1038"/>
              <p:cNvSpPr>
                <a:spLocks noChangeArrowheads="1"/>
              </p:cNvSpPr>
              <p:nvPr/>
            </p:nvSpPr>
            <p:spPr bwMode="auto">
              <a:xfrm>
                <a:off x="3264" y="2256"/>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9" name="Oval 1039"/>
              <p:cNvSpPr>
                <a:spLocks noChangeArrowheads="1"/>
              </p:cNvSpPr>
              <p:nvPr/>
            </p:nvSpPr>
            <p:spPr bwMode="auto">
              <a:xfrm>
                <a:off x="3312" y="2304"/>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0" i="0" u="none"/>
                  <a:t>f</a:t>
                </a:r>
              </a:p>
            </p:txBody>
          </p:sp>
        </p:grpSp>
        <p:sp>
          <p:nvSpPr>
            <p:cNvPr id="134160" name="Oval 1040"/>
            <p:cNvSpPr>
              <a:spLocks noChangeArrowheads="1"/>
            </p:cNvSpPr>
            <p:nvPr/>
          </p:nvSpPr>
          <p:spPr bwMode="auto">
            <a:xfrm>
              <a:off x="2928" y="1872"/>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0" i="0" u="none"/>
                <a:t>3</a:t>
              </a:r>
            </a:p>
          </p:txBody>
        </p:sp>
        <p:sp>
          <p:nvSpPr>
            <p:cNvPr id="134161" name="Oval 1041"/>
            <p:cNvSpPr>
              <a:spLocks noChangeArrowheads="1"/>
            </p:cNvSpPr>
            <p:nvPr/>
          </p:nvSpPr>
          <p:spPr bwMode="auto">
            <a:xfrm>
              <a:off x="3648" y="2304"/>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0" i="0" u="none"/>
                <a:t>5</a:t>
              </a:r>
            </a:p>
          </p:txBody>
        </p:sp>
        <p:sp>
          <p:nvSpPr>
            <p:cNvPr id="134162" name="Oval 1042"/>
            <p:cNvSpPr>
              <a:spLocks noChangeArrowheads="1"/>
            </p:cNvSpPr>
            <p:nvPr/>
          </p:nvSpPr>
          <p:spPr bwMode="auto">
            <a:xfrm>
              <a:off x="4416" y="2304"/>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0" i="0" u="none"/>
                <a:t>6</a:t>
              </a:r>
            </a:p>
          </p:txBody>
        </p:sp>
        <p:sp>
          <p:nvSpPr>
            <p:cNvPr id="134163" name="Oval 1043"/>
            <p:cNvSpPr>
              <a:spLocks noChangeArrowheads="1"/>
            </p:cNvSpPr>
            <p:nvPr/>
          </p:nvSpPr>
          <p:spPr bwMode="auto">
            <a:xfrm>
              <a:off x="2160" y="2304"/>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0" i="0" u="none"/>
                <a:t>2</a:t>
              </a:r>
            </a:p>
          </p:txBody>
        </p:sp>
        <p:sp>
          <p:nvSpPr>
            <p:cNvPr id="134164" name="Oval 1044"/>
            <p:cNvSpPr>
              <a:spLocks noChangeArrowheads="1"/>
            </p:cNvSpPr>
            <p:nvPr/>
          </p:nvSpPr>
          <p:spPr bwMode="auto">
            <a:xfrm>
              <a:off x="1536" y="2304"/>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0" i="0" u="none"/>
                <a:t>1</a:t>
              </a:r>
            </a:p>
          </p:txBody>
        </p:sp>
        <p:sp>
          <p:nvSpPr>
            <p:cNvPr id="134165" name="Oval 1045"/>
            <p:cNvSpPr>
              <a:spLocks noChangeArrowheads="1"/>
            </p:cNvSpPr>
            <p:nvPr/>
          </p:nvSpPr>
          <p:spPr bwMode="auto">
            <a:xfrm>
              <a:off x="768" y="2304"/>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0" i="0" u="none"/>
                <a:t>i</a:t>
              </a:r>
            </a:p>
          </p:txBody>
        </p:sp>
        <p:cxnSp>
          <p:nvCxnSpPr>
            <p:cNvPr id="134166" name="AutoShape 1046"/>
            <p:cNvCxnSpPr>
              <a:cxnSpLocks noChangeShapeType="1"/>
              <a:stCxn id="134165" idx="6"/>
              <a:endCxn id="134164" idx="2"/>
            </p:cNvCxnSpPr>
            <p:nvPr/>
          </p:nvCxnSpPr>
          <p:spPr bwMode="auto">
            <a:xfrm>
              <a:off x="1104" y="2472"/>
              <a:ext cx="43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167" name="AutoShape 1047"/>
            <p:cNvCxnSpPr>
              <a:cxnSpLocks noChangeShapeType="1"/>
              <a:stCxn id="134164" idx="3"/>
              <a:endCxn id="134164" idx="5"/>
            </p:cNvCxnSpPr>
            <p:nvPr/>
          </p:nvCxnSpPr>
          <p:spPr bwMode="auto">
            <a:xfrm rot="16200000" flipH="1">
              <a:off x="1703" y="2473"/>
              <a:ext cx="1" cy="238"/>
            </a:xfrm>
            <a:prstGeom prst="curvedConnector3">
              <a:avLst>
                <a:gd name="adj1" fmla="val 193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168" name="AutoShape 1048"/>
            <p:cNvCxnSpPr>
              <a:cxnSpLocks noChangeShapeType="1"/>
              <a:stCxn id="134164" idx="6"/>
              <a:endCxn id="134163" idx="2"/>
            </p:cNvCxnSpPr>
            <p:nvPr/>
          </p:nvCxnSpPr>
          <p:spPr bwMode="auto">
            <a:xfrm>
              <a:off x="1872" y="2472"/>
              <a:ext cx="28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169" name="AutoShape 1049"/>
            <p:cNvCxnSpPr>
              <a:cxnSpLocks noChangeShapeType="1"/>
              <a:stCxn id="134163" idx="7"/>
              <a:endCxn id="134160" idx="2"/>
            </p:cNvCxnSpPr>
            <p:nvPr/>
          </p:nvCxnSpPr>
          <p:spPr bwMode="auto">
            <a:xfrm rot="16200000">
              <a:off x="2531" y="1956"/>
              <a:ext cx="313" cy="481"/>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170" name="AutoShape 1050"/>
            <p:cNvCxnSpPr>
              <a:cxnSpLocks noChangeShapeType="1"/>
              <a:stCxn id="134163" idx="5"/>
              <a:endCxn id="134156" idx="2"/>
            </p:cNvCxnSpPr>
            <p:nvPr/>
          </p:nvCxnSpPr>
          <p:spPr bwMode="auto">
            <a:xfrm rot="16200000" flipH="1">
              <a:off x="2507" y="2531"/>
              <a:ext cx="361" cy="481"/>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171" name="AutoShape 1051"/>
            <p:cNvCxnSpPr>
              <a:cxnSpLocks noChangeShapeType="1"/>
              <a:stCxn id="134160" idx="6"/>
              <a:endCxn id="134161" idx="1"/>
            </p:cNvCxnSpPr>
            <p:nvPr/>
          </p:nvCxnSpPr>
          <p:spPr bwMode="auto">
            <a:xfrm>
              <a:off x="3264" y="2040"/>
              <a:ext cx="433" cy="313"/>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172" name="AutoShape 1052"/>
            <p:cNvCxnSpPr>
              <a:cxnSpLocks noChangeShapeType="1"/>
              <a:stCxn id="134156" idx="6"/>
              <a:endCxn id="134161" idx="3"/>
            </p:cNvCxnSpPr>
            <p:nvPr/>
          </p:nvCxnSpPr>
          <p:spPr bwMode="auto">
            <a:xfrm flipV="1">
              <a:off x="3264" y="2591"/>
              <a:ext cx="433" cy="361"/>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173" name="AutoShape 1053"/>
            <p:cNvCxnSpPr>
              <a:cxnSpLocks noChangeShapeType="1"/>
              <a:stCxn id="134161" idx="6"/>
              <a:endCxn id="134162" idx="2"/>
            </p:cNvCxnSpPr>
            <p:nvPr/>
          </p:nvCxnSpPr>
          <p:spPr bwMode="auto">
            <a:xfrm>
              <a:off x="3984" y="2472"/>
              <a:ext cx="43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174" name="AutoShape 1054"/>
            <p:cNvCxnSpPr>
              <a:cxnSpLocks noChangeShapeType="1"/>
              <a:stCxn id="134162" idx="6"/>
              <a:endCxn id="134158" idx="2"/>
            </p:cNvCxnSpPr>
            <p:nvPr/>
          </p:nvCxnSpPr>
          <p:spPr bwMode="auto">
            <a:xfrm>
              <a:off x="4752" y="2472"/>
              <a:ext cx="38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175" name="AutoShape 1055"/>
            <p:cNvCxnSpPr>
              <a:cxnSpLocks noChangeShapeType="1"/>
              <a:stCxn id="134164" idx="1"/>
              <a:endCxn id="134164" idx="7"/>
            </p:cNvCxnSpPr>
            <p:nvPr/>
          </p:nvCxnSpPr>
          <p:spPr bwMode="auto">
            <a:xfrm rot="5400000" flipV="1">
              <a:off x="1703" y="2235"/>
              <a:ext cx="1" cy="238"/>
            </a:xfrm>
            <a:prstGeom prst="curvedConnector3">
              <a:avLst>
                <a:gd name="adj1" fmla="val -193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176" name="Text Box 1056"/>
            <p:cNvSpPr txBox="1">
              <a:spLocks noChangeArrowheads="1"/>
            </p:cNvSpPr>
            <p:nvPr/>
          </p:nvSpPr>
          <p:spPr bwMode="auto">
            <a:xfrm>
              <a:off x="1190" y="2204"/>
              <a:ext cx="22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134177" name="Text Box 1057"/>
            <p:cNvSpPr txBox="1">
              <a:spLocks noChangeArrowheads="1"/>
            </p:cNvSpPr>
            <p:nvPr/>
          </p:nvSpPr>
          <p:spPr bwMode="auto">
            <a:xfrm>
              <a:off x="1909" y="2204"/>
              <a:ext cx="22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134178" name="Text Box 1058"/>
            <p:cNvSpPr txBox="1">
              <a:spLocks noChangeArrowheads="1"/>
            </p:cNvSpPr>
            <p:nvPr/>
          </p:nvSpPr>
          <p:spPr bwMode="auto">
            <a:xfrm>
              <a:off x="4070" y="2204"/>
              <a:ext cx="22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134179" name="Text Box 1059"/>
            <p:cNvSpPr txBox="1">
              <a:spLocks noChangeArrowheads="1"/>
            </p:cNvSpPr>
            <p:nvPr/>
          </p:nvSpPr>
          <p:spPr bwMode="auto">
            <a:xfrm>
              <a:off x="4836" y="2204"/>
              <a:ext cx="22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134180" name="Text Box 1060"/>
            <p:cNvSpPr txBox="1">
              <a:spLocks noChangeArrowheads="1"/>
            </p:cNvSpPr>
            <p:nvPr/>
          </p:nvSpPr>
          <p:spPr bwMode="auto">
            <a:xfrm>
              <a:off x="1523" y="1916"/>
              <a:ext cx="224"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400" b="0" i="0" u="none"/>
                <a:t>a</a:t>
              </a:r>
            </a:p>
          </p:txBody>
        </p:sp>
        <p:sp>
          <p:nvSpPr>
            <p:cNvPr id="134181" name="Text Box 1061"/>
            <p:cNvSpPr txBox="1">
              <a:spLocks noChangeArrowheads="1"/>
            </p:cNvSpPr>
            <p:nvPr/>
          </p:nvSpPr>
          <p:spPr bwMode="auto">
            <a:xfrm>
              <a:off x="3397" y="1821"/>
              <a:ext cx="224"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400" b="0" i="0" u="none"/>
                <a:t>a</a:t>
              </a:r>
            </a:p>
          </p:txBody>
        </p:sp>
        <p:sp>
          <p:nvSpPr>
            <p:cNvPr id="134182" name="Text Box 1062"/>
            <p:cNvSpPr txBox="1">
              <a:spLocks noChangeArrowheads="1"/>
            </p:cNvSpPr>
            <p:nvPr/>
          </p:nvSpPr>
          <p:spPr bwMode="auto">
            <a:xfrm>
              <a:off x="4502" y="1916"/>
              <a:ext cx="224"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400" b="0" i="0" u="none"/>
                <a:t>a</a:t>
              </a:r>
            </a:p>
          </p:txBody>
        </p:sp>
        <p:sp>
          <p:nvSpPr>
            <p:cNvPr id="134183" name="Text Box 1063"/>
            <p:cNvSpPr txBox="1">
              <a:spLocks noChangeArrowheads="1"/>
            </p:cNvSpPr>
            <p:nvPr/>
          </p:nvSpPr>
          <p:spPr bwMode="auto">
            <a:xfrm>
              <a:off x="2485" y="1821"/>
              <a:ext cx="224"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400" b="0" i="0" u="none"/>
                <a:t>a</a:t>
              </a:r>
            </a:p>
          </p:txBody>
        </p:sp>
        <p:cxnSp>
          <p:nvCxnSpPr>
            <p:cNvPr id="134184" name="AutoShape 1064"/>
            <p:cNvCxnSpPr>
              <a:cxnSpLocks noChangeShapeType="1"/>
              <a:stCxn id="134162" idx="1"/>
              <a:endCxn id="134162" idx="7"/>
            </p:cNvCxnSpPr>
            <p:nvPr/>
          </p:nvCxnSpPr>
          <p:spPr bwMode="auto">
            <a:xfrm rot="5400000" flipV="1">
              <a:off x="4583" y="2235"/>
              <a:ext cx="1" cy="238"/>
            </a:xfrm>
            <a:prstGeom prst="curvedConnector3">
              <a:avLst>
                <a:gd name="adj1" fmla="val -193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185" name="AutoShape 1065"/>
            <p:cNvCxnSpPr>
              <a:cxnSpLocks noChangeShapeType="1"/>
              <a:stCxn id="134162" idx="3"/>
              <a:endCxn id="134162" idx="5"/>
            </p:cNvCxnSpPr>
            <p:nvPr/>
          </p:nvCxnSpPr>
          <p:spPr bwMode="auto">
            <a:xfrm rot="16200000" flipH="1">
              <a:off x="4583" y="2473"/>
              <a:ext cx="1" cy="238"/>
            </a:xfrm>
            <a:prstGeom prst="curvedConnector3">
              <a:avLst>
                <a:gd name="adj1" fmla="val 193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186" name="Text Box 1066"/>
            <p:cNvSpPr txBox="1">
              <a:spLocks noChangeArrowheads="1"/>
            </p:cNvSpPr>
            <p:nvPr/>
          </p:nvSpPr>
          <p:spPr bwMode="auto">
            <a:xfrm>
              <a:off x="1471" y="2636"/>
              <a:ext cx="236"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400" b="0" i="0" u="none"/>
                <a:t>b</a:t>
              </a:r>
            </a:p>
          </p:txBody>
        </p:sp>
        <p:sp>
          <p:nvSpPr>
            <p:cNvPr id="134187" name="Text Box 1067"/>
            <p:cNvSpPr txBox="1">
              <a:spLocks noChangeArrowheads="1"/>
            </p:cNvSpPr>
            <p:nvPr/>
          </p:nvSpPr>
          <p:spPr bwMode="auto">
            <a:xfrm>
              <a:off x="2484" y="2781"/>
              <a:ext cx="236"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400" b="0" i="0" u="none"/>
                <a:t>b</a:t>
              </a:r>
            </a:p>
          </p:txBody>
        </p:sp>
        <p:sp>
          <p:nvSpPr>
            <p:cNvPr id="134188" name="Text Box 1068"/>
            <p:cNvSpPr txBox="1">
              <a:spLocks noChangeArrowheads="1"/>
            </p:cNvSpPr>
            <p:nvPr/>
          </p:nvSpPr>
          <p:spPr bwMode="auto">
            <a:xfrm>
              <a:off x="3542" y="2734"/>
              <a:ext cx="236"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400" b="0" i="0" u="none"/>
                <a:t>b</a:t>
              </a:r>
            </a:p>
          </p:txBody>
        </p:sp>
        <p:sp>
          <p:nvSpPr>
            <p:cNvPr id="134189" name="Text Box 1069"/>
            <p:cNvSpPr txBox="1">
              <a:spLocks noChangeArrowheads="1"/>
            </p:cNvSpPr>
            <p:nvPr/>
          </p:nvSpPr>
          <p:spPr bwMode="auto">
            <a:xfrm>
              <a:off x="4501" y="2734"/>
              <a:ext cx="236"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400" b="0" i="0" u="none"/>
                <a:t>b</a:t>
              </a:r>
            </a:p>
          </p:txBody>
        </p:sp>
      </p:grpSp>
    </p:spTree>
    <p:extLst>
      <p:ext uri="{BB962C8B-B14F-4D97-AF65-F5344CB8AC3E}">
        <p14:creationId xmlns:p14="http://schemas.microsoft.com/office/powerpoint/2010/main" val="3164313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4153"/>
                                        </p:tgtEl>
                                        <p:attrNameLst>
                                          <p:attrName>style.visibility</p:attrName>
                                        </p:attrNameLst>
                                      </p:cBhvr>
                                      <p:to>
                                        <p:strVal val="visible"/>
                                      </p:to>
                                    </p:set>
                                    <p:anim calcmode="lin" valueType="num">
                                      <p:cBhvr additive="base">
                                        <p:cTn id="7" dur="500" fill="hold"/>
                                        <p:tgtEl>
                                          <p:spTgt spid="134153"/>
                                        </p:tgtEl>
                                        <p:attrNameLst>
                                          <p:attrName>ppt_x</p:attrName>
                                        </p:attrNameLst>
                                      </p:cBhvr>
                                      <p:tavLst>
                                        <p:tav tm="0">
                                          <p:val>
                                            <p:strVal val="0-#ppt_w/2"/>
                                          </p:val>
                                        </p:tav>
                                        <p:tav tm="100000">
                                          <p:val>
                                            <p:strVal val="#ppt_x"/>
                                          </p:val>
                                        </p:tav>
                                      </p:tavLst>
                                    </p:anim>
                                    <p:anim calcmode="lin" valueType="num">
                                      <p:cBhvr additive="base">
                                        <p:cTn id="8" dur="500" fill="hold"/>
                                        <p:tgtEl>
                                          <p:spTgt spid="13415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4154"/>
                                        </p:tgtEl>
                                        <p:attrNameLst>
                                          <p:attrName>style.visibility</p:attrName>
                                        </p:attrNameLst>
                                      </p:cBhvr>
                                      <p:to>
                                        <p:strVal val="visible"/>
                                      </p:to>
                                    </p:set>
                                    <p:anim calcmode="lin" valueType="num">
                                      <p:cBhvr additive="base">
                                        <p:cTn id="13" dur="500" fill="hold"/>
                                        <p:tgtEl>
                                          <p:spTgt spid="134154"/>
                                        </p:tgtEl>
                                        <p:attrNameLst>
                                          <p:attrName>ppt_x</p:attrName>
                                        </p:attrNameLst>
                                      </p:cBhvr>
                                      <p:tavLst>
                                        <p:tav tm="0">
                                          <p:val>
                                            <p:strVal val="#ppt_x"/>
                                          </p:val>
                                        </p:tav>
                                        <p:tav tm="100000">
                                          <p:val>
                                            <p:strVal val="#ppt_x"/>
                                          </p:val>
                                        </p:tav>
                                      </p:tavLst>
                                    </p:anim>
                                    <p:anim calcmode="lin" valueType="num">
                                      <p:cBhvr additive="base">
                                        <p:cTn id="14" dur="500" fill="hold"/>
                                        <p:tgtEl>
                                          <p:spTgt spid="1341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zh-CN" altLang="en-US" sz="2800" b="1">
                <a:solidFill>
                  <a:srgbClr val="800000"/>
                </a:solidFill>
              </a:rPr>
              <a:t>  等价的</a:t>
            </a:r>
            <a:r>
              <a:rPr lang="en-US" altLang="zh-CN" sz="2800" b="1">
                <a:solidFill>
                  <a:srgbClr val="800000"/>
                </a:solidFill>
              </a:rPr>
              <a:t>DFA</a:t>
            </a:r>
          </a:p>
        </p:txBody>
      </p:sp>
      <p:sp>
        <p:nvSpPr>
          <p:cNvPr id="88069" name="Text Box 5"/>
          <p:cNvSpPr txBox="1">
            <a:spLocks noChangeArrowheads="1"/>
          </p:cNvSpPr>
          <p:nvPr/>
        </p:nvSpPr>
        <p:spPr bwMode="auto">
          <a:xfrm>
            <a:off x="5410200" y="17526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400" b="0" i="0" u="none"/>
              <a:t>a</a:t>
            </a:r>
          </a:p>
        </p:txBody>
      </p:sp>
      <p:grpSp>
        <p:nvGrpSpPr>
          <p:cNvPr id="88070" name="Group 6"/>
          <p:cNvGrpSpPr>
            <a:grpSpLocks/>
          </p:cNvGrpSpPr>
          <p:nvPr/>
        </p:nvGrpSpPr>
        <p:grpSpPr bwMode="auto">
          <a:xfrm>
            <a:off x="1371600" y="2438400"/>
            <a:ext cx="7194550" cy="3276600"/>
            <a:chOff x="864" y="1536"/>
            <a:chExt cx="4532" cy="2064"/>
          </a:xfrm>
        </p:grpSpPr>
        <p:grpSp>
          <p:nvGrpSpPr>
            <p:cNvPr id="88071" name="Group 7"/>
            <p:cNvGrpSpPr>
              <a:grpSpLocks/>
            </p:cNvGrpSpPr>
            <p:nvPr/>
          </p:nvGrpSpPr>
          <p:grpSpPr bwMode="auto">
            <a:xfrm>
              <a:off x="3264" y="1536"/>
              <a:ext cx="432" cy="432"/>
              <a:chOff x="4320" y="2160"/>
              <a:chExt cx="432" cy="432"/>
            </a:xfrm>
          </p:grpSpPr>
          <p:sp>
            <p:nvSpPr>
              <p:cNvPr id="88072" name="Oval 8"/>
              <p:cNvSpPr>
                <a:spLocks noChangeArrowheads="1"/>
              </p:cNvSpPr>
              <p:nvPr/>
            </p:nvSpPr>
            <p:spPr bwMode="auto">
              <a:xfrm>
                <a:off x="4320" y="2160"/>
                <a:ext cx="432" cy="4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3" name="Oval 9"/>
              <p:cNvSpPr>
                <a:spLocks noChangeArrowheads="1"/>
              </p:cNvSpPr>
              <p:nvPr/>
            </p:nvSpPr>
            <p:spPr bwMode="auto">
              <a:xfrm>
                <a:off x="4368" y="2208"/>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0" i="0" u="none"/>
                  <a:t>C</a:t>
                </a:r>
              </a:p>
            </p:txBody>
          </p:sp>
        </p:grpSp>
        <p:grpSp>
          <p:nvGrpSpPr>
            <p:cNvPr id="88074" name="Group 10"/>
            <p:cNvGrpSpPr>
              <a:grpSpLocks/>
            </p:cNvGrpSpPr>
            <p:nvPr/>
          </p:nvGrpSpPr>
          <p:grpSpPr bwMode="auto">
            <a:xfrm>
              <a:off x="3264" y="2784"/>
              <a:ext cx="432" cy="432"/>
              <a:chOff x="3456" y="2688"/>
              <a:chExt cx="432" cy="432"/>
            </a:xfrm>
          </p:grpSpPr>
          <p:sp>
            <p:nvSpPr>
              <p:cNvPr id="88075" name="Oval 11"/>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6" name="Oval 12"/>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0" i="0" u="none"/>
                  <a:t>D</a:t>
                </a:r>
              </a:p>
            </p:txBody>
          </p:sp>
        </p:grpSp>
        <p:sp>
          <p:nvSpPr>
            <p:cNvPr id="88077" name="Oval 13"/>
            <p:cNvSpPr>
              <a:spLocks noChangeArrowheads="1"/>
            </p:cNvSpPr>
            <p:nvPr/>
          </p:nvSpPr>
          <p:spPr bwMode="auto">
            <a:xfrm>
              <a:off x="1872" y="2784"/>
              <a:ext cx="432" cy="4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0" i="0" u="none"/>
                <a:t>B</a:t>
              </a:r>
            </a:p>
          </p:txBody>
        </p:sp>
        <p:sp>
          <p:nvSpPr>
            <p:cNvPr id="88078" name="Oval 14"/>
            <p:cNvSpPr>
              <a:spLocks noChangeArrowheads="1"/>
            </p:cNvSpPr>
            <p:nvPr/>
          </p:nvSpPr>
          <p:spPr bwMode="auto">
            <a:xfrm>
              <a:off x="1872" y="1536"/>
              <a:ext cx="432" cy="4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0" i="0" u="none"/>
                <a:t>A</a:t>
              </a:r>
            </a:p>
          </p:txBody>
        </p:sp>
        <p:grpSp>
          <p:nvGrpSpPr>
            <p:cNvPr id="88079" name="Group 15"/>
            <p:cNvGrpSpPr>
              <a:grpSpLocks/>
            </p:cNvGrpSpPr>
            <p:nvPr/>
          </p:nvGrpSpPr>
          <p:grpSpPr bwMode="auto">
            <a:xfrm>
              <a:off x="4608" y="1536"/>
              <a:ext cx="432" cy="432"/>
              <a:chOff x="3120" y="1536"/>
              <a:chExt cx="432" cy="432"/>
            </a:xfrm>
          </p:grpSpPr>
          <p:sp>
            <p:nvSpPr>
              <p:cNvPr id="88080" name="Oval 16"/>
              <p:cNvSpPr>
                <a:spLocks noChangeArrowheads="1"/>
              </p:cNvSpPr>
              <p:nvPr/>
            </p:nvSpPr>
            <p:spPr bwMode="auto">
              <a:xfrm>
                <a:off x="3120" y="1536"/>
                <a:ext cx="432" cy="4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1" name="Oval 17"/>
              <p:cNvSpPr>
                <a:spLocks noChangeArrowheads="1"/>
              </p:cNvSpPr>
              <p:nvPr/>
            </p:nvSpPr>
            <p:spPr bwMode="auto">
              <a:xfrm>
                <a:off x="3168" y="1584"/>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0" i="0" u="none"/>
                  <a:t>E</a:t>
                </a:r>
              </a:p>
            </p:txBody>
          </p:sp>
        </p:grpSp>
        <p:grpSp>
          <p:nvGrpSpPr>
            <p:cNvPr id="88082" name="Group 18"/>
            <p:cNvGrpSpPr>
              <a:grpSpLocks/>
            </p:cNvGrpSpPr>
            <p:nvPr/>
          </p:nvGrpSpPr>
          <p:grpSpPr bwMode="auto">
            <a:xfrm>
              <a:off x="4608" y="2784"/>
              <a:ext cx="432" cy="432"/>
              <a:chOff x="4224" y="2688"/>
              <a:chExt cx="432" cy="432"/>
            </a:xfrm>
          </p:grpSpPr>
          <p:sp>
            <p:nvSpPr>
              <p:cNvPr id="88083" name="Oval 19"/>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4" name="Oval 20"/>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0" i="0" u="none"/>
                  <a:t>F</a:t>
                </a:r>
              </a:p>
            </p:txBody>
          </p:sp>
        </p:grpSp>
        <p:sp>
          <p:nvSpPr>
            <p:cNvPr id="88085" name="Oval 21"/>
            <p:cNvSpPr>
              <a:spLocks noChangeArrowheads="1"/>
            </p:cNvSpPr>
            <p:nvPr/>
          </p:nvSpPr>
          <p:spPr bwMode="auto">
            <a:xfrm>
              <a:off x="864" y="2208"/>
              <a:ext cx="432" cy="4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0" i="0" u="none"/>
                <a:t>S</a:t>
              </a:r>
            </a:p>
          </p:txBody>
        </p:sp>
        <p:cxnSp>
          <p:nvCxnSpPr>
            <p:cNvPr id="88086" name="AutoShape 22"/>
            <p:cNvCxnSpPr>
              <a:cxnSpLocks noChangeShapeType="1"/>
              <a:stCxn id="88085" idx="0"/>
              <a:endCxn id="88078" idx="2"/>
            </p:cNvCxnSpPr>
            <p:nvPr/>
          </p:nvCxnSpPr>
          <p:spPr bwMode="auto">
            <a:xfrm rot="16200000">
              <a:off x="1248" y="1584"/>
              <a:ext cx="456" cy="792"/>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87" name="AutoShape 23"/>
            <p:cNvCxnSpPr>
              <a:cxnSpLocks noChangeShapeType="1"/>
              <a:stCxn id="88085" idx="4"/>
              <a:endCxn id="88077" idx="2"/>
            </p:cNvCxnSpPr>
            <p:nvPr/>
          </p:nvCxnSpPr>
          <p:spPr bwMode="auto">
            <a:xfrm rot="16200000" flipH="1">
              <a:off x="1296" y="2424"/>
              <a:ext cx="360" cy="792"/>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88" name="AutoShape 24"/>
            <p:cNvCxnSpPr>
              <a:cxnSpLocks noChangeShapeType="1"/>
              <a:stCxn id="88077" idx="7"/>
              <a:endCxn id="88078" idx="5"/>
            </p:cNvCxnSpPr>
            <p:nvPr/>
          </p:nvCxnSpPr>
          <p:spPr bwMode="auto">
            <a:xfrm rot="16200000">
              <a:off x="1770" y="2376"/>
              <a:ext cx="94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89" name="AutoShape 25"/>
            <p:cNvCxnSpPr>
              <a:cxnSpLocks noChangeShapeType="1"/>
              <a:stCxn id="88078" idx="3"/>
              <a:endCxn id="88077" idx="1"/>
            </p:cNvCxnSpPr>
            <p:nvPr/>
          </p:nvCxnSpPr>
          <p:spPr bwMode="auto">
            <a:xfrm rot="5400000">
              <a:off x="1464" y="2376"/>
              <a:ext cx="94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90" name="AutoShape 26"/>
            <p:cNvCxnSpPr>
              <a:cxnSpLocks noChangeShapeType="1"/>
              <a:stCxn id="88078" idx="6"/>
              <a:endCxn id="88072" idx="2"/>
            </p:cNvCxnSpPr>
            <p:nvPr/>
          </p:nvCxnSpPr>
          <p:spPr bwMode="auto">
            <a:xfrm>
              <a:off x="2304" y="1752"/>
              <a:ext cx="96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91" name="AutoShape 27"/>
            <p:cNvCxnSpPr>
              <a:cxnSpLocks noChangeShapeType="1"/>
              <a:stCxn id="88077" idx="6"/>
              <a:endCxn id="88075" idx="2"/>
            </p:cNvCxnSpPr>
            <p:nvPr/>
          </p:nvCxnSpPr>
          <p:spPr bwMode="auto">
            <a:xfrm>
              <a:off x="2304" y="3000"/>
              <a:ext cx="96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92" name="AutoShape 28"/>
            <p:cNvCxnSpPr>
              <a:cxnSpLocks noChangeShapeType="1"/>
              <a:stCxn id="88075" idx="6"/>
              <a:endCxn id="88083" idx="2"/>
            </p:cNvCxnSpPr>
            <p:nvPr/>
          </p:nvCxnSpPr>
          <p:spPr bwMode="auto">
            <a:xfrm>
              <a:off x="3696" y="3000"/>
              <a:ext cx="91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93" name="AutoShape 29"/>
            <p:cNvCxnSpPr>
              <a:cxnSpLocks noChangeShapeType="1"/>
              <a:stCxn id="88072" idx="6"/>
              <a:endCxn id="88080" idx="2"/>
            </p:cNvCxnSpPr>
            <p:nvPr/>
          </p:nvCxnSpPr>
          <p:spPr bwMode="auto">
            <a:xfrm>
              <a:off x="3696" y="1752"/>
              <a:ext cx="91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94" name="AutoShape 30"/>
            <p:cNvCxnSpPr>
              <a:cxnSpLocks noChangeShapeType="1"/>
              <a:stCxn id="88080" idx="4"/>
              <a:endCxn id="88083" idx="0"/>
            </p:cNvCxnSpPr>
            <p:nvPr/>
          </p:nvCxnSpPr>
          <p:spPr bwMode="auto">
            <a:xfrm rot="5400000">
              <a:off x="4416" y="2376"/>
              <a:ext cx="81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95" name="AutoShape 31"/>
            <p:cNvCxnSpPr>
              <a:cxnSpLocks noChangeShapeType="1"/>
              <a:stCxn id="88083" idx="6"/>
              <a:endCxn id="88080" idx="6"/>
            </p:cNvCxnSpPr>
            <p:nvPr/>
          </p:nvCxnSpPr>
          <p:spPr bwMode="auto">
            <a:xfrm flipV="1">
              <a:off x="5040" y="1752"/>
              <a:ext cx="1" cy="1248"/>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96" name="AutoShape 32"/>
            <p:cNvCxnSpPr>
              <a:cxnSpLocks noChangeShapeType="1"/>
              <a:stCxn id="88072" idx="1"/>
              <a:endCxn id="88073" idx="7"/>
            </p:cNvCxnSpPr>
            <p:nvPr/>
          </p:nvCxnSpPr>
          <p:spPr bwMode="auto">
            <a:xfrm rot="5400000" flipV="1">
              <a:off x="3446" y="1480"/>
              <a:ext cx="34" cy="272"/>
            </a:xfrm>
            <a:prstGeom prst="curvedConnector3">
              <a:avLst>
                <a:gd name="adj1" fmla="val -60882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97" name="AutoShape 33"/>
            <p:cNvCxnSpPr>
              <a:cxnSpLocks noChangeShapeType="1"/>
              <a:stCxn id="88075" idx="3"/>
              <a:endCxn id="88075" idx="5"/>
            </p:cNvCxnSpPr>
            <p:nvPr/>
          </p:nvCxnSpPr>
          <p:spPr bwMode="auto">
            <a:xfrm rot="16200000" flipH="1">
              <a:off x="3479" y="3001"/>
              <a:ext cx="1" cy="306"/>
            </a:xfrm>
            <a:prstGeom prst="curvedConnector3">
              <a:avLst>
                <a:gd name="adj1" fmla="val 207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098" name="Text Box 34"/>
            <p:cNvSpPr txBox="1">
              <a:spLocks noChangeArrowheads="1"/>
            </p:cNvSpPr>
            <p:nvPr/>
          </p:nvSpPr>
          <p:spPr bwMode="auto">
            <a:xfrm>
              <a:off x="5184" y="230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400" b="0" i="0" u="none"/>
                <a:t>b</a:t>
              </a:r>
            </a:p>
          </p:txBody>
        </p:sp>
        <p:sp>
          <p:nvSpPr>
            <p:cNvPr id="88099" name="Text Box 35"/>
            <p:cNvSpPr txBox="1">
              <a:spLocks noChangeArrowheads="1"/>
            </p:cNvSpPr>
            <p:nvPr/>
          </p:nvSpPr>
          <p:spPr bwMode="auto">
            <a:xfrm>
              <a:off x="1200" y="163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400" b="0" i="0" u="none"/>
                <a:t>a</a:t>
              </a:r>
            </a:p>
          </p:txBody>
        </p:sp>
        <p:sp>
          <p:nvSpPr>
            <p:cNvPr id="88100" name="Text Box 36"/>
            <p:cNvSpPr txBox="1">
              <a:spLocks noChangeArrowheads="1"/>
            </p:cNvSpPr>
            <p:nvPr/>
          </p:nvSpPr>
          <p:spPr bwMode="auto">
            <a:xfrm>
              <a:off x="2208" y="2256"/>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400" b="0" i="0" u="none"/>
                <a:t>a</a:t>
              </a:r>
            </a:p>
          </p:txBody>
        </p:sp>
        <p:sp>
          <p:nvSpPr>
            <p:cNvPr id="88101" name="Text Box 37"/>
            <p:cNvSpPr txBox="1">
              <a:spLocks noChangeArrowheads="1"/>
            </p:cNvSpPr>
            <p:nvPr/>
          </p:nvSpPr>
          <p:spPr bwMode="auto">
            <a:xfrm>
              <a:off x="2736" y="1536"/>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400" b="0" i="0" u="none"/>
                <a:t>a</a:t>
              </a:r>
            </a:p>
          </p:txBody>
        </p:sp>
        <p:sp>
          <p:nvSpPr>
            <p:cNvPr id="88102" name="Text Box 38"/>
            <p:cNvSpPr txBox="1">
              <a:spLocks noChangeArrowheads="1"/>
            </p:cNvSpPr>
            <p:nvPr/>
          </p:nvSpPr>
          <p:spPr bwMode="auto">
            <a:xfrm>
              <a:off x="4656" y="2256"/>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400" b="0" i="0" u="none"/>
                <a:t>a</a:t>
              </a:r>
            </a:p>
          </p:txBody>
        </p:sp>
        <p:sp>
          <p:nvSpPr>
            <p:cNvPr id="88103" name="Text Box 39"/>
            <p:cNvSpPr txBox="1">
              <a:spLocks noChangeArrowheads="1"/>
            </p:cNvSpPr>
            <p:nvPr/>
          </p:nvSpPr>
          <p:spPr bwMode="auto">
            <a:xfrm>
              <a:off x="4176" y="2928"/>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400" b="0" i="0" u="none"/>
                <a:t>a</a:t>
              </a:r>
            </a:p>
          </p:txBody>
        </p:sp>
        <p:sp>
          <p:nvSpPr>
            <p:cNvPr id="88104" name="Text Box 40"/>
            <p:cNvSpPr txBox="1">
              <a:spLocks noChangeArrowheads="1"/>
            </p:cNvSpPr>
            <p:nvPr/>
          </p:nvSpPr>
          <p:spPr bwMode="auto">
            <a:xfrm>
              <a:off x="1344" y="288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400" b="0" i="0" u="none"/>
                <a:t>b</a:t>
              </a:r>
            </a:p>
          </p:txBody>
        </p:sp>
        <p:sp>
          <p:nvSpPr>
            <p:cNvPr id="88105" name="Text Box 41"/>
            <p:cNvSpPr txBox="1">
              <a:spLocks noChangeArrowheads="1"/>
            </p:cNvSpPr>
            <p:nvPr/>
          </p:nvSpPr>
          <p:spPr bwMode="auto">
            <a:xfrm>
              <a:off x="1728" y="230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400" b="0" i="0" u="none"/>
                <a:t>b</a:t>
              </a:r>
            </a:p>
          </p:txBody>
        </p:sp>
        <p:sp>
          <p:nvSpPr>
            <p:cNvPr id="88106" name="Text Box 42"/>
            <p:cNvSpPr txBox="1">
              <a:spLocks noChangeArrowheads="1"/>
            </p:cNvSpPr>
            <p:nvPr/>
          </p:nvSpPr>
          <p:spPr bwMode="auto">
            <a:xfrm>
              <a:off x="2784" y="297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400" b="0" i="0" u="none"/>
                <a:t>b</a:t>
              </a:r>
            </a:p>
          </p:txBody>
        </p:sp>
        <p:sp>
          <p:nvSpPr>
            <p:cNvPr id="88107" name="Text Box 43"/>
            <p:cNvSpPr txBox="1">
              <a:spLocks noChangeArrowheads="1"/>
            </p:cNvSpPr>
            <p:nvPr/>
          </p:nvSpPr>
          <p:spPr bwMode="auto">
            <a:xfrm>
              <a:off x="4080" y="153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400" b="0" i="0" u="none"/>
                <a:t>b</a:t>
              </a:r>
            </a:p>
          </p:txBody>
        </p:sp>
        <p:sp>
          <p:nvSpPr>
            <p:cNvPr id="88108" name="Text Box 44"/>
            <p:cNvSpPr txBox="1">
              <a:spLocks noChangeArrowheads="1"/>
            </p:cNvSpPr>
            <p:nvPr/>
          </p:nvSpPr>
          <p:spPr bwMode="auto">
            <a:xfrm>
              <a:off x="3408" y="331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400" b="0" i="0" u="none"/>
                <a:t>b</a:t>
              </a:r>
            </a:p>
          </p:txBody>
        </p:sp>
      </p:grpSp>
      <p:sp>
        <p:nvSpPr>
          <p:cNvPr id="88109" name="AutoShape 45"/>
          <p:cNvSpPr>
            <a:spLocks noChangeArrowheads="1"/>
          </p:cNvSpPr>
          <p:nvPr/>
        </p:nvSpPr>
        <p:spPr bwMode="auto">
          <a:xfrm>
            <a:off x="1143000" y="3810000"/>
            <a:ext cx="76200" cy="762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10" name="AutoShape 46"/>
          <p:cNvSpPr>
            <a:spLocks noChangeArrowheads="1"/>
          </p:cNvSpPr>
          <p:nvPr/>
        </p:nvSpPr>
        <p:spPr bwMode="auto">
          <a:xfrm>
            <a:off x="990600" y="3675063"/>
            <a:ext cx="415925" cy="381000"/>
          </a:xfrm>
          <a:prstGeom prst="rightArrow">
            <a:avLst>
              <a:gd name="adj1" fmla="val 50000"/>
              <a:gd name="adj2" fmla="val 272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8111" name="AutoShape 47"/>
          <p:cNvCxnSpPr>
            <a:cxnSpLocks noChangeShapeType="1"/>
            <a:stCxn id="88084" idx="1"/>
            <a:endCxn id="88073" idx="5"/>
          </p:cNvCxnSpPr>
          <p:nvPr/>
        </p:nvCxnSpPr>
        <p:spPr bwMode="auto">
          <a:xfrm flipH="1" flipV="1">
            <a:off x="5713413" y="2970213"/>
            <a:ext cx="1755775" cy="1603375"/>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112" name="AutoShape 48"/>
          <p:cNvCxnSpPr>
            <a:cxnSpLocks noChangeShapeType="1"/>
            <a:stCxn id="88081" idx="3"/>
            <a:endCxn id="88076" idx="7"/>
          </p:cNvCxnSpPr>
          <p:nvPr/>
        </p:nvCxnSpPr>
        <p:spPr bwMode="auto">
          <a:xfrm flipH="1">
            <a:off x="5713413" y="2970213"/>
            <a:ext cx="1755775" cy="1603375"/>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113" name="Text Box 49"/>
          <p:cNvSpPr txBox="1">
            <a:spLocks noChangeArrowheads="1"/>
          </p:cNvSpPr>
          <p:nvPr/>
        </p:nvSpPr>
        <p:spPr bwMode="auto">
          <a:xfrm>
            <a:off x="5867400" y="3200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400" b="0" i="0" u="none"/>
              <a:t>a</a:t>
            </a:r>
          </a:p>
        </p:txBody>
      </p:sp>
      <p:sp>
        <p:nvSpPr>
          <p:cNvPr id="88114" name="Text Box 50"/>
          <p:cNvSpPr txBox="1">
            <a:spLocks noChangeArrowheads="1"/>
          </p:cNvSpPr>
          <p:nvPr/>
        </p:nvSpPr>
        <p:spPr bwMode="auto">
          <a:xfrm>
            <a:off x="5943600" y="3962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400" b="0" i="0" u="none"/>
              <a:t>b</a:t>
            </a:r>
          </a:p>
        </p:txBody>
      </p:sp>
      <p:grpSp>
        <p:nvGrpSpPr>
          <p:cNvPr id="88115" name="Group 51"/>
          <p:cNvGrpSpPr>
            <a:grpSpLocks/>
          </p:cNvGrpSpPr>
          <p:nvPr/>
        </p:nvGrpSpPr>
        <p:grpSpPr bwMode="auto">
          <a:xfrm>
            <a:off x="7315200" y="4419600"/>
            <a:ext cx="685800" cy="685800"/>
            <a:chOff x="4224" y="2688"/>
            <a:chExt cx="432" cy="432"/>
          </a:xfrm>
        </p:grpSpPr>
        <p:sp>
          <p:nvSpPr>
            <p:cNvPr id="88116" name="Oval 52"/>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17" name="Oval 53"/>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b="0" i="0" u="none"/>
                <a:t>F</a:t>
              </a:r>
            </a:p>
          </p:txBody>
        </p:sp>
      </p:grpSp>
    </p:spTree>
    <p:extLst>
      <p:ext uri="{BB962C8B-B14F-4D97-AF65-F5344CB8AC3E}">
        <p14:creationId xmlns:p14="http://schemas.microsoft.com/office/powerpoint/2010/main" val="1442569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zh-CN" altLang="en-US">
                <a:latin typeface="宋体" charset="-122"/>
              </a:rPr>
              <a:t>四、</a:t>
            </a:r>
            <a:r>
              <a:rPr lang="en-US" altLang="zh-CN">
                <a:latin typeface="宋体" charset="-122"/>
              </a:rPr>
              <a:t>DFA</a:t>
            </a:r>
            <a:r>
              <a:rPr lang="zh-CN" altLang="en-US">
                <a:latin typeface="宋体" charset="-122"/>
              </a:rPr>
              <a:t>的化简</a:t>
            </a:r>
          </a:p>
        </p:txBody>
      </p:sp>
      <p:sp>
        <p:nvSpPr>
          <p:cNvPr id="338947" name="Rectangle 3"/>
          <p:cNvSpPr>
            <a:spLocks noGrp="1" noChangeArrowheads="1"/>
          </p:cNvSpPr>
          <p:nvPr>
            <p:ph type="body" idx="1"/>
          </p:nvPr>
        </p:nvSpPr>
        <p:spPr>
          <a:xfrm>
            <a:off x="457200" y="3657600"/>
            <a:ext cx="3200400" cy="2971800"/>
          </a:xfrm>
        </p:spPr>
        <p:txBody>
          <a:bodyPr/>
          <a:lstStyle/>
          <a:p>
            <a:r>
              <a:rPr lang="zh-CN" altLang="en-US" sz="2400">
                <a:latin typeface="宋体" charset="-122"/>
              </a:rPr>
              <a:t>状态</a:t>
            </a:r>
            <a:r>
              <a:rPr lang="en-US" altLang="zh-CN" sz="2400">
                <a:latin typeface="宋体" charset="-122"/>
              </a:rPr>
              <a:t>D</a:t>
            </a:r>
            <a:r>
              <a:rPr lang="zh-CN" altLang="en-US" sz="2400">
                <a:latin typeface="宋体" charset="-122"/>
              </a:rPr>
              <a:t>是一个</a:t>
            </a:r>
            <a:r>
              <a:rPr lang="zh-CN" altLang="en-US" sz="2400">
                <a:latin typeface="Times New Roman"/>
              </a:rPr>
              <a:t>“</a:t>
            </a:r>
            <a:r>
              <a:rPr lang="zh-CN" altLang="en-US" sz="2400">
                <a:latin typeface="宋体" charset="-122"/>
              </a:rPr>
              <a:t>死状态</a:t>
            </a:r>
            <a:r>
              <a:rPr lang="zh-CN" altLang="en-US" sz="2400">
                <a:latin typeface="Times New Roman"/>
              </a:rPr>
              <a:t>”</a:t>
            </a:r>
            <a:r>
              <a:rPr lang="zh-CN" altLang="en-US" sz="2400">
                <a:latin typeface="宋体" charset="-122"/>
              </a:rPr>
              <a:t>，是一个无用的状态。</a:t>
            </a:r>
          </a:p>
          <a:p>
            <a:r>
              <a:rPr lang="zh-CN" altLang="en-US" sz="2400">
                <a:latin typeface="宋体" charset="-122"/>
              </a:rPr>
              <a:t>去掉状态</a:t>
            </a:r>
            <a:r>
              <a:rPr lang="en-US" altLang="zh-CN" sz="2400">
                <a:latin typeface="宋体" charset="-122"/>
              </a:rPr>
              <a:t>D</a:t>
            </a:r>
            <a:r>
              <a:rPr lang="zh-CN" altLang="en-US" sz="2400">
                <a:latin typeface="宋体" charset="-122"/>
              </a:rPr>
              <a:t>及与之相连接的边，可以得到等价的状态转换图</a:t>
            </a:r>
          </a:p>
        </p:txBody>
      </p:sp>
      <p:grpSp>
        <p:nvGrpSpPr>
          <p:cNvPr id="338948" name="Group 4"/>
          <p:cNvGrpSpPr>
            <a:grpSpLocks/>
          </p:cNvGrpSpPr>
          <p:nvPr/>
        </p:nvGrpSpPr>
        <p:grpSpPr bwMode="auto">
          <a:xfrm>
            <a:off x="838200" y="1143000"/>
            <a:ext cx="3475038" cy="2132013"/>
            <a:chOff x="932" y="676"/>
            <a:chExt cx="1856" cy="1128"/>
          </a:xfrm>
        </p:grpSpPr>
        <p:grpSp>
          <p:nvGrpSpPr>
            <p:cNvPr id="338949" name="Group 5"/>
            <p:cNvGrpSpPr>
              <a:grpSpLocks/>
            </p:cNvGrpSpPr>
            <p:nvPr/>
          </p:nvGrpSpPr>
          <p:grpSpPr bwMode="auto">
            <a:xfrm>
              <a:off x="932" y="1017"/>
              <a:ext cx="594" cy="436"/>
              <a:chOff x="932" y="1017"/>
              <a:chExt cx="594" cy="436"/>
            </a:xfrm>
          </p:grpSpPr>
          <p:sp>
            <p:nvSpPr>
              <p:cNvPr id="338950" name="Rectangle 6"/>
              <p:cNvSpPr>
                <a:spLocks noChangeArrowheads="1"/>
              </p:cNvSpPr>
              <p:nvPr/>
            </p:nvSpPr>
            <p:spPr bwMode="auto">
              <a:xfrm>
                <a:off x="1317" y="1308"/>
                <a:ext cx="3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 </a:t>
                </a:r>
                <a:endParaRPr lang="en-US" altLang="zh-CN" sz="2000" b="1"/>
              </a:p>
            </p:txBody>
          </p:sp>
          <p:grpSp>
            <p:nvGrpSpPr>
              <p:cNvPr id="338951" name="Group 7"/>
              <p:cNvGrpSpPr>
                <a:grpSpLocks/>
              </p:cNvGrpSpPr>
              <p:nvPr/>
            </p:nvGrpSpPr>
            <p:grpSpPr bwMode="auto">
              <a:xfrm>
                <a:off x="1338" y="1076"/>
                <a:ext cx="188" cy="182"/>
                <a:chOff x="1338" y="1076"/>
                <a:chExt cx="188" cy="182"/>
              </a:xfrm>
            </p:grpSpPr>
            <p:sp>
              <p:nvSpPr>
                <p:cNvPr id="338952" name="Oval 8"/>
                <p:cNvSpPr>
                  <a:spLocks noChangeArrowheads="1"/>
                </p:cNvSpPr>
                <p:nvPr/>
              </p:nvSpPr>
              <p:spPr bwMode="auto">
                <a:xfrm>
                  <a:off x="1342" y="1076"/>
                  <a:ext cx="184" cy="182"/>
                </a:xfrm>
                <a:prstGeom prst="ellipse">
                  <a:avLst/>
                </a:prstGeom>
                <a:solidFill>
                  <a:srgbClr val="FFFFFF"/>
                </a:solidFill>
                <a:ln w="14288">
                  <a:solidFill>
                    <a:srgbClr val="000000"/>
                  </a:solidFill>
                  <a:round/>
                  <a:headEnd/>
                  <a:tailEnd/>
                </a:ln>
              </p:spPr>
              <p:txBody>
                <a:bodyPr/>
                <a:lstStyle/>
                <a:p>
                  <a:endParaRPr lang="zh-CN" altLang="en-US"/>
                </a:p>
              </p:txBody>
            </p:sp>
            <p:sp>
              <p:nvSpPr>
                <p:cNvPr id="338953" name="Rectangle 9"/>
                <p:cNvSpPr>
                  <a:spLocks noChangeArrowheads="1"/>
                </p:cNvSpPr>
                <p:nvPr/>
              </p:nvSpPr>
              <p:spPr bwMode="auto">
                <a:xfrm>
                  <a:off x="1338" y="1093"/>
                  <a:ext cx="14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  A</a:t>
                  </a:r>
                  <a:endParaRPr lang="en-US" altLang="zh-CN" sz="2000" b="1"/>
                </a:p>
              </p:txBody>
            </p:sp>
          </p:grpSp>
          <p:sp>
            <p:nvSpPr>
              <p:cNvPr id="338954" name="Line 10"/>
              <p:cNvSpPr>
                <a:spLocks noChangeShapeType="1"/>
              </p:cNvSpPr>
              <p:nvPr/>
            </p:nvSpPr>
            <p:spPr bwMode="auto">
              <a:xfrm>
                <a:off x="1070" y="1160"/>
                <a:ext cx="2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955" name="Freeform 11"/>
              <p:cNvSpPr>
                <a:spLocks/>
              </p:cNvSpPr>
              <p:nvPr/>
            </p:nvSpPr>
            <p:spPr bwMode="auto">
              <a:xfrm>
                <a:off x="1273" y="1131"/>
                <a:ext cx="70" cy="59"/>
              </a:xfrm>
              <a:custGeom>
                <a:avLst/>
                <a:gdLst>
                  <a:gd name="T0" fmla="*/ 0 w 70"/>
                  <a:gd name="T1" fmla="*/ 59 h 59"/>
                  <a:gd name="T2" fmla="*/ 10 w 70"/>
                  <a:gd name="T3" fmla="*/ 29 h 59"/>
                  <a:gd name="T4" fmla="*/ 0 w 70"/>
                  <a:gd name="T5" fmla="*/ 0 h 59"/>
                  <a:gd name="T6" fmla="*/ 70 w 70"/>
                  <a:gd name="T7" fmla="*/ 29 h 59"/>
                  <a:gd name="T8" fmla="*/ 0 w 70"/>
                  <a:gd name="T9" fmla="*/ 59 h 59"/>
                </a:gdLst>
                <a:ahLst/>
                <a:cxnLst>
                  <a:cxn ang="0">
                    <a:pos x="T0" y="T1"/>
                  </a:cxn>
                  <a:cxn ang="0">
                    <a:pos x="T2" y="T3"/>
                  </a:cxn>
                  <a:cxn ang="0">
                    <a:pos x="T4" y="T5"/>
                  </a:cxn>
                  <a:cxn ang="0">
                    <a:pos x="T6" y="T7"/>
                  </a:cxn>
                  <a:cxn ang="0">
                    <a:pos x="T8" y="T9"/>
                  </a:cxn>
                </a:cxnLst>
                <a:rect l="0" t="0" r="r" b="b"/>
                <a:pathLst>
                  <a:path w="70" h="59">
                    <a:moveTo>
                      <a:pt x="0" y="59"/>
                    </a:moveTo>
                    <a:lnTo>
                      <a:pt x="10" y="29"/>
                    </a:lnTo>
                    <a:lnTo>
                      <a:pt x="0" y="0"/>
                    </a:lnTo>
                    <a:lnTo>
                      <a:pt x="70" y="29"/>
                    </a:lnTo>
                    <a:lnTo>
                      <a:pt x="0"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956" name="Rectangle 12"/>
              <p:cNvSpPr>
                <a:spLocks noChangeArrowheads="1"/>
              </p:cNvSpPr>
              <p:nvPr/>
            </p:nvSpPr>
            <p:spPr bwMode="auto">
              <a:xfrm>
                <a:off x="932" y="1017"/>
                <a:ext cx="219"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zh-CN" altLang="en-US" sz="1600" b="1">
                    <a:solidFill>
                      <a:srgbClr val="000000"/>
                    </a:solidFill>
                  </a:rPr>
                  <a:t>开始</a:t>
                </a:r>
                <a:endParaRPr lang="zh-CN" altLang="zh-CN" sz="2000" b="1"/>
              </a:p>
            </p:txBody>
          </p:sp>
        </p:grpSp>
        <p:grpSp>
          <p:nvGrpSpPr>
            <p:cNvPr id="338957" name="Group 13"/>
            <p:cNvGrpSpPr>
              <a:grpSpLocks/>
            </p:cNvGrpSpPr>
            <p:nvPr/>
          </p:nvGrpSpPr>
          <p:grpSpPr bwMode="auto">
            <a:xfrm>
              <a:off x="1925" y="698"/>
              <a:ext cx="281" cy="203"/>
              <a:chOff x="1925" y="698"/>
              <a:chExt cx="281" cy="203"/>
            </a:xfrm>
          </p:grpSpPr>
          <p:sp>
            <p:nvSpPr>
              <p:cNvPr id="338958" name="Oval 14"/>
              <p:cNvSpPr>
                <a:spLocks noChangeArrowheads="1"/>
              </p:cNvSpPr>
              <p:nvPr/>
            </p:nvSpPr>
            <p:spPr bwMode="auto">
              <a:xfrm>
                <a:off x="1925" y="698"/>
                <a:ext cx="223" cy="203"/>
              </a:xfrm>
              <a:prstGeom prst="ellipse">
                <a:avLst/>
              </a:prstGeom>
              <a:solidFill>
                <a:srgbClr val="FFFFFF"/>
              </a:solidFill>
              <a:ln w="14288">
                <a:solidFill>
                  <a:srgbClr val="000000"/>
                </a:solidFill>
                <a:round/>
                <a:headEnd/>
                <a:tailEnd/>
              </a:ln>
            </p:spPr>
            <p:txBody>
              <a:bodyPr/>
              <a:lstStyle/>
              <a:p>
                <a:endParaRPr lang="zh-CN" altLang="en-US"/>
              </a:p>
            </p:txBody>
          </p:sp>
          <p:sp>
            <p:nvSpPr>
              <p:cNvPr id="338959" name="Oval 15"/>
              <p:cNvSpPr>
                <a:spLocks noChangeArrowheads="1"/>
              </p:cNvSpPr>
              <p:nvPr/>
            </p:nvSpPr>
            <p:spPr bwMode="auto">
              <a:xfrm>
                <a:off x="1944" y="716"/>
                <a:ext cx="185" cy="167"/>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960" name="Rectangle 16"/>
              <p:cNvSpPr>
                <a:spLocks noChangeArrowheads="1"/>
              </p:cNvSpPr>
              <p:nvPr/>
            </p:nvSpPr>
            <p:spPr bwMode="auto">
              <a:xfrm>
                <a:off x="1972" y="740"/>
                <a:ext cx="23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 B    </a:t>
                </a:r>
                <a:endParaRPr lang="en-US" altLang="zh-CN" sz="2000" b="1"/>
              </a:p>
            </p:txBody>
          </p:sp>
        </p:grpSp>
        <p:grpSp>
          <p:nvGrpSpPr>
            <p:cNvPr id="338961" name="Group 17"/>
            <p:cNvGrpSpPr>
              <a:grpSpLocks/>
            </p:cNvGrpSpPr>
            <p:nvPr/>
          </p:nvGrpSpPr>
          <p:grpSpPr bwMode="auto">
            <a:xfrm>
              <a:off x="2499" y="1064"/>
              <a:ext cx="289" cy="203"/>
              <a:chOff x="2499" y="1064"/>
              <a:chExt cx="289" cy="203"/>
            </a:xfrm>
          </p:grpSpPr>
          <p:sp>
            <p:nvSpPr>
              <p:cNvPr id="338962" name="Oval 18"/>
              <p:cNvSpPr>
                <a:spLocks noChangeArrowheads="1"/>
              </p:cNvSpPr>
              <p:nvPr/>
            </p:nvSpPr>
            <p:spPr bwMode="auto">
              <a:xfrm>
                <a:off x="2499" y="1064"/>
                <a:ext cx="224" cy="203"/>
              </a:xfrm>
              <a:prstGeom prst="ellipse">
                <a:avLst/>
              </a:prstGeom>
              <a:solidFill>
                <a:srgbClr val="FFFFFF"/>
              </a:solidFill>
              <a:ln w="14288">
                <a:solidFill>
                  <a:srgbClr val="000000"/>
                </a:solidFill>
                <a:round/>
                <a:headEnd/>
                <a:tailEnd/>
              </a:ln>
            </p:spPr>
            <p:txBody>
              <a:bodyPr/>
              <a:lstStyle/>
              <a:p>
                <a:endParaRPr lang="zh-CN" altLang="en-US"/>
              </a:p>
            </p:txBody>
          </p:sp>
          <p:sp>
            <p:nvSpPr>
              <p:cNvPr id="338963" name="Rectangle 19"/>
              <p:cNvSpPr>
                <a:spLocks noChangeArrowheads="1"/>
              </p:cNvSpPr>
              <p:nvPr/>
            </p:nvSpPr>
            <p:spPr bwMode="auto">
              <a:xfrm>
                <a:off x="2547" y="1106"/>
                <a:ext cx="24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 C    </a:t>
                </a:r>
                <a:endParaRPr lang="en-US" altLang="zh-CN" sz="2000" b="1"/>
              </a:p>
            </p:txBody>
          </p:sp>
        </p:grpSp>
        <p:grpSp>
          <p:nvGrpSpPr>
            <p:cNvPr id="338964" name="Group 20"/>
            <p:cNvGrpSpPr>
              <a:grpSpLocks/>
            </p:cNvGrpSpPr>
            <p:nvPr/>
          </p:nvGrpSpPr>
          <p:grpSpPr bwMode="auto">
            <a:xfrm>
              <a:off x="1925" y="1351"/>
              <a:ext cx="286" cy="203"/>
              <a:chOff x="1925" y="1351"/>
              <a:chExt cx="286" cy="203"/>
            </a:xfrm>
          </p:grpSpPr>
          <p:sp>
            <p:nvSpPr>
              <p:cNvPr id="338965" name="Oval 21"/>
              <p:cNvSpPr>
                <a:spLocks noChangeArrowheads="1"/>
              </p:cNvSpPr>
              <p:nvPr/>
            </p:nvSpPr>
            <p:spPr bwMode="auto">
              <a:xfrm>
                <a:off x="1925" y="1351"/>
                <a:ext cx="223" cy="203"/>
              </a:xfrm>
              <a:prstGeom prst="ellipse">
                <a:avLst/>
              </a:prstGeom>
              <a:solidFill>
                <a:srgbClr val="FFFFFF"/>
              </a:solidFill>
              <a:ln w="14288">
                <a:solidFill>
                  <a:srgbClr val="000000"/>
                </a:solidFill>
                <a:round/>
                <a:headEnd/>
                <a:tailEnd/>
              </a:ln>
            </p:spPr>
            <p:txBody>
              <a:bodyPr/>
              <a:lstStyle/>
              <a:p>
                <a:endParaRPr lang="zh-CN" altLang="en-US"/>
              </a:p>
            </p:txBody>
          </p:sp>
          <p:sp>
            <p:nvSpPr>
              <p:cNvPr id="338966" name="Rectangle 22"/>
              <p:cNvSpPr>
                <a:spLocks noChangeArrowheads="1"/>
              </p:cNvSpPr>
              <p:nvPr/>
            </p:nvSpPr>
            <p:spPr bwMode="auto">
              <a:xfrm>
                <a:off x="1971" y="1391"/>
                <a:ext cx="24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 D    </a:t>
                </a:r>
                <a:endParaRPr lang="en-US" altLang="zh-CN" sz="2000" b="1"/>
              </a:p>
            </p:txBody>
          </p:sp>
        </p:grpSp>
        <p:sp>
          <p:nvSpPr>
            <p:cNvPr id="338967" name="Line 23"/>
            <p:cNvSpPr>
              <a:spLocks noChangeShapeType="1"/>
            </p:cNvSpPr>
            <p:nvPr/>
          </p:nvSpPr>
          <p:spPr bwMode="auto">
            <a:xfrm flipV="1">
              <a:off x="1505" y="844"/>
              <a:ext cx="377" cy="2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968" name="Freeform 24"/>
            <p:cNvSpPr>
              <a:spLocks/>
            </p:cNvSpPr>
            <p:nvPr/>
          </p:nvSpPr>
          <p:spPr bwMode="auto">
            <a:xfrm>
              <a:off x="1851" y="814"/>
              <a:ext cx="75" cy="64"/>
            </a:xfrm>
            <a:custGeom>
              <a:avLst/>
              <a:gdLst>
                <a:gd name="T0" fmla="*/ 35 w 75"/>
                <a:gd name="T1" fmla="*/ 64 h 64"/>
                <a:gd name="T2" fmla="*/ 27 w 75"/>
                <a:gd name="T3" fmla="*/ 34 h 64"/>
                <a:gd name="T4" fmla="*/ 0 w 75"/>
                <a:gd name="T5" fmla="*/ 16 h 64"/>
                <a:gd name="T6" fmla="*/ 75 w 75"/>
                <a:gd name="T7" fmla="*/ 0 h 64"/>
                <a:gd name="T8" fmla="*/ 35 w 75"/>
                <a:gd name="T9" fmla="*/ 64 h 64"/>
              </a:gdLst>
              <a:ahLst/>
              <a:cxnLst>
                <a:cxn ang="0">
                  <a:pos x="T0" y="T1"/>
                </a:cxn>
                <a:cxn ang="0">
                  <a:pos x="T2" y="T3"/>
                </a:cxn>
                <a:cxn ang="0">
                  <a:pos x="T4" y="T5"/>
                </a:cxn>
                <a:cxn ang="0">
                  <a:pos x="T6" y="T7"/>
                </a:cxn>
                <a:cxn ang="0">
                  <a:pos x="T8" y="T9"/>
                </a:cxn>
              </a:cxnLst>
              <a:rect l="0" t="0" r="r" b="b"/>
              <a:pathLst>
                <a:path w="75" h="64">
                  <a:moveTo>
                    <a:pt x="35" y="64"/>
                  </a:moveTo>
                  <a:lnTo>
                    <a:pt x="27" y="34"/>
                  </a:lnTo>
                  <a:lnTo>
                    <a:pt x="0" y="16"/>
                  </a:lnTo>
                  <a:lnTo>
                    <a:pt x="75" y="0"/>
                  </a:lnTo>
                  <a:lnTo>
                    <a:pt x="35"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969" name="Line 25"/>
            <p:cNvSpPr>
              <a:spLocks noChangeShapeType="1"/>
            </p:cNvSpPr>
            <p:nvPr/>
          </p:nvSpPr>
          <p:spPr bwMode="auto">
            <a:xfrm>
              <a:off x="1519" y="1221"/>
              <a:ext cx="361" cy="20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970" name="Freeform 26"/>
            <p:cNvSpPr>
              <a:spLocks/>
            </p:cNvSpPr>
            <p:nvPr/>
          </p:nvSpPr>
          <p:spPr bwMode="auto">
            <a:xfrm>
              <a:off x="1850" y="1392"/>
              <a:ext cx="76" cy="60"/>
            </a:xfrm>
            <a:custGeom>
              <a:avLst/>
              <a:gdLst>
                <a:gd name="T0" fmla="*/ 0 w 76"/>
                <a:gd name="T1" fmla="*/ 52 h 60"/>
                <a:gd name="T2" fmla="*/ 24 w 76"/>
                <a:gd name="T3" fmla="*/ 31 h 60"/>
                <a:gd name="T4" fmla="*/ 30 w 76"/>
                <a:gd name="T5" fmla="*/ 0 h 60"/>
                <a:gd name="T6" fmla="*/ 76 w 76"/>
                <a:gd name="T7" fmla="*/ 60 h 60"/>
                <a:gd name="T8" fmla="*/ 0 w 76"/>
                <a:gd name="T9" fmla="*/ 52 h 60"/>
              </a:gdLst>
              <a:ahLst/>
              <a:cxnLst>
                <a:cxn ang="0">
                  <a:pos x="T0" y="T1"/>
                </a:cxn>
                <a:cxn ang="0">
                  <a:pos x="T2" y="T3"/>
                </a:cxn>
                <a:cxn ang="0">
                  <a:pos x="T4" y="T5"/>
                </a:cxn>
                <a:cxn ang="0">
                  <a:pos x="T6" y="T7"/>
                </a:cxn>
                <a:cxn ang="0">
                  <a:pos x="T8" y="T9"/>
                </a:cxn>
              </a:cxnLst>
              <a:rect l="0" t="0" r="r" b="b"/>
              <a:pathLst>
                <a:path w="76" h="60">
                  <a:moveTo>
                    <a:pt x="0" y="52"/>
                  </a:moveTo>
                  <a:lnTo>
                    <a:pt x="24" y="31"/>
                  </a:lnTo>
                  <a:lnTo>
                    <a:pt x="30" y="0"/>
                  </a:lnTo>
                  <a:lnTo>
                    <a:pt x="76" y="60"/>
                  </a:lnTo>
                  <a:lnTo>
                    <a:pt x="0"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971" name="Line 27"/>
            <p:cNvSpPr>
              <a:spLocks noChangeShapeType="1"/>
            </p:cNvSpPr>
            <p:nvPr/>
          </p:nvSpPr>
          <p:spPr bwMode="auto">
            <a:xfrm>
              <a:off x="2024" y="903"/>
              <a:ext cx="1" cy="39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972" name="Freeform 28"/>
            <p:cNvSpPr>
              <a:spLocks/>
            </p:cNvSpPr>
            <p:nvPr/>
          </p:nvSpPr>
          <p:spPr bwMode="auto">
            <a:xfrm>
              <a:off x="1993" y="1282"/>
              <a:ext cx="61" cy="68"/>
            </a:xfrm>
            <a:custGeom>
              <a:avLst/>
              <a:gdLst>
                <a:gd name="T0" fmla="*/ 0 w 61"/>
                <a:gd name="T1" fmla="*/ 0 h 68"/>
                <a:gd name="T2" fmla="*/ 31 w 61"/>
                <a:gd name="T3" fmla="*/ 10 h 68"/>
                <a:gd name="T4" fmla="*/ 61 w 61"/>
                <a:gd name="T5" fmla="*/ 0 h 68"/>
                <a:gd name="T6" fmla="*/ 31 w 61"/>
                <a:gd name="T7" fmla="*/ 68 h 68"/>
                <a:gd name="T8" fmla="*/ 0 w 61"/>
                <a:gd name="T9" fmla="*/ 0 h 68"/>
              </a:gdLst>
              <a:ahLst/>
              <a:cxnLst>
                <a:cxn ang="0">
                  <a:pos x="T0" y="T1"/>
                </a:cxn>
                <a:cxn ang="0">
                  <a:pos x="T2" y="T3"/>
                </a:cxn>
                <a:cxn ang="0">
                  <a:pos x="T4" y="T5"/>
                </a:cxn>
                <a:cxn ang="0">
                  <a:pos x="T6" y="T7"/>
                </a:cxn>
                <a:cxn ang="0">
                  <a:pos x="T8" y="T9"/>
                </a:cxn>
              </a:cxnLst>
              <a:rect l="0" t="0" r="r" b="b"/>
              <a:pathLst>
                <a:path w="61" h="68">
                  <a:moveTo>
                    <a:pt x="0" y="0"/>
                  </a:moveTo>
                  <a:lnTo>
                    <a:pt x="31" y="10"/>
                  </a:lnTo>
                  <a:lnTo>
                    <a:pt x="61" y="0"/>
                  </a:lnTo>
                  <a:lnTo>
                    <a:pt x="31" y="6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973" name="Line 29"/>
            <p:cNvSpPr>
              <a:spLocks noChangeShapeType="1"/>
            </p:cNvSpPr>
            <p:nvPr/>
          </p:nvSpPr>
          <p:spPr bwMode="auto">
            <a:xfrm flipH="1">
              <a:off x="2194" y="1235"/>
              <a:ext cx="334" cy="19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974" name="Freeform 30"/>
            <p:cNvSpPr>
              <a:spLocks/>
            </p:cNvSpPr>
            <p:nvPr/>
          </p:nvSpPr>
          <p:spPr bwMode="auto">
            <a:xfrm>
              <a:off x="2150" y="1392"/>
              <a:ext cx="76" cy="60"/>
            </a:xfrm>
            <a:custGeom>
              <a:avLst/>
              <a:gdLst>
                <a:gd name="T0" fmla="*/ 45 w 76"/>
                <a:gd name="T1" fmla="*/ 0 h 60"/>
                <a:gd name="T2" fmla="*/ 51 w 76"/>
                <a:gd name="T3" fmla="*/ 30 h 60"/>
                <a:gd name="T4" fmla="*/ 76 w 76"/>
                <a:gd name="T5" fmla="*/ 51 h 60"/>
                <a:gd name="T6" fmla="*/ 0 w 76"/>
                <a:gd name="T7" fmla="*/ 60 h 60"/>
                <a:gd name="T8" fmla="*/ 45 w 76"/>
                <a:gd name="T9" fmla="*/ 0 h 60"/>
              </a:gdLst>
              <a:ahLst/>
              <a:cxnLst>
                <a:cxn ang="0">
                  <a:pos x="T0" y="T1"/>
                </a:cxn>
                <a:cxn ang="0">
                  <a:pos x="T2" y="T3"/>
                </a:cxn>
                <a:cxn ang="0">
                  <a:pos x="T4" y="T5"/>
                </a:cxn>
                <a:cxn ang="0">
                  <a:pos x="T6" y="T7"/>
                </a:cxn>
                <a:cxn ang="0">
                  <a:pos x="T8" y="T9"/>
                </a:cxn>
              </a:cxnLst>
              <a:rect l="0" t="0" r="r" b="b"/>
              <a:pathLst>
                <a:path w="76" h="60">
                  <a:moveTo>
                    <a:pt x="45" y="0"/>
                  </a:moveTo>
                  <a:lnTo>
                    <a:pt x="51" y="30"/>
                  </a:lnTo>
                  <a:lnTo>
                    <a:pt x="76" y="51"/>
                  </a:lnTo>
                  <a:lnTo>
                    <a:pt x="0" y="60"/>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975" name="Arc 31"/>
            <p:cNvSpPr>
              <a:spLocks/>
            </p:cNvSpPr>
            <p:nvPr/>
          </p:nvSpPr>
          <p:spPr bwMode="auto">
            <a:xfrm>
              <a:off x="2137" y="757"/>
              <a:ext cx="501" cy="302"/>
            </a:xfrm>
            <a:custGeom>
              <a:avLst/>
              <a:gdLst>
                <a:gd name="G0" fmla="+- 3937 0 0"/>
                <a:gd name="G1" fmla="+- 21600 0 0"/>
                <a:gd name="G2" fmla="+- 21600 0 0"/>
                <a:gd name="T0" fmla="*/ 0 w 25222"/>
                <a:gd name="T1" fmla="*/ 362 h 21600"/>
                <a:gd name="T2" fmla="*/ 25222 w 25222"/>
                <a:gd name="T3" fmla="*/ 17926 h 21600"/>
                <a:gd name="T4" fmla="*/ 3937 w 25222"/>
                <a:gd name="T5" fmla="*/ 21600 h 21600"/>
              </a:gdLst>
              <a:ahLst/>
              <a:cxnLst>
                <a:cxn ang="0">
                  <a:pos x="T0" y="T1"/>
                </a:cxn>
                <a:cxn ang="0">
                  <a:pos x="T2" y="T3"/>
                </a:cxn>
                <a:cxn ang="0">
                  <a:pos x="T4" y="T5"/>
                </a:cxn>
              </a:cxnLst>
              <a:rect l="0" t="0" r="r" b="b"/>
              <a:pathLst>
                <a:path w="25222" h="21600" fill="none" extrusionOk="0">
                  <a:moveTo>
                    <a:pt x="-1" y="361"/>
                  </a:moveTo>
                  <a:cubicBezTo>
                    <a:pt x="1298" y="121"/>
                    <a:pt x="2616" y="-1"/>
                    <a:pt x="3937" y="0"/>
                  </a:cubicBezTo>
                  <a:cubicBezTo>
                    <a:pt x="14448" y="0"/>
                    <a:pt x="23434" y="7567"/>
                    <a:pt x="25222" y="17925"/>
                  </a:cubicBezTo>
                </a:path>
                <a:path w="25222" h="21600" stroke="0" extrusionOk="0">
                  <a:moveTo>
                    <a:pt x="-1" y="361"/>
                  </a:moveTo>
                  <a:cubicBezTo>
                    <a:pt x="1298" y="121"/>
                    <a:pt x="2616" y="-1"/>
                    <a:pt x="3937" y="0"/>
                  </a:cubicBezTo>
                  <a:cubicBezTo>
                    <a:pt x="14448" y="0"/>
                    <a:pt x="23434" y="7567"/>
                    <a:pt x="25222" y="17925"/>
                  </a:cubicBezTo>
                  <a:lnTo>
                    <a:pt x="3937" y="21600"/>
                  </a:lnTo>
                  <a:close/>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976" name="Freeform 32"/>
            <p:cNvSpPr>
              <a:spLocks/>
            </p:cNvSpPr>
            <p:nvPr/>
          </p:nvSpPr>
          <p:spPr bwMode="auto">
            <a:xfrm>
              <a:off x="2603" y="987"/>
              <a:ext cx="61" cy="71"/>
            </a:xfrm>
            <a:custGeom>
              <a:avLst/>
              <a:gdLst>
                <a:gd name="T0" fmla="*/ 0 w 61"/>
                <a:gd name="T1" fmla="*/ 9 h 71"/>
                <a:gd name="T2" fmla="*/ 31 w 61"/>
                <a:gd name="T3" fmla="*/ 15 h 71"/>
                <a:gd name="T4" fmla="*/ 61 w 61"/>
                <a:gd name="T5" fmla="*/ 0 h 71"/>
                <a:gd name="T6" fmla="*/ 41 w 61"/>
                <a:gd name="T7" fmla="*/ 71 h 71"/>
                <a:gd name="T8" fmla="*/ 0 w 61"/>
                <a:gd name="T9" fmla="*/ 9 h 71"/>
              </a:gdLst>
              <a:ahLst/>
              <a:cxnLst>
                <a:cxn ang="0">
                  <a:pos x="T0" y="T1"/>
                </a:cxn>
                <a:cxn ang="0">
                  <a:pos x="T2" y="T3"/>
                </a:cxn>
                <a:cxn ang="0">
                  <a:pos x="T4" y="T5"/>
                </a:cxn>
                <a:cxn ang="0">
                  <a:pos x="T6" y="T7"/>
                </a:cxn>
                <a:cxn ang="0">
                  <a:pos x="T8" y="T9"/>
                </a:cxn>
              </a:cxnLst>
              <a:rect l="0" t="0" r="r" b="b"/>
              <a:pathLst>
                <a:path w="61" h="71">
                  <a:moveTo>
                    <a:pt x="0" y="9"/>
                  </a:moveTo>
                  <a:lnTo>
                    <a:pt x="31" y="15"/>
                  </a:lnTo>
                  <a:lnTo>
                    <a:pt x="61" y="0"/>
                  </a:lnTo>
                  <a:lnTo>
                    <a:pt x="41" y="71"/>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977" name="Arc 33"/>
            <p:cNvSpPr>
              <a:spLocks/>
            </p:cNvSpPr>
            <p:nvPr/>
          </p:nvSpPr>
          <p:spPr bwMode="auto">
            <a:xfrm>
              <a:off x="2114" y="890"/>
              <a:ext cx="394" cy="227"/>
            </a:xfrm>
            <a:custGeom>
              <a:avLst/>
              <a:gdLst>
                <a:gd name="G0" fmla="+- 21121 0 0"/>
                <a:gd name="G1" fmla="+- 0 0 0"/>
                <a:gd name="G2" fmla="+- 21600 0 0"/>
                <a:gd name="T0" fmla="*/ 21068 w 21121"/>
                <a:gd name="T1" fmla="*/ 21600 h 21600"/>
                <a:gd name="T2" fmla="*/ 0 w 21121"/>
                <a:gd name="T3" fmla="*/ 4522 h 21600"/>
                <a:gd name="T4" fmla="*/ 21121 w 21121"/>
                <a:gd name="T5" fmla="*/ 0 h 21600"/>
              </a:gdLst>
              <a:ahLst/>
              <a:cxnLst>
                <a:cxn ang="0">
                  <a:pos x="T0" y="T1"/>
                </a:cxn>
                <a:cxn ang="0">
                  <a:pos x="T2" y="T3"/>
                </a:cxn>
                <a:cxn ang="0">
                  <a:pos x="T4" y="T5"/>
                </a:cxn>
              </a:cxnLst>
              <a:rect l="0" t="0" r="r" b="b"/>
              <a:pathLst>
                <a:path w="21121" h="21600" fill="none" extrusionOk="0">
                  <a:moveTo>
                    <a:pt x="21068" y="21599"/>
                  </a:moveTo>
                  <a:cubicBezTo>
                    <a:pt x="10901" y="21574"/>
                    <a:pt x="2128" y="14463"/>
                    <a:pt x="-1" y="4522"/>
                  </a:cubicBezTo>
                </a:path>
                <a:path w="21121" h="21600" stroke="0" extrusionOk="0">
                  <a:moveTo>
                    <a:pt x="21068" y="21599"/>
                  </a:moveTo>
                  <a:cubicBezTo>
                    <a:pt x="10901" y="21574"/>
                    <a:pt x="2128" y="14463"/>
                    <a:pt x="-1" y="4522"/>
                  </a:cubicBezTo>
                  <a:lnTo>
                    <a:pt x="21121" y="0"/>
                  </a:lnTo>
                  <a:close/>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978" name="Freeform 34"/>
            <p:cNvSpPr>
              <a:spLocks/>
            </p:cNvSpPr>
            <p:nvPr/>
          </p:nvSpPr>
          <p:spPr bwMode="auto">
            <a:xfrm>
              <a:off x="2093" y="889"/>
              <a:ext cx="58" cy="72"/>
            </a:xfrm>
            <a:custGeom>
              <a:avLst/>
              <a:gdLst>
                <a:gd name="T0" fmla="*/ 58 w 58"/>
                <a:gd name="T1" fmla="*/ 59 h 72"/>
                <a:gd name="T2" fmla="*/ 26 w 58"/>
                <a:gd name="T3" fmla="*/ 56 h 72"/>
                <a:gd name="T4" fmla="*/ 0 w 58"/>
                <a:gd name="T5" fmla="*/ 72 h 72"/>
                <a:gd name="T6" fmla="*/ 12 w 58"/>
                <a:gd name="T7" fmla="*/ 0 h 72"/>
                <a:gd name="T8" fmla="*/ 58 w 58"/>
                <a:gd name="T9" fmla="*/ 59 h 72"/>
              </a:gdLst>
              <a:ahLst/>
              <a:cxnLst>
                <a:cxn ang="0">
                  <a:pos x="T0" y="T1"/>
                </a:cxn>
                <a:cxn ang="0">
                  <a:pos x="T2" y="T3"/>
                </a:cxn>
                <a:cxn ang="0">
                  <a:pos x="T4" y="T5"/>
                </a:cxn>
                <a:cxn ang="0">
                  <a:pos x="T6" y="T7"/>
                </a:cxn>
                <a:cxn ang="0">
                  <a:pos x="T8" y="T9"/>
                </a:cxn>
              </a:cxnLst>
              <a:rect l="0" t="0" r="r" b="b"/>
              <a:pathLst>
                <a:path w="58" h="72">
                  <a:moveTo>
                    <a:pt x="58" y="59"/>
                  </a:moveTo>
                  <a:lnTo>
                    <a:pt x="26" y="56"/>
                  </a:lnTo>
                  <a:lnTo>
                    <a:pt x="0" y="72"/>
                  </a:lnTo>
                  <a:lnTo>
                    <a:pt x="12" y="0"/>
                  </a:lnTo>
                  <a:lnTo>
                    <a:pt x="58"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979" name="Arc 35"/>
            <p:cNvSpPr>
              <a:spLocks/>
            </p:cNvSpPr>
            <p:nvPr/>
          </p:nvSpPr>
          <p:spPr bwMode="auto">
            <a:xfrm>
              <a:off x="1895" y="1527"/>
              <a:ext cx="196" cy="206"/>
            </a:xfrm>
            <a:custGeom>
              <a:avLst/>
              <a:gdLst>
                <a:gd name="G0" fmla="+- 21600 0 0"/>
                <a:gd name="G1" fmla="+- 19589 0 0"/>
                <a:gd name="G2" fmla="+- 21600 0 0"/>
                <a:gd name="T0" fmla="*/ 42853 w 43200"/>
                <a:gd name="T1" fmla="*/ 15732 h 41189"/>
                <a:gd name="T2" fmla="*/ 12499 w 43200"/>
                <a:gd name="T3" fmla="*/ 0 h 41189"/>
                <a:gd name="T4" fmla="*/ 21600 w 43200"/>
                <a:gd name="T5" fmla="*/ 19589 h 41189"/>
              </a:gdLst>
              <a:ahLst/>
              <a:cxnLst>
                <a:cxn ang="0">
                  <a:pos x="T0" y="T1"/>
                </a:cxn>
                <a:cxn ang="0">
                  <a:pos x="T2" y="T3"/>
                </a:cxn>
                <a:cxn ang="0">
                  <a:pos x="T4" y="T5"/>
                </a:cxn>
              </a:cxnLst>
              <a:rect l="0" t="0" r="r" b="b"/>
              <a:pathLst>
                <a:path w="43200" h="41189" fill="none" extrusionOk="0">
                  <a:moveTo>
                    <a:pt x="42852" y="15732"/>
                  </a:moveTo>
                  <a:cubicBezTo>
                    <a:pt x="43083" y="17004"/>
                    <a:pt x="43200" y="18295"/>
                    <a:pt x="43200" y="19589"/>
                  </a:cubicBezTo>
                  <a:cubicBezTo>
                    <a:pt x="43200" y="31518"/>
                    <a:pt x="33529" y="41189"/>
                    <a:pt x="21600" y="41189"/>
                  </a:cubicBezTo>
                  <a:cubicBezTo>
                    <a:pt x="9670" y="41189"/>
                    <a:pt x="0" y="31518"/>
                    <a:pt x="0" y="19589"/>
                  </a:cubicBezTo>
                  <a:cubicBezTo>
                    <a:pt x="-1" y="11183"/>
                    <a:pt x="4876" y="3541"/>
                    <a:pt x="12498" y="-1"/>
                  </a:cubicBezTo>
                </a:path>
                <a:path w="43200" h="41189" stroke="0" extrusionOk="0">
                  <a:moveTo>
                    <a:pt x="42852" y="15732"/>
                  </a:moveTo>
                  <a:cubicBezTo>
                    <a:pt x="43083" y="17004"/>
                    <a:pt x="43200" y="18295"/>
                    <a:pt x="43200" y="19589"/>
                  </a:cubicBezTo>
                  <a:cubicBezTo>
                    <a:pt x="43200" y="31518"/>
                    <a:pt x="33529" y="41189"/>
                    <a:pt x="21600" y="41189"/>
                  </a:cubicBezTo>
                  <a:cubicBezTo>
                    <a:pt x="9670" y="41189"/>
                    <a:pt x="0" y="31518"/>
                    <a:pt x="0" y="19589"/>
                  </a:cubicBezTo>
                  <a:cubicBezTo>
                    <a:pt x="-1" y="11183"/>
                    <a:pt x="4876" y="3541"/>
                    <a:pt x="12498" y="-1"/>
                  </a:cubicBezTo>
                  <a:lnTo>
                    <a:pt x="21600" y="19589"/>
                  </a:lnTo>
                  <a:close/>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980" name="Freeform 36"/>
            <p:cNvSpPr>
              <a:spLocks/>
            </p:cNvSpPr>
            <p:nvPr/>
          </p:nvSpPr>
          <p:spPr bwMode="auto">
            <a:xfrm>
              <a:off x="2063" y="1559"/>
              <a:ext cx="58" cy="73"/>
            </a:xfrm>
            <a:custGeom>
              <a:avLst/>
              <a:gdLst>
                <a:gd name="T0" fmla="*/ 58 w 58"/>
                <a:gd name="T1" fmla="*/ 54 h 73"/>
                <a:gd name="T2" fmla="*/ 25 w 58"/>
                <a:gd name="T3" fmla="*/ 54 h 73"/>
                <a:gd name="T4" fmla="*/ 0 w 58"/>
                <a:gd name="T5" fmla="*/ 73 h 73"/>
                <a:gd name="T6" fmla="*/ 5 w 58"/>
                <a:gd name="T7" fmla="*/ 0 h 73"/>
                <a:gd name="T8" fmla="*/ 58 w 58"/>
                <a:gd name="T9" fmla="*/ 54 h 73"/>
              </a:gdLst>
              <a:ahLst/>
              <a:cxnLst>
                <a:cxn ang="0">
                  <a:pos x="T0" y="T1"/>
                </a:cxn>
                <a:cxn ang="0">
                  <a:pos x="T2" y="T3"/>
                </a:cxn>
                <a:cxn ang="0">
                  <a:pos x="T4" y="T5"/>
                </a:cxn>
                <a:cxn ang="0">
                  <a:pos x="T6" y="T7"/>
                </a:cxn>
                <a:cxn ang="0">
                  <a:pos x="T8" y="T9"/>
                </a:cxn>
              </a:cxnLst>
              <a:rect l="0" t="0" r="r" b="b"/>
              <a:pathLst>
                <a:path w="58" h="73">
                  <a:moveTo>
                    <a:pt x="58" y="54"/>
                  </a:moveTo>
                  <a:lnTo>
                    <a:pt x="25" y="54"/>
                  </a:lnTo>
                  <a:lnTo>
                    <a:pt x="0" y="73"/>
                  </a:lnTo>
                  <a:lnTo>
                    <a:pt x="5" y="0"/>
                  </a:lnTo>
                  <a:lnTo>
                    <a:pt x="58"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981" name="Rectangle 37"/>
            <p:cNvSpPr>
              <a:spLocks noChangeArrowheads="1"/>
            </p:cNvSpPr>
            <p:nvPr/>
          </p:nvSpPr>
          <p:spPr bwMode="auto">
            <a:xfrm>
              <a:off x="1589" y="893"/>
              <a:ext cx="6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0</a:t>
              </a:r>
              <a:endParaRPr lang="en-US" altLang="zh-CN" sz="2000" b="1"/>
            </a:p>
          </p:txBody>
        </p:sp>
        <p:sp>
          <p:nvSpPr>
            <p:cNvPr id="338982" name="Rectangle 38"/>
            <p:cNvSpPr>
              <a:spLocks noChangeArrowheads="1"/>
            </p:cNvSpPr>
            <p:nvPr/>
          </p:nvSpPr>
          <p:spPr bwMode="auto">
            <a:xfrm>
              <a:off x="1589" y="1298"/>
              <a:ext cx="61"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1</a:t>
              </a:r>
              <a:endParaRPr lang="en-US" altLang="zh-CN" sz="2000" b="1"/>
            </a:p>
          </p:txBody>
        </p:sp>
        <p:sp>
          <p:nvSpPr>
            <p:cNvPr id="338983" name="Rectangle 39"/>
            <p:cNvSpPr>
              <a:spLocks noChangeArrowheads="1"/>
            </p:cNvSpPr>
            <p:nvPr/>
          </p:nvSpPr>
          <p:spPr bwMode="auto">
            <a:xfrm>
              <a:off x="1912" y="1068"/>
              <a:ext cx="61"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0</a:t>
              </a:r>
              <a:endParaRPr lang="en-US" altLang="zh-CN" sz="2000" b="1"/>
            </a:p>
          </p:txBody>
        </p:sp>
        <p:sp>
          <p:nvSpPr>
            <p:cNvPr id="338984" name="Rectangle 40"/>
            <p:cNvSpPr>
              <a:spLocks noChangeArrowheads="1"/>
            </p:cNvSpPr>
            <p:nvPr/>
          </p:nvSpPr>
          <p:spPr bwMode="auto">
            <a:xfrm>
              <a:off x="2283" y="953"/>
              <a:ext cx="6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0</a:t>
              </a:r>
              <a:endParaRPr lang="en-US" altLang="zh-CN" sz="2000" b="1"/>
            </a:p>
          </p:txBody>
        </p:sp>
        <p:sp>
          <p:nvSpPr>
            <p:cNvPr id="338985" name="Rectangle 41"/>
            <p:cNvSpPr>
              <a:spLocks noChangeArrowheads="1"/>
            </p:cNvSpPr>
            <p:nvPr/>
          </p:nvSpPr>
          <p:spPr bwMode="auto">
            <a:xfrm>
              <a:off x="2444" y="676"/>
              <a:ext cx="6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1</a:t>
              </a:r>
              <a:endParaRPr lang="en-US" altLang="zh-CN" sz="2000" b="1"/>
            </a:p>
          </p:txBody>
        </p:sp>
        <p:sp>
          <p:nvSpPr>
            <p:cNvPr id="338986" name="Rectangle 42"/>
            <p:cNvSpPr>
              <a:spLocks noChangeArrowheads="1"/>
            </p:cNvSpPr>
            <p:nvPr/>
          </p:nvSpPr>
          <p:spPr bwMode="auto">
            <a:xfrm>
              <a:off x="2367" y="1354"/>
              <a:ext cx="6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1</a:t>
              </a:r>
              <a:endParaRPr lang="en-US" altLang="zh-CN" sz="2000" b="1"/>
            </a:p>
          </p:txBody>
        </p:sp>
        <p:sp>
          <p:nvSpPr>
            <p:cNvPr id="338987" name="Rectangle 43"/>
            <p:cNvSpPr>
              <a:spLocks noChangeArrowheads="1"/>
            </p:cNvSpPr>
            <p:nvPr/>
          </p:nvSpPr>
          <p:spPr bwMode="auto">
            <a:xfrm>
              <a:off x="2122" y="1659"/>
              <a:ext cx="15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0/1</a:t>
              </a:r>
              <a:endParaRPr lang="en-US" altLang="zh-CN" sz="2000" b="1"/>
            </a:p>
          </p:txBody>
        </p:sp>
      </p:grpSp>
      <p:grpSp>
        <p:nvGrpSpPr>
          <p:cNvPr id="338988" name="Group 44"/>
          <p:cNvGrpSpPr>
            <a:grpSpLocks/>
          </p:cNvGrpSpPr>
          <p:nvPr/>
        </p:nvGrpSpPr>
        <p:grpSpPr bwMode="auto">
          <a:xfrm>
            <a:off x="5070475" y="838200"/>
            <a:ext cx="3324225" cy="1417638"/>
            <a:chOff x="3370" y="852"/>
            <a:chExt cx="1836" cy="689"/>
          </a:xfrm>
        </p:grpSpPr>
        <p:grpSp>
          <p:nvGrpSpPr>
            <p:cNvPr id="338989" name="Group 45"/>
            <p:cNvGrpSpPr>
              <a:grpSpLocks/>
            </p:cNvGrpSpPr>
            <p:nvPr/>
          </p:nvGrpSpPr>
          <p:grpSpPr bwMode="auto">
            <a:xfrm>
              <a:off x="3370" y="1029"/>
              <a:ext cx="594" cy="424"/>
              <a:chOff x="3370" y="1029"/>
              <a:chExt cx="594" cy="424"/>
            </a:xfrm>
          </p:grpSpPr>
          <p:sp>
            <p:nvSpPr>
              <p:cNvPr id="338990" name="Rectangle 46"/>
              <p:cNvSpPr>
                <a:spLocks noChangeArrowheads="1"/>
              </p:cNvSpPr>
              <p:nvPr/>
            </p:nvSpPr>
            <p:spPr bwMode="auto">
              <a:xfrm>
                <a:off x="3755" y="1320"/>
                <a:ext cx="31"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 </a:t>
                </a:r>
                <a:endParaRPr lang="en-US" altLang="zh-CN" sz="2000" b="1"/>
              </a:p>
            </p:txBody>
          </p:sp>
          <p:grpSp>
            <p:nvGrpSpPr>
              <p:cNvPr id="338991" name="Group 47"/>
              <p:cNvGrpSpPr>
                <a:grpSpLocks/>
              </p:cNvGrpSpPr>
              <p:nvPr/>
            </p:nvGrpSpPr>
            <p:grpSpPr bwMode="auto">
              <a:xfrm>
                <a:off x="3779" y="1088"/>
                <a:ext cx="185" cy="182"/>
                <a:chOff x="3779" y="1088"/>
                <a:chExt cx="185" cy="182"/>
              </a:xfrm>
            </p:grpSpPr>
            <p:sp>
              <p:nvSpPr>
                <p:cNvPr id="338992" name="Oval 48"/>
                <p:cNvSpPr>
                  <a:spLocks noChangeArrowheads="1"/>
                </p:cNvSpPr>
                <p:nvPr/>
              </p:nvSpPr>
              <p:spPr bwMode="auto">
                <a:xfrm>
                  <a:off x="3781" y="1088"/>
                  <a:ext cx="183" cy="182"/>
                </a:xfrm>
                <a:prstGeom prst="ellipse">
                  <a:avLst/>
                </a:prstGeom>
                <a:solidFill>
                  <a:srgbClr val="FFFFFF"/>
                </a:solidFill>
                <a:ln w="14288">
                  <a:solidFill>
                    <a:srgbClr val="000000"/>
                  </a:solidFill>
                  <a:round/>
                  <a:headEnd/>
                  <a:tailEnd/>
                </a:ln>
              </p:spPr>
              <p:txBody>
                <a:bodyPr/>
                <a:lstStyle/>
                <a:p>
                  <a:endParaRPr lang="zh-CN" altLang="en-US"/>
                </a:p>
              </p:txBody>
            </p:sp>
            <p:sp>
              <p:nvSpPr>
                <p:cNvPr id="338993" name="Rectangle 49"/>
                <p:cNvSpPr>
                  <a:spLocks noChangeArrowheads="1"/>
                </p:cNvSpPr>
                <p:nvPr/>
              </p:nvSpPr>
              <p:spPr bwMode="auto">
                <a:xfrm>
                  <a:off x="3779" y="1104"/>
                  <a:ext cx="15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  A</a:t>
                  </a:r>
                  <a:endParaRPr lang="en-US" altLang="zh-CN" sz="2000" b="1"/>
                </a:p>
              </p:txBody>
            </p:sp>
          </p:grpSp>
          <p:sp>
            <p:nvSpPr>
              <p:cNvPr id="338994" name="Line 50"/>
              <p:cNvSpPr>
                <a:spLocks noChangeShapeType="1"/>
              </p:cNvSpPr>
              <p:nvPr/>
            </p:nvSpPr>
            <p:spPr bwMode="auto">
              <a:xfrm>
                <a:off x="3508" y="1173"/>
                <a:ext cx="2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995" name="Freeform 51"/>
              <p:cNvSpPr>
                <a:spLocks/>
              </p:cNvSpPr>
              <p:nvPr/>
            </p:nvSpPr>
            <p:spPr bwMode="auto">
              <a:xfrm>
                <a:off x="3711" y="1143"/>
                <a:ext cx="70" cy="59"/>
              </a:xfrm>
              <a:custGeom>
                <a:avLst/>
                <a:gdLst>
                  <a:gd name="T0" fmla="*/ 0 w 70"/>
                  <a:gd name="T1" fmla="*/ 59 h 59"/>
                  <a:gd name="T2" fmla="*/ 11 w 70"/>
                  <a:gd name="T3" fmla="*/ 30 h 59"/>
                  <a:gd name="T4" fmla="*/ 0 w 70"/>
                  <a:gd name="T5" fmla="*/ 0 h 59"/>
                  <a:gd name="T6" fmla="*/ 70 w 70"/>
                  <a:gd name="T7" fmla="*/ 30 h 59"/>
                  <a:gd name="T8" fmla="*/ 0 w 70"/>
                  <a:gd name="T9" fmla="*/ 59 h 59"/>
                </a:gdLst>
                <a:ahLst/>
                <a:cxnLst>
                  <a:cxn ang="0">
                    <a:pos x="T0" y="T1"/>
                  </a:cxn>
                  <a:cxn ang="0">
                    <a:pos x="T2" y="T3"/>
                  </a:cxn>
                  <a:cxn ang="0">
                    <a:pos x="T4" y="T5"/>
                  </a:cxn>
                  <a:cxn ang="0">
                    <a:pos x="T6" y="T7"/>
                  </a:cxn>
                  <a:cxn ang="0">
                    <a:pos x="T8" y="T9"/>
                  </a:cxn>
                </a:cxnLst>
                <a:rect l="0" t="0" r="r" b="b"/>
                <a:pathLst>
                  <a:path w="70" h="59">
                    <a:moveTo>
                      <a:pt x="0" y="59"/>
                    </a:moveTo>
                    <a:lnTo>
                      <a:pt x="11" y="30"/>
                    </a:lnTo>
                    <a:lnTo>
                      <a:pt x="0" y="0"/>
                    </a:lnTo>
                    <a:lnTo>
                      <a:pt x="70" y="30"/>
                    </a:lnTo>
                    <a:lnTo>
                      <a:pt x="0"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996" name="Rectangle 52"/>
              <p:cNvSpPr>
                <a:spLocks noChangeArrowheads="1"/>
              </p:cNvSpPr>
              <p:nvPr/>
            </p:nvSpPr>
            <p:spPr bwMode="auto">
              <a:xfrm>
                <a:off x="3370" y="1029"/>
                <a:ext cx="254"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zh-CN" altLang="en-US" sz="1800" b="1">
                    <a:solidFill>
                      <a:srgbClr val="000000"/>
                    </a:solidFill>
                  </a:rPr>
                  <a:t>开始</a:t>
                </a:r>
                <a:endParaRPr lang="zh-CN" altLang="zh-CN" sz="2000" b="1"/>
              </a:p>
            </p:txBody>
          </p:sp>
        </p:grpSp>
        <p:grpSp>
          <p:nvGrpSpPr>
            <p:cNvPr id="338997" name="Group 53"/>
            <p:cNvGrpSpPr>
              <a:grpSpLocks/>
            </p:cNvGrpSpPr>
            <p:nvPr/>
          </p:nvGrpSpPr>
          <p:grpSpPr bwMode="auto">
            <a:xfrm>
              <a:off x="4314" y="1077"/>
              <a:ext cx="291" cy="203"/>
              <a:chOff x="4314" y="1077"/>
              <a:chExt cx="291" cy="203"/>
            </a:xfrm>
          </p:grpSpPr>
          <p:sp>
            <p:nvSpPr>
              <p:cNvPr id="338998" name="Oval 54"/>
              <p:cNvSpPr>
                <a:spLocks noChangeArrowheads="1"/>
              </p:cNvSpPr>
              <p:nvPr/>
            </p:nvSpPr>
            <p:spPr bwMode="auto">
              <a:xfrm>
                <a:off x="4314" y="1077"/>
                <a:ext cx="223" cy="203"/>
              </a:xfrm>
              <a:prstGeom prst="ellipse">
                <a:avLst/>
              </a:prstGeom>
              <a:solidFill>
                <a:srgbClr val="FFFFFF"/>
              </a:solidFill>
              <a:ln w="14288">
                <a:solidFill>
                  <a:srgbClr val="000000"/>
                </a:solidFill>
                <a:round/>
                <a:headEnd/>
                <a:tailEnd/>
              </a:ln>
            </p:spPr>
            <p:txBody>
              <a:bodyPr/>
              <a:lstStyle/>
              <a:p>
                <a:endParaRPr lang="zh-CN" altLang="en-US"/>
              </a:p>
            </p:txBody>
          </p:sp>
          <p:sp>
            <p:nvSpPr>
              <p:cNvPr id="338999" name="Oval 55"/>
              <p:cNvSpPr>
                <a:spLocks noChangeArrowheads="1"/>
              </p:cNvSpPr>
              <p:nvPr/>
            </p:nvSpPr>
            <p:spPr bwMode="auto">
              <a:xfrm>
                <a:off x="4333" y="1095"/>
                <a:ext cx="186" cy="167"/>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9000" name="Rectangle 56"/>
              <p:cNvSpPr>
                <a:spLocks noChangeArrowheads="1"/>
              </p:cNvSpPr>
              <p:nvPr/>
            </p:nvSpPr>
            <p:spPr bwMode="auto">
              <a:xfrm>
                <a:off x="4363" y="1119"/>
                <a:ext cx="242"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 B    </a:t>
                </a:r>
                <a:endParaRPr lang="en-US" altLang="zh-CN" sz="2000" b="1"/>
              </a:p>
            </p:txBody>
          </p:sp>
        </p:grpSp>
        <p:grpSp>
          <p:nvGrpSpPr>
            <p:cNvPr id="339001" name="Group 57"/>
            <p:cNvGrpSpPr>
              <a:grpSpLocks/>
            </p:cNvGrpSpPr>
            <p:nvPr/>
          </p:nvGrpSpPr>
          <p:grpSpPr bwMode="auto">
            <a:xfrm>
              <a:off x="4910" y="1070"/>
              <a:ext cx="296" cy="204"/>
              <a:chOff x="4910" y="1070"/>
              <a:chExt cx="296" cy="204"/>
            </a:xfrm>
          </p:grpSpPr>
          <p:sp>
            <p:nvSpPr>
              <p:cNvPr id="339002" name="Oval 58"/>
              <p:cNvSpPr>
                <a:spLocks noChangeArrowheads="1"/>
              </p:cNvSpPr>
              <p:nvPr/>
            </p:nvSpPr>
            <p:spPr bwMode="auto">
              <a:xfrm>
                <a:off x="4910" y="1070"/>
                <a:ext cx="223" cy="204"/>
              </a:xfrm>
              <a:prstGeom prst="ellipse">
                <a:avLst/>
              </a:prstGeom>
              <a:solidFill>
                <a:srgbClr val="FFFFFF"/>
              </a:solidFill>
              <a:ln w="14288">
                <a:solidFill>
                  <a:srgbClr val="000000"/>
                </a:solidFill>
                <a:round/>
                <a:headEnd/>
                <a:tailEnd/>
              </a:ln>
            </p:spPr>
            <p:txBody>
              <a:bodyPr/>
              <a:lstStyle/>
              <a:p>
                <a:endParaRPr lang="zh-CN" altLang="en-US"/>
              </a:p>
            </p:txBody>
          </p:sp>
          <p:sp>
            <p:nvSpPr>
              <p:cNvPr id="339003" name="Rectangle 59"/>
              <p:cNvSpPr>
                <a:spLocks noChangeArrowheads="1"/>
              </p:cNvSpPr>
              <p:nvPr/>
            </p:nvSpPr>
            <p:spPr bwMode="auto">
              <a:xfrm>
                <a:off x="4957" y="1112"/>
                <a:ext cx="24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 C    </a:t>
                </a:r>
                <a:endParaRPr lang="en-US" altLang="zh-CN" sz="2000" b="1"/>
              </a:p>
            </p:txBody>
          </p:sp>
        </p:grpSp>
        <p:sp>
          <p:nvSpPr>
            <p:cNvPr id="339004" name="Line 60"/>
            <p:cNvSpPr>
              <a:spLocks noChangeShapeType="1"/>
            </p:cNvSpPr>
            <p:nvPr/>
          </p:nvSpPr>
          <p:spPr bwMode="auto">
            <a:xfrm>
              <a:off x="3972" y="1174"/>
              <a:ext cx="29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9005" name="Freeform 61"/>
            <p:cNvSpPr>
              <a:spLocks/>
            </p:cNvSpPr>
            <p:nvPr/>
          </p:nvSpPr>
          <p:spPr bwMode="auto">
            <a:xfrm>
              <a:off x="4245" y="1144"/>
              <a:ext cx="70" cy="59"/>
            </a:xfrm>
            <a:custGeom>
              <a:avLst/>
              <a:gdLst>
                <a:gd name="T0" fmla="*/ 0 w 70"/>
                <a:gd name="T1" fmla="*/ 59 h 59"/>
                <a:gd name="T2" fmla="*/ 10 w 70"/>
                <a:gd name="T3" fmla="*/ 30 h 59"/>
                <a:gd name="T4" fmla="*/ 0 w 70"/>
                <a:gd name="T5" fmla="*/ 0 h 59"/>
                <a:gd name="T6" fmla="*/ 70 w 70"/>
                <a:gd name="T7" fmla="*/ 30 h 59"/>
                <a:gd name="T8" fmla="*/ 0 w 70"/>
                <a:gd name="T9" fmla="*/ 59 h 59"/>
              </a:gdLst>
              <a:ahLst/>
              <a:cxnLst>
                <a:cxn ang="0">
                  <a:pos x="T0" y="T1"/>
                </a:cxn>
                <a:cxn ang="0">
                  <a:pos x="T2" y="T3"/>
                </a:cxn>
                <a:cxn ang="0">
                  <a:pos x="T4" y="T5"/>
                </a:cxn>
                <a:cxn ang="0">
                  <a:pos x="T6" y="T7"/>
                </a:cxn>
                <a:cxn ang="0">
                  <a:pos x="T8" y="T9"/>
                </a:cxn>
              </a:cxnLst>
              <a:rect l="0" t="0" r="r" b="b"/>
              <a:pathLst>
                <a:path w="70" h="59">
                  <a:moveTo>
                    <a:pt x="0" y="59"/>
                  </a:moveTo>
                  <a:lnTo>
                    <a:pt x="10" y="30"/>
                  </a:lnTo>
                  <a:lnTo>
                    <a:pt x="0" y="0"/>
                  </a:lnTo>
                  <a:lnTo>
                    <a:pt x="70" y="30"/>
                  </a:lnTo>
                  <a:lnTo>
                    <a:pt x="0"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006" name="Rectangle 62"/>
            <p:cNvSpPr>
              <a:spLocks noChangeArrowheads="1"/>
            </p:cNvSpPr>
            <p:nvPr/>
          </p:nvSpPr>
          <p:spPr bwMode="auto">
            <a:xfrm>
              <a:off x="4056" y="1049"/>
              <a:ext cx="63"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0</a:t>
              </a:r>
              <a:endParaRPr lang="en-US" altLang="zh-CN" sz="2000" b="1"/>
            </a:p>
          </p:txBody>
        </p:sp>
        <p:sp>
          <p:nvSpPr>
            <p:cNvPr id="339007" name="Arc 63"/>
            <p:cNvSpPr>
              <a:spLocks/>
            </p:cNvSpPr>
            <p:nvPr/>
          </p:nvSpPr>
          <p:spPr bwMode="auto">
            <a:xfrm>
              <a:off x="4460" y="995"/>
              <a:ext cx="466" cy="132"/>
            </a:xfrm>
            <a:custGeom>
              <a:avLst/>
              <a:gdLst>
                <a:gd name="G0" fmla="+- 20301 0 0"/>
                <a:gd name="G1" fmla="+- 21600 0 0"/>
                <a:gd name="G2" fmla="+- 21600 0 0"/>
                <a:gd name="T0" fmla="*/ 0 w 37673"/>
                <a:gd name="T1" fmla="*/ 14222 h 21600"/>
                <a:gd name="T2" fmla="*/ 37673 w 37673"/>
                <a:gd name="T3" fmla="*/ 8764 h 21600"/>
                <a:gd name="T4" fmla="*/ 20301 w 37673"/>
                <a:gd name="T5" fmla="*/ 21600 h 21600"/>
              </a:gdLst>
              <a:ahLst/>
              <a:cxnLst>
                <a:cxn ang="0">
                  <a:pos x="T0" y="T1"/>
                </a:cxn>
                <a:cxn ang="0">
                  <a:pos x="T2" y="T3"/>
                </a:cxn>
                <a:cxn ang="0">
                  <a:pos x="T4" y="T5"/>
                </a:cxn>
              </a:cxnLst>
              <a:rect l="0" t="0" r="r" b="b"/>
              <a:pathLst>
                <a:path w="37673" h="21600" fill="none" extrusionOk="0">
                  <a:moveTo>
                    <a:pt x="0" y="14222"/>
                  </a:moveTo>
                  <a:cubicBezTo>
                    <a:pt x="3103" y="5684"/>
                    <a:pt x="11216" y="-1"/>
                    <a:pt x="20301" y="0"/>
                  </a:cubicBezTo>
                  <a:cubicBezTo>
                    <a:pt x="27154" y="0"/>
                    <a:pt x="33600" y="3252"/>
                    <a:pt x="37673" y="8763"/>
                  </a:cubicBezTo>
                </a:path>
                <a:path w="37673" h="21600" stroke="0" extrusionOk="0">
                  <a:moveTo>
                    <a:pt x="0" y="14222"/>
                  </a:moveTo>
                  <a:cubicBezTo>
                    <a:pt x="3103" y="5684"/>
                    <a:pt x="11216" y="-1"/>
                    <a:pt x="20301" y="0"/>
                  </a:cubicBezTo>
                  <a:cubicBezTo>
                    <a:pt x="27154" y="0"/>
                    <a:pt x="33600" y="3252"/>
                    <a:pt x="37673" y="8763"/>
                  </a:cubicBezTo>
                  <a:lnTo>
                    <a:pt x="20301" y="21600"/>
                  </a:lnTo>
                  <a:close/>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9008" name="Freeform 64"/>
            <p:cNvSpPr>
              <a:spLocks/>
            </p:cNvSpPr>
            <p:nvPr/>
          </p:nvSpPr>
          <p:spPr bwMode="auto">
            <a:xfrm>
              <a:off x="4889" y="1017"/>
              <a:ext cx="73" cy="66"/>
            </a:xfrm>
            <a:custGeom>
              <a:avLst/>
              <a:gdLst>
                <a:gd name="T0" fmla="*/ 0 w 73"/>
                <a:gd name="T1" fmla="*/ 44 h 66"/>
                <a:gd name="T2" fmla="*/ 27 w 73"/>
                <a:gd name="T3" fmla="*/ 29 h 66"/>
                <a:gd name="T4" fmla="*/ 40 w 73"/>
                <a:gd name="T5" fmla="*/ 0 h 66"/>
                <a:gd name="T6" fmla="*/ 73 w 73"/>
                <a:gd name="T7" fmla="*/ 66 h 66"/>
                <a:gd name="T8" fmla="*/ 0 w 73"/>
                <a:gd name="T9" fmla="*/ 44 h 66"/>
              </a:gdLst>
              <a:ahLst/>
              <a:cxnLst>
                <a:cxn ang="0">
                  <a:pos x="T0" y="T1"/>
                </a:cxn>
                <a:cxn ang="0">
                  <a:pos x="T2" y="T3"/>
                </a:cxn>
                <a:cxn ang="0">
                  <a:pos x="T4" y="T5"/>
                </a:cxn>
                <a:cxn ang="0">
                  <a:pos x="T6" y="T7"/>
                </a:cxn>
                <a:cxn ang="0">
                  <a:pos x="T8" y="T9"/>
                </a:cxn>
              </a:cxnLst>
              <a:rect l="0" t="0" r="r" b="b"/>
              <a:pathLst>
                <a:path w="73" h="66">
                  <a:moveTo>
                    <a:pt x="0" y="44"/>
                  </a:moveTo>
                  <a:lnTo>
                    <a:pt x="27" y="29"/>
                  </a:lnTo>
                  <a:lnTo>
                    <a:pt x="40" y="0"/>
                  </a:lnTo>
                  <a:lnTo>
                    <a:pt x="73" y="66"/>
                  </a:lnTo>
                  <a:lnTo>
                    <a:pt x="0"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009" name="Rectangle 65"/>
            <p:cNvSpPr>
              <a:spLocks noChangeArrowheads="1"/>
            </p:cNvSpPr>
            <p:nvPr/>
          </p:nvSpPr>
          <p:spPr bwMode="auto">
            <a:xfrm>
              <a:off x="4665" y="852"/>
              <a:ext cx="63"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1</a:t>
              </a:r>
              <a:endParaRPr lang="en-US" altLang="zh-CN" sz="2000" b="1"/>
            </a:p>
          </p:txBody>
        </p:sp>
        <p:sp>
          <p:nvSpPr>
            <p:cNvPr id="339010" name="Arc 66"/>
            <p:cNvSpPr>
              <a:spLocks/>
            </p:cNvSpPr>
            <p:nvPr/>
          </p:nvSpPr>
          <p:spPr bwMode="auto">
            <a:xfrm>
              <a:off x="4518" y="1236"/>
              <a:ext cx="482" cy="146"/>
            </a:xfrm>
            <a:custGeom>
              <a:avLst/>
              <a:gdLst>
                <a:gd name="G0" fmla="+- 18845 0 0"/>
                <a:gd name="G1" fmla="+- 0 0 0"/>
                <a:gd name="G2" fmla="+- 21600 0 0"/>
                <a:gd name="T0" fmla="*/ 39113 w 39113"/>
                <a:gd name="T1" fmla="*/ 7469 h 21600"/>
                <a:gd name="T2" fmla="*/ 0 w 39113"/>
                <a:gd name="T3" fmla="*/ 10556 h 21600"/>
                <a:gd name="T4" fmla="*/ 18845 w 39113"/>
                <a:gd name="T5" fmla="*/ 0 h 21600"/>
              </a:gdLst>
              <a:ahLst/>
              <a:cxnLst>
                <a:cxn ang="0">
                  <a:pos x="T0" y="T1"/>
                </a:cxn>
                <a:cxn ang="0">
                  <a:pos x="T2" y="T3"/>
                </a:cxn>
                <a:cxn ang="0">
                  <a:pos x="T4" y="T5"/>
                </a:cxn>
              </a:cxnLst>
              <a:rect l="0" t="0" r="r" b="b"/>
              <a:pathLst>
                <a:path w="39113" h="21600" fill="none" extrusionOk="0">
                  <a:moveTo>
                    <a:pt x="39112" y="7468"/>
                  </a:moveTo>
                  <a:cubicBezTo>
                    <a:pt x="35983" y="15959"/>
                    <a:pt x="27893" y="21599"/>
                    <a:pt x="18845" y="21600"/>
                  </a:cubicBezTo>
                  <a:cubicBezTo>
                    <a:pt x="11027" y="21600"/>
                    <a:pt x="3820" y="17376"/>
                    <a:pt x="0" y="10555"/>
                  </a:cubicBezTo>
                </a:path>
                <a:path w="39113" h="21600" stroke="0" extrusionOk="0">
                  <a:moveTo>
                    <a:pt x="39112" y="7468"/>
                  </a:moveTo>
                  <a:cubicBezTo>
                    <a:pt x="35983" y="15959"/>
                    <a:pt x="27893" y="21599"/>
                    <a:pt x="18845" y="21600"/>
                  </a:cubicBezTo>
                  <a:cubicBezTo>
                    <a:pt x="11027" y="21600"/>
                    <a:pt x="3820" y="17376"/>
                    <a:pt x="0" y="10555"/>
                  </a:cubicBezTo>
                  <a:lnTo>
                    <a:pt x="18845" y="0"/>
                  </a:lnTo>
                  <a:close/>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9011" name="Freeform 67"/>
            <p:cNvSpPr>
              <a:spLocks/>
            </p:cNvSpPr>
            <p:nvPr/>
          </p:nvSpPr>
          <p:spPr bwMode="auto">
            <a:xfrm>
              <a:off x="4491" y="1267"/>
              <a:ext cx="68" cy="72"/>
            </a:xfrm>
            <a:custGeom>
              <a:avLst/>
              <a:gdLst>
                <a:gd name="T0" fmla="*/ 68 w 68"/>
                <a:gd name="T1" fmla="*/ 34 h 72"/>
                <a:gd name="T2" fmla="*/ 38 w 68"/>
                <a:gd name="T3" fmla="*/ 45 h 72"/>
                <a:gd name="T4" fmla="*/ 21 w 68"/>
                <a:gd name="T5" fmla="*/ 72 h 72"/>
                <a:gd name="T6" fmla="*/ 0 w 68"/>
                <a:gd name="T7" fmla="*/ 0 h 72"/>
                <a:gd name="T8" fmla="*/ 68 w 68"/>
                <a:gd name="T9" fmla="*/ 34 h 72"/>
              </a:gdLst>
              <a:ahLst/>
              <a:cxnLst>
                <a:cxn ang="0">
                  <a:pos x="T0" y="T1"/>
                </a:cxn>
                <a:cxn ang="0">
                  <a:pos x="T2" y="T3"/>
                </a:cxn>
                <a:cxn ang="0">
                  <a:pos x="T4" y="T5"/>
                </a:cxn>
                <a:cxn ang="0">
                  <a:pos x="T6" y="T7"/>
                </a:cxn>
                <a:cxn ang="0">
                  <a:pos x="T8" y="T9"/>
                </a:cxn>
              </a:cxnLst>
              <a:rect l="0" t="0" r="r" b="b"/>
              <a:pathLst>
                <a:path w="68" h="72">
                  <a:moveTo>
                    <a:pt x="68" y="34"/>
                  </a:moveTo>
                  <a:lnTo>
                    <a:pt x="38" y="45"/>
                  </a:lnTo>
                  <a:lnTo>
                    <a:pt x="21" y="72"/>
                  </a:lnTo>
                  <a:lnTo>
                    <a:pt x="0" y="0"/>
                  </a:lnTo>
                  <a:lnTo>
                    <a:pt x="68"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012" name="Rectangle 68"/>
            <p:cNvSpPr>
              <a:spLocks noChangeArrowheads="1"/>
            </p:cNvSpPr>
            <p:nvPr/>
          </p:nvSpPr>
          <p:spPr bwMode="auto">
            <a:xfrm>
              <a:off x="4651" y="1408"/>
              <a:ext cx="63"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0</a:t>
              </a:r>
              <a:endParaRPr lang="en-US" altLang="zh-CN" sz="2000" b="1"/>
            </a:p>
          </p:txBody>
        </p:sp>
      </p:grpSp>
      <p:sp>
        <p:nvSpPr>
          <p:cNvPr id="339013" name="Rectangle 69"/>
          <p:cNvSpPr>
            <a:spLocks noChangeArrowheads="1"/>
          </p:cNvSpPr>
          <p:nvPr/>
        </p:nvSpPr>
        <p:spPr bwMode="auto">
          <a:xfrm>
            <a:off x="4419600" y="2667000"/>
            <a:ext cx="43434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742950" indent="-285750" algn="l">
              <a:spcBef>
                <a:spcPct val="20000"/>
              </a:spcBef>
              <a:buChar char="–"/>
              <a:defRPr kumimoji="1" sz="2400" b="1">
                <a:solidFill>
                  <a:schemeClr val="tx1"/>
                </a:solidFill>
                <a:latin typeface="Times New Roman" pitchFamily="18" charset="0"/>
                <a:ea typeface="黑体" pitchFamily="2" charset="-122"/>
              </a:defRPr>
            </a:lvl2pPr>
            <a:lvl3pPr marL="1143000" indent="-228600" algn="l">
              <a:spcBef>
                <a:spcPct val="20000"/>
              </a:spcBef>
              <a:buChar char="•"/>
              <a:defRPr kumimoji="1" sz="2000" b="1">
                <a:solidFill>
                  <a:schemeClr val="tx1"/>
                </a:solidFill>
                <a:latin typeface="Times New Roman" pitchFamily="18" charset="0"/>
                <a:ea typeface="黑体" pitchFamily="2" charset="-122"/>
              </a:defRPr>
            </a:lvl3pPr>
            <a:lvl4pPr marL="1562100" indent="-228600" algn="l">
              <a:spcBef>
                <a:spcPct val="20000"/>
              </a:spcBef>
              <a:buChar char="–"/>
              <a:defRPr kumimoji="1" b="1">
                <a:solidFill>
                  <a:schemeClr val="tx1"/>
                </a:solidFill>
                <a:latin typeface="Times New Roman" pitchFamily="18" charset="0"/>
                <a:ea typeface="黑体" pitchFamily="2" charset="-122"/>
              </a:defRPr>
            </a:lvl4pPr>
            <a:lvl5pPr marL="1981200" indent="-228600" algn="l">
              <a:spcBef>
                <a:spcPct val="20000"/>
              </a:spcBef>
              <a:buChar char="»"/>
              <a:defRPr kumimoji="1" b="1">
                <a:solidFill>
                  <a:schemeClr val="tx1"/>
                </a:solidFill>
                <a:latin typeface="Times New Roman" pitchFamily="18" charset="0"/>
                <a:ea typeface="黑体" pitchFamily="2" charset="-122"/>
              </a:defRPr>
            </a:lvl5pPr>
            <a:lvl6pPr marL="24384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28956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3528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8100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pPr algn="just">
              <a:lnSpc>
                <a:spcPct val="90000"/>
              </a:lnSpc>
            </a:pPr>
            <a:r>
              <a:rPr lang="en-US" altLang="zh-CN" sz="2400">
                <a:latin typeface="宋体" charset="-122"/>
              </a:rPr>
              <a:t>L(M)=0(10)</a:t>
            </a:r>
            <a:r>
              <a:rPr lang="en-US" altLang="zh-CN" sz="2400" baseline="30000">
                <a:latin typeface="宋体" charset="-122"/>
              </a:rPr>
              <a:t>*</a:t>
            </a:r>
            <a:endParaRPr lang="en-US" altLang="zh-CN" sz="2400">
              <a:latin typeface="宋体" charset="-122"/>
            </a:endParaRPr>
          </a:p>
          <a:p>
            <a:pPr algn="just">
              <a:lnSpc>
                <a:spcPct val="90000"/>
              </a:lnSpc>
            </a:pPr>
            <a:r>
              <a:rPr lang="zh-CN" altLang="en-US" sz="2400">
                <a:latin typeface="宋体" charset="-122"/>
              </a:rPr>
              <a:t>对于任何一个含有</a:t>
            </a:r>
            <a:r>
              <a:rPr lang="en-US" altLang="zh-CN" sz="2400">
                <a:latin typeface="宋体" charset="-122"/>
              </a:rPr>
              <a:t>n</a:t>
            </a:r>
            <a:r>
              <a:rPr lang="zh-CN" altLang="en-US" sz="2400">
                <a:latin typeface="宋体" charset="-122"/>
              </a:rPr>
              <a:t>个状态的</a:t>
            </a:r>
            <a:r>
              <a:rPr lang="en-US" altLang="zh-CN" sz="2400">
                <a:latin typeface="宋体" charset="-122"/>
              </a:rPr>
              <a:t>DFA</a:t>
            </a:r>
            <a:r>
              <a:rPr lang="zh-CN" altLang="en-US" sz="2400">
                <a:latin typeface="宋体" charset="-122"/>
              </a:rPr>
              <a:t>，都存在含有</a:t>
            </a:r>
            <a:r>
              <a:rPr lang="en-US" altLang="zh-CN" sz="2400">
                <a:latin typeface="宋体" charset="-122"/>
              </a:rPr>
              <a:t>m(m&gt;n)</a:t>
            </a:r>
            <a:r>
              <a:rPr lang="zh-CN" altLang="en-US" sz="2400">
                <a:latin typeface="宋体" charset="-122"/>
              </a:rPr>
              <a:t>个状态的</a:t>
            </a:r>
            <a:r>
              <a:rPr lang="en-US" altLang="zh-CN" sz="2400">
                <a:latin typeface="宋体" charset="-122"/>
              </a:rPr>
              <a:t>DFA</a:t>
            </a:r>
            <a:r>
              <a:rPr lang="zh-CN" altLang="en-US" sz="2400">
                <a:latin typeface="宋体" charset="-122"/>
              </a:rPr>
              <a:t>与之等价。</a:t>
            </a:r>
          </a:p>
          <a:p>
            <a:pPr algn="just">
              <a:lnSpc>
                <a:spcPct val="90000"/>
              </a:lnSpc>
            </a:pPr>
            <a:r>
              <a:rPr lang="en-US" altLang="zh-CN" sz="2400">
                <a:solidFill>
                  <a:srgbClr val="0000FF"/>
                </a:solidFill>
                <a:latin typeface="宋体" charset="-122"/>
              </a:rPr>
              <a:t>DFA D</a:t>
            </a:r>
            <a:r>
              <a:rPr lang="zh-CN" altLang="en-US" sz="2400">
                <a:solidFill>
                  <a:srgbClr val="0000FF"/>
                </a:solidFill>
                <a:latin typeface="宋体" charset="-122"/>
              </a:rPr>
              <a:t>的化简</a:t>
            </a:r>
            <a:r>
              <a:rPr lang="zh-CN" altLang="en-US" sz="2400">
                <a:latin typeface="宋体" charset="-122"/>
              </a:rPr>
              <a:t>，指寻找一个状态数比较少的</a:t>
            </a:r>
            <a:r>
              <a:rPr lang="en-US" altLang="zh-CN" sz="2400">
                <a:latin typeface="宋体" charset="-122"/>
              </a:rPr>
              <a:t>DFA D</a:t>
            </a:r>
            <a:r>
              <a:rPr lang="en-US" altLang="zh-CN" sz="2400">
                <a:latin typeface="宋体" charset="-122"/>
                <a:sym typeface="Symbol" pitchFamily="18" charset="2"/>
              </a:rPr>
              <a:t></a:t>
            </a:r>
            <a:r>
              <a:rPr lang="zh-CN" altLang="en-US" sz="2400">
                <a:latin typeface="宋体" charset="-122"/>
              </a:rPr>
              <a:t>，使</a:t>
            </a:r>
            <a:r>
              <a:rPr lang="en-US" altLang="zh-CN" sz="2400">
                <a:latin typeface="宋体" charset="-122"/>
              </a:rPr>
              <a:t>L(D)=L(D</a:t>
            </a:r>
            <a:r>
              <a:rPr lang="en-US" altLang="zh-CN" sz="2400">
                <a:latin typeface="宋体" charset="-122"/>
                <a:sym typeface="Symbol" pitchFamily="18" charset="2"/>
              </a:rPr>
              <a:t></a:t>
            </a:r>
            <a:r>
              <a:rPr lang="en-US" altLang="zh-CN" sz="2400">
                <a:latin typeface="宋体" charset="-122"/>
              </a:rPr>
              <a:t>)</a:t>
            </a:r>
            <a:r>
              <a:rPr lang="zh-CN" altLang="en-US" sz="2400">
                <a:latin typeface="宋体" charset="-122"/>
              </a:rPr>
              <a:t>。</a:t>
            </a:r>
          </a:p>
          <a:p>
            <a:pPr algn="just">
              <a:lnSpc>
                <a:spcPct val="90000"/>
              </a:lnSpc>
            </a:pPr>
            <a:r>
              <a:rPr lang="zh-CN" altLang="en-US" sz="2400">
                <a:latin typeface="宋体" charset="-122"/>
              </a:rPr>
              <a:t>可以证明，存在一个最少状态的</a:t>
            </a:r>
            <a:r>
              <a:rPr lang="en-US" altLang="zh-CN" sz="2400">
                <a:latin typeface="宋体" charset="-122"/>
              </a:rPr>
              <a:t>DFA D"</a:t>
            </a:r>
            <a:r>
              <a:rPr lang="zh-CN" altLang="en-US" sz="2400">
                <a:latin typeface="宋体" charset="-122"/>
              </a:rPr>
              <a:t>，使</a:t>
            </a:r>
            <a:r>
              <a:rPr lang="en-US" altLang="zh-CN" sz="2400">
                <a:latin typeface="宋体" charset="-122"/>
              </a:rPr>
              <a:t>L(D)=L(D")</a:t>
            </a:r>
            <a:r>
              <a:rPr lang="zh-CN" altLang="en-US" sz="2400">
                <a:latin typeface="宋体" charset="-122"/>
              </a:rPr>
              <a:t>，并且这个</a:t>
            </a:r>
            <a:r>
              <a:rPr lang="en-US" altLang="zh-CN" sz="2400">
                <a:solidFill>
                  <a:srgbClr val="0000FF"/>
                </a:solidFill>
                <a:latin typeface="宋体" charset="-122"/>
              </a:rPr>
              <a:t>D"</a:t>
            </a:r>
            <a:r>
              <a:rPr lang="zh-CN" altLang="en-US" sz="2400">
                <a:solidFill>
                  <a:srgbClr val="0000FF"/>
                </a:solidFill>
                <a:latin typeface="宋体" charset="-122"/>
              </a:rPr>
              <a:t>是唯一的</a:t>
            </a:r>
            <a:r>
              <a:rPr lang="zh-CN" altLang="en-US" sz="2400">
                <a:latin typeface="宋体" charset="-122"/>
              </a:rPr>
              <a:t>。</a:t>
            </a: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28</a:t>
            </a:fld>
            <a:endParaRPr lang="en-US" altLang="zh-CN"/>
          </a:p>
        </p:txBody>
      </p:sp>
    </p:spTree>
    <p:extLst>
      <p:ext uri="{BB962C8B-B14F-4D97-AF65-F5344CB8AC3E}">
        <p14:creationId xmlns:p14="http://schemas.microsoft.com/office/powerpoint/2010/main" val="2866807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38948"/>
                                        </p:tgtEl>
                                        <p:attrNameLst>
                                          <p:attrName>style.visibility</p:attrName>
                                        </p:attrNameLst>
                                      </p:cBhvr>
                                      <p:to>
                                        <p:strVal val="visible"/>
                                      </p:to>
                                    </p:set>
                                    <p:animEffect transition="in" filter="box(out)">
                                      <p:cBhvr>
                                        <p:cTn id="7" dur="500"/>
                                        <p:tgtEl>
                                          <p:spTgt spid="3389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8947">
                                            <p:txEl>
                                              <p:pRg st="0" end="0"/>
                                            </p:txEl>
                                          </p:spTgt>
                                        </p:tgtEl>
                                        <p:attrNameLst>
                                          <p:attrName>style.visibility</p:attrName>
                                        </p:attrNameLst>
                                      </p:cBhvr>
                                      <p:to>
                                        <p:strVal val="visible"/>
                                      </p:to>
                                    </p:set>
                                    <p:animEffect transition="in" filter="wipe(up)">
                                      <p:cBhvr>
                                        <p:cTn id="12" dur="500"/>
                                        <p:tgtEl>
                                          <p:spTgt spid="33894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38947">
                                            <p:txEl>
                                              <p:pRg st="1" end="1"/>
                                            </p:txEl>
                                          </p:spTgt>
                                        </p:tgtEl>
                                        <p:attrNameLst>
                                          <p:attrName>style.visibility</p:attrName>
                                        </p:attrNameLst>
                                      </p:cBhvr>
                                      <p:to>
                                        <p:strVal val="visible"/>
                                      </p:to>
                                    </p:set>
                                    <p:animEffect transition="in" filter="wipe(up)">
                                      <p:cBhvr>
                                        <p:cTn id="17" dur="500"/>
                                        <p:tgtEl>
                                          <p:spTgt spid="33894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338988"/>
                                        </p:tgtEl>
                                        <p:attrNameLst>
                                          <p:attrName>style.visibility</p:attrName>
                                        </p:attrNameLst>
                                      </p:cBhvr>
                                      <p:to>
                                        <p:strVal val="visible"/>
                                      </p:to>
                                    </p:set>
                                    <p:animEffect transition="in" filter="box(out)">
                                      <p:cBhvr>
                                        <p:cTn id="22" dur="500"/>
                                        <p:tgtEl>
                                          <p:spTgt spid="3389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39013">
                                            <p:txEl>
                                              <p:pRg st="0" end="0"/>
                                            </p:txEl>
                                          </p:spTgt>
                                        </p:tgtEl>
                                        <p:attrNameLst>
                                          <p:attrName>style.visibility</p:attrName>
                                        </p:attrNameLst>
                                      </p:cBhvr>
                                      <p:to>
                                        <p:strVal val="visible"/>
                                      </p:to>
                                    </p:set>
                                    <p:animEffect transition="in" filter="wipe(up)">
                                      <p:cBhvr>
                                        <p:cTn id="27" dur="500"/>
                                        <p:tgtEl>
                                          <p:spTgt spid="339013">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39013">
                                            <p:txEl>
                                              <p:pRg st="1" end="1"/>
                                            </p:txEl>
                                          </p:spTgt>
                                        </p:tgtEl>
                                        <p:attrNameLst>
                                          <p:attrName>style.visibility</p:attrName>
                                        </p:attrNameLst>
                                      </p:cBhvr>
                                      <p:to>
                                        <p:strVal val="visible"/>
                                      </p:to>
                                    </p:set>
                                    <p:animEffect transition="in" filter="wipe(up)">
                                      <p:cBhvr>
                                        <p:cTn id="32" dur="500"/>
                                        <p:tgtEl>
                                          <p:spTgt spid="339013">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39013">
                                            <p:txEl>
                                              <p:pRg st="2" end="2"/>
                                            </p:txEl>
                                          </p:spTgt>
                                        </p:tgtEl>
                                        <p:attrNameLst>
                                          <p:attrName>style.visibility</p:attrName>
                                        </p:attrNameLst>
                                      </p:cBhvr>
                                      <p:to>
                                        <p:strVal val="visible"/>
                                      </p:to>
                                    </p:set>
                                    <p:animEffect transition="in" filter="wipe(up)">
                                      <p:cBhvr>
                                        <p:cTn id="37" dur="500"/>
                                        <p:tgtEl>
                                          <p:spTgt spid="339013">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39013">
                                            <p:txEl>
                                              <p:pRg st="3" end="3"/>
                                            </p:txEl>
                                          </p:spTgt>
                                        </p:tgtEl>
                                        <p:attrNameLst>
                                          <p:attrName>style.visibility</p:attrName>
                                        </p:attrNameLst>
                                      </p:cBhvr>
                                      <p:to>
                                        <p:strVal val="visible"/>
                                      </p:to>
                                    </p:set>
                                    <p:animEffect transition="in" filter="wipe(up)">
                                      <p:cBhvr>
                                        <p:cTn id="42" dur="500"/>
                                        <p:tgtEl>
                                          <p:spTgt spid="3390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autoUpdateAnimBg="0"/>
      <p:bldP spid="33901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9970" name="Rectangle 2"/>
          <p:cNvSpPr>
            <a:spLocks noChangeArrowheads="1"/>
          </p:cNvSpPr>
          <p:nvPr/>
        </p:nvSpPr>
        <p:spPr bwMode="auto">
          <a:xfrm>
            <a:off x="533400" y="3200400"/>
            <a:ext cx="8305800" cy="10668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9971" name="Rectangle 3"/>
          <p:cNvSpPr>
            <a:spLocks noGrp="1" noChangeArrowheads="1"/>
          </p:cNvSpPr>
          <p:nvPr>
            <p:ph type="title"/>
          </p:nvPr>
        </p:nvSpPr>
        <p:spPr/>
        <p:txBody>
          <a:bodyPr/>
          <a:lstStyle/>
          <a:p>
            <a:r>
              <a:rPr lang="en-US" altLang="zh-CN" dirty="0">
                <a:latin typeface="宋体" charset="-122"/>
              </a:rPr>
              <a:t>DFA D</a:t>
            </a:r>
            <a:r>
              <a:rPr lang="zh-CN" altLang="en-US" dirty="0">
                <a:latin typeface="宋体" charset="-122"/>
              </a:rPr>
              <a:t>的最小化过程</a:t>
            </a:r>
          </a:p>
        </p:txBody>
      </p:sp>
      <p:sp>
        <p:nvSpPr>
          <p:cNvPr id="339972" name="Rectangle 4"/>
          <p:cNvSpPr>
            <a:spLocks noGrp="1" noChangeArrowheads="1"/>
          </p:cNvSpPr>
          <p:nvPr>
            <p:ph type="body" idx="1"/>
          </p:nvPr>
        </p:nvSpPr>
        <p:spPr/>
        <p:txBody>
          <a:bodyPr/>
          <a:lstStyle/>
          <a:p>
            <a:pPr>
              <a:buFont typeface="Monotype Sorts" pitchFamily="2" charset="2"/>
              <a:buNone/>
            </a:pPr>
            <a:r>
              <a:rPr lang="zh-CN" altLang="en-US" dirty="0">
                <a:solidFill>
                  <a:srgbClr val="FF0000"/>
                </a:solidFill>
                <a:latin typeface="宋体" charset="-122"/>
              </a:rPr>
              <a:t>定义：</a:t>
            </a:r>
            <a:r>
              <a:rPr lang="zh-CN" altLang="en-US" dirty="0">
                <a:latin typeface="宋体" charset="-122"/>
              </a:rPr>
              <a:t>设</a:t>
            </a:r>
            <a:r>
              <a:rPr lang="en-US" altLang="zh-CN" dirty="0" err="1">
                <a:latin typeface="宋体" charset="-122"/>
              </a:rPr>
              <a:t>s,t</a:t>
            </a:r>
            <a:r>
              <a:rPr lang="en-US" altLang="zh-CN" dirty="0" err="1">
                <a:latin typeface="宋体" charset="-122"/>
                <a:sym typeface="Symbol" pitchFamily="18" charset="2"/>
              </a:rPr>
              <a:t></a:t>
            </a:r>
            <a:r>
              <a:rPr lang="en-US" altLang="zh-CN" dirty="0" err="1">
                <a:latin typeface="宋体" charset="-122"/>
              </a:rPr>
              <a:t>Q</a:t>
            </a:r>
            <a:r>
              <a:rPr lang="zh-CN" altLang="en-US" dirty="0">
                <a:latin typeface="宋体" charset="-122"/>
              </a:rPr>
              <a:t>，若对任何</a:t>
            </a:r>
            <a:r>
              <a:rPr lang="zh-CN" altLang="en-US" dirty="0">
                <a:latin typeface="宋体" charset="-122"/>
                <a:sym typeface="Symbol" pitchFamily="18" charset="2"/>
              </a:rPr>
              <a:t></a:t>
            </a:r>
            <a:r>
              <a:rPr lang="zh-CN" altLang="en-US" baseline="30000" dirty="0">
                <a:latin typeface="宋体" charset="-122"/>
              </a:rPr>
              <a:t>*</a:t>
            </a:r>
            <a:r>
              <a:rPr lang="zh-CN" altLang="en-US" dirty="0">
                <a:latin typeface="宋体" charset="-122"/>
              </a:rPr>
              <a:t>，</a:t>
            </a:r>
          </a:p>
          <a:p>
            <a:pPr lvl="1">
              <a:buFontTx/>
              <a:buNone/>
            </a:pPr>
            <a:r>
              <a:rPr lang="zh-CN" altLang="en-US" dirty="0">
                <a:solidFill>
                  <a:srgbClr val="0000FF"/>
                </a:solidFill>
                <a:sym typeface="Symbol" pitchFamily="18" charset="2"/>
              </a:rPr>
              <a:t></a:t>
            </a:r>
            <a:r>
              <a:rPr lang="en-US" altLang="zh-CN" dirty="0">
                <a:solidFill>
                  <a:srgbClr val="0000FF"/>
                </a:solidFill>
              </a:rPr>
              <a:t>(s,</a:t>
            </a:r>
            <a:r>
              <a:rPr lang="en-US" altLang="zh-CN" dirty="0">
                <a:solidFill>
                  <a:srgbClr val="0000FF"/>
                </a:solidFill>
                <a:sym typeface="Symbol" pitchFamily="18" charset="2"/>
              </a:rPr>
              <a:t></a:t>
            </a:r>
            <a:r>
              <a:rPr lang="en-US" altLang="zh-CN" dirty="0">
                <a:solidFill>
                  <a:srgbClr val="0000FF"/>
                </a:solidFill>
              </a:rPr>
              <a:t>)</a:t>
            </a:r>
            <a:r>
              <a:rPr lang="en-US" altLang="zh-CN" dirty="0">
                <a:solidFill>
                  <a:srgbClr val="0000FF"/>
                </a:solidFill>
                <a:sym typeface="Symbol" pitchFamily="18" charset="2"/>
              </a:rPr>
              <a:t></a:t>
            </a:r>
            <a:r>
              <a:rPr lang="en-US" altLang="zh-CN" dirty="0">
                <a:solidFill>
                  <a:srgbClr val="0000FF"/>
                </a:solidFill>
              </a:rPr>
              <a:t>F</a:t>
            </a:r>
            <a:r>
              <a:rPr lang="en-US" altLang="zh-CN" dirty="0">
                <a:solidFill>
                  <a:srgbClr val="0000FF"/>
                </a:solidFill>
                <a:latin typeface="宋体" charset="-122"/>
              </a:rPr>
              <a:t> </a:t>
            </a:r>
            <a:r>
              <a:rPr lang="zh-CN" altLang="en-US" dirty="0">
                <a:solidFill>
                  <a:srgbClr val="0000FF"/>
                </a:solidFill>
                <a:latin typeface="宋体" charset="-122"/>
              </a:rPr>
              <a:t>当且仅当 </a:t>
            </a:r>
            <a:r>
              <a:rPr lang="zh-CN" altLang="en-US" dirty="0">
                <a:solidFill>
                  <a:srgbClr val="0000FF"/>
                </a:solidFill>
                <a:sym typeface="Symbol" pitchFamily="18" charset="2"/>
              </a:rPr>
              <a:t></a:t>
            </a:r>
            <a:r>
              <a:rPr lang="en-US" altLang="zh-CN" dirty="0">
                <a:solidFill>
                  <a:srgbClr val="0000FF"/>
                </a:solidFill>
              </a:rPr>
              <a:t>(t,</a:t>
            </a:r>
            <a:r>
              <a:rPr lang="en-US" altLang="zh-CN" dirty="0">
                <a:solidFill>
                  <a:srgbClr val="0000FF"/>
                </a:solidFill>
                <a:sym typeface="Symbol" pitchFamily="18" charset="2"/>
              </a:rPr>
              <a:t></a:t>
            </a:r>
            <a:r>
              <a:rPr lang="en-US" altLang="zh-CN" dirty="0">
                <a:solidFill>
                  <a:srgbClr val="0000FF"/>
                </a:solidFill>
              </a:rPr>
              <a:t>)</a:t>
            </a:r>
            <a:r>
              <a:rPr lang="en-US" altLang="zh-CN" dirty="0">
                <a:solidFill>
                  <a:srgbClr val="0000FF"/>
                </a:solidFill>
                <a:sym typeface="Symbol" pitchFamily="18" charset="2"/>
              </a:rPr>
              <a:t></a:t>
            </a:r>
            <a:r>
              <a:rPr lang="en-US" altLang="zh-CN" dirty="0">
                <a:solidFill>
                  <a:srgbClr val="0000FF"/>
                </a:solidFill>
              </a:rPr>
              <a:t>F</a:t>
            </a:r>
            <a:r>
              <a:rPr lang="zh-CN" altLang="en-US" dirty="0">
                <a:latin typeface="宋体" charset="-122"/>
              </a:rPr>
              <a:t>，则称状态</a:t>
            </a:r>
            <a:r>
              <a:rPr lang="en-US" altLang="zh-CN" dirty="0">
                <a:solidFill>
                  <a:srgbClr val="0000FF"/>
                </a:solidFill>
                <a:latin typeface="宋体" charset="-122"/>
              </a:rPr>
              <a:t>s</a:t>
            </a:r>
            <a:r>
              <a:rPr lang="zh-CN" altLang="en-US" dirty="0">
                <a:solidFill>
                  <a:srgbClr val="0000FF"/>
                </a:solidFill>
                <a:latin typeface="宋体" charset="-122"/>
              </a:rPr>
              <a:t>和</a:t>
            </a:r>
            <a:r>
              <a:rPr lang="en-US" altLang="zh-CN" dirty="0">
                <a:solidFill>
                  <a:srgbClr val="0000FF"/>
                </a:solidFill>
                <a:latin typeface="宋体" charset="-122"/>
              </a:rPr>
              <a:t>t</a:t>
            </a:r>
            <a:r>
              <a:rPr lang="zh-CN" altLang="en-US" dirty="0">
                <a:solidFill>
                  <a:srgbClr val="0000FF"/>
                </a:solidFill>
                <a:latin typeface="宋体" charset="-122"/>
              </a:rPr>
              <a:t>是等价的。</a:t>
            </a:r>
            <a:endParaRPr lang="zh-CN" altLang="en-US" dirty="0">
              <a:latin typeface="宋体" charset="-122"/>
            </a:endParaRPr>
          </a:p>
          <a:p>
            <a:pPr lvl="1">
              <a:buFontTx/>
              <a:buNone/>
            </a:pPr>
            <a:r>
              <a:rPr lang="zh-CN" altLang="en-US" dirty="0">
                <a:latin typeface="宋体" charset="-122"/>
              </a:rPr>
              <a:t>否则称状态</a:t>
            </a:r>
            <a:r>
              <a:rPr lang="en-US" altLang="zh-CN" dirty="0">
                <a:latin typeface="宋体" charset="-122"/>
              </a:rPr>
              <a:t>s</a:t>
            </a:r>
            <a:r>
              <a:rPr lang="zh-CN" altLang="en-US" dirty="0">
                <a:latin typeface="宋体" charset="-122"/>
              </a:rPr>
              <a:t>和</a:t>
            </a:r>
            <a:r>
              <a:rPr lang="en-US" altLang="zh-CN" dirty="0">
                <a:latin typeface="宋体" charset="-122"/>
              </a:rPr>
              <a:t>t</a:t>
            </a:r>
            <a:r>
              <a:rPr lang="zh-CN" altLang="en-US" dirty="0">
                <a:latin typeface="宋体" charset="-122"/>
              </a:rPr>
              <a:t>是可区分的。</a:t>
            </a:r>
          </a:p>
          <a:p>
            <a:pPr>
              <a:buFont typeface="Monotype Sorts" pitchFamily="2" charset="2"/>
              <a:buNone/>
            </a:pPr>
            <a:r>
              <a:rPr lang="en-US" altLang="zh-CN" dirty="0">
                <a:latin typeface="宋体" charset="-122"/>
              </a:rPr>
              <a:t>DFA D</a:t>
            </a:r>
            <a:r>
              <a:rPr lang="zh-CN" altLang="en-US" dirty="0">
                <a:latin typeface="宋体" charset="-122"/>
              </a:rPr>
              <a:t>的最小化过程：</a:t>
            </a:r>
          </a:p>
          <a:p>
            <a:r>
              <a:rPr lang="zh-CN" altLang="en-US" sz="2400" dirty="0" smtClean="0">
                <a:latin typeface="宋体" charset="-122"/>
              </a:rPr>
              <a:t>首先，把</a:t>
            </a:r>
            <a:r>
              <a:rPr lang="en-US" altLang="zh-CN" sz="2400" dirty="0">
                <a:latin typeface="宋体" charset="-122"/>
              </a:rPr>
              <a:t>D</a:t>
            </a:r>
            <a:r>
              <a:rPr lang="zh-CN" altLang="en-US" sz="2400" dirty="0">
                <a:latin typeface="宋体" charset="-122"/>
              </a:rPr>
              <a:t>的状态集合分割成一些互不相交的子集，使每个子集中的任何两个状态是等价的，而任何两个属于不同子集的状态是可区分的。</a:t>
            </a:r>
          </a:p>
          <a:p>
            <a:r>
              <a:rPr lang="zh-CN" altLang="en-US" sz="2400" dirty="0" smtClean="0">
                <a:latin typeface="宋体" charset="-122"/>
              </a:rPr>
              <a:t>然后，在</a:t>
            </a:r>
            <a:r>
              <a:rPr lang="zh-CN" altLang="en-US" sz="2400" dirty="0">
                <a:latin typeface="宋体" charset="-122"/>
              </a:rPr>
              <a:t>每个子集中任取一个状态作</a:t>
            </a:r>
            <a:r>
              <a:rPr lang="zh-CN" altLang="en-US" sz="2400" dirty="0">
                <a:latin typeface="Times New Roman"/>
              </a:rPr>
              <a:t>“</a:t>
            </a:r>
            <a:r>
              <a:rPr lang="zh-CN" altLang="en-US" sz="2400" dirty="0">
                <a:latin typeface="宋体" charset="-122"/>
              </a:rPr>
              <a:t>代表</a:t>
            </a:r>
            <a:r>
              <a:rPr lang="zh-CN" altLang="en-US" sz="2400" dirty="0">
                <a:latin typeface="Times New Roman"/>
              </a:rPr>
              <a:t>”</a:t>
            </a:r>
            <a:r>
              <a:rPr lang="zh-CN" altLang="en-US" sz="2400" dirty="0">
                <a:latin typeface="宋体" charset="-122"/>
              </a:rPr>
              <a:t>，删去该子集中其余的状态，并把射向其它结点的边改为射向“代表”结点。</a:t>
            </a:r>
          </a:p>
          <a:p>
            <a:r>
              <a:rPr lang="zh-CN" altLang="en-US" sz="2400" dirty="0" smtClean="0">
                <a:latin typeface="宋体" charset="-122"/>
              </a:rPr>
              <a:t>最后，如果</a:t>
            </a:r>
            <a:r>
              <a:rPr lang="zh-CN" altLang="en-US" sz="2400" dirty="0">
                <a:latin typeface="宋体" charset="-122"/>
              </a:rPr>
              <a:t>得到的</a:t>
            </a:r>
            <a:r>
              <a:rPr lang="en-US" altLang="zh-CN" sz="2400" dirty="0">
                <a:latin typeface="宋体" charset="-122"/>
              </a:rPr>
              <a:t>DFA</a:t>
            </a:r>
            <a:r>
              <a:rPr lang="zh-CN" altLang="en-US" sz="2400" dirty="0">
                <a:latin typeface="宋体" charset="-122"/>
              </a:rPr>
              <a:t>中有死状态、或从初态无法到达的状态，则把它们删除。</a:t>
            </a:r>
            <a:endParaRPr lang="zh-CN" altLang="en-US" dirty="0">
              <a:latin typeface="宋体" charset="-122"/>
            </a:endParaRP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29</a:t>
            </a:fld>
            <a:endParaRPr lang="en-US" altLang="zh-CN"/>
          </a:p>
        </p:txBody>
      </p:sp>
    </p:spTree>
    <p:extLst>
      <p:ext uri="{BB962C8B-B14F-4D97-AF65-F5344CB8AC3E}">
        <p14:creationId xmlns:p14="http://schemas.microsoft.com/office/powerpoint/2010/main" val="4203206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9972">
                                            <p:txEl>
                                              <p:pRg st="0" end="0"/>
                                            </p:txEl>
                                          </p:spTgt>
                                        </p:tgtEl>
                                        <p:attrNameLst>
                                          <p:attrName>style.visibility</p:attrName>
                                        </p:attrNameLst>
                                      </p:cBhvr>
                                      <p:to>
                                        <p:strVal val="visible"/>
                                      </p:to>
                                    </p:set>
                                    <p:animEffect transition="in" filter="wipe(up)">
                                      <p:cBhvr>
                                        <p:cTn id="7" dur="500"/>
                                        <p:tgtEl>
                                          <p:spTgt spid="33997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39972">
                                            <p:txEl>
                                              <p:pRg st="1" end="1"/>
                                            </p:txEl>
                                          </p:spTgt>
                                        </p:tgtEl>
                                        <p:attrNameLst>
                                          <p:attrName>style.visibility</p:attrName>
                                        </p:attrNameLst>
                                      </p:cBhvr>
                                      <p:to>
                                        <p:strVal val="visible"/>
                                      </p:to>
                                    </p:set>
                                    <p:animEffect transition="in" filter="wipe(up)">
                                      <p:cBhvr>
                                        <p:cTn id="10" dur="500"/>
                                        <p:tgtEl>
                                          <p:spTgt spid="339972">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39972">
                                            <p:txEl>
                                              <p:pRg st="2" end="2"/>
                                            </p:txEl>
                                          </p:spTgt>
                                        </p:tgtEl>
                                        <p:attrNameLst>
                                          <p:attrName>style.visibility</p:attrName>
                                        </p:attrNameLst>
                                      </p:cBhvr>
                                      <p:to>
                                        <p:strVal val="visible"/>
                                      </p:to>
                                    </p:set>
                                    <p:animEffect transition="in" filter="wipe(up)">
                                      <p:cBhvr>
                                        <p:cTn id="13" dur="500"/>
                                        <p:tgtEl>
                                          <p:spTgt spid="339972">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9972">
                                            <p:txEl>
                                              <p:pRg st="3" end="3"/>
                                            </p:txEl>
                                          </p:spTgt>
                                        </p:tgtEl>
                                        <p:attrNameLst>
                                          <p:attrName>style.visibility</p:attrName>
                                        </p:attrNameLst>
                                      </p:cBhvr>
                                      <p:to>
                                        <p:strVal val="visible"/>
                                      </p:to>
                                    </p:set>
                                    <p:animEffect transition="in" filter="wipe(up)">
                                      <p:cBhvr>
                                        <p:cTn id="18" dur="500"/>
                                        <p:tgtEl>
                                          <p:spTgt spid="339972">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39972">
                                            <p:txEl>
                                              <p:pRg st="4" end="4"/>
                                            </p:txEl>
                                          </p:spTgt>
                                        </p:tgtEl>
                                        <p:attrNameLst>
                                          <p:attrName>style.visibility</p:attrName>
                                        </p:attrNameLst>
                                      </p:cBhvr>
                                      <p:to>
                                        <p:strVal val="visible"/>
                                      </p:to>
                                    </p:set>
                                    <p:animEffect transition="in" filter="wipe(up)">
                                      <p:cBhvr>
                                        <p:cTn id="23" dur="500"/>
                                        <p:tgtEl>
                                          <p:spTgt spid="339972">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39972">
                                            <p:txEl>
                                              <p:pRg st="5" end="5"/>
                                            </p:txEl>
                                          </p:spTgt>
                                        </p:tgtEl>
                                        <p:attrNameLst>
                                          <p:attrName>style.visibility</p:attrName>
                                        </p:attrNameLst>
                                      </p:cBhvr>
                                      <p:to>
                                        <p:strVal val="visible"/>
                                      </p:to>
                                    </p:set>
                                    <p:animEffect transition="in" filter="wipe(up)">
                                      <p:cBhvr>
                                        <p:cTn id="28" dur="500"/>
                                        <p:tgtEl>
                                          <p:spTgt spid="339972">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39972">
                                            <p:txEl>
                                              <p:pRg st="6" end="6"/>
                                            </p:txEl>
                                          </p:spTgt>
                                        </p:tgtEl>
                                        <p:attrNameLst>
                                          <p:attrName>style.visibility</p:attrName>
                                        </p:attrNameLst>
                                      </p:cBhvr>
                                      <p:to>
                                        <p:strVal val="visible"/>
                                      </p:to>
                                    </p:set>
                                    <p:animEffect transition="in" filter="wipe(up)">
                                      <p:cBhvr>
                                        <p:cTn id="33" dur="500"/>
                                        <p:tgtEl>
                                          <p:spTgt spid="339972">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339970"/>
                                        </p:tgtEl>
                                        <p:attrNameLst>
                                          <p:attrName>style.visibility</p:attrName>
                                        </p:attrNameLst>
                                      </p:cBhvr>
                                      <p:to>
                                        <p:strVal val="visible"/>
                                      </p:to>
                                    </p:set>
                                    <p:animEffect transition="in" filter="box(out)">
                                      <p:cBhvr>
                                        <p:cTn id="38" dur="500"/>
                                        <p:tgtEl>
                                          <p:spTgt spid="339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0" grpId="0" animBg="1"/>
      <p:bldP spid="339972"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zh-CN" altLang="en-US">
                <a:latin typeface="宋体" charset="-122"/>
              </a:rPr>
              <a:t>一、确定的有限自动机（</a:t>
            </a:r>
            <a:r>
              <a:rPr lang="en-US" altLang="zh-CN">
                <a:latin typeface="宋体" charset="-122"/>
              </a:rPr>
              <a:t>DFA</a:t>
            </a:r>
            <a:r>
              <a:rPr lang="zh-CN" altLang="en-US">
                <a:latin typeface="宋体" charset="-122"/>
              </a:rPr>
              <a:t>）</a:t>
            </a:r>
          </a:p>
        </p:txBody>
      </p:sp>
      <p:sp>
        <p:nvSpPr>
          <p:cNvPr id="252931" name="Rectangle 3"/>
          <p:cNvSpPr>
            <a:spLocks noGrp="1" noChangeArrowheads="1"/>
          </p:cNvSpPr>
          <p:nvPr>
            <p:ph type="body" idx="1"/>
          </p:nvPr>
        </p:nvSpPr>
        <p:spPr>
          <a:xfrm>
            <a:off x="4267200" y="1828800"/>
            <a:ext cx="4572000" cy="4038600"/>
          </a:xfrm>
        </p:spPr>
        <p:txBody>
          <a:bodyPr/>
          <a:lstStyle/>
          <a:p>
            <a:pPr marL="482600" lvl="1"/>
            <a:r>
              <a:rPr lang="zh-CN" altLang="en-US">
                <a:latin typeface="宋体" charset="-122"/>
              </a:rPr>
              <a:t>一张有限的方向图</a:t>
            </a:r>
          </a:p>
          <a:p>
            <a:pPr marL="482600" lvl="1"/>
            <a:r>
              <a:rPr lang="zh-CN" altLang="en-US">
                <a:latin typeface="宋体" charset="-122"/>
              </a:rPr>
              <a:t>图中结点代表状态，用圆圈表示</a:t>
            </a:r>
          </a:p>
          <a:p>
            <a:pPr marL="482600" lvl="1"/>
            <a:r>
              <a:rPr lang="zh-CN" altLang="en-US">
                <a:latin typeface="宋体" charset="-122"/>
              </a:rPr>
              <a:t>只含</a:t>
            </a:r>
            <a:r>
              <a:rPr lang="zh-CN" altLang="en-US">
                <a:solidFill>
                  <a:srgbClr val="0000FF"/>
                </a:solidFill>
                <a:latin typeface="宋体" charset="-122"/>
              </a:rPr>
              <a:t>有限个状态</a:t>
            </a:r>
            <a:r>
              <a:rPr lang="zh-CN" altLang="en-US">
                <a:latin typeface="宋体" charset="-122"/>
              </a:rPr>
              <a:t>，有一个</a:t>
            </a:r>
            <a:r>
              <a:rPr lang="zh-CN" altLang="en-US">
                <a:solidFill>
                  <a:srgbClr val="0000FF"/>
                </a:solidFill>
                <a:latin typeface="宋体" charset="-122"/>
              </a:rPr>
              <a:t>初始状态</a:t>
            </a:r>
            <a:r>
              <a:rPr lang="zh-CN" altLang="en-US">
                <a:latin typeface="宋体" charset="-122"/>
              </a:rPr>
              <a:t>，可以有若干个</a:t>
            </a:r>
            <a:r>
              <a:rPr lang="zh-CN" altLang="en-US">
                <a:solidFill>
                  <a:srgbClr val="0000FF"/>
                </a:solidFill>
                <a:latin typeface="宋体" charset="-122"/>
              </a:rPr>
              <a:t>终结状态</a:t>
            </a:r>
            <a:r>
              <a:rPr lang="zh-CN" altLang="en-US">
                <a:latin typeface="宋体" charset="-122"/>
              </a:rPr>
              <a:t>，终态用双圆圈表示。</a:t>
            </a:r>
          </a:p>
          <a:p>
            <a:pPr marL="482600" lvl="1"/>
            <a:r>
              <a:rPr lang="zh-CN" altLang="en-US">
                <a:latin typeface="宋体" charset="-122"/>
              </a:rPr>
              <a:t>状态之间用</a:t>
            </a:r>
            <a:r>
              <a:rPr lang="zh-CN" altLang="en-US">
                <a:solidFill>
                  <a:srgbClr val="0000FF"/>
                </a:solidFill>
                <a:latin typeface="宋体" charset="-122"/>
              </a:rPr>
              <a:t>有向边</a:t>
            </a:r>
            <a:r>
              <a:rPr lang="zh-CN" altLang="en-US">
                <a:latin typeface="宋体" charset="-122"/>
              </a:rPr>
              <a:t>连接</a:t>
            </a:r>
          </a:p>
          <a:p>
            <a:pPr marL="482600" lvl="1"/>
            <a:r>
              <a:rPr lang="zh-CN" altLang="en-US">
                <a:latin typeface="宋体" charset="-122"/>
              </a:rPr>
              <a:t>边上的标记表示在射出结点状态下可能出现的输入符号</a:t>
            </a:r>
          </a:p>
        </p:txBody>
      </p:sp>
      <p:graphicFrame>
        <p:nvGraphicFramePr>
          <p:cNvPr id="252932" name="Object 4"/>
          <p:cNvGraphicFramePr>
            <a:graphicFrameLocks noChangeAspect="1"/>
          </p:cNvGraphicFramePr>
          <p:nvPr/>
        </p:nvGraphicFramePr>
        <p:xfrm>
          <a:off x="533400" y="2344738"/>
          <a:ext cx="3581400" cy="2303462"/>
        </p:xfrm>
        <a:graphic>
          <a:graphicData uri="http://schemas.openxmlformats.org/presentationml/2006/ole">
            <mc:AlternateContent xmlns:mc="http://schemas.openxmlformats.org/markup-compatibility/2006">
              <mc:Choice xmlns:v="urn:schemas-microsoft-com:vml" Requires="v">
                <p:oleObj spid="_x0000_s255023" name="文档" r:id="rId4" imgW="1867680" imgH="1076400" progId="Word.Document.8">
                  <p:embed/>
                </p:oleObj>
              </mc:Choice>
              <mc:Fallback>
                <p:oleObj name="文档" r:id="rId4" imgW="1867680" imgH="107640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344738"/>
                        <a:ext cx="3581400" cy="2303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2933" name="Rectangle 5"/>
          <p:cNvSpPr>
            <a:spLocks noChangeArrowheads="1"/>
          </p:cNvSpPr>
          <p:nvPr/>
        </p:nvSpPr>
        <p:spPr bwMode="auto">
          <a:xfrm>
            <a:off x="457200" y="1219200"/>
            <a:ext cx="40386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742950" indent="-285750" algn="l">
              <a:spcBef>
                <a:spcPct val="20000"/>
              </a:spcBef>
              <a:buChar char="–"/>
              <a:defRPr kumimoji="1" sz="2400" b="1">
                <a:solidFill>
                  <a:schemeClr val="tx1"/>
                </a:solidFill>
                <a:latin typeface="Times New Roman" pitchFamily="18" charset="0"/>
                <a:ea typeface="黑体" pitchFamily="2" charset="-122"/>
              </a:defRPr>
            </a:lvl2pPr>
            <a:lvl3pPr marL="1143000" indent="-228600" algn="l">
              <a:spcBef>
                <a:spcPct val="20000"/>
              </a:spcBef>
              <a:buChar char="•"/>
              <a:defRPr kumimoji="1" sz="2000" b="1">
                <a:solidFill>
                  <a:schemeClr val="tx1"/>
                </a:solidFill>
                <a:latin typeface="Times New Roman" pitchFamily="18" charset="0"/>
                <a:ea typeface="黑体" pitchFamily="2" charset="-122"/>
              </a:defRPr>
            </a:lvl3pPr>
            <a:lvl4pPr marL="1562100" indent="-228600" algn="l">
              <a:spcBef>
                <a:spcPct val="20000"/>
              </a:spcBef>
              <a:buChar char="–"/>
              <a:defRPr kumimoji="1" b="1">
                <a:solidFill>
                  <a:schemeClr val="tx1"/>
                </a:solidFill>
                <a:latin typeface="Times New Roman" pitchFamily="18" charset="0"/>
                <a:ea typeface="黑体" pitchFamily="2" charset="-122"/>
              </a:defRPr>
            </a:lvl4pPr>
            <a:lvl5pPr marL="1981200" indent="-228600" algn="l">
              <a:spcBef>
                <a:spcPct val="20000"/>
              </a:spcBef>
              <a:buChar char="»"/>
              <a:defRPr kumimoji="1" b="1">
                <a:solidFill>
                  <a:schemeClr val="tx1"/>
                </a:solidFill>
                <a:latin typeface="Times New Roman" pitchFamily="18" charset="0"/>
                <a:ea typeface="黑体" pitchFamily="2" charset="-122"/>
              </a:defRPr>
            </a:lvl5pPr>
            <a:lvl6pPr marL="24384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28956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3528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8100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r>
              <a:rPr lang="zh-CN" altLang="en-US">
                <a:solidFill>
                  <a:srgbClr val="0000FF"/>
                </a:solidFill>
                <a:latin typeface="宋体" charset="-122"/>
              </a:rPr>
              <a:t>状态转换图</a:t>
            </a:r>
            <a:endParaRPr lang="zh-CN" altLang="en-US">
              <a:latin typeface="宋体" charset="-122"/>
            </a:endParaRP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3</a:t>
            </a:fld>
            <a:endParaRPr lang="en-US" altLang="zh-CN"/>
          </a:p>
        </p:txBody>
      </p:sp>
    </p:spTree>
    <p:extLst>
      <p:ext uri="{BB962C8B-B14F-4D97-AF65-F5344CB8AC3E}">
        <p14:creationId xmlns:p14="http://schemas.microsoft.com/office/powerpoint/2010/main" val="25361562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2933"/>
                                        </p:tgtEl>
                                        <p:attrNameLst>
                                          <p:attrName>style.visibility</p:attrName>
                                        </p:attrNameLst>
                                      </p:cBhvr>
                                      <p:to>
                                        <p:strVal val="visible"/>
                                      </p:to>
                                    </p:set>
                                    <p:animEffect transition="in" filter="wipe(left)">
                                      <p:cBhvr>
                                        <p:cTn id="7" dur="500"/>
                                        <p:tgtEl>
                                          <p:spTgt spid="2529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52932"/>
                                        </p:tgtEl>
                                        <p:attrNameLst>
                                          <p:attrName>style.visibility</p:attrName>
                                        </p:attrNameLst>
                                      </p:cBhvr>
                                      <p:to>
                                        <p:strVal val="visible"/>
                                      </p:to>
                                    </p:set>
                                    <p:animEffect transition="in" filter="box(out)">
                                      <p:cBhvr>
                                        <p:cTn id="12" dur="500"/>
                                        <p:tgtEl>
                                          <p:spTgt spid="2529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2931">
                                            <p:txEl>
                                              <p:pRg st="0" end="0"/>
                                            </p:txEl>
                                          </p:spTgt>
                                        </p:tgtEl>
                                        <p:attrNameLst>
                                          <p:attrName>style.visibility</p:attrName>
                                        </p:attrNameLst>
                                      </p:cBhvr>
                                      <p:to>
                                        <p:strVal val="visible"/>
                                      </p:to>
                                    </p:set>
                                    <p:animEffect transition="in" filter="wipe(up)">
                                      <p:cBhvr>
                                        <p:cTn id="17" dur="500"/>
                                        <p:tgtEl>
                                          <p:spTgt spid="25293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52931">
                                            <p:txEl>
                                              <p:pRg st="1" end="1"/>
                                            </p:txEl>
                                          </p:spTgt>
                                        </p:tgtEl>
                                        <p:attrNameLst>
                                          <p:attrName>style.visibility</p:attrName>
                                        </p:attrNameLst>
                                      </p:cBhvr>
                                      <p:to>
                                        <p:strVal val="visible"/>
                                      </p:to>
                                    </p:set>
                                    <p:animEffect transition="in" filter="wipe(up)">
                                      <p:cBhvr>
                                        <p:cTn id="22" dur="500"/>
                                        <p:tgtEl>
                                          <p:spTgt spid="252931">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52931">
                                            <p:txEl>
                                              <p:pRg st="2" end="2"/>
                                            </p:txEl>
                                          </p:spTgt>
                                        </p:tgtEl>
                                        <p:attrNameLst>
                                          <p:attrName>style.visibility</p:attrName>
                                        </p:attrNameLst>
                                      </p:cBhvr>
                                      <p:to>
                                        <p:strVal val="visible"/>
                                      </p:to>
                                    </p:set>
                                    <p:animEffect transition="in" filter="wipe(up)">
                                      <p:cBhvr>
                                        <p:cTn id="27" dur="500"/>
                                        <p:tgtEl>
                                          <p:spTgt spid="252931">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52931">
                                            <p:txEl>
                                              <p:pRg st="3" end="3"/>
                                            </p:txEl>
                                          </p:spTgt>
                                        </p:tgtEl>
                                        <p:attrNameLst>
                                          <p:attrName>style.visibility</p:attrName>
                                        </p:attrNameLst>
                                      </p:cBhvr>
                                      <p:to>
                                        <p:strVal val="visible"/>
                                      </p:to>
                                    </p:set>
                                    <p:animEffect transition="in" filter="wipe(up)">
                                      <p:cBhvr>
                                        <p:cTn id="32" dur="500"/>
                                        <p:tgtEl>
                                          <p:spTgt spid="252931">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52931">
                                            <p:txEl>
                                              <p:pRg st="4" end="4"/>
                                            </p:txEl>
                                          </p:spTgt>
                                        </p:tgtEl>
                                        <p:attrNameLst>
                                          <p:attrName>style.visibility</p:attrName>
                                        </p:attrNameLst>
                                      </p:cBhvr>
                                      <p:to>
                                        <p:strVal val="visible"/>
                                      </p:to>
                                    </p:set>
                                    <p:animEffect transition="in" filter="wipe(up)">
                                      <p:cBhvr>
                                        <p:cTn id="37" dur="500"/>
                                        <p:tgtEl>
                                          <p:spTgt spid="2529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bldLvl="2" autoUpdateAnimBg="0"/>
      <p:bldP spid="252933"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zh-CN" altLang="en-US" sz="3200" dirty="0" smtClean="0">
                <a:latin typeface="宋体" charset="-122"/>
              </a:rPr>
              <a:t>把</a:t>
            </a:r>
            <a:r>
              <a:rPr lang="zh-CN" altLang="en-US" sz="3200" dirty="0">
                <a:latin typeface="宋体" charset="-122"/>
              </a:rPr>
              <a:t>状态集合</a:t>
            </a:r>
            <a:r>
              <a:rPr lang="en-US" altLang="zh-CN" sz="3200" dirty="0">
                <a:latin typeface="宋体" charset="-122"/>
              </a:rPr>
              <a:t>Q</a:t>
            </a:r>
            <a:r>
              <a:rPr lang="zh-CN" altLang="en-US" sz="3200" dirty="0">
                <a:latin typeface="宋体" charset="-122"/>
              </a:rPr>
              <a:t>分割成满足要求的子集</a:t>
            </a:r>
          </a:p>
        </p:txBody>
      </p:sp>
      <p:sp>
        <p:nvSpPr>
          <p:cNvPr id="342019" name="Rectangle 3"/>
          <p:cNvSpPr>
            <a:spLocks noGrp="1" noChangeArrowheads="1"/>
          </p:cNvSpPr>
          <p:nvPr>
            <p:ph type="body" idx="1"/>
          </p:nvPr>
        </p:nvSpPr>
        <p:spPr>
          <a:xfrm>
            <a:off x="228600" y="1219200"/>
            <a:ext cx="8686800" cy="4648200"/>
          </a:xfrm>
        </p:spPr>
        <p:txBody>
          <a:bodyPr/>
          <a:lstStyle/>
          <a:p>
            <a:r>
              <a:rPr lang="zh-CN" altLang="en-US" dirty="0">
                <a:latin typeface="宋体" charset="-122"/>
              </a:rPr>
              <a:t>把状态集合</a:t>
            </a:r>
            <a:r>
              <a:rPr lang="en-US" altLang="zh-CN" dirty="0">
                <a:latin typeface="宋体" charset="-122"/>
              </a:rPr>
              <a:t>Q</a:t>
            </a:r>
            <a:r>
              <a:rPr lang="zh-CN" altLang="en-US" dirty="0">
                <a:latin typeface="宋体" charset="-122"/>
              </a:rPr>
              <a:t>划分成两个子集：终态子集</a:t>
            </a:r>
            <a:r>
              <a:rPr lang="en-US" altLang="zh-CN" dirty="0">
                <a:latin typeface="宋体" charset="-122"/>
              </a:rPr>
              <a:t>F</a:t>
            </a:r>
            <a:r>
              <a:rPr lang="zh-CN" altLang="en-US" dirty="0">
                <a:latin typeface="宋体" charset="-122"/>
              </a:rPr>
              <a:t>和非终态子集</a:t>
            </a:r>
            <a:r>
              <a:rPr lang="en-US" altLang="zh-CN" dirty="0">
                <a:latin typeface="宋体" charset="-122"/>
              </a:rPr>
              <a:t>G</a:t>
            </a:r>
            <a:r>
              <a:rPr lang="zh-CN" altLang="en-US" dirty="0">
                <a:latin typeface="宋体" charset="-122"/>
              </a:rPr>
              <a:t>。</a:t>
            </a:r>
          </a:p>
          <a:p>
            <a:r>
              <a:rPr lang="zh-CN" altLang="en-US" dirty="0">
                <a:latin typeface="宋体" charset="-122"/>
              </a:rPr>
              <a:t>对每个子集进行划分：</a:t>
            </a:r>
          </a:p>
          <a:p>
            <a:pPr lvl="1"/>
            <a:r>
              <a:rPr lang="zh-CN" altLang="en-US" dirty="0">
                <a:latin typeface="宋体" charset="-122"/>
              </a:rPr>
              <a:t>取某个子集</a:t>
            </a:r>
            <a:r>
              <a:rPr lang="en-US" altLang="zh-CN" dirty="0">
                <a:latin typeface="宋体" charset="-122"/>
              </a:rPr>
              <a:t>A={s</a:t>
            </a:r>
            <a:r>
              <a:rPr lang="en-US" altLang="zh-CN" baseline="-25000" dirty="0">
                <a:latin typeface="宋体" charset="-122"/>
              </a:rPr>
              <a:t>1</a:t>
            </a:r>
            <a:r>
              <a:rPr lang="en-US" altLang="zh-CN" dirty="0">
                <a:latin typeface="宋体" charset="-122"/>
              </a:rPr>
              <a:t>,s</a:t>
            </a:r>
            <a:r>
              <a:rPr lang="en-US" altLang="zh-CN" baseline="-25000" dirty="0">
                <a:latin typeface="宋体" charset="-122"/>
              </a:rPr>
              <a:t>2</a:t>
            </a:r>
            <a:r>
              <a:rPr lang="en-US" altLang="zh-CN" dirty="0">
                <a:latin typeface="宋体" charset="-122"/>
              </a:rPr>
              <a:t>,</a:t>
            </a:r>
            <a:r>
              <a:rPr lang="en-US" altLang="zh-CN" dirty="0">
                <a:latin typeface="Times New Roman"/>
              </a:rPr>
              <a:t>…</a:t>
            </a:r>
            <a:r>
              <a:rPr lang="en-US" altLang="zh-CN" dirty="0">
                <a:latin typeface="宋体" charset="-122"/>
              </a:rPr>
              <a:t>,s</a:t>
            </a:r>
            <a:r>
              <a:rPr lang="en-US" altLang="zh-CN" baseline="-25000" dirty="0">
                <a:latin typeface="宋体" charset="-122"/>
              </a:rPr>
              <a:t>k</a:t>
            </a:r>
            <a:r>
              <a:rPr lang="en-US" altLang="zh-CN" dirty="0">
                <a:latin typeface="宋体" charset="-122"/>
              </a:rPr>
              <a:t>}</a:t>
            </a:r>
          </a:p>
          <a:p>
            <a:pPr lvl="1"/>
            <a:r>
              <a:rPr lang="zh-CN" altLang="en-US" dirty="0">
                <a:latin typeface="宋体" charset="-122"/>
              </a:rPr>
              <a:t>取某个输入符号</a:t>
            </a:r>
            <a:r>
              <a:rPr lang="en-US" altLang="zh-CN" dirty="0">
                <a:latin typeface="宋体" charset="-122"/>
              </a:rPr>
              <a:t>a</a:t>
            </a:r>
            <a:r>
              <a:rPr lang="zh-CN" altLang="en-US" dirty="0">
                <a:latin typeface="宋体" charset="-122"/>
              </a:rPr>
              <a:t>，检查</a:t>
            </a:r>
            <a:r>
              <a:rPr lang="en-US" altLang="zh-CN" dirty="0">
                <a:latin typeface="宋体" charset="-122"/>
              </a:rPr>
              <a:t>A</a:t>
            </a:r>
            <a:r>
              <a:rPr lang="zh-CN" altLang="en-US" dirty="0">
                <a:latin typeface="宋体" charset="-122"/>
              </a:rPr>
              <a:t>中的每个状态对该输入符号的转换。</a:t>
            </a:r>
          </a:p>
          <a:p>
            <a:pPr lvl="1"/>
            <a:r>
              <a:rPr lang="zh-CN" altLang="en-US" dirty="0">
                <a:latin typeface="宋体" charset="-122"/>
              </a:rPr>
              <a:t>如果</a:t>
            </a:r>
            <a:r>
              <a:rPr lang="en-US" altLang="zh-CN" dirty="0">
                <a:latin typeface="宋体" charset="-122"/>
              </a:rPr>
              <a:t>A</a:t>
            </a:r>
            <a:r>
              <a:rPr lang="zh-CN" altLang="en-US" dirty="0">
                <a:latin typeface="宋体" charset="-122"/>
              </a:rPr>
              <a:t>中的状态相对于</a:t>
            </a:r>
            <a:r>
              <a:rPr lang="en-US" altLang="zh-CN" dirty="0">
                <a:latin typeface="宋体" charset="-122"/>
              </a:rPr>
              <a:t>a</a:t>
            </a:r>
            <a:r>
              <a:rPr lang="zh-CN" altLang="en-US" dirty="0">
                <a:latin typeface="宋体" charset="-122"/>
              </a:rPr>
              <a:t>，转换到不同子集中的状态，则要对</a:t>
            </a:r>
            <a:r>
              <a:rPr lang="en-US" altLang="zh-CN" dirty="0">
                <a:latin typeface="宋体" charset="-122"/>
              </a:rPr>
              <a:t>A</a:t>
            </a:r>
            <a:r>
              <a:rPr lang="zh-CN" altLang="en-US" dirty="0">
                <a:latin typeface="宋体" charset="-122"/>
              </a:rPr>
              <a:t>进行划分。使</a:t>
            </a:r>
            <a:r>
              <a:rPr lang="en-US" altLang="zh-CN" dirty="0">
                <a:latin typeface="宋体" charset="-122"/>
              </a:rPr>
              <a:t>A</a:t>
            </a:r>
            <a:r>
              <a:rPr lang="zh-CN" altLang="en-US" dirty="0">
                <a:latin typeface="宋体" charset="-122"/>
              </a:rPr>
              <a:t>中能够转换到同一子集的状态作为一个新的子集。</a:t>
            </a:r>
          </a:p>
          <a:p>
            <a:pPr lvl="1"/>
            <a:r>
              <a:rPr lang="zh-CN" altLang="en-US" dirty="0">
                <a:latin typeface="宋体" charset="-122"/>
              </a:rPr>
              <a:t>重复上述过程，直到每个子集都不能再划分为止</a:t>
            </a:r>
            <a:r>
              <a:rPr lang="zh-CN" altLang="en-US" sz="2000" dirty="0">
                <a:latin typeface="宋体" charset="-122"/>
              </a:rPr>
              <a:t>。</a:t>
            </a: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30</a:t>
            </a:fld>
            <a:endParaRPr lang="en-US" altLang="zh-CN"/>
          </a:p>
        </p:txBody>
      </p:sp>
    </p:spTree>
    <p:extLst>
      <p:ext uri="{BB962C8B-B14F-4D97-AF65-F5344CB8AC3E}">
        <p14:creationId xmlns:p14="http://schemas.microsoft.com/office/powerpoint/2010/main" val="39061980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2019">
                                            <p:txEl>
                                              <p:pRg st="0" end="0"/>
                                            </p:txEl>
                                          </p:spTgt>
                                        </p:tgtEl>
                                        <p:attrNameLst>
                                          <p:attrName>style.visibility</p:attrName>
                                        </p:attrNameLst>
                                      </p:cBhvr>
                                      <p:to>
                                        <p:strVal val="visible"/>
                                      </p:to>
                                    </p:set>
                                    <p:animEffect transition="in" filter="wipe(up)">
                                      <p:cBhvr>
                                        <p:cTn id="7" dur="500"/>
                                        <p:tgtEl>
                                          <p:spTgt spid="3420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2019">
                                            <p:txEl>
                                              <p:pRg st="1" end="1"/>
                                            </p:txEl>
                                          </p:spTgt>
                                        </p:tgtEl>
                                        <p:attrNameLst>
                                          <p:attrName>style.visibility</p:attrName>
                                        </p:attrNameLst>
                                      </p:cBhvr>
                                      <p:to>
                                        <p:strVal val="visible"/>
                                      </p:to>
                                    </p:set>
                                    <p:animEffect transition="in" filter="wipe(up)">
                                      <p:cBhvr>
                                        <p:cTn id="12" dur="500"/>
                                        <p:tgtEl>
                                          <p:spTgt spid="342019">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342019">
                                            <p:txEl>
                                              <p:pRg st="2" end="2"/>
                                            </p:txEl>
                                          </p:spTgt>
                                        </p:tgtEl>
                                        <p:attrNameLst>
                                          <p:attrName>style.visibility</p:attrName>
                                        </p:attrNameLst>
                                      </p:cBhvr>
                                      <p:to>
                                        <p:strVal val="visible"/>
                                      </p:to>
                                    </p:set>
                                    <p:animEffect transition="in" filter="wipe(up)">
                                      <p:cBhvr>
                                        <p:cTn id="15" dur="500"/>
                                        <p:tgtEl>
                                          <p:spTgt spid="342019">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42019">
                                            <p:txEl>
                                              <p:pRg st="3" end="3"/>
                                            </p:txEl>
                                          </p:spTgt>
                                        </p:tgtEl>
                                        <p:attrNameLst>
                                          <p:attrName>style.visibility</p:attrName>
                                        </p:attrNameLst>
                                      </p:cBhvr>
                                      <p:to>
                                        <p:strVal val="visible"/>
                                      </p:to>
                                    </p:set>
                                    <p:animEffect transition="in" filter="wipe(up)">
                                      <p:cBhvr>
                                        <p:cTn id="18" dur="500"/>
                                        <p:tgtEl>
                                          <p:spTgt spid="342019">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42019">
                                            <p:txEl>
                                              <p:pRg st="4" end="4"/>
                                            </p:txEl>
                                          </p:spTgt>
                                        </p:tgtEl>
                                        <p:attrNameLst>
                                          <p:attrName>style.visibility</p:attrName>
                                        </p:attrNameLst>
                                      </p:cBhvr>
                                      <p:to>
                                        <p:strVal val="visible"/>
                                      </p:to>
                                    </p:set>
                                    <p:animEffect transition="in" filter="wipe(up)">
                                      <p:cBhvr>
                                        <p:cTn id="21" dur="500"/>
                                        <p:tgtEl>
                                          <p:spTgt spid="342019">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342019">
                                            <p:txEl>
                                              <p:pRg st="5" end="5"/>
                                            </p:txEl>
                                          </p:spTgt>
                                        </p:tgtEl>
                                        <p:attrNameLst>
                                          <p:attrName>style.visibility</p:attrName>
                                        </p:attrNameLst>
                                      </p:cBhvr>
                                      <p:to>
                                        <p:strVal val="visible"/>
                                      </p:to>
                                    </p:set>
                                    <p:animEffect transition="in" filter="wipe(up)">
                                      <p:cBhvr>
                                        <p:cTn id="24" dur="500"/>
                                        <p:tgtEl>
                                          <p:spTgt spid="3420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304800" y="152400"/>
            <a:ext cx="8610600" cy="558800"/>
          </a:xfrm>
        </p:spPr>
        <p:txBody>
          <a:bodyPr/>
          <a:lstStyle/>
          <a:p>
            <a:r>
              <a:rPr lang="zh-CN" altLang="en-US" sz="3200" dirty="0" smtClean="0">
                <a:latin typeface="宋体" charset="-122"/>
              </a:rPr>
              <a:t>示例</a:t>
            </a:r>
            <a:r>
              <a:rPr lang="zh-CN" altLang="en-US" sz="3200" b="0" dirty="0" smtClean="0">
                <a:solidFill>
                  <a:schemeClr val="tx1"/>
                </a:solidFill>
                <a:latin typeface="宋体" charset="-122"/>
              </a:rPr>
              <a:t>：</a:t>
            </a:r>
            <a:r>
              <a:rPr lang="zh-CN" altLang="en-US" sz="3200" dirty="0">
                <a:solidFill>
                  <a:schemeClr val="tx1"/>
                </a:solidFill>
                <a:latin typeface="宋体" charset="-122"/>
              </a:rPr>
              <a:t>对状态转换图所描述的</a:t>
            </a:r>
            <a:r>
              <a:rPr lang="en-US" altLang="zh-CN" sz="3200" dirty="0">
                <a:solidFill>
                  <a:schemeClr val="tx1"/>
                </a:solidFill>
                <a:latin typeface="宋体" charset="-122"/>
              </a:rPr>
              <a:t>DFA D</a:t>
            </a:r>
            <a:r>
              <a:rPr lang="zh-CN" altLang="en-US" sz="3200" dirty="0">
                <a:solidFill>
                  <a:schemeClr val="tx1"/>
                </a:solidFill>
                <a:latin typeface="宋体" charset="-122"/>
              </a:rPr>
              <a:t>最小化</a:t>
            </a:r>
          </a:p>
        </p:txBody>
      </p:sp>
      <p:sp>
        <p:nvSpPr>
          <p:cNvPr id="344067" name="Rectangle 3"/>
          <p:cNvSpPr>
            <a:spLocks noGrp="1" noChangeArrowheads="1"/>
          </p:cNvSpPr>
          <p:nvPr>
            <p:ph type="body" idx="1"/>
          </p:nvPr>
        </p:nvSpPr>
        <p:spPr>
          <a:xfrm>
            <a:off x="4800600" y="1066800"/>
            <a:ext cx="3992563" cy="2057400"/>
          </a:xfrm>
        </p:spPr>
        <p:txBody>
          <a:bodyPr/>
          <a:lstStyle/>
          <a:p>
            <a:pPr marL="1244600" indent="-1244600">
              <a:buFont typeface="Monotype Sorts" pitchFamily="2" charset="2"/>
              <a:buNone/>
            </a:pPr>
            <a:r>
              <a:rPr lang="zh-CN" altLang="en-US" sz="2400">
                <a:solidFill>
                  <a:srgbClr val="0000FF"/>
                </a:solidFill>
                <a:latin typeface="宋体" charset="-122"/>
              </a:rPr>
              <a:t>第一步</a:t>
            </a:r>
            <a:r>
              <a:rPr lang="zh-CN" altLang="en-US" sz="2400">
                <a:latin typeface="宋体" charset="-122"/>
              </a:rPr>
              <a:t>：把</a:t>
            </a:r>
            <a:r>
              <a:rPr lang="en-US" altLang="zh-CN" sz="2400">
                <a:latin typeface="宋体" charset="-122"/>
              </a:rPr>
              <a:t>DFA D</a:t>
            </a:r>
            <a:r>
              <a:rPr lang="zh-CN" altLang="en-US" sz="2400">
                <a:latin typeface="宋体" charset="-122"/>
              </a:rPr>
              <a:t>的状态集合划分为子集，使每个子集中的状态相互等价，不同子集中的状态可区分。</a:t>
            </a:r>
          </a:p>
        </p:txBody>
      </p:sp>
      <p:grpSp>
        <p:nvGrpSpPr>
          <p:cNvPr id="344068" name="Group 4"/>
          <p:cNvGrpSpPr>
            <a:grpSpLocks/>
          </p:cNvGrpSpPr>
          <p:nvPr/>
        </p:nvGrpSpPr>
        <p:grpSpPr bwMode="auto">
          <a:xfrm>
            <a:off x="914400" y="838200"/>
            <a:ext cx="4075113" cy="2386013"/>
            <a:chOff x="1443" y="1384"/>
            <a:chExt cx="1893" cy="992"/>
          </a:xfrm>
        </p:grpSpPr>
        <p:grpSp>
          <p:nvGrpSpPr>
            <p:cNvPr id="344069" name="Group 5"/>
            <p:cNvGrpSpPr>
              <a:grpSpLocks/>
            </p:cNvGrpSpPr>
            <p:nvPr/>
          </p:nvGrpSpPr>
          <p:grpSpPr bwMode="auto">
            <a:xfrm>
              <a:off x="1443" y="1969"/>
              <a:ext cx="480" cy="358"/>
              <a:chOff x="1443" y="1969"/>
              <a:chExt cx="480" cy="358"/>
            </a:xfrm>
          </p:grpSpPr>
          <p:sp>
            <p:nvSpPr>
              <p:cNvPr id="344070" name="Rectangle 6"/>
              <p:cNvSpPr>
                <a:spLocks noChangeArrowheads="1"/>
              </p:cNvSpPr>
              <p:nvPr/>
            </p:nvSpPr>
            <p:spPr bwMode="auto">
              <a:xfrm>
                <a:off x="1754" y="2213"/>
                <a:ext cx="27"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 </a:t>
                </a:r>
                <a:endParaRPr lang="en-US" altLang="zh-CN" b="1">
                  <a:latin typeface="宋体" charset="-122"/>
                </a:endParaRPr>
              </a:p>
            </p:txBody>
          </p:sp>
          <p:grpSp>
            <p:nvGrpSpPr>
              <p:cNvPr id="344071" name="Group 7"/>
              <p:cNvGrpSpPr>
                <a:grpSpLocks/>
              </p:cNvGrpSpPr>
              <p:nvPr/>
            </p:nvGrpSpPr>
            <p:grpSpPr bwMode="auto">
              <a:xfrm>
                <a:off x="1773" y="2019"/>
                <a:ext cx="150" cy="151"/>
                <a:chOff x="1773" y="2019"/>
                <a:chExt cx="150" cy="151"/>
              </a:xfrm>
            </p:grpSpPr>
            <p:sp>
              <p:nvSpPr>
                <p:cNvPr id="344072" name="Oval 8"/>
                <p:cNvSpPr>
                  <a:spLocks noChangeArrowheads="1"/>
                </p:cNvSpPr>
                <p:nvPr/>
              </p:nvSpPr>
              <p:spPr bwMode="auto">
                <a:xfrm>
                  <a:off x="1776" y="2019"/>
                  <a:ext cx="147" cy="151"/>
                </a:xfrm>
                <a:prstGeom prst="ellipse">
                  <a:avLst/>
                </a:prstGeom>
                <a:solidFill>
                  <a:srgbClr val="FFFFFF"/>
                </a:solidFill>
                <a:ln w="12700">
                  <a:solidFill>
                    <a:srgbClr val="000000"/>
                  </a:solidFill>
                  <a:round/>
                  <a:headEnd/>
                  <a:tailEnd/>
                </a:ln>
              </p:spPr>
              <p:txBody>
                <a:bodyPr/>
                <a:lstStyle/>
                <a:p>
                  <a:endParaRPr lang="zh-CN" altLang="en-US"/>
                </a:p>
              </p:txBody>
            </p:sp>
            <p:sp>
              <p:nvSpPr>
                <p:cNvPr id="344073" name="Rectangle 9"/>
                <p:cNvSpPr>
                  <a:spLocks noChangeArrowheads="1"/>
                </p:cNvSpPr>
                <p:nvPr/>
              </p:nvSpPr>
              <p:spPr bwMode="auto">
                <a:xfrm>
                  <a:off x="1773" y="2033"/>
                  <a:ext cx="130"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  A</a:t>
                  </a:r>
                  <a:endParaRPr lang="en-US" altLang="zh-CN" b="1">
                    <a:latin typeface="宋体" charset="-122"/>
                  </a:endParaRPr>
                </a:p>
              </p:txBody>
            </p:sp>
          </p:grpSp>
          <p:sp>
            <p:nvSpPr>
              <p:cNvPr id="344074" name="Line 10"/>
              <p:cNvSpPr>
                <a:spLocks noChangeShapeType="1"/>
              </p:cNvSpPr>
              <p:nvPr/>
            </p:nvSpPr>
            <p:spPr bwMode="auto">
              <a:xfrm>
                <a:off x="1554" y="2089"/>
                <a:ext cx="18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075" name="Freeform 11"/>
              <p:cNvSpPr>
                <a:spLocks/>
              </p:cNvSpPr>
              <p:nvPr/>
            </p:nvSpPr>
            <p:spPr bwMode="auto">
              <a:xfrm>
                <a:off x="1719" y="2064"/>
                <a:ext cx="57" cy="50"/>
              </a:xfrm>
              <a:custGeom>
                <a:avLst/>
                <a:gdLst>
                  <a:gd name="T0" fmla="*/ 0 w 114"/>
                  <a:gd name="T1" fmla="*/ 98 h 98"/>
                  <a:gd name="T2" fmla="*/ 17 w 114"/>
                  <a:gd name="T3" fmla="*/ 49 h 98"/>
                  <a:gd name="T4" fmla="*/ 0 w 114"/>
                  <a:gd name="T5" fmla="*/ 0 h 98"/>
                  <a:gd name="T6" fmla="*/ 114 w 114"/>
                  <a:gd name="T7" fmla="*/ 49 h 98"/>
                  <a:gd name="T8" fmla="*/ 0 w 114"/>
                  <a:gd name="T9" fmla="*/ 98 h 98"/>
                </a:gdLst>
                <a:ahLst/>
                <a:cxnLst>
                  <a:cxn ang="0">
                    <a:pos x="T0" y="T1"/>
                  </a:cxn>
                  <a:cxn ang="0">
                    <a:pos x="T2" y="T3"/>
                  </a:cxn>
                  <a:cxn ang="0">
                    <a:pos x="T4" y="T5"/>
                  </a:cxn>
                  <a:cxn ang="0">
                    <a:pos x="T6" y="T7"/>
                  </a:cxn>
                  <a:cxn ang="0">
                    <a:pos x="T8" y="T9"/>
                  </a:cxn>
                </a:cxnLst>
                <a:rect l="0" t="0" r="r" b="b"/>
                <a:pathLst>
                  <a:path w="114" h="98">
                    <a:moveTo>
                      <a:pt x="0" y="98"/>
                    </a:moveTo>
                    <a:lnTo>
                      <a:pt x="17" y="49"/>
                    </a:lnTo>
                    <a:lnTo>
                      <a:pt x="0" y="0"/>
                    </a:lnTo>
                    <a:lnTo>
                      <a:pt x="114" y="49"/>
                    </a:lnTo>
                    <a:lnTo>
                      <a:pt x="0"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076" name="Rectangle 12"/>
              <p:cNvSpPr>
                <a:spLocks noChangeArrowheads="1"/>
              </p:cNvSpPr>
              <p:nvPr/>
            </p:nvSpPr>
            <p:spPr bwMode="auto">
              <a:xfrm>
                <a:off x="1443" y="1969"/>
                <a:ext cx="214"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zh-CN" altLang="en-US" sz="1800" b="1">
                    <a:solidFill>
                      <a:srgbClr val="000000"/>
                    </a:solidFill>
                  </a:rPr>
                  <a:t>开始</a:t>
                </a:r>
                <a:endParaRPr lang="zh-CN" altLang="zh-CN" b="1">
                  <a:latin typeface="宋体" charset="-122"/>
                </a:endParaRPr>
              </a:p>
            </p:txBody>
          </p:sp>
        </p:grpSp>
        <p:grpSp>
          <p:nvGrpSpPr>
            <p:cNvPr id="344077" name="Group 13"/>
            <p:cNvGrpSpPr>
              <a:grpSpLocks/>
            </p:cNvGrpSpPr>
            <p:nvPr/>
          </p:nvGrpSpPr>
          <p:grpSpPr bwMode="auto">
            <a:xfrm>
              <a:off x="3094" y="2005"/>
              <a:ext cx="242" cy="169"/>
              <a:chOff x="3094" y="2005"/>
              <a:chExt cx="242" cy="169"/>
            </a:xfrm>
          </p:grpSpPr>
          <p:sp>
            <p:nvSpPr>
              <p:cNvPr id="344078" name="Oval 14"/>
              <p:cNvSpPr>
                <a:spLocks noChangeArrowheads="1"/>
              </p:cNvSpPr>
              <p:nvPr/>
            </p:nvSpPr>
            <p:spPr bwMode="auto">
              <a:xfrm>
                <a:off x="3094" y="2005"/>
                <a:ext cx="179" cy="169"/>
              </a:xfrm>
              <a:prstGeom prst="ellipse">
                <a:avLst/>
              </a:prstGeom>
              <a:solidFill>
                <a:srgbClr val="FFFFFF"/>
              </a:solidFill>
              <a:ln w="12700">
                <a:solidFill>
                  <a:srgbClr val="000000"/>
                </a:solidFill>
                <a:round/>
                <a:headEnd/>
                <a:tailEnd/>
              </a:ln>
            </p:spPr>
            <p:txBody>
              <a:bodyPr/>
              <a:lstStyle/>
              <a:p>
                <a:endParaRPr lang="zh-CN" altLang="en-US"/>
              </a:p>
            </p:txBody>
          </p:sp>
          <p:sp>
            <p:nvSpPr>
              <p:cNvPr id="344079" name="Oval 15"/>
              <p:cNvSpPr>
                <a:spLocks noChangeArrowheads="1"/>
              </p:cNvSpPr>
              <p:nvPr/>
            </p:nvSpPr>
            <p:spPr bwMode="auto">
              <a:xfrm>
                <a:off x="3109" y="2020"/>
                <a:ext cx="149" cy="139"/>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4080" name="Rectangle 16"/>
              <p:cNvSpPr>
                <a:spLocks noChangeArrowheads="1"/>
              </p:cNvSpPr>
              <p:nvPr/>
            </p:nvSpPr>
            <p:spPr bwMode="auto">
              <a:xfrm>
                <a:off x="3132" y="2039"/>
                <a:ext cx="20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 E    </a:t>
                </a:r>
                <a:endParaRPr lang="en-US" altLang="zh-CN" b="1">
                  <a:latin typeface="宋体" charset="-122"/>
                </a:endParaRPr>
              </a:p>
            </p:txBody>
          </p:sp>
        </p:grpSp>
        <p:grpSp>
          <p:nvGrpSpPr>
            <p:cNvPr id="344081" name="Group 17"/>
            <p:cNvGrpSpPr>
              <a:grpSpLocks/>
            </p:cNvGrpSpPr>
            <p:nvPr/>
          </p:nvGrpSpPr>
          <p:grpSpPr bwMode="auto">
            <a:xfrm>
              <a:off x="2163" y="1566"/>
              <a:ext cx="247" cy="169"/>
              <a:chOff x="2163" y="1566"/>
              <a:chExt cx="247" cy="169"/>
            </a:xfrm>
          </p:grpSpPr>
          <p:sp>
            <p:nvSpPr>
              <p:cNvPr id="344082" name="Oval 18"/>
              <p:cNvSpPr>
                <a:spLocks noChangeArrowheads="1"/>
              </p:cNvSpPr>
              <p:nvPr/>
            </p:nvSpPr>
            <p:spPr bwMode="auto">
              <a:xfrm>
                <a:off x="2163" y="1566"/>
                <a:ext cx="179" cy="169"/>
              </a:xfrm>
              <a:prstGeom prst="ellipse">
                <a:avLst/>
              </a:prstGeom>
              <a:solidFill>
                <a:srgbClr val="FFFFFF"/>
              </a:solidFill>
              <a:ln w="12700">
                <a:solidFill>
                  <a:srgbClr val="000000"/>
                </a:solidFill>
                <a:round/>
                <a:headEnd/>
                <a:tailEnd/>
              </a:ln>
            </p:spPr>
            <p:txBody>
              <a:bodyPr/>
              <a:lstStyle/>
              <a:p>
                <a:endParaRPr lang="zh-CN" altLang="en-US"/>
              </a:p>
            </p:txBody>
          </p:sp>
          <p:sp>
            <p:nvSpPr>
              <p:cNvPr id="344083" name="Rectangle 19"/>
              <p:cNvSpPr>
                <a:spLocks noChangeArrowheads="1"/>
              </p:cNvSpPr>
              <p:nvPr/>
            </p:nvSpPr>
            <p:spPr bwMode="auto">
              <a:xfrm>
                <a:off x="2201" y="1601"/>
                <a:ext cx="209"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dirty="0">
                    <a:solidFill>
                      <a:srgbClr val="000000"/>
                    </a:solidFill>
                  </a:rPr>
                  <a:t> C    </a:t>
                </a:r>
                <a:endParaRPr lang="en-US" altLang="zh-CN" b="1" dirty="0">
                  <a:latin typeface="宋体" charset="-122"/>
                </a:endParaRPr>
              </a:p>
            </p:txBody>
          </p:sp>
        </p:grpSp>
        <p:grpSp>
          <p:nvGrpSpPr>
            <p:cNvPr id="344084" name="Group 20"/>
            <p:cNvGrpSpPr>
              <a:grpSpLocks/>
            </p:cNvGrpSpPr>
            <p:nvPr/>
          </p:nvGrpSpPr>
          <p:grpSpPr bwMode="auto">
            <a:xfrm>
              <a:off x="2157" y="2005"/>
              <a:ext cx="242" cy="169"/>
              <a:chOff x="2157" y="2005"/>
              <a:chExt cx="242" cy="169"/>
            </a:xfrm>
          </p:grpSpPr>
          <p:sp>
            <p:nvSpPr>
              <p:cNvPr id="344085" name="Oval 21"/>
              <p:cNvSpPr>
                <a:spLocks noChangeArrowheads="1"/>
              </p:cNvSpPr>
              <p:nvPr/>
            </p:nvSpPr>
            <p:spPr bwMode="auto">
              <a:xfrm>
                <a:off x="2157" y="2005"/>
                <a:ext cx="180" cy="169"/>
              </a:xfrm>
              <a:prstGeom prst="ellipse">
                <a:avLst/>
              </a:prstGeom>
              <a:solidFill>
                <a:srgbClr val="FFFFFF"/>
              </a:solidFill>
              <a:ln w="12700">
                <a:solidFill>
                  <a:srgbClr val="000000"/>
                </a:solidFill>
                <a:round/>
                <a:headEnd/>
                <a:tailEnd/>
              </a:ln>
            </p:spPr>
            <p:txBody>
              <a:bodyPr/>
              <a:lstStyle/>
              <a:p>
                <a:endParaRPr lang="zh-CN" altLang="en-US"/>
              </a:p>
            </p:txBody>
          </p:sp>
          <p:sp>
            <p:nvSpPr>
              <p:cNvPr id="344086" name="Rectangle 22"/>
              <p:cNvSpPr>
                <a:spLocks noChangeArrowheads="1"/>
              </p:cNvSpPr>
              <p:nvPr/>
            </p:nvSpPr>
            <p:spPr bwMode="auto">
              <a:xfrm>
                <a:off x="2195" y="2039"/>
                <a:ext cx="20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 B    </a:t>
                </a:r>
                <a:endParaRPr lang="en-US" altLang="zh-CN" b="1">
                  <a:latin typeface="宋体" charset="-122"/>
                </a:endParaRPr>
              </a:p>
            </p:txBody>
          </p:sp>
        </p:grpSp>
        <p:sp>
          <p:nvSpPr>
            <p:cNvPr id="344087" name="Line 23"/>
            <p:cNvSpPr>
              <a:spLocks noChangeShapeType="1"/>
            </p:cNvSpPr>
            <p:nvPr/>
          </p:nvSpPr>
          <p:spPr bwMode="auto">
            <a:xfrm flipV="1">
              <a:off x="1885" y="1729"/>
              <a:ext cx="255" cy="28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088" name="Freeform 24"/>
            <p:cNvSpPr>
              <a:spLocks/>
            </p:cNvSpPr>
            <p:nvPr/>
          </p:nvSpPr>
          <p:spPr bwMode="auto">
            <a:xfrm>
              <a:off x="2113" y="1698"/>
              <a:ext cx="55" cy="58"/>
            </a:xfrm>
            <a:custGeom>
              <a:avLst/>
              <a:gdLst>
                <a:gd name="T0" fmla="*/ 74 w 112"/>
                <a:gd name="T1" fmla="*/ 117 h 117"/>
                <a:gd name="T2" fmla="*/ 48 w 112"/>
                <a:gd name="T3" fmla="*/ 72 h 117"/>
                <a:gd name="T4" fmla="*/ 0 w 112"/>
                <a:gd name="T5" fmla="*/ 53 h 117"/>
                <a:gd name="T6" fmla="*/ 112 w 112"/>
                <a:gd name="T7" fmla="*/ 0 h 117"/>
                <a:gd name="T8" fmla="*/ 74 w 112"/>
                <a:gd name="T9" fmla="*/ 117 h 117"/>
              </a:gdLst>
              <a:ahLst/>
              <a:cxnLst>
                <a:cxn ang="0">
                  <a:pos x="T0" y="T1"/>
                </a:cxn>
                <a:cxn ang="0">
                  <a:pos x="T2" y="T3"/>
                </a:cxn>
                <a:cxn ang="0">
                  <a:pos x="T4" y="T5"/>
                </a:cxn>
                <a:cxn ang="0">
                  <a:pos x="T6" y="T7"/>
                </a:cxn>
                <a:cxn ang="0">
                  <a:pos x="T8" y="T9"/>
                </a:cxn>
              </a:cxnLst>
              <a:rect l="0" t="0" r="r" b="b"/>
              <a:pathLst>
                <a:path w="112" h="117">
                  <a:moveTo>
                    <a:pt x="74" y="117"/>
                  </a:moveTo>
                  <a:lnTo>
                    <a:pt x="48" y="72"/>
                  </a:lnTo>
                  <a:lnTo>
                    <a:pt x="0" y="53"/>
                  </a:lnTo>
                  <a:lnTo>
                    <a:pt x="112" y="0"/>
                  </a:lnTo>
                  <a:lnTo>
                    <a:pt x="74" y="1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089" name="Line 25"/>
            <p:cNvSpPr>
              <a:spLocks noChangeShapeType="1"/>
            </p:cNvSpPr>
            <p:nvPr/>
          </p:nvSpPr>
          <p:spPr bwMode="auto">
            <a:xfrm>
              <a:off x="1924" y="2089"/>
              <a:ext cx="17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090" name="Freeform 26"/>
            <p:cNvSpPr>
              <a:spLocks/>
            </p:cNvSpPr>
            <p:nvPr/>
          </p:nvSpPr>
          <p:spPr bwMode="auto">
            <a:xfrm>
              <a:off x="2078" y="2064"/>
              <a:ext cx="56" cy="50"/>
            </a:xfrm>
            <a:custGeom>
              <a:avLst/>
              <a:gdLst>
                <a:gd name="T0" fmla="*/ 0 w 114"/>
                <a:gd name="T1" fmla="*/ 98 h 98"/>
                <a:gd name="T2" fmla="*/ 17 w 114"/>
                <a:gd name="T3" fmla="*/ 49 h 98"/>
                <a:gd name="T4" fmla="*/ 0 w 114"/>
                <a:gd name="T5" fmla="*/ 0 h 98"/>
                <a:gd name="T6" fmla="*/ 114 w 114"/>
                <a:gd name="T7" fmla="*/ 49 h 98"/>
                <a:gd name="T8" fmla="*/ 0 w 114"/>
                <a:gd name="T9" fmla="*/ 98 h 98"/>
              </a:gdLst>
              <a:ahLst/>
              <a:cxnLst>
                <a:cxn ang="0">
                  <a:pos x="T0" y="T1"/>
                </a:cxn>
                <a:cxn ang="0">
                  <a:pos x="T2" y="T3"/>
                </a:cxn>
                <a:cxn ang="0">
                  <a:pos x="T4" y="T5"/>
                </a:cxn>
                <a:cxn ang="0">
                  <a:pos x="T6" y="T7"/>
                </a:cxn>
                <a:cxn ang="0">
                  <a:pos x="T8" y="T9"/>
                </a:cxn>
              </a:cxnLst>
              <a:rect l="0" t="0" r="r" b="b"/>
              <a:pathLst>
                <a:path w="114" h="98">
                  <a:moveTo>
                    <a:pt x="0" y="98"/>
                  </a:moveTo>
                  <a:lnTo>
                    <a:pt x="17" y="49"/>
                  </a:lnTo>
                  <a:lnTo>
                    <a:pt x="0" y="0"/>
                  </a:lnTo>
                  <a:lnTo>
                    <a:pt x="114" y="49"/>
                  </a:lnTo>
                  <a:lnTo>
                    <a:pt x="0"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091" name="Line 27"/>
            <p:cNvSpPr>
              <a:spLocks noChangeShapeType="1"/>
            </p:cNvSpPr>
            <p:nvPr/>
          </p:nvSpPr>
          <p:spPr bwMode="auto">
            <a:xfrm>
              <a:off x="2248" y="1743"/>
              <a:ext cx="1" cy="2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092" name="Freeform 28"/>
            <p:cNvSpPr>
              <a:spLocks/>
            </p:cNvSpPr>
            <p:nvPr/>
          </p:nvSpPr>
          <p:spPr bwMode="auto">
            <a:xfrm>
              <a:off x="2223" y="1947"/>
              <a:ext cx="50" cy="57"/>
            </a:xfrm>
            <a:custGeom>
              <a:avLst/>
              <a:gdLst>
                <a:gd name="T0" fmla="*/ 0 w 98"/>
                <a:gd name="T1" fmla="*/ 0 h 114"/>
                <a:gd name="T2" fmla="*/ 49 w 98"/>
                <a:gd name="T3" fmla="*/ 17 h 114"/>
                <a:gd name="T4" fmla="*/ 98 w 98"/>
                <a:gd name="T5" fmla="*/ 0 h 114"/>
                <a:gd name="T6" fmla="*/ 49 w 98"/>
                <a:gd name="T7" fmla="*/ 114 h 114"/>
                <a:gd name="T8" fmla="*/ 0 w 98"/>
                <a:gd name="T9" fmla="*/ 0 h 114"/>
              </a:gdLst>
              <a:ahLst/>
              <a:cxnLst>
                <a:cxn ang="0">
                  <a:pos x="T0" y="T1"/>
                </a:cxn>
                <a:cxn ang="0">
                  <a:pos x="T2" y="T3"/>
                </a:cxn>
                <a:cxn ang="0">
                  <a:pos x="T4" y="T5"/>
                </a:cxn>
                <a:cxn ang="0">
                  <a:pos x="T6" y="T7"/>
                </a:cxn>
                <a:cxn ang="0">
                  <a:pos x="T8" y="T9"/>
                </a:cxn>
              </a:cxnLst>
              <a:rect l="0" t="0" r="r" b="b"/>
              <a:pathLst>
                <a:path w="98" h="114">
                  <a:moveTo>
                    <a:pt x="0" y="0"/>
                  </a:moveTo>
                  <a:lnTo>
                    <a:pt x="49" y="17"/>
                  </a:lnTo>
                  <a:lnTo>
                    <a:pt x="98" y="0"/>
                  </a:lnTo>
                  <a:lnTo>
                    <a:pt x="49" y="11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093" name="Line 29"/>
            <p:cNvSpPr>
              <a:spLocks noChangeShapeType="1"/>
            </p:cNvSpPr>
            <p:nvPr/>
          </p:nvSpPr>
          <p:spPr bwMode="auto">
            <a:xfrm>
              <a:off x="2827" y="2089"/>
              <a:ext cx="22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094" name="Freeform 30"/>
            <p:cNvSpPr>
              <a:spLocks/>
            </p:cNvSpPr>
            <p:nvPr/>
          </p:nvSpPr>
          <p:spPr bwMode="auto">
            <a:xfrm>
              <a:off x="3037" y="2064"/>
              <a:ext cx="57" cy="50"/>
            </a:xfrm>
            <a:custGeom>
              <a:avLst/>
              <a:gdLst>
                <a:gd name="T0" fmla="*/ 0 w 113"/>
                <a:gd name="T1" fmla="*/ 98 h 98"/>
                <a:gd name="T2" fmla="*/ 17 w 113"/>
                <a:gd name="T3" fmla="*/ 49 h 98"/>
                <a:gd name="T4" fmla="*/ 0 w 113"/>
                <a:gd name="T5" fmla="*/ 0 h 98"/>
                <a:gd name="T6" fmla="*/ 113 w 113"/>
                <a:gd name="T7" fmla="*/ 49 h 98"/>
                <a:gd name="T8" fmla="*/ 0 w 113"/>
                <a:gd name="T9" fmla="*/ 98 h 98"/>
              </a:gdLst>
              <a:ahLst/>
              <a:cxnLst>
                <a:cxn ang="0">
                  <a:pos x="T0" y="T1"/>
                </a:cxn>
                <a:cxn ang="0">
                  <a:pos x="T2" y="T3"/>
                </a:cxn>
                <a:cxn ang="0">
                  <a:pos x="T4" y="T5"/>
                </a:cxn>
                <a:cxn ang="0">
                  <a:pos x="T6" y="T7"/>
                </a:cxn>
                <a:cxn ang="0">
                  <a:pos x="T8" y="T9"/>
                </a:cxn>
              </a:cxnLst>
              <a:rect l="0" t="0" r="r" b="b"/>
              <a:pathLst>
                <a:path w="113" h="98">
                  <a:moveTo>
                    <a:pt x="0" y="98"/>
                  </a:moveTo>
                  <a:lnTo>
                    <a:pt x="17" y="49"/>
                  </a:lnTo>
                  <a:lnTo>
                    <a:pt x="0" y="0"/>
                  </a:lnTo>
                  <a:lnTo>
                    <a:pt x="113" y="49"/>
                  </a:lnTo>
                  <a:lnTo>
                    <a:pt x="0"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095" name="Arc 31"/>
            <p:cNvSpPr>
              <a:spLocks/>
            </p:cNvSpPr>
            <p:nvPr/>
          </p:nvSpPr>
          <p:spPr bwMode="auto">
            <a:xfrm>
              <a:off x="2321" y="1974"/>
              <a:ext cx="342" cy="59"/>
            </a:xfrm>
            <a:custGeom>
              <a:avLst/>
              <a:gdLst>
                <a:gd name="G0" fmla="+- 19987 0 0"/>
                <a:gd name="G1" fmla="+- 21600 0 0"/>
                <a:gd name="G2" fmla="+- 21600 0 0"/>
                <a:gd name="T0" fmla="*/ 0 w 36074"/>
                <a:gd name="T1" fmla="*/ 13409 h 21600"/>
                <a:gd name="T2" fmla="*/ 36074 w 36074"/>
                <a:gd name="T3" fmla="*/ 7186 h 21600"/>
                <a:gd name="T4" fmla="*/ 19987 w 36074"/>
                <a:gd name="T5" fmla="*/ 21600 h 21600"/>
              </a:gdLst>
              <a:ahLst/>
              <a:cxnLst>
                <a:cxn ang="0">
                  <a:pos x="T0" y="T1"/>
                </a:cxn>
                <a:cxn ang="0">
                  <a:pos x="T2" y="T3"/>
                </a:cxn>
                <a:cxn ang="0">
                  <a:pos x="T4" y="T5"/>
                </a:cxn>
              </a:cxnLst>
              <a:rect l="0" t="0" r="r" b="b"/>
              <a:pathLst>
                <a:path w="36074" h="21600" fill="none" extrusionOk="0">
                  <a:moveTo>
                    <a:pt x="0" y="13409"/>
                  </a:moveTo>
                  <a:cubicBezTo>
                    <a:pt x="3324" y="5297"/>
                    <a:pt x="11221" y="-1"/>
                    <a:pt x="19987" y="0"/>
                  </a:cubicBezTo>
                  <a:cubicBezTo>
                    <a:pt x="26126" y="0"/>
                    <a:pt x="31976" y="2613"/>
                    <a:pt x="36074" y="7185"/>
                  </a:cubicBezTo>
                </a:path>
                <a:path w="36074" h="21600" stroke="0" extrusionOk="0">
                  <a:moveTo>
                    <a:pt x="0" y="13409"/>
                  </a:moveTo>
                  <a:cubicBezTo>
                    <a:pt x="3324" y="5297"/>
                    <a:pt x="11221" y="-1"/>
                    <a:pt x="19987" y="0"/>
                  </a:cubicBezTo>
                  <a:cubicBezTo>
                    <a:pt x="26126" y="0"/>
                    <a:pt x="31976" y="2613"/>
                    <a:pt x="36074" y="7185"/>
                  </a:cubicBezTo>
                  <a:lnTo>
                    <a:pt x="19987" y="2160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4096" name="Freeform 32"/>
            <p:cNvSpPr>
              <a:spLocks/>
            </p:cNvSpPr>
            <p:nvPr/>
          </p:nvSpPr>
          <p:spPr bwMode="auto">
            <a:xfrm>
              <a:off x="2637" y="1966"/>
              <a:ext cx="61" cy="46"/>
            </a:xfrm>
            <a:custGeom>
              <a:avLst/>
              <a:gdLst>
                <a:gd name="T0" fmla="*/ 0 w 123"/>
                <a:gd name="T1" fmla="*/ 93 h 93"/>
                <a:gd name="T2" fmla="*/ 33 w 123"/>
                <a:gd name="T3" fmla="*/ 53 h 93"/>
                <a:gd name="T4" fmla="*/ 33 w 123"/>
                <a:gd name="T5" fmla="*/ 0 h 93"/>
                <a:gd name="T6" fmla="*/ 123 w 123"/>
                <a:gd name="T7" fmla="*/ 85 h 93"/>
                <a:gd name="T8" fmla="*/ 0 w 123"/>
                <a:gd name="T9" fmla="*/ 93 h 93"/>
              </a:gdLst>
              <a:ahLst/>
              <a:cxnLst>
                <a:cxn ang="0">
                  <a:pos x="T0" y="T1"/>
                </a:cxn>
                <a:cxn ang="0">
                  <a:pos x="T2" y="T3"/>
                </a:cxn>
                <a:cxn ang="0">
                  <a:pos x="T4" y="T5"/>
                </a:cxn>
                <a:cxn ang="0">
                  <a:pos x="T6" y="T7"/>
                </a:cxn>
                <a:cxn ang="0">
                  <a:pos x="T8" y="T9"/>
                </a:cxn>
              </a:cxnLst>
              <a:rect l="0" t="0" r="r" b="b"/>
              <a:pathLst>
                <a:path w="123" h="93">
                  <a:moveTo>
                    <a:pt x="0" y="93"/>
                  </a:moveTo>
                  <a:lnTo>
                    <a:pt x="33" y="53"/>
                  </a:lnTo>
                  <a:lnTo>
                    <a:pt x="33" y="0"/>
                  </a:lnTo>
                  <a:lnTo>
                    <a:pt x="123" y="85"/>
                  </a:lnTo>
                  <a:lnTo>
                    <a:pt x="0"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097" name="Arc 33"/>
            <p:cNvSpPr>
              <a:spLocks/>
            </p:cNvSpPr>
            <p:nvPr/>
          </p:nvSpPr>
          <p:spPr bwMode="auto">
            <a:xfrm>
              <a:off x="2133" y="2153"/>
              <a:ext cx="157" cy="171"/>
            </a:xfrm>
            <a:custGeom>
              <a:avLst/>
              <a:gdLst>
                <a:gd name="G0" fmla="+- 21600 0 0"/>
                <a:gd name="G1" fmla="+- 19533 0 0"/>
                <a:gd name="G2" fmla="+- 21600 0 0"/>
                <a:gd name="T0" fmla="*/ 42879 w 43200"/>
                <a:gd name="T1" fmla="*/ 15821 h 41133"/>
                <a:gd name="T2" fmla="*/ 12379 w 43200"/>
                <a:gd name="T3" fmla="*/ 0 h 41133"/>
                <a:gd name="T4" fmla="*/ 21600 w 43200"/>
                <a:gd name="T5" fmla="*/ 19533 h 41133"/>
              </a:gdLst>
              <a:ahLst/>
              <a:cxnLst>
                <a:cxn ang="0">
                  <a:pos x="T0" y="T1"/>
                </a:cxn>
                <a:cxn ang="0">
                  <a:pos x="T2" y="T3"/>
                </a:cxn>
                <a:cxn ang="0">
                  <a:pos x="T4" y="T5"/>
                </a:cxn>
              </a:cxnLst>
              <a:rect l="0" t="0" r="r" b="b"/>
              <a:pathLst>
                <a:path w="43200" h="41133" fill="none" extrusionOk="0">
                  <a:moveTo>
                    <a:pt x="42878" y="15821"/>
                  </a:moveTo>
                  <a:cubicBezTo>
                    <a:pt x="43092" y="17046"/>
                    <a:pt x="43200" y="18288"/>
                    <a:pt x="43200" y="19533"/>
                  </a:cubicBezTo>
                  <a:cubicBezTo>
                    <a:pt x="43200" y="31462"/>
                    <a:pt x="33529" y="41133"/>
                    <a:pt x="21600" y="41133"/>
                  </a:cubicBezTo>
                  <a:cubicBezTo>
                    <a:pt x="9670" y="41133"/>
                    <a:pt x="0" y="31462"/>
                    <a:pt x="0" y="19533"/>
                  </a:cubicBezTo>
                  <a:cubicBezTo>
                    <a:pt x="-1" y="11175"/>
                    <a:pt x="4821" y="3567"/>
                    <a:pt x="12379" y="0"/>
                  </a:cubicBezTo>
                </a:path>
                <a:path w="43200" h="41133" stroke="0" extrusionOk="0">
                  <a:moveTo>
                    <a:pt x="42878" y="15821"/>
                  </a:moveTo>
                  <a:cubicBezTo>
                    <a:pt x="43092" y="17046"/>
                    <a:pt x="43200" y="18288"/>
                    <a:pt x="43200" y="19533"/>
                  </a:cubicBezTo>
                  <a:cubicBezTo>
                    <a:pt x="43200" y="31462"/>
                    <a:pt x="33529" y="41133"/>
                    <a:pt x="21600" y="41133"/>
                  </a:cubicBezTo>
                  <a:cubicBezTo>
                    <a:pt x="9670" y="41133"/>
                    <a:pt x="0" y="31462"/>
                    <a:pt x="0" y="19533"/>
                  </a:cubicBezTo>
                  <a:cubicBezTo>
                    <a:pt x="-1" y="11175"/>
                    <a:pt x="4821" y="3567"/>
                    <a:pt x="12379" y="0"/>
                  </a:cubicBezTo>
                  <a:lnTo>
                    <a:pt x="21600" y="19533"/>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4098" name="Freeform 34"/>
            <p:cNvSpPr>
              <a:spLocks/>
            </p:cNvSpPr>
            <p:nvPr/>
          </p:nvSpPr>
          <p:spPr bwMode="auto">
            <a:xfrm>
              <a:off x="2269" y="2179"/>
              <a:ext cx="46" cy="61"/>
            </a:xfrm>
            <a:custGeom>
              <a:avLst/>
              <a:gdLst>
                <a:gd name="T0" fmla="*/ 93 w 93"/>
                <a:gd name="T1" fmla="*/ 91 h 123"/>
                <a:gd name="T2" fmla="*/ 40 w 93"/>
                <a:gd name="T3" fmla="*/ 91 h 123"/>
                <a:gd name="T4" fmla="*/ 0 w 93"/>
                <a:gd name="T5" fmla="*/ 123 h 123"/>
                <a:gd name="T6" fmla="*/ 8 w 93"/>
                <a:gd name="T7" fmla="*/ 0 h 123"/>
                <a:gd name="T8" fmla="*/ 93 w 93"/>
                <a:gd name="T9" fmla="*/ 91 h 123"/>
              </a:gdLst>
              <a:ahLst/>
              <a:cxnLst>
                <a:cxn ang="0">
                  <a:pos x="T0" y="T1"/>
                </a:cxn>
                <a:cxn ang="0">
                  <a:pos x="T2" y="T3"/>
                </a:cxn>
                <a:cxn ang="0">
                  <a:pos x="T4" y="T5"/>
                </a:cxn>
                <a:cxn ang="0">
                  <a:pos x="T6" y="T7"/>
                </a:cxn>
                <a:cxn ang="0">
                  <a:pos x="T8" y="T9"/>
                </a:cxn>
              </a:cxnLst>
              <a:rect l="0" t="0" r="r" b="b"/>
              <a:pathLst>
                <a:path w="93" h="123">
                  <a:moveTo>
                    <a:pt x="93" y="91"/>
                  </a:moveTo>
                  <a:lnTo>
                    <a:pt x="40" y="91"/>
                  </a:lnTo>
                  <a:lnTo>
                    <a:pt x="0" y="123"/>
                  </a:lnTo>
                  <a:lnTo>
                    <a:pt x="8" y="0"/>
                  </a:lnTo>
                  <a:lnTo>
                    <a:pt x="93"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44099" name="Group 35"/>
            <p:cNvGrpSpPr>
              <a:grpSpLocks/>
            </p:cNvGrpSpPr>
            <p:nvPr/>
          </p:nvGrpSpPr>
          <p:grpSpPr bwMode="auto">
            <a:xfrm>
              <a:off x="2645" y="2005"/>
              <a:ext cx="248" cy="169"/>
              <a:chOff x="2645" y="2005"/>
              <a:chExt cx="248" cy="169"/>
            </a:xfrm>
          </p:grpSpPr>
          <p:sp>
            <p:nvSpPr>
              <p:cNvPr id="344100" name="Oval 36"/>
              <p:cNvSpPr>
                <a:spLocks noChangeArrowheads="1"/>
              </p:cNvSpPr>
              <p:nvPr/>
            </p:nvSpPr>
            <p:spPr bwMode="auto">
              <a:xfrm>
                <a:off x="2645" y="2005"/>
                <a:ext cx="180" cy="169"/>
              </a:xfrm>
              <a:prstGeom prst="ellipse">
                <a:avLst/>
              </a:prstGeom>
              <a:solidFill>
                <a:srgbClr val="FFFFFF"/>
              </a:solidFill>
              <a:ln w="12700">
                <a:solidFill>
                  <a:srgbClr val="000000"/>
                </a:solidFill>
                <a:round/>
                <a:headEnd/>
                <a:tailEnd/>
              </a:ln>
            </p:spPr>
            <p:txBody>
              <a:bodyPr/>
              <a:lstStyle/>
              <a:p>
                <a:endParaRPr lang="zh-CN" altLang="en-US"/>
              </a:p>
            </p:txBody>
          </p:sp>
          <p:sp>
            <p:nvSpPr>
              <p:cNvPr id="344101" name="Rectangle 37"/>
              <p:cNvSpPr>
                <a:spLocks noChangeArrowheads="1"/>
              </p:cNvSpPr>
              <p:nvPr/>
            </p:nvSpPr>
            <p:spPr bwMode="auto">
              <a:xfrm>
                <a:off x="2683" y="2039"/>
                <a:ext cx="21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 D    </a:t>
                </a:r>
                <a:endParaRPr lang="en-US" altLang="zh-CN" b="1">
                  <a:latin typeface="宋体" charset="-122"/>
                </a:endParaRPr>
              </a:p>
            </p:txBody>
          </p:sp>
        </p:grpSp>
        <p:sp>
          <p:nvSpPr>
            <p:cNvPr id="344102" name="Line 38"/>
            <p:cNvSpPr>
              <a:spLocks noChangeShapeType="1"/>
            </p:cNvSpPr>
            <p:nvPr/>
          </p:nvSpPr>
          <p:spPr bwMode="auto">
            <a:xfrm flipH="1">
              <a:off x="2381" y="2089"/>
              <a:ext cx="26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103" name="Freeform 39"/>
            <p:cNvSpPr>
              <a:spLocks/>
            </p:cNvSpPr>
            <p:nvPr/>
          </p:nvSpPr>
          <p:spPr bwMode="auto">
            <a:xfrm>
              <a:off x="2339" y="2064"/>
              <a:ext cx="57" cy="50"/>
            </a:xfrm>
            <a:custGeom>
              <a:avLst/>
              <a:gdLst>
                <a:gd name="T0" fmla="*/ 114 w 114"/>
                <a:gd name="T1" fmla="*/ 0 h 98"/>
                <a:gd name="T2" fmla="*/ 97 w 114"/>
                <a:gd name="T3" fmla="*/ 49 h 98"/>
                <a:gd name="T4" fmla="*/ 114 w 114"/>
                <a:gd name="T5" fmla="*/ 98 h 98"/>
                <a:gd name="T6" fmla="*/ 0 w 114"/>
                <a:gd name="T7" fmla="*/ 49 h 98"/>
                <a:gd name="T8" fmla="*/ 114 w 114"/>
                <a:gd name="T9" fmla="*/ 0 h 98"/>
              </a:gdLst>
              <a:ahLst/>
              <a:cxnLst>
                <a:cxn ang="0">
                  <a:pos x="T0" y="T1"/>
                </a:cxn>
                <a:cxn ang="0">
                  <a:pos x="T2" y="T3"/>
                </a:cxn>
                <a:cxn ang="0">
                  <a:pos x="T4" y="T5"/>
                </a:cxn>
                <a:cxn ang="0">
                  <a:pos x="T6" y="T7"/>
                </a:cxn>
                <a:cxn ang="0">
                  <a:pos x="T8" y="T9"/>
                </a:cxn>
              </a:cxnLst>
              <a:rect l="0" t="0" r="r" b="b"/>
              <a:pathLst>
                <a:path w="114" h="98">
                  <a:moveTo>
                    <a:pt x="114" y="0"/>
                  </a:moveTo>
                  <a:lnTo>
                    <a:pt x="97" y="49"/>
                  </a:lnTo>
                  <a:lnTo>
                    <a:pt x="114" y="98"/>
                  </a:lnTo>
                  <a:lnTo>
                    <a:pt x="0" y="49"/>
                  </a:lnTo>
                  <a:lnTo>
                    <a:pt x="1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104" name="Arc 40"/>
            <p:cNvSpPr>
              <a:spLocks/>
            </p:cNvSpPr>
            <p:nvPr/>
          </p:nvSpPr>
          <p:spPr bwMode="auto">
            <a:xfrm>
              <a:off x="2340" y="2130"/>
              <a:ext cx="863" cy="122"/>
            </a:xfrm>
            <a:custGeom>
              <a:avLst/>
              <a:gdLst>
                <a:gd name="G0" fmla="+- 20013 0 0"/>
                <a:gd name="G1" fmla="+- 0 0 0"/>
                <a:gd name="G2" fmla="+- 21600 0 0"/>
                <a:gd name="T0" fmla="*/ 40026 w 40026"/>
                <a:gd name="T1" fmla="*/ 8127 h 21600"/>
                <a:gd name="T2" fmla="*/ 0 w 40026"/>
                <a:gd name="T3" fmla="*/ 8127 h 21600"/>
                <a:gd name="T4" fmla="*/ 20013 w 40026"/>
                <a:gd name="T5" fmla="*/ 0 h 21600"/>
              </a:gdLst>
              <a:ahLst/>
              <a:cxnLst>
                <a:cxn ang="0">
                  <a:pos x="T0" y="T1"/>
                </a:cxn>
                <a:cxn ang="0">
                  <a:pos x="T2" y="T3"/>
                </a:cxn>
                <a:cxn ang="0">
                  <a:pos x="T4" y="T5"/>
                </a:cxn>
              </a:cxnLst>
              <a:rect l="0" t="0" r="r" b="b"/>
              <a:pathLst>
                <a:path w="40026" h="21600" fill="none" extrusionOk="0">
                  <a:moveTo>
                    <a:pt x="40025" y="8126"/>
                  </a:moveTo>
                  <a:cubicBezTo>
                    <a:pt x="36718" y="16272"/>
                    <a:pt x="28804" y="21599"/>
                    <a:pt x="20013" y="21600"/>
                  </a:cubicBezTo>
                  <a:cubicBezTo>
                    <a:pt x="11221" y="21600"/>
                    <a:pt x="3307" y="16272"/>
                    <a:pt x="0" y="8126"/>
                  </a:cubicBezTo>
                </a:path>
                <a:path w="40026" h="21600" stroke="0" extrusionOk="0">
                  <a:moveTo>
                    <a:pt x="40025" y="8126"/>
                  </a:moveTo>
                  <a:cubicBezTo>
                    <a:pt x="36718" y="16272"/>
                    <a:pt x="28804" y="21599"/>
                    <a:pt x="20013" y="21600"/>
                  </a:cubicBezTo>
                  <a:cubicBezTo>
                    <a:pt x="11221" y="21600"/>
                    <a:pt x="3307" y="16272"/>
                    <a:pt x="0" y="8126"/>
                  </a:cubicBezTo>
                  <a:lnTo>
                    <a:pt x="20013"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4105" name="Freeform 41"/>
            <p:cNvSpPr>
              <a:spLocks/>
            </p:cNvSpPr>
            <p:nvPr/>
          </p:nvSpPr>
          <p:spPr bwMode="auto">
            <a:xfrm>
              <a:off x="2314" y="2152"/>
              <a:ext cx="61" cy="52"/>
            </a:xfrm>
            <a:custGeom>
              <a:avLst/>
              <a:gdLst>
                <a:gd name="T0" fmla="*/ 121 w 121"/>
                <a:gd name="T1" fmla="*/ 21 h 104"/>
                <a:gd name="T2" fmla="*/ 82 w 121"/>
                <a:gd name="T3" fmla="*/ 53 h 104"/>
                <a:gd name="T4" fmla="*/ 68 w 121"/>
                <a:gd name="T5" fmla="*/ 104 h 104"/>
                <a:gd name="T6" fmla="*/ 0 w 121"/>
                <a:gd name="T7" fmla="*/ 0 h 104"/>
                <a:gd name="T8" fmla="*/ 121 w 121"/>
                <a:gd name="T9" fmla="*/ 21 h 104"/>
              </a:gdLst>
              <a:ahLst/>
              <a:cxnLst>
                <a:cxn ang="0">
                  <a:pos x="T0" y="T1"/>
                </a:cxn>
                <a:cxn ang="0">
                  <a:pos x="T2" y="T3"/>
                </a:cxn>
                <a:cxn ang="0">
                  <a:pos x="T4" y="T5"/>
                </a:cxn>
                <a:cxn ang="0">
                  <a:pos x="T6" y="T7"/>
                </a:cxn>
                <a:cxn ang="0">
                  <a:pos x="T8" y="T9"/>
                </a:cxn>
              </a:cxnLst>
              <a:rect l="0" t="0" r="r" b="b"/>
              <a:pathLst>
                <a:path w="121" h="104">
                  <a:moveTo>
                    <a:pt x="121" y="21"/>
                  </a:moveTo>
                  <a:lnTo>
                    <a:pt x="82" y="53"/>
                  </a:lnTo>
                  <a:lnTo>
                    <a:pt x="68" y="104"/>
                  </a:lnTo>
                  <a:lnTo>
                    <a:pt x="0" y="0"/>
                  </a:lnTo>
                  <a:lnTo>
                    <a:pt x="121"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106" name="Rectangle 42"/>
            <p:cNvSpPr>
              <a:spLocks noChangeArrowheads="1"/>
            </p:cNvSpPr>
            <p:nvPr/>
          </p:nvSpPr>
          <p:spPr bwMode="auto">
            <a:xfrm>
              <a:off x="1964" y="1979"/>
              <a:ext cx="5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a</a:t>
              </a:r>
              <a:endParaRPr lang="en-US" altLang="zh-CN" b="1">
                <a:latin typeface="宋体" charset="-122"/>
              </a:endParaRPr>
            </a:p>
          </p:txBody>
        </p:sp>
        <p:sp>
          <p:nvSpPr>
            <p:cNvPr id="344107" name="Rectangle 43"/>
            <p:cNvSpPr>
              <a:spLocks noChangeArrowheads="1"/>
            </p:cNvSpPr>
            <p:nvPr/>
          </p:nvSpPr>
          <p:spPr bwMode="auto">
            <a:xfrm>
              <a:off x="1896" y="1843"/>
              <a:ext cx="59"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b</a:t>
              </a:r>
              <a:endParaRPr lang="en-US" altLang="zh-CN" b="1">
                <a:latin typeface="宋体" charset="-122"/>
              </a:endParaRPr>
            </a:p>
          </p:txBody>
        </p:sp>
        <p:sp>
          <p:nvSpPr>
            <p:cNvPr id="344108" name="Rectangle 44"/>
            <p:cNvSpPr>
              <a:spLocks noChangeArrowheads="1"/>
            </p:cNvSpPr>
            <p:nvPr/>
          </p:nvSpPr>
          <p:spPr bwMode="auto">
            <a:xfrm>
              <a:off x="2095" y="2262"/>
              <a:ext cx="5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a</a:t>
              </a:r>
              <a:endParaRPr lang="en-US" altLang="zh-CN" b="1">
                <a:latin typeface="宋体" charset="-122"/>
              </a:endParaRPr>
            </a:p>
          </p:txBody>
        </p:sp>
        <p:sp>
          <p:nvSpPr>
            <p:cNvPr id="344109" name="Rectangle 45"/>
            <p:cNvSpPr>
              <a:spLocks noChangeArrowheads="1"/>
            </p:cNvSpPr>
            <p:nvPr/>
          </p:nvSpPr>
          <p:spPr bwMode="auto">
            <a:xfrm>
              <a:off x="2276" y="1780"/>
              <a:ext cx="5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a</a:t>
              </a:r>
              <a:endParaRPr lang="en-US" altLang="zh-CN" b="1">
                <a:latin typeface="宋体" charset="-122"/>
              </a:endParaRPr>
            </a:p>
          </p:txBody>
        </p:sp>
        <p:sp>
          <p:nvSpPr>
            <p:cNvPr id="344110" name="Rectangle 46"/>
            <p:cNvSpPr>
              <a:spLocks noChangeArrowheads="1"/>
            </p:cNvSpPr>
            <p:nvPr/>
          </p:nvSpPr>
          <p:spPr bwMode="auto">
            <a:xfrm>
              <a:off x="2464" y="1864"/>
              <a:ext cx="59"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dirty="0">
                  <a:solidFill>
                    <a:srgbClr val="000000"/>
                  </a:solidFill>
                </a:rPr>
                <a:t>b</a:t>
              </a:r>
              <a:endParaRPr lang="en-US" altLang="zh-CN" b="1" dirty="0">
                <a:latin typeface="宋体" charset="-122"/>
              </a:endParaRPr>
            </a:p>
          </p:txBody>
        </p:sp>
        <p:sp>
          <p:nvSpPr>
            <p:cNvPr id="344111" name="Rectangle 47"/>
            <p:cNvSpPr>
              <a:spLocks noChangeArrowheads="1"/>
            </p:cNvSpPr>
            <p:nvPr/>
          </p:nvSpPr>
          <p:spPr bwMode="auto">
            <a:xfrm>
              <a:off x="2464" y="2074"/>
              <a:ext cx="5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a</a:t>
              </a:r>
              <a:endParaRPr lang="en-US" altLang="zh-CN" b="1">
                <a:latin typeface="宋体" charset="-122"/>
              </a:endParaRPr>
            </a:p>
          </p:txBody>
        </p:sp>
        <p:sp>
          <p:nvSpPr>
            <p:cNvPr id="344112" name="Rectangle 48"/>
            <p:cNvSpPr>
              <a:spLocks noChangeArrowheads="1"/>
            </p:cNvSpPr>
            <p:nvPr/>
          </p:nvSpPr>
          <p:spPr bwMode="auto">
            <a:xfrm>
              <a:off x="2742" y="2257"/>
              <a:ext cx="5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a</a:t>
              </a:r>
              <a:endParaRPr lang="en-US" altLang="zh-CN" b="1">
                <a:latin typeface="宋体" charset="-122"/>
              </a:endParaRPr>
            </a:p>
          </p:txBody>
        </p:sp>
        <p:sp>
          <p:nvSpPr>
            <p:cNvPr id="344113" name="Rectangle 49"/>
            <p:cNvSpPr>
              <a:spLocks noChangeArrowheads="1"/>
            </p:cNvSpPr>
            <p:nvPr/>
          </p:nvSpPr>
          <p:spPr bwMode="auto">
            <a:xfrm>
              <a:off x="2895" y="1979"/>
              <a:ext cx="59"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b</a:t>
              </a:r>
              <a:endParaRPr lang="en-US" altLang="zh-CN" b="1">
                <a:latin typeface="宋体" charset="-122"/>
              </a:endParaRPr>
            </a:p>
          </p:txBody>
        </p:sp>
        <p:sp>
          <p:nvSpPr>
            <p:cNvPr id="344114" name="Line 50"/>
            <p:cNvSpPr>
              <a:spLocks noChangeShapeType="1"/>
            </p:cNvSpPr>
            <p:nvPr/>
          </p:nvSpPr>
          <p:spPr bwMode="auto">
            <a:xfrm flipH="1" flipV="1">
              <a:off x="2382" y="1698"/>
              <a:ext cx="734" cy="31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115" name="Freeform 51"/>
            <p:cNvSpPr>
              <a:spLocks/>
            </p:cNvSpPr>
            <p:nvPr/>
          </p:nvSpPr>
          <p:spPr bwMode="auto">
            <a:xfrm>
              <a:off x="2344" y="1681"/>
              <a:ext cx="62" cy="45"/>
            </a:xfrm>
            <a:custGeom>
              <a:avLst/>
              <a:gdLst>
                <a:gd name="T0" fmla="*/ 123 w 123"/>
                <a:gd name="T1" fmla="*/ 2 h 91"/>
                <a:gd name="T2" fmla="*/ 89 w 123"/>
                <a:gd name="T3" fmla="*/ 40 h 91"/>
                <a:gd name="T4" fmla="*/ 83 w 123"/>
                <a:gd name="T5" fmla="*/ 91 h 91"/>
                <a:gd name="T6" fmla="*/ 0 w 123"/>
                <a:gd name="T7" fmla="*/ 0 h 91"/>
                <a:gd name="T8" fmla="*/ 123 w 123"/>
                <a:gd name="T9" fmla="*/ 2 h 91"/>
              </a:gdLst>
              <a:ahLst/>
              <a:cxnLst>
                <a:cxn ang="0">
                  <a:pos x="T0" y="T1"/>
                </a:cxn>
                <a:cxn ang="0">
                  <a:pos x="T2" y="T3"/>
                </a:cxn>
                <a:cxn ang="0">
                  <a:pos x="T4" y="T5"/>
                </a:cxn>
                <a:cxn ang="0">
                  <a:pos x="T6" y="T7"/>
                </a:cxn>
                <a:cxn ang="0">
                  <a:pos x="T8" y="T9"/>
                </a:cxn>
              </a:cxnLst>
              <a:rect l="0" t="0" r="r" b="b"/>
              <a:pathLst>
                <a:path w="123" h="91">
                  <a:moveTo>
                    <a:pt x="123" y="2"/>
                  </a:moveTo>
                  <a:lnTo>
                    <a:pt x="89" y="40"/>
                  </a:lnTo>
                  <a:lnTo>
                    <a:pt x="83" y="91"/>
                  </a:lnTo>
                  <a:lnTo>
                    <a:pt x="0" y="0"/>
                  </a:lnTo>
                  <a:lnTo>
                    <a:pt x="12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116" name="Rectangle 52"/>
            <p:cNvSpPr>
              <a:spLocks noChangeArrowheads="1"/>
            </p:cNvSpPr>
            <p:nvPr/>
          </p:nvSpPr>
          <p:spPr bwMode="auto">
            <a:xfrm>
              <a:off x="2759" y="1752"/>
              <a:ext cx="59"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b</a:t>
              </a:r>
              <a:endParaRPr lang="en-US" altLang="zh-CN" b="1">
                <a:latin typeface="宋体" charset="-122"/>
              </a:endParaRPr>
            </a:p>
          </p:txBody>
        </p:sp>
        <p:sp>
          <p:nvSpPr>
            <p:cNvPr id="344117" name="Arc 53"/>
            <p:cNvSpPr>
              <a:spLocks/>
            </p:cNvSpPr>
            <p:nvPr/>
          </p:nvSpPr>
          <p:spPr bwMode="auto">
            <a:xfrm>
              <a:off x="2172" y="1384"/>
              <a:ext cx="169" cy="180"/>
            </a:xfrm>
            <a:custGeom>
              <a:avLst/>
              <a:gdLst>
                <a:gd name="G0" fmla="+- 21600 0 0"/>
                <a:gd name="G1" fmla="+- 21600 0 0"/>
                <a:gd name="G2" fmla="+- 21600 0 0"/>
                <a:gd name="T0" fmla="*/ 3837 w 43200"/>
                <a:gd name="T1" fmla="*/ 33889 h 40889"/>
                <a:gd name="T2" fmla="*/ 31321 w 43200"/>
                <a:gd name="T3" fmla="*/ 40889 h 40889"/>
                <a:gd name="T4" fmla="*/ 21600 w 43200"/>
                <a:gd name="T5" fmla="*/ 21600 h 40889"/>
              </a:gdLst>
              <a:ahLst/>
              <a:cxnLst>
                <a:cxn ang="0">
                  <a:pos x="T0" y="T1"/>
                </a:cxn>
                <a:cxn ang="0">
                  <a:pos x="T2" y="T3"/>
                </a:cxn>
                <a:cxn ang="0">
                  <a:pos x="T4" y="T5"/>
                </a:cxn>
              </a:cxnLst>
              <a:rect l="0" t="0" r="r" b="b"/>
              <a:pathLst>
                <a:path w="43200" h="40889" fill="none" extrusionOk="0">
                  <a:moveTo>
                    <a:pt x="3836" y="33889"/>
                  </a:moveTo>
                  <a:cubicBezTo>
                    <a:pt x="1338" y="30278"/>
                    <a:pt x="0" y="25991"/>
                    <a:pt x="0" y="21600"/>
                  </a:cubicBezTo>
                  <a:cubicBezTo>
                    <a:pt x="0" y="9670"/>
                    <a:pt x="9670" y="0"/>
                    <a:pt x="21600" y="0"/>
                  </a:cubicBezTo>
                  <a:cubicBezTo>
                    <a:pt x="33529" y="0"/>
                    <a:pt x="43200" y="9670"/>
                    <a:pt x="43200" y="21600"/>
                  </a:cubicBezTo>
                  <a:cubicBezTo>
                    <a:pt x="43200" y="29756"/>
                    <a:pt x="38605" y="37217"/>
                    <a:pt x="31320" y="40888"/>
                  </a:cubicBezTo>
                </a:path>
                <a:path w="43200" h="40889" stroke="0" extrusionOk="0">
                  <a:moveTo>
                    <a:pt x="3836" y="33889"/>
                  </a:moveTo>
                  <a:cubicBezTo>
                    <a:pt x="1338" y="30278"/>
                    <a:pt x="0" y="25991"/>
                    <a:pt x="0" y="21600"/>
                  </a:cubicBezTo>
                  <a:cubicBezTo>
                    <a:pt x="0" y="9670"/>
                    <a:pt x="9670" y="0"/>
                    <a:pt x="21600" y="0"/>
                  </a:cubicBezTo>
                  <a:cubicBezTo>
                    <a:pt x="33529" y="0"/>
                    <a:pt x="43200" y="9670"/>
                    <a:pt x="43200" y="21600"/>
                  </a:cubicBezTo>
                  <a:cubicBezTo>
                    <a:pt x="43200" y="29756"/>
                    <a:pt x="38605" y="37217"/>
                    <a:pt x="31320" y="40888"/>
                  </a:cubicBezTo>
                  <a:lnTo>
                    <a:pt x="21600" y="2160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4118" name="Freeform 54"/>
            <p:cNvSpPr>
              <a:spLocks/>
            </p:cNvSpPr>
            <p:nvPr/>
          </p:nvSpPr>
          <p:spPr bwMode="auto">
            <a:xfrm>
              <a:off x="2161" y="1504"/>
              <a:ext cx="57" cy="58"/>
            </a:xfrm>
            <a:custGeom>
              <a:avLst/>
              <a:gdLst>
                <a:gd name="T0" fmla="*/ 0 w 113"/>
                <a:gd name="T1" fmla="*/ 68 h 117"/>
                <a:gd name="T2" fmla="*/ 47 w 113"/>
                <a:gd name="T3" fmla="*/ 47 h 117"/>
                <a:gd name="T4" fmla="*/ 72 w 113"/>
                <a:gd name="T5" fmla="*/ 0 h 117"/>
                <a:gd name="T6" fmla="*/ 113 w 113"/>
                <a:gd name="T7" fmla="*/ 117 h 117"/>
                <a:gd name="T8" fmla="*/ 0 w 113"/>
                <a:gd name="T9" fmla="*/ 68 h 117"/>
              </a:gdLst>
              <a:ahLst/>
              <a:cxnLst>
                <a:cxn ang="0">
                  <a:pos x="T0" y="T1"/>
                </a:cxn>
                <a:cxn ang="0">
                  <a:pos x="T2" y="T3"/>
                </a:cxn>
                <a:cxn ang="0">
                  <a:pos x="T4" y="T5"/>
                </a:cxn>
                <a:cxn ang="0">
                  <a:pos x="T6" y="T7"/>
                </a:cxn>
                <a:cxn ang="0">
                  <a:pos x="T8" y="T9"/>
                </a:cxn>
              </a:cxnLst>
              <a:rect l="0" t="0" r="r" b="b"/>
              <a:pathLst>
                <a:path w="113" h="117">
                  <a:moveTo>
                    <a:pt x="0" y="68"/>
                  </a:moveTo>
                  <a:lnTo>
                    <a:pt x="47" y="47"/>
                  </a:lnTo>
                  <a:lnTo>
                    <a:pt x="72" y="0"/>
                  </a:lnTo>
                  <a:lnTo>
                    <a:pt x="113" y="117"/>
                  </a:lnTo>
                  <a:lnTo>
                    <a:pt x="0"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119" name="Rectangle 55"/>
            <p:cNvSpPr>
              <a:spLocks noChangeArrowheads="1"/>
            </p:cNvSpPr>
            <p:nvPr/>
          </p:nvSpPr>
          <p:spPr bwMode="auto">
            <a:xfrm>
              <a:off x="2378" y="1406"/>
              <a:ext cx="59"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b</a:t>
              </a:r>
              <a:endParaRPr lang="en-US" altLang="zh-CN" b="1">
                <a:latin typeface="宋体" charset="-122"/>
              </a:endParaRPr>
            </a:p>
          </p:txBody>
        </p:sp>
      </p:grpSp>
      <p:sp>
        <p:nvSpPr>
          <p:cNvPr id="344120" name="Rectangle 56"/>
          <p:cNvSpPr>
            <a:spLocks noChangeArrowheads="1"/>
          </p:cNvSpPr>
          <p:nvPr/>
        </p:nvSpPr>
        <p:spPr bwMode="auto">
          <a:xfrm>
            <a:off x="381000" y="3352800"/>
            <a:ext cx="8564563"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292100" indent="-2921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762000" indent="-279400" algn="l">
              <a:spcBef>
                <a:spcPct val="20000"/>
              </a:spcBef>
              <a:buChar char="–"/>
              <a:defRPr kumimoji="1" sz="2400" b="1">
                <a:solidFill>
                  <a:schemeClr val="tx1"/>
                </a:solidFill>
                <a:latin typeface="Times New Roman" pitchFamily="18" charset="0"/>
                <a:ea typeface="黑体" pitchFamily="2" charset="-122"/>
              </a:defRPr>
            </a:lvl2pPr>
            <a:lvl3pPr marL="2139950" indent="-228600" algn="l">
              <a:spcBef>
                <a:spcPct val="20000"/>
              </a:spcBef>
              <a:buChar char="•"/>
              <a:defRPr kumimoji="1" sz="2000" b="1">
                <a:solidFill>
                  <a:schemeClr val="tx1"/>
                </a:solidFill>
                <a:latin typeface="Times New Roman" pitchFamily="18" charset="0"/>
                <a:ea typeface="黑体" pitchFamily="2" charset="-122"/>
              </a:defRPr>
            </a:lvl3pPr>
            <a:lvl4pPr marL="2559050" indent="-228600" algn="l">
              <a:spcBef>
                <a:spcPct val="20000"/>
              </a:spcBef>
              <a:buChar char="–"/>
              <a:defRPr kumimoji="1" b="1">
                <a:solidFill>
                  <a:schemeClr val="tx1"/>
                </a:solidFill>
                <a:latin typeface="Times New Roman" pitchFamily="18" charset="0"/>
                <a:ea typeface="黑体" pitchFamily="2" charset="-122"/>
              </a:defRPr>
            </a:lvl4pPr>
            <a:lvl5pPr marL="2978150" indent="-228600" algn="l">
              <a:spcBef>
                <a:spcPct val="20000"/>
              </a:spcBef>
              <a:buChar char="»"/>
              <a:defRPr kumimoji="1" b="1">
                <a:solidFill>
                  <a:schemeClr val="tx1"/>
                </a:solidFill>
                <a:latin typeface="Times New Roman" pitchFamily="18" charset="0"/>
                <a:ea typeface="黑体" pitchFamily="2" charset="-122"/>
              </a:defRPr>
            </a:lvl5pPr>
            <a:lvl6pPr marL="343535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389255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434975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480695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r>
              <a:rPr lang="zh-CN" altLang="en-US">
                <a:solidFill>
                  <a:srgbClr val="0000FF"/>
                </a:solidFill>
                <a:latin typeface="宋体" charset="-122"/>
              </a:rPr>
              <a:t>把</a:t>
            </a:r>
            <a:r>
              <a:rPr lang="en-US" altLang="zh-CN">
                <a:solidFill>
                  <a:srgbClr val="0000FF"/>
                </a:solidFill>
                <a:latin typeface="宋体" charset="-122"/>
              </a:rPr>
              <a:t>D</a:t>
            </a:r>
            <a:r>
              <a:rPr lang="zh-CN" altLang="en-US">
                <a:solidFill>
                  <a:srgbClr val="0000FF"/>
                </a:solidFill>
                <a:latin typeface="宋体" charset="-122"/>
              </a:rPr>
              <a:t>的状态集合划分为两个子集：</a:t>
            </a:r>
            <a:r>
              <a:rPr lang="en-US" altLang="zh-CN" sz="3200">
                <a:solidFill>
                  <a:srgbClr val="0000FF"/>
                </a:solidFill>
                <a:latin typeface="宋体" charset="-122"/>
              </a:rPr>
              <a:t>{A,B,C,D}</a:t>
            </a:r>
            <a:r>
              <a:rPr lang="zh-CN" altLang="en-US" sz="3200">
                <a:solidFill>
                  <a:srgbClr val="0000FF"/>
                </a:solidFill>
                <a:latin typeface="宋体" charset="-122"/>
              </a:rPr>
              <a:t>和</a:t>
            </a:r>
            <a:r>
              <a:rPr lang="en-US" altLang="zh-CN" sz="3200">
                <a:solidFill>
                  <a:srgbClr val="0000FF"/>
                </a:solidFill>
                <a:latin typeface="宋体" charset="-122"/>
              </a:rPr>
              <a:t>{E}</a:t>
            </a:r>
            <a:endParaRPr lang="en-US" altLang="zh-CN" sz="3200">
              <a:latin typeface="宋体" charset="-122"/>
            </a:endParaRPr>
          </a:p>
          <a:p>
            <a:r>
              <a:rPr lang="zh-CN" altLang="en-US">
                <a:latin typeface="宋体" charset="-122"/>
              </a:rPr>
              <a:t>考察非终态子集</a:t>
            </a:r>
            <a:r>
              <a:rPr lang="en-US" altLang="zh-CN">
                <a:latin typeface="宋体" charset="-122"/>
              </a:rPr>
              <a:t>{A,B,C,D}</a:t>
            </a:r>
          </a:p>
          <a:p>
            <a:pPr lvl="1">
              <a:buFontTx/>
              <a:buNone/>
            </a:pPr>
            <a:r>
              <a:rPr lang="en-US" altLang="zh-CN">
                <a:latin typeface="宋体" charset="-122"/>
              </a:rPr>
              <a:t>- </a:t>
            </a:r>
            <a:r>
              <a:rPr lang="zh-CN" altLang="en-US">
                <a:latin typeface="宋体" charset="-122"/>
              </a:rPr>
              <a:t>对于</a:t>
            </a:r>
            <a:r>
              <a:rPr lang="en-US" altLang="zh-CN">
                <a:latin typeface="宋体" charset="-122"/>
              </a:rPr>
              <a:t>a</a:t>
            </a:r>
            <a:r>
              <a:rPr lang="zh-CN" altLang="en-US">
                <a:latin typeface="宋体" charset="-122"/>
              </a:rPr>
              <a:t>，状态</a:t>
            </a:r>
            <a:r>
              <a:rPr lang="en-US" altLang="zh-CN">
                <a:latin typeface="宋体" charset="-122"/>
              </a:rPr>
              <a:t>A,B,C,D</a:t>
            </a:r>
            <a:r>
              <a:rPr lang="zh-CN" altLang="en-US">
                <a:latin typeface="宋体" charset="-122"/>
              </a:rPr>
              <a:t>都转换到状态</a:t>
            </a:r>
            <a:r>
              <a:rPr lang="en-US" altLang="zh-CN">
                <a:latin typeface="宋体" charset="-122"/>
              </a:rPr>
              <a:t>B</a:t>
            </a:r>
            <a:r>
              <a:rPr lang="zh-CN" altLang="en-US">
                <a:latin typeface="宋体" charset="-122"/>
              </a:rPr>
              <a:t>，所以对输入符号</a:t>
            </a:r>
            <a:r>
              <a:rPr lang="en-US" altLang="zh-CN">
                <a:latin typeface="宋体" charset="-122"/>
              </a:rPr>
              <a:t>a</a:t>
            </a:r>
            <a:r>
              <a:rPr lang="zh-CN" altLang="en-US">
                <a:latin typeface="宋体" charset="-122"/>
              </a:rPr>
              <a:t>而言，该子集不能再划分。</a:t>
            </a:r>
          </a:p>
          <a:p>
            <a:pPr lvl="1">
              <a:buFontTx/>
              <a:buNone/>
            </a:pPr>
            <a:r>
              <a:rPr lang="en-US" altLang="zh-CN">
                <a:latin typeface="宋体" charset="-122"/>
              </a:rPr>
              <a:t>- </a:t>
            </a:r>
            <a:r>
              <a:rPr lang="zh-CN" altLang="en-US">
                <a:latin typeface="宋体" charset="-122"/>
              </a:rPr>
              <a:t>对于</a:t>
            </a:r>
            <a:r>
              <a:rPr lang="en-US" altLang="zh-CN">
                <a:latin typeface="宋体" charset="-122"/>
              </a:rPr>
              <a:t>b</a:t>
            </a:r>
            <a:r>
              <a:rPr lang="zh-CN" altLang="en-US">
                <a:latin typeface="宋体" charset="-122"/>
              </a:rPr>
              <a:t>，状态</a:t>
            </a:r>
            <a:r>
              <a:rPr lang="en-US" altLang="zh-CN">
                <a:latin typeface="宋体" charset="-122"/>
              </a:rPr>
              <a:t>A,B,C</a:t>
            </a:r>
            <a:r>
              <a:rPr lang="zh-CN" altLang="en-US">
                <a:latin typeface="宋体" charset="-122"/>
              </a:rPr>
              <a:t>都转换到子集</a:t>
            </a:r>
            <a:r>
              <a:rPr lang="en-US" altLang="zh-CN">
                <a:latin typeface="宋体" charset="-122"/>
              </a:rPr>
              <a:t>{A,B,C,D}</a:t>
            </a:r>
            <a:r>
              <a:rPr lang="zh-CN" altLang="en-US">
                <a:latin typeface="宋体" charset="-122"/>
              </a:rPr>
              <a:t>中的状态，而状态</a:t>
            </a:r>
            <a:r>
              <a:rPr lang="en-US" altLang="zh-CN">
                <a:latin typeface="宋体" charset="-122"/>
              </a:rPr>
              <a:t>D</a:t>
            </a:r>
            <a:r>
              <a:rPr lang="zh-CN" altLang="en-US">
                <a:latin typeface="宋体" charset="-122"/>
              </a:rPr>
              <a:t>则转换到子集</a:t>
            </a:r>
            <a:r>
              <a:rPr lang="en-US" altLang="zh-CN">
                <a:latin typeface="宋体" charset="-122"/>
              </a:rPr>
              <a:t>{E}</a:t>
            </a:r>
            <a:r>
              <a:rPr lang="zh-CN" altLang="en-US">
                <a:latin typeface="宋体" charset="-122"/>
              </a:rPr>
              <a:t>中的状态。</a:t>
            </a:r>
          </a:p>
          <a:p>
            <a:pPr lvl="1">
              <a:buFontTx/>
              <a:buNone/>
            </a:pPr>
            <a:r>
              <a:rPr lang="en-US" altLang="zh-CN">
                <a:latin typeface="宋体" charset="-122"/>
              </a:rPr>
              <a:t>- </a:t>
            </a:r>
            <a:r>
              <a:rPr lang="zh-CN" altLang="en-US">
                <a:latin typeface="宋体" charset="-122"/>
              </a:rPr>
              <a:t>应把子集</a:t>
            </a:r>
            <a:r>
              <a:rPr lang="en-US" altLang="zh-CN">
                <a:latin typeface="宋体" charset="-122"/>
              </a:rPr>
              <a:t>{A,B,C,D}</a:t>
            </a:r>
            <a:r>
              <a:rPr lang="zh-CN" altLang="en-US">
                <a:latin typeface="宋体" charset="-122"/>
              </a:rPr>
              <a:t>划分成两个新的子集</a:t>
            </a:r>
            <a:r>
              <a:rPr lang="en-US" altLang="zh-CN">
                <a:latin typeface="宋体" charset="-122"/>
              </a:rPr>
              <a:t>{A,B,C}</a:t>
            </a:r>
            <a:r>
              <a:rPr lang="zh-CN" altLang="en-US">
                <a:latin typeface="宋体" charset="-122"/>
              </a:rPr>
              <a:t>和</a:t>
            </a:r>
            <a:r>
              <a:rPr lang="en-US" altLang="zh-CN">
                <a:latin typeface="宋体" charset="-122"/>
              </a:rPr>
              <a:t>{D}</a:t>
            </a:r>
            <a:r>
              <a:rPr lang="zh-CN" altLang="en-US">
                <a:latin typeface="宋体" charset="-122"/>
              </a:rPr>
              <a:t>。</a:t>
            </a:r>
            <a:endParaRPr lang="zh-CN" altLang="en-US" sz="2000">
              <a:latin typeface="宋体" charset="-122"/>
            </a:endParaRP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31</a:t>
            </a:fld>
            <a:endParaRPr lang="en-US" altLang="zh-CN"/>
          </a:p>
        </p:txBody>
      </p:sp>
    </p:spTree>
    <p:extLst>
      <p:ext uri="{BB962C8B-B14F-4D97-AF65-F5344CB8AC3E}">
        <p14:creationId xmlns:p14="http://schemas.microsoft.com/office/powerpoint/2010/main" val="2835809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Effect transition="in" filter="wipe(up)">
                                      <p:cBhvr>
                                        <p:cTn id="7" dur="500"/>
                                        <p:tgtEl>
                                          <p:spTgt spid="344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4120">
                                            <p:txEl>
                                              <p:pRg st="0" end="0"/>
                                            </p:txEl>
                                          </p:spTgt>
                                        </p:tgtEl>
                                        <p:attrNameLst>
                                          <p:attrName>style.visibility</p:attrName>
                                        </p:attrNameLst>
                                      </p:cBhvr>
                                      <p:to>
                                        <p:strVal val="visible"/>
                                      </p:to>
                                    </p:set>
                                    <p:animEffect transition="in" filter="wipe(left)">
                                      <p:cBhvr>
                                        <p:cTn id="12" dur="500"/>
                                        <p:tgtEl>
                                          <p:spTgt spid="34412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4120">
                                            <p:txEl>
                                              <p:pRg st="1" end="1"/>
                                            </p:txEl>
                                          </p:spTgt>
                                        </p:tgtEl>
                                        <p:attrNameLst>
                                          <p:attrName>style.visibility</p:attrName>
                                        </p:attrNameLst>
                                      </p:cBhvr>
                                      <p:to>
                                        <p:strVal val="visible"/>
                                      </p:to>
                                    </p:set>
                                    <p:animEffect transition="in" filter="wipe(left)">
                                      <p:cBhvr>
                                        <p:cTn id="17" dur="500"/>
                                        <p:tgtEl>
                                          <p:spTgt spid="34412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4120">
                                            <p:txEl>
                                              <p:pRg st="2" end="2"/>
                                            </p:txEl>
                                          </p:spTgt>
                                        </p:tgtEl>
                                        <p:attrNameLst>
                                          <p:attrName>style.visibility</p:attrName>
                                        </p:attrNameLst>
                                      </p:cBhvr>
                                      <p:to>
                                        <p:strVal val="visible"/>
                                      </p:to>
                                    </p:set>
                                    <p:animEffect transition="in" filter="wipe(left)">
                                      <p:cBhvr>
                                        <p:cTn id="22" dur="500"/>
                                        <p:tgtEl>
                                          <p:spTgt spid="34412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4120">
                                            <p:txEl>
                                              <p:pRg st="3" end="3"/>
                                            </p:txEl>
                                          </p:spTgt>
                                        </p:tgtEl>
                                        <p:attrNameLst>
                                          <p:attrName>style.visibility</p:attrName>
                                        </p:attrNameLst>
                                      </p:cBhvr>
                                      <p:to>
                                        <p:strVal val="visible"/>
                                      </p:to>
                                    </p:set>
                                    <p:animEffect transition="in" filter="wipe(left)">
                                      <p:cBhvr>
                                        <p:cTn id="27" dur="500"/>
                                        <p:tgtEl>
                                          <p:spTgt spid="344120">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44120">
                                            <p:txEl>
                                              <p:pRg st="4" end="4"/>
                                            </p:txEl>
                                          </p:spTgt>
                                        </p:tgtEl>
                                        <p:attrNameLst>
                                          <p:attrName>style.visibility</p:attrName>
                                        </p:attrNameLst>
                                      </p:cBhvr>
                                      <p:to>
                                        <p:strVal val="visible"/>
                                      </p:to>
                                    </p:set>
                                    <p:animEffect transition="in" filter="wipe(left)">
                                      <p:cBhvr>
                                        <p:cTn id="32" dur="500"/>
                                        <p:tgtEl>
                                          <p:spTgt spid="3441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autoUpdateAnimBg="0"/>
      <p:bldP spid="344120" grpId="0" build="p" bldLvl="2"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xfrm>
            <a:off x="161510" y="1898830"/>
            <a:ext cx="8610600" cy="558800"/>
          </a:xfrm>
        </p:spPr>
        <p:txBody>
          <a:bodyPr/>
          <a:lstStyle/>
          <a:p>
            <a:r>
              <a:rPr lang="en-US" altLang="zh-CN" sz="2000" dirty="0">
                <a:solidFill>
                  <a:srgbClr val="0000FF"/>
                </a:solidFill>
                <a:latin typeface="宋体" charset="-122"/>
              </a:rPr>
              <a:t>D</a:t>
            </a:r>
            <a:r>
              <a:rPr lang="zh-CN" altLang="en-US" sz="2000" dirty="0">
                <a:solidFill>
                  <a:srgbClr val="0000FF"/>
                </a:solidFill>
                <a:latin typeface="宋体" charset="-122"/>
              </a:rPr>
              <a:t>的状态集合被划分为：</a:t>
            </a:r>
            <a:r>
              <a:rPr lang="en-US" altLang="zh-CN" sz="2000" dirty="0">
                <a:solidFill>
                  <a:srgbClr val="0000FF"/>
                </a:solidFill>
                <a:latin typeface="宋体" charset="-122"/>
              </a:rPr>
              <a:t>{A,B,C}</a:t>
            </a:r>
            <a:r>
              <a:rPr lang="zh-CN" altLang="en-US" sz="2000" dirty="0">
                <a:solidFill>
                  <a:srgbClr val="0000FF"/>
                </a:solidFill>
                <a:latin typeface="宋体" charset="-122"/>
              </a:rPr>
              <a:t>、</a:t>
            </a:r>
            <a:r>
              <a:rPr lang="en-US" altLang="zh-CN" sz="2000" dirty="0">
                <a:solidFill>
                  <a:srgbClr val="0000FF"/>
                </a:solidFill>
                <a:latin typeface="宋体" charset="-122"/>
              </a:rPr>
              <a:t>{D}</a:t>
            </a:r>
            <a:r>
              <a:rPr lang="zh-CN" altLang="en-US" sz="2000" dirty="0">
                <a:solidFill>
                  <a:srgbClr val="0000FF"/>
                </a:solidFill>
                <a:latin typeface="宋体" charset="-122"/>
              </a:rPr>
              <a:t>和</a:t>
            </a:r>
            <a:r>
              <a:rPr lang="en-US" altLang="zh-CN" sz="2000" dirty="0">
                <a:solidFill>
                  <a:srgbClr val="0000FF"/>
                </a:solidFill>
                <a:latin typeface="宋体" charset="-122"/>
              </a:rPr>
              <a:t>{E}</a:t>
            </a:r>
            <a:endParaRPr lang="en-US" altLang="zh-CN" sz="2000" dirty="0">
              <a:solidFill>
                <a:schemeClr val="tx1"/>
              </a:solidFill>
              <a:latin typeface="宋体" charset="-122"/>
            </a:endParaRPr>
          </a:p>
        </p:txBody>
      </p:sp>
      <p:sp>
        <p:nvSpPr>
          <p:cNvPr id="345091" name="Rectangle 3"/>
          <p:cNvSpPr>
            <a:spLocks noGrp="1" noChangeArrowheads="1"/>
          </p:cNvSpPr>
          <p:nvPr>
            <p:ph type="body" idx="1"/>
          </p:nvPr>
        </p:nvSpPr>
        <p:spPr>
          <a:xfrm>
            <a:off x="304800" y="2483894"/>
            <a:ext cx="8002615" cy="4145505"/>
          </a:xfrm>
        </p:spPr>
        <p:txBody>
          <a:bodyPr/>
          <a:lstStyle/>
          <a:p>
            <a:r>
              <a:rPr lang="zh-CN" altLang="en-US" sz="2000" dirty="0">
                <a:latin typeface="宋体" charset="-122"/>
              </a:rPr>
              <a:t>考察子集</a:t>
            </a:r>
            <a:r>
              <a:rPr lang="en-US" altLang="zh-CN" sz="2000" dirty="0">
                <a:latin typeface="宋体" charset="-122"/>
              </a:rPr>
              <a:t>{A,B,C}</a:t>
            </a:r>
          </a:p>
          <a:p>
            <a:pPr lvl="1">
              <a:buFontTx/>
              <a:buNone/>
            </a:pPr>
            <a:r>
              <a:rPr lang="en-US" altLang="zh-CN" sz="2000" dirty="0">
                <a:latin typeface="宋体" charset="-122"/>
              </a:rPr>
              <a:t>- </a:t>
            </a:r>
            <a:r>
              <a:rPr lang="zh-CN" altLang="en-US" sz="2000" dirty="0">
                <a:latin typeface="宋体" charset="-122"/>
              </a:rPr>
              <a:t>对于</a:t>
            </a:r>
            <a:r>
              <a:rPr lang="en-US" altLang="zh-CN" sz="2000" dirty="0">
                <a:latin typeface="宋体" charset="-122"/>
              </a:rPr>
              <a:t>a</a:t>
            </a:r>
            <a:r>
              <a:rPr lang="zh-CN" altLang="en-US" sz="2000" dirty="0">
                <a:latin typeface="宋体" charset="-122"/>
              </a:rPr>
              <a:t>，状态</a:t>
            </a:r>
            <a:r>
              <a:rPr lang="en-US" altLang="zh-CN" sz="2000" dirty="0">
                <a:latin typeface="宋体" charset="-122"/>
              </a:rPr>
              <a:t>A,B,C</a:t>
            </a:r>
            <a:r>
              <a:rPr lang="zh-CN" altLang="en-US" sz="2000" dirty="0">
                <a:latin typeface="宋体" charset="-122"/>
              </a:rPr>
              <a:t>都转换到状态</a:t>
            </a:r>
            <a:r>
              <a:rPr lang="en-US" altLang="zh-CN" sz="2000" dirty="0">
                <a:latin typeface="宋体" charset="-122"/>
              </a:rPr>
              <a:t>B</a:t>
            </a:r>
            <a:r>
              <a:rPr lang="zh-CN" altLang="en-US" sz="2000" dirty="0">
                <a:latin typeface="宋体" charset="-122"/>
              </a:rPr>
              <a:t>，所以对输入符号</a:t>
            </a:r>
            <a:r>
              <a:rPr lang="en-US" altLang="zh-CN" sz="2000" dirty="0">
                <a:latin typeface="宋体" charset="-122"/>
              </a:rPr>
              <a:t>a</a:t>
            </a:r>
            <a:r>
              <a:rPr lang="zh-CN" altLang="en-US" sz="2000" dirty="0">
                <a:latin typeface="宋体" charset="-122"/>
              </a:rPr>
              <a:t>而言，该子集不能再划分。</a:t>
            </a:r>
          </a:p>
          <a:p>
            <a:pPr lvl="1">
              <a:buFontTx/>
              <a:buNone/>
            </a:pPr>
            <a:r>
              <a:rPr lang="en-US" altLang="zh-CN" sz="2000" dirty="0">
                <a:latin typeface="宋体" charset="-122"/>
              </a:rPr>
              <a:t>- </a:t>
            </a:r>
            <a:r>
              <a:rPr lang="zh-CN" altLang="en-US" sz="2000" dirty="0">
                <a:latin typeface="宋体" charset="-122"/>
              </a:rPr>
              <a:t>对于</a:t>
            </a:r>
            <a:r>
              <a:rPr lang="en-US" altLang="zh-CN" sz="2000" dirty="0">
                <a:latin typeface="宋体" charset="-122"/>
              </a:rPr>
              <a:t>b</a:t>
            </a:r>
            <a:r>
              <a:rPr lang="zh-CN" altLang="en-US" sz="2000" dirty="0">
                <a:latin typeface="宋体" charset="-122"/>
              </a:rPr>
              <a:t>，状态</a:t>
            </a:r>
            <a:r>
              <a:rPr lang="en-US" altLang="zh-CN" sz="2000" dirty="0">
                <a:latin typeface="宋体" charset="-122"/>
              </a:rPr>
              <a:t>A,C</a:t>
            </a:r>
            <a:r>
              <a:rPr lang="zh-CN" altLang="en-US" sz="2000" dirty="0">
                <a:latin typeface="宋体" charset="-122"/>
              </a:rPr>
              <a:t>转换到</a:t>
            </a:r>
            <a:r>
              <a:rPr lang="en-US" altLang="zh-CN" sz="2000" dirty="0">
                <a:latin typeface="宋体" charset="-122"/>
              </a:rPr>
              <a:t>C</a:t>
            </a:r>
            <a:r>
              <a:rPr lang="zh-CN" altLang="en-US" sz="2000" dirty="0">
                <a:latin typeface="宋体" charset="-122"/>
              </a:rPr>
              <a:t>，状态</a:t>
            </a:r>
            <a:r>
              <a:rPr lang="en-US" altLang="zh-CN" sz="2000" dirty="0">
                <a:latin typeface="宋体" charset="-122"/>
              </a:rPr>
              <a:t>B</a:t>
            </a:r>
            <a:r>
              <a:rPr lang="zh-CN" altLang="en-US" sz="2000" dirty="0">
                <a:latin typeface="宋体" charset="-122"/>
              </a:rPr>
              <a:t>转换到</a:t>
            </a:r>
            <a:r>
              <a:rPr lang="en-US" altLang="zh-CN" sz="2000" dirty="0">
                <a:latin typeface="宋体" charset="-122"/>
              </a:rPr>
              <a:t>D</a:t>
            </a:r>
            <a:r>
              <a:rPr lang="zh-CN" altLang="en-US" sz="2000" dirty="0">
                <a:latin typeface="宋体" charset="-122"/>
              </a:rPr>
              <a:t>。状态</a:t>
            </a:r>
            <a:r>
              <a:rPr lang="en-US" altLang="zh-CN" sz="2000" dirty="0">
                <a:latin typeface="宋体" charset="-122"/>
              </a:rPr>
              <a:t>C</a:t>
            </a:r>
            <a:r>
              <a:rPr lang="zh-CN" altLang="en-US" sz="2000" dirty="0">
                <a:latin typeface="宋体" charset="-122"/>
              </a:rPr>
              <a:t>和</a:t>
            </a:r>
            <a:r>
              <a:rPr lang="en-US" altLang="zh-CN" sz="2000" dirty="0">
                <a:latin typeface="宋体" charset="-122"/>
              </a:rPr>
              <a:t>D</a:t>
            </a:r>
            <a:r>
              <a:rPr lang="zh-CN" altLang="en-US" sz="2000" dirty="0">
                <a:latin typeface="宋体" charset="-122"/>
              </a:rPr>
              <a:t>分属于不同的子集。</a:t>
            </a:r>
          </a:p>
          <a:p>
            <a:pPr lvl="1">
              <a:buFontTx/>
              <a:buNone/>
            </a:pPr>
            <a:r>
              <a:rPr lang="en-US" altLang="zh-CN" sz="2000" dirty="0">
                <a:latin typeface="宋体" charset="-122"/>
              </a:rPr>
              <a:t>- </a:t>
            </a:r>
            <a:r>
              <a:rPr lang="zh-CN" altLang="en-US" sz="2000" dirty="0">
                <a:latin typeface="宋体" charset="-122"/>
              </a:rPr>
              <a:t>应把子集</a:t>
            </a:r>
            <a:r>
              <a:rPr lang="en-US" altLang="zh-CN" sz="2000" dirty="0">
                <a:latin typeface="宋体" charset="-122"/>
              </a:rPr>
              <a:t>{A,B,C}</a:t>
            </a:r>
            <a:r>
              <a:rPr lang="zh-CN" altLang="en-US" sz="2000" dirty="0">
                <a:latin typeface="宋体" charset="-122"/>
              </a:rPr>
              <a:t>划分成两个新的子集</a:t>
            </a:r>
            <a:r>
              <a:rPr lang="en-US" altLang="zh-CN" sz="2000" dirty="0">
                <a:latin typeface="宋体" charset="-122"/>
              </a:rPr>
              <a:t>{A,C}</a:t>
            </a:r>
            <a:r>
              <a:rPr lang="zh-CN" altLang="en-US" sz="2000" dirty="0">
                <a:latin typeface="宋体" charset="-122"/>
              </a:rPr>
              <a:t>和</a:t>
            </a:r>
            <a:r>
              <a:rPr lang="en-US" altLang="zh-CN" sz="2000" dirty="0">
                <a:latin typeface="宋体" charset="-122"/>
              </a:rPr>
              <a:t>{B}</a:t>
            </a:r>
            <a:r>
              <a:rPr lang="zh-CN" altLang="en-US" sz="2000" dirty="0">
                <a:latin typeface="宋体" charset="-122"/>
              </a:rPr>
              <a:t>。</a:t>
            </a:r>
          </a:p>
          <a:p>
            <a:pPr>
              <a:buFont typeface="Monotype Sorts" pitchFamily="2" charset="2"/>
              <a:buNone/>
            </a:pPr>
            <a:r>
              <a:rPr lang="en-US" altLang="zh-CN" sz="2000" dirty="0">
                <a:solidFill>
                  <a:srgbClr val="0000FF"/>
                </a:solidFill>
                <a:latin typeface="宋体" charset="-122"/>
              </a:rPr>
              <a:t>D</a:t>
            </a:r>
            <a:r>
              <a:rPr lang="zh-CN" altLang="en-US" sz="2000" dirty="0">
                <a:solidFill>
                  <a:srgbClr val="0000FF"/>
                </a:solidFill>
                <a:latin typeface="宋体" charset="-122"/>
              </a:rPr>
              <a:t>的状态集合被划分为：</a:t>
            </a:r>
            <a:r>
              <a:rPr lang="en-US" altLang="zh-CN" sz="2000" dirty="0">
                <a:solidFill>
                  <a:srgbClr val="0000FF"/>
                </a:solidFill>
                <a:latin typeface="宋体" charset="-122"/>
              </a:rPr>
              <a:t>{A,C}</a:t>
            </a:r>
            <a:r>
              <a:rPr lang="zh-CN" altLang="en-US" sz="2000" dirty="0">
                <a:solidFill>
                  <a:srgbClr val="0000FF"/>
                </a:solidFill>
                <a:latin typeface="宋体" charset="-122"/>
              </a:rPr>
              <a:t>、</a:t>
            </a:r>
            <a:r>
              <a:rPr lang="en-US" altLang="zh-CN" sz="2000" dirty="0">
                <a:solidFill>
                  <a:srgbClr val="0000FF"/>
                </a:solidFill>
                <a:latin typeface="宋体" charset="-122"/>
              </a:rPr>
              <a:t>{B}</a:t>
            </a:r>
            <a:r>
              <a:rPr lang="zh-CN" altLang="en-US" sz="2000" dirty="0">
                <a:solidFill>
                  <a:srgbClr val="0000FF"/>
                </a:solidFill>
                <a:latin typeface="宋体" charset="-122"/>
              </a:rPr>
              <a:t>、</a:t>
            </a:r>
            <a:r>
              <a:rPr lang="en-US" altLang="zh-CN" sz="2000" dirty="0">
                <a:solidFill>
                  <a:srgbClr val="0000FF"/>
                </a:solidFill>
                <a:latin typeface="宋体" charset="-122"/>
              </a:rPr>
              <a:t>{D}</a:t>
            </a:r>
            <a:r>
              <a:rPr lang="zh-CN" altLang="en-US" sz="2000" dirty="0">
                <a:solidFill>
                  <a:srgbClr val="0000FF"/>
                </a:solidFill>
                <a:latin typeface="宋体" charset="-122"/>
              </a:rPr>
              <a:t>和</a:t>
            </a:r>
            <a:r>
              <a:rPr lang="en-US" altLang="zh-CN" sz="2000" dirty="0">
                <a:solidFill>
                  <a:srgbClr val="0000FF"/>
                </a:solidFill>
                <a:latin typeface="宋体" charset="-122"/>
              </a:rPr>
              <a:t>{E}</a:t>
            </a:r>
            <a:endParaRPr lang="en-US" altLang="zh-CN" sz="2000" dirty="0">
              <a:latin typeface="宋体" charset="-122"/>
            </a:endParaRPr>
          </a:p>
          <a:p>
            <a:r>
              <a:rPr lang="zh-CN" altLang="en-US" sz="2000" dirty="0">
                <a:latin typeface="宋体" charset="-122"/>
              </a:rPr>
              <a:t>考察子集</a:t>
            </a:r>
            <a:r>
              <a:rPr lang="en-US" altLang="zh-CN" sz="2000" dirty="0">
                <a:latin typeface="宋体" charset="-122"/>
              </a:rPr>
              <a:t>{A,C}</a:t>
            </a:r>
          </a:p>
          <a:p>
            <a:pPr lvl="1">
              <a:buFontTx/>
              <a:buNone/>
            </a:pPr>
            <a:r>
              <a:rPr lang="en-US" altLang="zh-CN" sz="2000" dirty="0">
                <a:latin typeface="宋体" charset="-122"/>
              </a:rPr>
              <a:t>- </a:t>
            </a:r>
            <a:r>
              <a:rPr lang="zh-CN" altLang="en-US" sz="2000" dirty="0">
                <a:latin typeface="宋体" charset="-122"/>
              </a:rPr>
              <a:t>对于</a:t>
            </a:r>
            <a:r>
              <a:rPr lang="en-US" altLang="zh-CN" sz="2000" dirty="0">
                <a:latin typeface="宋体" charset="-122"/>
              </a:rPr>
              <a:t>a</a:t>
            </a:r>
            <a:r>
              <a:rPr lang="zh-CN" altLang="en-US" sz="2000" dirty="0">
                <a:latin typeface="宋体" charset="-122"/>
              </a:rPr>
              <a:t>，状态</a:t>
            </a:r>
            <a:r>
              <a:rPr lang="en-US" altLang="zh-CN" sz="2000" dirty="0">
                <a:latin typeface="宋体" charset="-122"/>
              </a:rPr>
              <a:t>A,C</a:t>
            </a:r>
            <a:r>
              <a:rPr lang="zh-CN" altLang="en-US" sz="2000" dirty="0">
                <a:latin typeface="宋体" charset="-122"/>
              </a:rPr>
              <a:t>都转换到状态</a:t>
            </a:r>
            <a:r>
              <a:rPr lang="en-US" altLang="zh-CN" sz="2000" dirty="0">
                <a:latin typeface="宋体" charset="-122"/>
              </a:rPr>
              <a:t>B</a:t>
            </a:r>
            <a:r>
              <a:rPr lang="zh-CN" altLang="en-US" sz="2000" dirty="0">
                <a:latin typeface="宋体" charset="-122"/>
              </a:rPr>
              <a:t>。</a:t>
            </a:r>
          </a:p>
          <a:p>
            <a:pPr lvl="1">
              <a:buFontTx/>
              <a:buNone/>
            </a:pPr>
            <a:r>
              <a:rPr lang="en-US" altLang="zh-CN" sz="2000" dirty="0">
                <a:latin typeface="宋体" charset="-122"/>
              </a:rPr>
              <a:t>- </a:t>
            </a:r>
            <a:r>
              <a:rPr lang="zh-CN" altLang="en-US" sz="2000" dirty="0">
                <a:latin typeface="宋体" charset="-122"/>
              </a:rPr>
              <a:t>对于</a:t>
            </a:r>
            <a:r>
              <a:rPr lang="en-US" altLang="zh-CN" sz="2000" dirty="0">
                <a:latin typeface="宋体" charset="-122"/>
              </a:rPr>
              <a:t>b</a:t>
            </a:r>
            <a:r>
              <a:rPr lang="zh-CN" altLang="en-US" sz="2000" dirty="0">
                <a:latin typeface="宋体" charset="-122"/>
              </a:rPr>
              <a:t>，状态</a:t>
            </a:r>
            <a:r>
              <a:rPr lang="en-US" altLang="zh-CN" sz="2000" dirty="0">
                <a:latin typeface="宋体" charset="-122"/>
              </a:rPr>
              <a:t>A,C</a:t>
            </a:r>
            <a:r>
              <a:rPr lang="zh-CN" altLang="en-US" sz="2000" dirty="0">
                <a:latin typeface="宋体" charset="-122"/>
              </a:rPr>
              <a:t>都转换到状态</a:t>
            </a:r>
            <a:r>
              <a:rPr lang="en-US" altLang="zh-CN" sz="2000" dirty="0">
                <a:latin typeface="宋体" charset="-122"/>
              </a:rPr>
              <a:t>C</a:t>
            </a:r>
            <a:r>
              <a:rPr lang="zh-CN" altLang="en-US" sz="2000" dirty="0">
                <a:latin typeface="宋体" charset="-122"/>
              </a:rPr>
              <a:t>。</a:t>
            </a:r>
          </a:p>
          <a:p>
            <a:pPr lvl="1">
              <a:buFontTx/>
              <a:buNone/>
            </a:pPr>
            <a:r>
              <a:rPr lang="en-US" altLang="zh-CN" sz="2000" dirty="0">
                <a:latin typeface="宋体" charset="-122"/>
              </a:rPr>
              <a:t>- </a:t>
            </a:r>
            <a:r>
              <a:rPr lang="zh-CN" altLang="en-US" sz="2000" dirty="0">
                <a:latin typeface="宋体" charset="-122"/>
              </a:rPr>
              <a:t>该子集不可再划分。</a:t>
            </a:r>
          </a:p>
          <a:p>
            <a:pPr>
              <a:buFont typeface="Monotype Sorts" pitchFamily="2" charset="2"/>
              <a:buNone/>
            </a:pPr>
            <a:r>
              <a:rPr lang="en-US" altLang="zh-CN" sz="2000" dirty="0">
                <a:solidFill>
                  <a:srgbClr val="0000FF"/>
                </a:solidFill>
                <a:latin typeface="宋体" charset="-122"/>
              </a:rPr>
              <a:t>D</a:t>
            </a:r>
            <a:r>
              <a:rPr lang="zh-CN" altLang="en-US" sz="2000" dirty="0">
                <a:solidFill>
                  <a:srgbClr val="0000FF"/>
                </a:solidFill>
                <a:latin typeface="宋体" charset="-122"/>
              </a:rPr>
              <a:t>的状态集合最终被划分为：</a:t>
            </a:r>
            <a:r>
              <a:rPr lang="en-US" altLang="zh-CN" sz="2000" dirty="0">
                <a:solidFill>
                  <a:srgbClr val="0000FF"/>
                </a:solidFill>
                <a:latin typeface="宋体" charset="-122"/>
              </a:rPr>
              <a:t>{A,C}</a:t>
            </a:r>
            <a:r>
              <a:rPr lang="zh-CN" altLang="en-US" sz="2000" dirty="0">
                <a:solidFill>
                  <a:srgbClr val="0000FF"/>
                </a:solidFill>
                <a:latin typeface="宋体" charset="-122"/>
              </a:rPr>
              <a:t>、</a:t>
            </a:r>
            <a:r>
              <a:rPr lang="en-US" altLang="zh-CN" sz="2000" dirty="0">
                <a:solidFill>
                  <a:srgbClr val="0000FF"/>
                </a:solidFill>
                <a:latin typeface="宋体" charset="-122"/>
              </a:rPr>
              <a:t>{B}</a:t>
            </a:r>
            <a:r>
              <a:rPr lang="zh-CN" altLang="en-US" sz="2000" dirty="0">
                <a:solidFill>
                  <a:srgbClr val="0000FF"/>
                </a:solidFill>
                <a:latin typeface="宋体" charset="-122"/>
              </a:rPr>
              <a:t>、</a:t>
            </a:r>
            <a:r>
              <a:rPr lang="en-US" altLang="zh-CN" sz="2000" dirty="0">
                <a:solidFill>
                  <a:srgbClr val="0000FF"/>
                </a:solidFill>
                <a:latin typeface="宋体" charset="-122"/>
              </a:rPr>
              <a:t>{D}</a:t>
            </a:r>
            <a:r>
              <a:rPr lang="zh-CN" altLang="en-US" sz="2000" dirty="0">
                <a:solidFill>
                  <a:srgbClr val="0000FF"/>
                </a:solidFill>
                <a:latin typeface="宋体" charset="-122"/>
              </a:rPr>
              <a:t>和</a:t>
            </a:r>
            <a:r>
              <a:rPr lang="en-US" altLang="zh-CN" sz="2000" dirty="0">
                <a:solidFill>
                  <a:srgbClr val="0000FF"/>
                </a:solidFill>
                <a:latin typeface="宋体" charset="-122"/>
              </a:rPr>
              <a:t>{E}</a:t>
            </a:r>
            <a:endParaRPr lang="en-US" altLang="zh-CN" sz="2000" dirty="0">
              <a:latin typeface="宋体" charset="-122"/>
            </a:endParaRPr>
          </a:p>
          <a:p>
            <a:pPr>
              <a:buFont typeface="Monotype Sorts" pitchFamily="2" charset="2"/>
              <a:buNone/>
            </a:pPr>
            <a:endParaRPr lang="en-US" altLang="zh-CN" sz="2000" dirty="0">
              <a:latin typeface="宋体" charset="-122"/>
            </a:endParaRP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32</a:t>
            </a:fld>
            <a:endParaRPr lang="en-US" altLang="zh-CN"/>
          </a:p>
        </p:txBody>
      </p:sp>
      <p:grpSp>
        <p:nvGrpSpPr>
          <p:cNvPr id="57" name="Group 4"/>
          <p:cNvGrpSpPr>
            <a:grpSpLocks/>
          </p:cNvGrpSpPr>
          <p:nvPr/>
        </p:nvGrpSpPr>
        <p:grpSpPr bwMode="auto">
          <a:xfrm>
            <a:off x="4985374" y="126664"/>
            <a:ext cx="4075113" cy="2386013"/>
            <a:chOff x="1443" y="1384"/>
            <a:chExt cx="1893" cy="992"/>
          </a:xfrm>
        </p:grpSpPr>
        <p:grpSp>
          <p:nvGrpSpPr>
            <p:cNvPr id="58" name="Group 5"/>
            <p:cNvGrpSpPr>
              <a:grpSpLocks/>
            </p:cNvGrpSpPr>
            <p:nvPr/>
          </p:nvGrpSpPr>
          <p:grpSpPr bwMode="auto">
            <a:xfrm>
              <a:off x="1443" y="1969"/>
              <a:ext cx="480" cy="358"/>
              <a:chOff x="1443" y="1969"/>
              <a:chExt cx="480" cy="358"/>
            </a:xfrm>
          </p:grpSpPr>
          <p:sp>
            <p:nvSpPr>
              <p:cNvPr id="102" name="Rectangle 6"/>
              <p:cNvSpPr>
                <a:spLocks noChangeArrowheads="1"/>
              </p:cNvSpPr>
              <p:nvPr/>
            </p:nvSpPr>
            <p:spPr bwMode="auto">
              <a:xfrm>
                <a:off x="1754" y="2213"/>
                <a:ext cx="27"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 </a:t>
                </a:r>
                <a:endParaRPr lang="en-US" altLang="zh-CN" b="1">
                  <a:latin typeface="宋体" charset="-122"/>
                </a:endParaRPr>
              </a:p>
            </p:txBody>
          </p:sp>
          <p:grpSp>
            <p:nvGrpSpPr>
              <p:cNvPr id="103" name="Group 7"/>
              <p:cNvGrpSpPr>
                <a:grpSpLocks/>
              </p:cNvGrpSpPr>
              <p:nvPr/>
            </p:nvGrpSpPr>
            <p:grpSpPr bwMode="auto">
              <a:xfrm>
                <a:off x="1773" y="2019"/>
                <a:ext cx="150" cy="151"/>
                <a:chOff x="1773" y="2019"/>
                <a:chExt cx="150" cy="151"/>
              </a:xfrm>
            </p:grpSpPr>
            <p:sp>
              <p:nvSpPr>
                <p:cNvPr id="107" name="Oval 8"/>
                <p:cNvSpPr>
                  <a:spLocks noChangeArrowheads="1"/>
                </p:cNvSpPr>
                <p:nvPr/>
              </p:nvSpPr>
              <p:spPr bwMode="auto">
                <a:xfrm>
                  <a:off x="1776" y="2019"/>
                  <a:ext cx="147" cy="151"/>
                </a:xfrm>
                <a:prstGeom prst="ellipse">
                  <a:avLst/>
                </a:prstGeom>
                <a:solidFill>
                  <a:srgbClr val="FFFFFF"/>
                </a:solidFill>
                <a:ln w="12700">
                  <a:solidFill>
                    <a:srgbClr val="000000"/>
                  </a:solidFill>
                  <a:round/>
                  <a:headEnd/>
                  <a:tailEnd/>
                </a:ln>
              </p:spPr>
              <p:txBody>
                <a:bodyPr/>
                <a:lstStyle/>
                <a:p>
                  <a:endParaRPr lang="zh-CN" altLang="en-US"/>
                </a:p>
              </p:txBody>
            </p:sp>
            <p:sp>
              <p:nvSpPr>
                <p:cNvPr id="108" name="Rectangle 9"/>
                <p:cNvSpPr>
                  <a:spLocks noChangeArrowheads="1"/>
                </p:cNvSpPr>
                <p:nvPr/>
              </p:nvSpPr>
              <p:spPr bwMode="auto">
                <a:xfrm>
                  <a:off x="1773" y="2033"/>
                  <a:ext cx="130"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  A</a:t>
                  </a:r>
                  <a:endParaRPr lang="en-US" altLang="zh-CN" b="1">
                    <a:latin typeface="宋体" charset="-122"/>
                  </a:endParaRPr>
                </a:p>
              </p:txBody>
            </p:sp>
          </p:grpSp>
          <p:sp>
            <p:nvSpPr>
              <p:cNvPr id="104" name="Line 10"/>
              <p:cNvSpPr>
                <a:spLocks noChangeShapeType="1"/>
              </p:cNvSpPr>
              <p:nvPr/>
            </p:nvSpPr>
            <p:spPr bwMode="auto">
              <a:xfrm>
                <a:off x="1554" y="2089"/>
                <a:ext cx="18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Freeform 11"/>
              <p:cNvSpPr>
                <a:spLocks/>
              </p:cNvSpPr>
              <p:nvPr/>
            </p:nvSpPr>
            <p:spPr bwMode="auto">
              <a:xfrm>
                <a:off x="1719" y="2064"/>
                <a:ext cx="57" cy="50"/>
              </a:xfrm>
              <a:custGeom>
                <a:avLst/>
                <a:gdLst>
                  <a:gd name="T0" fmla="*/ 0 w 114"/>
                  <a:gd name="T1" fmla="*/ 98 h 98"/>
                  <a:gd name="T2" fmla="*/ 17 w 114"/>
                  <a:gd name="T3" fmla="*/ 49 h 98"/>
                  <a:gd name="T4" fmla="*/ 0 w 114"/>
                  <a:gd name="T5" fmla="*/ 0 h 98"/>
                  <a:gd name="T6" fmla="*/ 114 w 114"/>
                  <a:gd name="T7" fmla="*/ 49 h 98"/>
                  <a:gd name="T8" fmla="*/ 0 w 114"/>
                  <a:gd name="T9" fmla="*/ 98 h 98"/>
                </a:gdLst>
                <a:ahLst/>
                <a:cxnLst>
                  <a:cxn ang="0">
                    <a:pos x="T0" y="T1"/>
                  </a:cxn>
                  <a:cxn ang="0">
                    <a:pos x="T2" y="T3"/>
                  </a:cxn>
                  <a:cxn ang="0">
                    <a:pos x="T4" y="T5"/>
                  </a:cxn>
                  <a:cxn ang="0">
                    <a:pos x="T6" y="T7"/>
                  </a:cxn>
                  <a:cxn ang="0">
                    <a:pos x="T8" y="T9"/>
                  </a:cxn>
                </a:cxnLst>
                <a:rect l="0" t="0" r="r" b="b"/>
                <a:pathLst>
                  <a:path w="114" h="98">
                    <a:moveTo>
                      <a:pt x="0" y="98"/>
                    </a:moveTo>
                    <a:lnTo>
                      <a:pt x="17" y="49"/>
                    </a:lnTo>
                    <a:lnTo>
                      <a:pt x="0" y="0"/>
                    </a:lnTo>
                    <a:lnTo>
                      <a:pt x="114" y="49"/>
                    </a:lnTo>
                    <a:lnTo>
                      <a:pt x="0"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 name="Rectangle 12"/>
              <p:cNvSpPr>
                <a:spLocks noChangeArrowheads="1"/>
              </p:cNvSpPr>
              <p:nvPr/>
            </p:nvSpPr>
            <p:spPr bwMode="auto">
              <a:xfrm>
                <a:off x="1443" y="1969"/>
                <a:ext cx="214"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zh-CN" altLang="en-US" sz="1800" b="1">
                    <a:solidFill>
                      <a:srgbClr val="000000"/>
                    </a:solidFill>
                  </a:rPr>
                  <a:t>开始</a:t>
                </a:r>
                <a:endParaRPr lang="zh-CN" altLang="zh-CN" b="1">
                  <a:latin typeface="宋体" charset="-122"/>
                </a:endParaRPr>
              </a:p>
            </p:txBody>
          </p:sp>
        </p:grpSp>
        <p:grpSp>
          <p:nvGrpSpPr>
            <p:cNvPr id="59" name="Group 13"/>
            <p:cNvGrpSpPr>
              <a:grpSpLocks/>
            </p:cNvGrpSpPr>
            <p:nvPr/>
          </p:nvGrpSpPr>
          <p:grpSpPr bwMode="auto">
            <a:xfrm>
              <a:off x="3094" y="2005"/>
              <a:ext cx="242" cy="169"/>
              <a:chOff x="3094" y="2005"/>
              <a:chExt cx="242" cy="169"/>
            </a:xfrm>
          </p:grpSpPr>
          <p:sp>
            <p:nvSpPr>
              <p:cNvPr id="99" name="Oval 14"/>
              <p:cNvSpPr>
                <a:spLocks noChangeArrowheads="1"/>
              </p:cNvSpPr>
              <p:nvPr/>
            </p:nvSpPr>
            <p:spPr bwMode="auto">
              <a:xfrm>
                <a:off x="3094" y="2005"/>
                <a:ext cx="179" cy="169"/>
              </a:xfrm>
              <a:prstGeom prst="ellipse">
                <a:avLst/>
              </a:prstGeom>
              <a:solidFill>
                <a:srgbClr val="FFFFFF"/>
              </a:solidFill>
              <a:ln w="12700">
                <a:solidFill>
                  <a:srgbClr val="000000"/>
                </a:solidFill>
                <a:round/>
                <a:headEnd/>
                <a:tailEnd/>
              </a:ln>
            </p:spPr>
            <p:txBody>
              <a:bodyPr/>
              <a:lstStyle/>
              <a:p>
                <a:endParaRPr lang="zh-CN" altLang="en-US"/>
              </a:p>
            </p:txBody>
          </p:sp>
          <p:sp>
            <p:nvSpPr>
              <p:cNvPr id="100" name="Oval 15"/>
              <p:cNvSpPr>
                <a:spLocks noChangeArrowheads="1"/>
              </p:cNvSpPr>
              <p:nvPr/>
            </p:nvSpPr>
            <p:spPr bwMode="auto">
              <a:xfrm>
                <a:off x="3109" y="2020"/>
                <a:ext cx="149" cy="139"/>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 name="Rectangle 16"/>
              <p:cNvSpPr>
                <a:spLocks noChangeArrowheads="1"/>
              </p:cNvSpPr>
              <p:nvPr/>
            </p:nvSpPr>
            <p:spPr bwMode="auto">
              <a:xfrm>
                <a:off x="3132" y="2039"/>
                <a:ext cx="20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 E    </a:t>
                </a:r>
                <a:endParaRPr lang="en-US" altLang="zh-CN" b="1">
                  <a:latin typeface="宋体" charset="-122"/>
                </a:endParaRPr>
              </a:p>
            </p:txBody>
          </p:sp>
        </p:grpSp>
        <p:grpSp>
          <p:nvGrpSpPr>
            <p:cNvPr id="60" name="Group 17"/>
            <p:cNvGrpSpPr>
              <a:grpSpLocks/>
            </p:cNvGrpSpPr>
            <p:nvPr/>
          </p:nvGrpSpPr>
          <p:grpSpPr bwMode="auto">
            <a:xfrm>
              <a:off x="2163" y="1566"/>
              <a:ext cx="247" cy="169"/>
              <a:chOff x="2163" y="1566"/>
              <a:chExt cx="247" cy="169"/>
            </a:xfrm>
          </p:grpSpPr>
          <p:sp>
            <p:nvSpPr>
              <p:cNvPr id="97" name="Oval 18"/>
              <p:cNvSpPr>
                <a:spLocks noChangeArrowheads="1"/>
              </p:cNvSpPr>
              <p:nvPr/>
            </p:nvSpPr>
            <p:spPr bwMode="auto">
              <a:xfrm>
                <a:off x="2163" y="1566"/>
                <a:ext cx="179" cy="169"/>
              </a:xfrm>
              <a:prstGeom prst="ellipse">
                <a:avLst/>
              </a:prstGeom>
              <a:solidFill>
                <a:srgbClr val="FFFFFF"/>
              </a:solidFill>
              <a:ln w="12700">
                <a:solidFill>
                  <a:srgbClr val="000000"/>
                </a:solidFill>
                <a:round/>
                <a:headEnd/>
                <a:tailEnd/>
              </a:ln>
            </p:spPr>
            <p:txBody>
              <a:bodyPr/>
              <a:lstStyle/>
              <a:p>
                <a:endParaRPr lang="zh-CN" altLang="en-US"/>
              </a:p>
            </p:txBody>
          </p:sp>
          <p:sp>
            <p:nvSpPr>
              <p:cNvPr id="98" name="Rectangle 19"/>
              <p:cNvSpPr>
                <a:spLocks noChangeArrowheads="1"/>
              </p:cNvSpPr>
              <p:nvPr/>
            </p:nvSpPr>
            <p:spPr bwMode="auto">
              <a:xfrm>
                <a:off x="2201" y="1601"/>
                <a:ext cx="209"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dirty="0">
                    <a:solidFill>
                      <a:srgbClr val="000000"/>
                    </a:solidFill>
                  </a:rPr>
                  <a:t> C    </a:t>
                </a:r>
                <a:endParaRPr lang="en-US" altLang="zh-CN" b="1" dirty="0">
                  <a:latin typeface="宋体" charset="-122"/>
                </a:endParaRPr>
              </a:p>
            </p:txBody>
          </p:sp>
        </p:grpSp>
        <p:grpSp>
          <p:nvGrpSpPr>
            <p:cNvPr id="61" name="Group 20"/>
            <p:cNvGrpSpPr>
              <a:grpSpLocks/>
            </p:cNvGrpSpPr>
            <p:nvPr/>
          </p:nvGrpSpPr>
          <p:grpSpPr bwMode="auto">
            <a:xfrm>
              <a:off x="2157" y="2005"/>
              <a:ext cx="242" cy="169"/>
              <a:chOff x="2157" y="2005"/>
              <a:chExt cx="242" cy="169"/>
            </a:xfrm>
          </p:grpSpPr>
          <p:sp>
            <p:nvSpPr>
              <p:cNvPr id="95" name="Oval 21"/>
              <p:cNvSpPr>
                <a:spLocks noChangeArrowheads="1"/>
              </p:cNvSpPr>
              <p:nvPr/>
            </p:nvSpPr>
            <p:spPr bwMode="auto">
              <a:xfrm>
                <a:off x="2157" y="2005"/>
                <a:ext cx="180" cy="169"/>
              </a:xfrm>
              <a:prstGeom prst="ellipse">
                <a:avLst/>
              </a:prstGeom>
              <a:solidFill>
                <a:srgbClr val="FFFFFF"/>
              </a:solidFill>
              <a:ln w="12700">
                <a:solidFill>
                  <a:srgbClr val="000000"/>
                </a:solidFill>
                <a:round/>
                <a:headEnd/>
                <a:tailEnd/>
              </a:ln>
            </p:spPr>
            <p:txBody>
              <a:bodyPr/>
              <a:lstStyle/>
              <a:p>
                <a:endParaRPr lang="zh-CN" altLang="en-US"/>
              </a:p>
            </p:txBody>
          </p:sp>
          <p:sp>
            <p:nvSpPr>
              <p:cNvPr id="96" name="Rectangle 22"/>
              <p:cNvSpPr>
                <a:spLocks noChangeArrowheads="1"/>
              </p:cNvSpPr>
              <p:nvPr/>
            </p:nvSpPr>
            <p:spPr bwMode="auto">
              <a:xfrm>
                <a:off x="2195" y="2039"/>
                <a:ext cx="20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 B    </a:t>
                </a:r>
                <a:endParaRPr lang="en-US" altLang="zh-CN" b="1">
                  <a:latin typeface="宋体" charset="-122"/>
                </a:endParaRPr>
              </a:p>
            </p:txBody>
          </p:sp>
        </p:grpSp>
        <p:sp>
          <p:nvSpPr>
            <p:cNvPr id="62" name="Line 23"/>
            <p:cNvSpPr>
              <a:spLocks noChangeShapeType="1"/>
            </p:cNvSpPr>
            <p:nvPr/>
          </p:nvSpPr>
          <p:spPr bwMode="auto">
            <a:xfrm flipV="1">
              <a:off x="1885" y="1729"/>
              <a:ext cx="255" cy="28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Freeform 24"/>
            <p:cNvSpPr>
              <a:spLocks/>
            </p:cNvSpPr>
            <p:nvPr/>
          </p:nvSpPr>
          <p:spPr bwMode="auto">
            <a:xfrm>
              <a:off x="2113" y="1698"/>
              <a:ext cx="55" cy="58"/>
            </a:xfrm>
            <a:custGeom>
              <a:avLst/>
              <a:gdLst>
                <a:gd name="T0" fmla="*/ 74 w 112"/>
                <a:gd name="T1" fmla="*/ 117 h 117"/>
                <a:gd name="T2" fmla="*/ 48 w 112"/>
                <a:gd name="T3" fmla="*/ 72 h 117"/>
                <a:gd name="T4" fmla="*/ 0 w 112"/>
                <a:gd name="T5" fmla="*/ 53 h 117"/>
                <a:gd name="T6" fmla="*/ 112 w 112"/>
                <a:gd name="T7" fmla="*/ 0 h 117"/>
                <a:gd name="T8" fmla="*/ 74 w 112"/>
                <a:gd name="T9" fmla="*/ 117 h 117"/>
              </a:gdLst>
              <a:ahLst/>
              <a:cxnLst>
                <a:cxn ang="0">
                  <a:pos x="T0" y="T1"/>
                </a:cxn>
                <a:cxn ang="0">
                  <a:pos x="T2" y="T3"/>
                </a:cxn>
                <a:cxn ang="0">
                  <a:pos x="T4" y="T5"/>
                </a:cxn>
                <a:cxn ang="0">
                  <a:pos x="T6" y="T7"/>
                </a:cxn>
                <a:cxn ang="0">
                  <a:pos x="T8" y="T9"/>
                </a:cxn>
              </a:cxnLst>
              <a:rect l="0" t="0" r="r" b="b"/>
              <a:pathLst>
                <a:path w="112" h="117">
                  <a:moveTo>
                    <a:pt x="74" y="117"/>
                  </a:moveTo>
                  <a:lnTo>
                    <a:pt x="48" y="72"/>
                  </a:lnTo>
                  <a:lnTo>
                    <a:pt x="0" y="53"/>
                  </a:lnTo>
                  <a:lnTo>
                    <a:pt x="112" y="0"/>
                  </a:lnTo>
                  <a:lnTo>
                    <a:pt x="74" y="1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 name="Line 25"/>
            <p:cNvSpPr>
              <a:spLocks noChangeShapeType="1"/>
            </p:cNvSpPr>
            <p:nvPr/>
          </p:nvSpPr>
          <p:spPr bwMode="auto">
            <a:xfrm>
              <a:off x="1924" y="2089"/>
              <a:ext cx="17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Freeform 26"/>
            <p:cNvSpPr>
              <a:spLocks/>
            </p:cNvSpPr>
            <p:nvPr/>
          </p:nvSpPr>
          <p:spPr bwMode="auto">
            <a:xfrm>
              <a:off x="2078" y="2064"/>
              <a:ext cx="56" cy="50"/>
            </a:xfrm>
            <a:custGeom>
              <a:avLst/>
              <a:gdLst>
                <a:gd name="T0" fmla="*/ 0 w 114"/>
                <a:gd name="T1" fmla="*/ 98 h 98"/>
                <a:gd name="T2" fmla="*/ 17 w 114"/>
                <a:gd name="T3" fmla="*/ 49 h 98"/>
                <a:gd name="T4" fmla="*/ 0 w 114"/>
                <a:gd name="T5" fmla="*/ 0 h 98"/>
                <a:gd name="T6" fmla="*/ 114 w 114"/>
                <a:gd name="T7" fmla="*/ 49 h 98"/>
                <a:gd name="T8" fmla="*/ 0 w 114"/>
                <a:gd name="T9" fmla="*/ 98 h 98"/>
              </a:gdLst>
              <a:ahLst/>
              <a:cxnLst>
                <a:cxn ang="0">
                  <a:pos x="T0" y="T1"/>
                </a:cxn>
                <a:cxn ang="0">
                  <a:pos x="T2" y="T3"/>
                </a:cxn>
                <a:cxn ang="0">
                  <a:pos x="T4" y="T5"/>
                </a:cxn>
                <a:cxn ang="0">
                  <a:pos x="T6" y="T7"/>
                </a:cxn>
                <a:cxn ang="0">
                  <a:pos x="T8" y="T9"/>
                </a:cxn>
              </a:cxnLst>
              <a:rect l="0" t="0" r="r" b="b"/>
              <a:pathLst>
                <a:path w="114" h="98">
                  <a:moveTo>
                    <a:pt x="0" y="98"/>
                  </a:moveTo>
                  <a:lnTo>
                    <a:pt x="17" y="49"/>
                  </a:lnTo>
                  <a:lnTo>
                    <a:pt x="0" y="0"/>
                  </a:lnTo>
                  <a:lnTo>
                    <a:pt x="114" y="49"/>
                  </a:lnTo>
                  <a:lnTo>
                    <a:pt x="0"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 name="Line 27"/>
            <p:cNvSpPr>
              <a:spLocks noChangeShapeType="1"/>
            </p:cNvSpPr>
            <p:nvPr/>
          </p:nvSpPr>
          <p:spPr bwMode="auto">
            <a:xfrm>
              <a:off x="2248" y="1743"/>
              <a:ext cx="1" cy="2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Freeform 28"/>
            <p:cNvSpPr>
              <a:spLocks/>
            </p:cNvSpPr>
            <p:nvPr/>
          </p:nvSpPr>
          <p:spPr bwMode="auto">
            <a:xfrm>
              <a:off x="2223" y="1947"/>
              <a:ext cx="50" cy="57"/>
            </a:xfrm>
            <a:custGeom>
              <a:avLst/>
              <a:gdLst>
                <a:gd name="T0" fmla="*/ 0 w 98"/>
                <a:gd name="T1" fmla="*/ 0 h 114"/>
                <a:gd name="T2" fmla="*/ 49 w 98"/>
                <a:gd name="T3" fmla="*/ 17 h 114"/>
                <a:gd name="T4" fmla="*/ 98 w 98"/>
                <a:gd name="T5" fmla="*/ 0 h 114"/>
                <a:gd name="T6" fmla="*/ 49 w 98"/>
                <a:gd name="T7" fmla="*/ 114 h 114"/>
                <a:gd name="T8" fmla="*/ 0 w 98"/>
                <a:gd name="T9" fmla="*/ 0 h 114"/>
              </a:gdLst>
              <a:ahLst/>
              <a:cxnLst>
                <a:cxn ang="0">
                  <a:pos x="T0" y="T1"/>
                </a:cxn>
                <a:cxn ang="0">
                  <a:pos x="T2" y="T3"/>
                </a:cxn>
                <a:cxn ang="0">
                  <a:pos x="T4" y="T5"/>
                </a:cxn>
                <a:cxn ang="0">
                  <a:pos x="T6" y="T7"/>
                </a:cxn>
                <a:cxn ang="0">
                  <a:pos x="T8" y="T9"/>
                </a:cxn>
              </a:cxnLst>
              <a:rect l="0" t="0" r="r" b="b"/>
              <a:pathLst>
                <a:path w="98" h="114">
                  <a:moveTo>
                    <a:pt x="0" y="0"/>
                  </a:moveTo>
                  <a:lnTo>
                    <a:pt x="49" y="17"/>
                  </a:lnTo>
                  <a:lnTo>
                    <a:pt x="98" y="0"/>
                  </a:lnTo>
                  <a:lnTo>
                    <a:pt x="49" y="11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 name="Line 29"/>
            <p:cNvSpPr>
              <a:spLocks noChangeShapeType="1"/>
            </p:cNvSpPr>
            <p:nvPr/>
          </p:nvSpPr>
          <p:spPr bwMode="auto">
            <a:xfrm>
              <a:off x="2827" y="2089"/>
              <a:ext cx="22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Freeform 30"/>
            <p:cNvSpPr>
              <a:spLocks/>
            </p:cNvSpPr>
            <p:nvPr/>
          </p:nvSpPr>
          <p:spPr bwMode="auto">
            <a:xfrm>
              <a:off x="3037" y="2064"/>
              <a:ext cx="57" cy="50"/>
            </a:xfrm>
            <a:custGeom>
              <a:avLst/>
              <a:gdLst>
                <a:gd name="T0" fmla="*/ 0 w 113"/>
                <a:gd name="T1" fmla="*/ 98 h 98"/>
                <a:gd name="T2" fmla="*/ 17 w 113"/>
                <a:gd name="T3" fmla="*/ 49 h 98"/>
                <a:gd name="T4" fmla="*/ 0 w 113"/>
                <a:gd name="T5" fmla="*/ 0 h 98"/>
                <a:gd name="T6" fmla="*/ 113 w 113"/>
                <a:gd name="T7" fmla="*/ 49 h 98"/>
                <a:gd name="T8" fmla="*/ 0 w 113"/>
                <a:gd name="T9" fmla="*/ 98 h 98"/>
              </a:gdLst>
              <a:ahLst/>
              <a:cxnLst>
                <a:cxn ang="0">
                  <a:pos x="T0" y="T1"/>
                </a:cxn>
                <a:cxn ang="0">
                  <a:pos x="T2" y="T3"/>
                </a:cxn>
                <a:cxn ang="0">
                  <a:pos x="T4" y="T5"/>
                </a:cxn>
                <a:cxn ang="0">
                  <a:pos x="T6" y="T7"/>
                </a:cxn>
                <a:cxn ang="0">
                  <a:pos x="T8" y="T9"/>
                </a:cxn>
              </a:cxnLst>
              <a:rect l="0" t="0" r="r" b="b"/>
              <a:pathLst>
                <a:path w="113" h="98">
                  <a:moveTo>
                    <a:pt x="0" y="98"/>
                  </a:moveTo>
                  <a:lnTo>
                    <a:pt x="17" y="49"/>
                  </a:lnTo>
                  <a:lnTo>
                    <a:pt x="0" y="0"/>
                  </a:lnTo>
                  <a:lnTo>
                    <a:pt x="113" y="49"/>
                  </a:lnTo>
                  <a:lnTo>
                    <a:pt x="0"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 name="Arc 31"/>
            <p:cNvSpPr>
              <a:spLocks/>
            </p:cNvSpPr>
            <p:nvPr/>
          </p:nvSpPr>
          <p:spPr bwMode="auto">
            <a:xfrm>
              <a:off x="2321" y="1974"/>
              <a:ext cx="342" cy="59"/>
            </a:xfrm>
            <a:custGeom>
              <a:avLst/>
              <a:gdLst>
                <a:gd name="G0" fmla="+- 19987 0 0"/>
                <a:gd name="G1" fmla="+- 21600 0 0"/>
                <a:gd name="G2" fmla="+- 21600 0 0"/>
                <a:gd name="T0" fmla="*/ 0 w 36074"/>
                <a:gd name="T1" fmla="*/ 13409 h 21600"/>
                <a:gd name="T2" fmla="*/ 36074 w 36074"/>
                <a:gd name="T3" fmla="*/ 7186 h 21600"/>
                <a:gd name="T4" fmla="*/ 19987 w 36074"/>
                <a:gd name="T5" fmla="*/ 21600 h 21600"/>
              </a:gdLst>
              <a:ahLst/>
              <a:cxnLst>
                <a:cxn ang="0">
                  <a:pos x="T0" y="T1"/>
                </a:cxn>
                <a:cxn ang="0">
                  <a:pos x="T2" y="T3"/>
                </a:cxn>
                <a:cxn ang="0">
                  <a:pos x="T4" y="T5"/>
                </a:cxn>
              </a:cxnLst>
              <a:rect l="0" t="0" r="r" b="b"/>
              <a:pathLst>
                <a:path w="36074" h="21600" fill="none" extrusionOk="0">
                  <a:moveTo>
                    <a:pt x="0" y="13409"/>
                  </a:moveTo>
                  <a:cubicBezTo>
                    <a:pt x="3324" y="5297"/>
                    <a:pt x="11221" y="-1"/>
                    <a:pt x="19987" y="0"/>
                  </a:cubicBezTo>
                  <a:cubicBezTo>
                    <a:pt x="26126" y="0"/>
                    <a:pt x="31976" y="2613"/>
                    <a:pt x="36074" y="7185"/>
                  </a:cubicBezTo>
                </a:path>
                <a:path w="36074" h="21600" stroke="0" extrusionOk="0">
                  <a:moveTo>
                    <a:pt x="0" y="13409"/>
                  </a:moveTo>
                  <a:cubicBezTo>
                    <a:pt x="3324" y="5297"/>
                    <a:pt x="11221" y="-1"/>
                    <a:pt x="19987" y="0"/>
                  </a:cubicBezTo>
                  <a:cubicBezTo>
                    <a:pt x="26126" y="0"/>
                    <a:pt x="31976" y="2613"/>
                    <a:pt x="36074" y="7185"/>
                  </a:cubicBezTo>
                  <a:lnTo>
                    <a:pt x="19987" y="2160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 name="Freeform 32"/>
            <p:cNvSpPr>
              <a:spLocks/>
            </p:cNvSpPr>
            <p:nvPr/>
          </p:nvSpPr>
          <p:spPr bwMode="auto">
            <a:xfrm>
              <a:off x="2637" y="1966"/>
              <a:ext cx="61" cy="46"/>
            </a:xfrm>
            <a:custGeom>
              <a:avLst/>
              <a:gdLst>
                <a:gd name="T0" fmla="*/ 0 w 123"/>
                <a:gd name="T1" fmla="*/ 93 h 93"/>
                <a:gd name="T2" fmla="*/ 33 w 123"/>
                <a:gd name="T3" fmla="*/ 53 h 93"/>
                <a:gd name="T4" fmla="*/ 33 w 123"/>
                <a:gd name="T5" fmla="*/ 0 h 93"/>
                <a:gd name="T6" fmla="*/ 123 w 123"/>
                <a:gd name="T7" fmla="*/ 85 h 93"/>
                <a:gd name="T8" fmla="*/ 0 w 123"/>
                <a:gd name="T9" fmla="*/ 93 h 93"/>
              </a:gdLst>
              <a:ahLst/>
              <a:cxnLst>
                <a:cxn ang="0">
                  <a:pos x="T0" y="T1"/>
                </a:cxn>
                <a:cxn ang="0">
                  <a:pos x="T2" y="T3"/>
                </a:cxn>
                <a:cxn ang="0">
                  <a:pos x="T4" y="T5"/>
                </a:cxn>
                <a:cxn ang="0">
                  <a:pos x="T6" y="T7"/>
                </a:cxn>
                <a:cxn ang="0">
                  <a:pos x="T8" y="T9"/>
                </a:cxn>
              </a:cxnLst>
              <a:rect l="0" t="0" r="r" b="b"/>
              <a:pathLst>
                <a:path w="123" h="93">
                  <a:moveTo>
                    <a:pt x="0" y="93"/>
                  </a:moveTo>
                  <a:lnTo>
                    <a:pt x="33" y="53"/>
                  </a:lnTo>
                  <a:lnTo>
                    <a:pt x="33" y="0"/>
                  </a:lnTo>
                  <a:lnTo>
                    <a:pt x="123" y="85"/>
                  </a:lnTo>
                  <a:lnTo>
                    <a:pt x="0"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 name="Arc 33"/>
            <p:cNvSpPr>
              <a:spLocks/>
            </p:cNvSpPr>
            <p:nvPr/>
          </p:nvSpPr>
          <p:spPr bwMode="auto">
            <a:xfrm>
              <a:off x="2133" y="2153"/>
              <a:ext cx="157" cy="171"/>
            </a:xfrm>
            <a:custGeom>
              <a:avLst/>
              <a:gdLst>
                <a:gd name="G0" fmla="+- 21600 0 0"/>
                <a:gd name="G1" fmla="+- 19533 0 0"/>
                <a:gd name="G2" fmla="+- 21600 0 0"/>
                <a:gd name="T0" fmla="*/ 42879 w 43200"/>
                <a:gd name="T1" fmla="*/ 15821 h 41133"/>
                <a:gd name="T2" fmla="*/ 12379 w 43200"/>
                <a:gd name="T3" fmla="*/ 0 h 41133"/>
                <a:gd name="T4" fmla="*/ 21600 w 43200"/>
                <a:gd name="T5" fmla="*/ 19533 h 41133"/>
              </a:gdLst>
              <a:ahLst/>
              <a:cxnLst>
                <a:cxn ang="0">
                  <a:pos x="T0" y="T1"/>
                </a:cxn>
                <a:cxn ang="0">
                  <a:pos x="T2" y="T3"/>
                </a:cxn>
                <a:cxn ang="0">
                  <a:pos x="T4" y="T5"/>
                </a:cxn>
              </a:cxnLst>
              <a:rect l="0" t="0" r="r" b="b"/>
              <a:pathLst>
                <a:path w="43200" h="41133" fill="none" extrusionOk="0">
                  <a:moveTo>
                    <a:pt x="42878" y="15821"/>
                  </a:moveTo>
                  <a:cubicBezTo>
                    <a:pt x="43092" y="17046"/>
                    <a:pt x="43200" y="18288"/>
                    <a:pt x="43200" y="19533"/>
                  </a:cubicBezTo>
                  <a:cubicBezTo>
                    <a:pt x="43200" y="31462"/>
                    <a:pt x="33529" y="41133"/>
                    <a:pt x="21600" y="41133"/>
                  </a:cubicBezTo>
                  <a:cubicBezTo>
                    <a:pt x="9670" y="41133"/>
                    <a:pt x="0" y="31462"/>
                    <a:pt x="0" y="19533"/>
                  </a:cubicBezTo>
                  <a:cubicBezTo>
                    <a:pt x="-1" y="11175"/>
                    <a:pt x="4821" y="3567"/>
                    <a:pt x="12379" y="0"/>
                  </a:cubicBezTo>
                </a:path>
                <a:path w="43200" h="41133" stroke="0" extrusionOk="0">
                  <a:moveTo>
                    <a:pt x="42878" y="15821"/>
                  </a:moveTo>
                  <a:cubicBezTo>
                    <a:pt x="43092" y="17046"/>
                    <a:pt x="43200" y="18288"/>
                    <a:pt x="43200" y="19533"/>
                  </a:cubicBezTo>
                  <a:cubicBezTo>
                    <a:pt x="43200" y="31462"/>
                    <a:pt x="33529" y="41133"/>
                    <a:pt x="21600" y="41133"/>
                  </a:cubicBezTo>
                  <a:cubicBezTo>
                    <a:pt x="9670" y="41133"/>
                    <a:pt x="0" y="31462"/>
                    <a:pt x="0" y="19533"/>
                  </a:cubicBezTo>
                  <a:cubicBezTo>
                    <a:pt x="-1" y="11175"/>
                    <a:pt x="4821" y="3567"/>
                    <a:pt x="12379" y="0"/>
                  </a:cubicBezTo>
                  <a:lnTo>
                    <a:pt x="21600" y="19533"/>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 name="Freeform 34"/>
            <p:cNvSpPr>
              <a:spLocks/>
            </p:cNvSpPr>
            <p:nvPr/>
          </p:nvSpPr>
          <p:spPr bwMode="auto">
            <a:xfrm>
              <a:off x="2269" y="2179"/>
              <a:ext cx="46" cy="61"/>
            </a:xfrm>
            <a:custGeom>
              <a:avLst/>
              <a:gdLst>
                <a:gd name="T0" fmla="*/ 93 w 93"/>
                <a:gd name="T1" fmla="*/ 91 h 123"/>
                <a:gd name="T2" fmla="*/ 40 w 93"/>
                <a:gd name="T3" fmla="*/ 91 h 123"/>
                <a:gd name="T4" fmla="*/ 0 w 93"/>
                <a:gd name="T5" fmla="*/ 123 h 123"/>
                <a:gd name="T6" fmla="*/ 8 w 93"/>
                <a:gd name="T7" fmla="*/ 0 h 123"/>
                <a:gd name="T8" fmla="*/ 93 w 93"/>
                <a:gd name="T9" fmla="*/ 91 h 123"/>
              </a:gdLst>
              <a:ahLst/>
              <a:cxnLst>
                <a:cxn ang="0">
                  <a:pos x="T0" y="T1"/>
                </a:cxn>
                <a:cxn ang="0">
                  <a:pos x="T2" y="T3"/>
                </a:cxn>
                <a:cxn ang="0">
                  <a:pos x="T4" y="T5"/>
                </a:cxn>
                <a:cxn ang="0">
                  <a:pos x="T6" y="T7"/>
                </a:cxn>
                <a:cxn ang="0">
                  <a:pos x="T8" y="T9"/>
                </a:cxn>
              </a:cxnLst>
              <a:rect l="0" t="0" r="r" b="b"/>
              <a:pathLst>
                <a:path w="93" h="123">
                  <a:moveTo>
                    <a:pt x="93" y="91"/>
                  </a:moveTo>
                  <a:lnTo>
                    <a:pt x="40" y="91"/>
                  </a:lnTo>
                  <a:lnTo>
                    <a:pt x="0" y="123"/>
                  </a:lnTo>
                  <a:lnTo>
                    <a:pt x="8" y="0"/>
                  </a:lnTo>
                  <a:lnTo>
                    <a:pt x="93"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4" name="Group 35"/>
            <p:cNvGrpSpPr>
              <a:grpSpLocks/>
            </p:cNvGrpSpPr>
            <p:nvPr/>
          </p:nvGrpSpPr>
          <p:grpSpPr bwMode="auto">
            <a:xfrm>
              <a:off x="2645" y="2005"/>
              <a:ext cx="248" cy="169"/>
              <a:chOff x="2645" y="2005"/>
              <a:chExt cx="248" cy="169"/>
            </a:xfrm>
          </p:grpSpPr>
          <p:sp>
            <p:nvSpPr>
              <p:cNvPr id="93" name="Oval 36"/>
              <p:cNvSpPr>
                <a:spLocks noChangeArrowheads="1"/>
              </p:cNvSpPr>
              <p:nvPr/>
            </p:nvSpPr>
            <p:spPr bwMode="auto">
              <a:xfrm>
                <a:off x="2645" y="2005"/>
                <a:ext cx="180" cy="169"/>
              </a:xfrm>
              <a:prstGeom prst="ellipse">
                <a:avLst/>
              </a:prstGeom>
              <a:solidFill>
                <a:srgbClr val="FFFFFF"/>
              </a:solidFill>
              <a:ln w="12700">
                <a:solidFill>
                  <a:srgbClr val="000000"/>
                </a:solidFill>
                <a:round/>
                <a:headEnd/>
                <a:tailEnd/>
              </a:ln>
            </p:spPr>
            <p:txBody>
              <a:bodyPr/>
              <a:lstStyle/>
              <a:p>
                <a:endParaRPr lang="zh-CN" altLang="en-US"/>
              </a:p>
            </p:txBody>
          </p:sp>
          <p:sp>
            <p:nvSpPr>
              <p:cNvPr id="94" name="Rectangle 37"/>
              <p:cNvSpPr>
                <a:spLocks noChangeArrowheads="1"/>
              </p:cNvSpPr>
              <p:nvPr/>
            </p:nvSpPr>
            <p:spPr bwMode="auto">
              <a:xfrm>
                <a:off x="2683" y="2039"/>
                <a:ext cx="21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 D    </a:t>
                </a:r>
                <a:endParaRPr lang="en-US" altLang="zh-CN" b="1">
                  <a:latin typeface="宋体" charset="-122"/>
                </a:endParaRPr>
              </a:p>
            </p:txBody>
          </p:sp>
        </p:grpSp>
        <p:sp>
          <p:nvSpPr>
            <p:cNvPr id="75" name="Line 38"/>
            <p:cNvSpPr>
              <a:spLocks noChangeShapeType="1"/>
            </p:cNvSpPr>
            <p:nvPr/>
          </p:nvSpPr>
          <p:spPr bwMode="auto">
            <a:xfrm flipH="1">
              <a:off x="2381" y="2089"/>
              <a:ext cx="26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Freeform 39"/>
            <p:cNvSpPr>
              <a:spLocks/>
            </p:cNvSpPr>
            <p:nvPr/>
          </p:nvSpPr>
          <p:spPr bwMode="auto">
            <a:xfrm>
              <a:off x="2339" y="2064"/>
              <a:ext cx="57" cy="50"/>
            </a:xfrm>
            <a:custGeom>
              <a:avLst/>
              <a:gdLst>
                <a:gd name="T0" fmla="*/ 114 w 114"/>
                <a:gd name="T1" fmla="*/ 0 h 98"/>
                <a:gd name="T2" fmla="*/ 97 w 114"/>
                <a:gd name="T3" fmla="*/ 49 h 98"/>
                <a:gd name="T4" fmla="*/ 114 w 114"/>
                <a:gd name="T5" fmla="*/ 98 h 98"/>
                <a:gd name="T6" fmla="*/ 0 w 114"/>
                <a:gd name="T7" fmla="*/ 49 h 98"/>
                <a:gd name="T8" fmla="*/ 114 w 114"/>
                <a:gd name="T9" fmla="*/ 0 h 98"/>
              </a:gdLst>
              <a:ahLst/>
              <a:cxnLst>
                <a:cxn ang="0">
                  <a:pos x="T0" y="T1"/>
                </a:cxn>
                <a:cxn ang="0">
                  <a:pos x="T2" y="T3"/>
                </a:cxn>
                <a:cxn ang="0">
                  <a:pos x="T4" y="T5"/>
                </a:cxn>
                <a:cxn ang="0">
                  <a:pos x="T6" y="T7"/>
                </a:cxn>
                <a:cxn ang="0">
                  <a:pos x="T8" y="T9"/>
                </a:cxn>
              </a:cxnLst>
              <a:rect l="0" t="0" r="r" b="b"/>
              <a:pathLst>
                <a:path w="114" h="98">
                  <a:moveTo>
                    <a:pt x="114" y="0"/>
                  </a:moveTo>
                  <a:lnTo>
                    <a:pt x="97" y="49"/>
                  </a:lnTo>
                  <a:lnTo>
                    <a:pt x="114" y="98"/>
                  </a:lnTo>
                  <a:lnTo>
                    <a:pt x="0" y="49"/>
                  </a:lnTo>
                  <a:lnTo>
                    <a:pt x="1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 name="Arc 40"/>
            <p:cNvSpPr>
              <a:spLocks/>
            </p:cNvSpPr>
            <p:nvPr/>
          </p:nvSpPr>
          <p:spPr bwMode="auto">
            <a:xfrm>
              <a:off x="2340" y="2130"/>
              <a:ext cx="863" cy="122"/>
            </a:xfrm>
            <a:custGeom>
              <a:avLst/>
              <a:gdLst>
                <a:gd name="G0" fmla="+- 20013 0 0"/>
                <a:gd name="G1" fmla="+- 0 0 0"/>
                <a:gd name="G2" fmla="+- 21600 0 0"/>
                <a:gd name="T0" fmla="*/ 40026 w 40026"/>
                <a:gd name="T1" fmla="*/ 8127 h 21600"/>
                <a:gd name="T2" fmla="*/ 0 w 40026"/>
                <a:gd name="T3" fmla="*/ 8127 h 21600"/>
                <a:gd name="T4" fmla="*/ 20013 w 40026"/>
                <a:gd name="T5" fmla="*/ 0 h 21600"/>
              </a:gdLst>
              <a:ahLst/>
              <a:cxnLst>
                <a:cxn ang="0">
                  <a:pos x="T0" y="T1"/>
                </a:cxn>
                <a:cxn ang="0">
                  <a:pos x="T2" y="T3"/>
                </a:cxn>
                <a:cxn ang="0">
                  <a:pos x="T4" y="T5"/>
                </a:cxn>
              </a:cxnLst>
              <a:rect l="0" t="0" r="r" b="b"/>
              <a:pathLst>
                <a:path w="40026" h="21600" fill="none" extrusionOk="0">
                  <a:moveTo>
                    <a:pt x="40025" y="8126"/>
                  </a:moveTo>
                  <a:cubicBezTo>
                    <a:pt x="36718" y="16272"/>
                    <a:pt x="28804" y="21599"/>
                    <a:pt x="20013" y="21600"/>
                  </a:cubicBezTo>
                  <a:cubicBezTo>
                    <a:pt x="11221" y="21600"/>
                    <a:pt x="3307" y="16272"/>
                    <a:pt x="0" y="8126"/>
                  </a:cubicBezTo>
                </a:path>
                <a:path w="40026" h="21600" stroke="0" extrusionOk="0">
                  <a:moveTo>
                    <a:pt x="40025" y="8126"/>
                  </a:moveTo>
                  <a:cubicBezTo>
                    <a:pt x="36718" y="16272"/>
                    <a:pt x="28804" y="21599"/>
                    <a:pt x="20013" y="21600"/>
                  </a:cubicBezTo>
                  <a:cubicBezTo>
                    <a:pt x="11221" y="21600"/>
                    <a:pt x="3307" y="16272"/>
                    <a:pt x="0" y="8126"/>
                  </a:cubicBezTo>
                  <a:lnTo>
                    <a:pt x="20013"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 name="Freeform 41"/>
            <p:cNvSpPr>
              <a:spLocks/>
            </p:cNvSpPr>
            <p:nvPr/>
          </p:nvSpPr>
          <p:spPr bwMode="auto">
            <a:xfrm>
              <a:off x="2314" y="2152"/>
              <a:ext cx="61" cy="52"/>
            </a:xfrm>
            <a:custGeom>
              <a:avLst/>
              <a:gdLst>
                <a:gd name="T0" fmla="*/ 121 w 121"/>
                <a:gd name="T1" fmla="*/ 21 h 104"/>
                <a:gd name="T2" fmla="*/ 82 w 121"/>
                <a:gd name="T3" fmla="*/ 53 h 104"/>
                <a:gd name="T4" fmla="*/ 68 w 121"/>
                <a:gd name="T5" fmla="*/ 104 h 104"/>
                <a:gd name="T6" fmla="*/ 0 w 121"/>
                <a:gd name="T7" fmla="*/ 0 h 104"/>
                <a:gd name="T8" fmla="*/ 121 w 121"/>
                <a:gd name="T9" fmla="*/ 21 h 104"/>
              </a:gdLst>
              <a:ahLst/>
              <a:cxnLst>
                <a:cxn ang="0">
                  <a:pos x="T0" y="T1"/>
                </a:cxn>
                <a:cxn ang="0">
                  <a:pos x="T2" y="T3"/>
                </a:cxn>
                <a:cxn ang="0">
                  <a:pos x="T4" y="T5"/>
                </a:cxn>
                <a:cxn ang="0">
                  <a:pos x="T6" y="T7"/>
                </a:cxn>
                <a:cxn ang="0">
                  <a:pos x="T8" y="T9"/>
                </a:cxn>
              </a:cxnLst>
              <a:rect l="0" t="0" r="r" b="b"/>
              <a:pathLst>
                <a:path w="121" h="104">
                  <a:moveTo>
                    <a:pt x="121" y="21"/>
                  </a:moveTo>
                  <a:lnTo>
                    <a:pt x="82" y="53"/>
                  </a:lnTo>
                  <a:lnTo>
                    <a:pt x="68" y="104"/>
                  </a:lnTo>
                  <a:lnTo>
                    <a:pt x="0" y="0"/>
                  </a:lnTo>
                  <a:lnTo>
                    <a:pt x="121"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 name="Rectangle 42"/>
            <p:cNvSpPr>
              <a:spLocks noChangeArrowheads="1"/>
            </p:cNvSpPr>
            <p:nvPr/>
          </p:nvSpPr>
          <p:spPr bwMode="auto">
            <a:xfrm>
              <a:off x="1964" y="1979"/>
              <a:ext cx="5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a</a:t>
              </a:r>
              <a:endParaRPr lang="en-US" altLang="zh-CN" b="1">
                <a:latin typeface="宋体" charset="-122"/>
              </a:endParaRPr>
            </a:p>
          </p:txBody>
        </p:sp>
        <p:sp>
          <p:nvSpPr>
            <p:cNvPr id="80" name="Rectangle 43"/>
            <p:cNvSpPr>
              <a:spLocks noChangeArrowheads="1"/>
            </p:cNvSpPr>
            <p:nvPr/>
          </p:nvSpPr>
          <p:spPr bwMode="auto">
            <a:xfrm>
              <a:off x="1896" y="1843"/>
              <a:ext cx="59"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b</a:t>
              </a:r>
              <a:endParaRPr lang="en-US" altLang="zh-CN" b="1">
                <a:latin typeface="宋体" charset="-122"/>
              </a:endParaRPr>
            </a:p>
          </p:txBody>
        </p:sp>
        <p:sp>
          <p:nvSpPr>
            <p:cNvPr id="81" name="Rectangle 44"/>
            <p:cNvSpPr>
              <a:spLocks noChangeArrowheads="1"/>
            </p:cNvSpPr>
            <p:nvPr/>
          </p:nvSpPr>
          <p:spPr bwMode="auto">
            <a:xfrm>
              <a:off x="2095" y="2262"/>
              <a:ext cx="5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a</a:t>
              </a:r>
              <a:endParaRPr lang="en-US" altLang="zh-CN" b="1">
                <a:latin typeface="宋体" charset="-122"/>
              </a:endParaRPr>
            </a:p>
          </p:txBody>
        </p:sp>
        <p:sp>
          <p:nvSpPr>
            <p:cNvPr id="82" name="Rectangle 45"/>
            <p:cNvSpPr>
              <a:spLocks noChangeArrowheads="1"/>
            </p:cNvSpPr>
            <p:nvPr/>
          </p:nvSpPr>
          <p:spPr bwMode="auto">
            <a:xfrm>
              <a:off x="2276" y="1780"/>
              <a:ext cx="5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a</a:t>
              </a:r>
              <a:endParaRPr lang="en-US" altLang="zh-CN" b="1">
                <a:latin typeface="宋体" charset="-122"/>
              </a:endParaRPr>
            </a:p>
          </p:txBody>
        </p:sp>
        <p:sp>
          <p:nvSpPr>
            <p:cNvPr id="83" name="Rectangle 46"/>
            <p:cNvSpPr>
              <a:spLocks noChangeArrowheads="1"/>
            </p:cNvSpPr>
            <p:nvPr/>
          </p:nvSpPr>
          <p:spPr bwMode="auto">
            <a:xfrm>
              <a:off x="2464" y="1864"/>
              <a:ext cx="59"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dirty="0">
                  <a:solidFill>
                    <a:srgbClr val="000000"/>
                  </a:solidFill>
                </a:rPr>
                <a:t>b</a:t>
              </a:r>
              <a:endParaRPr lang="en-US" altLang="zh-CN" b="1" dirty="0">
                <a:latin typeface="宋体" charset="-122"/>
              </a:endParaRPr>
            </a:p>
          </p:txBody>
        </p:sp>
        <p:sp>
          <p:nvSpPr>
            <p:cNvPr id="84" name="Rectangle 47"/>
            <p:cNvSpPr>
              <a:spLocks noChangeArrowheads="1"/>
            </p:cNvSpPr>
            <p:nvPr/>
          </p:nvSpPr>
          <p:spPr bwMode="auto">
            <a:xfrm>
              <a:off x="2464" y="2074"/>
              <a:ext cx="5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a</a:t>
              </a:r>
              <a:endParaRPr lang="en-US" altLang="zh-CN" b="1">
                <a:latin typeface="宋体" charset="-122"/>
              </a:endParaRPr>
            </a:p>
          </p:txBody>
        </p:sp>
        <p:sp>
          <p:nvSpPr>
            <p:cNvPr id="85" name="Rectangle 48"/>
            <p:cNvSpPr>
              <a:spLocks noChangeArrowheads="1"/>
            </p:cNvSpPr>
            <p:nvPr/>
          </p:nvSpPr>
          <p:spPr bwMode="auto">
            <a:xfrm>
              <a:off x="2742" y="2257"/>
              <a:ext cx="5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a</a:t>
              </a:r>
              <a:endParaRPr lang="en-US" altLang="zh-CN" b="1">
                <a:latin typeface="宋体" charset="-122"/>
              </a:endParaRPr>
            </a:p>
          </p:txBody>
        </p:sp>
        <p:sp>
          <p:nvSpPr>
            <p:cNvPr id="86" name="Rectangle 49"/>
            <p:cNvSpPr>
              <a:spLocks noChangeArrowheads="1"/>
            </p:cNvSpPr>
            <p:nvPr/>
          </p:nvSpPr>
          <p:spPr bwMode="auto">
            <a:xfrm>
              <a:off x="2895" y="1979"/>
              <a:ext cx="59"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b</a:t>
              </a:r>
              <a:endParaRPr lang="en-US" altLang="zh-CN" b="1">
                <a:latin typeface="宋体" charset="-122"/>
              </a:endParaRPr>
            </a:p>
          </p:txBody>
        </p:sp>
        <p:sp>
          <p:nvSpPr>
            <p:cNvPr id="87" name="Line 50"/>
            <p:cNvSpPr>
              <a:spLocks noChangeShapeType="1"/>
            </p:cNvSpPr>
            <p:nvPr/>
          </p:nvSpPr>
          <p:spPr bwMode="auto">
            <a:xfrm flipH="1" flipV="1">
              <a:off x="2382" y="1698"/>
              <a:ext cx="734" cy="31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Freeform 51"/>
            <p:cNvSpPr>
              <a:spLocks/>
            </p:cNvSpPr>
            <p:nvPr/>
          </p:nvSpPr>
          <p:spPr bwMode="auto">
            <a:xfrm>
              <a:off x="2344" y="1681"/>
              <a:ext cx="62" cy="45"/>
            </a:xfrm>
            <a:custGeom>
              <a:avLst/>
              <a:gdLst>
                <a:gd name="T0" fmla="*/ 123 w 123"/>
                <a:gd name="T1" fmla="*/ 2 h 91"/>
                <a:gd name="T2" fmla="*/ 89 w 123"/>
                <a:gd name="T3" fmla="*/ 40 h 91"/>
                <a:gd name="T4" fmla="*/ 83 w 123"/>
                <a:gd name="T5" fmla="*/ 91 h 91"/>
                <a:gd name="T6" fmla="*/ 0 w 123"/>
                <a:gd name="T7" fmla="*/ 0 h 91"/>
                <a:gd name="T8" fmla="*/ 123 w 123"/>
                <a:gd name="T9" fmla="*/ 2 h 91"/>
              </a:gdLst>
              <a:ahLst/>
              <a:cxnLst>
                <a:cxn ang="0">
                  <a:pos x="T0" y="T1"/>
                </a:cxn>
                <a:cxn ang="0">
                  <a:pos x="T2" y="T3"/>
                </a:cxn>
                <a:cxn ang="0">
                  <a:pos x="T4" y="T5"/>
                </a:cxn>
                <a:cxn ang="0">
                  <a:pos x="T6" y="T7"/>
                </a:cxn>
                <a:cxn ang="0">
                  <a:pos x="T8" y="T9"/>
                </a:cxn>
              </a:cxnLst>
              <a:rect l="0" t="0" r="r" b="b"/>
              <a:pathLst>
                <a:path w="123" h="91">
                  <a:moveTo>
                    <a:pt x="123" y="2"/>
                  </a:moveTo>
                  <a:lnTo>
                    <a:pt x="89" y="40"/>
                  </a:lnTo>
                  <a:lnTo>
                    <a:pt x="83" y="91"/>
                  </a:lnTo>
                  <a:lnTo>
                    <a:pt x="0" y="0"/>
                  </a:lnTo>
                  <a:lnTo>
                    <a:pt x="12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9" name="Rectangle 52"/>
            <p:cNvSpPr>
              <a:spLocks noChangeArrowheads="1"/>
            </p:cNvSpPr>
            <p:nvPr/>
          </p:nvSpPr>
          <p:spPr bwMode="auto">
            <a:xfrm>
              <a:off x="2759" y="1752"/>
              <a:ext cx="59"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b</a:t>
              </a:r>
              <a:endParaRPr lang="en-US" altLang="zh-CN" b="1">
                <a:latin typeface="宋体" charset="-122"/>
              </a:endParaRPr>
            </a:p>
          </p:txBody>
        </p:sp>
        <p:sp>
          <p:nvSpPr>
            <p:cNvPr id="90" name="Arc 53"/>
            <p:cNvSpPr>
              <a:spLocks/>
            </p:cNvSpPr>
            <p:nvPr/>
          </p:nvSpPr>
          <p:spPr bwMode="auto">
            <a:xfrm>
              <a:off x="2172" y="1384"/>
              <a:ext cx="169" cy="180"/>
            </a:xfrm>
            <a:custGeom>
              <a:avLst/>
              <a:gdLst>
                <a:gd name="G0" fmla="+- 21600 0 0"/>
                <a:gd name="G1" fmla="+- 21600 0 0"/>
                <a:gd name="G2" fmla="+- 21600 0 0"/>
                <a:gd name="T0" fmla="*/ 3837 w 43200"/>
                <a:gd name="T1" fmla="*/ 33889 h 40889"/>
                <a:gd name="T2" fmla="*/ 31321 w 43200"/>
                <a:gd name="T3" fmla="*/ 40889 h 40889"/>
                <a:gd name="T4" fmla="*/ 21600 w 43200"/>
                <a:gd name="T5" fmla="*/ 21600 h 40889"/>
              </a:gdLst>
              <a:ahLst/>
              <a:cxnLst>
                <a:cxn ang="0">
                  <a:pos x="T0" y="T1"/>
                </a:cxn>
                <a:cxn ang="0">
                  <a:pos x="T2" y="T3"/>
                </a:cxn>
                <a:cxn ang="0">
                  <a:pos x="T4" y="T5"/>
                </a:cxn>
              </a:cxnLst>
              <a:rect l="0" t="0" r="r" b="b"/>
              <a:pathLst>
                <a:path w="43200" h="40889" fill="none" extrusionOk="0">
                  <a:moveTo>
                    <a:pt x="3836" y="33889"/>
                  </a:moveTo>
                  <a:cubicBezTo>
                    <a:pt x="1338" y="30278"/>
                    <a:pt x="0" y="25991"/>
                    <a:pt x="0" y="21600"/>
                  </a:cubicBezTo>
                  <a:cubicBezTo>
                    <a:pt x="0" y="9670"/>
                    <a:pt x="9670" y="0"/>
                    <a:pt x="21600" y="0"/>
                  </a:cubicBezTo>
                  <a:cubicBezTo>
                    <a:pt x="33529" y="0"/>
                    <a:pt x="43200" y="9670"/>
                    <a:pt x="43200" y="21600"/>
                  </a:cubicBezTo>
                  <a:cubicBezTo>
                    <a:pt x="43200" y="29756"/>
                    <a:pt x="38605" y="37217"/>
                    <a:pt x="31320" y="40888"/>
                  </a:cubicBezTo>
                </a:path>
                <a:path w="43200" h="40889" stroke="0" extrusionOk="0">
                  <a:moveTo>
                    <a:pt x="3836" y="33889"/>
                  </a:moveTo>
                  <a:cubicBezTo>
                    <a:pt x="1338" y="30278"/>
                    <a:pt x="0" y="25991"/>
                    <a:pt x="0" y="21600"/>
                  </a:cubicBezTo>
                  <a:cubicBezTo>
                    <a:pt x="0" y="9670"/>
                    <a:pt x="9670" y="0"/>
                    <a:pt x="21600" y="0"/>
                  </a:cubicBezTo>
                  <a:cubicBezTo>
                    <a:pt x="33529" y="0"/>
                    <a:pt x="43200" y="9670"/>
                    <a:pt x="43200" y="21600"/>
                  </a:cubicBezTo>
                  <a:cubicBezTo>
                    <a:pt x="43200" y="29756"/>
                    <a:pt x="38605" y="37217"/>
                    <a:pt x="31320" y="40888"/>
                  </a:cubicBezTo>
                  <a:lnTo>
                    <a:pt x="21600" y="2160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1" name="Freeform 54"/>
            <p:cNvSpPr>
              <a:spLocks/>
            </p:cNvSpPr>
            <p:nvPr/>
          </p:nvSpPr>
          <p:spPr bwMode="auto">
            <a:xfrm>
              <a:off x="2161" y="1504"/>
              <a:ext cx="57" cy="58"/>
            </a:xfrm>
            <a:custGeom>
              <a:avLst/>
              <a:gdLst>
                <a:gd name="T0" fmla="*/ 0 w 113"/>
                <a:gd name="T1" fmla="*/ 68 h 117"/>
                <a:gd name="T2" fmla="*/ 47 w 113"/>
                <a:gd name="T3" fmla="*/ 47 h 117"/>
                <a:gd name="T4" fmla="*/ 72 w 113"/>
                <a:gd name="T5" fmla="*/ 0 h 117"/>
                <a:gd name="T6" fmla="*/ 113 w 113"/>
                <a:gd name="T7" fmla="*/ 117 h 117"/>
                <a:gd name="T8" fmla="*/ 0 w 113"/>
                <a:gd name="T9" fmla="*/ 68 h 117"/>
              </a:gdLst>
              <a:ahLst/>
              <a:cxnLst>
                <a:cxn ang="0">
                  <a:pos x="T0" y="T1"/>
                </a:cxn>
                <a:cxn ang="0">
                  <a:pos x="T2" y="T3"/>
                </a:cxn>
                <a:cxn ang="0">
                  <a:pos x="T4" y="T5"/>
                </a:cxn>
                <a:cxn ang="0">
                  <a:pos x="T6" y="T7"/>
                </a:cxn>
                <a:cxn ang="0">
                  <a:pos x="T8" y="T9"/>
                </a:cxn>
              </a:cxnLst>
              <a:rect l="0" t="0" r="r" b="b"/>
              <a:pathLst>
                <a:path w="113" h="117">
                  <a:moveTo>
                    <a:pt x="0" y="68"/>
                  </a:moveTo>
                  <a:lnTo>
                    <a:pt x="47" y="47"/>
                  </a:lnTo>
                  <a:lnTo>
                    <a:pt x="72" y="0"/>
                  </a:lnTo>
                  <a:lnTo>
                    <a:pt x="113" y="117"/>
                  </a:lnTo>
                  <a:lnTo>
                    <a:pt x="0"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 name="Rectangle 55"/>
            <p:cNvSpPr>
              <a:spLocks noChangeArrowheads="1"/>
            </p:cNvSpPr>
            <p:nvPr/>
          </p:nvSpPr>
          <p:spPr bwMode="auto">
            <a:xfrm>
              <a:off x="2378" y="1406"/>
              <a:ext cx="59"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b</a:t>
              </a:r>
              <a:endParaRPr lang="en-US" altLang="zh-CN" b="1">
                <a:latin typeface="宋体" charset="-122"/>
              </a:endParaRPr>
            </a:p>
          </p:txBody>
        </p:sp>
      </p:grpSp>
    </p:spTree>
    <p:extLst>
      <p:ext uri="{BB962C8B-B14F-4D97-AF65-F5344CB8AC3E}">
        <p14:creationId xmlns:p14="http://schemas.microsoft.com/office/powerpoint/2010/main" val="3792928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5091">
                                            <p:txEl>
                                              <p:pRg st="0" end="0"/>
                                            </p:txEl>
                                          </p:spTgt>
                                        </p:tgtEl>
                                        <p:attrNameLst>
                                          <p:attrName>style.visibility</p:attrName>
                                        </p:attrNameLst>
                                      </p:cBhvr>
                                      <p:to>
                                        <p:strVal val="visible"/>
                                      </p:to>
                                    </p:set>
                                    <p:animEffect transition="in" filter="wipe(up)">
                                      <p:cBhvr>
                                        <p:cTn id="7" dur="500"/>
                                        <p:tgtEl>
                                          <p:spTgt spid="34509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45091">
                                            <p:txEl>
                                              <p:pRg st="1" end="1"/>
                                            </p:txEl>
                                          </p:spTgt>
                                        </p:tgtEl>
                                        <p:attrNameLst>
                                          <p:attrName>style.visibility</p:attrName>
                                        </p:attrNameLst>
                                      </p:cBhvr>
                                      <p:to>
                                        <p:strVal val="visible"/>
                                      </p:to>
                                    </p:set>
                                    <p:animEffect transition="in" filter="wipe(up)">
                                      <p:cBhvr>
                                        <p:cTn id="10" dur="500"/>
                                        <p:tgtEl>
                                          <p:spTgt spid="345091">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45091">
                                            <p:txEl>
                                              <p:pRg st="2" end="2"/>
                                            </p:txEl>
                                          </p:spTgt>
                                        </p:tgtEl>
                                        <p:attrNameLst>
                                          <p:attrName>style.visibility</p:attrName>
                                        </p:attrNameLst>
                                      </p:cBhvr>
                                      <p:to>
                                        <p:strVal val="visible"/>
                                      </p:to>
                                    </p:set>
                                    <p:animEffect transition="in" filter="wipe(up)">
                                      <p:cBhvr>
                                        <p:cTn id="13" dur="500"/>
                                        <p:tgtEl>
                                          <p:spTgt spid="345091">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45091">
                                            <p:txEl>
                                              <p:pRg st="3" end="3"/>
                                            </p:txEl>
                                          </p:spTgt>
                                        </p:tgtEl>
                                        <p:attrNameLst>
                                          <p:attrName>style.visibility</p:attrName>
                                        </p:attrNameLst>
                                      </p:cBhvr>
                                      <p:to>
                                        <p:strVal val="visible"/>
                                      </p:to>
                                    </p:set>
                                    <p:animEffect transition="in" filter="wipe(up)">
                                      <p:cBhvr>
                                        <p:cTn id="16" dur="500"/>
                                        <p:tgtEl>
                                          <p:spTgt spid="34509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45091">
                                            <p:txEl>
                                              <p:pRg st="4" end="4"/>
                                            </p:txEl>
                                          </p:spTgt>
                                        </p:tgtEl>
                                        <p:attrNameLst>
                                          <p:attrName>style.visibility</p:attrName>
                                        </p:attrNameLst>
                                      </p:cBhvr>
                                      <p:to>
                                        <p:strVal val="visible"/>
                                      </p:to>
                                    </p:set>
                                    <p:animEffect transition="in" filter="wipe(up)">
                                      <p:cBhvr>
                                        <p:cTn id="21" dur="500"/>
                                        <p:tgtEl>
                                          <p:spTgt spid="34509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45091">
                                            <p:txEl>
                                              <p:pRg st="5" end="5"/>
                                            </p:txEl>
                                          </p:spTgt>
                                        </p:tgtEl>
                                        <p:attrNameLst>
                                          <p:attrName>style.visibility</p:attrName>
                                        </p:attrNameLst>
                                      </p:cBhvr>
                                      <p:to>
                                        <p:strVal val="visible"/>
                                      </p:to>
                                    </p:set>
                                    <p:animEffect transition="in" filter="wipe(up)">
                                      <p:cBhvr>
                                        <p:cTn id="26" dur="500"/>
                                        <p:tgtEl>
                                          <p:spTgt spid="345091">
                                            <p:txEl>
                                              <p:pRg st="5" end="5"/>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45091">
                                            <p:txEl>
                                              <p:pRg st="6" end="6"/>
                                            </p:txEl>
                                          </p:spTgt>
                                        </p:tgtEl>
                                        <p:attrNameLst>
                                          <p:attrName>style.visibility</p:attrName>
                                        </p:attrNameLst>
                                      </p:cBhvr>
                                      <p:to>
                                        <p:strVal val="visible"/>
                                      </p:to>
                                    </p:set>
                                    <p:animEffect transition="in" filter="wipe(up)">
                                      <p:cBhvr>
                                        <p:cTn id="29" dur="500"/>
                                        <p:tgtEl>
                                          <p:spTgt spid="345091">
                                            <p:txEl>
                                              <p:pRg st="6" end="6"/>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45091">
                                            <p:txEl>
                                              <p:pRg st="7" end="7"/>
                                            </p:txEl>
                                          </p:spTgt>
                                        </p:tgtEl>
                                        <p:attrNameLst>
                                          <p:attrName>style.visibility</p:attrName>
                                        </p:attrNameLst>
                                      </p:cBhvr>
                                      <p:to>
                                        <p:strVal val="visible"/>
                                      </p:to>
                                    </p:set>
                                    <p:animEffect transition="in" filter="wipe(up)">
                                      <p:cBhvr>
                                        <p:cTn id="32" dur="500"/>
                                        <p:tgtEl>
                                          <p:spTgt spid="345091">
                                            <p:txEl>
                                              <p:pRg st="7" end="7"/>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45091">
                                            <p:txEl>
                                              <p:pRg st="8" end="8"/>
                                            </p:txEl>
                                          </p:spTgt>
                                        </p:tgtEl>
                                        <p:attrNameLst>
                                          <p:attrName>style.visibility</p:attrName>
                                        </p:attrNameLst>
                                      </p:cBhvr>
                                      <p:to>
                                        <p:strVal val="visible"/>
                                      </p:to>
                                    </p:set>
                                    <p:animEffect transition="in" filter="wipe(up)">
                                      <p:cBhvr>
                                        <p:cTn id="35" dur="500"/>
                                        <p:tgtEl>
                                          <p:spTgt spid="345091">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345091">
                                            <p:txEl>
                                              <p:pRg st="9" end="9"/>
                                            </p:txEl>
                                          </p:spTgt>
                                        </p:tgtEl>
                                        <p:attrNameLst>
                                          <p:attrName>style.visibility</p:attrName>
                                        </p:attrNameLst>
                                      </p:cBhvr>
                                      <p:to>
                                        <p:strVal val="visible"/>
                                      </p:to>
                                    </p:set>
                                    <p:animEffect transition="in" filter="wipe(up)">
                                      <p:cBhvr>
                                        <p:cTn id="40" dur="500"/>
                                        <p:tgtEl>
                                          <p:spTgt spid="3450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zh-CN" altLang="en-US">
                <a:solidFill>
                  <a:srgbClr val="0000FF"/>
                </a:solidFill>
              </a:rPr>
              <a:t>构造最小</a:t>
            </a:r>
            <a:r>
              <a:rPr lang="en-US" altLang="zh-CN">
                <a:solidFill>
                  <a:srgbClr val="0000FF"/>
                </a:solidFill>
              </a:rPr>
              <a:t>DFA  D</a:t>
            </a:r>
            <a:r>
              <a:rPr lang="en-US" altLang="zh-CN">
                <a:solidFill>
                  <a:srgbClr val="0000FF"/>
                </a:solidFill>
                <a:sym typeface="Symbol" pitchFamily="18" charset="2"/>
              </a:rPr>
              <a:t></a:t>
            </a:r>
          </a:p>
        </p:txBody>
      </p:sp>
      <p:sp>
        <p:nvSpPr>
          <p:cNvPr id="346115" name="Rectangle 3"/>
          <p:cNvSpPr>
            <a:spLocks noGrp="1" noChangeArrowheads="1"/>
          </p:cNvSpPr>
          <p:nvPr>
            <p:ph type="body" idx="1"/>
          </p:nvPr>
        </p:nvSpPr>
        <p:spPr>
          <a:xfrm>
            <a:off x="228600" y="1219200"/>
            <a:ext cx="8686800" cy="2089150"/>
          </a:xfrm>
        </p:spPr>
        <p:txBody>
          <a:bodyPr/>
          <a:lstStyle/>
          <a:p>
            <a:r>
              <a:rPr lang="zh-CN" altLang="en-US">
                <a:solidFill>
                  <a:srgbClr val="0000FF"/>
                </a:solidFill>
                <a:latin typeface="宋体" charset="-122"/>
              </a:rPr>
              <a:t>第二步：</a:t>
            </a:r>
            <a:r>
              <a:rPr lang="zh-CN" altLang="en-US">
                <a:latin typeface="宋体" charset="-122"/>
              </a:rPr>
              <a:t>为每个子集选择一个代表状态。</a:t>
            </a:r>
          </a:p>
          <a:p>
            <a:pPr lvl="1"/>
            <a:r>
              <a:rPr lang="zh-CN" altLang="en-US">
                <a:latin typeface="宋体" charset="-122"/>
              </a:rPr>
              <a:t>选择</a:t>
            </a:r>
            <a:r>
              <a:rPr lang="en-US" altLang="zh-CN">
                <a:latin typeface="宋体" charset="-122"/>
              </a:rPr>
              <a:t>A</a:t>
            </a:r>
            <a:r>
              <a:rPr lang="zh-CN" altLang="en-US">
                <a:latin typeface="宋体" charset="-122"/>
              </a:rPr>
              <a:t>为子集</a:t>
            </a:r>
            <a:r>
              <a:rPr lang="en-US" altLang="zh-CN">
                <a:latin typeface="宋体" charset="-122"/>
              </a:rPr>
              <a:t>{A,C}</a:t>
            </a:r>
            <a:r>
              <a:rPr lang="zh-CN" altLang="en-US">
                <a:latin typeface="宋体" charset="-122"/>
              </a:rPr>
              <a:t>的代表状态</a:t>
            </a:r>
          </a:p>
          <a:p>
            <a:pPr lvl="1"/>
            <a:endParaRPr lang="zh-CN" altLang="en-US">
              <a:latin typeface="宋体" charset="-122"/>
            </a:endParaRPr>
          </a:p>
          <a:p>
            <a:r>
              <a:rPr lang="en-US" altLang="zh-CN">
                <a:latin typeface="宋体" charset="-122"/>
              </a:rPr>
              <a:t>D</a:t>
            </a:r>
            <a:r>
              <a:rPr lang="en-US" altLang="zh-CN">
                <a:latin typeface="宋体" charset="-122"/>
                <a:sym typeface="Symbol" pitchFamily="18" charset="2"/>
              </a:rPr>
              <a:t></a:t>
            </a:r>
            <a:r>
              <a:rPr lang="zh-CN" altLang="en-US">
                <a:latin typeface="宋体" charset="-122"/>
              </a:rPr>
              <a:t>的状态转换图</a:t>
            </a:r>
          </a:p>
        </p:txBody>
      </p:sp>
      <p:grpSp>
        <p:nvGrpSpPr>
          <p:cNvPr id="346116" name="Group 4"/>
          <p:cNvGrpSpPr>
            <a:grpSpLocks/>
          </p:cNvGrpSpPr>
          <p:nvPr/>
        </p:nvGrpSpPr>
        <p:grpSpPr bwMode="auto">
          <a:xfrm>
            <a:off x="609600" y="3525838"/>
            <a:ext cx="4502150" cy="2262187"/>
            <a:chOff x="3611" y="1729"/>
            <a:chExt cx="1928" cy="859"/>
          </a:xfrm>
        </p:grpSpPr>
        <p:sp>
          <p:nvSpPr>
            <p:cNvPr id="346117" name="Rectangle 5"/>
            <p:cNvSpPr>
              <a:spLocks noChangeArrowheads="1"/>
            </p:cNvSpPr>
            <p:nvPr/>
          </p:nvSpPr>
          <p:spPr bwMode="auto">
            <a:xfrm>
              <a:off x="4439" y="2450"/>
              <a:ext cx="0"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endParaRPr lang="zh-CN" altLang="zh-CN" b="1">
                <a:latin typeface="宋体" charset="-122"/>
              </a:endParaRPr>
            </a:p>
          </p:txBody>
        </p:sp>
        <p:grpSp>
          <p:nvGrpSpPr>
            <p:cNvPr id="346118" name="Group 6"/>
            <p:cNvGrpSpPr>
              <a:grpSpLocks/>
            </p:cNvGrpSpPr>
            <p:nvPr/>
          </p:nvGrpSpPr>
          <p:grpSpPr bwMode="auto">
            <a:xfrm>
              <a:off x="3611" y="1968"/>
              <a:ext cx="480" cy="349"/>
              <a:chOff x="3611" y="1968"/>
              <a:chExt cx="480" cy="349"/>
            </a:xfrm>
          </p:grpSpPr>
          <p:sp>
            <p:nvSpPr>
              <p:cNvPr id="346119" name="Rectangle 7"/>
              <p:cNvSpPr>
                <a:spLocks noChangeArrowheads="1"/>
              </p:cNvSpPr>
              <p:nvPr/>
            </p:nvSpPr>
            <p:spPr bwMode="auto">
              <a:xfrm>
                <a:off x="3922" y="2212"/>
                <a:ext cx="24"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 </a:t>
                </a:r>
                <a:endParaRPr lang="en-US" altLang="zh-CN" b="1">
                  <a:latin typeface="宋体" charset="-122"/>
                </a:endParaRPr>
              </a:p>
            </p:txBody>
          </p:sp>
          <p:grpSp>
            <p:nvGrpSpPr>
              <p:cNvPr id="346120" name="Group 8"/>
              <p:cNvGrpSpPr>
                <a:grpSpLocks/>
              </p:cNvGrpSpPr>
              <p:nvPr/>
            </p:nvGrpSpPr>
            <p:grpSpPr bwMode="auto">
              <a:xfrm>
                <a:off x="3941" y="2018"/>
                <a:ext cx="150" cy="151"/>
                <a:chOff x="3941" y="2018"/>
                <a:chExt cx="150" cy="151"/>
              </a:xfrm>
            </p:grpSpPr>
            <p:sp>
              <p:nvSpPr>
                <p:cNvPr id="346121" name="Oval 9"/>
                <p:cNvSpPr>
                  <a:spLocks noChangeArrowheads="1"/>
                </p:cNvSpPr>
                <p:nvPr/>
              </p:nvSpPr>
              <p:spPr bwMode="auto">
                <a:xfrm>
                  <a:off x="3944" y="2018"/>
                  <a:ext cx="147" cy="151"/>
                </a:xfrm>
                <a:prstGeom prst="ellipse">
                  <a:avLst/>
                </a:prstGeom>
                <a:solidFill>
                  <a:srgbClr val="FFFFFF"/>
                </a:solidFill>
                <a:ln w="12700">
                  <a:solidFill>
                    <a:srgbClr val="000000"/>
                  </a:solidFill>
                  <a:round/>
                  <a:headEnd/>
                  <a:tailEnd/>
                </a:ln>
              </p:spPr>
              <p:txBody>
                <a:bodyPr/>
                <a:lstStyle/>
                <a:p>
                  <a:endParaRPr lang="zh-CN" altLang="en-US"/>
                </a:p>
              </p:txBody>
            </p:sp>
            <p:sp>
              <p:nvSpPr>
                <p:cNvPr id="346122" name="Rectangle 10"/>
                <p:cNvSpPr>
                  <a:spLocks noChangeArrowheads="1"/>
                </p:cNvSpPr>
                <p:nvPr/>
              </p:nvSpPr>
              <p:spPr bwMode="auto">
                <a:xfrm>
                  <a:off x="3941" y="2032"/>
                  <a:ext cx="119"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  A</a:t>
                  </a:r>
                  <a:endParaRPr lang="en-US" altLang="zh-CN" b="1">
                    <a:latin typeface="宋体" charset="-122"/>
                  </a:endParaRPr>
                </a:p>
              </p:txBody>
            </p:sp>
          </p:grpSp>
          <p:sp>
            <p:nvSpPr>
              <p:cNvPr id="346123" name="Line 11"/>
              <p:cNvSpPr>
                <a:spLocks noChangeShapeType="1"/>
              </p:cNvSpPr>
              <p:nvPr/>
            </p:nvSpPr>
            <p:spPr bwMode="auto">
              <a:xfrm>
                <a:off x="3723" y="2088"/>
                <a:ext cx="18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6124" name="Freeform 12"/>
              <p:cNvSpPr>
                <a:spLocks/>
              </p:cNvSpPr>
              <p:nvPr/>
            </p:nvSpPr>
            <p:spPr bwMode="auto">
              <a:xfrm>
                <a:off x="3887" y="2064"/>
                <a:ext cx="57" cy="49"/>
              </a:xfrm>
              <a:custGeom>
                <a:avLst/>
                <a:gdLst>
                  <a:gd name="T0" fmla="*/ 0 w 113"/>
                  <a:gd name="T1" fmla="*/ 98 h 98"/>
                  <a:gd name="T2" fmla="*/ 17 w 113"/>
                  <a:gd name="T3" fmla="*/ 49 h 98"/>
                  <a:gd name="T4" fmla="*/ 0 w 113"/>
                  <a:gd name="T5" fmla="*/ 0 h 98"/>
                  <a:gd name="T6" fmla="*/ 113 w 113"/>
                  <a:gd name="T7" fmla="*/ 49 h 98"/>
                  <a:gd name="T8" fmla="*/ 0 w 113"/>
                  <a:gd name="T9" fmla="*/ 98 h 98"/>
                </a:gdLst>
                <a:ahLst/>
                <a:cxnLst>
                  <a:cxn ang="0">
                    <a:pos x="T0" y="T1"/>
                  </a:cxn>
                  <a:cxn ang="0">
                    <a:pos x="T2" y="T3"/>
                  </a:cxn>
                  <a:cxn ang="0">
                    <a:pos x="T4" y="T5"/>
                  </a:cxn>
                  <a:cxn ang="0">
                    <a:pos x="T6" y="T7"/>
                  </a:cxn>
                  <a:cxn ang="0">
                    <a:pos x="T8" y="T9"/>
                  </a:cxn>
                </a:cxnLst>
                <a:rect l="0" t="0" r="r" b="b"/>
                <a:pathLst>
                  <a:path w="113" h="98">
                    <a:moveTo>
                      <a:pt x="0" y="98"/>
                    </a:moveTo>
                    <a:lnTo>
                      <a:pt x="17" y="49"/>
                    </a:lnTo>
                    <a:lnTo>
                      <a:pt x="0" y="0"/>
                    </a:lnTo>
                    <a:lnTo>
                      <a:pt x="113" y="49"/>
                    </a:lnTo>
                    <a:lnTo>
                      <a:pt x="0"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6125" name="Rectangle 13"/>
              <p:cNvSpPr>
                <a:spLocks noChangeArrowheads="1"/>
              </p:cNvSpPr>
              <p:nvPr/>
            </p:nvSpPr>
            <p:spPr bwMode="auto">
              <a:xfrm>
                <a:off x="3611" y="1968"/>
                <a:ext cx="197"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zh-CN" altLang="en-US" sz="1800" b="1">
                    <a:solidFill>
                      <a:srgbClr val="000000"/>
                    </a:solidFill>
                  </a:rPr>
                  <a:t>开始</a:t>
                </a:r>
                <a:endParaRPr lang="zh-CN" altLang="zh-CN" b="1">
                  <a:latin typeface="宋体" charset="-122"/>
                </a:endParaRPr>
              </a:p>
            </p:txBody>
          </p:sp>
        </p:grpSp>
        <p:grpSp>
          <p:nvGrpSpPr>
            <p:cNvPr id="346126" name="Group 14"/>
            <p:cNvGrpSpPr>
              <a:grpSpLocks/>
            </p:cNvGrpSpPr>
            <p:nvPr/>
          </p:nvGrpSpPr>
          <p:grpSpPr bwMode="auto">
            <a:xfrm>
              <a:off x="5313" y="2005"/>
              <a:ext cx="226" cy="169"/>
              <a:chOff x="5313" y="2005"/>
              <a:chExt cx="226" cy="169"/>
            </a:xfrm>
          </p:grpSpPr>
          <p:sp>
            <p:nvSpPr>
              <p:cNvPr id="346127" name="Oval 15"/>
              <p:cNvSpPr>
                <a:spLocks noChangeArrowheads="1"/>
              </p:cNvSpPr>
              <p:nvPr/>
            </p:nvSpPr>
            <p:spPr bwMode="auto">
              <a:xfrm>
                <a:off x="5313" y="2005"/>
                <a:ext cx="180" cy="169"/>
              </a:xfrm>
              <a:prstGeom prst="ellipse">
                <a:avLst/>
              </a:prstGeom>
              <a:solidFill>
                <a:srgbClr val="FFFFFF"/>
              </a:solidFill>
              <a:ln w="12700">
                <a:solidFill>
                  <a:srgbClr val="000000"/>
                </a:solidFill>
                <a:round/>
                <a:headEnd/>
                <a:tailEnd/>
              </a:ln>
            </p:spPr>
            <p:txBody>
              <a:bodyPr/>
              <a:lstStyle/>
              <a:p>
                <a:endParaRPr lang="zh-CN" altLang="en-US"/>
              </a:p>
            </p:txBody>
          </p:sp>
          <p:sp>
            <p:nvSpPr>
              <p:cNvPr id="346128" name="Oval 16"/>
              <p:cNvSpPr>
                <a:spLocks noChangeArrowheads="1"/>
              </p:cNvSpPr>
              <p:nvPr/>
            </p:nvSpPr>
            <p:spPr bwMode="auto">
              <a:xfrm>
                <a:off x="5328" y="2020"/>
                <a:ext cx="149" cy="139"/>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6129" name="Rectangle 17"/>
              <p:cNvSpPr>
                <a:spLocks noChangeArrowheads="1"/>
              </p:cNvSpPr>
              <p:nvPr/>
            </p:nvSpPr>
            <p:spPr bwMode="auto">
              <a:xfrm>
                <a:off x="5352" y="2040"/>
                <a:ext cx="187"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 E    </a:t>
                </a:r>
                <a:endParaRPr lang="en-US" altLang="zh-CN" b="1">
                  <a:latin typeface="宋体" charset="-122"/>
                </a:endParaRPr>
              </a:p>
            </p:txBody>
          </p:sp>
        </p:grpSp>
        <p:grpSp>
          <p:nvGrpSpPr>
            <p:cNvPr id="346130" name="Group 18"/>
            <p:cNvGrpSpPr>
              <a:grpSpLocks/>
            </p:cNvGrpSpPr>
            <p:nvPr/>
          </p:nvGrpSpPr>
          <p:grpSpPr bwMode="auto">
            <a:xfrm>
              <a:off x="4859" y="2009"/>
              <a:ext cx="231" cy="169"/>
              <a:chOff x="4859" y="2009"/>
              <a:chExt cx="231" cy="169"/>
            </a:xfrm>
          </p:grpSpPr>
          <p:sp>
            <p:nvSpPr>
              <p:cNvPr id="346131" name="Oval 19"/>
              <p:cNvSpPr>
                <a:spLocks noChangeArrowheads="1"/>
              </p:cNvSpPr>
              <p:nvPr/>
            </p:nvSpPr>
            <p:spPr bwMode="auto">
              <a:xfrm>
                <a:off x="4859" y="2009"/>
                <a:ext cx="179" cy="169"/>
              </a:xfrm>
              <a:prstGeom prst="ellipse">
                <a:avLst/>
              </a:prstGeom>
              <a:solidFill>
                <a:srgbClr val="FFFFFF"/>
              </a:solidFill>
              <a:ln w="12700">
                <a:solidFill>
                  <a:srgbClr val="000000"/>
                </a:solidFill>
                <a:round/>
                <a:headEnd/>
                <a:tailEnd/>
              </a:ln>
            </p:spPr>
            <p:txBody>
              <a:bodyPr/>
              <a:lstStyle/>
              <a:p>
                <a:endParaRPr lang="zh-CN" altLang="en-US"/>
              </a:p>
            </p:txBody>
          </p:sp>
          <p:sp>
            <p:nvSpPr>
              <p:cNvPr id="346132" name="Rectangle 20"/>
              <p:cNvSpPr>
                <a:spLocks noChangeArrowheads="1"/>
              </p:cNvSpPr>
              <p:nvPr/>
            </p:nvSpPr>
            <p:spPr bwMode="auto">
              <a:xfrm>
                <a:off x="4897" y="2044"/>
                <a:ext cx="193"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 D    </a:t>
                </a:r>
                <a:endParaRPr lang="en-US" altLang="zh-CN" b="1">
                  <a:latin typeface="宋体" charset="-122"/>
                </a:endParaRPr>
              </a:p>
            </p:txBody>
          </p:sp>
        </p:grpSp>
        <p:sp>
          <p:nvSpPr>
            <p:cNvPr id="346133" name="Line 21"/>
            <p:cNvSpPr>
              <a:spLocks noChangeShapeType="1"/>
            </p:cNvSpPr>
            <p:nvPr/>
          </p:nvSpPr>
          <p:spPr bwMode="auto">
            <a:xfrm>
              <a:off x="4093" y="2089"/>
              <a:ext cx="22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6134" name="Freeform 22"/>
            <p:cNvSpPr>
              <a:spLocks/>
            </p:cNvSpPr>
            <p:nvPr/>
          </p:nvSpPr>
          <p:spPr bwMode="auto">
            <a:xfrm>
              <a:off x="4297" y="2064"/>
              <a:ext cx="57" cy="50"/>
            </a:xfrm>
            <a:custGeom>
              <a:avLst/>
              <a:gdLst>
                <a:gd name="T0" fmla="*/ 0 w 114"/>
                <a:gd name="T1" fmla="*/ 98 h 98"/>
                <a:gd name="T2" fmla="*/ 17 w 114"/>
                <a:gd name="T3" fmla="*/ 49 h 98"/>
                <a:gd name="T4" fmla="*/ 0 w 114"/>
                <a:gd name="T5" fmla="*/ 0 h 98"/>
                <a:gd name="T6" fmla="*/ 114 w 114"/>
                <a:gd name="T7" fmla="*/ 49 h 98"/>
                <a:gd name="T8" fmla="*/ 0 w 114"/>
                <a:gd name="T9" fmla="*/ 98 h 98"/>
              </a:gdLst>
              <a:ahLst/>
              <a:cxnLst>
                <a:cxn ang="0">
                  <a:pos x="T0" y="T1"/>
                </a:cxn>
                <a:cxn ang="0">
                  <a:pos x="T2" y="T3"/>
                </a:cxn>
                <a:cxn ang="0">
                  <a:pos x="T4" y="T5"/>
                </a:cxn>
                <a:cxn ang="0">
                  <a:pos x="T6" y="T7"/>
                </a:cxn>
                <a:cxn ang="0">
                  <a:pos x="T8" y="T9"/>
                </a:cxn>
              </a:cxnLst>
              <a:rect l="0" t="0" r="r" b="b"/>
              <a:pathLst>
                <a:path w="114" h="98">
                  <a:moveTo>
                    <a:pt x="0" y="98"/>
                  </a:moveTo>
                  <a:lnTo>
                    <a:pt x="17" y="49"/>
                  </a:lnTo>
                  <a:lnTo>
                    <a:pt x="0" y="0"/>
                  </a:lnTo>
                  <a:lnTo>
                    <a:pt x="114" y="49"/>
                  </a:lnTo>
                  <a:lnTo>
                    <a:pt x="0"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6135" name="Arc 23"/>
            <p:cNvSpPr>
              <a:spLocks/>
            </p:cNvSpPr>
            <p:nvPr/>
          </p:nvSpPr>
          <p:spPr bwMode="auto">
            <a:xfrm>
              <a:off x="4501" y="1946"/>
              <a:ext cx="372" cy="110"/>
            </a:xfrm>
            <a:custGeom>
              <a:avLst/>
              <a:gdLst>
                <a:gd name="G0" fmla="+- 20253 0 0"/>
                <a:gd name="G1" fmla="+- 21600 0 0"/>
                <a:gd name="G2" fmla="+- 21600 0 0"/>
                <a:gd name="T0" fmla="*/ 0 w 37318"/>
                <a:gd name="T1" fmla="*/ 14091 h 21600"/>
                <a:gd name="T2" fmla="*/ 37318 w 37318"/>
                <a:gd name="T3" fmla="*/ 8358 h 21600"/>
                <a:gd name="T4" fmla="*/ 20253 w 37318"/>
                <a:gd name="T5" fmla="*/ 21600 h 21600"/>
              </a:gdLst>
              <a:ahLst/>
              <a:cxnLst>
                <a:cxn ang="0">
                  <a:pos x="T0" y="T1"/>
                </a:cxn>
                <a:cxn ang="0">
                  <a:pos x="T2" y="T3"/>
                </a:cxn>
                <a:cxn ang="0">
                  <a:pos x="T4" y="T5"/>
                </a:cxn>
              </a:cxnLst>
              <a:rect l="0" t="0" r="r" b="b"/>
              <a:pathLst>
                <a:path w="37318" h="21600" fill="none" extrusionOk="0">
                  <a:moveTo>
                    <a:pt x="0" y="14091"/>
                  </a:moveTo>
                  <a:cubicBezTo>
                    <a:pt x="3140" y="5621"/>
                    <a:pt x="11219" y="-1"/>
                    <a:pt x="20253" y="0"/>
                  </a:cubicBezTo>
                  <a:cubicBezTo>
                    <a:pt x="26927" y="0"/>
                    <a:pt x="33226" y="3085"/>
                    <a:pt x="37317" y="8358"/>
                  </a:cubicBezTo>
                </a:path>
                <a:path w="37318" h="21600" stroke="0" extrusionOk="0">
                  <a:moveTo>
                    <a:pt x="0" y="14091"/>
                  </a:moveTo>
                  <a:cubicBezTo>
                    <a:pt x="3140" y="5621"/>
                    <a:pt x="11219" y="-1"/>
                    <a:pt x="20253" y="0"/>
                  </a:cubicBezTo>
                  <a:cubicBezTo>
                    <a:pt x="26927" y="0"/>
                    <a:pt x="33226" y="3085"/>
                    <a:pt x="37317" y="8358"/>
                  </a:cubicBezTo>
                  <a:lnTo>
                    <a:pt x="20253" y="2160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6136" name="Freeform 24"/>
            <p:cNvSpPr>
              <a:spLocks/>
            </p:cNvSpPr>
            <p:nvPr/>
          </p:nvSpPr>
          <p:spPr bwMode="auto">
            <a:xfrm>
              <a:off x="4845" y="1961"/>
              <a:ext cx="59" cy="55"/>
            </a:xfrm>
            <a:custGeom>
              <a:avLst/>
              <a:gdLst>
                <a:gd name="T0" fmla="*/ 0 w 120"/>
                <a:gd name="T1" fmla="*/ 77 h 110"/>
                <a:gd name="T2" fmla="*/ 44 w 120"/>
                <a:gd name="T3" fmla="*/ 49 h 110"/>
                <a:gd name="T4" fmla="*/ 61 w 120"/>
                <a:gd name="T5" fmla="*/ 0 h 110"/>
                <a:gd name="T6" fmla="*/ 120 w 120"/>
                <a:gd name="T7" fmla="*/ 110 h 110"/>
                <a:gd name="T8" fmla="*/ 0 w 120"/>
                <a:gd name="T9" fmla="*/ 77 h 110"/>
              </a:gdLst>
              <a:ahLst/>
              <a:cxnLst>
                <a:cxn ang="0">
                  <a:pos x="T0" y="T1"/>
                </a:cxn>
                <a:cxn ang="0">
                  <a:pos x="T2" y="T3"/>
                </a:cxn>
                <a:cxn ang="0">
                  <a:pos x="T4" y="T5"/>
                </a:cxn>
                <a:cxn ang="0">
                  <a:pos x="T6" y="T7"/>
                </a:cxn>
                <a:cxn ang="0">
                  <a:pos x="T8" y="T9"/>
                </a:cxn>
              </a:cxnLst>
              <a:rect l="0" t="0" r="r" b="b"/>
              <a:pathLst>
                <a:path w="120" h="110">
                  <a:moveTo>
                    <a:pt x="0" y="77"/>
                  </a:moveTo>
                  <a:lnTo>
                    <a:pt x="44" y="49"/>
                  </a:lnTo>
                  <a:lnTo>
                    <a:pt x="61" y="0"/>
                  </a:lnTo>
                  <a:lnTo>
                    <a:pt x="120" y="110"/>
                  </a:lnTo>
                  <a:lnTo>
                    <a:pt x="0"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6137" name="Arc 25"/>
            <p:cNvSpPr>
              <a:spLocks/>
            </p:cNvSpPr>
            <p:nvPr/>
          </p:nvSpPr>
          <p:spPr bwMode="auto">
            <a:xfrm>
              <a:off x="4542" y="2135"/>
              <a:ext cx="780" cy="121"/>
            </a:xfrm>
            <a:custGeom>
              <a:avLst/>
              <a:gdLst>
                <a:gd name="G0" fmla="+- 19555 0 0"/>
                <a:gd name="G1" fmla="+- 0 0 0"/>
                <a:gd name="G2" fmla="+- 21600 0 0"/>
                <a:gd name="T0" fmla="*/ 41067 w 41067"/>
                <a:gd name="T1" fmla="*/ 1949 h 21600"/>
                <a:gd name="T2" fmla="*/ 0 w 41067"/>
                <a:gd name="T3" fmla="*/ 9175 h 21600"/>
                <a:gd name="T4" fmla="*/ 19555 w 41067"/>
                <a:gd name="T5" fmla="*/ 0 h 21600"/>
              </a:gdLst>
              <a:ahLst/>
              <a:cxnLst>
                <a:cxn ang="0">
                  <a:pos x="T0" y="T1"/>
                </a:cxn>
                <a:cxn ang="0">
                  <a:pos x="T2" y="T3"/>
                </a:cxn>
                <a:cxn ang="0">
                  <a:pos x="T4" y="T5"/>
                </a:cxn>
              </a:cxnLst>
              <a:rect l="0" t="0" r="r" b="b"/>
              <a:pathLst>
                <a:path w="41067" h="21600" fill="none" extrusionOk="0">
                  <a:moveTo>
                    <a:pt x="41066" y="1948"/>
                  </a:moveTo>
                  <a:cubicBezTo>
                    <a:pt x="40058" y="13077"/>
                    <a:pt x="30729" y="21599"/>
                    <a:pt x="19555" y="21600"/>
                  </a:cubicBezTo>
                  <a:cubicBezTo>
                    <a:pt x="11179" y="21600"/>
                    <a:pt x="3558" y="16757"/>
                    <a:pt x="0" y="9174"/>
                  </a:cubicBezTo>
                </a:path>
                <a:path w="41067" h="21600" stroke="0" extrusionOk="0">
                  <a:moveTo>
                    <a:pt x="41066" y="1948"/>
                  </a:moveTo>
                  <a:cubicBezTo>
                    <a:pt x="40058" y="13077"/>
                    <a:pt x="30729" y="21599"/>
                    <a:pt x="19555" y="21600"/>
                  </a:cubicBezTo>
                  <a:cubicBezTo>
                    <a:pt x="11179" y="21600"/>
                    <a:pt x="3558" y="16757"/>
                    <a:pt x="0" y="9174"/>
                  </a:cubicBezTo>
                  <a:lnTo>
                    <a:pt x="19555"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6138" name="Freeform 26"/>
            <p:cNvSpPr>
              <a:spLocks/>
            </p:cNvSpPr>
            <p:nvPr/>
          </p:nvSpPr>
          <p:spPr bwMode="auto">
            <a:xfrm>
              <a:off x="4515" y="2162"/>
              <a:ext cx="60" cy="53"/>
            </a:xfrm>
            <a:custGeom>
              <a:avLst/>
              <a:gdLst>
                <a:gd name="T0" fmla="*/ 121 w 121"/>
                <a:gd name="T1" fmla="*/ 24 h 106"/>
                <a:gd name="T2" fmla="*/ 80 w 121"/>
                <a:gd name="T3" fmla="*/ 55 h 106"/>
                <a:gd name="T4" fmla="*/ 64 w 121"/>
                <a:gd name="T5" fmla="*/ 106 h 106"/>
                <a:gd name="T6" fmla="*/ 0 w 121"/>
                <a:gd name="T7" fmla="*/ 0 h 106"/>
                <a:gd name="T8" fmla="*/ 121 w 121"/>
                <a:gd name="T9" fmla="*/ 24 h 106"/>
              </a:gdLst>
              <a:ahLst/>
              <a:cxnLst>
                <a:cxn ang="0">
                  <a:pos x="T0" y="T1"/>
                </a:cxn>
                <a:cxn ang="0">
                  <a:pos x="T2" y="T3"/>
                </a:cxn>
                <a:cxn ang="0">
                  <a:pos x="T4" y="T5"/>
                </a:cxn>
                <a:cxn ang="0">
                  <a:pos x="T6" y="T7"/>
                </a:cxn>
                <a:cxn ang="0">
                  <a:pos x="T8" y="T9"/>
                </a:cxn>
              </a:cxnLst>
              <a:rect l="0" t="0" r="r" b="b"/>
              <a:pathLst>
                <a:path w="121" h="106">
                  <a:moveTo>
                    <a:pt x="121" y="24"/>
                  </a:moveTo>
                  <a:lnTo>
                    <a:pt x="80" y="55"/>
                  </a:lnTo>
                  <a:lnTo>
                    <a:pt x="64" y="106"/>
                  </a:lnTo>
                  <a:lnTo>
                    <a:pt x="0" y="0"/>
                  </a:lnTo>
                  <a:lnTo>
                    <a:pt x="121"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46139" name="Group 27"/>
            <p:cNvGrpSpPr>
              <a:grpSpLocks/>
            </p:cNvGrpSpPr>
            <p:nvPr/>
          </p:nvGrpSpPr>
          <p:grpSpPr bwMode="auto">
            <a:xfrm>
              <a:off x="4360" y="2009"/>
              <a:ext cx="224" cy="169"/>
              <a:chOff x="4360" y="2009"/>
              <a:chExt cx="224" cy="169"/>
            </a:xfrm>
          </p:grpSpPr>
          <p:sp>
            <p:nvSpPr>
              <p:cNvPr id="346140" name="Oval 28"/>
              <p:cNvSpPr>
                <a:spLocks noChangeArrowheads="1"/>
              </p:cNvSpPr>
              <p:nvPr/>
            </p:nvSpPr>
            <p:spPr bwMode="auto">
              <a:xfrm>
                <a:off x="4360" y="2009"/>
                <a:ext cx="179" cy="169"/>
              </a:xfrm>
              <a:prstGeom prst="ellipse">
                <a:avLst/>
              </a:prstGeom>
              <a:solidFill>
                <a:srgbClr val="FFFFFF"/>
              </a:solidFill>
              <a:ln w="12700">
                <a:solidFill>
                  <a:srgbClr val="000000"/>
                </a:solidFill>
                <a:round/>
                <a:headEnd/>
                <a:tailEnd/>
              </a:ln>
            </p:spPr>
            <p:txBody>
              <a:bodyPr/>
              <a:lstStyle/>
              <a:p>
                <a:endParaRPr lang="zh-CN" altLang="en-US"/>
              </a:p>
            </p:txBody>
          </p:sp>
          <p:sp>
            <p:nvSpPr>
              <p:cNvPr id="346141" name="Rectangle 29"/>
              <p:cNvSpPr>
                <a:spLocks noChangeArrowheads="1"/>
              </p:cNvSpPr>
              <p:nvPr/>
            </p:nvSpPr>
            <p:spPr bwMode="auto">
              <a:xfrm>
                <a:off x="4397" y="2044"/>
                <a:ext cx="187"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 B    </a:t>
                </a:r>
                <a:endParaRPr lang="en-US" altLang="zh-CN" b="1">
                  <a:latin typeface="宋体" charset="-122"/>
                </a:endParaRPr>
              </a:p>
            </p:txBody>
          </p:sp>
        </p:grpSp>
        <p:sp>
          <p:nvSpPr>
            <p:cNvPr id="346142" name="Line 30"/>
            <p:cNvSpPr>
              <a:spLocks noChangeShapeType="1"/>
            </p:cNvSpPr>
            <p:nvPr/>
          </p:nvSpPr>
          <p:spPr bwMode="auto">
            <a:xfrm>
              <a:off x="5041" y="2089"/>
              <a:ext cx="22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6143" name="Freeform 31"/>
            <p:cNvSpPr>
              <a:spLocks/>
            </p:cNvSpPr>
            <p:nvPr/>
          </p:nvSpPr>
          <p:spPr bwMode="auto">
            <a:xfrm>
              <a:off x="5251" y="2064"/>
              <a:ext cx="56" cy="50"/>
            </a:xfrm>
            <a:custGeom>
              <a:avLst/>
              <a:gdLst>
                <a:gd name="T0" fmla="*/ 0 w 114"/>
                <a:gd name="T1" fmla="*/ 98 h 98"/>
                <a:gd name="T2" fmla="*/ 17 w 114"/>
                <a:gd name="T3" fmla="*/ 49 h 98"/>
                <a:gd name="T4" fmla="*/ 0 w 114"/>
                <a:gd name="T5" fmla="*/ 0 h 98"/>
                <a:gd name="T6" fmla="*/ 114 w 114"/>
                <a:gd name="T7" fmla="*/ 49 h 98"/>
                <a:gd name="T8" fmla="*/ 0 w 114"/>
                <a:gd name="T9" fmla="*/ 98 h 98"/>
              </a:gdLst>
              <a:ahLst/>
              <a:cxnLst>
                <a:cxn ang="0">
                  <a:pos x="T0" y="T1"/>
                </a:cxn>
                <a:cxn ang="0">
                  <a:pos x="T2" y="T3"/>
                </a:cxn>
                <a:cxn ang="0">
                  <a:pos x="T4" y="T5"/>
                </a:cxn>
                <a:cxn ang="0">
                  <a:pos x="T6" y="T7"/>
                </a:cxn>
                <a:cxn ang="0">
                  <a:pos x="T8" y="T9"/>
                </a:cxn>
              </a:cxnLst>
              <a:rect l="0" t="0" r="r" b="b"/>
              <a:pathLst>
                <a:path w="114" h="98">
                  <a:moveTo>
                    <a:pt x="0" y="98"/>
                  </a:moveTo>
                  <a:lnTo>
                    <a:pt x="17" y="49"/>
                  </a:lnTo>
                  <a:lnTo>
                    <a:pt x="0" y="0"/>
                  </a:lnTo>
                  <a:lnTo>
                    <a:pt x="114" y="49"/>
                  </a:lnTo>
                  <a:lnTo>
                    <a:pt x="0"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6144" name="Arc 32"/>
            <p:cNvSpPr>
              <a:spLocks/>
            </p:cNvSpPr>
            <p:nvPr/>
          </p:nvSpPr>
          <p:spPr bwMode="auto">
            <a:xfrm>
              <a:off x="4312" y="1849"/>
              <a:ext cx="169" cy="164"/>
            </a:xfrm>
            <a:custGeom>
              <a:avLst/>
              <a:gdLst>
                <a:gd name="G0" fmla="+- 21600 0 0"/>
                <a:gd name="G1" fmla="+- 21600 0 0"/>
                <a:gd name="G2" fmla="+- 21600 0 0"/>
                <a:gd name="T0" fmla="*/ 6832 w 43200"/>
                <a:gd name="T1" fmla="*/ 37363 h 37363"/>
                <a:gd name="T2" fmla="*/ 40015 w 43200"/>
                <a:gd name="T3" fmla="*/ 32889 h 37363"/>
                <a:gd name="T4" fmla="*/ 21600 w 43200"/>
                <a:gd name="T5" fmla="*/ 21600 h 37363"/>
              </a:gdLst>
              <a:ahLst/>
              <a:cxnLst>
                <a:cxn ang="0">
                  <a:pos x="T0" y="T1"/>
                </a:cxn>
                <a:cxn ang="0">
                  <a:pos x="T2" y="T3"/>
                </a:cxn>
                <a:cxn ang="0">
                  <a:pos x="T4" y="T5"/>
                </a:cxn>
              </a:cxnLst>
              <a:rect l="0" t="0" r="r" b="b"/>
              <a:pathLst>
                <a:path w="43200" h="37363" fill="none" extrusionOk="0">
                  <a:moveTo>
                    <a:pt x="6832" y="37362"/>
                  </a:moveTo>
                  <a:cubicBezTo>
                    <a:pt x="2473" y="33279"/>
                    <a:pt x="0" y="27572"/>
                    <a:pt x="0" y="21600"/>
                  </a:cubicBezTo>
                  <a:cubicBezTo>
                    <a:pt x="0" y="9670"/>
                    <a:pt x="9670" y="0"/>
                    <a:pt x="21600" y="0"/>
                  </a:cubicBezTo>
                  <a:cubicBezTo>
                    <a:pt x="33529" y="0"/>
                    <a:pt x="43200" y="9670"/>
                    <a:pt x="43200" y="21600"/>
                  </a:cubicBezTo>
                  <a:cubicBezTo>
                    <a:pt x="43200" y="25584"/>
                    <a:pt x="42097" y="29491"/>
                    <a:pt x="40015" y="32889"/>
                  </a:cubicBezTo>
                </a:path>
                <a:path w="43200" h="37363" stroke="0" extrusionOk="0">
                  <a:moveTo>
                    <a:pt x="6832" y="37362"/>
                  </a:moveTo>
                  <a:cubicBezTo>
                    <a:pt x="2473" y="33279"/>
                    <a:pt x="0" y="27572"/>
                    <a:pt x="0" y="21600"/>
                  </a:cubicBezTo>
                  <a:cubicBezTo>
                    <a:pt x="0" y="9670"/>
                    <a:pt x="9670" y="0"/>
                    <a:pt x="21600" y="0"/>
                  </a:cubicBezTo>
                  <a:cubicBezTo>
                    <a:pt x="33529" y="0"/>
                    <a:pt x="43200" y="9670"/>
                    <a:pt x="43200" y="21600"/>
                  </a:cubicBezTo>
                  <a:cubicBezTo>
                    <a:pt x="43200" y="25584"/>
                    <a:pt x="42097" y="29491"/>
                    <a:pt x="40015" y="32889"/>
                  </a:cubicBezTo>
                  <a:lnTo>
                    <a:pt x="21600" y="2160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6145" name="Freeform 33"/>
            <p:cNvSpPr>
              <a:spLocks/>
            </p:cNvSpPr>
            <p:nvPr/>
          </p:nvSpPr>
          <p:spPr bwMode="auto">
            <a:xfrm>
              <a:off x="4316" y="1983"/>
              <a:ext cx="60" cy="52"/>
            </a:xfrm>
            <a:custGeom>
              <a:avLst/>
              <a:gdLst>
                <a:gd name="T0" fmla="*/ 0 w 121"/>
                <a:gd name="T1" fmla="*/ 84 h 104"/>
                <a:gd name="T2" fmla="*/ 40 w 121"/>
                <a:gd name="T3" fmla="*/ 51 h 104"/>
                <a:gd name="T4" fmla="*/ 53 w 121"/>
                <a:gd name="T5" fmla="*/ 0 h 104"/>
                <a:gd name="T6" fmla="*/ 121 w 121"/>
                <a:gd name="T7" fmla="*/ 104 h 104"/>
                <a:gd name="T8" fmla="*/ 0 w 121"/>
                <a:gd name="T9" fmla="*/ 84 h 104"/>
              </a:gdLst>
              <a:ahLst/>
              <a:cxnLst>
                <a:cxn ang="0">
                  <a:pos x="T0" y="T1"/>
                </a:cxn>
                <a:cxn ang="0">
                  <a:pos x="T2" y="T3"/>
                </a:cxn>
                <a:cxn ang="0">
                  <a:pos x="T4" y="T5"/>
                </a:cxn>
                <a:cxn ang="0">
                  <a:pos x="T6" y="T7"/>
                </a:cxn>
                <a:cxn ang="0">
                  <a:pos x="T8" y="T9"/>
                </a:cxn>
              </a:cxnLst>
              <a:rect l="0" t="0" r="r" b="b"/>
              <a:pathLst>
                <a:path w="121" h="104">
                  <a:moveTo>
                    <a:pt x="0" y="84"/>
                  </a:moveTo>
                  <a:lnTo>
                    <a:pt x="40" y="51"/>
                  </a:lnTo>
                  <a:lnTo>
                    <a:pt x="53" y="0"/>
                  </a:lnTo>
                  <a:lnTo>
                    <a:pt x="121" y="104"/>
                  </a:lnTo>
                  <a:lnTo>
                    <a:pt x="0"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6146" name="Line 34"/>
            <p:cNvSpPr>
              <a:spLocks noChangeShapeType="1"/>
            </p:cNvSpPr>
            <p:nvPr/>
          </p:nvSpPr>
          <p:spPr bwMode="auto">
            <a:xfrm flipH="1">
              <a:off x="4583" y="2089"/>
              <a:ext cx="26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6147" name="Freeform 35"/>
            <p:cNvSpPr>
              <a:spLocks/>
            </p:cNvSpPr>
            <p:nvPr/>
          </p:nvSpPr>
          <p:spPr bwMode="auto">
            <a:xfrm>
              <a:off x="4541" y="2064"/>
              <a:ext cx="57" cy="50"/>
            </a:xfrm>
            <a:custGeom>
              <a:avLst/>
              <a:gdLst>
                <a:gd name="T0" fmla="*/ 114 w 114"/>
                <a:gd name="T1" fmla="*/ 0 h 98"/>
                <a:gd name="T2" fmla="*/ 97 w 114"/>
                <a:gd name="T3" fmla="*/ 49 h 98"/>
                <a:gd name="T4" fmla="*/ 114 w 114"/>
                <a:gd name="T5" fmla="*/ 98 h 98"/>
                <a:gd name="T6" fmla="*/ 0 w 114"/>
                <a:gd name="T7" fmla="*/ 49 h 98"/>
                <a:gd name="T8" fmla="*/ 114 w 114"/>
                <a:gd name="T9" fmla="*/ 0 h 98"/>
              </a:gdLst>
              <a:ahLst/>
              <a:cxnLst>
                <a:cxn ang="0">
                  <a:pos x="T0" y="T1"/>
                </a:cxn>
                <a:cxn ang="0">
                  <a:pos x="T2" y="T3"/>
                </a:cxn>
                <a:cxn ang="0">
                  <a:pos x="T4" y="T5"/>
                </a:cxn>
                <a:cxn ang="0">
                  <a:pos x="T6" y="T7"/>
                </a:cxn>
                <a:cxn ang="0">
                  <a:pos x="T8" y="T9"/>
                </a:cxn>
              </a:cxnLst>
              <a:rect l="0" t="0" r="r" b="b"/>
              <a:pathLst>
                <a:path w="114" h="98">
                  <a:moveTo>
                    <a:pt x="114" y="0"/>
                  </a:moveTo>
                  <a:lnTo>
                    <a:pt x="97" y="49"/>
                  </a:lnTo>
                  <a:lnTo>
                    <a:pt x="114" y="98"/>
                  </a:lnTo>
                  <a:lnTo>
                    <a:pt x="0" y="49"/>
                  </a:lnTo>
                  <a:lnTo>
                    <a:pt x="1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6148" name="Arc 36"/>
            <p:cNvSpPr>
              <a:spLocks/>
            </p:cNvSpPr>
            <p:nvPr/>
          </p:nvSpPr>
          <p:spPr bwMode="auto">
            <a:xfrm>
              <a:off x="4068" y="2135"/>
              <a:ext cx="1315" cy="229"/>
            </a:xfrm>
            <a:custGeom>
              <a:avLst/>
              <a:gdLst>
                <a:gd name="G0" fmla="+- 20549 0 0"/>
                <a:gd name="G1" fmla="+- 0 0 0"/>
                <a:gd name="G2" fmla="+- 21600 0 0"/>
                <a:gd name="T0" fmla="*/ 41837 w 41837"/>
                <a:gd name="T1" fmla="*/ 3658 h 21600"/>
                <a:gd name="T2" fmla="*/ 0 w 41837"/>
                <a:gd name="T3" fmla="*/ 6655 h 21600"/>
                <a:gd name="T4" fmla="*/ 20549 w 41837"/>
                <a:gd name="T5" fmla="*/ 0 h 21600"/>
              </a:gdLst>
              <a:ahLst/>
              <a:cxnLst>
                <a:cxn ang="0">
                  <a:pos x="T0" y="T1"/>
                </a:cxn>
                <a:cxn ang="0">
                  <a:pos x="T2" y="T3"/>
                </a:cxn>
                <a:cxn ang="0">
                  <a:pos x="T4" y="T5"/>
                </a:cxn>
              </a:cxnLst>
              <a:rect l="0" t="0" r="r" b="b"/>
              <a:pathLst>
                <a:path w="41837" h="21600" fill="none" extrusionOk="0">
                  <a:moveTo>
                    <a:pt x="41837" y="3658"/>
                  </a:moveTo>
                  <a:cubicBezTo>
                    <a:pt x="40055" y="14023"/>
                    <a:pt x="31066" y="21599"/>
                    <a:pt x="20549" y="21600"/>
                  </a:cubicBezTo>
                  <a:cubicBezTo>
                    <a:pt x="11183" y="21600"/>
                    <a:pt x="2885" y="15564"/>
                    <a:pt x="-1" y="6655"/>
                  </a:cubicBezTo>
                </a:path>
                <a:path w="41837" h="21600" stroke="0" extrusionOk="0">
                  <a:moveTo>
                    <a:pt x="41837" y="3658"/>
                  </a:moveTo>
                  <a:cubicBezTo>
                    <a:pt x="40055" y="14023"/>
                    <a:pt x="31066" y="21599"/>
                    <a:pt x="20549" y="21600"/>
                  </a:cubicBezTo>
                  <a:cubicBezTo>
                    <a:pt x="11183" y="21600"/>
                    <a:pt x="2885" y="15564"/>
                    <a:pt x="-1" y="6655"/>
                  </a:cubicBezTo>
                  <a:lnTo>
                    <a:pt x="20549"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6149" name="Freeform 37"/>
            <p:cNvSpPr>
              <a:spLocks/>
            </p:cNvSpPr>
            <p:nvPr/>
          </p:nvSpPr>
          <p:spPr bwMode="auto">
            <a:xfrm>
              <a:off x="4045" y="2174"/>
              <a:ext cx="56" cy="59"/>
            </a:xfrm>
            <a:custGeom>
              <a:avLst/>
              <a:gdLst>
                <a:gd name="T0" fmla="*/ 111 w 111"/>
                <a:gd name="T1" fmla="*/ 53 h 118"/>
                <a:gd name="T2" fmla="*/ 62 w 111"/>
                <a:gd name="T3" fmla="*/ 74 h 118"/>
                <a:gd name="T4" fmla="*/ 38 w 111"/>
                <a:gd name="T5" fmla="*/ 118 h 118"/>
                <a:gd name="T6" fmla="*/ 0 w 111"/>
                <a:gd name="T7" fmla="*/ 0 h 118"/>
                <a:gd name="T8" fmla="*/ 111 w 111"/>
                <a:gd name="T9" fmla="*/ 53 h 118"/>
              </a:gdLst>
              <a:ahLst/>
              <a:cxnLst>
                <a:cxn ang="0">
                  <a:pos x="T0" y="T1"/>
                </a:cxn>
                <a:cxn ang="0">
                  <a:pos x="T2" y="T3"/>
                </a:cxn>
                <a:cxn ang="0">
                  <a:pos x="T4" y="T5"/>
                </a:cxn>
                <a:cxn ang="0">
                  <a:pos x="T6" y="T7"/>
                </a:cxn>
                <a:cxn ang="0">
                  <a:pos x="T8" y="T9"/>
                </a:cxn>
              </a:cxnLst>
              <a:rect l="0" t="0" r="r" b="b"/>
              <a:pathLst>
                <a:path w="111" h="118">
                  <a:moveTo>
                    <a:pt x="111" y="53"/>
                  </a:moveTo>
                  <a:lnTo>
                    <a:pt x="62" y="74"/>
                  </a:lnTo>
                  <a:lnTo>
                    <a:pt x="38" y="118"/>
                  </a:lnTo>
                  <a:lnTo>
                    <a:pt x="0" y="0"/>
                  </a:lnTo>
                  <a:lnTo>
                    <a:pt x="111"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6150" name="Rectangle 38"/>
            <p:cNvSpPr>
              <a:spLocks noChangeArrowheads="1"/>
            </p:cNvSpPr>
            <p:nvPr/>
          </p:nvSpPr>
          <p:spPr bwMode="auto">
            <a:xfrm>
              <a:off x="4149" y="1979"/>
              <a:ext cx="49"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a</a:t>
              </a:r>
              <a:endParaRPr lang="en-US" altLang="zh-CN" b="1">
                <a:latin typeface="宋体" charset="-122"/>
              </a:endParaRPr>
            </a:p>
          </p:txBody>
        </p:sp>
        <p:sp>
          <p:nvSpPr>
            <p:cNvPr id="346151" name="Arc 39"/>
            <p:cNvSpPr>
              <a:spLocks/>
            </p:cNvSpPr>
            <p:nvPr/>
          </p:nvSpPr>
          <p:spPr bwMode="auto">
            <a:xfrm>
              <a:off x="3898" y="1838"/>
              <a:ext cx="169" cy="171"/>
            </a:xfrm>
            <a:custGeom>
              <a:avLst/>
              <a:gdLst>
                <a:gd name="G0" fmla="+- 21600 0 0"/>
                <a:gd name="G1" fmla="+- 21600 0 0"/>
                <a:gd name="G2" fmla="+- 21600 0 0"/>
                <a:gd name="T0" fmla="*/ 8956 w 43200"/>
                <a:gd name="T1" fmla="*/ 39113 h 39113"/>
                <a:gd name="T2" fmla="*/ 34776 w 43200"/>
                <a:gd name="T3" fmla="*/ 38716 h 39113"/>
                <a:gd name="T4" fmla="*/ 21600 w 43200"/>
                <a:gd name="T5" fmla="*/ 21600 h 39113"/>
              </a:gdLst>
              <a:ahLst/>
              <a:cxnLst>
                <a:cxn ang="0">
                  <a:pos x="T0" y="T1"/>
                </a:cxn>
                <a:cxn ang="0">
                  <a:pos x="T2" y="T3"/>
                </a:cxn>
                <a:cxn ang="0">
                  <a:pos x="T4" y="T5"/>
                </a:cxn>
              </a:cxnLst>
              <a:rect l="0" t="0" r="r" b="b"/>
              <a:pathLst>
                <a:path w="43200" h="39113" fill="none" extrusionOk="0">
                  <a:moveTo>
                    <a:pt x="8956" y="39112"/>
                  </a:moveTo>
                  <a:cubicBezTo>
                    <a:pt x="3331" y="35052"/>
                    <a:pt x="0" y="28537"/>
                    <a:pt x="0" y="21600"/>
                  </a:cubicBezTo>
                  <a:cubicBezTo>
                    <a:pt x="0" y="9670"/>
                    <a:pt x="9670" y="0"/>
                    <a:pt x="21600" y="0"/>
                  </a:cubicBezTo>
                  <a:cubicBezTo>
                    <a:pt x="33529" y="0"/>
                    <a:pt x="43200" y="9670"/>
                    <a:pt x="43200" y="21600"/>
                  </a:cubicBezTo>
                  <a:cubicBezTo>
                    <a:pt x="43200" y="28303"/>
                    <a:pt x="40087" y="34626"/>
                    <a:pt x="34775" y="38715"/>
                  </a:cubicBezTo>
                </a:path>
                <a:path w="43200" h="39113" stroke="0" extrusionOk="0">
                  <a:moveTo>
                    <a:pt x="8956" y="39112"/>
                  </a:moveTo>
                  <a:cubicBezTo>
                    <a:pt x="3331" y="35052"/>
                    <a:pt x="0" y="28537"/>
                    <a:pt x="0" y="21600"/>
                  </a:cubicBezTo>
                  <a:cubicBezTo>
                    <a:pt x="0" y="9670"/>
                    <a:pt x="9670" y="0"/>
                    <a:pt x="21600" y="0"/>
                  </a:cubicBezTo>
                  <a:cubicBezTo>
                    <a:pt x="33529" y="0"/>
                    <a:pt x="43200" y="9670"/>
                    <a:pt x="43200" y="21600"/>
                  </a:cubicBezTo>
                  <a:cubicBezTo>
                    <a:pt x="43200" y="28303"/>
                    <a:pt x="40087" y="34626"/>
                    <a:pt x="34775" y="38715"/>
                  </a:cubicBezTo>
                  <a:lnTo>
                    <a:pt x="21600" y="2160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6152" name="Freeform 40"/>
            <p:cNvSpPr>
              <a:spLocks/>
            </p:cNvSpPr>
            <p:nvPr/>
          </p:nvSpPr>
          <p:spPr bwMode="auto">
            <a:xfrm>
              <a:off x="3912" y="1979"/>
              <a:ext cx="61" cy="47"/>
            </a:xfrm>
            <a:custGeom>
              <a:avLst/>
              <a:gdLst>
                <a:gd name="T0" fmla="*/ 0 w 123"/>
                <a:gd name="T1" fmla="*/ 89 h 92"/>
                <a:gd name="T2" fmla="*/ 36 w 123"/>
                <a:gd name="T3" fmla="*/ 53 h 92"/>
                <a:gd name="T4" fmla="*/ 40 w 123"/>
                <a:gd name="T5" fmla="*/ 0 h 92"/>
                <a:gd name="T6" fmla="*/ 123 w 123"/>
                <a:gd name="T7" fmla="*/ 92 h 92"/>
                <a:gd name="T8" fmla="*/ 0 w 123"/>
                <a:gd name="T9" fmla="*/ 89 h 92"/>
              </a:gdLst>
              <a:ahLst/>
              <a:cxnLst>
                <a:cxn ang="0">
                  <a:pos x="T0" y="T1"/>
                </a:cxn>
                <a:cxn ang="0">
                  <a:pos x="T2" y="T3"/>
                </a:cxn>
                <a:cxn ang="0">
                  <a:pos x="T4" y="T5"/>
                </a:cxn>
                <a:cxn ang="0">
                  <a:pos x="T6" y="T7"/>
                </a:cxn>
                <a:cxn ang="0">
                  <a:pos x="T8" y="T9"/>
                </a:cxn>
              </a:cxnLst>
              <a:rect l="0" t="0" r="r" b="b"/>
              <a:pathLst>
                <a:path w="123" h="92">
                  <a:moveTo>
                    <a:pt x="0" y="89"/>
                  </a:moveTo>
                  <a:lnTo>
                    <a:pt x="36" y="53"/>
                  </a:lnTo>
                  <a:lnTo>
                    <a:pt x="40" y="0"/>
                  </a:lnTo>
                  <a:lnTo>
                    <a:pt x="123" y="92"/>
                  </a:lnTo>
                  <a:lnTo>
                    <a:pt x="0"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6153" name="Rectangle 41"/>
            <p:cNvSpPr>
              <a:spLocks noChangeArrowheads="1"/>
            </p:cNvSpPr>
            <p:nvPr/>
          </p:nvSpPr>
          <p:spPr bwMode="auto">
            <a:xfrm>
              <a:off x="4026" y="1735"/>
              <a:ext cx="55"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b</a:t>
              </a:r>
              <a:endParaRPr lang="en-US" altLang="zh-CN" b="1">
                <a:latin typeface="宋体" charset="-122"/>
              </a:endParaRPr>
            </a:p>
          </p:txBody>
        </p:sp>
        <p:sp>
          <p:nvSpPr>
            <p:cNvPr id="346154" name="Rectangle 42"/>
            <p:cNvSpPr>
              <a:spLocks noChangeArrowheads="1"/>
            </p:cNvSpPr>
            <p:nvPr/>
          </p:nvSpPr>
          <p:spPr bwMode="auto">
            <a:xfrm>
              <a:off x="4382" y="1729"/>
              <a:ext cx="49"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a</a:t>
              </a:r>
              <a:endParaRPr lang="en-US" altLang="zh-CN" b="1">
                <a:latin typeface="宋体" charset="-122"/>
              </a:endParaRPr>
            </a:p>
          </p:txBody>
        </p:sp>
        <p:sp>
          <p:nvSpPr>
            <p:cNvPr id="346155" name="Rectangle 43"/>
            <p:cNvSpPr>
              <a:spLocks noChangeArrowheads="1"/>
            </p:cNvSpPr>
            <p:nvPr/>
          </p:nvSpPr>
          <p:spPr bwMode="auto">
            <a:xfrm>
              <a:off x="4677" y="1820"/>
              <a:ext cx="54"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b</a:t>
              </a:r>
              <a:endParaRPr lang="en-US" altLang="zh-CN" b="1">
                <a:latin typeface="宋体" charset="-122"/>
              </a:endParaRPr>
            </a:p>
          </p:txBody>
        </p:sp>
        <p:sp>
          <p:nvSpPr>
            <p:cNvPr id="346156" name="Rectangle 44"/>
            <p:cNvSpPr>
              <a:spLocks noChangeArrowheads="1"/>
            </p:cNvSpPr>
            <p:nvPr/>
          </p:nvSpPr>
          <p:spPr bwMode="auto">
            <a:xfrm>
              <a:off x="5121" y="1973"/>
              <a:ext cx="54"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b</a:t>
              </a:r>
              <a:endParaRPr lang="en-US" altLang="zh-CN" b="1">
                <a:latin typeface="宋体" charset="-122"/>
              </a:endParaRPr>
            </a:p>
          </p:txBody>
        </p:sp>
        <p:sp>
          <p:nvSpPr>
            <p:cNvPr id="346157" name="Rectangle 45"/>
            <p:cNvSpPr>
              <a:spLocks noChangeArrowheads="1"/>
            </p:cNvSpPr>
            <p:nvPr/>
          </p:nvSpPr>
          <p:spPr bwMode="auto">
            <a:xfrm>
              <a:off x="4690" y="1984"/>
              <a:ext cx="49"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a</a:t>
              </a:r>
              <a:endParaRPr lang="en-US" altLang="zh-CN" b="1">
                <a:latin typeface="宋体" charset="-122"/>
              </a:endParaRPr>
            </a:p>
          </p:txBody>
        </p:sp>
        <p:sp>
          <p:nvSpPr>
            <p:cNvPr id="346158" name="Rectangle 46"/>
            <p:cNvSpPr>
              <a:spLocks noChangeArrowheads="1"/>
            </p:cNvSpPr>
            <p:nvPr/>
          </p:nvSpPr>
          <p:spPr bwMode="auto">
            <a:xfrm>
              <a:off x="5093" y="2132"/>
              <a:ext cx="49"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a</a:t>
              </a:r>
              <a:endParaRPr lang="en-US" altLang="zh-CN" b="1">
                <a:latin typeface="宋体" charset="-122"/>
              </a:endParaRPr>
            </a:p>
          </p:txBody>
        </p:sp>
        <p:sp>
          <p:nvSpPr>
            <p:cNvPr id="346159" name="Rectangle 47"/>
            <p:cNvSpPr>
              <a:spLocks noChangeArrowheads="1"/>
            </p:cNvSpPr>
            <p:nvPr/>
          </p:nvSpPr>
          <p:spPr bwMode="auto">
            <a:xfrm>
              <a:off x="5104" y="2347"/>
              <a:ext cx="54"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spcBef>
                  <a:spcPct val="20000"/>
                </a:spcBef>
              </a:pPr>
              <a:r>
                <a:rPr lang="en-US" altLang="zh-CN" sz="1800" b="1">
                  <a:solidFill>
                    <a:srgbClr val="000000"/>
                  </a:solidFill>
                </a:rPr>
                <a:t>b</a:t>
              </a:r>
              <a:endParaRPr lang="en-US" altLang="zh-CN" b="1">
                <a:latin typeface="宋体" charset="-122"/>
              </a:endParaRPr>
            </a:p>
          </p:txBody>
        </p:sp>
      </p:grpSp>
      <p:sp>
        <p:nvSpPr>
          <p:cNvPr id="346160" name="Rectangle 48"/>
          <p:cNvSpPr>
            <a:spLocks noChangeArrowheads="1"/>
          </p:cNvSpPr>
          <p:nvPr/>
        </p:nvSpPr>
        <p:spPr bwMode="auto">
          <a:xfrm>
            <a:off x="5410200" y="2584450"/>
            <a:ext cx="3505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742950" indent="-285750" algn="l">
              <a:spcBef>
                <a:spcPct val="20000"/>
              </a:spcBef>
              <a:buChar char="–"/>
              <a:defRPr kumimoji="1" sz="2400" b="1">
                <a:solidFill>
                  <a:schemeClr val="tx1"/>
                </a:solidFill>
                <a:latin typeface="Times New Roman" pitchFamily="18" charset="0"/>
                <a:ea typeface="黑体" pitchFamily="2" charset="-122"/>
              </a:defRPr>
            </a:lvl2pPr>
            <a:lvl3pPr marL="1143000" indent="-228600" algn="l">
              <a:spcBef>
                <a:spcPct val="20000"/>
              </a:spcBef>
              <a:buChar char="•"/>
              <a:defRPr kumimoji="1" sz="2000" b="1">
                <a:solidFill>
                  <a:schemeClr val="tx1"/>
                </a:solidFill>
                <a:latin typeface="Times New Roman" pitchFamily="18" charset="0"/>
                <a:ea typeface="黑体" pitchFamily="2" charset="-122"/>
              </a:defRPr>
            </a:lvl3pPr>
            <a:lvl4pPr marL="1562100" indent="-228600" algn="l">
              <a:spcBef>
                <a:spcPct val="20000"/>
              </a:spcBef>
              <a:buChar char="–"/>
              <a:defRPr kumimoji="1" b="1">
                <a:solidFill>
                  <a:schemeClr val="tx1"/>
                </a:solidFill>
                <a:latin typeface="Times New Roman" pitchFamily="18" charset="0"/>
                <a:ea typeface="黑体" pitchFamily="2" charset="-122"/>
              </a:defRPr>
            </a:lvl4pPr>
            <a:lvl5pPr marL="1981200" indent="-228600" algn="l">
              <a:spcBef>
                <a:spcPct val="20000"/>
              </a:spcBef>
              <a:buChar char="»"/>
              <a:defRPr kumimoji="1" b="1">
                <a:solidFill>
                  <a:schemeClr val="tx1"/>
                </a:solidFill>
                <a:latin typeface="Times New Roman" pitchFamily="18" charset="0"/>
                <a:ea typeface="黑体" pitchFamily="2" charset="-122"/>
              </a:defRPr>
            </a:lvl5pPr>
            <a:lvl6pPr marL="24384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28956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3528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8100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r>
              <a:rPr lang="en-US" altLang="zh-CN">
                <a:latin typeface="宋体" charset="-122"/>
              </a:rPr>
              <a:t>D</a:t>
            </a:r>
            <a:r>
              <a:rPr lang="en-US" altLang="zh-CN">
                <a:latin typeface="宋体" charset="-122"/>
                <a:sym typeface="Symbol" pitchFamily="18" charset="2"/>
              </a:rPr>
              <a:t></a:t>
            </a:r>
            <a:r>
              <a:rPr lang="zh-CN" altLang="en-US">
                <a:latin typeface="宋体" charset="-122"/>
              </a:rPr>
              <a:t>的状态转换矩阵</a:t>
            </a:r>
          </a:p>
        </p:txBody>
      </p:sp>
      <p:grpSp>
        <p:nvGrpSpPr>
          <p:cNvPr id="346161" name="Group 49"/>
          <p:cNvGrpSpPr>
            <a:grpSpLocks/>
          </p:cNvGrpSpPr>
          <p:nvPr/>
        </p:nvGrpSpPr>
        <p:grpSpPr bwMode="auto">
          <a:xfrm>
            <a:off x="5638800" y="3276600"/>
            <a:ext cx="2936875" cy="2292350"/>
            <a:chOff x="3216" y="2828"/>
            <a:chExt cx="1850" cy="1444"/>
          </a:xfrm>
        </p:grpSpPr>
        <p:sp>
          <p:nvSpPr>
            <p:cNvPr id="346162" name="Text Box 50"/>
            <p:cNvSpPr txBox="1">
              <a:spLocks noChangeArrowheads="1"/>
            </p:cNvSpPr>
            <p:nvPr/>
          </p:nvSpPr>
          <p:spPr bwMode="auto">
            <a:xfrm>
              <a:off x="3216" y="2828"/>
              <a:ext cx="1850" cy="14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just"/>
              <a:r>
                <a:rPr lang="zh-CN" altLang="en-US" b="1">
                  <a:latin typeface="宋体" charset="-122"/>
                </a:rPr>
                <a:t>状态    输入符号</a:t>
              </a:r>
            </a:p>
            <a:p>
              <a:pPr algn="just"/>
              <a:r>
                <a:rPr lang="zh-CN" altLang="en-US" b="1">
                  <a:latin typeface="宋体" charset="-122"/>
                </a:rPr>
                <a:t>        </a:t>
              </a:r>
              <a:r>
                <a:rPr lang="en-US" altLang="zh-CN" b="1">
                  <a:latin typeface="宋体" charset="-122"/>
                </a:rPr>
                <a:t>a      b	</a:t>
              </a:r>
            </a:p>
            <a:p>
              <a:pPr algn="just"/>
              <a:r>
                <a:rPr lang="en-US" altLang="zh-CN" b="1">
                  <a:latin typeface="宋体" charset="-122"/>
                </a:rPr>
                <a:t>  A     B      A</a:t>
              </a:r>
            </a:p>
            <a:p>
              <a:pPr algn="just"/>
              <a:r>
                <a:rPr lang="en-US" altLang="zh-CN" b="1">
                  <a:latin typeface="宋体" charset="-122"/>
                </a:rPr>
                <a:t>  B     B      D</a:t>
              </a:r>
            </a:p>
            <a:p>
              <a:pPr algn="just"/>
              <a:r>
                <a:rPr lang="en-US" altLang="zh-CN" b="1">
                  <a:latin typeface="宋体" charset="-122"/>
                </a:rPr>
                <a:t>  D     B      E</a:t>
              </a:r>
            </a:p>
            <a:p>
              <a:pPr algn="just"/>
              <a:r>
                <a:rPr lang="en-US" altLang="zh-CN" b="1">
                  <a:latin typeface="宋体" charset="-122"/>
                </a:rPr>
                <a:t>  E     B      A</a:t>
              </a:r>
              <a:endParaRPr lang="en-US" altLang="zh-CN" sz="1600" b="1">
                <a:latin typeface="宋体" charset="-122"/>
              </a:endParaRPr>
            </a:p>
          </p:txBody>
        </p:sp>
        <p:sp>
          <p:nvSpPr>
            <p:cNvPr id="346163" name="Line 51"/>
            <p:cNvSpPr>
              <a:spLocks noChangeShapeType="1"/>
            </p:cNvSpPr>
            <p:nvPr/>
          </p:nvSpPr>
          <p:spPr bwMode="auto">
            <a:xfrm>
              <a:off x="3216" y="3341"/>
              <a:ext cx="18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6164" name="Line 52"/>
            <p:cNvSpPr>
              <a:spLocks noChangeShapeType="1"/>
            </p:cNvSpPr>
            <p:nvPr/>
          </p:nvSpPr>
          <p:spPr bwMode="auto">
            <a:xfrm>
              <a:off x="3216" y="3581"/>
              <a:ext cx="18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6165" name="Line 53"/>
            <p:cNvSpPr>
              <a:spLocks noChangeShapeType="1"/>
            </p:cNvSpPr>
            <p:nvPr/>
          </p:nvSpPr>
          <p:spPr bwMode="auto">
            <a:xfrm>
              <a:off x="3216" y="3792"/>
              <a:ext cx="18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6166" name="Line 54"/>
            <p:cNvSpPr>
              <a:spLocks noChangeShapeType="1"/>
            </p:cNvSpPr>
            <p:nvPr/>
          </p:nvSpPr>
          <p:spPr bwMode="auto">
            <a:xfrm>
              <a:off x="3216" y="4032"/>
              <a:ext cx="18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6167" name="Line 55"/>
            <p:cNvSpPr>
              <a:spLocks noChangeShapeType="1"/>
            </p:cNvSpPr>
            <p:nvPr/>
          </p:nvSpPr>
          <p:spPr bwMode="auto">
            <a:xfrm>
              <a:off x="3840" y="2832"/>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6168" name="Line 56"/>
            <p:cNvSpPr>
              <a:spLocks noChangeShapeType="1"/>
            </p:cNvSpPr>
            <p:nvPr/>
          </p:nvSpPr>
          <p:spPr bwMode="auto">
            <a:xfrm>
              <a:off x="3840" y="3120"/>
              <a:ext cx="12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6169" name="Line 57"/>
            <p:cNvSpPr>
              <a:spLocks noChangeShapeType="1"/>
            </p:cNvSpPr>
            <p:nvPr/>
          </p:nvSpPr>
          <p:spPr bwMode="auto">
            <a:xfrm>
              <a:off x="4416" y="3120"/>
              <a:ext cx="0" cy="1152"/>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 name="灯片编号占位符 1"/>
          <p:cNvSpPr>
            <a:spLocks noGrp="1"/>
          </p:cNvSpPr>
          <p:nvPr>
            <p:ph type="sldNum" sz="quarter" idx="10"/>
          </p:nvPr>
        </p:nvSpPr>
        <p:spPr/>
        <p:txBody>
          <a:bodyPr/>
          <a:lstStyle/>
          <a:p>
            <a:fld id="{53D5C0A6-204F-44E2-BC2D-888719E44444}" type="slidenum">
              <a:rPr lang="en-US" altLang="zh-CN" smtClean="0"/>
              <a:pPr/>
              <a:t>33</a:t>
            </a:fld>
            <a:endParaRPr lang="en-US" altLang="zh-CN"/>
          </a:p>
        </p:txBody>
      </p:sp>
    </p:spTree>
    <p:extLst>
      <p:ext uri="{BB962C8B-B14F-4D97-AF65-F5344CB8AC3E}">
        <p14:creationId xmlns:p14="http://schemas.microsoft.com/office/powerpoint/2010/main" val="3000730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Effect transition="in" filter="wipe(left)">
                                      <p:cBhvr>
                                        <p:cTn id="7" dur="500"/>
                                        <p:tgtEl>
                                          <p:spTgt spid="34611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46115">
                                            <p:txEl>
                                              <p:pRg st="1" end="1"/>
                                            </p:txEl>
                                          </p:spTgt>
                                        </p:tgtEl>
                                        <p:attrNameLst>
                                          <p:attrName>style.visibility</p:attrName>
                                        </p:attrNameLst>
                                      </p:cBhvr>
                                      <p:to>
                                        <p:strVal val="visible"/>
                                      </p:to>
                                    </p:set>
                                    <p:animEffect transition="in" filter="wipe(left)">
                                      <p:cBhvr>
                                        <p:cTn id="10" dur="500"/>
                                        <p:tgtEl>
                                          <p:spTgt spid="34611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46115">
                                            <p:txEl>
                                              <p:pRg st="3" end="3"/>
                                            </p:txEl>
                                          </p:spTgt>
                                        </p:tgtEl>
                                        <p:attrNameLst>
                                          <p:attrName>style.visibility</p:attrName>
                                        </p:attrNameLst>
                                      </p:cBhvr>
                                      <p:to>
                                        <p:strVal val="visible"/>
                                      </p:to>
                                    </p:set>
                                    <p:animEffect transition="in" filter="wipe(left)">
                                      <p:cBhvr>
                                        <p:cTn id="15" dur="500"/>
                                        <p:tgtEl>
                                          <p:spTgt spid="346115">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32" fill="hold" nodeType="clickEffect">
                                  <p:stCondLst>
                                    <p:cond delay="0"/>
                                  </p:stCondLst>
                                  <p:childTnLst>
                                    <p:set>
                                      <p:cBhvr>
                                        <p:cTn id="19" dur="1" fill="hold">
                                          <p:stCondLst>
                                            <p:cond delay="0"/>
                                          </p:stCondLst>
                                        </p:cTn>
                                        <p:tgtEl>
                                          <p:spTgt spid="346116"/>
                                        </p:tgtEl>
                                        <p:attrNameLst>
                                          <p:attrName>style.visibility</p:attrName>
                                        </p:attrNameLst>
                                      </p:cBhvr>
                                      <p:to>
                                        <p:strVal val="visible"/>
                                      </p:to>
                                    </p:set>
                                    <p:animEffect transition="in" filter="box(out)">
                                      <p:cBhvr>
                                        <p:cTn id="20" dur="500"/>
                                        <p:tgtEl>
                                          <p:spTgt spid="34611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46160"/>
                                        </p:tgtEl>
                                        <p:attrNameLst>
                                          <p:attrName>style.visibility</p:attrName>
                                        </p:attrNameLst>
                                      </p:cBhvr>
                                      <p:to>
                                        <p:strVal val="visible"/>
                                      </p:to>
                                    </p:set>
                                    <p:animEffect transition="in" filter="wipe(left)">
                                      <p:cBhvr>
                                        <p:cTn id="25" dur="500"/>
                                        <p:tgtEl>
                                          <p:spTgt spid="34616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32" fill="hold" nodeType="clickEffect">
                                  <p:stCondLst>
                                    <p:cond delay="0"/>
                                  </p:stCondLst>
                                  <p:childTnLst>
                                    <p:set>
                                      <p:cBhvr>
                                        <p:cTn id="29" dur="1" fill="hold">
                                          <p:stCondLst>
                                            <p:cond delay="0"/>
                                          </p:stCondLst>
                                        </p:cTn>
                                        <p:tgtEl>
                                          <p:spTgt spid="346161"/>
                                        </p:tgtEl>
                                        <p:attrNameLst>
                                          <p:attrName>style.visibility</p:attrName>
                                        </p:attrNameLst>
                                      </p:cBhvr>
                                      <p:to>
                                        <p:strVal val="visible"/>
                                      </p:to>
                                    </p:set>
                                    <p:animEffect transition="in" filter="box(out)">
                                      <p:cBhvr>
                                        <p:cTn id="30" dur="500"/>
                                        <p:tgtEl>
                                          <p:spTgt spid="346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autoUpdateAnimBg="0"/>
      <p:bldP spid="34616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zh-CN" altLang="en-US" sz="2800" b="1">
                <a:solidFill>
                  <a:srgbClr val="800000"/>
                </a:solidFill>
              </a:rPr>
              <a:t>  </a:t>
            </a:r>
            <a:r>
              <a:rPr lang="en-US" altLang="zh-CN" sz="2800" b="1">
                <a:solidFill>
                  <a:srgbClr val="800000"/>
                </a:solidFill>
              </a:rPr>
              <a:t>DFA</a:t>
            </a:r>
            <a:r>
              <a:rPr lang="zh-CN" altLang="en-US" sz="2800" b="1">
                <a:solidFill>
                  <a:srgbClr val="800000"/>
                </a:solidFill>
              </a:rPr>
              <a:t>的最小化—例子</a:t>
            </a:r>
          </a:p>
        </p:txBody>
      </p:sp>
      <p:sp>
        <p:nvSpPr>
          <p:cNvPr id="168963" name="Rectangle 3"/>
          <p:cNvSpPr>
            <a:spLocks noGrp="1" noChangeArrowheads="1"/>
          </p:cNvSpPr>
          <p:nvPr>
            <p:ph type="body" idx="1"/>
          </p:nvPr>
        </p:nvSpPr>
        <p:spPr>
          <a:xfrm>
            <a:off x="914400" y="1523999"/>
            <a:ext cx="7848600" cy="5190365"/>
          </a:xfrm>
        </p:spPr>
        <p:txBody>
          <a:bodyPr/>
          <a:lstStyle/>
          <a:p>
            <a:pPr>
              <a:buFont typeface="Monotype Sorts" pitchFamily="2" charset="2"/>
              <a:buNone/>
            </a:pPr>
            <a:r>
              <a:rPr lang="zh-CN" altLang="zh-CN" dirty="0">
                <a:latin typeface="宋体" pitchFamily="2" charset="-122"/>
              </a:rPr>
              <a:t>∏0:{</a:t>
            </a:r>
            <a:r>
              <a:rPr lang="en-US" altLang="zh-CN" dirty="0">
                <a:latin typeface="宋体" pitchFamily="2" charset="-122"/>
              </a:rPr>
              <a:t>S,A,B}                      {C,D,E,F}</a:t>
            </a:r>
          </a:p>
          <a:p>
            <a:pPr>
              <a:buFont typeface="Monotype Sorts" pitchFamily="2" charset="2"/>
              <a:buNone/>
            </a:pPr>
            <a:r>
              <a:rPr lang="en-US" altLang="zh-CN" dirty="0">
                <a:latin typeface="宋体" pitchFamily="2" charset="-122"/>
              </a:rPr>
              <a:t>∏1:{S,A,B}                                                                                                    	</a:t>
            </a:r>
            <a:r>
              <a:rPr lang="en-US" altLang="zh-CN" dirty="0" smtClean="0">
                <a:latin typeface="宋体" pitchFamily="2" charset="-122"/>
              </a:rPr>
              <a:t>		</a:t>
            </a:r>
            <a:r>
              <a:rPr lang="en-US" altLang="zh-CN" dirty="0">
                <a:latin typeface="宋体" pitchFamily="2" charset="-122"/>
              </a:rPr>
              <a:t>	             		      	 </a:t>
            </a:r>
            <a:r>
              <a:rPr lang="en-US" altLang="zh-CN" dirty="0" smtClean="0">
                <a:latin typeface="宋体" pitchFamily="2" charset="-122"/>
              </a:rPr>
              <a:t>      </a:t>
            </a:r>
          </a:p>
          <a:p>
            <a:pPr>
              <a:buFont typeface="Monotype Sorts" pitchFamily="2" charset="2"/>
              <a:buNone/>
            </a:pPr>
            <a:endParaRPr lang="en-US" altLang="zh-CN" dirty="0">
              <a:latin typeface="宋体" pitchFamily="2" charset="-122"/>
            </a:endParaRPr>
          </a:p>
          <a:p>
            <a:pPr>
              <a:buFont typeface="Monotype Sorts" pitchFamily="2" charset="2"/>
              <a:buNone/>
            </a:pPr>
            <a:endParaRPr lang="en-US" altLang="zh-CN" dirty="0" smtClean="0">
              <a:latin typeface="宋体" pitchFamily="2" charset="-122"/>
            </a:endParaRPr>
          </a:p>
          <a:p>
            <a:pPr>
              <a:buFont typeface="Monotype Sorts" pitchFamily="2" charset="2"/>
              <a:buNone/>
            </a:pPr>
            <a:r>
              <a:rPr lang="en-US" altLang="zh-CN" dirty="0" smtClean="0">
                <a:latin typeface="宋体" pitchFamily="2" charset="-122"/>
              </a:rPr>
              <a:t>                                                   </a:t>
            </a:r>
            <a:endParaRPr lang="en-US" altLang="zh-CN" dirty="0">
              <a:latin typeface="宋体" pitchFamily="2" charset="-122"/>
            </a:endParaRPr>
          </a:p>
          <a:p>
            <a:pPr>
              <a:buNone/>
            </a:pPr>
            <a:r>
              <a:rPr lang="en-US" altLang="zh-CN" dirty="0">
                <a:latin typeface="宋体" pitchFamily="2" charset="-122"/>
              </a:rPr>
              <a:t>∏2</a:t>
            </a:r>
            <a:r>
              <a:rPr lang="en-US" altLang="zh-CN" dirty="0" smtClean="0">
                <a:latin typeface="宋体" pitchFamily="2" charset="-122"/>
              </a:rPr>
              <a:t>:{</a:t>
            </a:r>
            <a:r>
              <a:rPr lang="en-US" altLang="zh-CN" dirty="0">
                <a:latin typeface="宋体" pitchFamily="2" charset="-122"/>
              </a:rPr>
              <a:t>C,D,E,F}                                    </a:t>
            </a:r>
            <a:endParaRPr lang="en-US" altLang="zh-CN" dirty="0">
              <a:latin typeface="宋体" pitchFamily="2" charset="-122"/>
            </a:endParaRPr>
          </a:p>
        </p:txBody>
      </p:sp>
      <p:grpSp>
        <p:nvGrpSpPr>
          <p:cNvPr id="168964" name="Group 4"/>
          <p:cNvGrpSpPr>
            <a:grpSpLocks/>
          </p:cNvGrpSpPr>
          <p:nvPr/>
        </p:nvGrpSpPr>
        <p:grpSpPr bwMode="auto">
          <a:xfrm>
            <a:off x="4267200" y="1828800"/>
            <a:ext cx="4208463" cy="2163763"/>
            <a:chOff x="2688" y="1152"/>
            <a:chExt cx="2651" cy="1363"/>
          </a:xfrm>
        </p:grpSpPr>
        <p:grpSp>
          <p:nvGrpSpPr>
            <p:cNvPr id="168965" name="Group 5"/>
            <p:cNvGrpSpPr>
              <a:grpSpLocks/>
            </p:cNvGrpSpPr>
            <p:nvPr/>
          </p:nvGrpSpPr>
          <p:grpSpPr bwMode="auto">
            <a:xfrm>
              <a:off x="4068" y="1208"/>
              <a:ext cx="248" cy="262"/>
              <a:chOff x="4320" y="2160"/>
              <a:chExt cx="432" cy="432"/>
            </a:xfrm>
          </p:grpSpPr>
          <p:sp>
            <p:nvSpPr>
              <p:cNvPr id="168966" name="Oval 6"/>
              <p:cNvSpPr>
                <a:spLocks noChangeArrowheads="1"/>
              </p:cNvSpPr>
              <p:nvPr/>
            </p:nvSpPr>
            <p:spPr bwMode="auto">
              <a:xfrm>
                <a:off x="4320" y="2160"/>
                <a:ext cx="432" cy="4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0" lang="zh-CN" altLang="en-US" sz="3200" i="1" u="sng">
                  <a:solidFill>
                    <a:srgbClr val="000000"/>
                  </a:solidFill>
                  <a:ea typeface="宋体" pitchFamily="2" charset="-122"/>
                </a:endParaRPr>
              </a:p>
            </p:txBody>
          </p:sp>
          <p:sp>
            <p:nvSpPr>
              <p:cNvPr id="168967" name="Oval 7"/>
              <p:cNvSpPr>
                <a:spLocks noChangeArrowheads="1"/>
              </p:cNvSpPr>
              <p:nvPr/>
            </p:nvSpPr>
            <p:spPr bwMode="auto">
              <a:xfrm>
                <a:off x="4368" y="2208"/>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solidFill>
                      <a:srgbClr val="000000"/>
                    </a:solidFill>
                    <a:ea typeface="宋体" pitchFamily="2" charset="-122"/>
                  </a:rPr>
                  <a:t>C</a:t>
                </a:r>
              </a:p>
            </p:txBody>
          </p:sp>
        </p:grpSp>
        <p:grpSp>
          <p:nvGrpSpPr>
            <p:cNvPr id="168968" name="Group 8"/>
            <p:cNvGrpSpPr>
              <a:grpSpLocks/>
            </p:cNvGrpSpPr>
            <p:nvPr/>
          </p:nvGrpSpPr>
          <p:grpSpPr bwMode="auto">
            <a:xfrm>
              <a:off x="4068" y="1964"/>
              <a:ext cx="248" cy="262"/>
              <a:chOff x="3456" y="2688"/>
              <a:chExt cx="432" cy="432"/>
            </a:xfrm>
          </p:grpSpPr>
          <p:sp>
            <p:nvSpPr>
              <p:cNvPr id="168969" name="Oval 9"/>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0" lang="zh-CN" altLang="en-US" sz="3200" i="1" u="sng">
                  <a:solidFill>
                    <a:srgbClr val="000000"/>
                  </a:solidFill>
                  <a:ea typeface="宋体" pitchFamily="2" charset="-122"/>
                </a:endParaRPr>
              </a:p>
            </p:txBody>
          </p:sp>
          <p:sp>
            <p:nvSpPr>
              <p:cNvPr id="168970" name="Oval 10"/>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solidFill>
                      <a:srgbClr val="000000"/>
                    </a:solidFill>
                    <a:ea typeface="宋体" pitchFamily="2" charset="-122"/>
                  </a:rPr>
                  <a:t>D</a:t>
                </a:r>
              </a:p>
            </p:txBody>
          </p:sp>
        </p:grpSp>
        <p:sp>
          <p:nvSpPr>
            <p:cNvPr id="168971" name="Oval 11"/>
            <p:cNvSpPr>
              <a:spLocks noChangeArrowheads="1"/>
            </p:cNvSpPr>
            <p:nvPr/>
          </p:nvSpPr>
          <p:spPr bwMode="auto">
            <a:xfrm>
              <a:off x="3267" y="1964"/>
              <a:ext cx="249" cy="2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solidFill>
                    <a:srgbClr val="000000"/>
                  </a:solidFill>
                  <a:ea typeface="宋体" pitchFamily="2" charset="-122"/>
                </a:rPr>
                <a:t>B</a:t>
              </a:r>
            </a:p>
          </p:txBody>
        </p:sp>
        <p:sp>
          <p:nvSpPr>
            <p:cNvPr id="168972" name="Oval 12"/>
            <p:cNvSpPr>
              <a:spLocks noChangeArrowheads="1"/>
            </p:cNvSpPr>
            <p:nvPr/>
          </p:nvSpPr>
          <p:spPr bwMode="auto">
            <a:xfrm>
              <a:off x="3267" y="1208"/>
              <a:ext cx="249" cy="2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solidFill>
                    <a:srgbClr val="000000"/>
                  </a:solidFill>
                  <a:ea typeface="宋体" pitchFamily="2" charset="-122"/>
                </a:rPr>
                <a:t>A</a:t>
              </a:r>
            </a:p>
          </p:txBody>
        </p:sp>
        <p:grpSp>
          <p:nvGrpSpPr>
            <p:cNvPr id="168973" name="Group 13"/>
            <p:cNvGrpSpPr>
              <a:grpSpLocks/>
            </p:cNvGrpSpPr>
            <p:nvPr/>
          </p:nvGrpSpPr>
          <p:grpSpPr bwMode="auto">
            <a:xfrm>
              <a:off x="4840" y="1208"/>
              <a:ext cx="248" cy="262"/>
              <a:chOff x="3120" y="1536"/>
              <a:chExt cx="432" cy="432"/>
            </a:xfrm>
          </p:grpSpPr>
          <p:sp>
            <p:nvSpPr>
              <p:cNvPr id="168974" name="Oval 14"/>
              <p:cNvSpPr>
                <a:spLocks noChangeArrowheads="1"/>
              </p:cNvSpPr>
              <p:nvPr/>
            </p:nvSpPr>
            <p:spPr bwMode="auto">
              <a:xfrm>
                <a:off x="3120" y="1536"/>
                <a:ext cx="432" cy="4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0" lang="zh-CN" altLang="en-US" sz="3200" i="1" u="sng">
                  <a:solidFill>
                    <a:srgbClr val="000000"/>
                  </a:solidFill>
                  <a:ea typeface="宋体" pitchFamily="2" charset="-122"/>
                </a:endParaRPr>
              </a:p>
            </p:txBody>
          </p:sp>
          <p:sp>
            <p:nvSpPr>
              <p:cNvPr id="168975" name="Oval 15"/>
              <p:cNvSpPr>
                <a:spLocks noChangeArrowheads="1"/>
              </p:cNvSpPr>
              <p:nvPr/>
            </p:nvSpPr>
            <p:spPr bwMode="auto">
              <a:xfrm>
                <a:off x="3168" y="1584"/>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solidFill>
                      <a:srgbClr val="000000"/>
                    </a:solidFill>
                    <a:ea typeface="宋体" pitchFamily="2" charset="-122"/>
                  </a:rPr>
                  <a:t>E</a:t>
                </a:r>
              </a:p>
            </p:txBody>
          </p:sp>
        </p:grpSp>
        <p:grpSp>
          <p:nvGrpSpPr>
            <p:cNvPr id="168976" name="Group 16"/>
            <p:cNvGrpSpPr>
              <a:grpSpLocks/>
            </p:cNvGrpSpPr>
            <p:nvPr/>
          </p:nvGrpSpPr>
          <p:grpSpPr bwMode="auto">
            <a:xfrm>
              <a:off x="4840" y="1964"/>
              <a:ext cx="248" cy="262"/>
              <a:chOff x="4224" y="2688"/>
              <a:chExt cx="432" cy="432"/>
            </a:xfrm>
          </p:grpSpPr>
          <p:sp>
            <p:nvSpPr>
              <p:cNvPr id="168977" name="Oval 17"/>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0" lang="zh-CN" altLang="en-US" sz="3200" i="1" u="sng">
                  <a:solidFill>
                    <a:srgbClr val="000000"/>
                  </a:solidFill>
                  <a:ea typeface="宋体" pitchFamily="2" charset="-122"/>
                </a:endParaRPr>
              </a:p>
            </p:txBody>
          </p:sp>
          <p:sp>
            <p:nvSpPr>
              <p:cNvPr id="168978" name="Oval 18"/>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solidFill>
                      <a:srgbClr val="000000"/>
                    </a:solidFill>
                    <a:ea typeface="宋体" pitchFamily="2" charset="-122"/>
                  </a:rPr>
                  <a:t>F</a:t>
                </a:r>
              </a:p>
            </p:txBody>
          </p:sp>
        </p:grpSp>
        <p:sp>
          <p:nvSpPr>
            <p:cNvPr id="168979" name="Oval 19"/>
            <p:cNvSpPr>
              <a:spLocks noChangeArrowheads="1"/>
            </p:cNvSpPr>
            <p:nvPr/>
          </p:nvSpPr>
          <p:spPr bwMode="auto">
            <a:xfrm>
              <a:off x="2688" y="1615"/>
              <a:ext cx="248" cy="2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solidFill>
                    <a:srgbClr val="000000"/>
                  </a:solidFill>
                  <a:ea typeface="宋体" pitchFamily="2" charset="-122"/>
                </a:rPr>
                <a:t>S</a:t>
              </a:r>
            </a:p>
          </p:txBody>
        </p:sp>
        <p:cxnSp>
          <p:nvCxnSpPr>
            <p:cNvPr id="168980" name="AutoShape 20"/>
            <p:cNvCxnSpPr>
              <a:cxnSpLocks noChangeShapeType="1"/>
              <a:stCxn id="168979" idx="0"/>
              <a:endCxn id="168972" idx="2"/>
            </p:cNvCxnSpPr>
            <p:nvPr/>
          </p:nvCxnSpPr>
          <p:spPr bwMode="auto">
            <a:xfrm rot="16200000">
              <a:off x="2902" y="1249"/>
              <a:ext cx="276" cy="455"/>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981" name="AutoShape 21"/>
            <p:cNvCxnSpPr>
              <a:cxnSpLocks noChangeShapeType="1"/>
              <a:stCxn id="168979" idx="4"/>
              <a:endCxn id="168971" idx="2"/>
            </p:cNvCxnSpPr>
            <p:nvPr/>
          </p:nvCxnSpPr>
          <p:spPr bwMode="auto">
            <a:xfrm rot="16200000" flipH="1">
              <a:off x="2931" y="1758"/>
              <a:ext cx="218" cy="455"/>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982" name="AutoShape 22"/>
            <p:cNvCxnSpPr>
              <a:cxnSpLocks noChangeShapeType="1"/>
              <a:stCxn id="168971" idx="7"/>
              <a:endCxn id="168972" idx="5"/>
            </p:cNvCxnSpPr>
            <p:nvPr/>
          </p:nvCxnSpPr>
          <p:spPr bwMode="auto">
            <a:xfrm rot="16200000">
              <a:off x="3195" y="1717"/>
              <a:ext cx="57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983" name="AutoShape 23"/>
            <p:cNvCxnSpPr>
              <a:cxnSpLocks noChangeShapeType="1"/>
              <a:stCxn id="168972" idx="3"/>
              <a:endCxn id="168971" idx="1"/>
            </p:cNvCxnSpPr>
            <p:nvPr/>
          </p:nvCxnSpPr>
          <p:spPr bwMode="auto">
            <a:xfrm rot="5400000">
              <a:off x="3019" y="1717"/>
              <a:ext cx="57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984" name="AutoShape 24"/>
            <p:cNvCxnSpPr>
              <a:cxnSpLocks noChangeShapeType="1"/>
              <a:stCxn id="168972" idx="6"/>
              <a:endCxn id="168966" idx="2"/>
            </p:cNvCxnSpPr>
            <p:nvPr/>
          </p:nvCxnSpPr>
          <p:spPr bwMode="auto">
            <a:xfrm>
              <a:off x="3516" y="1339"/>
              <a:ext cx="55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985" name="AutoShape 25"/>
            <p:cNvCxnSpPr>
              <a:cxnSpLocks noChangeShapeType="1"/>
              <a:stCxn id="168971" idx="6"/>
              <a:endCxn id="168969" idx="2"/>
            </p:cNvCxnSpPr>
            <p:nvPr/>
          </p:nvCxnSpPr>
          <p:spPr bwMode="auto">
            <a:xfrm>
              <a:off x="3516" y="2095"/>
              <a:ext cx="55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986" name="AutoShape 26"/>
            <p:cNvCxnSpPr>
              <a:cxnSpLocks noChangeShapeType="1"/>
              <a:stCxn id="168969" idx="6"/>
              <a:endCxn id="168977" idx="2"/>
            </p:cNvCxnSpPr>
            <p:nvPr/>
          </p:nvCxnSpPr>
          <p:spPr bwMode="auto">
            <a:xfrm>
              <a:off x="4316" y="2095"/>
              <a:ext cx="52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987" name="AutoShape 27"/>
            <p:cNvCxnSpPr>
              <a:cxnSpLocks noChangeShapeType="1"/>
              <a:stCxn id="168966" idx="6"/>
              <a:endCxn id="168974" idx="2"/>
            </p:cNvCxnSpPr>
            <p:nvPr/>
          </p:nvCxnSpPr>
          <p:spPr bwMode="auto">
            <a:xfrm>
              <a:off x="4316" y="1339"/>
              <a:ext cx="52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988" name="AutoShape 28"/>
            <p:cNvCxnSpPr>
              <a:cxnSpLocks noChangeShapeType="1"/>
              <a:stCxn id="168974" idx="4"/>
              <a:endCxn id="168977" idx="0"/>
            </p:cNvCxnSpPr>
            <p:nvPr/>
          </p:nvCxnSpPr>
          <p:spPr bwMode="auto">
            <a:xfrm rot="5400000">
              <a:off x="4717" y="1717"/>
              <a:ext cx="49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989" name="AutoShape 29"/>
            <p:cNvCxnSpPr>
              <a:cxnSpLocks noChangeShapeType="1"/>
              <a:stCxn id="168977" idx="6"/>
              <a:endCxn id="168974" idx="6"/>
            </p:cNvCxnSpPr>
            <p:nvPr/>
          </p:nvCxnSpPr>
          <p:spPr bwMode="auto">
            <a:xfrm flipV="1">
              <a:off x="5088" y="1339"/>
              <a:ext cx="1" cy="756"/>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990" name="AutoShape 30"/>
            <p:cNvCxnSpPr>
              <a:cxnSpLocks noChangeShapeType="1"/>
              <a:stCxn id="168966" idx="1"/>
              <a:endCxn id="168967" idx="7"/>
            </p:cNvCxnSpPr>
            <p:nvPr/>
          </p:nvCxnSpPr>
          <p:spPr bwMode="auto">
            <a:xfrm rot="5400000" flipV="1">
              <a:off x="4171" y="1179"/>
              <a:ext cx="21" cy="156"/>
            </a:xfrm>
            <a:prstGeom prst="curvedConnector3">
              <a:avLst>
                <a:gd name="adj1" fmla="val -60882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991" name="AutoShape 31"/>
            <p:cNvCxnSpPr>
              <a:cxnSpLocks noChangeShapeType="1"/>
              <a:stCxn id="168969" idx="3"/>
              <a:endCxn id="168969" idx="5"/>
            </p:cNvCxnSpPr>
            <p:nvPr/>
          </p:nvCxnSpPr>
          <p:spPr bwMode="auto">
            <a:xfrm rot="16200000" flipH="1">
              <a:off x="4191" y="2100"/>
              <a:ext cx="1" cy="176"/>
            </a:xfrm>
            <a:prstGeom prst="curvedConnector3">
              <a:avLst>
                <a:gd name="adj1" fmla="val 207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8992" name="Text Box 32"/>
            <p:cNvSpPr txBox="1">
              <a:spLocks noChangeArrowheads="1"/>
            </p:cNvSpPr>
            <p:nvPr/>
          </p:nvSpPr>
          <p:spPr bwMode="auto">
            <a:xfrm>
              <a:off x="5127" y="161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0">
                  <a:solidFill>
                    <a:srgbClr val="000000"/>
                  </a:solidFill>
                  <a:ea typeface="宋体" pitchFamily="2" charset="-122"/>
                </a:rPr>
                <a:t>b</a:t>
              </a:r>
            </a:p>
          </p:txBody>
        </p:sp>
        <p:sp>
          <p:nvSpPr>
            <p:cNvPr id="168993" name="Text Box 33"/>
            <p:cNvSpPr txBox="1">
              <a:spLocks noChangeArrowheads="1"/>
            </p:cNvSpPr>
            <p:nvPr/>
          </p:nvSpPr>
          <p:spPr bwMode="auto">
            <a:xfrm>
              <a:off x="2839" y="121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0">
                  <a:solidFill>
                    <a:srgbClr val="000000"/>
                  </a:solidFill>
                  <a:ea typeface="宋体" pitchFamily="2" charset="-122"/>
                </a:rPr>
                <a:t>a</a:t>
              </a:r>
            </a:p>
          </p:txBody>
        </p:sp>
        <p:sp>
          <p:nvSpPr>
            <p:cNvPr id="168994" name="Text Box 34"/>
            <p:cNvSpPr txBox="1">
              <a:spLocks noChangeArrowheads="1"/>
            </p:cNvSpPr>
            <p:nvPr/>
          </p:nvSpPr>
          <p:spPr bwMode="auto">
            <a:xfrm>
              <a:off x="3419" y="1587"/>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0">
                  <a:solidFill>
                    <a:srgbClr val="000000"/>
                  </a:solidFill>
                  <a:ea typeface="宋体" pitchFamily="2" charset="-122"/>
                </a:rPr>
                <a:t>a</a:t>
              </a:r>
            </a:p>
          </p:txBody>
        </p:sp>
        <p:sp>
          <p:nvSpPr>
            <p:cNvPr id="168995" name="Text Box 35"/>
            <p:cNvSpPr txBox="1">
              <a:spLocks noChangeArrowheads="1"/>
            </p:cNvSpPr>
            <p:nvPr/>
          </p:nvSpPr>
          <p:spPr bwMode="auto">
            <a:xfrm>
              <a:off x="3722" y="115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0">
                  <a:solidFill>
                    <a:srgbClr val="000000"/>
                  </a:solidFill>
                  <a:ea typeface="宋体" pitchFamily="2" charset="-122"/>
                </a:rPr>
                <a:t>a</a:t>
              </a:r>
            </a:p>
          </p:txBody>
        </p:sp>
        <p:sp>
          <p:nvSpPr>
            <p:cNvPr id="168996" name="Text Box 36"/>
            <p:cNvSpPr txBox="1">
              <a:spLocks noChangeArrowheads="1"/>
            </p:cNvSpPr>
            <p:nvPr/>
          </p:nvSpPr>
          <p:spPr bwMode="auto">
            <a:xfrm>
              <a:off x="4320" y="139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0">
                  <a:solidFill>
                    <a:srgbClr val="000000"/>
                  </a:solidFill>
                  <a:ea typeface="宋体" pitchFamily="2" charset="-122"/>
                </a:rPr>
                <a:t>a</a:t>
              </a:r>
            </a:p>
          </p:txBody>
        </p:sp>
        <p:sp>
          <p:nvSpPr>
            <p:cNvPr id="168997" name="Text Box 37"/>
            <p:cNvSpPr txBox="1">
              <a:spLocks noChangeArrowheads="1"/>
            </p:cNvSpPr>
            <p:nvPr/>
          </p:nvSpPr>
          <p:spPr bwMode="auto">
            <a:xfrm>
              <a:off x="4825" y="1587"/>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0">
                  <a:solidFill>
                    <a:srgbClr val="000000"/>
                  </a:solidFill>
                  <a:ea typeface="宋体" pitchFamily="2" charset="-122"/>
                </a:rPr>
                <a:t>a</a:t>
              </a:r>
            </a:p>
          </p:txBody>
        </p:sp>
        <p:sp>
          <p:nvSpPr>
            <p:cNvPr id="168998" name="Text Box 38"/>
            <p:cNvSpPr txBox="1">
              <a:spLocks noChangeArrowheads="1"/>
            </p:cNvSpPr>
            <p:nvPr/>
          </p:nvSpPr>
          <p:spPr bwMode="auto">
            <a:xfrm>
              <a:off x="4549" y="1994"/>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0">
                  <a:solidFill>
                    <a:srgbClr val="000000"/>
                  </a:solidFill>
                  <a:ea typeface="宋体" pitchFamily="2" charset="-122"/>
                </a:rPr>
                <a:t>a</a:t>
              </a:r>
            </a:p>
          </p:txBody>
        </p:sp>
        <p:sp>
          <p:nvSpPr>
            <p:cNvPr id="168999" name="Text Box 39"/>
            <p:cNvSpPr txBox="1">
              <a:spLocks noChangeArrowheads="1"/>
            </p:cNvSpPr>
            <p:nvPr/>
          </p:nvSpPr>
          <p:spPr bwMode="auto">
            <a:xfrm>
              <a:off x="2919" y="196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0">
                  <a:solidFill>
                    <a:srgbClr val="000000"/>
                  </a:solidFill>
                  <a:ea typeface="宋体" pitchFamily="2" charset="-122"/>
                </a:rPr>
                <a:t>b</a:t>
              </a:r>
            </a:p>
          </p:txBody>
        </p:sp>
        <p:sp>
          <p:nvSpPr>
            <p:cNvPr id="169000" name="Text Box 40"/>
            <p:cNvSpPr txBox="1">
              <a:spLocks noChangeArrowheads="1"/>
            </p:cNvSpPr>
            <p:nvPr/>
          </p:nvSpPr>
          <p:spPr bwMode="auto">
            <a:xfrm>
              <a:off x="3140" y="161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0">
                  <a:solidFill>
                    <a:srgbClr val="000000"/>
                  </a:solidFill>
                  <a:ea typeface="宋体" pitchFamily="2" charset="-122"/>
                </a:rPr>
                <a:t>b</a:t>
              </a:r>
            </a:p>
          </p:txBody>
        </p:sp>
        <p:sp>
          <p:nvSpPr>
            <p:cNvPr id="169001" name="Text Box 41"/>
            <p:cNvSpPr txBox="1">
              <a:spLocks noChangeArrowheads="1"/>
            </p:cNvSpPr>
            <p:nvPr/>
          </p:nvSpPr>
          <p:spPr bwMode="auto">
            <a:xfrm>
              <a:off x="3747" y="202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0">
                  <a:solidFill>
                    <a:srgbClr val="000000"/>
                  </a:solidFill>
                  <a:ea typeface="宋体" pitchFamily="2" charset="-122"/>
                </a:rPr>
                <a:t>b</a:t>
              </a:r>
            </a:p>
          </p:txBody>
        </p:sp>
        <p:sp>
          <p:nvSpPr>
            <p:cNvPr id="169002" name="Text Box 42"/>
            <p:cNvSpPr txBox="1">
              <a:spLocks noChangeArrowheads="1"/>
            </p:cNvSpPr>
            <p:nvPr/>
          </p:nvSpPr>
          <p:spPr bwMode="auto">
            <a:xfrm>
              <a:off x="4272" y="17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0">
                  <a:solidFill>
                    <a:srgbClr val="000000"/>
                  </a:solidFill>
                  <a:ea typeface="宋体" pitchFamily="2" charset="-122"/>
                </a:rPr>
                <a:t>b</a:t>
              </a:r>
            </a:p>
          </p:txBody>
        </p:sp>
        <p:sp>
          <p:nvSpPr>
            <p:cNvPr id="169003" name="Text Box 43"/>
            <p:cNvSpPr txBox="1">
              <a:spLocks noChangeArrowheads="1"/>
            </p:cNvSpPr>
            <p:nvPr/>
          </p:nvSpPr>
          <p:spPr bwMode="auto">
            <a:xfrm>
              <a:off x="4491" y="115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0">
                  <a:solidFill>
                    <a:srgbClr val="000000"/>
                  </a:solidFill>
                  <a:ea typeface="宋体" pitchFamily="2" charset="-122"/>
                </a:rPr>
                <a:t>b</a:t>
              </a:r>
            </a:p>
          </p:txBody>
        </p:sp>
        <p:sp>
          <p:nvSpPr>
            <p:cNvPr id="169004" name="Text Box 44"/>
            <p:cNvSpPr txBox="1">
              <a:spLocks noChangeArrowheads="1"/>
            </p:cNvSpPr>
            <p:nvPr/>
          </p:nvSpPr>
          <p:spPr bwMode="auto">
            <a:xfrm>
              <a:off x="4105" y="222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0">
                  <a:solidFill>
                    <a:srgbClr val="000000"/>
                  </a:solidFill>
                  <a:ea typeface="宋体" pitchFamily="2" charset="-122"/>
                </a:rPr>
                <a:t>b</a:t>
              </a:r>
            </a:p>
          </p:txBody>
        </p:sp>
      </p:grpSp>
      <p:sp>
        <p:nvSpPr>
          <p:cNvPr id="169005" name="Line 45"/>
          <p:cNvSpPr>
            <a:spLocks noChangeShapeType="1"/>
          </p:cNvSpPr>
          <p:nvPr/>
        </p:nvSpPr>
        <p:spPr bwMode="auto">
          <a:xfrm flipV="1">
            <a:off x="2438400" y="35052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0" lang="zh-CN" altLang="en-US" sz="3200" i="1" u="sng">
              <a:solidFill>
                <a:srgbClr val="000000"/>
              </a:solidFill>
              <a:ea typeface="宋体" pitchFamily="2" charset="-122"/>
            </a:endParaRPr>
          </a:p>
        </p:txBody>
      </p:sp>
      <p:sp>
        <p:nvSpPr>
          <p:cNvPr id="169006" name="Rectangle 46"/>
          <p:cNvSpPr>
            <a:spLocks noChangeArrowheads="1"/>
          </p:cNvSpPr>
          <p:nvPr/>
        </p:nvSpPr>
        <p:spPr bwMode="auto">
          <a:xfrm>
            <a:off x="2209800" y="3581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0" lang="en-US" altLang="zh-CN" b="0" dirty="0">
                <a:solidFill>
                  <a:srgbClr val="000000"/>
                </a:solidFill>
                <a:ea typeface="宋体" pitchFamily="2" charset="-122"/>
              </a:rPr>
              <a:t>a</a:t>
            </a:r>
          </a:p>
        </p:txBody>
      </p:sp>
      <p:sp>
        <p:nvSpPr>
          <p:cNvPr id="169008" name="Rectangle 48"/>
          <p:cNvSpPr>
            <a:spLocks noChangeArrowheads="1"/>
          </p:cNvSpPr>
          <p:nvPr/>
        </p:nvSpPr>
        <p:spPr bwMode="auto">
          <a:xfrm>
            <a:off x="2895600" y="3962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0" lang="zh-CN" altLang="zh-CN" b="0">
                <a:solidFill>
                  <a:srgbClr val="000000"/>
                </a:solidFill>
                <a:latin typeface="宋体" pitchFamily="2" charset="-122"/>
                <a:ea typeface="宋体" pitchFamily="2" charset="-122"/>
              </a:rPr>
              <a:t>}</a:t>
            </a:r>
            <a:endParaRPr kumimoji="0" lang="zh-CN" altLang="en-US" b="0">
              <a:solidFill>
                <a:srgbClr val="000000"/>
              </a:solidFill>
              <a:latin typeface="宋体" pitchFamily="2" charset="-122"/>
              <a:ea typeface="宋体" pitchFamily="2" charset="-122"/>
            </a:endParaRPr>
          </a:p>
        </p:txBody>
      </p:sp>
      <p:sp>
        <p:nvSpPr>
          <p:cNvPr id="169009" name="Rectangle 49"/>
          <p:cNvSpPr>
            <a:spLocks noChangeArrowheads="1"/>
          </p:cNvSpPr>
          <p:nvPr/>
        </p:nvSpPr>
        <p:spPr bwMode="auto">
          <a:xfrm>
            <a:off x="2362200" y="3962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0" lang="zh-CN" altLang="zh-CN" b="0">
                <a:solidFill>
                  <a:srgbClr val="000000"/>
                </a:solidFill>
                <a:latin typeface="宋体" pitchFamily="2" charset="-122"/>
                <a:ea typeface="宋体" pitchFamily="2" charset="-122"/>
              </a:rPr>
              <a:t>{</a:t>
            </a:r>
            <a:endParaRPr kumimoji="0" lang="zh-CN" altLang="en-US" b="0">
              <a:solidFill>
                <a:srgbClr val="000000"/>
              </a:solidFill>
              <a:latin typeface="宋体" pitchFamily="2" charset="-122"/>
              <a:ea typeface="宋体" pitchFamily="2" charset="-122"/>
            </a:endParaRPr>
          </a:p>
        </p:txBody>
      </p:sp>
      <p:sp>
        <p:nvSpPr>
          <p:cNvPr id="169010" name="Rectangle 50"/>
          <p:cNvSpPr>
            <a:spLocks noChangeArrowheads="1"/>
          </p:cNvSpPr>
          <p:nvPr/>
        </p:nvSpPr>
        <p:spPr bwMode="auto">
          <a:xfrm>
            <a:off x="2133600" y="3962400"/>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0" lang="zh-CN" altLang="zh-CN" b="0">
                <a:solidFill>
                  <a:srgbClr val="000000"/>
                </a:solidFill>
                <a:latin typeface="宋体" pitchFamily="2" charset="-122"/>
                <a:ea typeface="宋体" pitchFamily="2" charset="-122"/>
              </a:rPr>
              <a:t>}</a:t>
            </a:r>
            <a:endParaRPr kumimoji="0" lang="zh-CN" altLang="en-US" b="0">
              <a:solidFill>
                <a:srgbClr val="000000"/>
              </a:solidFill>
              <a:latin typeface="宋体" pitchFamily="2" charset="-122"/>
              <a:ea typeface="宋体" pitchFamily="2" charset="-122"/>
            </a:endParaRPr>
          </a:p>
        </p:txBody>
      </p:sp>
      <p:sp>
        <p:nvSpPr>
          <p:cNvPr id="169011" name="Rectangle 51"/>
          <p:cNvSpPr>
            <a:spLocks noChangeArrowheads="1"/>
          </p:cNvSpPr>
          <p:nvPr/>
        </p:nvSpPr>
        <p:spPr bwMode="auto">
          <a:xfrm>
            <a:off x="1828800" y="393858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0" lang="en-US" altLang="zh-CN" b="0">
                <a:solidFill>
                  <a:srgbClr val="000000"/>
                </a:solidFill>
                <a:latin typeface="宋体" pitchFamily="2" charset="-122"/>
                <a:ea typeface="宋体" pitchFamily="2" charset="-122"/>
              </a:rPr>
              <a:t>{A</a:t>
            </a:r>
            <a:endParaRPr kumimoji="0" lang="zh-CN" altLang="en-US" b="0">
              <a:solidFill>
                <a:srgbClr val="000000"/>
              </a:solidFill>
              <a:latin typeface="宋体" pitchFamily="2" charset="-122"/>
              <a:ea typeface="宋体" pitchFamily="2" charset="-122"/>
            </a:endParaRPr>
          </a:p>
        </p:txBody>
      </p:sp>
      <p:sp>
        <p:nvSpPr>
          <p:cNvPr id="169012" name="Rectangle 52"/>
          <p:cNvSpPr>
            <a:spLocks noChangeArrowheads="1"/>
          </p:cNvSpPr>
          <p:nvPr/>
        </p:nvSpPr>
        <p:spPr bwMode="auto">
          <a:xfrm>
            <a:off x="2362200" y="39243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0" lang="en-US" altLang="zh-CN" b="0" dirty="0">
                <a:solidFill>
                  <a:srgbClr val="000000"/>
                </a:solidFill>
                <a:latin typeface="宋体" pitchFamily="2" charset="-122"/>
                <a:ea typeface="宋体" pitchFamily="2" charset="-122"/>
              </a:rPr>
              <a:t> S,</a:t>
            </a:r>
            <a:endParaRPr kumimoji="0" lang="zh-CN" altLang="en-US" b="0" dirty="0">
              <a:solidFill>
                <a:srgbClr val="000000"/>
              </a:solidFill>
              <a:latin typeface="宋体" pitchFamily="2" charset="-122"/>
              <a:ea typeface="宋体" pitchFamily="2" charset="-122"/>
            </a:endParaRPr>
          </a:p>
        </p:txBody>
      </p:sp>
      <p:sp>
        <p:nvSpPr>
          <p:cNvPr id="169013" name="Rectangle 53"/>
          <p:cNvSpPr>
            <a:spLocks noChangeArrowheads="1"/>
          </p:cNvSpPr>
          <p:nvPr/>
        </p:nvSpPr>
        <p:spPr bwMode="auto">
          <a:xfrm>
            <a:off x="2743200" y="3962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0" lang="en-US" altLang="zh-CN" b="0">
                <a:solidFill>
                  <a:srgbClr val="000000"/>
                </a:solidFill>
                <a:latin typeface="宋体" pitchFamily="2" charset="-122"/>
                <a:ea typeface="宋体" pitchFamily="2" charset="-122"/>
              </a:rPr>
              <a:t>B</a:t>
            </a:r>
            <a:endParaRPr kumimoji="0" lang="zh-CN" altLang="en-US" b="0">
              <a:solidFill>
                <a:srgbClr val="000000"/>
              </a:solidFill>
              <a:latin typeface="宋体" pitchFamily="2" charset="-122"/>
              <a:ea typeface="宋体" pitchFamily="2" charset="-122"/>
            </a:endParaRPr>
          </a:p>
        </p:txBody>
      </p:sp>
      <p:sp>
        <p:nvSpPr>
          <p:cNvPr id="169015" name="Rectangle 55"/>
          <p:cNvSpPr>
            <a:spLocks noChangeArrowheads="1"/>
          </p:cNvSpPr>
          <p:nvPr/>
        </p:nvSpPr>
        <p:spPr bwMode="auto">
          <a:xfrm>
            <a:off x="2743200" y="4876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0" lang="en-US" altLang="zh-CN" b="0">
                <a:solidFill>
                  <a:srgbClr val="000000"/>
                </a:solidFill>
                <a:ea typeface="宋体" pitchFamily="2" charset="-122"/>
              </a:rPr>
              <a:t>b</a:t>
            </a:r>
          </a:p>
        </p:txBody>
      </p:sp>
      <p:sp>
        <p:nvSpPr>
          <p:cNvPr id="169016" name="Line 56"/>
          <p:cNvSpPr>
            <a:spLocks noChangeShapeType="1"/>
          </p:cNvSpPr>
          <p:nvPr/>
        </p:nvSpPr>
        <p:spPr bwMode="auto">
          <a:xfrm flipH="1" flipV="1">
            <a:off x="2819400" y="4648200"/>
            <a:ext cx="3048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0" lang="zh-CN" altLang="en-US" sz="3200" i="1" u="sng">
              <a:solidFill>
                <a:srgbClr val="000000"/>
              </a:solidFill>
              <a:ea typeface="宋体" pitchFamily="2" charset="-122"/>
            </a:endParaRPr>
          </a:p>
        </p:txBody>
      </p:sp>
      <p:sp>
        <p:nvSpPr>
          <p:cNvPr id="169017" name="Rectangle 57"/>
          <p:cNvSpPr>
            <a:spLocks noChangeArrowheads="1"/>
          </p:cNvSpPr>
          <p:nvPr/>
        </p:nvSpPr>
        <p:spPr bwMode="auto">
          <a:xfrm>
            <a:off x="3200400" y="54102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0" lang="en-US" altLang="zh-CN" b="0">
                <a:solidFill>
                  <a:srgbClr val="000000"/>
                </a:solidFill>
                <a:latin typeface="宋体" pitchFamily="2" charset="-122"/>
                <a:ea typeface="宋体" pitchFamily="2" charset="-122"/>
              </a:rPr>
              <a:t>B</a:t>
            </a:r>
            <a:endParaRPr kumimoji="0" lang="zh-CN" altLang="en-US" b="0">
              <a:solidFill>
                <a:srgbClr val="000000"/>
              </a:solidFill>
              <a:latin typeface="宋体" pitchFamily="2" charset="-122"/>
              <a:ea typeface="宋体" pitchFamily="2" charset="-122"/>
            </a:endParaRPr>
          </a:p>
        </p:txBody>
      </p:sp>
      <p:sp>
        <p:nvSpPr>
          <p:cNvPr id="169018" name="Rectangle 58"/>
          <p:cNvSpPr>
            <a:spLocks noChangeArrowheads="1"/>
          </p:cNvSpPr>
          <p:nvPr/>
        </p:nvSpPr>
        <p:spPr bwMode="auto">
          <a:xfrm>
            <a:off x="2971800" y="5410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0" lang="zh-CN" altLang="zh-CN" b="0">
                <a:solidFill>
                  <a:srgbClr val="000000"/>
                </a:solidFill>
                <a:latin typeface="宋体" pitchFamily="2" charset="-122"/>
                <a:ea typeface="宋体" pitchFamily="2" charset="-122"/>
              </a:rPr>
              <a:t>{</a:t>
            </a:r>
            <a:endParaRPr kumimoji="0" lang="zh-CN" altLang="en-US" b="0">
              <a:solidFill>
                <a:srgbClr val="000000"/>
              </a:solidFill>
              <a:latin typeface="宋体" pitchFamily="2" charset="-122"/>
              <a:ea typeface="宋体" pitchFamily="2" charset="-122"/>
            </a:endParaRPr>
          </a:p>
        </p:txBody>
      </p:sp>
      <p:sp>
        <p:nvSpPr>
          <p:cNvPr id="169019" name="Rectangle 59"/>
          <p:cNvSpPr>
            <a:spLocks noChangeArrowheads="1"/>
          </p:cNvSpPr>
          <p:nvPr/>
        </p:nvSpPr>
        <p:spPr bwMode="auto">
          <a:xfrm>
            <a:off x="2362200" y="5410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0" lang="zh-CN" altLang="zh-CN" b="0">
                <a:solidFill>
                  <a:srgbClr val="000000"/>
                </a:solidFill>
                <a:latin typeface="宋体" pitchFamily="2" charset="-122"/>
                <a:ea typeface="宋体" pitchFamily="2" charset="-122"/>
              </a:rPr>
              <a:t>{</a:t>
            </a:r>
            <a:endParaRPr kumimoji="0" lang="zh-CN" altLang="en-US" b="0">
              <a:solidFill>
                <a:srgbClr val="000000"/>
              </a:solidFill>
              <a:latin typeface="宋体" pitchFamily="2" charset="-122"/>
              <a:ea typeface="宋体" pitchFamily="2" charset="-122"/>
            </a:endParaRPr>
          </a:p>
        </p:txBody>
      </p:sp>
      <p:sp>
        <p:nvSpPr>
          <p:cNvPr id="169020" name="Rectangle 60"/>
          <p:cNvSpPr>
            <a:spLocks noChangeArrowheads="1"/>
          </p:cNvSpPr>
          <p:nvPr/>
        </p:nvSpPr>
        <p:spPr bwMode="auto">
          <a:xfrm>
            <a:off x="2590800" y="5410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0" lang="en-US" altLang="zh-CN" b="0">
                <a:solidFill>
                  <a:srgbClr val="000000"/>
                </a:solidFill>
                <a:latin typeface="宋体" pitchFamily="2" charset="-122"/>
                <a:ea typeface="宋体" pitchFamily="2" charset="-122"/>
              </a:rPr>
              <a:t>S</a:t>
            </a:r>
            <a:endParaRPr kumimoji="0" lang="zh-CN" altLang="en-US" b="0">
              <a:solidFill>
                <a:srgbClr val="000000"/>
              </a:solidFill>
              <a:latin typeface="宋体" pitchFamily="2" charset="-122"/>
              <a:ea typeface="宋体" pitchFamily="2" charset="-122"/>
            </a:endParaRPr>
          </a:p>
        </p:txBody>
      </p:sp>
      <p:sp>
        <p:nvSpPr>
          <p:cNvPr id="169021" name="Rectangle 61"/>
          <p:cNvSpPr>
            <a:spLocks noChangeArrowheads="1"/>
          </p:cNvSpPr>
          <p:nvPr/>
        </p:nvSpPr>
        <p:spPr bwMode="auto">
          <a:xfrm>
            <a:off x="3429000" y="5410200"/>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0" lang="zh-CN" altLang="zh-CN" b="0">
                <a:solidFill>
                  <a:srgbClr val="000000"/>
                </a:solidFill>
                <a:latin typeface="宋体" pitchFamily="2" charset="-122"/>
                <a:ea typeface="宋体" pitchFamily="2" charset="-122"/>
              </a:rPr>
              <a:t>}</a:t>
            </a:r>
            <a:endParaRPr kumimoji="0" lang="zh-CN" altLang="en-US" b="0">
              <a:solidFill>
                <a:srgbClr val="000000"/>
              </a:solidFill>
              <a:latin typeface="宋体" pitchFamily="2" charset="-122"/>
              <a:ea typeface="宋体" pitchFamily="2" charset="-122"/>
            </a:endParaRPr>
          </a:p>
        </p:txBody>
      </p:sp>
      <p:sp>
        <p:nvSpPr>
          <p:cNvPr id="169022" name="Rectangle 62"/>
          <p:cNvSpPr>
            <a:spLocks noChangeArrowheads="1"/>
          </p:cNvSpPr>
          <p:nvPr/>
        </p:nvSpPr>
        <p:spPr bwMode="auto">
          <a:xfrm>
            <a:off x="2895600" y="5410200"/>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0" lang="zh-CN" altLang="zh-CN" b="0">
                <a:solidFill>
                  <a:srgbClr val="000000"/>
                </a:solidFill>
                <a:latin typeface="宋体" pitchFamily="2" charset="-122"/>
                <a:ea typeface="宋体" pitchFamily="2" charset="-122"/>
              </a:rPr>
              <a:t>}</a:t>
            </a:r>
            <a:endParaRPr kumimoji="0" lang="zh-CN" altLang="en-US" b="0">
              <a:solidFill>
                <a:srgbClr val="000000"/>
              </a:solidFill>
              <a:latin typeface="宋体" pitchFamily="2" charset="-122"/>
              <a:ea typeface="宋体" pitchFamily="2" charset="-122"/>
            </a:endParaRPr>
          </a:p>
        </p:txBody>
      </p:sp>
      <p:grpSp>
        <p:nvGrpSpPr>
          <p:cNvPr id="169023" name="Group 63"/>
          <p:cNvGrpSpPr>
            <a:grpSpLocks/>
          </p:cNvGrpSpPr>
          <p:nvPr/>
        </p:nvGrpSpPr>
        <p:grpSpPr bwMode="auto">
          <a:xfrm>
            <a:off x="4724400" y="4419600"/>
            <a:ext cx="2586038" cy="2074863"/>
            <a:chOff x="2976" y="2792"/>
            <a:chExt cx="1629" cy="1307"/>
          </a:xfrm>
        </p:grpSpPr>
        <p:grpSp>
          <p:nvGrpSpPr>
            <p:cNvPr id="169024" name="Group 64"/>
            <p:cNvGrpSpPr>
              <a:grpSpLocks/>
            </p:cNvGrpSpPr>
            <p:nvPr/>
          </p:nvGrpSpPr>
          <p:grpSpPr bwMode="auto">
            <a:xfrm>
              <a:off x="4356" y="3548"/>
              <a:ext cx="248" cy="262"/>
              <a:chOff x="3456" y="2688"/>
              <a:chExt cx="432" cy="432"/>
            </a:xfrm>
          </p:grpSpPr>
          <p:sp>
            <p:nvSpPr>
              <p:cNvPr id="169025" name="Oval 65"/>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0" lang="zh-CN" altLang="en-US" sz="3200" i="1" u="sng">
                  <a:solidFill>
                    <a:srgbClr val="000000"/>
                  </a:solidFill>
                  <a:ea typeface="宋体" pitchFamily="2" charset="-122"/>
                </a:endParaRPr>
              </a:p>
            </p:txBody>
          </p:sp>
          <p:sp>
            <p:nvSpPr>
              <p:cNvPr id="169026" name="Oval 66"/>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solidFill>
                      <a:srgbClr val="000000"/>
                    </a:solidFill>
                    <a:ea typeface="宋体" pitchFamily="2" charset="-122"/>
                  </a:rPr>
                  <a:t>D</a:t>
                </a:r>
              </a:p>
            </p:txBody>
          </p:sp>
        </p:grpSp>
        <p:sp>
          <p:nvSpPr>
            <p:cNvPr id="169027" name="Oval 67"/>
            <p:cNvSpPr>
              <a:spLocks noChangeArrowheads="1"/>
            </p:cNvSpPr>
            <p:nvPr/>
          </p:nvSpPr>
          <p:spPr bwMode="auto">
            <a:xfrm>
              <a:off x="3555" y="3548"/>
              <a:ext cx="249" cy="2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solidFill>
                    <a:srgbClr val="000000"/>
                  </a:solidFill>
                  <a:ea typeface="宋体" pitchFamily="2" charset="-122"/>
                </a:rPr>
                <a:t>B</a:t>
              </a:r>
            </a:p>
          </p:txBody>
        </p:sp>
        <p:sp>
          <p:nvSpPr>
            <p:cNvPr id="169028" name="Oval 68"/>
            <p:cNvSpPr>
              <a:spLocks noChangeArrowheads="1"/>
            </p:cNvSpPr>
            <p:nvPr/>
          </p:nvSpPr>
          <p:spPr bwMode="auto">
            <a:xfrm>
              <a:off x="3555" y="2792"/>
              <a:ext cx="249" cy="2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solidFill>
                    <a:srgbClr val="000000"/>
                  </a:solidFill>
                  <a:ea typeface="宋体" pitchFamily="2" charset="-122"/>
                </a:rPr>
                <a:t>A</a:t>
              </a:r>
            </a:p>
          </p:txBody>
        </p:sp>
        <p:sp>
          <p:nvSpPr>
            <p:cNvPr id="169029" name="Oval 69"/>
            <p:cNvSpPr>
              <a:spLocks noChangeArrowheads="1"/>
            </p:cNvSpPr>
            <p:nvPr/>
          </p:nvSpPr>
          <p:spPr bwMode="auto">
            <a:xfrm>
              <a:off x="2976" y="3199"/>
              <a:ext cx="248" cy="2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solidFill>
                    <a:srgbClr val="000000"/>
                  </a:solidFill>
                  <a:ea typeface="宋体" pitchFamily="2" charset="-122"/>
                </a:rPr>
                <a:t>S</a:t>
              </a:r>
            </a:p>
          </p:txBody>
        </p:sp>
        <p:cxnSp>
          <p:nvCxnSpPr>
            <p:cNvPr id="169030" name="AutoShape 70"/>
            <p:cNvCxnSpPr>
              <a:cxnSpLocks noChangeShapeType="1"/>
              <a:stCxn id="169029" idx="0"/>
              <a:endCxn id="169028" idx="2"/>
            </p:cNvCxnSpPr>
            <p:nvPr/>
          </p:nvCxnSpPr>
          <p:spPr bwMode="auto">
            <a:xfrm rot="16200000">
              <a:off x="3190" y="2833"/>
              <a:ext cx="276" cy="455"/>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9031" name="AutoShape 71"/>
            <p:cNvCxnSpPr>
              <a:cxnSpLocks noChangeShapeType="1"/>
              <a:stCxn id="169029" idx="4"/>
              <a:endCxn id="169027" idx="2"/>
            </p:cNvCxnSpPr>
            <p:nvPr/>
          </p:nvCxnSpPr>
          <p:spPr bwMode="auto">
            <a:xfrm rot="16200000" flipH="1">
              <a:off x="3219" y="3342"/>
              <a:ext cx="218" cy="455"/>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9032" name="AutoShape 72"/>
            <p:cNvCxnSpPr>
              <a:cxnSpLocks noChangeShapeType="1"/>
              <a:stCxn id="169027" idx="7"/>
              <a:endCxn id="169028" idx="5"/>
            </p:cNvCxnSpPr>
            <p:nvPr/>
          </p:nvCxnSpPr>
          <p:spPr bwMode="auto">
            <a:xfrm rot="16200000">
              <a:off x="3483" y="3301"/>
              <a:ext cx="57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9033" name="AutoShape 73"/>
            <p:cNvCxnSpPr>
              <a:cxnSpLocks noChangeShapeType="1"/>
              <a:stCxn id="169028" idx="3"/>
              <a:endCxn id="169027" idx="1"/>
            </p:cNvCxnSpPr>
            <p:nvPr/>
          </p:nvCxnSpPr>
          <p:spPr bwMode="auto">
            <a:xfrm rot="5400000">
              <a:off x="3307" y="3301"/>
              <a:ext cx="57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9034" name="AutoShape 74"/>
            <p:cNvCxnSpPr>
              <a:cxnSpLocks noChangeShapeType="1"/>
              <a:stCxn id="169027" idx="6"/>
              <a:endCxn id="169025" idx="2"/>
            </p:cNvCxnSpPr>
            <p:nvPr/>
          </p:nvCxnSpPr>
          <p:spPr bwMode="auto">
            <a:xfrm>
              <a:off x="3804" y="3679"/>
              <a:ext cx="55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9035" name="AutoShape 75"/>
            <p:cNvCxnSpPr>
              <a:cxnSpLocks noChangeShapeType="1"/>
              <a:stCxn id="169025" idx="3"/>
              <a:endCxn id="169025" idx="5"/>
            </p:cNvCxnSpPr>
            <p:nvPr/>
          </p:nvCxnSpPr>
          <p:spPr bwMode="auto">
            <a:xfrm rot="16200000" flipH="1">
              <a:off x="4479" y="3684"/>
              <a:ext cx="1" cy="176"/>
            </a:xfrm>
            <a:prstGeom prst="curvedConnector3">
              <a:avLst>
                <a:gd name="adj1" fmla="val 207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9036" name="Text Box 76"/>
            <p:cNvSpPr txBox="1">
              <a:spLocks noChangeArrowheads="1"/>
            </p:cNvSpPr>
            <p:nvPr/>
          </p:nvSpPr>
          <p:spPr bwMode="auto">
            <a:xfrm>
              <a:off x="3127" y="2794"/>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0">
                  <a:solidFill>
                    <a:srgbClr val="000000"/>
                  </a:solidFill>
                  <a:ea typeface="宋体" pitchFamily="2" charset="-122"/>
                </a:rPr>
                <a:t>a</a:t>
              </a:r>
            </a:p>
          </p:txBody>
        </p:sp>
        <p:sp>
          <p:nvSpPr>
            <p:cNvPr id="169037" name="Text Box 77"/>
            <p:cNvSpPr txBox="1">
              <a:spLocks noChangeArrowheads="1"/>
            </p:cNvSpPr>
            <p:nvPr/>
          </p:nvSpPr>
          <p:spPr bwMode="auto">
            <a:xfrm>
              <a:off x="3707" y="3171"/>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0">
                  <a:solidFill>
                    <a:srgbClr val="000000"/>
                  </a:solidFill>
                  <a:ea typeface="宋体" pitchFamily="2" charset="-122"/>
                </a:rPr>
                <a:t>a</a:t>
              </a:r>
            </a:p>
          </p:txBody>
        </p:sp>
        <p:sp>
          <p:nvSpPr>
            <p:cNvPr id="169038" name="Text Box 78"/>
            <p:cNvSpPr txBox="1">
              <a:spLocks noChangeArrowheads="1"/>
            </p:cNvSpPr>
            <p:nvPr/>
          </p:nvSpPr>
          <p:spPr bwMode="auto">
            <a:xfrm>
              <a:off x="4032" y="2976"/>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0">
                  <a:solidFill>
                    <a:srgbClr val="000000"/>
                  </a:solidFill>
                  <a:ea typeface="宋体" pitchFamily="2" charset="-122"/>
                </a:rPr>
                <a:t>a</a:t>
              </a:r>
            </a:p>
          </p:txBody>
        </p:sp>
        <p:sp>
          <p:nvSpPr>
            <p:cNvPr id="169039" name="Text Box 79"/>
            <p:cNvSpPr txBox="1">
              <a:spLocks noChangeArrowheads="1"/>
            </p:cNvSpPr>
            <p:nvPr/>
          </p:nvSpPr>
          <p:spPr bwMode="auto">
            <a:xfrm>
              <a:off x="3207" y="355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0">
                  <a:solidFill>
                    <a:srgbClr val="000000"/>
                  </a:solidFill>
                  <a:ea typeface="宋体" pitchFamily="2" charset="-122"/>
                </a:rPr>
                <a:t>b</a:t>
              </a:r>
            </a:p>
          </p:txBody>
        </p:sp>
        <p:sp>
          <p:nvSpPr>
            <p:cNvPr id="169040" name="Text Box 80"/>
            <p:cNvSpPr txBox="1">
              <a:spLocks noChangeArrowheads="1"/>
            </p:cNvSpPr>
            <p:nvPr/>
          </p:nvSpPr>
          <p:spPr bwMode="auto">
            <a:xfrm>
              <a:off x="3428" y="320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0">
                  <a:solidFill>
                    <a:srgbClr val="000000"/>
                  </a:solidFill>
                  <a:ea typeface="宋体" pitchFamily="2" charset="-122"/>
                </a:rPr>
                <a:t>b</a:t>
              </a:r>
            </a:p>
          </p:txBody>
        </p:sp>
        <p:sp>
          <p:nvSpPr>
            <p:cNvPr id="169041" name="Text Box 81"/>
            <p:cNvSpPr txBox="1">
              <a:spLocks noChangeArrowheads="1"/>
            </p:cNvSpPr>
            <p:nvPr/>
          </p:nvSpPr>
          <p:spPr bwMode="auto">
            <a:xfrm>
              <a:off x="4035" y="360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0">
                  <a:solidFill>
                    <a:srgbClr val="000000"/>
                  </a:solidFill>
                  <a:ea typeface="宋体" pitchFamily="2" charset="-122"/>
                </a:rPr>
                <a:t>b</a:t>
              </a:r>
            </a:p>
          </p:txBody>
        </p:sp>
        <p:sp>
          <p:nvSpPr>
            <p:cNvPr id="169042" name="Text Box 82"/>
            <p:cNvSpPr txBox="1">
              <a:spLocks noChangeArrowheads="1"/>
            </p:cNvSpPr>
            <p:nvPr/>
          </p:nvSpPr>
          <p:spPr bwMode="auto">
            <a:xfrm>
              <a:off x="4393" y="381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0">
                  <a:solidFill>
                    <a:srgbClr val="000000"/>
                  </a:solidFill>
                  <a:ea typeface="宋体" pitchFamily="2" charset="-122"/>
                </a:rPr>
                <a:t>b</a:t>
              </a:r>
            </a:p>
          </p:txBody>
        </p:sp>
      </p:grpSp>
      <p:sp>
        <p:nvSpPr>
          <p:cNvPr id="169043" name="Text Box 83"/>
          <p:cNvSpPr txBox="1">
            <a:spLocks noChangeArrowheads="1"/>
          </p:cNvSpPr>
          <p:nvPr/>
        </p:nvSpPr>
        <p:spPr bwMode="auto">
          <a:xfrm>
            <a:off x="6781800" y="60198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0">
                <a:solidFill>
                  <a:srgbClr val="000000"/>
                </a:solidFill>
                <a:ea typeface="宋体" pitchFamily="2" charset="-122"/>
              </a:rPr>
              <a:t>a</a:t>
            </a:r>
          </a:p>
        </p:txBody>
      </p:sp>
      <p:sp>
        <p:nvSpPr>
          <p:cNvPr id="169044" name="Line 84"/>
          <p:cNvSpPr>
            <a:spLocks noChangeShapeType="1"/>
          </p:cNvSpPr>
          <p:nvPr/>
        </p:nvSpPr>
        <p:spPr bwMode="auto">
          <a:xfrm>
            <a:off x="6019800" y="4724400"/>
            <a:ext cx="914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0" lang="zh-CN" altLang="en-US" sz="3200" i="1" u="sng">
              <a:solidFill>
                <a:srgbClr val="000000"/>
              </a:solidFill>
              <a:ea typeface="宋体" pitchFamily="2" charset="-122"/>
            </a:endParaRPr>
          </a:p>
        </p:txBody>
      </p:sp>
      <p:sp>
        <p:nvSpPr>
          <p:cNvPr id="169045" name="Line 85"/>
          <p:cNvSpPr>
            <a:spLocks noChangeShapeType="1"/>
          </p:cNvSpPr>
          <p:nvPr/>
        </p:nvSpPr>
        <p:spPr bwMode="auto">
          <a:xfrm flipH="1" flipV="1">
            <a:off x="6781800" y="2362200"/>
            <a:ext cx="914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0" lang="zh-CN" altLang="en-US" sz="3200" i="1" u="sng">
              <a:solidFill>
                <a:srgbClr val="000000"/>
              </a:solidFill>
              <a:ea typeface="宋体" pitchFamily="2" charset="-122"/>
            </a:endParaRPr>
          </a:p>
        </p:txBody>
      </p:sp>
      <p:sp>
        <p:nvSpPr>
          <p:cNvPr id="169046" name="Line 86"/>
          <p:cNvSpPr>
            <a:spLocks noChangeShapeType="1"/>
          </p:cNvSpPr>
          <p:nvPr/>
        </p:nvSpPr>
        <p:spPr bwMode="auto">
          <a:xfrm flipH="1">
            <a:off x="6781800" y="2362200"/>
            <a:ext cx="990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0" lang="zh-CN" altLang="en-US" sz="3200" i="1" u="sng">
              <a:solidFill>
                <a:srgbClr val="000000"/>
              </a:solidFill>
              <a:ea typeface="宋体" pitchFamily="2" charset="-122"/>
            </a:endParaRPr>
          </a:p>
        </p:txBody>
      </p:sp>
      <p:sp>
        <p:nvSpPr>
          <p:cNvPr id="169047" name="Text Box 87"/>
          <p:cNvSpPr txBox="1">
            <a:spLocks noChangeArrowheads="1"/>
          </p:cNvSpPr>
          <p:nvPr/>
        </p:nvSpPr>
        <p:spPr bwMode="auto">
          <a:xfrm>
            <a:off x="6477000" y="14478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0">
                <a:solidFill>
                  <a:srgbClr val="000000"/>
                </a:solidFill>
                <a:ea typeface="宋体" pitchFamily="2" charset="-122"/>
              </a:rPr>
              <a:t>a</a:t>
            </a:r>
          </a:p>
        </p:txBody>
      </p:sp>
    </p:spTree>
    <p:extLst>
      <p:ext uri="{BB962C8B-B14F-4D97-AF65-F5344CB8AC3E}">
        <p14:creationId xmlns:p14="http://schemas.microsoft.com/office/powerpoint/2010/main" val="41602789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ltLang="zh-CN" sz="3600">
                <a:latin typeface="宋体" charset="-122"/>
              </a:rPr>
              <a:t>2.3 </a:t>
            </a:r>
            <a:r>
              <a:rPr lang="zh-CN" altLang="en-US" sz="3600">
                <a:latin typeface="宋体" charset="-122"/>
              </a:rPr>
              <a:t>正规文法与有限自动机的等价性</a:t>
            </a:r>
          </a:p>
        </p:txBody>
      </p:sp>
      <p:sp>
        <p:nvSpPr>
          <p:cNvPr id="284675" name="Rectangle 3"/>
          <p:cNvSpPr>
            <a:spLocks noGrp="1" noChangeArrowheads="1"/>
          </p:cNvSpPr>
          <p:nvPr>
            <p:ph type="body" idx="1"/>
          </p:nvPr>
        </p:nvSpPr>
        <p:spPr/>
        <p:txBody>
          <a:bodyPr/>
          <a:lstStyle/>
          <a:p>
            <a:r>
              <a:rPr lang="zh-CN" altLang="en-US" sz="2400">
                <a:latin typeface="宋体" charset="-122"/>
              </a:rPr>
              <a:t>如果对于某个正规文法</a:t>
            </a:r>
            <a:r>
              <a:rPr lang="en-US" altLang="zh-CN" sz="2400">
                <a:latin typeface="宋体" charset="-122"/>
              </a:rPr>
              <a:t>G</a:t>
            </a:r>
            <a:r>
              <a:rPr lang="zh-CN" altLang="en-US" sz="2400">
                <a:latin typeface="宋体" charset="-122"/>
              </a:rPr>
              <a:t>和某个有限自动机</a:t>
            </a:r>
            <a:r>
              <a:rPr lang="en-US" altLang="zh-CN" sz="2400">
                <a:latin typeface="宋体" charset="-122"/>
              </a:rPr>
              <a:t>M</a:t>
            </a:r>
            <a:r>
              <a:rPr lang="zh-CN" altLang="en-US" sz="2400">
                <a:latin typeface="宋体" charset="-122"/>
              </a:rPr>
              <a:t>，有</a:t>
            </a:r>
            <a:r>
              <a:rPr lang="en-US" altLang="zh-CN" sz="2400">
                <a:latin typeface="宋体" charset="-122"/>
              </a:rPr>
              <a:t>L(G)=L(M)</a:t>
            </a:r>
            <a:r>
              <a:rPr lang="zh-CN" altLang="en-US" sz="2400">
                <a:latin typeface="宋体" charset="-122"/>
              </a:rPr>
              <a:t>，则称</a:t>
            </a:r>
            <a:r>
              <a:rPr lang="en-US" altLang="zh-CN" sz="2400">
                <a:latin typeface="宋体" charset="-122"/>
              </a:rPr>
              <a:t>G</a:t>
            </a:r>
            <a:r>
              <a:rPr lang="zh-CN" altLang="en-US" sz="2400">
                <a:latin typeface="宋体" charset="-122"/>
              </a:rPr>
              <a:t>和</a:t>
            </a:r>
            <a:r>
              <a:rPr lang="en-US" altLang="zh-CN" sz="2400">
                <a:latin typeface="宋体" charset="-122"/>
              </a:rPr>
              <a:t>M</a:t>
            </a:r>
            <a:r>
              <a:rPr lang="zh-CN" altLang="en-US" sz="2400">
                <a:latin typeface="宋体" charset="-122"/>
              </a:rPr>
              <a:t>是等价的。</a:t>
            </a:r>
          </a:p>
          <a:p>
            <a:r>
              <a:rPr lang="zh-CN" altLang="en-US" sz="2400" b="0">
                <a:solidFill>
                  <a:srgbClr val="FF0000"/>
                </a:solidFill>
                <a:latin typeface="宋体" charset="-122"/>
              </a:rPr>
              <a:t>定理：</a:t>
            </a:r>
            <a:r>
              <a:rPr lang="zh-CN" altLang="en-US" sz="2400">
                <a:solidFill>
                  <a:srgbClr val="0000FF"/>
                </a:solidFill>
                <a:latin typeface="宋体" charset="-122"/>
              </a:rPr>
              <a:t>对每一个右线性文法</a:t>
            </a:r>
            <a:r>
              <a:rPr lang="en-US" altLang="zh-CN" sz="2400">
                <a:solidFill>
                  <a:srgbClr val="0000FF"/>
                </a:solidFill>
                <a:latin typeface="宋体" charset="-122"/>
              </a:rPr>
              <a:t>G</a:t>
            </a:r>
            <a:r>
              <a:rPr lang="zh-CN" altLang="en-US" sz="2400">
                <a:solidFill>
                  <a:srgbClr val="0000FF"/>
                </a:solidFill>
                <a:latin typeface="宋体" charset="-122"/>
              </a:rPr>
              <a:t>或左线性文法</a:t>
            </a:r>
            <a:r>
              <a:rPr lang="en-US" altLang="zh-CN" sz="2400">
                <a:solidFill>
                  <a:srgbClr val="0000FF"/>
                </a:solidFill>
                <a:latin typeface="宋体" charset="-122"/>
              </a:rPr>
              <a:t>G</a:t>
            </a:r>
            <a:r>
              <a:rPr lang="zh-CN" altLang="en-US" sz="2400">
                <a:solidFill>
                  <a:srgbClr val="0000FF"/>
                </a:solidFill>
                <a:latin typeface="宋体" charset="-122"/>
              </a:rPr>
              <a:t>，都存在一个等价的有限自动机</a:t>
            </a:r>
            <a:r>
              <a:rPr lang="en-US" altLang="zh-CN" sz="2400">
                <a:solidFill>
                  <a:srgbClr val="0000FF"/>
                </a:solidFill>
                <a:latin typeface="宋体" charset="-122"/>
              </a:rPr>
              <a:t>M</a:t>
            </a:r>
            <a:r>
              <a:rPr lang="zh-CN" altLang="en-US" sz="2400">
                <a:latin typeface="宋体" charset="-122"/>
              </a:rPr>
              <a:t>。</a:t>
            </a:r>
          </a:p>
          <a:p>
            <a:pPr lvl="3"/>
            <a:endParaRPr lang="zh-CN" altLang="en-US" sz="1600">
              <a:latin typeface="宋体" charset="-122"/>
            </a:endParaRPr>
          </a:p>
          <a:p>
            <a:pPr>
              <a:buFont typeface="Monotype Sorts" pitchFamily="2" charset="2"/>
              <a:buNone/>
            </a:pPr>
            <a:r>
              <a:rPr lang="zh-CN" altLang="en-US" sz="2400">
                <a:latin typeface="宋体" charset="-122"/>
              </a:rPr>
              <a:t>证明：首先考虑右线性正规文法</a:t>
            </a:r>
            <a:endParaRPr lang="zh-CN" altLang="en-US" sz="2000">
              <a:latin typeface="宋体" charset="-122"/>
            </a:endParaRPr>
          </a:p>
          <a:p>
            <a:pPr>
              <a:buFont typeface="Monotype Sorts" pitchFamily="2" charset="2"/>
              <a:buNone/>
            </a:pPr>
            <a:r>
              <a:rPr lang="zh-CN" altLang="en-US" sz="2000">
                <a:latin typeface="宋体" charset="-122"/>
              </a:rPr>
              <a:t>    设给定的一个右线性文法</a:t>
            </a:r>
            <a:r>
              <a:rPr lang="en-US" altLang="zh-CN" sz="2000">
                <a:latin typeface="宋体" charset="-122"/>
              </a:rPr>
              <a:t>G</a:t>
            </a:r>
            <a:r>
              <a:rPr lang="zh-CN" altLang="en-US" sz="2000">
                <a:latin typeface="宋体" charset="-122"/>
              </a:rPr>
              <a:t>为：</a:t>
            </a:r>
            <a:r>
              <a:rPr lang="en-US" altLang="zh-CN" sz="2000"/>
              <a:t>G=(V</a:t>
            </a:r>
            <a:r>
              <a:rPr lang="en-US" altLang="zh-CN" sz="2000" baseline="-25000"/>
              <a:t>T</a:t>
            </a:r>
            <a:r>
              <a:rPr lang="zh-CN" altLang="en-US" sz="2000"/>
              <a:t>，</a:t>
            </a:r>
            <a:r>
              <a:rPr lang="en-US" altLang="zh-CN" sz="2000"/>
              <a:t>V</a:t>
            </a:r>
            <a:r>
              <a:rPr lang="en-US" altLang="zh-CN" sz="2000" baseline="-25000"/>
              <a:t>N</a:t>
            </a:r>
            <a:r>
              <a:rPr lang="zh-CN" altLang="en-US" sz="2000"/>
              <a:t>，</a:t>
            </a:r>
            <a:r>
              <a:rPr lang="en-US" altLang="zh-CN" sz="2000"/>
              <a:t>S</a:t>
            </a:r>
            <a:r>
              <a:rPr lang="zh-CN" altLang="en-US" sz="2000"/>
              <a:t>，</a:t>
            </a:r>
            <a:r>
              <a:rPr lang="zh-CN" altLang="en-US" sz="2000">
                <a:sym typeface="Symbol" pitchFamily="18" charset="2"/>
              </a:rPr>
              <a:t></a:t>
            </a:r>
            <a:r>
              <a:rPr lang="en-US" altLang="zh-CN" sz="2000"/>
              <a:t>)</a:t>
            </a:r>
            <a:endParaRPr lang="en-US" altLang="zh-CN" sz="2000">
              <a:latin typeface="宋体" charset="-122"/>
            </a:endParaRPr>
          </a:p>
          <a:p>
            <a:pPr>
              <a:buFont typeface="Monotype Sorts" pitchFamily="2" charset="2"/>
              <a:buNone/>
            </a:pPr>
            <a:r>
              <a:rPr lang="en-US" altLang="zh-CN" sz="2000">
                <a:latin typeface="宋体" charset="-122"/>
              </a:rPr>
              <a:t>    </a:t>
            </a:r>
            <a:r>
              <a:rPr lang="zh-CN" altLang="en-US" sz="2000">
                <a:latin typeface="宋体" charset="-122"/>
              </a:rPr>
              <a:t>与</a:t>
            </a:r>
            <a:r>
              <a:rPr lang="en-US" altLang="zh-CN" sz="2000">
                <a:latin typeface="宋体" charset="-122"/>
              </a:rPr>
              <a:t>G</a:t>
            </a:r>
            <a:r>
              <a:rPr lang="zh-CN" altLang="en-US" sz="2000">
                <a:latin typeface="宋体" charset="-122"/>
              </a:rPr>
              <a:t>等价的有限自动机</a:t>
            </a:r>
            <a:r>
              <a:rPr lang="en-US" altLang="zh-CN" sz="2000">
                <a:latin typeface="宋体" charset="-122"/>
              </a:rPr>
              <a:t>M</a:t>
            </a:r>
            <a:r>
              <a:rPr lang="zh-CN" altLang="en-US" sz="2000">
                <a:latin typeface="宋体" charset="-122"/>
              </a:rPr>
              <a:t>为：</a:t>
            </a:r>
            <a:r>
              <a:rPr lang="en-US" altLang="zh-CN" sz="2000"/>
              <a:t>M=(</a:t>
            </a:r>
            <a:r>
              <a:rPr lang="en-US" altLang="zh-CN" sz="2000">
                <a:sym typeface="Symbol" pitchFamily="18" charset="2"/>
              </a:rPr>
              <a:t></a:t>
            </a:r>
            <a:r>
              <a:rPr lang="zh-CN" altLang="en-US" sz="2000"/>
              <a:t>，</a:t>
            </a:r>
            <a:r>
              <a:rPr lang="en-US" altLang="zh-CN" sz="2000"/>
              <a:t>Q</a:t>
            </a:r>
            <a:r>
              <a:rPr lang="zh-CN" altLang="en-US" sz="2000"/>
              <a:t>，</a:t>
            </a:r>
            <a:r>
              <a:rPr lang="en-US" altLang="zh-CN" sz="2000"/>
              <a:t>q</a:t>
            </a:r>
            <a:r>
              <a:rPr lang="en-US" altLang="zh-CN" sz="2000" baseline="-25000"/>
              <a:t>0</a:t>
            </a:r>
            <a:r>
              <a:rPr lang="zh-CN" altLang="en-US" sz="2000"/>
              <a:t>，</a:t>
            </a:r>
            <a:r>
              <a:rPr lang="en-US" altLang="zh-CN" sz="2000"/>
              <a:t>F</a:t>
            </a:r>
            <a:r>
              <a:rPr lang="zh-CN" altLang="en-US" sz="2000"/>
              <a:t>，</a:t>
            </a:r>
            <a:r>
              <a:rPr lang="zh-CN" altLang="en-US" sz="2000">
                <a:sym typeface="Symbol" pitchFamily="18" charset="2"/>
              </a:rPr>
              <a:t></a:t>
            </a:r>
            <a:r>
              <a:rPr lang="en-US" altLang="zh-CN" sz="2000"/>
              <a:t>)</a:t>
            </a:r>
            <a:endParaRPr lang="en-US" altLang="zh-CN" sz="2000">
              <a:latin typeface="宋体" charset="-122"/>
            </a:endParaRPr>
          </a:p>
          <a:p>
            <a:pPr>
              <a:buFont typeface="Monotype Sorts" pitchFamily="2" charset="2"/>
              <a:buNone/>
            </a:pPr>
            <a:r>
              <a:rPr lang="en-US" altLang="zh-CN" sz="2000">
                <a:latin typeface="宋体" charset="-122"/>
                <a:sym typeface="Symbol" pitchFamily="18" charset="2"/>
              </a:rPr>
              <a:t>    </a:t>
            </a:r>
            <a:r>
              <a:rPr lang="en-US" altLang="zh-CN" sz="2000">
                <a:solidFill>
                  <a:srgbClr val="0000FF"/>
                </a:solidFill>
                <a:latin typeface="宋体" charset="-122"/>
                <a:sym typeface="Symbol" pitchFamily="18" charset="2"/>
              </a:rPr>
              <a:t></a:t>
            </a:r>
            <a:r>
              <a:rPr lang="en-US" altLang="zh-CN" sz="2000">
                <a:solidFill>
                  <a:srgbClr val="0000FF"/>
                </a:solidFill>
                <a:latin typeface="宋体" charset="-122"/>
              </a:rPr>
              <a:t>=V</a:t>
            </a:r>
            <a:r>
              <a:rPr lang="en-US" altLang="zh-CN" sz="2000" baseline="-25000">
                <a:solidFill>
                  <a:srgbClr val="0000FF"/>
                </a:solidFill>
                <a:latin typeface="宋体" charset="-122"/>
              </a:rPr>
              <a:t>T</a:t>
            </a:r>
            <a:r>
              <a:rPr lang="zh-CN" altLang="en-US" sz="2000">
                <a:latin typeface="宋体" charset="-122"/>
              </a:rPr>
              <a:t>，</a:t>
            </a:r>
            <a:r>
              <a:rPr lang="en-US" altLang="zh-CN" sz="2000">
                <a:solidFill>
                  <a:srgbClr val="0000FF"/>
                </a:solidFill>
                <a:latin typeface="宋体" charset="-122"/>
              </a:rPr>
              <a:t>q</a:t>
            </a:r>
            <a:r>
              <a:rPr lang="en-US" altLang="zh-CN" sz="2000" baseline="-25000">
                <a:solidFill>
                  <a:srgbClr val="0000FF"/>
                </a:solidFill>
                <a:latin typeface="宋体" charset="-122"/>
              </a:rPr>
              <a:t>0</a:t>
            </a:r>
            <a:r>
              <a:rPr lang="en-US" altLang="zh-CN" sz="2000">
                <a:solidFill>
                  <a:srgbClr val="0000FF"/>
                </a:solidFill>
                <a:latin typeface="宋体" charset="-122"/>
              </a:rPr>
              <a:t>=S</a:t>
            </a:r>
            <a:r>
              <a:rPr lang="zh-CN" altLang="en-US" sz="2000">
                <a:latin typeface="宋体" charset="-122"/>
              </a:rPr>
              <a:t>，</a:t>
            </a:r>
            <a:r>
              <a:rPr lang="en-US" altLang="zh-CN" sz="2000">
                <a:solidFill>
                  <a:srgbClr val="0000FF"/>
                </a:solidFill>
                <a:latin typeface="宋体" charset="-122"/>
              </a:rPr>
              <a:t>F={f}</a:t>
            </a:r>
            <a:r>
              <a:rPr lang="zh-CN" altLang="en-US" sz="2000">
                <a:latin typeface="宋体" charset="-122"/>
              </a:rPr>
              <a:t>，</a:t>
            </a:r>
            <a:r>
              <a:rPr lang="en-US" altLang="zh-CN" sz="2000">
                <a:latin typeface="宋体" charset="-122"/>
              </a:rPr>
              <a:t>f</a:t>
            </a:r>
            <a:r>
              <a:rPr lang="zh-CN" altLang="en-US" sz="2000">
                <a:latin typeface="宋体" charset="-122"/>
              </a:rPr>
              <a:t>为新增加的一个终态符号，</a:t>
            </a:r>
            <a:r>
              <a:rPr lang="en-US" altLang="zh-CN" sz="2000">
                <a:latin typeface="宋体" charset="-122"/>
              </a:rPr>
              <a:t>f</a:t>
            </a:r>
            <a:r>
              <a:rPr lang="en-US" altLang="zh-CN" sz="2000">
                <a:latin typeface="宋体" charset="-122"/>
                <a:sym typeface="Symbol" pitchFamily="18" charset="2"/>
              </a:rPr>
              <a:t></a:t>
            </a:r>
            <a:r>
              <a:rPr lang="en-US" altLang="zh-CN" sz="2000">
                <a:latin typeface="宋体" charset="-122"/>
              </a:rPr>
              <a:t>V</a:t>
            </a:r>
            <a:r>
              <a:rPr lang="en-US" altLang="zh-CN" sz="2000" baseline="-25000">
                <a:latin typeface="宋体" charset="-122"/>
              </a:rPr>
              <a:t>N </a:t>
            </a:r>
            <a:r>
              <a:rPr lang="zh-CN" altLang="en-US" sz="2000">
                <a:latin typeface="宋体" charset="-122"/>
              </a:rPr>
              <a:t>，</a:t>
            </a:r>
            <a:r>
              <a:rPr lang="en-US" altLang="zh-CN" sz="2000">
                <a:solidFill>
                  <a:srgbClr val="0000FF"/>
                </a:solidFill>
                <a:latin typeface="宋体" charset="-122"/>
              </a:rPr>
              <a:t>Q=V</a:t>
            </a:r>
            <a:r>
              <a:rPr lang="en-US" altLang="zh-CN" sz="2000" baseline="-25000">
                <a:solidFill>
                  <a:srgbClr val="0000FF"/>
                </a:solidFill>
                <a:latin typeface="宋体" charset="-122"/>
              </a:rPr>
              <a:t>N</a:t>
            </a:r>
            <a:r>
              <a:rPr lang="en-US" altLang="zh-CN" sz="2000">
                <a:solidFill>
                  <a:srgbClr val="0000FF"/>
                </a:solidFill>
                <a:latin typeface="宋体" charset="-122"/>
              </a:rPr>
              <a:t>∪{f}</a:t>
            </a:r>
            <a:endParaRPr lang="en-US" altLang="zh-CN" sz="2000">
              <a:latin typeface="宋体" charset="-122"/>
            </a:endParaRPr>
          </a:p>
          <a:p>
            <a:pPr>
              <a:buFont typeface="Monotype Sorts" pitchFamily="2" charset="2"/>
              <a:buNone/>
            </a:pPr>
            <a:r>
              <a:rPr lang="en-US" altLang="zh-CN" sz="2000">
                <a:solidFill>
                  <a:srgbClr val="0000FF"/>
                </a:solidFill>
                <a:latin typeface="宋体" charset="-122"/>
                <a:sym typeface="Symbol" pitchFamily="18" charset="2"/>
              </a:rPr>
              <a:t>    </a:t>
            </a:r>
            <a:r>
              <a:rPr lang="zh-CN" altLang="en-US" sz="2000">
                <a:solidFill>
                  <a:srgbClr val="0000FF"/>
                </a:solidFill>
                <a:latin typeface="宋体" charset="-122"/>
              </a:rPr>
              <a:t>的定义为</a:t>
            </a:r>
            <a:r>
              <a:rPr lang="zh-CN" altLang="en-US" sz="2000">
                <a:latin typeface="宋体" charset="-122"/>
              </a:rPr>
              <a:t>：</a:t>
            </a:r>
            <a:endParaRPr lang="zh-CN" altLang="en-US" sz="2400">
              <a:latin typeface="宋体" charset="-122"/>
            </a:endParaRPr>
          </a:p>
          <a:p>
            <a:pPr lvl="1"/>
            <a:r>
              <a:rPr lang="zh-CN" altLang="en-US" sz="2000">
                <a:latin typeface="宋体" charset="-122"/>
              </a:rPr>
              <a:t>若文法</a:t>
            </a:r>
            <a:r>
              <a:rPr lang="en-US" altLang="zh-CN" sz="2000">
                <a:latin typeface="宋体" charset="-122"/>
              </a:rPr>
              <a:t>G</a:t>
            </a:r>
            <a:r>
              <a:rPr lang="zh-CN" altLang="en-US" sz="2000">
                <a:latin typeface="宋体" charset="-122"/>
              </a:rPr>
              <a:t>有产生式</a:t>
            </a:r>
            <a:r>
              <a:rPr lang="en-US" altLang="zh-CN" sz="2000">
                <a:solidFill>
                  <a:srgbClr val="0000FF"/>
                </a:solidFill>
                <a:latin typeface="宋体" charset="-122"/>
              </a:rPr>
              <a:t>A</a:t>
            </a:r>
            <a:r>
              <a:rPr lang="en-US" altLang="zh-CN" sz="2000">
                <a:solidFill>
                  <a:srgbClr val="0000FF"/>
                </a:solidFill>
                <a:latin typeface="宋体" charset="-122"/>
                <a:sym typeface="Symbol" pitchFamily="18" charset="2"/>
              </a:rPr>
              <a:t></a:t>
            </a:r>
            <a:r>
              <a:rPr lang="en-US" altLang="zh-CN" sz="2000">
                <a:solidFill>
                  <a:srgbClr val="0000FF"/>
                </a:solidFill>
                <a:latin typeface="宋体" charset="-122"/>
              </a:rPr>
              <a:t>a</a:t>
            </a:r>
            <a:r>
              <a:rPr lang="zh-CN" altLang="en-US" sz="2000">
                <a:latin typeface="宋体" charset="-122"/>
              </a:rPr>
              <a:t>，其中</a:t>
            </a:r>
            <a:r>
              <a:rPr lang="en-US" altLang="zh-CN" sz="2000">
                <a:latin typeface="宋体" charset="-122"/>
              </a:rPr>
              <a:t>A</a:t>
            </a:r>
            <a:r>
              <a:rPr lang="en-US" altLang="zh-CN" sz="2000">
                <a:latin typeface="宋体" charset="-122"/>
                <a:sym typeface="Symbol" pitchFamily="18" charset="2"/>
              </a:rPr>
              <a:t></a:t>
            </a:r>
            <a:r>
              <a:rPr lang="en-US" altLang="zh-CN" sz="2000">
                <a:latin typeface="宋体" charset="-122"/>
              </a:rPr>
              <a:t>V</a:t>
            </a:r>
            <a:r>
              <a:rPr lang="en-US" altLang="zh-CN" sz="2000" baseline="-25000">
                <a:latin typeface="宋体" charset="-122"/>
              </a:rPr>
              <a:t>N</a:t>
            </a:r>
            <a:r>
              <a:rPr lang="zh-CN" altLang="en-US" sz="2000">
                <a:latin typeface="宋体" charset="-122"/>
              </a:rPr>
              <a:t>，</a:t>
            </a:r>
            <a:r>
              <a:rPr lang="en-US" altLang="zh-CN" sz="2000">
                <a:latin typeface="宋体" charset="-122"/>
              </a:rPr>
              <a:t>a</a:t>
            </a:r>
            <a:r>
              <a:rPr lang="en-US" altLang="zh-CN" sz="2000">
                <a:latin typeface="宋体" charset="-122"/>
                <a:sym typeface="Symbol" pitchFamily="18" charset="2"/>
              </a:rPr>
              <a:t></a:t>
            </a:r>
            <a:r>
              <a:rPr lang="en-US" altLang="zh-CN" sz="2000">
                <a:latin typeface="宋体" charset="-122"/>
              </a:rPr>
              <a:t>V</a:t>
            </a:r>
            <a:r>
              <a:rPr lang="en-US" altLang="zh-CN" sz="2000" baseline="-25000">
                <a:latin typeface="宋体" charset="-122"/>
              </a:rPr>
              <a:t>T</a:t>
            </a:r>
            <a:r>
              <a:rPr lang="en-US" altLang="zh-CN" sz="2000">
                <a:latin typeface="宋体" charset="-122"/>
              </a:rPr>
              <a:t>∪{</a:t>
            </a:r>
            <a:r>
              <a:rPr lang="en-US" altLang="zh-CN" sz="2000">
                <a:latin typeface="宋体" charset="-122"/>
                <a:sym typeface="Symbol" pitchFamily="18" charset="2"/>
              </a:rPr>
              <a:t></a:t>
            </a:r>
            <a:r>
              <a:rPr lang="en-US" altLang="zh-CN" sz="2000">
                <a:latin typeface="宋体" charset="-122"/>
              </a:rPr>
              <a:t>}</a:t>
            </a:r>
            <a:r>
              <a:rPr lang="zh-CN" altLang="en-US" sz="2000">
                <a:latin typeface="宋体" charset="-122"/>
              </a:rPr>
              <a:t>，则</a:t>
            </a:r>
            <a:r>
              <a:rPr lang="zh-CN" altLang="en-US" sz="2000">
                <a:solidFill>
                  <a:srgbClr val="0000FF"/>
                </a:solidFill>
                <a:latin typeface="宋体" charset="-122"/>
                <a:sym typeface="Symbol" pitchFamily="18" charset="2"/>
              </a:rPr>
              <a:t></a:t>
            </a:r>
            <a:r>
              <a:rPr lang="en-US" altLang="zh-CN" sz="2000">
                <a:solidFill>
                  <a:srgbClr val="0000FF"/>
                </a:solidFill>
                <a:latin typeface="宋体" charset="-122"/>
              </a:rPr>
              <a:t>(A,a)=f</a:t>
            </a:r>
            <a:r>
              <a:rPr lang="zh-CN" altLang="en-US" sz="2000">
                <a:latin typeface="宋体" charset="-122"/>
              </a:rPr>
              <a:t>。</a:t>
            </a:r>
          </a:p>
          <a:p>
            <a:pPr lvl="1"/>
            <a:r>
              <a:rPr lang="zh-CN" altLang="en-US" sz="2000">
                <a:latin typeface="宋体" charset="-122"/>
              </a:rPr>
              <a:t>若文法</a:t>
            </a:r>
            <a:r>
              <a:rPr lang="en-US" altLang="zh-CN" sz="2000">
                <a:latin typeface="宋体" charset="-122"/>
              </a:rPr>
              <a:t>G</a:t>
            </a:r>
            <a:r>
              <a:rPr lang="zh-CN" altLang="en-US" sz="2000">
                <a:latin typeface="宋体" charset="-122"/>
              </a:rPr>
              <a:t>有产生式</a:t>
            </a:r>
            <a:r>
              <a:rPr lang="en-US" altLang="zh-CN" sz="2000">
                <a:solidFill>
                  <a:srgbClr val="0000FF"/>
                </a:solidFill>
                <a:latin typeface="宋体" charset="-122"/>
              </a:rPr>
              <a:t>A</a:t>
            </a:r>
            <a:r>
              <a:rPr lang="en-US" altLang="zh-CN" sz="2000">
                <a:solidFill>
                  <a:srgbClr val="0000FF"/>
                </a:solidFill>
                <a:latin typeface="宋体" charset="-122"/>
                <a:sym typeface="Symbol" pitchFamily="18" charset="2"/>
              </a:rPr>
              <a:t></a:t>
            </a:r>
            <a:r>
              <a:rPr lang="en-US" altLang="zh-CN" sz="2000">
                <a:solidFill>
                  <a:srgbClr val="0000FF"/>
                </a:solidFill>
                <a:latin typeface="宋体" charset="-122"/>
              </a:rPr>
              <a:t>aA</a:t>
            </a:r>
            <a:r>
              <a:rPr lang="en-US" altLang="zh-CN" sz="2000" baseline="-25000">
                <a:solidFill>
                  <a:srgbClr val="0000FF"/>
                </a:solidFill>
                <a:latin typeface="宋体" charset="-122"/>
              </a:rPr>
              <a:t>1</a:t>
            </a:r>
            <a:r>
              <a:rPr lang="en-US" altLang="zh-CN" sz="2000">
                <a:solidFill>
                  <a:srgbClr val="0000FF"/>
                </a:solidFill>
                <a:latin typeface="宋体" charset="-122"/>
              </a:rPr>
              <a:t>|aA</a:t>
            </a:r>
            <a:r>
              <a:rPr lang="en-US" altLang="zh-CN" sz="2000" baseline="-25000">
                <a:solidFill>
                  <a:srgbClr val="0000FF"/>
                </a:solidFill>
                <a:latin typeface="宋体" charset="-122"/>
              </a:rPr>
              <a:t>2</a:t>
            </a:r>
            <a:r>
              <a:rPr lang="en-US" altLang="zh-CN" sz="2000">
                <a:solidFill>
                  <a:srgbClr val="0000FF"/>
                </a:solidFill>
                <a:latin typeface="宋体" charset="-122"/>
              </a:rPr>
              <a:t>|</a:t>
            </a:r>
            <a:r>
              <a:rPr lang="en-US" altLang="zh-CN" sz="2000">
                <a:solidFill>
                  <a:srgbClr val="0000FF"/>
                </a:solidFill>
                <a:latin typeface="Times New Roman"/>
              </a:rPr>
              <a:t>…</a:t>
            </a:r>
            <a:r>
              <a:rPr lang="en-US" altLang="zh-CN" sz="2000">
                <a:solidFill>
                  <a:srgbClr val="0000FF"/>
                </a:solidFill>
                <a:latin typeface="宋体" charset="-122"/>
              </a:rPr>
              <a:t>|aA</a:t>
            </a:r>
            <a:r>
              <a:rPr lang="en-US" altLang="zh-CN" sz="2000" baseline="-25000">
                <a:solidFill>
                  <a:srgbClr val="0000FF"/>
                </a:solidFill>
                <a:latin typeface="宋体" charset="-122"/>
              </a:rPr>
              <a:t>k</a:t>
            </a:r>
            <a:r>
              <a:rPr lang="zh-CN" altLang="en-US" sz="2000">
                <a:latin typeface="宋体" charset="-122"/>
              </a:rPr>
              <a:t>，</a:t>
            </a:r>
          </a:p>
          <a:p>
            <a:pPr lvl="1">
              <a:buFontTx/>
              <a:buNone/>
            </a:pPr>
            <a:r>
              <a:rPr lang="zh-CN" altLang="en-US" sz="2000">
                <a:latin typeface="宋体" charset="-122"/>
              </a:rPr>
              <a:t>  其中</a:t>
            </a:r>
            <a:r>
              <a:rPr lang="en-US" altLang="zh-CN" sz="2000">
                <a:latin typeface="宋体" charset="-122"/>
              </a:rPr>
              <a:t>A,A</a:t>
            </a:r>
            <a:r>
              <a:rPr lang="en-US" altLang="zh-CN" sz="2000" baseline="-25000">
                <a:latin typeface="宋体" charset="-122"/>
              </a:rPr>
              <a:t>i</a:t>
            </a:r>
            <a:r>
              <a:rPr lang="en-US" altLang="zh-CN" sz="2000">
                <a:latin typeface="宋体" charset="-122"/>
                <a:sym typeface="Symbol" pitchFamily="18" charset="2"/>
              </a:rPr>
              <a:t></a:t>
            </a:r>
            <a:r>
              <a:rPr lang="en-US" altLang="zh-CN" sz="2000">
                <a:latin typeface="宋体" charset="-122"/>
              </a:rPr>
              <a:t>V</a:t>
            </a:r>
            <a:r>
              <a:rPr lang="en-US" altLang="zh-CN" sz="2000" baseline="-25000">
                <a:latin typeface="宋体" charset="-122"/>
              </a:rPr>
              <a:t>N</a:t>
            </a:r>
            <a:r>
              <a:rPr lang="en-US" altLang="zh-CN" sz="2000">
                <a:latin typeface="宋体" charset="-122"/>
              </a:rPr>
              <a:t>,(i=1,2,</a:t>
            </a:r>
            <a:r>
              <a:rPr lang="en-US" altLang="zh-CN" sz="2000">
                <a:latin typeface="Times New Roman"/>
              </a:rPr>
              <a:t>…</a:t>
            </a:r>
            <a:r>
              <a:rPr lang="en-US" altLang="zh-CN" sz="2000">
                <a:latin typeface="宋体" charset="-122"/>
              </a:rPr>
              <a:t>,k),a</a:t>
            </a:r>
            <a:r>
              <a:rPr lang="en-US" altLang="zh-CN" sz="2000">
                <a:latin typeface="宋体" charset="-122"/>
                <a:sym typeface="Symbol" pitchFamily="18" charset="2"/>
              </a:rPr>
              <a:t></a:t>
            </a:r>
            <a:r>
              <a:rPr lang="en-US" altLang="zh-CN" sz="2000">
                <a:latin typeface="宋体" charset="-122"/>
              </a:rPr>
              <a:t>V</a:t>
            </a:r>
            <a:r>
              <a:rPr lang="en-US" altLang="zh-CN" sz="2000" baseline="-25000">
                <a:latin typeface="宋体" charset="-122"/>
              </a:rPr>
              <a:t>T</a:t>
            </a:r>
            <a:r>
              <a:rPr lang="en-US" altLang="zh-CN" sz="2000">
                <a:latin typeface="宋体" charset="-122"/>
              </a:rPr>
              <a:t>∪{</a:t>
            </a:r>
            <a:r>
              <a:rPr lang="en-US" altLang="zh-CN" sz="2000">
                <a:latin typeface="宋体" charset="-122"/>
                <a:sym typeface="Symbol" pitchFamily="18" charset="2"/>
              </a:rPr>
              <a:t></a:t>
            </a:r>
            <a:r>
              <a:rPr lang="en-US" altLang="zh-CN" sz="2000">
                <a:latin typeface="宋体" charset="-122"/>
              </a:rPr>
              <a:t>}</a:t>
            </a:r>
            <a:r>
              <a:rPr lang="zh-CN" altLang="en-US" sz="2000">
                <a:latin typeface="宋体" charset="-122"/>
              </a:rPr>
              <a:t>，则</a:t>
            </a:r>
            <a:r>
              <a:rPr lang="zh-CN" altLang="en-US" sz="2000">
                <a:solidFill>
                  <a:srgbClr val="0000FF"/>
                </a:solidFill>
                <a:latin typeface="宋体" charset="-122"/>
                <a:sym typeface="Symbol" pitchFamily="18" charset="2"/>
              </a:rPr>
              <a:t></a:t>
            </a:r>
            <a:r>
              <a:rPr lang="en-US" altLang="zh-CN" sz="2000">
                <a:solidFill>
                  <a:srgbClr val="0000FF"/>
                </a:solidFill>
                <a:latin typeface="宋体" charset="-122"/>
              </a:rPr>
              <a:t>(A,a)={A</a:t>
            </a:r>
            <a:r>
              <a:rPr lang="en-US" altLang="zh-CN" sz="2000" baseline="-25000">
                <a:solidFill>
                  <a:srgbClr val="0000FF"/>
                </a:solidFill>
                <a:latin typeface="宋体" charset="-122"/>
              </a:rPr>
              <a:t>1</a:t>
            </a:r>
            <a:r>
              <a:rPr lang="en-US" altLang="zh-CN" sz="2000">
                <a:solidFill>
                  <a:srgbClr val="0000FF"/>
                </a:solidFill>
                <a:latin typeface="宋体" charset="-122"/>
              </a:rPr>
              <a:t>,A</a:t>
            </a:r>
            <a:r>
              <a:rPr lang="en-US" altLang="zh-CN" sz="2000" baseline="-25000">
                <a:solidFill>
                  <a:srgbClr val="0000FF"/>
                </a:solidFill>
                <a:latin typeface="宋体" charset="-122"/>
              </a:rPr>
              <a:t>2</a:t>
            </a:r>
            <a:r>
              <a:rPr lang="en-US" altLang="zh-CN" sz="2000">
                <a:solidFill>
                  <a:srgbClr val="0000FF"/>
                </a:solidFill>
                <a:latin typeface="宋体" charset="-122"/>
              </a:rPr>
              <a:t>,</a:t>
            </a:r>
            <a:r>
              <a:rPr lang="en-US" altLang="zh-CN" sz="2000">
                <a:solidFill>
                  <a:srgbClr val="0000FF"/>
                </a:solidFill>
                <a:latin typeface="Times New Roman"/>
              </a:rPr>
              <a:t>…</a:t>
            </a:r>
            <a:r>
              <a:rPr lang="en-US" altLang="zh-CN" sz="2000">
                <a:solidFill>
                  <a:srgbClr val="0000FF"/>
                </a:solidFill>
                <a:latin typeface="宋体" charset="-122"/>
              </a:rPr>
              <a:t>,A</a:t>
            </a:r>
            <a:r>
              <a:rPr lang="en-US" altLang="zh-CN" sz="2000" baseline="-25000">
                <a:solidFill>
                  <a:srgbClr val="0000FF"/>
                </a:solidFill>
                <a:latin typeface="宋体" charset="-122"/>
              </a:rPr>
              <a:t>k</a:t>
            </a:r>
            <a:r>
              <a:rPr lang="en-US" altLang="zh-CN" sz="2000">
                <a:solidFill>
                  <a:srgbClr val="0000FF"/>
                </a:solidFill>
                <a:latin typeface="宋体" charset="-122"/>
              </a:rPr>
              <a:t>}</a:t>
            </a:r>
            <a:r>
              <a:rPr lang="zh-CN" altLang="en-US" sz="2000">
                <a:latin typeface="宋体" charset="-122"/>
              </a:rPr>
              <a:t>。</a:t>
            </a: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35</a:t>
            </a:fld>
            <a:endParaRPr lang="en-US" altLang="zh-CN"/>
          </a:p>
        </p:txBody>
      </p:sp>
    </p:spTree>
    <p:extLst>
      <p:ext uri="{BB962C8B-B14F-4D97-AF65-F5344CB8AC3E}">
        <p14:creationId xmlns:p14="http://schemas.microsoft.com/office/powerpoint/2010/main" val="3188949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4675">
                                            <p:txEl>
                                              <p:pRg st="0" end="0"/>
                                            </p:txEl>
                                          </p:spTgt>
                                        </p:tgtEl>
                                        <p:attrNameLst>
                                          <p:attrName>style.visibility</p:attrName>
                                        </p:attrNameLst>
                                      </p:cBhvr>
                                      <p:to>
                                        <p:strVal val="visible"/>
                                      </p:to>
                                    </p:set>
                                    <p:animEffect transition="in" filter="wipe(up)">
                                      <p:cBhvr>
                                        <p:cTn id="7" dur="500"/>
                                        <p:tgtEl>
                                          <p:spTgt spid="284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4675">
                                            <p:txEl>
                                              <p:pRg st="1" end="1"/>
                                            </p:txEl>
                                          </p:spTgt>
                                        </p:tgtEl>
                                        <p:attrNameLst>
                                          <p:attrName>style.visibility</p:attrName>
                                        </p:attrNameLst>
                                      </p:cBhvr>
                                      <p:to>
                                        <p:strVal val="visible"/>
                                      </p:to>
                                    </p:set>
                                    <p:animEffect transition="in" filter="wipe(up)">
                                      <p:cBhvr>
                                        <p:cTn id="12" dur="500"/>
                                        <p:tgtEl>
                                          <p:spTgt spid="284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4675">
                                            <p:txEl>
                                              <p:pRg st="3" end="3"/>
                                            </p:txEl>
                                          </p:spTgt>
                                        </p:tgtEl>
                                        <p:attrNameLst>
                                          <p:attrName>style.visibility</p:attrName>
                                        </p:attrNameLst>
                                      </p:cBhvr>
                                      <p:to>
                                        <p:strVal val="visible"/>
                                      </p:to>
                                    </p:set>
                                    <p:animEffect transition="in" filter="wipe(up)">
                                      <p:cBhvr>
                                        <p:cTn id="17" dur="500"/>
                                        <p:tgtEl>
                                          <p:spTgt spid="28467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4675">
                                            <p:txEl>
                                              <p:pRg st="4" end="4"/>
                                            </p:txEl>
                                          </p:spTgt>
                                        </p:tgtEl>
                                        <p:attrNameLst>
                                          <p:attrName>style.visibility</p:attrName>
                                        </p:attrNameLst>
                                      </p:cBhvr>
                                      <p:to>
                                        <p:strVal val="visible"/>
                                      </p:to>
                                    </p:set>
                                    <p:animEffect transition="in" filter="wipe(up)">
                                      <p:cBhvr>
                                        <p:cTn id="22" dur="500"/>
                                        <p:tgtEl>
                                          <p:spTgt spid="28467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84675">
                                            <p:txEl>
                                              <p:pRg st="5" end="5"/>
                                            </p:txEl>
                                          </p:spTgt>
                                        </p:tgtEl>
                                        <p:attrNameLst>
                                          <p:attrName>style.visibility</p:attrName>
                                        </p:attrNameLst>
                                      </p:cBhvr>
                                      <p:to>
                                        <p:strVal val="visible"/>
                                      </p:to>
                                    </p:set>
                                    <p:animEffect transition="in" filter="wipe(up)">
                                      <p:cBhvr>
                                        <p:cTn id="27" dur="500"/>
                                        <p:tgtEl>
                                          <p:spTgt spid="28467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84675">
                                            <p:txEl>
                                              <p:pRg st="6" end="6"/>
                                            </p:txEl>
                                          </p:spTgt>
                                        </p:tgtEl>
                                        <p:attrNameLst>
                                          <p:attrName>style.visibility</p:attrName>
                                        </p:attrNameLst>
                                      </p:cBhvr>
                                      <p:to>
                                        <p:strVal val="visible"/>
                                      </p:to>
                                    </p:set>
                                    <p:animEffect transition="in" filter="wipe(up)">
                                      <p:cBhvr>
                                        <p:cTn id="32" dur="500"/>
                                        <p:tgtEl>
                                          <p:spTgt spid="28467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84675">
                                            <p:txEl>
                                              <p:pRg st="7" end="7"/>
                                            </p:txEl>
                                          </p:spTgt>
                                        </p:tgtEl>
                                        <p:attrNameLst>
                                          <p:attrName>style.visibility</p:attrName>
                                        </p:attrNameLst>
                                      </p:cBhvr>
                                      <p:to>
                                        <p:strVal val="visible"/>
                                      </p:to>
                                    </p:set>
                                    <p:animEffect transition="in" filter="wipe(up)">
                                      <p:cBhvr>
                                        <p:cTn id="37" dur="500"/>
                                        <p:tgtEl>
                                          <p:spTgt spid="284675">
                                            <p:txEl>
                                              <p:pRg st="7" end="7"/>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284675">
                                            <p:txEl>
                                              <p:pRg st="8" end="8"/>
                                            </p:txEl>
                                          </p:spTgt>
                                        </p:tgtEl>
                                        <p:attrNameLst>
                                          <p:attrName>style.visibility</p:attrName>
                                        </p:attrNameLst>
                                      </p:cBhvr>
                                      <p:to>
                                        <p:strVal val="visible"/>
                                      </p:to>
                                    </p:set>
                                    <p:animEffect transition="in" filter="wipe(up)">
                                      <p:cBhvr>
                                        <p:cTn id="40" dur="500"/>
                                        <p:tgtEl>
                                          <p:spTgt spid="284675">
                                            <p:txEl>
                                              <p:pRg st="8" end="8"/>
                                            </p:txEl>
                                          </p:spTgt>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284675">
                                            <p:txEl>
                                              <p:pRg st="9" end="9"/>
                                            </p:txEl>
                                          </p:spTgt>
                                        </p:tgtEl>
                                        <p:attrNameLst>
                                          <p:attrName>style.visibility</p:attrName>
                                        </p:attrNameLst>
                                      </p:cBhvr>
                                      <p:to>
                                        <p:strVal val="visible"/>
                                      </p:to>
                                    </p:set>
                                    <p:animEffect transition="in" filter="wipe(up)">
                                      <p:cBhvr>
                                        <p:cTn id="43" dur="500"/>
                                        <p:tgtEl>
                                          <p:spTgt spid="284675">
                                            <p:txEl>
                                              <p:pRg st="9" end="9"/>
                                            </p:txEl>
                                          </p:spTgt>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284675">
                                            <p:txEl>
                                              <p:pRg st="10" end="10"/>
                                            </p:txEl>
                                          </p:spTgt>
                                        </p:tgtEl>
                                        <p:attrNameLst>
                                          <p:attrName>style.visibility</p:attrName>
                                        </p:attrNameLst>
                                      </p:cBhvr>
                                      <p:to>
                                        <p:strVal val="visible"/>
                                      </p:to>
                                    </p:set>
                                    <p:animEffect transition="in" filter="wipe(up)">
                                      <p:cBhvr>
                                        <p:cTn id="46" dur="500"/>
                                        <p:tgtEl>
                                          <p:spTgt spid="28467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304800" y="152400"/>
            <a:ext cx="8610600" cy="390525"/>
          </a:xfrm>
        </p:spPr>
        <p:txBody>
          <a:bodyPr/>
          <a:lstStyle/>
          <a:p>
            <a:r>
              <a:rPr lang="en-US" altLang="zh-CN" sz="2800" dirty="0">
                <a:solidFill>
                  <a:srgbClr val="0000FF"/>
                </a:solidFill>
                <a:latin typeface="宋体" charset="-122"/>
                <a:sym typeface="Symbol" pitchFamily="18" charset="2"/>
              </a:rPr>
              <a:t></a:t>
            </a:r>
            <a:r>
              <a:rPr lang="en-US" altLang="zh-CN" sz="2800" dirty="0">
                <a:solidFill>
                  <a:srgbClr val="0000FF"/>
                </a:solidFill>
                <a:latin typeface="宋体" charset="-122"/>
              </a:rPr>
              <a:t>L(G)</a:t>
            </a:r>
            <a:r>
              <a:rPr lang="zh-CN" altLang="en-US" sz="2800" dirty="0">
                <a:solidFill>
                  <a:srgbClr val="0000FF"/>
                </a:solidFill>
                <a:latin typeface="宋体" charset="-122"/>
              </a:rPr>
              <a:t>的</a:t>
            </a:r>
            <a:r>
              <a:rPr lang="zh-CN" altLang="en-US" sz="2800" dirty="0" smtClean="0">
                <a:solidFill>
                  <a:srgbClr val="0000FF"/>
                </a:solidFill>
                <a:latin typeface="宋体" charset="-122"/>
              </a:rPr>
              <a:t>充分必要条件</a:t>
            </a:r>
            <a:r>
              <a:rPr lang="zh-CN" altLang="en-US" sz="2800" dirty="0">
                <a:solidFill>
                  <a:srgbClr val="0000FF"/>
                </a:solidFill>
                <a:latin typeface="宋体" charset="-122"/>
              </a:rPr>
              <a:t>是</a:t>
            </a:r>
            <a:r>
              <a:rPr lang="zh-CN" altLang="en-US" sz="2800" dirty="0">
                <a:solidFill>
                  <a:srgbClr val="0000FF"/>
                </a:solidFill>
                <a:latin typeface="宋体" charset="-122"/>
                <a:sym typeface="Symbol" pitchFamily="18" charset="2"/>
              </a:rPr>
              <a:t></a:t>
            </a:r>
            <a:r>
              <a:rPr lang="en-US" altLang="zh-CN" sz="2800" dirty="0">
                <a:solidFill>
                  <a:srgbClr val="0000FF"/>
                </a:solidFill>
                <a:latin typeface="宋体" charset="-122"/>
              </a:rPr>
              <a:t>L(M)</a:t>
            </a:r>
            <a:r>
              <a:rPr lang="zh-CN" altLang="en-US" sz="2800" dirty="0">
                <a:solidFill>
                  <a:srgbClr val="0000FF"/>
                </a:solidFill>
                <a:latin typeface="宋体" charset="-122"/>
              </a:rPr>
              <a:t>，所以</a:t>
            </a:r>
            <a:r>
              <a:rPr lang="en-US" altLang="zh-CN" sz="2800" dirty="0">
                <a:solidFill>
                  <a:srgbClr val="0000FF"/>
                </a:solidFill>
                <a:latin typeface="宋体" charset="-122"/>
              </a:rPr>
              <a:t>L(G)=L(M)</a:t>
            </a:r>
            <a:endParaRPr lang="en-US" altLang="zh-CN" dirty="0">
              <a:latin typeface="宋体" charset="-122"/>
            </a:endParaRPr>
          </a:p>
        </p:txBody>
      </p:sp>
      <p:sp>
        <p:nvSpPr>
          <p:cNvPr id="286723" name="Rectangle 3"/>
          <p:cNvSpPr>
            <a:spLocks noGrp="1" noChangeArrowheads="1"/>
          </p:cNvSpPr>
          <p:nvPr>
            <p:ph type="body" idx="1"/>
          </p:nvPr>
        </p:nvSpPr>
        <p:spPr>
          <a:xfrm>
            <a:off x="304800" y="762000"/>
            <a:ext cx="8640763" cy="5715000"/>
          </a:xfrm>
        </p:spPr>
        <p:txBody>
          <a:bodyPr/>
          <a:lstStyle/>
          <a:p>
            <a:r>
              <a:rPr lang="zh-CN" altLang="en-US" sz="2400">
                <a:latin typeface="宋体" charset="-122"/>
              </a:rPr>
              <a:t>在正规文法</a:t>
            </a:r>
            <a:r>
              <a:rPr lang="en-US" altLang="zh-CN" sz="2400">
                <a:latin typeface="宋体" charset="-122"/>
              </a:rPr>
              <a:t>G</a:t>
            </a:r>
            <a:r>
              <a:rPr lang="zh-CN" altLang="en-US" sz="2400">
                <a:latin typeface="宋体" charset="-122"/>
              </a:rPr>
              <a:t>中，开始符号</a:t>
            </a:r>
            <a:r>
              <a:rPr lang="en-US" altLang="zh-CN" sz="2400">
                <a:latin typeface="宋体" charset="-122"/>
              </a:rPr>
              <a:t>S</a:t>
            </a:r>
            <a:r>
              <a:rPr lang="zh-CN" altLang="en-US" sz="2400">
                <a:latin typeface="宋体" charset="-122"/>
              </a:rPr>
              <a:t>推导出</a:t>
            </a:r>
            <a:r>
              <a:rPr lang="zh-CN" altLang="en-US" sz="2400">
                <a:latin typeface="宋体" charset="-122"/>
                <a:sym typeface="Symbol" pitchFamily="18" charset="2"/>
              </a:rPr>
              <a:t></a:t>
            </a:r>
            <a:r>
              <a:rPr lang="zh-CN" altLang="en-US" sz="2400">
                <a:latin typeface="宋体" charset="-122"/>
              </a:rPr>
              <a:t>的充分必要条件为：在自动机</a:t>
            </a:r>
            <a:r>
              <a:rPr lang="en-US" altLang="zh-CN" sz="2400">
                <a:latin typeface="宋体" charset="-122"/>
              </a:rPr>
              <a:t>M</a:t>
            </a:r>
            <a:r>
              <a:rPr lang="zh-CN" altLang="en-US" sz="2400">
                <a:latin typeface="宋体" charset="-122"/>
              </a:rPr>
              <a:t>中，从初态</a:t>
            </a:r>
            <a:r>
              <a:rPr lang="en-US" altLang="zh-CN" sz="2400">
                <a:latin typeface="宋体" charset="-122"/>
              </a:rPr>
              <a:t>S</a:t>
            </a:r>
            <a:r>
              <a:rPr lang="zh-CN" altLang="en-US" sz="2400">
                <a:latin typeface="宋体" charset="-122"/>
              </a:rPr>
              <a:t>到终态</a:t>
            </a:r>
            <a:r>
              <a:rPr lang="en-US" altLang="zh-CN" sz="2400">
                <a:latin typeface="宋体" charset="-122"/>
              </a:rPr>
              <a:t>f</a:t>
            </a:r>
            <a:r>
              <a:rPr lang="zh-CN" altLang="en-US" sz="2400">
                <a:latin typeface="宋体" charset="-122"/>
              </a:rPr>
              <a:t>有一条路径，该路径上所有边的标记依次连接起来恰好是</a:t>
            </a:r>
            <a:r>
              <a:rPr lang="zh-CN" altLang="en-US" sz="2400">
                <a:latin typeface="宋体" charset="-122"/>
                <a:sym typeface="Symbol" pitchFamily="18" charset="2"/>
              </a:rPr>
              <a:t></a:t>
            </a:r>
            <a:r>
              <a:rPr lang="zh-CN" altLang="en-US" sz="2400">
                <a:latin typeface="宋体" charset="-122"/>
              </a:rPr>
              <a:t>。</a:t>
            </a:r>
          </a:p>
          <a:p>
            <a:pPr lvl="3"/>
            <a:endParaRPr lang="zh-CN" altLang="en-US" sz="1600">
              <a:latin typeface="宋体" charset="-122"/>
            </a:endParaRPr>
          </a:p>
          <a:p>
            <a:pPr>
              <a:buFont typeface="Monotype Sorts" pitchFamily="2" charset="2"/>
              <a:buNone/>
            </a:pPr>
            <a:r>
              <a:rPr lang="zh-CN" altLang="en-US" sz="2400">
                <a:latin typeface="宋体" charset="-122"/>
              </a:rPr>
              <a:t>现在考虑左线性正规文法</a:t>
            </a:r>
          </a:p>
          <a:p>
            <a:pPr>
              <a:buFont typeface="Monotype Sorts" pitchFamily="2" charset="2"/>
              <a:buNone/>
            </a:pPr>
            <a:r>
              <a:rPr lang="zh-CN" altLang="en-US" sz="2000">
                <a:latin typeface="宋体" charset="-122"/>
              </a:rPr>
              <a:t>    设给定的一个左线性文法</a:t>
            </a:r>
            <a:r>
              <a:rPr lang="en-US" altLang="zh-CN" sz="2000">
                <a:latin typeface="宋体" charset="-122"/>
              </a:rPr>
              <a:t>G</a:t>
            </a:r>
            <a:r>
              <a:rPr lang="zh-CN" altLang="en-US" sz="2000">
                <a:latin typeface="宋体" charset="-122"/>
              </a:rPr>
              <a:t>为：</a:t>
            </a:r>
            <a:r>
              <a:rPr lang="en-US" altLang="zh-CN" sz="2000">
                <a:latin typeface="宋体" charset="-122"/>
              </a:rPr>
              <a:t>G=(V</a:t>
            </a:r>
            <a:r>
              <a:rPr lang="en-US" altLang="zh-CN" sz="2000" baseline="-25000">
                <a:latin typeface="宋体" charset="-122"/>
              </a:rPr>
              <a:t>T</a:t>
            </a:r>
            <a:r>
              <a:rPr lang="zh-CN" altLang="en-US" sz="2000">
                <a:latin typeface="宋体" charset="-122"/>
              </a:rPr>
              <a:t>，</a:t>
            </a:r>
            <a:r>
              <a:rPr lang="en-US" altLang="zh-CN" sz="2000">
                <a:latin typeface="宋体" charset="-122"/>
              </a:rPr>
              <a:t>V</a:t>
            </a:r>
            <a:r>
              <a:rPr lang="en-US" altLang="zh-CN" sz="2000" baseline="-25000">
                <a:latin typeface="宋体" charset="-122"/>
              </a:rPr>
              <a:t>N</a:t>
            </a:r>
            <a:r>
              <a:rPr lang="zh-CN" altLang="en-US" sz="2000">
                <a:latin typeface="宋体" charset="-122"/>
              </a:rPr>
              <a:t>，</a:t>
            </a:r>
            <a:r>
              <a:rPr lang="en-US" altLang="zh-CN" sz="2000">
                <a:latin typeface="宋体" charset="-122"/>
              </a:rPr>
              <a:t>S</a:t>
            </a:r>
            <a:r>
              <a:rPr lang="zh-CN" altLang="en-US" sz="2000">
                <a:latin typeface="宋体" charset="-122"/>
              </a:rPr>
              <a:t>，</a:t>
            </a:r>
            <a:r>
              <a:rPr lang="zh-CN" altLang="en-US" sz="2000">
                <a:latin typeface="宋体" charset="-122"/>
                <a:sym typeface="Symbol" pitchFamily="18" charset="2"/>
              </a:rPr>
              <a:t></a:t>
            </a:r>
            <a:r>
              <a:rPr lang="en-US" altLang="zh-CN" sz="2000">
                <a:latin typeface="宋体" charset="-122"/>
              </a:rPr>
              <a:t>)</a:t>
            </a:r>
          </a:p>
          <a:p>
            <a:pPr>
              <a:buFont typeface="Monotype Sorts" pitchFamily="2" charset="2"/>
              <a:buNone/>
            </a:pPr>
            <a:r>
              <a:rPr lang="en-US" altLang="zh-CN" sz="2000">
                <a:latin typeface="宋体" charset="-122"/>
              </a:rPr>
              <a:t>    </a:t>
            </a:r>
            <a:r>
              <a:rPr lang="zh-CN" altLang="en-US" sz="2000">
                <a:latin typeface="宋体" charset="-122"/>
              </a:rPr>
              <a:t>与</a:t>
            </a:r>
            <a:r>
              <a:rPr lang="en-US" altLang="zh-CN" sz="2000">
                <a:latin typeface="宋体" charset="-122"/>
              </a:rPr>
              <a:t>G</a:t>
            </a:r>
            <a:r>
              <a:rPr lang="zh-CN" altLang="en-US" sz="2000">
                <a:latin typeface="宋体" charset="-122"/>
              </a:rPr>
              <a:t>等价的有限自动机</a:t>
            </a:r>
            <a:r>
              <a:rPr lang="en-US" altLang="zh-CN" sz="2000">
                <a:latin typeface="宋体" charset="-122"/>
              </a:rPr>
              <a:t>M</a:t>
            </a:r>
            <a:r>
              <a:rPr lang="en-US" altLang="zh-CN" sz="2000">
                <a:latin typeface="Times New Roman"/>
              </a:rPr>
              <a:t>’</a:t>
            </a:r>
            <a:r>
              <a:rPr lang="zh-CN" altLang="en-US" sz="2000">
                <a:latin typeface="宋体" charset="-122"/>
              </a:rPr>
              <a:t>为：</a:t>
            </a:r>
            <a:r>
              <a:rPr lang="en-US" altLang="zh-CN" sz="2000">
                <a:latin typeface="宋体" charset="-122"/>
              </a:rPr>
              <a:t>M</a:t>
            </a:r>
            <a:r>
              <a:rPr lang="en-US" altLang="zh-CN" sz="2000">
                <a:latin typeface="宋体" charset="-122"/>
                <a:sym typeface="Symbol" pitchFamily="18" charset="2"/>
              </a:rPr>
              <a:t></a:t>
            </a:r>
            <a:r>
              <a:rPr lang="en-US" altLang="zh-CN" sz="2000">
                <a:latin typeface="宋体" charset="-122"/>
              </a:rPr>
              <a:t>=(</a:t>
            </a:r>
            <a:r>
              <a:rPr lang="en-US" altLang="zh-CN" sz="2000">
                <a:latin typeface="宋体" charset="-122"/>
                <a:sym typeface="Symbol" pitchFamily="18" charset="2"/>
              </a:rPr>
              <a:t></a:t>
            </a:r>
            <a:r>
              <a:rPr lang="zh-CN" altLang="en-US" sz="2000">
                <a:latin typeface="宋体" charset="-122"/>
              </a:rPr>
              <a:t>，</a:t>
            </a:r>
            <a:r>
              <a:rPr lang="en-US" altLang="zh-CN" sz="2000">
                <a:latin typeface="宋体" charset="-122"/>
              </a:rPr>
              <a:t>Q</a:t>
            </a:r>
            <a:r>
              <a:rPr lang="zh-CN" altLang="en-US" sz="2000">
                <a:latin typeface="宋体" charset="-122"/>
              </a:rPr>
              <a:t>，</a:t>
            </a:r>
            <a:r>
              <a:rPr lang="en-US" altLang="zh-CN" sz="2000">
                <a:latin typeface="宋体" charset="-122"/>
              </a:rPr>
              <a:t>q</a:t>
            </a:r>
            <a:r>
              <a:rPr lang="en-US" altLang="zh-CN" sz="2000" baseline="-25000">
                <a:latin typeface="宋体" charset="-122"/>
              </a:rPr>
              <a:t>0</a:t>
            </a:r>
            <a:r>
              <a:rPr lang="zh-CN" altLang="en-US" sz="2000">
                <a:latin typeface="宋体" charset="-122"/>
              </a:rPr>
              <a:t>，</a:t>
            </a:r>
            <a:r>
              <a:rPr lang="en-US" altLang="zh-CN" sz="2000">
                <a:latin typeface="宋体" charset="-122"/>
              </a:rPr>
              <a:t>F</a:t>
            </a:r>
            <a:r>
              <a:rPr lang="zh-CN" altLang="en-US" sz="2000">
                <a:latin typeface="宋体" charset="-122"/>
              </a:rPr>
              <a:t>，</a:t>
            </a:r>
            <a:r>
              <a:rPr lang="zh-CN" altLang="en-US" sz="2000">
                <a:latin typeface="宋体" charset="-122"/>
                <a:sym typeface="Symbol" pitchFamily="18" charset="2"/>
              </a:rPr>
              <a:t></a:t>
            </a:r>
            <a:r>
              <a:rPr lang="en-US" altLang="zh-CN" sz="2000">
                <a:latin typeface="宋体" charset="-122"/>
              </a:rPr>
              <a:t>)</a:t>
            </a:r>
          </a:p>
          <a:p>
            <a:pPr>
              <a:buFont typeface="Monotype Sorts" pitchFamily="2" charset="2"/>
              <a:buNone/>
            </a:pPr>
            <a:r>
              <a:rPr lang="en-US" altLang="zh-CN" sz="2000">
                <a:latin typeface="宋体" charset="-122"/>
                <a:sym typeface="Symbol" pitchFamily="18" charset="2"/>
              </a:rPr>
              <a:t>    </a:t>
            </a:r>
            <a:r>
              <a:rPr lang="en-US" altLang="zh-CN" sz="2000">
                <a:solidFill>
                  <a:srgbClr val="0000FF"/>
                </a:solidFill>
                <a:latin typeface="宋体" charset="-122"/>
                <a:sym typeface="Symbol" pitchFamily="18" charset="2"/>
              </a:rPr>
              <a:t></a:t>
            </a:r>
            <a:r>
              <a:rPr lang="en-US" altLang="zh-CN" sz="2000">
                <a:solidFill>
                  <a:srgbClr val="0000FF"/>
                </a:solidFill>
                <a:latin typeface="宋体" charset="-122"/>
              </a:rPr>
              <a:t>=V</a:t>
            </a:r>
            <a:r>
              <a:rPr lang="en-US" altLang="zh-CN" sz="2000" baseline="-25000">
                <a:solidFill>
                  <a:srgbClr val="0000FF"/>
                </a:solidFill>
                <a:latin typeface="宋体" charset="-122"/>
              </a:rPr>
              <a:t>T</a:t>
            </a:r>
            <a:r>
              <a:rPr lang="zh-CN" altLang="en-US" sz="2000">
                <a:latin typeface="宋体" charset="-122"/>
              </a:rPr>
              <a:t>，</a:t>
            </a:r>
            <a:r>
              <a:rPr lang="en-US" altLang="zh-CN" sz="2000">
                <a:solidFill>
                  <a:srgbClr val="0000FF"/>
                </a:solidFill>
                <a:latin typeface="宋体" charset="-122"/>
              </a:rPr>
              <a:t>F={S}</a:t>
            </a:r>
            <a:r>
              <a:rPr lang="zh-CN" altLang="en-US" sz="2000">
                <a:latin typeface="宋体" charset="-122"/>
              </a:rPr>
              <a:t>，</a:t>
            </a:r>
            <a:r>
              <a:rPr lang="zh-CN" altLang="en-US" sz="2000">
                <a:solidFill>
                  <a:srgbClr val="0000FF"/>
                </a:solidFill>
                <a:latin typeface="宋体" charset="-122"/>
              </a:rPr>
              <a:t>新增加一个初态符号</a:t>
            </a:r>
            <a:r>
              <a:rPr lang="en-US" altLang="zh-CN" sz="2000">
                <a:solidFill>
                  <a:srgbClr val="0000FF"/>
                </a:solidFill>
                <a:latin typeface="宋体" charset="-122"/>
              </a:rPr>
              <a:t>q</a:t>
            </a:r>
            <a:r>
              <a:rPr lang="en-US" altLang="zh-CN" sz="2000" baseline="-25000">
                <a:solidFill>
                  <a:srgbClr val="0000FF"/>
                </a:solidFill>
                <a:latin typeface="宋体" charset="-122"/>
              </a:rPr>
              <a:t>0</a:t>
            </a:r>
            <a:r>
              <a:rPr lang="zh-CN" altLang="en-US" sz="2000">
                <a:latin typeface="宋体" charset="-122"/>
              </a:rPr>
              <a:t>，</a:t>
            </a:r>
            <a:r>
              <a:rPr lang="en-US" altLang="zh-CN" sz="2000">
                <a:latin typeface="宋体" charset="-122"/>
              </a:rPr>
              <a:t>q</a:t>
            </a:r>
            <a:r>
              <a:rPr lang="en-US" altLang="zh-CN" sz="2000" baseline="-25000">
                <a:latin typeface="宋体" charset="-122"/>
              </a:rPr>
              <a:t>0</a:t>
            </a:r>
            <a:r>
              <a:rPr lang="en-US" altLang="zh-CN" sz="2000">
                <a:latin typeface="宋体" charset="-122"/>
                <a:sym typeface="Symbol" pitchFamily="18" charset="2"/>
              </a:rPr>
              <a:t></a:t>
            </a:r>
            <a:r>
              <a:rPr lang="en-US" altLang="zh-CN" sz="2000">
                <a:latin typeface="宋体" charset="-122"/>
              </a:rPr>
              <a:t>V</a:t>
            </a:r>
            <a:r>
              <a:rPr lang="en-US" altLang="zh-CN" sz="2000" baseline="-25000">
                <a:latin typeface="宋体" charset="-122"/>
              </a:rPr>
              <a:t>N</a:t>
            </a:r>
            <a:r>
              <a:rPr lang="zh-CN" altLang="en-US" sz="2000">
                <a:latin typeface="宋体" charset="-122"/>
              </a:rPr>
              <a:t>，</a:t>
            </a:r>
            <a:r>
              <a:rPr lang="en-US" altLang="zh-CN" sz="2000">
                <a:solidFill>
                  <a:srgbClr val="0000FF"/>
                </a:solidFill>
                <a:latin typeface="宋体" charset="-122"/>
              </a:rPr>
              <a:t>Q=V</a:t>
            </a:r>
            <a:r>
              <a:rPr lang="en-US" altLang="zh-CN" sz="2000" baseline="-25000">
                <a:solidFill>
                  <a:srgbClr val="0000FF"/>
                </a:solidFill>
                <a:latin typeface="宋体" charset="-122"/>
              </a:rPr>
              <a:t>N</a:t>
            </a:r>
            <a:r>
              <a:rPr lang="en-US" altLang="zh-CN" sz="2000">
                <a:solidFill>
                  <a:srgbClr val="0000FF"/>
                </a:solidFill>
                <a:latin typeface="宋体" charset="-122"/>
              </a:rPr>
              <a:t>∪{q</a:t>
            </a:r>
            <a:r>
              <a:rPr lang="en-US" altLang="zh-CN" sz="2000" baseline="-25000">
                <a:solidFill>
                  <a:srgbClr val="0000FF"/>
                </a:solidFill>
                <a:latin typeface="宋体" charset="-122"/>
              </a:rPr>
              <a:t>0</a:t>
            </a:r>
            <a:r>
              <a:rPr lang="en-US" altLang="zh-CN" sz="2000">
                <a:solidFill>
                  <a:srgbClr val="0000FF"/>
                </a:solidFill>
                <a:latin typeface="宋体" charset="-122"/>
              </a:rPr>
              <a:t>}</a:t>
            </a:r>
            <a:endParaRPr lang="en-US" altLang="zh-CN" sz="2000">
              <a:latin typeface="宋体" charset="-122"/>
            </a:endParaRPr>
          </a:p>
          <a:p>
            <a:pPr>
              <a:buFont typeface="Monotype Sorts" pitchFamily="2" charset="2"/>
              <a:buNone/>
            </a:pPr>
            <a:r>
              <a:rPr lang="en-US" altLang="zh-CN" sz="2000">
                <a:latin typeface="宋体" charset="-122"/>
                <a:sym typeface="Symbol" pitchFamily="18" charset="2"/>
              </a:rPr>
              <a:t>    </a:t>
            </a:r>
            <a:r>
              <a:rPr lang="en-US" altLang="zh-CN" sz="2000">
                <a:solidFill>
                  <a:srgbClr val="0000FF"/>
                </a:solidFill>
                <a:latin typeface="宋体" charset="-122"/>
                <a:sym typeface="Symbol" pitchFamily="18" charset="2"/>
              </a:rPr>
              <a:t></a:t>
            </a:r>
            <a:r>
              <a:rPr lang="zh-CN" altLang="en-US" sz="2000">
                <a:solidFill>
                  <a:srgbClr val="0000FF"/>
                </a:solidFill>
                <a:latin typeface="宋体" charset="-122"/>
              </a:rPr>
              <a:t>的定义为</a:t>
            </a:r>
            <a:r>
              <a:rPr lang="zh-CN" altLang="en-US" sz="2000">
                <a:latin typeface="宋体" charset="-122"/>
              </a:rPr>
              <a:t>：</a:t>
            </a:r>
            <a:endParaRPr lang="zh-CN" altLang="en-US">
              <a:latin typeface="宋体" charset="-122"/>
            </a:endParaRPr>
          </a:p>
          <a:p>
            <a:pPr lvl="1"/>
            <a:r>
              <a:rPr lang="zh-CN" altLang="en-US" sz="2000">
                <a:latin typeface="宋体" charset="-122"/>
              </a:rPr>
              <a:t>若文法</a:t>
            </a:r>
            <a:r>
              <a:rPr lang="en-US" altLang="zh-CN" sz="2000">
                <a:latin typeface="宋体" charset="-122"/>
              </a:rPr>
              <a:t>G</a:t>
            </a:r>
            <a:r>
              <a:rPr lang="zh-CN" altLang="en-US" sz="2000">
                <a:latin typeface="宋体" charset="-122"/>
              </a:rPr>
              <a:t>有产生式</a:t>
            </a:r>
            <a:r>
              <a:rPr lang="en-US" altLang="zh-CN" sz="2000">
                <a:solidFill>
                  <a:srgbClr val="0000FF"/>
                </a:solidFill>
                <a:latin typeface="宋体" charset="-122"/>
              </a:rPr>
              <a:t>A</a:t>
            </a:r>
            <a:r>
              <a:rPr lang="en-US" altLang="zh-CN" sz="2000">
                <a:solidFill>
                  <a:srgbClr val="0000FF"/>
                </a:solidFill>
                <a:latin typeface="宋体" charset="-122"/>
                <a:sym typeface="Symbol" pitchFamily="18" charset="2"/>
              </a:rPr>
              <a:t></a:t>
            </a:r>
            <a:r>
              <a:rPr lang="en-US" altLang="zh-CN" sz="2000">
                <a:solidFill>
                  <a:srgbClr val="0000FF"/>
                </a:solidFill>
                <a:latin typeface="宋体" charset="-122"/>
              </a:rPr>
              <a:t>a</a:t>
            </a:r>
            <a:r>
              <a:rPr lang="zh-CN" altLang="en-US" sz="2000">
                <a:latin typeface="宋体" charset="-122"/>
              </a:rPr>
              <a:t>，其中</a:t>
            </a:r>
            <a:r>
              <a:rPr lang="en-US" altLang="zh-CN" sz="2000">
                <a:latin typeface="宋体" charset="-122"/>
              </a:rPr>
              <a:t>A</a:t>
            </a:r>
            <a:r>
              <a:rPr lang="en-US" altLang="zh-CN" sz="2000">
                <a:latin typeface="宋体" charset="-122"/>
                <a:sym typeface="Symbol" pitchFamily="18" charset="2"/>
              </a:rPr>
              <a:t></a:t>
            </a:r>
            <a:r>
              <a:rPr lang="en-US" altLang="zh-CN" sz="2000">
                <a:latin typeface="宋体" charset="-122"/>
              </a:rPr>
              <a:t>V</a:t>
            </a:r>
            <a:r>
              <a:rPr lang="en-US" altLang="zh-CN" sz="2000" baseline="-25000">
                <a:latin typeface="宋体" charset="-122"/>
              </a:rPr>
              <a:t>N</a:t>
            </a:r>
            <a:r>
              <a:rPr lang="zh-CN" altLang="en-US" sz="2000">
                <a:latin typeface="宋体" charset="-122"/>
              </a:rPr>
              <a:t>，</a:t>
            </a:r>
            <a:r>
              <a:rPr lang="en-US" altLang="zh-CN" sz="2000">
                <a:latin typeface="宋体" charset="-122"/>
              </a:rPr>
              <a:t>a</a:t>
            </a:r>
            <a:r>
              <a:rPr lang="en-US" altLang="zh-CN" sz="2000">
                <a:latin typeface="宋体" charset="-122"/>
                <a:sym typeface="Symbol" pitchFamily="18" charset="2"/>
              </a:rPr>
              <a:t></a:t>
            </a:r>
            <a:r>
              <a:rPr lang="en-US" altLang="zh-CN" sz="2000">
                <a:latin typeface="宋体" charset="-122"/>
              </a:rPr>
              <a:t>V</a:t>
            </a:r>
            <a:r>
              <a:rPr lang="en-US" altLang="zh-CN" sz="2000" baseline="-25000">
                <a:latin typeface="宋体" charset="-122"/>
              </a:rPr>
              <a:t>T</a:t>
            </a:r>
            <a:r>
              <a:rPr lang="en-US" altLang="zh-CN" sz="2000">
                <a:latin typeface="宋体" charset="-122"/>
              </a:rPr>
              <a:t>∪{</a:t>
            </a:r>
            <a:r>
              <a:rPr lang="en-US" altLang="zh-CN" sz="2000">
                <a:latin typeface="宋体" charset="-122"/>
                <a:sym typeface="Symbol" pitchFamily="18" charset="2"/>
              </a:rPr>
              <a:t></a:t>
            </a:r>
            <a:r>
              <a:rPr lang="en-US" altLang="zh-CN" sz="2000">
                <a:latin typeface="宋体" charset="-122"/>
              </a:rPr>
              <a:t>}</a:t>
            </a:r>
            <a:r>
              <a:rPr lang="zh-CN" altLang="en-US" sz="2000">
                <a:latin typeface="宋体" charset="-122"/>
              </a:rPr>
              <a:t>，则</a:t>
            </a:r>
            <a:r>
              <a:rPr lang="zh-CN" altLang="en-US" sz="2000">
                <a:solidFill>
                  <a:srgbClr val="0000FF"/>
                </a:solidFill>
                <a:latin typeface="宋体" charset="-122"/>
                <a:sym typeface="Symbol" pitchFamily="18" charset="2"/>
              </a:rPr>
              <a:t></a:t>
            </a:r>
            <a:r>
              <a:rPr lang="en-US" altLang="zh-CN" sz="2000">
                <a:solidFill>
                  <a:srgbClr val="0000FF"/>
                </a:solidFill>
                <a:latin typeface="宋体" charset="-122"/>
              </a:rPr>
              <a:t>(q</a:t>
            </a:r>
            <a:r>
              <a:rPr lang="en-US" altLang="zh-CN" sz="2000" baseline="-25000">
                <a:solidFill>
                  <a:srgbClr val="0000FF"/>
                </a:solidFill>
                <a:latin typeface="宋体" charset="-122"/>
              </a:rPr>
              <a:t>0</a:t>
            </a:r>
            <a:r>
              <a:rPr lang="en-US" altLang="zh-CN" sz="2000">
                <a:solidFill>
                  <a:srgbClr val="0000FF"/>
                </a:solidFill>
                <a:latin typeface="宋体" charset="-122"/>
              </a:rPr>
              <a:t>,a)=A</a:t>
            </a:r>
            <a:r>
              <a:rPr lang="zh-CN" altLang="en-US" sz="2000">
                <a:latin typeface="宋体" charset="-122"/>
              </a:rPr>
              <a:t>。</a:t>
            </a:r>
          </a:p>
          <a:p>
            <a:pPr lvl="1"/>
            <a:r>
              <a:rPr lang="zh-CN" altLang="en-US" sz="2000">
                <a:latin typeface="宋体" charset="-122"/>
              </a:rPr>
              <a:t>若文法</a:t>
            </a:r>
            <a:r>
              <a:rPr lang="en-US" altLang="zh-CN" sz="2000">
                <a:latin typeface="宋体" charset="-122"/>
              </a:rPr>
              <a:t>G</a:t>
            </a:r>
            <a:r>
              <a:rPr lang="zh-CN" altLang="en-US" sz="2000">
                <a:latin typeface="宋体" charset="-122"/>
              </a:rPr>
              <a:t>有产生式</a:t>
            </a:r>
            <a:r>
              <a:rPr lang="en-US" altLang="zh-CN" sz="2000">
                <a:solidFill>
                  <a:srgbClr val="0000FF"/>
                </a:solidFill>
                <a:latin typeface="宋体" charset="-122"/>
              </a:rPr>
              <a:t>A</a:t>
            </a:r>
            <a:r>
              <a:rPr lang="en-US" altLang="zh-CN" sz="2000" baseline="-25000">
                <a:solidFill>
                  <a:srgbClr val="0000FF"/>
                </a:solidFill>
                <a:latin typeface="宋体" charset="-122"/>
              </a:rPr>
              <a:t>1</a:t>
            </a:r>
            <a:r>
              <a:rPr lang="en-US" altLang="zh-CN" sz="2000">
                <a:solidFill>
                  <a:srgbClr val="0000FF"/>
                </a:solidFill>
                <a:latin typeface="宋体" charset="-122"/>
                <a:sym typeface="Symbol" pitchFamily="18" charset="2"/>
              </a:rPr>
              <a:t></a:t>
            </a:r>
            <a:r>
              <a:rPr lang="en-US" altLang="zh-CN" sz="2000">
                <a:solidFill>
                  <a:srgbClr val="0000FF"/>
                </a:solidFill>
                <a:latin typeface="宋体" charset="-122"/>
              </a:rPr>
              <a:t>Aa</a:t>
            </a:r>
            <a:r>
              <a:rPr lang="zh-CN" altLang="en-US" sz="2000">
                <a:solidFill>
                  <a:srgbClr val="0000FF"/>
                </a:solidFill>
                <a:latin typeface="宋体" charset="-122"/>
              </a:rPr>
              <a:t>，</a:t>
            </a:r>
            <a:r>
              <a:rPr lang="en-US" altLang="zh-CN" sz="2000">
                <a:solidFill>
                  <a:srgbClr val="0000FF"/>
                </a:solidFill>
                <a:latin typeface="宋体" charset="-122"/>
              </a:rPr>
              <a:t>A</a:t>
            </a:r>
            <a:r>
              <a:rPr lang="en-US" altLang="zh-CN" sz="2000" baseline="-25000">
                <a:solidFill>
                  <a:srgbClr val="0000FF"/>
                </a:solidFill>
                <a:latin typeface="宋体" charset="-122"/>
              </a:rPr>
              <a:t>2</a:t>
            </a:r>
            <a:r>
              <a:rPr lang="en-US" altLang="zh-CN" sz="2000">
                <a:solidFill>
                  <a:srgbClr val="0000FF"/>
                </a:solidFill>
                <a:latin typeface="宋体" charset="-122"/>
                <a:sym typeface="Symbol" pitchFamily="18" charset="2"/>
              </a:rPr>
              <a:t></a:t>
            </a:r>
            <a:r>
              <a:rPr lang="en-US" altLang="zh-CN" sz="2000">
                <a:solidFill>
                  <a:srgbClr val="0000FF"/>
                </a:solidFill>
                <a:latin typeface="宋体" charset="-122"/>
              </a:rPr>
              <a:t>Aa</a:t>
            </a:r>
            <a:r>
              <a:rPr lang="zh-CN" altLang="en-US" sz="2000">
                <a:solidFill>
                  <a:srgbClr val="0000FF"/>
                </a:solidFill>
                <a:latin typeface="宋体" charset="-122"/>
              </a:rPr>
              <a:t>，</a:t>
            </a:r>
            <a:r>
              <a:rPr lang="en-US" altLang="zh-CN" sz="2000">
                <a:solidFill>
                  <a:srgbClr val="0000FF"/>
                </a:solidFill>
                <a:latin typeface="Times New Roman"/>
              </a:rPr>
              <a:t>…</a:t>
            </a:r>
            <a:r>
              <a:rPr lang="zh-CN" altLang="en-US" sz="2000">
                <a:solidFill>
                  <a:srgbClr val="0000FF"/>
                </a:solidFill>
                <a:latin typeface="宋体" charset="-122"/>
              </a:rPr>
              <a:t>，</a:t>
            </a:r>
            <a:r>
              <a:rPr lang="en-US" altLang="zh-CN" sz="2000">
                <a:solidFill>
                  <a:srgbClr val="0000FF"/>
                </a:solidFill>
                <a:latin typeface="宋体" charset="-122"/>
              </a:rPr>
              <a:t>A</a:t>
            </a:r>
            <a:r>
              <a:rPr lang="en-US" altLang="zh-CN" sz="2000" baseline="-25000">
                <a:solidFill>
                  <a:srgbClr val="0000FF"/>
                </a:solidFill>
                <a:latin typeface="宋体" charset="-122"/>
              </a:rPr>
              <a:t>k</a:t>
            </a:r>
            <a:r>
              <a:rPr lang="en-US" altLang="zh-CN" sz="2000">
                <a:solidFill>
                  <a:srgbClr val="0000FF"/>
                </a:solidFill>
                <a:latin typeface="宋体" charset="-122"/>
                <a:sym typeface="Symbol" pitchFamily="18" charset="2"/>
              </a:rPr>
              <a:t></a:t>
            </a:r>
            <a:r>
              <a:rPr lang="en-US" altLang="zh-CN" sz="2000">
                <a:solidFill>
                  <a:srgbClr val="0000FF"/>
                </a:solidFill>
                <a:latin typeface="宋体" charset="-122"/>
              </a:rPr>
              <a:t>Aa</a:t>
            </a:r>
            <a:r>
              <a:rPr lang="zh-CN" altLang="en-US" sz="2000">
                <a:latin typeface="宋体" charset="-122"/>
              </a:rPr>
              <a:t>，</a:t>
            </a:r>
          </a:p>
          <a:p>
            <a:pPr lvl="1">
              <a:buFontTx/>
              <a:buNone/>
            </a:pPr>
            <a:r>
              <a:rPr lang="zh-CN" altLang="en-US" sz="2000">
                <a:latin typeface="宋体" charset="-122"/>
              </a:rPr>
              <a:t>  其中</a:t>
            </a:r>
            <a:r>
              <a:rPr lang="en-US" altLang="zh-CN" sz="2000">
                <a:latin typeface="宋体" charset="-122"/>
              </a:rPr>
              <a:t>A,A</a:t>
            </a:r>
            <a:r>
              <a:rPr lang="en-US" altLang="zh-CN" sz="2000" baseline="-25000">
                <a:latin typeface="宋体" charset="-122"/>
              </a:rPr>
              <a:t>i</a:t>
            </a:r>
            <a:r>
              <a:rPr lang="en-US" altLang="zh-CN" sz="2000">
                <a:latin typeface="宋体" charset="-122"/>
                <a:sym typeface="Symbol" pitchFamily="18" charset="2"/>
              </a:rPr>
              <a:t></a:t>
            </a:r>
            <a:r>
              <a:rPr lang="en-US" altLang="zh-CN" sz="2000">
                <a:latin typeface="宋体" charset="-122"/>
              </a:rPr>
              <a:t>V</a:t>
            </a:r>
            <a:r>
              <a:rPr lang="en-US" altLang="zh-CN" sz="2000" baseline="-25000">
                <a:latin typeface="宋体" charset="-122"/>
              </a:rPr>
              <a:t>N</a:t>
            </a:r>
            <a:r>
              <a:rPr lang="en-US" altLang="zh-CN" sz="2000">
                <a:latin typeface="宋体" charset="-122"/>
              </a:rPr>
              <a:t>,(i=1,2,</a:t>
            </a:r>
            <a:r>
              <a:rPr lang="en-US" altLang="zh-CN" sz="2000">
                <a:latin typeface="Times New Roman"/>
              </a:rPr>
              <a:t>…</a:t>
            </a:r>
            <a:r>
              <a:rPr lang="en-US" altLang="zh-CN" sz="2000">
                <a:latin typeface="宋体" charset="-122"/>
              </a:rPr>
              <a:t>,k),a</a:t>
            </a:r>
            <a:r>
              <a:rPr lang="en-US" altLang="zh-CN" sz="2000">
                <a:latin typeface="宋体" charset="-122"/>
                <a:sym typeface="Symbol" pitchFamily="18" charset="2"/>
              </a:rPr>
              <a:t></a:t>
            </a:r>
            <a:r>
              <a:rPr lang="en-US" altLang="zh-CN" sz="2000">
                <a:latin typeface="宋体" charset="-122"/>
              </a:rPr>
              <a:t>V</a:t>
            </a:r>
            <a:r>
              <a:rPr lang="en-US" altLang="zh-CN" sz="2000" baseline="-25000">
                <a:latin typeface="宋体" charset="-122"/>
              </a:rPr>
              <a:t>T</a:t>
            </a:r>
            <a:r>
              <a:rPr lang="en-US" altLang="zh-CN" sz="2000">
                <a:latin typeface="宋体" charset="-122"/>
              </a:rPr>
              <a:t>∪{</a:t>
            </a:r>
            <a:r>
              <a:rPr lang="en-US" altLang="zh-CN" sz="2000">
                <a:latin typeface="宋体" charset="-122"/>
                <a:sym typeface="Symbol" pitchFamily="18" charset="2"/>
              </a:rPr>
              <a:t></a:t>
            </a:r>
            <a:r>
              <a:rPr lang="en-US" altLang="zh-CN" sz="2000">
                <a:latin typeface="宋体" charset="-122"/>
              </a:rPr>
              <a:t>}</a:t>
            </a:r>
            <a:r>
              <a:rPr lang="zh-CN" altLang="en-US" sz="2000">
                <a:latin typeface="宋体" charset="-122"/>
              </a:rPr>
              <a:t>，则</a:t>
            </a:r>
            <a:r>
              <a:rPr lang="zh-CN" altLang="en-US" sz="2000">
                <a:solidFill>
                  <a:srgbClr val="0000FF"/>
                </a:solidFill>
                <a:latin typeface="宋体" charset="-122"/>
                <a:sym typeface="Symbol" pitchFamily="18" charset="2"/>
              </a:rPr>
              <a:t></a:t>
            </a:r>
            <a:r>
              <a:rPr lang="en-US" altLang="zh-CN" sz="2000">
                <a:solidFill>
                  <a:srgbClr val="0000FF"/>
                </a:solidFill>
                <a:latin typeface="宋体" charset="-122"/>
              </a:rPr>
              <a:t>(A,a)={A</a:t>
            </a:r>
            <a:r>
              <a:rPr lang="en-US" altLang="zh-CN" sz="2000" baseline="-25000">
                <a:solidFill>
                  <a:srgbClr val="0000FF"/>
                </a:solidFill>
                <a:latin typeface="宋体" charset="-122"/>
              </a:rPr>
              <a:t>1</a:t>
            </a:r>
            <a:r>
              <a:rPr lang="en-US" altLang="zh-CN" sz="2000">
                <a:solidFill>
                  <a:srgbClr val="0000FF"/>
                </a:solidFill>
                <a:latin typeface="宋体" charset="-122"/>
              </a:rPr>
              <a:t>,A</a:t>
            </a:r>
            <a:r>
              <a:rPr lang="en-US" altLang="zh-CN" sz="2000" baseline="-25000">
                <a:solidFill>
                  <a:srgbClr val="0000FF"/>
                </a:solidFill>
                <a:latin typeface="宋体" charset="-122"/>
              </a:rPr>
              <a:t>2</a:t>
            </a:r>
            <a:r>
              <a:rPr lang="en-US" altLang="zh-CN" sz="2000">
                <a:solidFill>
                  <a:srgbClr val="0000FF"/>
                </a:solidFill>
                <a:latin typeface="宋体" charset="-122"/>
              </a:rPr>
              <a:t>,</a:t>
            </a:r>
            <a:r>
              <a:rPr lang="en-US" altLang="zh-CN" sz="2000">
                <a:solidFill>
                  <a:srgbClr val="0000FF"/>
                </a:solidFill>
                <a:latin typeface="Times New Roman"/>
              </a:rPr>
              <a:t>…</a:t>
            </a:r>
            <a:r>
              <a:rPr lang="en-US" altLang="zh-CN" sz="2000">
                <a:solidFill>
                  <a:srgbClr val="0000FF"/>
                </a:solidFill>
                <a:latin typeface="宋体" charset="-122"/>
              </a:rPr>
              <a:t>,A</a:t>
            </a:r>
            <a:r>
              <a:rPr lang="en-US" altLang="zh-CN" sz="2000" baseline="-25000">
                <a:solidFill>
                  <a:srgbClr val="0000FF"/>
                </a:solidFill>
                <a:latin typeface="宋体" charset="-122"/>
              </a:rPr>
              <a:t>k</a:t>
            </a:r>
            <a:r>
              <a:rPr lang="en-US" altLang="zh-CN" sz="2000">
                <a:solidFill>
                  <a:srgbClr val="0000FF"/>
                </a:solidFill>
                <a:latin typeface="宋体" charset="-122"/>
              </a:rPr>
              <a:t>}</a:t>
            </a:r>
          </a:p>
          <a:p>
            <a:pPr lvl="1">
              <a:buFontTx/>
              <a:buNone/>
            </a:pPr>
            <a:endParaRPr lang="en-US" altLang="zh-CN" sz="2000">
              <a:solidFill>
                <a:srgbClr val="0000FF"/>
              </a:solidFill>
              <a:latin typeface="宋体" charset="-122"/>
            </a:endParaRPr>
          </a:p>
          <a:p>
            <a:pPr>
              <a:buFont typeface="Monotype Sorts" pitchFamily="2" charset="2"/>
              <a:buNone/>
            </a:pPr>
            <a:r>
              <a:rPr lang="zh-CN" altLang="en-US" sz="2400">
                <a:latin typeface="宋体" charset="-122"/>
              </a:rPr>
              <a:t>可以证明</a:t>
            </a:r>
            <a:r>
              <a:rPr lang="en-US" altLang="zh-CN" sz="2400">
                <a:latin typeface="宋体" charset="-122"/>
              </a:rPr>
              <a:t>L(G)=L(M</a:t>
            </a:r>
            <a:r>
              <a:rPr lang="en-US" altLang="zh-CN" sz="2400">
                <a:latin typeface="宋体" charset="-122"/>
                <a:sym typeface="Symbol" pitchFamily="18" charset="2"/>
              </a:rPr>
              <a:t></a:t>
            </a:r>
            <a:r>
              <a:rPr lang="en-US" altLang="zh-CN" sz="2400">
                <a:latin typeface="宋体" charset="-122"/>
              </a:rPr>
              <a:t>)</a:t>
            </a:r>
            <a:r>
              <a:rPr lang="zh-CN" altLang="en-US" sz="2400">
                <a:latin typeface="宋体" charset="-122"/>
              </a:rPr>
              <a:t>，即</a:t>
            </a:r>
          </a:p>
          <a:p>
            <a:pPr lvl="1">
              <a:buFontTx/>
              <a:buNone/>
            </a:pPr>
            <a:r>
              <a:rPr lang="zh-CN" altLang="en-US">
                <a:latin typeface="宋体" charset="-122"/>
              </a:rPr>
              <a:t>有限自动机</a:t>
            </a:r>
            <a:r>
              <a:rPr lang="en-US" altLang="zh-CN">
                <a:latin typeface="宋体" charset="-122"/>
              </a:rPr>
              <a:t>M</a:t>
            </a:r>
            <a:r>
              <a:rPr lang="en-US" altLang="zh-CN">
                <a:latin typeface="宋体" charset="-122"/>
                <a:sym typeface="Symbol" pitchFamily="18" charset="2"/>
              </a:rPr>
              <a:t></a:t>
            </a:r>
            <a:r>
              <a:rPr lang="zh-CN" altLang="en-US">
                <a:latin typeface="宋体" charset="-122"/>
              </a:rPr>
              <a:t>与左线性文法</a:t>
            </a:r>
            <a:r>
              <a:rPr lang="en-US" altLang="zh-CN">
                <a:latin typeface="宋体" charset="-122"/>
              </a:rPr>
              <a:t>G</a:t>
            </a:r>
            <a:r>
              <a:rPr lang="zh-CN" altLang="en-US">
                <a:latin typeface="宋体" charset="-122"/>
              </a:rPr>
              <a:t>是等价的。</a:t>
            </a:r>
            <a:endParaRPr lang="zh-CN" altLang="en-US" sz="2000">
              <a:latin typeface="宋体" charset="-122"/>
            </a:endParaRP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36</a:t>
            </a:fld>
            <a:endParaRPr lang="en-US" altLang="zh-CN"/>
          </a:p>
        </p:txBody>
      </p:sp>
    </p:spTree>
    <p:extLst>
      <p:ext uri="{BB962C8B-B14F-4D97-AF65-F5344CB8AC3E}">
        <p14:creationId xmlns:p14="http://schemas.microsoft.com/office/powerpoint/2010/main" val="4089784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6723">
                                            <p:txEl>
                                              <p:pRg st="0" end="0"/>
                                            </p:txEl>
                                          </p:spTgt>
                                        </p:tgtEl>
                                        <p:attrNameLst>
                                          <p:attrName>style.visibility</p:attrName>
                                        </p:attrNameLst>
                                      </p:cBhvr>
                                      <p:to>
                                        <p:strVal val="visible"/>
                                      </p:to>
                                    </p:set>
                                    <p:animEffect transition="in" filter="wipe(up)">
                                      <p:cBhvr>
                                        <p:cTn id="7" dur="500"/>
                                        <p:tgtEl>
                                          <p:spTgt spid="286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6723">
                                            <p:txEl>
                                              <p:pRg st="2" end="2"/>
                                            </p:txEl>
                                          </p:spTgt>
                                        </p:tgtEl>
                                        <p:attrNameLst>
                                          <p:attrName>style.visibility</p:attrName>
                                        </p:attrNameLst>
                                      </p:cBhvr>
                                      <p:to>
                                        <p:strVal val="visible"/>
                                      </p:to>
                                    </p:set>
                                    <p:animEffect transition="in" filter="wipe(up)">
                                      <p:cBhvr>
                                        <p:cTn id="12" dur="500"/>
                                        <p:tgtEl>
                                          <p:spTgt spid="2867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6723">
                                            <p:txEl>
                                              <p:pRg st="3" end="3"/>
                                            </p:txEl>
                                          </p:spTgt>
                                        </p:tgtEl>
                                        <p:attrNameLst>
                                          <p:attrName>style.visibility</p:attrName>
                                        </p:attrNameLst>
                                      </p:cBhvr>
                                      <p:to>
                                        <p:strVal val="visible"/>
                                      </p:to>
                                    </p:set>
                                    <p:animEffect transition="in" filter="wipe(up)">
                                      <p:cBhvr>
                                        <p:cTn id="17" dur="500"/>
                                        <p:tgtEl>
                                          <p:spTgt spid="28672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6723">
                                            <p:txEl>
                                              <p:pRg st="4" end="4"/>
                                            </p:txEl>
                                          </p:spTgt>
                                        </p:tgtEl>
                                        <p:attrNameLst>
                                          <p:attrName>style.visibility</p:attrName>
                                        </p:attrNameLst>
                                      </p:cBhvr>
                                      <p:to>
                                        <p:strVal val="visible"/>
                                      </p:to>
                                    </p:set>
                                    <p:animEffect transition="in" filter="wipe(up)">
                                      <p:cBhvr>
                                        <p:cTn id="22" dur="500"/>
                                        <p:tgtEl>
                                          <p:spTgt spid="28672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86723">
                                            <p:txEl>
                                              <p:pRg st="5" end="5"/>
                                            </p:txEl>
                                          </p:spTgt>
                                        </p:tgtEl>
                                        <p:attrNameLst>
                                          <p:attrName>style.visibility</p:attrName>
                                        </p:attrNameLst>
                                      </p:cBhvr>
                                      <p:to>
                                        <p:strVal val="visible"/>
                                      </p:to>
                                    </p:set>
                                    <p:animEffect transition="in" filter="wipe(up)">
                                      <p:cBhvr>
                                        <p:cTn id="27" dur="500"/>
                                        <p:tgtEl>
                                          <p:spTgt spid="28672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86723">
                                            <p:txEl>
                                              <p:pRg st="6" end="6"/>
                                            </p:txEl>
                                          </p:spTgt>
                                        </p:tgtEl>
                                        <p:attrNameLst>
                                          <p:attrName>style.visibility</p:attrName>
                                        </p:attrNameLst>
                                      </p:cBhvr>
                                      <p:to>
                                        <p:strVal val="visible"/>
                                      </p:to>
                                    </p:set>
                                    <p:animEffect transition="in" filter="wipe(up)">
                                      <p:cBhvr>
                                        <p:cTn id="32" dur="500"/>
                                        <p:tgtEl>
                                          <p:spTgt spid="286723">
                                            <p:txEl>
                                              <p:pRg st="6" end="6"/>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286723">
                                            <p:txEl>
                                              <p:pRg st="7" end="7"/>
                                            </p:txEl>
                                          </p:spTgt>
                                        </p:tgtEl>
                                        <p:attrNameLst>
                                          <p:attrName>style.visibility</p:attrName>
                                        </p:attrNameLst>
                                      </p:cBhvr>
                                      <p:to>
                                        <p:strVal val="visible"/>
                                      </p:to>
                                    </p:set>
                                    <p:animEffect transition="in" filter="wipe(up)">
                                      <p:cBhvr>
                                        <p:cTn id="35" dur="500"/>
                                        <p:tgtEl>
                                          <p:spTgt spid="286723">
                                            <p:txEl>
                                              <p:pRg st="7" end="7"/>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286723">
                                            <p:txEl>
                                              <p:pRg st="8" end="8"/>
                                            </p:txEl>
                                          </p:spTgt>
                                        </p:tgtEl>
                                        <p:attrNameLst>
                                          <p:attrName>style.visibility</p:attrName>
                                        </p:attrNameLst>
                                      </p:cBhvr>
                                      <p:to>
                                        <p:strVal val="visible"/>
                                      </p:to>
                                    </p:set>
                                    <p:animEffect transition="in" filter="wipe(up)">
                                      <p:cBhvr>
                                        <p:cTn id="38" dur="500"/>
                                        <p:tgtEl>
                                          <p:spTgt spid="286723">
                                            <p:txEl>
                                              <p:pRg st="8" end="8"/>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286723">
                                            <p:txEl>
                                              <p:pRg st="9" end="9"/>
                                            </p:txEl>
                                          </p:spTgt>
                                        </p:tgtEl>
                                        <p:attrNameLst>
                                          <p:attrName>style.visibility</p:attrName>
                                        </p:attrNameLst>
                                      </p:cBhvr>
                                      <p:to>
                                        <p:strVal val="visible"/>
                                      </p:to>
                                    </p:set>
                                    <p:animEffect transition="in" filter="wipe(up)">
                                      <p:cBhvr>
                                        <p:cTn id="41" dur="500"/>
                                        <p:tgtEl>
                                          <p:spTgt spid="286723">
                                            <p:txEl>
                                              <p:pRg st="9" end="9"/>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286723">
                                            <p:txEl>
                                              <p:pRg st="11" end="11"/>
                                            </p:txEl>
                                          </p:spTgt>
                                        </p:tgtEl>
                                        <p:attrNameLst>
                                          <p:attrName>style.visibility</p:attrName>
                                        </p:attrNameLst>
                                      </p:cBhvr>
                                      <p:to>
                                        <p:strVal val="visible"/>
                                      </p:to>
                                    </p:set>
                                    <p:animEffect transition="in" filter="wipe(up)">
                                      <p:cBhvr>
                                        <p:cTn id="46" dur="500"/>
                                        <p:tgtEl>
                                          <p:spTgt spid="286723">
                                            <p:txEl>
                                              <p:pRg st="11" end="11"/>
                                            </p:txEl>
                                          </p:spTgt>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286723">
                                            <p:txEl>
                                              <p:pRg st="12" end="12"/>
                                            </p:txEl>
                                          </p:spTgt>
                                        </p:tgtEl>
                                        <p:attrNameLst>
                                          <p:attrName>style.visibility</p:attrName>
                                        </p:attrNameLst>
                                      </p:cBhvr>
                                      <p:to>
                                        <p:strVal val="visible"/>
                                      </p:to>
                                    </p:set>
                                    <p:animEffect transition="in" filter="wipe(up)">
                                      <p:cBhvr>
                                        <p:cTn id="49" dur="500"/>
                                        <p:tgtEl>
                                          <p:spTgt spid="28672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609600" y="76200"/>
            <a:ext cx="8335963" cy="1828800"/>
          </a:xfrm>
        </p:spPr>
        <p:txBody>
          <a:bodyPr/>
          <a:lstStyle/>
          <a:p>
            <a:r>
              <a:rPr lang="zh-CN" altLang="en-US" sz="2400" dirty="0" smtClean="0">
                <a:latin typeface="宋体" charset="-122"/>
              </a:rPr>
              <a:t>示例</a:t>
            </a:r>
            <a:r>
              <a:rPr lang="zh-CN" altLang="en-US" sz="2400" b="0" dirty="0" smtClean="0">
                <a:solidFill>
                  <a:schemeClr val="tx1"/>
                </a:solidFill>
                <a:latin typeface="宋体" charset="-122"/>
              </a:rPr>
              <a:t>：</a:t>
            </a:r>
            <a:r>
              <a:rPr lang="zh-CN" altLang="en-US" sz="2400" dirty="0">
                <a:solidFill>
                  <a:schemeClr val="tx1"/>
                </a:solidFill>
                <a:latin typeface="宋体" charset="-122"/>
              </a:rPr>
              <a:t>设有右线性文法</a:t>
            </a:r>
            <a:r>
              <a:rPr lang="en-US" altLang="zh-CN" sz="2400" dirty="0">
                <a:solidFill>
                  <a:schemeClr val="tx1"/>
                </a:solidFill>
                <a:latin typeface="宋体" charset="-122"/>
              </a:rPr>
              <a:t>G=({</a:t>
            </a:r>
            <a:r>
              <a:rPr lang="en-US" altLang="zh-CN" sz="2400" dirty="0" err="1">
                <a:solidFill>
                  <a:schemeClr val="tx1"/>
                </a:solidFill>
                <a:latin typeface="宋体" charset="-122"/>
              </a:rPr>
              <a:t>a,b</a:t>
            </a:r>
            <a:r>
              <a:rPr lang="en-US" altLang="zh-CN" sz="2400" dirty="0">
                <a:solidFill>
                  <a:schemeClr val="tx1"/>
                </a:solidFill>
                <a:latin typeface="宋体" charset="-122"/>
              </a:rPr>
              <a:t>}, {S,B}, S, </a:t>
            </a:r>
            <a:r>
              <a:rPr lang="en-US" altLang="zh-CN" sz="2400" dirty="0">
                <a:solidFill>
                  <a:schemeClr val="tx1"/>
                </a:solidFill>
                <a:latin typeface="宋体" charset="-122"/>
                <a:sym typeface="Symbol" pitchFamily="18" charset="2"/>
              </a:rPr>
              <a:t></a:t>
            </a:r>
            <a:r>
              <a:rPr lang="en-US" altLang="zh-CN" sz="2400" dirty="0">
                <a:solidFill>
                  <a:schemeClr val="tx1"/>
                </a:solidFill>
                <a:latin typeface="宋体" charset="-122"/>
              </a:rPr>
              <a:t>)</a:t>
            </a:r>
            <a:r>
              <a:rPr lang="zh-CN" altLang="en-US" sz="2400" dirty="0">
                <a:solidFill>
                  <a:schemeClr val="tx1"/>
                </a:solidFill>
                <a:latin typeface="宋体" charset="-122"/>
              </a:rPr>
              <a:t>，其中</a:t>
            </a:r>
            <a:r>
              <a:rPr lang="zh-CN" altLang="en-US" sz="2400" dirty="0">
                <a:solidFill>
                  <a:schemeClr val="tx1"/>
                </a:solidFill>
                <a:latin typeface="宋体" charset="-122"/>
                <a:sym typeface="Symbol" pitchFamily="18" charset="2"/>
              </a:rPr>
              <a:t></a:t>
            </a:r>
            <a:r>
              <a:rPr lang="zh-CN" altLang="en-US" sz="2400" dirty="0">
                <a:solidFill>
                  <a:schemeClr val="tx1"/>
                </a:solidFill>
                <a:latin typeface="宋体" charset="-122"/>
              </a:rPr>
              <a:t>：</a:t>
            </a:r>
            <a:br>
              <a:rPr lang="zh-CN" altLang="en-US" sz="2400" dirty="0">
                <a:solidFill>
                  <a:schemeClr val="tx1"/>
                </a:solidFill>
                <a:latin typeface="宋体" charset="-122"/>
              </a:rPr>
            </a:br>
            <a:r>
              <a:rPr lang="zh-CN" altLang="en-US" sz="2400" dirty="0">
                <a:solidFill>
                  <a:schemeClr val="tx1"/>
                </a:solidFill>
                <a:latin typeface="宋体" charset="-122"/>
              </a:rPr>
              <a:t>       </a:t>
            </a:r>
            <a:r>
              <a:rPr lang="en-US" altLang="zh-CN" sz="2400" dirty="0" err="1">
                <a:solidFill>
                  <a:schemeClr val="tx1"/>
                </a:solidFill>
                <a:latin typeface="宋体" charset="-122"/>
              </a:rPr>
              <a:t>S</a:t>
            </a:r>
            <a:r>
              <a:rPr lang="en-US" altLang="zh-CN" sz="2400" dirty="0" err="1">
                <a:solidFill>
                  <a:schemeClr val="tx1"/>
                </a:solidFill>
                <a:latin typeface="宋体" charset="-122"/>
                <a:sym typeface="Symbol" pitchFamily="18" charset="2"/>
              </a:rPr>
              <a:t></a:t>
            </a:r>
            <a:r>
              <a:rPr lang="en-US" altLang="zh-CN" sz="2400" dirty="0" err="1">
                <a:solidFill>
                  <a:schemeClr val="tx1"/>
                </a:solidFill>
                <a:latin typeface="宋体" charset="-122"/>
              </a:rPr>
              <a:t>aB</a:t>
            </a:r>
            <a:r>
              <a:rPr lang="en-US" altLang="zh-CN" sz="2400" dirty="0">
                <a:solidFill>
                  <a:schemeClr val="tx1"/>
                </a:solidFill>
                <a:latin typeface="宋体" charset="-122"/>
              </a:rPr>
              <a:t/>
            </a:r>
            <a:br>
              <a:rPr lang="en-US" altLang="zh-CN" sz="2400" dirty="0">
                <a:solidFill>
                  <a:schemeClr val="tx1"/>
                </a:solidFill>
                <a:latin typeface="宋体" charset="-122"/>
              </a:rPr>
            </a:br>
            <a:r>
              <a:rPr lang="en-US" altLang="zh-CN" sz="2400" dirty="0">
                <a:solidFill>
                  <a:schemeClr val="tx1"/>
                </a:solidFill>
                <a:latin typeface="宋体" charset="-122"/>
              </a:rPr>
              <a:t>       </a:t>
            </a:r>
            <a:r>
              <a:rPr lang="en-US" altLang="zh-CN" sz="2400" dirty="0" err="1">
                <a:solidFill>
                  <a:schemeClr val="tx1"/>
                </a:solidFill>
                <a:latin typeface="宋体" charset="-122"/>
              </a:rPr>
              <a:t>B</a:t>
            </a:r>
            <a:r>
              <a:rPr lang="en-US" altLang="zh-CN" sz="2400" dirty="0" err="1">
                <a:solidFill>
                  <a:schemeClr val="tx1"/>
                </a:solidFill>
                <a:latin typeface="宋体" charset="-122"/>
                <a:sym typeface="Symbol" pitchFamily="18" charset="2"/>
              </a:rPr>
              <a:t></a:t>
            </a:r>
            <a:r>
              <a:rPr lang="en-US" altLang="zh-CN" sz="2400" dirty="0" err="1">
                <a:solidFill>
                  <a:schemeClr val="tx1"/>
                </a:solidFill>
                <a:latin typeface="宋体" charset="-122"/>
              </a:rPr>
              <a:t>aB|bS|a</a:t>
            </a:r>
            <a:r>
              <a:rPr lang="en-US" altLang="zh-CN" sz="2400" dirty="0">
                <a:solidFill>
                  <a:schemeClr val="tx1"/>
                </a:solidFill>
                <a:latin typeface="宋体" charset="-122"/>
              </a:rPr>
              <a:t/>
            </a:r>
            <a:br>
              <a:rPr lang="en-US" altLang="zh-CN" sz="2400" dirty="0">
                <a:solidFill>
                  <a:schemeClr val="tx1"/>
                </a:solidFill>
                <a:latin typeface="宋体" charset="-122"/>
              </a:rPr>
            </a:br>
            <a:r>
              <a:rPr lang="en-US" altLang="zh-CN" sz="2400" dirty="0">
                <a:solidFill>
                  <a:schemeClr val="tx1"/>
                </a:solidFill>
                <a:latin typeface="宋体" charset="-122"/>
              </a:rPr>
              <a:t>    </a:t>
            </a:r>
            <a:r>
              <a:rPr lang="zh-CN" altLang="en-US" sz="2400" dirty="0">
                <a:solidFill>
                  <a:schemeClr val="tx1"/>
                </a:solidFill>
                <a:latin typeface="宋体" charset="-122"/>
              </a:rPr>
              <a:t>试构造与</a:t>
            </a:r>
            <a:r>
              <a:rPr lang="en-US" altLang="zh-CN" sz="2400" dirty="0">
                <a:solidFill>
                  <a:schemeClr val="tx1"/>
                </a:solidFill>
                <a:latin typeface="宋体" charset="-122"/>
              </a:rPr>
              <a:t>G</a:t>
            </a:r>
            <a:r>
              <a:rPr lang="zh-CN" altLang="en-US" sz="2400" dirty="0">
                <a:solidFill>
                  <a:schemeClr val="tx1"/>
                </a:solidFill>
                <a:latin typeface="宋体" charset="-122"/>
              </a:rPr>
              <a:t>等价的有限自动机</a:t>
            </a:r>
            <a:r>
              <a:rPr lang="en-US" altLang="zh-CN" sz="2400" dirty="0">
                <a:solidFill>
                  <a:schemeClr val="tx1"/>
                </a:solidFill>
                <a:latin typeface="宋体" charset="-122"/>
              </a:rPr>
              <a:t>M</a:t>
            </a:r>
            <a:r>
              <a:rPr lang="zh-CN" altLang="en-US" sz="2400" dirty="0">
                <a:solidFill>
                  <a:schemeClr val="tx1"/>
                </a:solidFill>
                <a:latin typeface="宋体" charset="-122"/>
              </a:rPr>
              <a:t>。</a:t>
            </a:r>
          </a:p>
        </p:txBody>
      </p:sp>
      <p:sp>
        <p:nvSpPr>
          <p:cNvPr id="288771" name="Rectangle 3"/>
          <p:cNvSpPr>
            <a:spLocks noGrp="1" noChangeArrowheads="1"/>
          </p:cNvSpPr>
          <p:nvPr>
            <p:ph type="body" idx="1"/>
          </p:nvPr>
        </p:nvSpPr>
        <p:spPr>
          <a:xfrm>
            <a:off x="228600" y="1992313"/>
            <a:ext cx="5637213" cy="3481387"/>
          </a:xfrm>
        </p:spPr>
        <p:txBody>
          <a:bodyPr/>
          <a:lstStyle/>
          <a:p>
            <a:r>
              <a:rPr lang="zh-CN" altLang="en-US" sz="2400">
                <a:latin typeface="宋体" charset="-122"/>
              </a:rPr>
              <a:t>设</a:t>
            </a:r>
            <a:r>
              <a:rPr lang="en-US" altLang="zh-CN" sz="2400">
                <a:latin typeface="宋体" charset="-122"/>
              </a:rPr>
              <a:t>FA M=(</a:t>
            </a:r>
            <a:r>
              <a:rPr lang="en-US" altLang="zh-CN" sz="2400">
                <a:latin typeface="宋体" charset="-122"/>
                <a:sym typeface="Symbol" pitchFamily="18" charset="2"/>
              </a:rPr>
              <a:t></a:t>
            </a:r>
            <a:r>
              <a:rPr lang="en-US" altLang="zh-CN" sz="2400">
                <a:latin typeface="宋体" charset="-122"/>
              </a:rPr>
              <a:t>, Q, q</a:t>
            </a:r>
            <a:r>
              <a:rPr lang="en-US" altLang="zh-CN" sz="2400" baseline="-25000">
                <a:latin typeface="宋体" charset="-122"/>
              </a:rPr>
              <a:t>0</a:t>
            </a:r>
            <a:r>
              <a:rPr lang="en-US" altLang="zh-CN" sz="2400">
                <a:latin typeface="宋体" charset="-122"/>
              </a:rPr>
              <a:t>, F, </a:t>
            </a:r>
            <a:r>
              <a:rPr lang="en-US" altLang="zh-CN" sz="2400">
                <a:latin typeface="宋体" charset="-122"/>
                <a:sym typeface="Symbol" pitchFamily="18" charset="2"/>
              </a:rPr>
              <a:t></a:t>
            </a:r>
            <a:r>
              <a:rPr lang="en-US" altLang="zh-CN" sz="2400">
                <a:latin typeface="宋体" charset="-122"/>
              </a:rPr>
              <a:t>)</a:t>
            </a:r>
          </a:p>
          <a:p>
            <a:r>
              <a:rPr lang="en-US" altLang="zh-CN" sz="2400">
                <a:latin typeface="宋体" charset="-122"/>
                <a:sym typeface="Symbol" pitchFamily="18" charset="2"/>
              </a:rPr>
              <a:t></a:t>
            </a:r>
            <a:r>
              <a:rPr lang="en-US" altLang="zh-CN" sz="2400">
                <a:latin typeface="宋体" charset="-122"/>
              </a:rPr>
              <a:t>={a,b}  q</a:t>
            </a:r>
            <a:r>
              <a:rPr lang="en-US" altLang="zh-CN" sz="2400" baseline="-25000">
                <a:latin typeface="宋体" charset="-122"/>
              </a:rPr>
              <a:t>0</a:t>
            </a:r>
            <a:r>
              <a:rPr lang="en-US" altLang="zh-CN" sz="2400">
                <a:latin typeface="宋体" charset="-122"/>
              </a:rPr>
              <a:t>=S  F={f}  Q={S,B,f} </a:t>
            </a:r>
          </a:p>
          <a:p>
            <a:r>
              <a:rPr lang="zh-CN" altLang="en-US" sz="2400">
                <a:latin typeface="宋体" charset="-122"/>
              </a:rPr>
              <a:t>转换函数</a:t>
            </a:r>
            <a:r>
              <a:rPr lang="zh-CN" altLang="en-US" sz="2400">
                <a:latin typeface="宋体" charset="-122"/>
                <a:sym typeface="Symbol" pitchFamily="18" charset="2"/>
              </a:rPr>
              <a:t>：</a:t>
            </a:r>
          </a:p>
          <a:p>
            <a:pPr marL="819150" lvl="1"/>
            <a:r>
              <a:rPr lang="zh-CN" altLang="en-US" sz="2000">
                <a:latin typeface="宋体" charset="-122"/>
              </a:rPr>
              <a:t>对于产生式</a:t>
            </a:r>
            <a:r>
              <a:rPr lang="en-US" altLang="zh-CN" sz="2000">
                <a:latin typeface="宋体" charset="-122"/>
              </a:rPr>
              <a:t>S</a:t>
            </a:r>
            <a:r>
              <a:rPr lang="en-US" altLang="zh-CN" sz="2000">
                <a:latin typeface="宋体" charset="-122"/>
                <a:sym typeface="Symbol" pitchFamily="18" charset="2"/>
              </a:rPr>
              <a:t></a:t>
            </a:r>
            <a:r>
              <a:rPr lang="en-US" altLang="zh-CN" sz="2000">
                <a:latin typeface="宋体" charset="-122"/>
              </a:rPr>
              <a:t>aB</a:t>
            </a:r>
            <a:r>
              <a:rPr lang="zh-CN" altLang="en-US" sz="2000">
                <a:latin typeface="宋体" charset="-122"/>
              </a:rPr>
              <a:t>，有</a:t>
            </a:r>
            <a:r>
              <a:rPr lang="zh-CN" altLang="en-US" sz="2000">
                <a:latin typeface="宋体" charset="-122"/>
                <a:sym typeface="Symbol" pitchFamily="18" charset="2"/>
              </a:rPr>
              <a:t></a:t>
            </a:r>
            <a:r>
              <a:rPr lang="en-US" altLang="zh-CN" sz="2000">
                <a:latin typeface="宋体" charset="-122"/>
              </a:rPr>
              <a:t>(S,a)={B}</a:t>
            </a:r>
          </a:p>
          <a:p>
            <a:pPr marL="819150" lvl="1"/>
            <a:r>
              <a:rPr lang="zh-CN" altLang="en-US" sz="2000">
                <a:latin typeface="宋体" charset="-122"/>
              </a:rPr>
              <a:t>对于产生式</a:t>
            </a:r>
            <a:r>
              <a:rPr lang="en-US" altLang="zh-CN" sz="2000">
                <a:latin typeface="宋体" charset="-122"/>
              </a:rPr>
              <a:t>B</a:t>
            </a:r>
            <a:r>
              <a:rPr lang="en-US" altLang="zh-CN" sz="2000">
                <a:latin typeface="宋体" charset="-122"/>
                <a:sym typeface="Symbol" pitchFamily="18" charset="2"/>
              </a:rPr>
              <a:t></a:t>
            </a:r>
            <a:r>
              <a:rPr lang="en-US" altLang="zh-CN" sz="2000">
                <a:latin typeface="宋体" charset="-122"/>
              </a:rPr>
              <a:t>aB</a:t>
            </a:r>
            <a:r>
              <a:rPr lang="zh-CN" altLang="en-US" sz="2000">
                <a:latin typeface="宋体" charset="-122"/>
              </a:rPr>
              <a:t>，有</a:t>
            </a:r>
            <a:r>
              <a:rPr lang="zh-CN" altLang="en-US" sz="2000">
                <a:latin typeface="宋体" charset="-122"/>
                <a:sym typeface="Symbol" pitchFamily="18" charset="2"/>
              </a:rPr>
              <a:t></a:t>
            </a:r>
            <a:r>
              <a:rPr lang="en-US" altLang="zh-CN" sz="2000">
                <a:latin typeface="宋体" charset="-122"/>
              </a:rPr>
              <a:t>(B,a)={B}</a:t>
            </a:r>
          </a:p>
          <a:p>
            <a:pPr marL="819150" lvl="1"/>
            <a:r>
              <a:rPr lang="zh-CN" altLang="en-US" sz="2000">
                <a:latin typeface="宋体" charset="-122"/>
              </a:rPr>
              <a:t>对于产生式</a:t>
            </a:r>
            <a:r>
              <a:rPr lang="en-US" altLang="zh-CN" sz="2000">
                <a:latin typeface="宋体" charset="-122"/>
              </a:rPr>
              <a:t>B</a:t>
            </a:r>
            <a:r>
              <a:rPr lang="en-US" altLang="zh-CN" sz="2000">
                <a:latin typeface="宋体" charset="-122"/>
                <a:sym typeface="Symbol" pitchFamily="18" charset="2"/>
              </a:rPr>
              <a:t></a:t>
            </a:r>
            <a:r>
              <a:rPr lang="en-US" altLang="zh-CN" sz="2000">
                <a:latin typeface="宋体" charset="-122"/>
              </a:rPr>
              <a:t>bS</a:t>
            </a:r>
            <a:r>
              <a:rPr lang="zh-CN" altLang="en-US" sz="2000">
                <a:latin typeface="宋体" charset="-122"/>
              </a:rPr>
              <a:t>，有</a:t>
            </a:r>
            <a:r>
              <a:rPr lang="zh-CN" altLang="en-US" sz="2000">
                <a:latin typeface="宋体" charset="-122"/>
                <a:sym typeface="Symbol" pitchFamily="18" charset="2"/>
              </a:rPr>
              <a:t></a:t>
            </a:r>
            <a:r>
              <a:rPr lang="en-US" altLang="zh-CN" sz="2000">
                <a:latin typeface="宋体" charset="-122"/>
              </a:rPr>
              <a:t>(B,b)={S}</a:t>
            </a:r>
          </a:p>
          <a:p>
            <a:pPr marL="819150" lvl="1"/>
            <a:r>
              <a:rPr lang="zh-CN" altLang="en-US" sz="2000">
                <a:latin typeface="宋体" charset="-122"/>
              </a:rPr>
              <a:t>对于产生式</a:t>
            </a:r>
            <a:r>
              <a:rPr lang="en-US" altLang="zh-CN" sz="2000">
                <a:latin typeface="宋体" charset="-122"/>
              </a:rPr>
              <a:t>B</a:t>
            </a:r>
            <a:r>
              <a:rPr lang="en-US" altLang="zh-CN" sz="2000">
                <a:latin typeface="宋体" charset="-122"/>
                <a:sym typeface="Symbol" pitchFamily="18" charset="2"/>
              </a:rPr>
              <a:t></a:t>
            </a:r>
            <a:r>
              <a:rPr lang="en-US" altLang="zh-CN" sz="2000">
                <a:latin typeface="宋体" charset="-122"/>
              </a:rPr>
              <a:t>a</a:t>
            </a:r>
            <a:r>
              <a:rPr lang="zh-CN" altLang="en-US" sz="2000">
                <a:latin typeface="宋体" charset="-122"/>
              </a:rPr>
              <a:t>， 有</a:t>
            </a:r>
            <a:r>
              <a:rPr lang="zh-CN" altLang="en-US" sz="2000">
                <a:latin typeface="宋体" charset="-122"/>
                <a:sym typeface="Symbol" pitchFamily="18" charset="2"/>
              </a:rPr>
              <a:t></a:t>
            </a:r>
            <a:r>
              <a:rPr lang="en-US" altLang="zh-CN" sz="2000">
                <a:latin typeface="宋体" charset="-122"/>
              </a:rPr>
              <a:t>(B,a)={f}</a:t>
            </a:r>
          </a:p>
          <a:p>
            <a:r>
              <a:rPr lang="en-US" altLang="zh-CN" sz="2400">
                <a:latin typeface="宋体" charset="-122"/>
              </a:rPr>
              <a:t>FA M</a:t>
            </a:r>
            <a:r>
              <a:rPr lang="zh-CN" altLang="en-US" sz="2400">
                <a:latin typeface="宋体" charset="-122"/>
              </a:rPr>
              <a:t>的状态转换图：</a:t>
            </a:r>
          </a:p>
        </p:txBody>
      </p:sp>
      <p:grpSp>
        <p:nvGrpSpPr>
          <p:cNvPr id="288772" name="Group 4"/>
          <p:cNvGrpSpPr>
            <a:grpSpLocks/>
          </p:cNvGrpSpPr>
          <p:nvPr/>
        </p:nvGrpSpPr>
        <p:grpSpPr bwMode="auto">
          <a:xfrm>
            <a:off x="2209800" y="4953000"/>
            <a:ext cx="4191000" cy="1600200"/>
            <a:chOff x="5971" y="9985"/>
            <a:chExt cx="3560" cy="1420"/>
          </a:xfrm>
        </p:grpSpPr>
        <p:grpSp>
          <p:nvGrpSpPr>
            <p:cNvPr id="288773" name="Group 5"/>
            <p:cNvGrpSpPr>
              <a:grpSpLocks/>
            </p:cNvGrpSpPr>
            <p:nvPr/>
          </p:nvGrpSpPr>
          <p:grpSpPr bwMode="auto">
            <a:xfrm>
              <a:off x="6691" y="10725"/>
              <a:ext cx="480" cy="540"/>
              <a:chOff x="7191" y="9765"/>
              <a:chExt cx="480" cy="540"/>
            </a:xfrm>
          </p:grpSpPr>
          <p:sp>
            <p:nvSpPr>
              <p:cNvPr id="288774" name="Oval 6"/>
              <p:cNvSpPr>
                <a:spLocks noChangeArrowheads="1"/>
              </p:cNvSpPr>
              <p:nvPr/>
            </p:nvSpPr>
            <p:spPr bwMode="auto">
              <a:xfrm>
                <a:off x="7191" y="9765"/>
                <a:ext cx="400" cy="42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775" name="Text Box 7"/>
              <p:cNvSpPr txBox="1">
                <a:spLocks noChangeArrowheads="1"/>
              </p:cNvSpPr>
              <p:nvPr/>
            </p:nvSpPr>
            <p:spPr bwMode="auto">
              <a:xfrm>
                <a:off x="7191" y="9765"/>
                <a:ext cx="480" cy="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2000" b="1"/>
                  <a:t>S</a:t>
                </a:r>
              </a:p>
            </p:txBody>
          </p:sp>
        </p:grpSp>
        <p:grpSp>
          <p:nvGrpSpPr>
            <p:cNvPr id="288776" name="Group 8"/>
            <p:cNvGrpSpPr>
              <a:grpSpLocks/>
            </p:cNvGrpSpPr>
            <p:nvPr/>
          </p:nvGrpSpPr>
          <p:grpSpPr bwMode="auto">
            <a:xfrm>
              <a:off x="7911" y="10725"/>
              <a:ext cx="480" cy="540"/>
              <a:chOff x="7191" y="9765"/>
              <a:chExt cx="480" cy="540"/>
            </a:xfrm>
          </p:grpSpPr>
          <p:sp>
            <p:nvSpPr>
              <p:cNvPr id="288777" name="Oval 9"/>
              <p:cNvSpPr>
                <a:spLocks noChangeArrowheads="1"/>
              </p:cNvSpPr>
              <p:nvPr/>
            </p:nvSpPr>
            <p:spPr bwMode="auto">
              <a:xfrm>
                <a:off x="7191" y="9765"/>
                <a:ext cx="400" cy="42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778" name="Text Box 10"/>
              <p:cNvSpPr txBox="1">
                <a:spLocks noChangeArrowheads="1"/>
              </p:cNvSpPr>
              <p:nvPr/>
            </p:nvSpPr>
            <p:spPr bwMode="auto">
              <a:xfrm>
                <a:off x="7191" y="9765"/>
                <a:ext cx="480" cy="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2000" b="1"/>
                  <a:t>B</a:t>
                </a:r>
              </a:p>
            </p:txBody>
          </p:sp>
        </p:grpSp>
        <p:grpSp>
          <p:nvGrpSpPr>
            <p:cNvPr id="288779" name="Group 11"/>
            <p:cNvGrpSpPr>
              <a:grpSpLocks/>
            </p:cNvGrpSpPr>
            <p:nvPr/>
          </p:nvGrpSpPr>
          <p:grpSpPr bwMode="auto">
            <a:xfrm>
              <a:off x="9051" y="10745"/>
              <a:ext cx="480" cy="540"/>
              <a:chOff x="7191" y="9765"/>
              <a:chExt cx="480" cy="540"/>
            </a:xfrm>
          </p:grpSpPr>
          <p:sp>
            <p:nvSpPr>
              <p:cNvPr id="288780" name="Oval 12"/>
              <p:cNvSpPr>
                <a:spLocks noChangeArrowheads="1"/>
              </p:cNvSpPr>
              <p:nvPr/>
            </p:nvSpPr>
            <p:spPr bwMode="auto">
              <a:xfrm>
                <a:off x="7191" y="9765"/>
                <a:ext cx="400" cy="420"/>
              </a:xfrm>
              <a:prstGeom prst="ellipse">
                <a:avLst/>
              </a:prstGeom>
              <a:noFill/>
              <a:ln w="38100" cmpd="dbl">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781" name="Text Box 13"/>
              <p:cNvSpPr txBox="1">
                <a:spLocks noChangeArrowheads="1"/>
              </p:cNvSpPr>
              <p:nvPr/>
            </p:nvSpPr>
            <p:spPr bwMode="auto">
              <a:xfrm>
                <a:off x="7191" y="9765"/>
                <a:ext cx="480" cy="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2000" b="1"/>
                  <a:t>f</a:t>
                </a:r>
              </a:p>
            </p:txBody>
          </p:sp>
        </p:grpSp>
        <p:sp>
          <p:nvSpPr>
            <p:cNvPr id="288782" name="Line 14"/>
            <p:cNvSpPr>
              <a:spLocks noChangeShapeType="1"/>
            </p:cNvSpPr>
            <p:nvPr/>
          </p:nvSpPr>
          <p:spPr bwMode="auto">
            <a:xfrm>
              <a:off x="6294" y="10965"/>
              <a:ext cx="40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783" name="Text Box 15"/>
            <p:cNvSpPr txBox="1">
              <a:spLocks noChangeArrowheads="1"/>
            </p:cNvSpPr>
            <p:nvPr/>
          </p:nvSpPr>
          <p:spPr bwMode="auto">
            <a:xfrm>
              <a:off x="5971" y="10565"/>
              <a:ext cx="840"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800" b="1"/>
                <a:t>开始</a:t>
              </a:r>
            </a:p>
          </p:txBody>
        </p:sp>
        <p:sp>
          <p:nvSpPr>
            <p:cNvPr id="288784" name="Arc 16"/>
            <p:cNvSpPr>
              <a:spLocks/>
            </p:cNvSpPr>
            <p:nvPr/>
          </p:nvSpPr>
          <p:spPr bwMode="auto">
            <a:xfrm flipV="1">
              <a:off x="6931" y="11045"/>
              <a:ext cx="1159" cy="280"/>
            </a:xfrm>
            <a:custGeom>
              <a:avLst/>
              <a:gdLst>
                <a:gd name="G0" fmla="+- 20102 0 0"/>
                <a:gd name="G1" fmla="+- 21600 0 0"/>
                <a:gd name="G2" fmla="+- 21600 0 0"/>
                <a:gd name="T0" fmla="*/ 0 w 40381"/>
                <a:gd name="T1" fmla="*/ 13695 h 21600"/>
                <a:gd name="T2" fmla="*/ 40381 w 40381"/>
                <a:gd name="T3" fmla="*/ 14163 h 21600"/>
                <a:gd name="T4" fmla="*/ 20102 w 40381"/>
                <a:gd name="T5" fmla="*/ 21600 h 21600"/>
              </a:gdLst>
              <a:ahLst/>
              <a:cxnLst>
                <a:cxn ang="0">
                  <a:pos x="T0" y="T1"/>
                </a:cxn>
                <a:cxn ang="0">
                  <a:pos x="T2" y="T3"/>
                </a:cxn>
                <a:cxn ang="0">
                  <a:pos x="T4" y="T5"/>
                </a:cxn>
              </a:cxnLst>
              <a:rect l="0" t="0" r="r" b="b"/>
              <a:pathLst>
                <a:path w="40381" h="21600" fill="none" extrusionOk="0">
                  <a:moveTo>
                    <a:pt x="0" y="13695"/>
                  </a:moveTo>
                  <a:cubicBezTo>
                    <a:pt x="3249" y="5432"/>
                    <a:pt x="11223" y="-1"/>
                    <a:pt x="20102" y="0"/>
                  </a:cubicBezTo>
                  <a:cubicBezTo>
                    <a:pt x="29163" y="0"/>
                    <a:pt x="37261" y="5655"/>
                    <a:pt x="40381" y="14162"/>
                  </a:cubicBezTo>
                </a:path>
                <a:path w="40381" h="21600" stroke="0" extrusionOk="0">
                  <a:moveTo>
                    <a:pt x="0" y="13695"/>
                  </a:moveTo>
                  <a:cubicBezTo>
                    <a:pt x="3249" y="5432"/>
                    <a:pt x="11223" y="-1"/>
                    <a:pt x="20102" y="0"/>
                  </a:cubicBezTo>
                  <a:cubicBezTo>
                    <a:pt x="29163" y="0"/>
                    <a:pt x="37261" y="5655"/>
                    <a:pt x="40381" y="14162"/>
                  </a:cubicBezTo>
                  <a:lnTo>
                    <a:pt x="20102" y="21600"/>
                  </a:lnTo>
                  <a:close/>
                </a:path>
              </a:pathLst>
            </a:custGeom>
            <a:noFill/>
            <a:ln w="9525">
              <a:solidFill>
                <a:srgbClr val="000000"/>
              </a:solidFill>
              <a:round/>
              <a:headEnd type="triangle" w="sm"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785" name="Arc 17"/>
            <p:cNvSpPr>
              <a:spLocks/>
            </p:cNvSpPr>
            <p:nvPr/>
          </p:nvSpPr>
          <p:spPr bwMode="auto">
            <a:xfrm>
              <a:off x="7931" y="10365"/>
              <a:ext cx="400" cy="386"/>
            </a:xfrm>
            <a:custGeom>
              <a:avLst/>
              <a:gdLst>
                <a:gd name="G0" fmla="+- 21600 0 0"/>
                <a:gd name="G1" fmla="+- 21600 0 0"/>
                <a:gd name="G2" fmla="+- 21600 0 0"/>
                <a:gd name="T0" fmla="*/ 8567 w 43200"/>
                <a:gd name="T1" fmla="*/ 38825 h 42534"/>
                <a:gd name="T2" fmla="*/ 26922 w 43200"/>
                <a:gd name="T3" fmla="*/ 42534 h 42534"/>
                <a:gd name="T4" fmla="*/ 21600 w 43200"/>
                <a:gd name="T5" fmla="*/ 21600 h 42534"/>
              </a:gdLst>
              <a:ahLst/>
              <a:cxnLst>
                <a:cxn ang="0">
                  <a:pos x="T0" y="T1"/>
                </a:cxn>
                <a:cxn ang="0">
                  <a:pos x="T2" y="T3"/>
                </a:cxn>
                <a:cxn ang="0">
                  <a:pos x="T4" y="T5"/>
                </a:cxn>
              </a:cxnLst>
              <a:rect l="0" t="0" r="r" b="b"/>
              <a:pathLst>
                <a:path w="43200" h="42534" fill="none" extrusionOk="0">
                  <a:moveTo>
                    <a:pt x="8566" y="38825"/>
                  </a:moveTo>
                  <a:cubicBezTo>
                    <a:pt x="3170" y="34742"/>
                    <a:pt x="0" y="28366"/>
                    <a:pt x="0" y="21600"/>
                  </a:cubicBezTo>
                  <a:cubicBezTo>
                    <a:pt x="0" y="9670"/>
                    <a:pt x="9670" y="0"/>
                    <a:pt x="21600" y="0"/>
                  </a:cubicBezTo>
                  <a:cubicBezTo>
                    <a:pt x="33529" y="0"/>
                    <a:pt x="43200" y="9670"/>
                    <a:pt x="43200" y="21600"/>
                  </a:cubicBezTo>
                  <a:cubicBezTo>
                    <a:pt x="43200" y="31479"/>
                    <a:pt x="36496" y="40099"/>
                    <a:pt x="26922" y="42534"/>
                  </a:cubicBezTo>
                </a:path>
                <a:path w="43200" h="42534" stroke="0" extrusionOk="0">
                  <a:moveTo>
                    <a:pt x="8566" y="38825"/>
                  </a:moveTo>
                  <a:cubicBezTo>
                    <a:pt x="3170" y="34742"/>
                    <a:pt x="0" y="28366"/>
                    <a:pt x="0" y="21600"/>
                  </a:cubicBezTo>
                  <a:cubicBezTo>
                    <a:pt x="0" y="9670"/>
                    <a:pt x="9670" y="0"/>
                    <a:pt x="21600" y="0"/>
                  </a:cubicBezTo>
                  <a:cubicBezTo>
                    <a:pt x="33529" y="0"/>
                    <a:pt x="43200" y="9670"/>
                    <a:pt x="43200" y="21600"/>
                  </a:cubicBezTo>
                  <a:cubicBezTo>
                    <a:pt x="43200" y="31479"/>
                    <a:pt x="36496" y="40099"/>
                    <a:pt x="26922" y="42534"/>
                  </a:cubicBezTo>
                  <a:lnTo>
                    <a:pt x="21600" y="21600"/>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786" name="Line 18"/>
            <p:cNvSpPr>
              <a:spLocks noChangeShapeType="1"/>
            </p:cNvSpPr>
            <p:nvPr/>
          </p:nvSpPr>
          <p:spPr bwMode="auto">
            <a:xfrm>
              <a:off x="7111" y="10965"/>
              <a:ext cx="80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787" name="Line 19"/>
            <p:cNvSpPr>
              <a:spLocks noChangeShapeType="1"/>
            </p:cNvSpPr>
            <p:nvPr/>
          </p:nvSpPr>
          <p:spPr bwMode="auto">
            <a:xfrm>
              <a:off x="8311" y="10965"/>
              <a:ext cx="74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788" name="Text Box 20"/>
            <p:cNvSpPr txBox="1">
              <a:spLocks noChangeArrowheads="1"/>
            </p:cNvSpPr>
            <p:nvPr/>
          </p:nvSpPr>
          <p:spPr bwMode="auto">
            <a:xfrm>
              <a:off x="7231" y="10585"/>
              <a:ext cx="580" cy="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t>a</a:t>
              </a:r>
            </a:p>
          </p:txBody>
        </p:sp>
        <p:sp>
          <p:nvSpPr>
            <p:cNvPr id="288789" name="Text Box 21"/>
            <p:cNvSpPr txBox="1">
              <a:spLocks noChangeArrowheads="1"/>
            </p:cNvSpPr>
            <p:nvPr/>
          </p:nvSpPr>
          <p:spPr bwMode="auto">
            <a:xfrm>
              <a:off x="7951" y="9985"/>
              <a:ext cx="580" cy="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t>a</a:t>
              </a:r>
            </a:p>
          </p:txBody>
        </p:sp>
        <p:sp>
          <p:nvSpPr>
            <p:cNvPr id="288790" name="Text Box 22"/>
            <p:cNvSpPr txBox="1">
              <a:spLocks noChangeArrowheads="1"/>
            </p:cNvSpPr>
            <p:nvPr/>
          </p:nvSpPr>
          <p:spPr bwMode="auto">
            <a:xfrm>
              <a:off x="8411" y="10605"/>
              <a:ext cx="580" cy="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t>a</a:t>
              </a:r>
            </a:p>
          </p:txBody>
        </p:sp>
        <p:sp>
          <p:nvSpPr>
            <p:cNvPr id="288791" name="Text Box 23"/>
            <p:cNvSpPr txBox="1">
              <a:spLocks noChangeArrowheads="1"/>
            </p:cNvSpPr>
            <p:nvPr/>
          </p:nvSpPr>
          <p:spPr bwMode="auto">
            <a:xfrm>
              <a:off x="7271" y="10965"/>
              <a:ext cx="52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t>b</a:t>
              </a:r>
            </a:p>
          </p:txBody>
        </p:sp>
      </p:grpSp>
      <p:sp>
        <p:nvSpPr>
          <p:cNvPr id="2" name="灯片编号占位符 1"/>
          <p:cNvSpPr>
            <a:spLocks noGrp="1"/>
          </p:cNvSpPr>
          <p:nvPr>
            <p:ph type="sldNum" sz="quarter" idx="10"/>
          </p:nvPr>
        </p:nvSpPr>
        <p:spPr/>
        <p:txBody>
          <a:bodyPr/>
          <a:lstStyle/>
          <a:p>
            <a:fld id="{53D5C0A6-204F-44E2-BC2D-888719E44444}" type="slidenum">
              <a:rPr lang="en-US" altLang="zh-CN" smtClean="0"/>
              <a:pPr/>
              <a:t>37</a:t>
            </a:fld>
            <a:endParaRPr lang="en-US" altLang="zh-CN"/>
          </a:p>
        </p:txBody>
      </p:sp>
    </p:spTree>
    <p:extLst>
      <p:ext uri="{BB962C8B-B14F-4D97-AF65-F5344CB8AC3E}">
        <p14:creationId xmlns:p14="http://schemas.microsoft.com/office/powerpoint/2010/main" val="28843407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animEffect transition="in" filter="wipe(left)">
                                      <p:cBhvr>
                                        <p:cTn id="7" dur="500"/>
                                        <p:tgtEl>
                                          <p:spTgt spid="288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8771">
                                            <p:txEl>
                                              <p:pRg st="1" end="1"/>
                                            </p:txEl>
                                          </p:spTgt>
                                        </p:tgtEl>
                                        <p:attrNameLst>
                                          <p:attrName>style.visibility</p:attrName>
                                        </p:attrNameLst>
                                      </p:cBhvr>
                                      <p:to>
                                        <p:strVal val="visible"/>
                                      </p:to>
                                    </p:set>
                                    <p:animEffect transition="in" filter="wipe(left)">
                                      <p:cBhvr>
                                        <p:cTn id="12" dur="500"/>
                                        <p:tgtEl>
                                          <p:spTgt spid="288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8771">
                                            <p:txEl>
                                              <p:pRg st="2" end="2"/>
                                            </p:txEl>
                                          </p:spTgt>
                                        </p:tgtEl>
                                        <p:attrNameLst>
                                          <p:attrName>style.visibility</p:attrName>
                                        </p:attrNameLst>
                                      </p:cBhvr>
                                      <p:to>
                                        <p:strVal val="visible"/>
                                      </p:to>
                                    </p:set>
                                    <p:animEffect transition="in" filter="wipe(left)">
                                      <p:cBhvr>
                                        <p:cTn id="17" dur="500"/>
                                        <p:tgtEl>
                                          <p:spTgt spid="288771">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88771">
                                            <p:txEl>
                                              <p:pRg st="3" end="3"/>
                                            </p:txEl>
                                          </p:spTgt>
                                        </p:tgtEl>
                                        <p:attrNameLst>
                                          <p:attrName>style.visibility</p:attrName>
                                        </p:attrNameLst>
                                      </p:cBhvr>
                                      <p:to>
                                        <p:strVal val="visible"/>
                                      </p:to>
                                    </p:set>
                                    <p:animEffect transition="in" filter="wipe(left)">
                                      <p:cBhvr>
                                        <p:cTn id="20" dur="500"/>
                                        <p:tgtEl>
                                          <p:spTgt spid="288771">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88771">
                                            <p:txEl>
                                              <p:pRg st="4" end="4"/>
                                            </p:txEl>
                                          </p:spTgt>
                                        </p:tgtEl>
                                        <p:attrNameLst>
                                          <p:attrName>style.visibility</p:attrName>
                                        </p:attrNameLst>
                                      </p:cBhvr>
                                      <p:to>
                                        <p:strVal val="visible"/>
                                      </p:to>
                                    </p:set>
                                    <p:animEffect transition="in" filter="wipe(left)">
                                      <p:cBhvr>
                                        <p:cTn id="23" dur="500"/>
                                        <p:tgtEl>
                                          <p:spTgt spid="288771">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88771">
                                            <p:txEl>
                                              <p:pRg st="5" end="5"/>
                                            </p:txEl>
                                          </p:spTgt>
                                        </p:tgtEl>
                                        <p:attrNameLst>
                                          <p:attrName>style.visibility</p:attrName>
                                        </p:attrNameLst>
                                      </p:cBhvr>
                                      <p:to>
                                        <p:strVal val="visible"/>
                                      </p:to>
                                    </p:set>
                                    <p:animEffect transition="in" filter="wipe(left)">
                                      <p:cBhvr>
                                        <p:cTn id="26" dur="500"/>
                                        <p:tgtEl>
                                          <p:spTgt spid="288771">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88771">
                                            <p:txEl>
                                              <p:pRg st="6" end="6"/>
                                            </p:txEl>
                                          </p:spTgt>
                                        </p:tgtEl>
                                        <p:attrNameLst>
                                          <p:attrName>style.visibility</p:attrName>
                                        </p:attrNameLst>
                                      </p:cBhvr>
                                      <p:to>
                                        <p:strVal val="visible"/>
                                      </p:to>
                                    </p:set>
                                    <p:animEffect transition="in" filter="wipe(left)">
                                      <p:cBhvr>
                                        <p:cTn id="29" dur="500"/>
                                        <p:tgtEl>
                                          <p:spTgt spid="288771">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88771">
                                            <p:txEl>
                                              <p:pRg st="7" end="7"/>
                                            </p:txEl>
                                          </p:spTgt>
                                        </p:tgtEl>
                                        <p:attrNameLst>
                                          <p:attrName>style.visibility</p:attrName>
                                        </p:attrNameLst>
                                      </p:cBhvr>
                                      <p:to>
                                        <p:strVal val="visible"/>
                                      </p:to>
                                    </p:set>
                                    <p:animEffect transition="in" filter="wipe(left)">
                                      <p:cBhvr>
                                        <p:cTn id="34" dur="500"/>
                                        <p:tgtEl>
                                          <p:spTgt spid="288771">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32" fill="hold" nodeType="clickEffect">
                                  <p:stCondLst>
                                    <p:cond delay="0"/>
                                  </p:stCondLst>
                                  <p:childTnLst>
                                    <p:set>
                                      <p:cBhvr>
                                        <p:cTn id="38" dur="1" fill="hold">
                                          <p:stCondLst>
                                            <p:cond delay="0"/>
                                          </p:stCondLst>
                                        </p:cTn>
                                        <p:tgtEl>
                                          <p:spTgt spid="288772"/>
                                        </p:tgtEl>
                                        <p:attrNameLst>
                                          <p:attrName>style.visibility</p:attrName>
                                        </p:attrNameLst>
                                      </p:cBhvr>
                                      <p:to>
                                        <p:strVal val="visible"/>
                                      </p:to>
                                    </p:set>
                                    <p:animEffect transition="in" filter="box(out)">
                                      <p:cBhvr>
                                        <p:cTn id="39" dur="500"/>
                                        <p:tgtEl>
                                          <p:spTgt spid="288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zh-CN" altLang="en-US" sz="2800">
                <a:latin typeface="宋体" charset="-122"/>
              </a:rPr>
              <a:t>定理：</a:t>
            </a:r>
            <a:r>
              <a:rPr lang="zh-CN" altLang="en-US" sz="2800">
                <a:solidFill>
                  <a:srgbClr val="0000FF"/>
                </a:solidFill>
                <a:latin typeface="宋体" charset="-122"/>
              </a:rPr>
              <a:t>对每一个</a:t>
            </a:r>
            <a:r>
              <a:rPr lang="en-US" altLang="zh-CN" sz="2800">
                <a:solidFill>
                  <a:srgbClr val="0000FF"/>
                </a:solidFill>
                <a:latin typeface="宋体" charset="-122"/>
              </a:rPr>
              <a:t>DFA M</a:t>
            </a:r>
            <a:r>
              <a:rPr lang="zh-CN" altLang="en-US" sz="2800">
                <a:solidFill>
                  <a:srgbClr val="0000FF"/>
                </a:solidFill>
                <a:latin typeface="宋体" charset="-122"/>
              </a:rPr>
              <a:t>，都存在一个等价的右线性文</a:t>
            </a:r>
            <a:br>
              <a:rPr lang="zh-CN" altLang="en-US" sz="2800">
                <a:solidFill>
                  <a:srgbClr val="0000FF"/>
                </a:solidFill>
                <a:latin typeface="宋体" charset="-122"/>
              </a:rPr>
            </a:br>
            <a:r>
              <a:rPr lang="zh-CN" altLang="en-US" sz="2800">
                <a:solidFill>
                  <a:srgbClr val="0000FF"/>
                </a:solidFill>
                <a:latin typeface="宋体" charset="-122"/>
              </a:rPr>
              <a:t>      法</a:t>
            </a:r>
            <a:r>
              <a:rPr lang="en-US" altLang="zh-CN" sz="2800">
                <a:solidFill>
                  <a:srgbClr val="0000FF"/>
                </a:solidFill>
                <a:latin typeface="宋体" charset="-122"/>
              </a:rPr>
              <a:t>G</a:t>
            </a:r>
            <a:r>
              <a:rPr lang="zh-CN" altLang="en-US" sz="2800">
                <a:solidFill>
                  <a:srgbClr val="0000FF"/>
                </a:solidFill>
                <a:latin typeface="宋体" charset="-122"/>
              </a:rPr>
              <a:t>和一个等价的左线性文法</a:t>
            </a:r>
            <a:r>
              <a:rPr lang="en-US" altLang="zh-CN" sz="2800">
                <a:solidFill>
                  <a:srgbClr val="0000FF"/>
                </a:solidFill>
                <a:latin typeface="宋体" charset="-122"/>
              </a:rPr>
              <a:t>G</a:t>
            </a:r>
            <a:r>
              <a:rPr lang="en-US" altLang="zh-CN" sz="2800">
                <a:solidFill>
                  <a:srgbClr val="0000FF"/>
                </a:solidFill>
                <a:latin typeface="宋体" charset="-122"/>
                <a:sym typeface="Symbol" pitchFamily="18" charset="2"/>
              </a:rPr>
              <a:t></a:t>
            </a:r>
            <a:r>
              <a:rPr lang="zh-CN" altLang="en-US" sz="2800">
                <a:solidFill>
                  <a:srgbClr val="0000FF"/>
                </a:solidFill>
                <a:latin typeface="宋体" charset="-122"/>
              </a:rPr>
              <a:t>。</a:t>
            </a:r>
            <a:endParaRPr lang="zh-CN" altLang="en-US" sz="2800">
              <a:solidFill>
                <a:schemeClr val="tx1"/>
              </a:solidFill>
              <a:latin typeface="宋体" charset="-122"/>
            </a:endParaRPr>
          </a:p>
        </p:txBody>
      </p:sp>
      <p:sp>
        <p:nvSpPr>
          <p:cNvPr id="289795" name="Rectangle 3"/>
          <p:cNvSpPr>
            <a:spLocks noGrp="1" noChangeArrowheads="1"/>
          </p:cNvSpPr>
          <p:nvPr>
            <p:ph type="body" idx="1"/>
          </p:nvPr>
        </p:nvSpPr>
        <p:spPr>
          <a:xfrm>
            <a:off x="304800" y="1219200"/>
            <a:ext cx="8640763" cy="5410200"/>
          </a:xfrm>
        </p:spPr>
        <p:txBody>
          <a:bodyPr/>
          <a:lstStyle/>
          <a:p>
            <a:pPr>
              <a:buFont typeface="Monotype Sorts" pitchFamily="2" charset="2"/>
              <a:buNone/>
            </a:pPr>
            <a:r>
              <a:rPr lang="zh-CN" altLang="en-US" sz="2400">
                <a:latin typeface="宋体" charset="-122"/>
              </a:rPr>
              <a:t>设</a:t>
            </a:r>
            <a:r>
              <a:rPr lang="en-US" altLang="zh-CN" sz="2400">
                <a:latin typeface="宋体" charset="-122"/>
              </a:rPr>
              <a:t>DFA M</a:t>
            </a:r>
            <a:r>
              <a:rPr lang="zh-CN" altLang="en-US" sz="2400">
                <a:latin typeface="宋体" charset="-122"/>
              </a:rPr>
              <a:t>为：</a:t>
            </a:r>
            <a:r>
              <a:rPr lang="en-US" altLang="zh-CN" sz="2400">
                <a:latin typeface="宋体" charset="-122"/>
              </a:rPr>
              <a:t>M=(</a:t>
            </a:r>
            <a:r>
              <a:rPr lang="en-US" altLang="zh-CN" sz="2400">
                <a:latin typeface="宋体" charset="-122"/>
                <a:sym typeface="Symbol" pitchFamily="18" charset="2"/>
              </a:rPr>
              <a:t></a:t>
            </a:r>
            <a:r>
              <a:rPr lang="zh-CN" altLang="en-US" sz="2400">
                <a:latin typeface="宋体" charset="-122"/>
              </a:rPr>
              <a:t>，</a:t>
            </a:r>
            <a:r>
              <a:rPr lang="en-US" altLang="zh-CN" sz="2400">
                <a:latin typeface="宋体" charset="-122"/>
              </a:rPr>
              <a:t>Q</a:t>
            </a:r>
            <a:r>
              <a:rPr lang="zh-CN" altLang="en-US" sz="2400">
                <a:latin typeface="宋体" charset="-122"/>
              </a:rPr>
              <a:t>，</a:t>
            </a:r>
            <a:r>
              <a:rPr lang="en-US" altLang="zh-CN" sz="2400">
                <a:latin typeface="宋体" charset="-122"/>
              </a:rPr>
              <a:t>q</a:t>
            </a:r>
            <a:r>
              <a:rPr lang="en-US" altLang="zh-CN" sz="2400" baseline="-25000">
                <a:latin typeface="宋体" charset="-122"/>
              </a:rPr>
              <a:t>0</a:t>
            </a:r>
            <a:r>
              <a:rPr lang="zh-CN" altLang="en-US" sz="2400">
                <a:latin typeface="宋体" charset="-122"/>
              </a:rPr>
              <a:t>，</a:t>
            </a:r>
            <a:r>
              <a:rPr lang="en-US" altLang="zh-CN" sz="2400">
                <a:latin typeface="宋体" charset="-122"/>
              </a:rPr>
              <a:t>F</a:t>
            </a:r>
            <a:r>
              <a:rPr lang="zh-CN" altLang="en-US" sz="2400">
                <a:latin typeface="宋体" charset="-122"/>
              </a:rPr>
              <a:t>，</a:t>
            </a:r>
            <a:r>
              <a:rPr lang="zh-CN" altLang="en-US" sz="2400">
                <a:latin typeface="宋体" charset="-122"/>
                <a:sym typeface="Symbol" pitchFamily="18" charset="2"/>
              </a:rPr>
              <a:t></a:t>
            </a:r>
            <a:r>
              <a:rPr lang="en-US" altLang="zh-CN" sz="2400">
                <a:latin typeface="宋体" charset="-122"/>
              </a:rPr>
              <a:t>)</a:t>
            </a:r>
          </a:p>
          <a:p>
            <a:r>
              <a:rPr lang="zh-CN" altLang="en-US" sz="2400">
                <a:latin typeface="宋体" charset="-122"/>
              </a:rPr>
              <a:t>构造右线性文法</a:t>
            </a:r>
            <a:r>
              <a:rPr lang="en-US" altLang="zh-CN" sz="2400">
                <a:latin typeface="宋体" charset="-122"/>
              </a:rPr>
              <a:t>G</a:t>
            </a:r>
            <a:r>
              <a:rPr lang="zh-CN" altLang="en-US" sz="2400">
                <a:latin typeface="宋体" charset="-122"/>
              </a:rPr>
              <a:t>：</a:t>
            </a:r>
            <a:r>
              <a:rPr lang="en-US" altLang="zh-CN" sz="2400">
                <a:latin typeface="宋体" charset="-122"/>
              </a:rPr>
              <a:t>G=(V</a:t>
            </a:r>
            <a:r>
              <a:rPr lang="en-US" altLang="zh-CN" sz="2400" baseline="-25000">
                <a:latin typeface="宋体" charset="-122"/>
              </a:rPr>
              <a:t>T</a:t>
            </a:r>
            <a:r>
              <a:rPr lang="zh-CN" altLang="en-US" sz="2400">
                <a:latin typeface="宋体" charset="-122"/>
              </a:rPr>
              <a:t>，</a:t>
            </a:r>
            <a:r>
              <a:rPr lang="en-US" altLang="zh-CN" sz="2400">
                <a:latin typeface="宋体" charset="-122"/>
              </a:rPr>
              <a:t>V</a:t>
            </a:r>
            <a:r>
              <a:rPr lang="en-US" altLang="zh-CN" sz="2400" baseline="-25000">
                <a:latin typeface="宋体" charset="-122"/>
              </a:rPr>
              <a:t>N</a:t>
            </a:r>
            <a:r>
              <a:rPr lang="zh-CN" altLang="en-US" sz="2400">
                <a:latin typeface="宋体" charset="-122"/>
              </a:rPr>
              <a:t>，</a:t>
            </a:r>
            <a:r>
              <a:rPr lang="en-US" altLang="zh-CN" sz="2400">
                <a:latin typeface="宋体" charset="-122"/>
              </a:rPr>
              <a:t>S</a:t>
            </a:r>
            <a:r>
              <a:rPr lang="zh-CN" altLang="en-US" sz="2400">
                <a:latin typeface="宋体" charset="-122"/>
              </a:rPr>
              <a:t>，</a:t>
            </a:r>
            <a:r>
              <a:rPr lang="zh-CN" altLang="en-US" sz="2400">
                <a:latin typeface="宋体" charset="-122"/>
                <a:sym typeface="Symbol" pitchFamily="18" charset="2"/>
              </a:rPr>
              <a:t></a:t>
            </a:r>
            <a:r>
              <a:rPr lang="en-US" altLang="zh-CN" sz="2400">
                <a:latin typeface="宋体" charset="-122"/>
              </a:rPr>
              <a:t>)</a:t>
            </a:r>
          </a:p>
          <a:p>
            <a:pPr>
              <a:buFont typeface="Monotype Sorts" pitchFamily="2" charset="2"/>
              <a:buNone/>
            </a:pPr>
            <a:r>
              <a:rPr lang="en-US" altLang="zh-CN" sz="2400">
                <a:latin typeface="宋体" charset="-122"/>
              </a:rPr>
              <a:t>  </a:t>
            </a:r>
            <a:r>
              <a:rPr lang="en-US" altLang="zh-CN" sz="2400">
                <a:solidFill>
                  <a:srgbClr val="0000FF"/>
                </a:solidFill>
                <a:latin typeface="宋体" charset="-122"/>
              </a:rPr>
              <a:t>V</a:t>
            </a:r>
            <a:r>
              <a:rPr lang="en-US" altLang="zh-CN" sz="2400" baseline="-25000">
                <a:solidFill>
                  <a:srgbClr val="0000FF"/>
                </a:solidFill>
                <a:latin typeface="宋体" charset="-122"/>
              </a:rPr>
              <a:t>T</a:t>
            </a:r>
            <a:r>
              <a:rPr lang="en-US" altLang="zh-CN" sz="2400">
                <a:solidFill>
                  <a:srgbClr val="0000FF"/>
                </a:solidFill>
                <a:latin typeface="宋体" charset="-122"/>
              </a:rPr>
              <a:t>=</a:t>
            </a:r>
            <a:r>
              <a:rPr lang="en-US" altLang="zh-CN" sz="2400">
                <a:solidFill>
                  <a:srgbClr val="0000FF"/>
                </a:solidFill>
                <a:latin typeface="宋体" charset="-122"/>
                <a:sym typeface="Symbol" pitchFamily="18" charset="2"/>
              </a:rPr>
              <a:t></a:t>
            </a:r>
            <a:r>
              <a:rPr lang="zh-CN" altLang="en-US" sz="2400">
                <a:latin typeface="宋体" charset="-122"/>
                <a:sym typeface="Symbol" pitchFamily="18" charset="2"/>
              </a:rPr>
              <a:t>、</a:t>
            </a:r>
            <a:r>
              <a:rPr lang="en-US" altLang="zh-CN" sz="2400">
                <a:solidFill>
                  <a:srgbClr val="0000FF"/>
                </a:solidFill>
                <a:latin typeface="宋体" charset="-122"/>
              </a:rPr>
              <a:t>V</a:t>
            </a:r>
            <a:r>
              <a:rPr lang="en-US" altLang="zh-CN" sz="2400" baseline="-25000">
                <a:solidFill>
                  <a:srgbClr val="0000FF"/>
                </a:solidFill>
                <a:latin typeface="宋体" charset="-122"/>
              </a:rPr>
              <a:t>N</a:t>
            </a:r>
            <a:r>
              <a:rPr lang="en-US" altLang="zh-CN" sz="2400">
                <a:solidFill>
                  <a:srgbClr val="0000FF"/>
                </a:solidFill>
                <a:latin typeface="宋体" charset="-122"/>
              </a:rPr>
              <a:t>=Q</a:t>
            </a:r>
            <a:r>
              <a:rPr lang="zh-CN" altLang="en-US" sz="2400">
                <a:latin typeface="宋体" charset="-122"/>
              </a:rPr>
              <a:t>、</a:t>
            </a:r>
            <a:r>
              <a:rPr lang="en-US" altLang="zh-CN" sz="2400">
                <a:solidFill>
                  <a:srgbClr val="0000FF"/>
                </a:solidFill>
                <a:latin typeface="宋体" charset="-122"/>
              </a:rPr>
              <a:t>S=q</a:t>
            </a:r>
            <a:r>
              <a:rPr lang="en-US" altLang="zh-CN" sz="2400" baseline="-25000">
                <a:solidFill>
                  <a:srgbClr val="0000FF"/>
                </a:solidFill>
                <a:latin typeface="宋体" charset="-122"/>
              </a:rPr>
              <a:t>0</a:t>
            </a:r>
            <a:endParaRPr lang="en-US" altLang="zh-CN" sz="2400" baseline="-25000">
              <a:latin typeface="宋体" charset="-122"/>
            </a:endParaRPr>
          </a:p>
          <a:p>
            <a:pPr>
              <a:buFont typeface="Monotype Sorts" pitchFamily="2" charset="2"/>
              <a:buNone/>
            </a:pPr>
            <a:r>
              <a:rPr lang="en-US" altLang="zh-CN" sz="2400">
                <a:latin typeface="宋体" charset="-122"/>
                <a:sym typeface="Symbol" pitchFamily="18" charset="2"/>
              </a:rPr>
              <a:t>  </a:t>
            </a:r>
            <a:r>
              <a:rPr lang="zh-CN" altLang="en-US" sz="2400">
                <a:latin typeface="宋体" charset="-122"/>
                <a:sym typeface="Symbol" pitchFamily="18" charset="2"/>
              </a:rPr>
              <a:t>的</a:t>
            </a:r>
            <a:r>
              <a:rPr lang="zh-CN" altLang="en-US" sz="2400">
                <a:latin typeface="宋体" charset="-122"/>
              </a:rPr>
              <a:t>构造：对任何</a:t>
            </a:r>
            <a:r>
              <a:rPr lang="en-US" altLang="zh-CN" sz="2400">
                <a:latin typeface="宋体" charset="-122"/>
              </a:rPr>
              <a:t>a</a:t>
            </a:r>
            <a:r>
              <a:rPr lang="en-US" altLang="zh-CN" sz="2400">
                <a:latin typeface="宋体" charset="-122"/>
                <a:sym typeface="Symbol" pitchFamily="18" charset="2"/>
              </a:rPr>
              <a:t></a:t>
            </a:r>
            <a:r>
              <a:rPr lang="zh-CN" altLang="en-US" sz="2400">
                <a:latin typeface="宋体" charset="-122"/>
              </a:rPr>
              <a:t>，及</a:t>
            </a:r>
            <a:r>
              <a:rPr lang="en-US" altLang="zh-CN" sz="2400">
                <a:latin typeface="宋体" charset="-122"/>
              </a:rPr>
              <a:t>A</a:t>
            </a:r>
            <a:r>
              <a:rPr lang="zh-CN" altLang="en-US" sz="2400">
                <a:latin typeface="宋体" charset="-122"/>
              </a:rPr>
              <a:t>、</a:t>
            </a:r>
            <a:r>
              <a:rPr lang="en-US" altLang="zh-CN" sz="2400">
                <a:latin typeface="宋体" charset="-122"/>
              </a:rPr>
              <a:t>B</a:t>
            </a:r>
            <a:r>
              <a:rPr lang="en-US" altLang="zh-CN" sz="2400">
                <a:latin typeface="宋体" charset="-122"/>
                <a:sym typeface="Symbol" pitchFamily="18" charset="2"/>
              </a:rPr>
              <a:t></a:t>
            </a:r>
            <a:r>
              <a:rPr lang="en-US" altLang="zh-CN" sz="2400">
                <a:latin typeface="宋体" charset="-122"/>
              </a:rPr>
              <a:t>Q</a:t>
            </a:r>
            <a:r>
              <a:rPr lang="zh-CN" altLang="en-US" sz="2400">
                <a:latin typeface="宋体" charset="-122"/>
              </a:rPr>
              <a:t>，若存在</a:t>
            </a:r>
            <a:r>
              <a:rPr lang="zh-CN" altLang="en-US" sz="2400">
                <a:solidFill>
                  <a:srgbClr val="0000FF"/>
                </a:solidFill>
                <a:latin typeface="宋体" charset="-122"/>
                <a:sym typeface="Symbol" pitchFamily="18" charset="2"/>
              </a:rPr>
              <a:t></a:t>
            </a:r>
            <a:r>
              <a:rPr lang="en-US" altLang="zh-CN" sz="2400">
                <a:solidFill>
                  <a:srgbClr val="0000FF"/>
                </a:solidFill>
                <a:latin typeface="宋体" charset="-122"/>
              </a:rPr>
              <a:t>(A,a)=B</a:t>
            </a:r>
            <a:r>
              <a:rPr lang="zh-CN" altLang="en-US" sz="2400">
                <a:latin typeface="宋体" charset="-122"/>
              </a:rPr>
              <a:t>，则：</a:t>
            </a:r>
          </a:p>
          <a:p>
            <a:pPr lvl="1"/>
            <a:r>
              <a:rPr lang="zh-CN" altLang="en-US">
                <a:latin typeface="宋体" charset="-122"/>
              </a:rPr>
              <a:t>如果</a:t>
            </a:r>
            <a:r>
              <a:rPr lang="en-US" altLang="zh-CN">
                <a:solidFill>
                  <a:srgbClr val="0000FF"/>
                </a:solidFill>
                <a:latin typeface="宋体" charset="-122"/>
              </a:rPr>
              <a:t>B</a:t>
            </a:r>
            <a:r>
              <a:rPr lang="en-US" altLang="zh-CN">
                <a:solidFill>
                  <a:srgbClr val="0000FF"/>
                </a:solidFill>
                <a:latin typeface="宋体" charset="-122"/>
                <a:sym typeface="Symbol" pitchFamily="18" charset="2"/>
              </a:rPr>
              <a:t></a:t>
            </a:r>
            <a:r>
              <a:rPr lang="en-US" altLang="zh-CN">
                <a:solidFill>
                  <a:srgbClr val="0000FF"/>
                </a:solidFill>
                <a:latin typeface="宋体" charset="-122"/>
              </a:rPr>
              <a:t>F</a:t>
            </a:r>
            <a:r>
              <a:rPr lang="zh-CN" altLang="en-US">
                <a:solidFill>
                  <a:srgbClr val="0000FF"/>
                </a:solidFill>
                <a:latin typeface="宋体" charset="-122"/>
              </a:rPr>
              <a:t>，则有</a:t>
            </a:r>
            <a:r>
              <a:rPr lang="en-US" altLang="zh-CN">
                <a:solidFill>
                  <a:srgbClr val="0000FF"/>
                </a:solidFill>
                <a:latin typeface="宋体" charset="-122"/>
              </a:rPr>
              <a:t>A</a:t>
            </a:r>
            <a:r>
              <a:rPr lang="en-US" altLang="zh-CN">
                <a:solidFill>
                  <a:srgbClr val="0000FF"/>
                </a:solidFill>
                <a:latin typeface="宋体" charset="-122"/>
                <a:sym typeface="Symbol" pitchFamily="18" charset="2"/>
              </a:rPr>
              <a:t></a:t>
            </a:r>
            <a:r>
              <a:rPr lang="en-US" altLang="zh-CN">
                <a:solidFill>
                  <a:srgbClr val="0000FF"/>
                </a:solidFill>
                <a:latin typeface="宋体" charset="-122"/>
              </a:rPr>
              <a:t>aB</a:t>
            </a:r>
            <a:endParaRPr lang="en-US" altLang="zh-CN">
              <a:latin typeface="宋体" charset="-122"/>
            </a:endParaRPr>
          </a:p>
          <a:p>
            <a:pPr lvl="1"/>
            <a:r>
              <a:rPr lang="zh-CN" altLang="en-US">
                <a:latin typeface="宋体" charset="-122"/>
              </a:rPr>
              <a:t>如果</a:t>
            </a:r>
            <a:r>
              <a:rPr lang="en-US" altLang="zh-CN">
                <a:solidFill>
                  <a:srgbClr val="0000FF"/>
                </a:solidFill>
                <a:latin typeface="宋体" charset="-122"/>
              </a:rPr>
              <a:t>B</a:t>
            </a:r>
            <a:r>
              <a:rPr lang="en-US" altLang="zh-CN">
                <a:solidFill>
                  <a:srgbClr val="0000FF"/>
                </a:solidFill>
                <a:latin typeface="宋体" charset="-122"/>
                <a:sym typeface="Symbol" pitchFamily="18" charset="2"/>
              </a:rPr>
              <a:t></a:t>
            </a:r>
            <a:r>
              <a:rPr lang="en-US" altLang="zh-CN">
                <a:solidFill>
                  <a:srgbClr val="0000FF"/>
                </a:solidFill>
                <a:latin typeface="宋体" charset="-122"/>
              </a:rPr>
              <a:t>F</a:t>
            </a:r>
            <a:r>
              <a:rPr lang="zh-CN" altLang="en-US">
                <a:solidFill>
                  <a:srgbClr val="0000FF"/>
                </a:solidFill>
                <a:latin typeface="宋体" charset="-122"/>
              </a:rPr>
              <a:t>，则有</a:t>
            </a:r>
            <a:r>
              <a:rPr lang="en-US" altLang="zh-CN">
                <a:solidFill>
                  <a:srgbClr val="0000FF"/>
                </a:solidFill>
                <a:latin typeface="宋体" charset="-122"/>
              </a:rPr>
              <a:t>A</a:t>
            </a:r>
            <a:r>
              <a:rPr lang="en-US" altLang="zh-CN">
                <a:solidFill>
                  <a:srgbClr val="0000FF"/>
                </a:solidFill>
                <a:latin typeface="宋体" charset="-122"/>
                <a:sym typeface="Symbol" pitchFamily="18" charset="2"/>
              </a:rPr>
              <a:t></a:t>
            </a:r>
            <a:r>
              <a:rPr lang="en-US" altLang="zh-CN">
                <a:solidFill>
                  <a:srgbClr val="0000FF"/>
                </a:solidFill>
                <a:latin typeface="宋体" charset="-122"/>
              </a:rPr>
              <a:t>aB|a</a:t>
            </a:r>
          </a:p>
          <a:p>
            <a:r>
              <a:rPr lang="zh-CN" altLang="en-US" sz="2400">
                <a:latin typeface="宋体" charset="-122"/>
              </a:rPr>
              <a:t>证明</a:t>
            </a:r>
            <a:r>
              <a:rPr lang="en-US" altLang="zh-CN" sz="2400">
                <a:latin typeface="宋体" charset="-122"/>
              </a:rPr>
              <a:t>L(M)</a:t>
            </a:r>
            <a:r>
              <a:rPr lang="en-US" altLang="zh-CN" sz="2400">
                <a:latin typeface="宋体" charset="-122"/>
                <a:sym typeface="Symbol" pitchFamily="18" charset="2"/>
              </a:rPr>
              <a:t>=</a:t>
            </a:r>
            <a:r>
              <a:rPr lang="en-US" altLang="zh-CN" sz="2400">
                <a:latin typeface="宋体" charset="-122"/>
              </a:rPr>
              <a:t>L(G)</a:t>
            </a:r>
          </a:p>
          <a:p>
            <a:pPr>
              <a:buFont typeface="Monotype Sorts" pitchFamily="2" charset="2"/>
              <a:buNone/>
            </a:pPr>
            <a:r>
              <a:rPr lang="en-US" altLang="zh-CN" sz="2400">
                <a:latin typeface="宋体" charset="-122"/>
              </a:rPr>
              <a:t>  </a:t>
            </a:r>
            <a:r>
              <a:rPr lang="zh-CN" altLang="en-US" sz="2400">
                <a:latin typeface="宋体" charset="-122"/>
              </a:rPr>
              <a:t>首先证明被</a:t>
            </a:r>
            <a:r>
              <a:rPr lang="en-US" altLang="zh-CN" sz="2400">
                <a:latin typeface="宋体" charset="-122"/>
              </a:rPr>
              <a:t>DFA M</a:t>
            </a:r>
            <a:r>
              <a:rPr lang="zh-CN" altLang="en-US" sz="2400">
                <a:latin typeface="宋体" charset="-122"/>
              </a:rPr>
              <a:t>接受的语言可以由右线性文法</a:t>
            </a:r>
            <a:r>
              <a:rPr lang="en-US" altLang="zh-CN" sz="2400">
                <a:latin typeface="宋体" charset="-122"/>
              </a:rPr>
              <a:t>G</a:t>
            </a:r>
            <a:r>
              <a:rPr lang="zh-CN" altLang="en-US" sz="2400">
                <a:latin typeface="宋体" charset="-122"/>
              </a:rPr>
              <a:t>产生</a:t>
            </a:r>
          </a:p>
          <a:p>
            <a:pPr algn="just">
              <a:buFont typeface="Monotype Sorts" pitchFamily="2" charset="2"/>
              <a:buNone/>
            </a:pPr>
            <a:r>
              <a:rPr lang="zh-CN" altLang="en-US" sz="2000">
                <a:latin typeface="宋体" charset="-122"/>
              </a:rPr>
              <a:t>   </a:t>
            </a:r>
            <a:r>
              <a:rPr lang="zh-CN" altLang="en-US" sz="2000">
                <a:solidFill>
                  <a:srgbClr val="FF0000"/>
                </a:solidFill>
                <a:latin typeface="宋体" charset="-122"/>
              </a:rPr>
              <a:t>对任何</a:t>
            </a:r>
            <a:r>
              <a:rPr lang="zh-CN" altLang="en-US" sz="2000">
                <a:solidFill>
                  <a:srgbClr val="FF0000"/>
                </a:solidFill>
                <a:latin typeface="宋体" charset="-122"/>
                <a:sym typeface="Symbol" pitchFamily="18" charset="2"/>
              </a:rPr>
              <a:t></a:t>
            </a:r>
            <a:r>
              <a:rPr lang="en-US" altLang="zh-CN" sz="2000">
                <a:solidFill>
                  <a:srgbClr val="FF0000"/>
                </a:solidFill>
                <a:latin typeface="宋体" charset="-122"/>
              </a:rPr>
              <a:t>L(M),</a:t>
            </a:r>
            <a:r>
              <a:rPr lang="zh-CN" altLang="en-US" sz="2000">
                <a:latin typeface="宋体" charset="-122"/>
              </a:rPr>
              <a:t>设</a:t>
            </a:r>
            <a:r>
              <a:rPr lang="zh-CN" altLang="en-US" sz="2000">
                <a:sym typeface="Symbol" pitchFamily="18" charset="2"/>
              </a:rPr>
              <a:t></a:t>
            </a:r>
            <a:r>
              <a:rPr lang="en-US" altLang="zh-CN" sz="2000"/>
              <a:t>=a</a:t>
            </a:r>
            <a:r>
              <a:rPr lang="en-US" altLang="zh-CN" sz="2000" baseline="-25000"/>
              <a:t>1</a:t>
            </a:r>
            <a:r>
              <a:rPr lang="en-US" altLang="zh-CN" sz="2000"/>
              <a:t>a</a:t>
            </a:r>
            <a:r>
              <a:rPr lang="en-US" altLang="zh-CN" sz="2000" baseline="-25000"/>
              <a:t>2</a:t>
            </a:r>
            <a:r>
              <a:rPr lang="en-US" altLang="zh-CN" sz="2000"/>
              <a:t>…a</a:t>
            </a:r>
            <a:r>
              <a:rPr lang="en-US" altLang="zh-CN" sz="2000" baseline="-25000"/>
              <a:t>n</a:t>
            </a:r>
            <a:r>
              <a:rPr lang="zh-CN" altLang="en-US" sz="2000"/>
              <a:t>，</a:t>
            </a:r>
            <a:r>
              <a:rPr lang="en-US" altLang="zh-CN" sz="2000"/>
              <a:t>a</a:t>
            </a:r>
            <a:r>
              <a:rPr lang="en-US" altLang="zh-CN" sz="2000" baseline="-25000"/>
              <a:t>i</a:t>
            </a:r>
            <a:r>
              <a:rPr lang="en-US" altLang="zh-CN" sz="2000">
                <a:sym typeface="Symbol" pitchFamily="18" charset="2"/>
              </a:rPr>
              <a:t></a:t>
            </a:r>
            <a:r>
              <a:rPr lang="zh-CN" altLang="en-US" sz="2000">
                <a:latin typeface="宋体" charset="-122"/>
              </a:rPr>
              <a:t>，存在</a:t>
            </a:r>
            <a:r>
              <a:rPr lang="zh-CN" altLang="en-US" sz="2000">
                <a:solidFill>
                  <a:srgbClr val="0000FF"/>
                </a:solidFill>
                <a:latin typeface="宋体" charset="-122"/>
              </a:rPr>
              <a:t>状态序列</a:t>
            </a:r>
            <a:r>
              <a:rPr lang="zh-CN" altLang="en-US" sz="2000">
                <a:latin typeface="宋体" charset="-122"/>
              </a:rPr>
              <a:t>：</a:t>
            </a:r>
            <a:r>
              <a:rPr lang="en-US" altLang="zh-CN" sz="2000"/>
              <a:t>q</a:t>
            </a:r>
            <a:r>
              <a:rPr lang="en-US" altLang="zh-CN" sz="2000" baseline="-25000"/>
              <a:t>0</a:t>
            </a:r>
            <a:r>
              <a:rPr lang="en-US" altLang="zh-CN" sz="2000"/>
              <a:t>,q</a:t>
            </a:r>
            <a:r>
              <a:rPr lang="en-US" altLang="zh-CN" sz="2000" baseline="-25000"/>
              <a:t>1</a:t>
            </a:r>
            <a:r>
              <a:rPr lang="en-US" altLang="zh-CN" sz="2000"/>
              <a:t>,…,q</a:t>
            </a:r>
            <a:r>
              <a:rPr lang="en-US" altLang="zh-CN" sz="2000" baseline="-25000"/>
              <a:t>n-1</a:t>
            </a:r>
            <a:r>
              <a:rPr lang="en-US" altLang="zh-CN" sz="2000"/>
              <a:t>,q</a:t>
            </a:r>
          </a:p>
          <a:p>
            <a:pPr algn="just">
              <a:buFont typeface="Monotype Sorts" pitchFamily="2" charset="2"/>
              <a:buNone/>
            </a:pPr>
            <a:r>
              <a:rPr lang="en-US" altLang="zh-CN" sz="2000"/>
              <a:t>      q</a:t>
            </a:r>
            <a:r>
              <a:rPr lang="en-US" altLang="zh-CN" sz="2000">
                <a:sym typeface="Symbol" pitchFamily="18" charset="2"/>
              </a:rPr>
              <a:t></a:t>
            </a:r>
            <a:r>
              <a:rPr lang="en-US" altLang="zh-CN" sz="2000"/>
              <a:t>F</a:t>
            </a:r>
            <a:r>
              <a:rPr lang="zh-CN" altLang="en-US" sz="2000">
                <a:latin typeface="宋体" charset="-122"/>
              </a:rPr>
              <a:t>，有</a:t>
            </a:r>
            <a:r>
              <a:rPr lang="zh-CN" altLang="en-US" sz="2000">
                <a:solidFill>
                  <a:srgbClr val="0000FF"/>
                </a:solidFill>
                <a:latin typeface="宋体" charset="-122"/>
              </a:rPr>
              <a:t>转换函数</a:t>
            </a:r>
            <a:r>
              <a:rPr lang="zh-CN" altLang="en-US" sz="2000">
                <a:sym typeface="Symbol" pitchFamily="18" charset="2"/>
              </a:rPr>
              <a:t></a:t>
            </a:r>
            <a:r>
              <a:rPr lang="en-US" altLang="zh-CN" sz="2000"/>
              <a:t>(q</a:t>
            </a:r>
            <a:r>
              <a:rPr lang="en-US" altLang="zh-CN" sz="2000" baseline="-25000"/>
              <a:t>0</a:t>
            </a:r>
            <a:r>
              <a:rPr lang="en-US" altLang="zh-CN" sz="2000"/>
              <a:t>,a</a:t>
            </a:r>
            <a:r>
              <a:rPr lang="en-US" altLang="zh-CN" sz="2000" baseline="-25000"/>
              <a:t>1</a:t>
            </a:r>
            <a:r>
              <a:rPr lang="en-US" altLang="zh-CN" sz="2000"/>
              <a:t>)=q</a:t>
            </a:r>
            <a:r>
              <a:rPr lang="en-US" altLang="zh-CN" sz="2000" baseline="-25000"/>
              <a:t>1</a:t>
            </a:r>
            <a:r>
              <a:rPr lang="zh-CN" altLang="en-US" sz="2000"/>
              <a:t>，</a:t>
            </a:r>
            <a:r>
              <a:rPr lang="zh-CN" altLang="en-US" sz="2000">
                <a:sym typeface="Symbol" pitchFamily="18" charset="2"/>
              </a:rPr>
              <a:t></a:t>
            </a:r>
            <a:r>
              <a:rPr lang="en-US" altLang="zh-CN" sz="2000"/>
              <a:t>(q</a:t>
            </a:r>
            <a:r>
              <a:rPr lang="en-US" altLang="zh-CN" sz="2000" baseline="-25000"/>
              <a:t>1</a:t>
            </a:r>
            <a:r>
              <a:rPr lang="en-US" altLang="zh-CN" sz="2000"/>
              <a:t>,a</a:t>
            </a:r>
            <a:r>
              <a:rPr lang="en-US" altLang="zh-CN" sz="2000" baseline="-25000"/>
              <a:t>2</a:t>
            </a:r>
            <a:r>
              <a:rPr lang="en-US" altLang="zh-CN" sz="2000"/>
              <a:t>)=q</a:t>
            </a:r>
            <a:r>
              <a:rPr lang="en-US" altLang="zh-CN" sz="2000" baseline="-25000"/>
              <a:t>2</a:t>
            </a:r>
            <a:r>
              <a:rPr lang="zh-CN" altLang="en-US" sz="2000"/>
              <a:t>，</a:t>
            </a:r>
            <a:r>
              <a:rPr lang="zh-CN" altLang="en-US" sz="2000">
                <a:sym typeface="Symbol" pitchFamily="18" charset="2"/>
              </a:rPr>
              <a:t></a:t>
            </a:r>
            <a:r>
              <a:rPr lang="zh-CN" altLang="en-US" sz="2000"/>
              <a:t>，</a:t>
            </a:r>
            <a:r>
              <a:rPr lang="zh-CN" altLang="en-US" sz="2000">
                <a:sym typeface="Symbol" pitchFamily="18" charset="2"/>
              </a:rPr>
              <a:t></a:t>
            </a:r>
            <a:r>
              <a:rPr lang="en-US" altLang="zh-CN" sz="2000"/>
              <a:t>(q</a:t>
            </a:r>
            <a:r>
              <a:rPr lang="en-US" altLang="zh-CN" sz="2000" baseline="-25000"/>
              <a:t>n-1</a:t>
            </a:r>
            <a:r>
              <a:rPr lang="en-US" altLang="zh-CN" sz="2000"/>
              <a:t>,a</a:t>
            </a:r>
            <a:r>
              <a:rPr lang="en-US" altLang="zh-CN" sz="2000" baseline="-25000"/>
              <a:t>n</a:t>
            </a:r>
            <a:r>
              <a:rPr lang="en-US" altLang="zh-CN" sz="2000"/>
              <a:t>)=q</a:t>
            </a:r>
            <a:endParaRPr lang="en-US" altLang="zh-CN" sz="2000">
              <a:latin typeface="宋体" charset="-122"/>
            </a:endParaRPr>
          </a:p>
          <a:p>
            <a:pPr algn="just">
              <a:buFont typeface="Monotype Sorts" pitchFamily="2" charset="2"/>
              <a:buNone/>
            </a:pPr>
            <a:r>
              <a:rPr lang="en-US" altLang="zh-CN" sz="2000">
                <a:latin typeface="宋体" charset="-122"/>
              </a:rPr>
              <a:t>   </a:t>
            </a:r>
            <a:r>
              <a:rPr lang="zh-CN" altLang="en-US" sz="2000">
                <a:latin typeface="宋体" charset="-122"/>
              </a:rPr>
              <a:t>因此在文法</a:t>
            </a:r>
            <a:r>
              <a:rPr lang="en-US" altLang="zh-CN" sz="2000">
                <a:latin typeface="宋体" charset="-122"/>
              </a:rPr>
              <a:t>G</a:t>
            </a:r>
            <a:r>
              <a:rPr lang="zh-CN" altLang="en-US" sz="2000">
                <a:latin typeface="宋体" charset="-122"/>
              </a:rPr>
              <a:t>中有</a:t>
            </a:r>
            <a:r>
              <a:rPr lang="zh-CN" altLang="en-US" sz="2000">
                <a:solidFill>
                  <a:srgbClr val="0000FF"/>
                </a:solidFill>
                <a:latin typeface="宋体" charset="-122"/>
              </a:rPr>
              <a:t>产生式</a:t>
            </a:r>
            <a:r>
              <a:rPr lang="zh-CN" altLang="en-US" sz="2000">
                <a:latin typeface="宋体" charset="-122"/>
              </a:rPr>
              <a:t>：</a:t>
            </a:r>
            <a:r>
              <a:rPr lang="en-US" altLang="zh-CN" sz="2000">
                <a:latin typeface="宋体" charset="-122"/>
              </a:rPr>
              <a:t>q</a:t>
            </a:r>
            <a:r>
              <a:rPr lang="en-US" altLang="zh-CN" sz="2000" baseline="-25000">
                <a:latin typeface="宋体" charset="-122"/>
              </a:rPr>
              <a:t>0</a:t>
            </a:r>
            <a:r>
              <a:rPr lang="en-US" altLang="zh-CN" sz="2000">
                <a:latin typeface="宋体" charset="-122"/>
                <a:sym typeface="Symbol" pitchFamily="18" charset="2"/>
              </a:rPr>
              <a:t></a:t>
            </a:r>
            <a:r>
              <a:rPr lang="en-US" altLang="zh-CN" sz="2000">
                <a:latin typeface="宋体" charset="-122"/>
              </a:rPr>
              <a:t>a</a:t>
            </a:r>
            <a:r>
              <a:rPr lang="en-US" altLang="zh-CN" sz="2000" baseline="-25000">
                <a:latin typeface="宋体" charset="-122"/>
              </a:rPr>
              <a:t>1</a:t>
            </a:r>
            <a:r>
              <a:rPr lang="en-US" altLang="zh-CN" sz="2000">
                <a:latin typeface="宋体" charset="-122"/>
              </a:rPr>
              <a:t>q</a:t>
            </a:r>
            <a:r>
              <a:rPr lang="en-US" altLang="zh-CN" sz="2000" baseline="-25000">
                <a:latin typeface="宋体" charset="-122"/>
              </a:rPr>
              <a:t>1</a:t>
            </a:r>
            <a:r>
              <a:rPr lang="en-US" altLang="zh-CN" sz="2000">
                <a:latin typeface="宋体" charset="-122"/>
              </a:rPr>
              <a:t>, q</a:t>
            </a:r>
            <a:r>
              <a:rPr lang="en-US" altLang="zh-CN" sz="2000" baseline="-25000">
                <a:latin typeface="宋体" charset="-122"/>
              </a:rPr>
              <a:t>1</a:t>
            </a:r>
            <a:r>
              <a:rPr lang="en-US" altLang="zh-CN" sz="2000">
                <a:latin typeface="宋体" charset="-122"/>
                <a:sym typeface="Symbol" pitchFamily="18" charset="2"/>
              </a:rPr>
              <a:t></a:t>
            </a:r>
            <a:r>
              <a:rPr lang="en-US" altLang="zh-CN" sz="2000">
                <a:latin typeface="宋体" charset="-122"/>
              </a:rPr>
              <a:t>a</a:t>
            </a:r>
            <a:r>
              <a:rPr lang="en-US" altLang="zh-CN" sz="2000" baseline="-25000">
                <a:latin typeface="宋体" charset="-122"/>
              </a:rPr>
              <a:t>2</a:t>
            </a:r>
            <a:r>
              <a:rPr lang="en-US" altLang="zh-CN" sz="2000">
                <a:latin typeface="宋体" charset="-122"/>
              </a:rPr>
              <a:t>q</a:t>
            </a:r>
            <a:r>
              <a:rPr lang="en-US" altLang="zh-CN" sz="2000" baseline="-25000">
                <a:latin typeface="宋体" charset="-122"/>
              </a:rPr>
              <a:t>2</a:t>
            </a:r>
            <a:r>
              <a:rPr lang="en-US" altLang="zh-CN" sz="2000">
                <a:latin typeface="宋体" charset="-122"/>
              </a:rPr>
              <a:t>,</a:t>
            </a:r>
            <a:r>
              <a:rPr lang="en-US" altLang="zh-CN" sz="2000">
                <a:latin typeface="Times New Roman"/>
              </a:rPr>
              <a:t>…</a:t>
            </a:r>
            <a:r>
              <a:rPr lang="en-US" altLang="zh-CN" sz="2000">
                <a:latin typeface="宋体" charset="-122"/>
              </a:rPr>
              <a:t>, q</a:t>
            </a:r>
            <a:r>
              <a:rPr lang="en-US" altLang="zh-CN" sz="2000" baseline="-25000">
                <a:latin typeface="宋体" charset="-122"/>
              </a:rPr>
              <a:t>n-1</a:t>
            </a:r>
            <a:r>
              <a:rPr lang="en-US" altLang="zh-CN" sz="2000">
                <a:latin typeface="宋体" charset="-122"/>
                <a:sym typeface="Symbol" pitchFamily="18" charset="2"/>
              </a:rPr>
              <a:t></a:t>
            </a:r>
            <a:r>
              <a:rPr lang="en-US" altLang="zh-CN" sz="2000">
                <a:latin typeface="宋体" charset="-122"/>
              </a:rPr>
              <a:t>a</a:t>
            </a:r>
            <a:r>
              <a:rPr lang="en-US" altLang="zh-CN" sz="2000" baseline="-25000">
                <a:latin typeface="宋体" charset="-122"/>
              </a:rPr>
              <a:t>n</a:t>
            </a:r>
          </a:p>
          <a:p>
            <a:pPr algn="just">
              <a:buFont typeface="Monotype Sorts" pitchFamily="2" charset="2"/>
              <a:buNone/>
            </a:pPr>
            <a:r>
              <a:rPr lang="en-US" altLang="zh-CN" sz="2000">
                <a:latin typeface="宋体" charset="-122"/>
              </a:rPr>
              <a:t>   </a:t>
            </a:r>
            <a:r>
              <a:rPr lang="zh-CN" altLang="en-US" sz="2000">
                <a:latin typeface="宋体" charset="-122"/>
              </a:rPr>
              <a:t>于是有</a:t>
            </a:r>
            <a:r>
              <a:rPr lang="zh-CN" altLang="en-US" sz="2000">
                <a:solidFill>
                  <a:srgbClr val="0000FF"/>
                </a:solidFill>
                <a:latin typeface="宋体" charset="-122"/>
              </a:rPr>
              <a:t>推导序列</a:t>
            </a:r>
            <a:r>
              <a:rPr lang="zh-CN" altLang="en-US" sz="2000">
                <a:latin typeface="宋体" charset="-122"/>
              </a:rPr>
              <a:t>：</a:t>
            </a:r>
            <a:r>
              <a:rPr lang="en-US" altLang="zh-CN" sz="2000">
                <a:latin typeface="宋体" charset="-122"/>
              </a:rPr>
              <a:t>q</a:t>
            </a:r>
            <a:r>
              <a:rPr lang="en-US" altLang="zh-CN" sz="2000" baseline="-25000">
                <a:latin typeface="宋体" charset="-122"/>
              </a:rPr>
              <a:t>0</a:t>
            </a:r>
            <a:r>
              <a:rPr lang="en-US" altLang="zh-CN" sz="2000">
                <a:latin typeface="宋体" charset="-122"/>
                <a:sym typeface="Symbol" pitchFamily="18" charset="2"/>
              </a:rPr>
              <a:t></a:t>
            </a:r>
            <a:r>
              <a:rPr lang="en-US" altLang="zh-CN" sz="2000">
                <a:latin typeface="宋体" charset="-122"/>
              </a:rPr>
              <a:t>a</a:t>
            </a:r>
            <a:r>
              <a:rPr lang="en-US" altLang="zh-CN" sz="2000" baseline="-25000">
                <a:latin typeface="宋体" charset="-122"/>
              </a:rPr>
              <a:t>1</a:t>
            </a:r>
            <a:r>
              <a:rPr lang="en-US" altLang="zh-CN" sz="2000">
                <a:latin typeface="宋体" charset="-122"/>
              </a:rPr>
              <a:t>q</a:t>
            </a:r>
            <a:r>
              <a:rPr lang="en-US" altLang="zh-CN" sz="2000" baseline="-25000">
                <a:latin typeface="宋体" charset="-122"/>
              </a:rPr>
              <a:t>1</a:t>
            </a:r>
            <a:r>
              <a:rPr lang="en-US" altLang="zh-CN" sz="2000">
                <a:latin typeface="宋体" charset="-122"/>
                <a:sym typeface="Symbol" pitchFamily="18" charset="2"/>
              </a:rPr>
              <a:t></a:t>
            </a:r>
            <a:r>
              <a:rPr lang="en-US" altLang="zh-CN" sz="2000">
                <a:latin typeface="宋体" charset="-122"/>
              </a:rPr>
              <a:t>a</a:t>
            </a:r>
            <a:r>
              <a:rPr lang="en-US" altLang="zh-CN" sz="2000" baseline="-25000">
                <a:latin typeface="宋体" charset="-122"/>
              </a:rPr>
              <a:t>1</a:t>
            </a:r>
            <a:r>
              <a:rPr lang="en-US" altLang="zh-CN" sz="2000">
                <a:latin typeface="宋体" charset="-122"/>
              </a:rPr>
              <a:t>a</a:t>
            </a:r>
            <a:r>
              <a:rPr lang="en-US" altLang="zh-CN" sz="2000" baseline="-25000">
                <a:latin typeface="宋体" charset="-122"/>
              </a:rPr>
              <a:t>2</a:t>
            </a:r>
            <a:r>
              <a:rPr lang="en-US" altLang="zh-CN" sz="2000">
                <a:latin typeface="宋体" charset="-122"/>
              </a:rPr>
              <a:t>q</a:t>
            </a:r>
            <a:r>
              <a:rPr lang="en-US" altLang="zh-CN" sz="2000" baseline="-25000">
                <a:latin typeface="宋体" charset="-122"/>
              </a:rPr>
              <a:t>2</a:t>
            </a:r>
            <a:r>
              <a:rPr lang="en-US" altLang="zh-CN" sz="2000">
                <a:latin typeface="宋体" charset="-122"/>
                <a:sym typeface="Symbol" pitchFamily="18" charset="2"/>
              </a:rPr>
              <a:t></a:t>
            </a:r>
            <a:r>
              <a:rPr lang="en-US" altLang="zh-CN" sz="2000">
                <a:latin typeface="Times New Roman"/>
              </a:rPr>
              <a:t>…</a:t>
            </a:r>
            <a:r>
              <a:rPr lang="en-US" altLang="zh-CN" sz="2000">
                <a:latin typeface="宋体" charset="-122"/>
                <a:sym typeface="Symbol" pitchFamily="18" charset="2"/>
              </a:rPr>
              <a:t></a:t>
            </a:r>
            <a:r>
              <a:rPr lang="en-US" altLang="zh-CN" sz="2000">
                <a:latin typeface="宋体" charset="-122"/>
              </a:rPr>
              <a:t>a</a:t>
            </a:r>
            <a:r>
              <a:rPr lang="en-US" altLang="zh-CN" sz="2000" baseline="-25000">
                <a:latin typeface="宋体" charset="-122"/>
              </a:rPr>
              <a:t>1</a:t>
            </a:r>
            <a:r>
              <a:rPr lang="en-US" altLang="zh-CN" sz="2000">
                <a:latin typeface="宋体" charset="-122"/>
              </a:rPr>
              <a:t>a</a:t>
            </a:r>
            <a:r>
              <a:rPr lang="en-US" altLang="zh-CN" sz="2000" baseline="-25000">
                <a:latin typeface="宋体" charset="-122"/>
              </a:rPr>
              <a:t>2</a:t>
            </a:r>
            <a:r>
              <a:rPr lang="en-US" altLang="zh-CN" sz="2000">
                <a:latin typeface="Times New Roman"/>
              </a:rPr>
              <a:t>…</a:t>
            </a:r>
            <a:r>
              <a:rPr lang="en-US" altLang="zh-CN" sz="2000">
                <a:latin typeface="宋体" charset="-122"/>
              </a:rPr>
              <a:t>a</a:t>
            </a:r>
            <a:r>
              <a:rPr lang="en-US" altLang="zh-CN" sz="2000" baseline="-25000">
                <a:latin typeface="宋体" charset="-122"/>
              </a:rPr>
              <a:t>n-1</a:t>
            </a:r>
            <a:r>
              <a:rPr lang="en-US" altLang="zh-CN" sz="2000">
                <a:latin typeface="宋体" charset="-122"/>
              </a:rPr>
              <a:t>q</a:t>
            </a:r>
            <a:r>
              <a:rPr lang="en-US" altLang="zh-CN" sz="2000" baseline="-25000">
                <a:latin typeface="宋体" charset="-122"/>
              </a:rPr>
              <a:t>n-1</a:t>
            </a:r>
            <a:r>
              <a:rPr lang="en-US" altLang="zh-CN" sz="2000">
                <a:latin typeface="宋体" charset="-122"/>
                <a:sym typeface="Symbol" pitchFamily="18" charset="2"/>
              </a:rPr>
              <a:t></a:t>
            </a:r>
            <a:r>
              <a:rPr lang="en-US" altLang="zh-CN" sz="2000">
                <a:latin typeface="宋体" charset="-122"/>
              </a:rPr>
              <a:t>a</a:t>
            </a:r>
            <a:r>
              <a:rPr lang="en-US" altLang="zh-CN" sz="2000" baseline="-25000">
                <a:latin typeface="宋体" charset="-122"/>
              </a:rPr>
              <a:t>1</a:t>
            </a:r>
            <a:r>
              <a:rPr lang="en-US" altLang="zh-CN" sz="2000">
                <a:latin typeface="宋体" charset="-122"/>
              </a:rPr>
              <a:t>a</a:t>
            </a:r>
            <a:r>
              <a:rPr lang="en-US" altLang="zh-CN" sz="2000" baseline="-25000">
                <a:latin typeface="宋体" charset="-122"/>
              </a:rPr>
              <a:t>2</a:t>
            </a:r>
            <a:r>
              <a:rPr lang="en-US" altLang="zh-CN" sz="2000">
                <a:latin typeface="Times New Roman"/>
              </a:rPr>
              <a:t>…</a:t>
            </a:r>
            <a:r>
              <a:rPr lang="en-US" altLang="zh-CN" sz="2000">
                <a:latin typeface="宋体" charset="-122"/>
              </a:rPr>
              <a:t>a</a:t>
            </a:r>
            <a:r>
              <a:rPr lang="en-US" altLang="zh-CN" sz="2000" baseline="-25000">
                <a:latin typeface="宋体" charset="-122"/>
              </a:rPr>
              <a:t>n</a:t>
            </a:r>
          </a:p>
          <a:p>
            <a:pPr algn="just">
              <a:buFont typeface="Monotype Sorts" pitchFamily="2" charset="2"/>
              <a:buNone/>
            </a:pPr>
            <a:r>
              <a:rPr lang="en-US" altLang="zh-CN" sz="2000">
                <a:latin typeface="宋体" charset="-122"/>
              </a:rPr>
              <a:t>   </a:t>
            </a:r>
            <a:r>
              <a:rPr lang="zh-CN" altLang="en-US" sz="2000">
                <a:latin typeface="宋体" charset="-122"/>
              </a:rPr>
              <a:t>因此，</a:t>
            </a:r>
            <a:r>
              <a:rPr lang="en-US" altLang="zh-CN" sz="2000">
                <a:solidFill>
                  <a:srgbClr val="0000FF"/>
                </a:solidFill>
                <a:latin typeface="宋体" charset="-122"/>
              </a:rPr>
              <a:t>a</a:t>
            </a:r>
            <a:r>
              <a:rPr lang="en-US" altLang="zh-CN" sz="2000" baseline="-25000">
                <a:solidFill>
                  <a:srgbClr val="0000FF"/>
                </a:solidFill>
                <a:latin typeface="宋体" charset="-122"/>
              </a:rPr>
              <a:t>1</a:t>
            </a:r>
            <a:r>
              <a:rPr lang="en-US" altLang="zh-CN" sz="2000">
                <a:solidFill>
                  <a:srgbClr val="0000FF"/>
                </a:solidFill>
                <a:latin typeface="宋体" charset="-122"/>
              </a:rPr>
              <a:t>a</a:t>
            </a:r>
            <a:r>
              <a:rPr lang="en-US" altLang="zh-CN" sz="2000" baseline="-25000">
                <a:solidFill>
                  <a:srgbClr val="0000FF"/>
                </a:solidFill>
                <a:latin typeface="宋体" charset="-122"/>
              </a:rPr>
              <a:t>2</a:t>
            </a:r>
            <a:r>
              <a:rPr lang="en-US" altLang="zh-CN" sz="2000">
                <a:solidFill>
                  <a:srgbClr val="0000FF"/>
                </a:solidFill>
                <a:latin typeface="Times New Roman"/>
              </a:rPr>
              <a:t>…</a:t>
            </a:r>
            <a:r>
              <a:rPr lang="en-US" altLang="zh-CN" sz="2000">
                <a:solidFill>
                  <a:srgbClr val="0000FF"/>
                </a:solidFill>
                <a:latin typeface="宋体" charset="-122"/>
              </a:rPr>
              <a:t>a</a:t>
            </a:r>
            <a:r>
              <a:rPr lang="en-US" altLang="zh-CN" sz="2000" baseline="-25000">
                <a:solidFill>
                  <a:srgbClr val="0000FF"/>
                </a:solidFill>
                <a:latin typeface="宋体" charset="-122"/>
              </a:rPr>
              <a:t>n</a:t>
            </a:r>
            <a:r>
              <a:rPr lang="zh-CN" altLang="en-US" sz="2000">
                <a:solidFill>
                  <a:srgbClr val="0000FF"/>
                </a:solidFill>
                <a:latin typeface="宋体" charset="-122"/>
              </a:rPr>
              <a:t>是文法</a:t>
            </a:r>
            <a:r>
              <a:rPr lang="en-US" altLang="zh-CN" sz="2000">
                <a:solidFill>
                  <a:srgbClr val="0000FF"/>
                </a:solidFill>
                <a:latin typeface="宋体" charset="-122"/>
              </a:rPr>
              <a:t>G</a:t>
            </a:r>
            <a:r>
              <a:rPr lang="zh-CN" altLang="en-US" sz="2000">
                <a:solidFill>
                  <a:srgbClr val="0000FF"/>
                </a:solidFill>
                <a:latin typeface="宋体" charset="-122"/>
              </a:rPr>
              <a:t>生成的一个句子</a:t>
            </a:r>
            <a:r>
              <a:rPr lang="zh-CN" altLang="en-US" sz="2000">
                <a:latin typeface="宋体" charset="-122"/>
              </a:rPr>
              <a:t>，即</a:t>
            </a:r>
            <a:r>
              <a:rPr lang="zh-CN" altLang="en-US" sz="2000">
                <a:solidFill>
                  <a:srgbClr val="FF0000"/>
                </a:solidFill>
                <a:latin typeface="宋体" charset="-122"/>
                <a:sym typeface="Symbol" pitchFamily="18" charset="2"/>
              </a:rPr>
              <a:t></a:t>
            </a:r>
            <a:r>
              <a:rPr lang="en-US" altLang="zh-CN" sz="2000">
                <a:solidFill>
                  <a:srgbClr val="FF0000"/>
                </a:solidFill>
                <a:latin typeface="宋体" charset="-122"/>
              </a:rPr>
              <a:t>L(G)</a:t>
            </a:r>
            <a:r>
              <a:rPr lang="zh-CN" altLang="en-US" sz="2000">
                <a:solidFill>
                  <a:srgbClr val="FF0000"/>
                </a:solidFill>
                <a:latin typeface="宋体" charset="-122"/>
              </a:rPr>
              <a:t>，</a:t>
            </a:r>
            <a:r>
              <a:rPr lang="zh-CN" altLang="en-US" sz="2000">
                <a:latin typeface="宋体" charset="-122"/>
              </a:rPr>
              <a:t>因此</a:t>
            </a:r>
            <a:r>
              <a:rPr lang="en-US" altLang="zh-CN" sz="2000">
                <a:latin typeface="宋体" charset="-122"/>
              </a:rPr>
              <a:t>L(M)</a:t>
            </a:r>
            <a:r>
              <a:rPr lang="en-US" altLang="zh-CN" sz="2000">
                <a:latin typeface="宋体" charset="-122"/>
                <a:sym typeface="Symbol" pitchFamily="18" charset="2"/>
              </a:rPr>
              <a:t></a:t>
            </a:r>
            <a:r>
              <a:rPr lang="en-US" altLang="zh-CN" sz="2000">
                <a:latin typeface="宋体" charset="-122"/>
              </a:rPr>
              <a:t>L(G)</a:t>
            </a:r>
            <a:endParaRPr lang="en-US" altLang="zh-CN">
              <a:latin typeface="宋体" charset="-122"/>
            </a:endParaRP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38</a:t>
            </a:fld>
            <a:endParaRPr lang="en-US" altLang="zh-CN"/>
          </a:p>
        </p:txBody>
      </p:sp>
    </p:spTree>
    <p:extLst>
      <p:ext uri="{BB962C8B-B14F-4D97-AF65-F5344CB8AC3E}">
        <p14:creationId xmlns:p14="http://schemas.microsoft.com/office/powerpoint/2010/main" val="29051180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Effect transition="in" filter="wipe(left)">
                                      <p:cBhvr>
                                        <p:cTn id="7" dur="500"/>
                                        <p:tgtEl>
                                          <p:spTgt spid="289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9795">
                                            <p:txEl>
                                              <p:pRg st="1" end="1"/>
                                            </p:txEl>
                                          </p:spTgt>
                                        </p:tgtEl>
                                        <p:attrNameLst>
                                          <p:attrName>style.visibility</p:attrName>
                                        </p:attrNameLst>
                                      </p:cBhvr>
                                      <p:to>
                                        <p:strVal val="visible"/>
                                      </p:to>
                                    </p:set>
                                    <p:animEffect transition="in" filter="wipe(left)">
                                      <p:cBhvr>
                                        <p:cTn id="12" dur="500"/>
                                        <p:tgtEl>
                                          <p:spTgt spid="289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9795">
                                            <p:txEl>
                                              <p:pRg st="2" end="2"/>
                                            </p:txEl>
                                          </p:spTgt>
                                        </p:tgtEl>
                                        <p:attrNameLst>
                                          <p:attrName>style.visibility</p:attrName>
                                        </p:attrNameLst>
                                      </p:cBhvr>
                                      <p:to>
                                        <p:strVal val="visible"/>
                                      </p:to>
                                    </p:set>
                                    <p:animEffect transition="in" filter="wipe(left)">
                                      <p:cBhvr>
                                        <p:cTn id="17" dur="500"/>
                                        <p:tgtEl>
                                          <p:spTgt spid="2897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9795">
                                            <p:txEl>
                                              <p:pRg st="3" end="3"/>
                                            </p:txEl>
                                          </p:spTgt>
                                        </p:tgtEl>
                                        <p:attrNameLst>
                                          <p:attrName>style.visibility</p:attrName>
                                        </p:attrNameLst>
                                      </p:cBhvr>
                                      <p:to>
                                        <p:strVal val="visible"/>
                                      </p:to>
                                    </p:set>
                                    <p:animEffect transition="in" filter="wipe(left)">
                                      <p:cBhvr>
                                        <p:cTn id="22" dur="500"/>
                                        <p:tgtEl>
                                          <p:spTgt spid="289795">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89795">
                                            <p:txEl>
                                              <p:pRg st="4" end="4"/>
                                            </p:txEl>
                                          </p:spTgt>
                                        </p:tgtEl>
                                        <p:attrNameLst>
                                          <p:attrName>style.visibility</p:attrName>
                                        </p:attrNameLst>
                                      </p:cBhvr>
                                      <p:to>
                                        <p:strVal val="visible"/>
                                      </p:to>
                                    </p:set>
                                    <p:animEffect transition="in" filter="wipe(left)">
                                      <p:cBhvr>
                                        <p:cTn id="25" dur="500"/>
                                        <p:tgtEl>
                                          <p:spTgt spid="289795">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89795">
                                            <p:txEl>
                                              <p:pRg st="5" end="5"/>
                                            </p:txEl>
                                          </p:spTgt>
                                        </p:tgtEl>
                                        <p:attrNameLst>
                                          <p:attrName>style.visibility</p:attrName>
                                        </p:attrNameLst>
                                      </p:cBhvr>
                                      <p:to>
                                        <p:strVal val="visible"/>
                                      </p:to>
                                    </p:set>
                                    <p:animEffect transition="in" filter="wipe(left)">
                                      <p:cBhvr>
                                        <p:cTn id="28" dur="500"/>
                                        <p:tgtEl>
                                          <p:spTgt spid="289795">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89795">
                                            <p:txEl>
                                              <p:pRg st="6" end="6"/>
                                            </p:txEl>
                                          </p:spTgt>
                                        </p:tgtEl>
                                        <p:attrNameLst>
                                          <p:attrName>style.visibility</p:attrName>
                                        </p:attrNameLst>
                                      </p:cBhvr>
                                      <p:to>
                                        <p:strVal val="visible"/>
                                      </p:to>
                                    </p:set>
                                    <p:animEffect transition="in" filter="wipe(left)">
                                      <p:cBhvr>
                                        <p:cTn id="33" dur="500"/>
                                        <p:tgtEl>
                                          <p:spTgt spid="289795">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89795">
                                            <p:txEl>
                                              <p:pRg st="7" end="7"/>
                                            </p:txEl>
                                          </p:spTgt>
                                        </p:tgtEl>
                                        <p:attrNameLst>
                                          <p:attrName>style.visibility</p:attrName>
                                        </p:attrNameLst>
                                      </p:cBhvr>
                                      <p:to>
                                        <p:strVal val="visible"/>
                                      </p:to>
                                    </p:set>
                                    <p:animEffect transition="in" filter="wipe(left)">
                                      <p:cBhvr>
                                        <p:cTn id="38" dur="500"/>
                                        <p:tgtEl>
                                          <p:spTgt spid="289795">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89795">
                                            <p:txEl>
                                              <p:pRg st="8" end="8"/>
                                            </p:txEl>
                                          </p:spTgt>
                                        </p:tgtEl>
                                        <p:attrNameLst>
                                          <p:attrName>style.visibility</p:attrName>
                                        </p:attrNameLst>
                                      </p:cBhvr>
                                      <p:to>
                                        <p:strVal val="visible"/>
                                      </p:to>
                                    </p:set>
                                    <p:animEffect transition="in" filter="wipe(left)">
                                      <p:cBhvr>
                                        <p:cTn id="43" dur="500"/>
                                        <p:tgtEl>
                                          <p:spTgt spid="289795">
                                            <p:txEl>
                                              <p:pRg st="8" end="8"/>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89795">
                                            <p:txEl>
                                              <p:pRg st="9" end="9"/>
                                            </p:txEl>
                                          </p:spTgt>
                                        </p:tgtEl>
                                        <p:attrNameLst>
                                          <p:attrName>style.visibility</p:attrName>
                                        </p:attrNameLst>
                                      </p:cBhvr>
                                      <p:to>
                                        <p:strVal val="visible"/>
                                      </p:to>
                                    </p:set>
                                    <p:animEffect transition="in" filter="wipe(left)">
                                      <p:cBhvr>
                                        <p:cTn id="48" dur="500"/>
                                        <p:tgtEl>
                                          <p:spTgt spid="289795">
                                            <p:txEl>
                                              <p:pRg st="9" end="9"/>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89795">
                                            <p:txEl>
                                              <p:pRg st="10" end="10"/>
                                            </p:txEl>
                                          </p:spTgt>
                                        </p:tgtEl>
                                        <p:attrNameLst>
                                          <p:attrName>style.visibility</p:attrName>
                                        </p:attrNameLst>
                                      </p:cBhvr>
                                      <p:to>
                                        <p:strVal val="visible"/>
                                      </p:to>
                                    </p:set>
                                    <p:animEffect transition="in" filter="wipe(left)">
                                      <p:cBhvr>
                                        <p:cTn id="53" dur="500"/>
                                        <p:tgtEl>
                                          <p:spTgt spid="289795">
                                            <p:txEl>
                                              <p:pRg st="10" end="10"/>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89795">
                                            <p:txEl>
                                              <p:pRg st="11" end="11"/>
                                            </p:txEl>
                                          </p:spTgt>
                                        </p:tgtEl>
                                        <p:attrNameLst>
                                          <p:attrName>style.visibility</p:attrName>
                                        </p:attrNameLst>
                                      </p:cBhvr>
                                      <p:to>
                                        <p:strVal val="visible"/>
                                      </p:to>
                                    </p:set>
                                    <p:animEffect transition="in" filter="wipe(left)">
                                      <p:cBhvr>
                                        <p:cTn id="58" dur="500"/>
                                        <p:tgtEl>
                                          <p:spTgt spid="289795">
                                            <p:txEl>
                                              <p:pRg st="11" end="11"/>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89795">
                                            <p:txEl>
                                              <p:pRg st="12" end="12"/>
                                            </p:txEl>
                                          </p:spTgt>
                                        </p:tgtEl>
                                        <p:attrNameLst>
                                          <p:attrName>style.visibility</p:attrName>
                                        </p:attrNameLst>
                                      </p:cBhvr>
                                      <p:to>
                                        <p:strVal val="visible"/>
                                      </p:to>
                                    </p:set>
                                    <p:animEffect transition="in" filter="wipe(left)">
                                      <p:cBhvr>
                                        <p:cTn id="63" dur="500"/>
                                        <p:tgtEl>
                                          <p:spTgt spid="28979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xfrm>
            <a:off x="304800" y="152400"/>
            <a:ext cx="8610600" cy="503238"/>
          </a:xfrm>
        </p:spPr>
        <p:txBody>
          <a:bodyPr/>
          <a:lstStyle/>
          <a:p>
            <a:r>
              <a:rPr lang="en-US" altLang="zh-CN" sz="2400">
                <a:solidFill>
                  <a:schemeClr val="tx1"/>
                </a:solidFill>
                <a:latin typeface="宋体" charset="-122"/>
              </a:rPr>
              <a:t>  </a:t>
            </a:r>
            <a:r>
              <a:rPr lang="zh-CN" altLang="en-US" sz="2400">
                <a:solidFill>
                  <a:schemeClr val="tx1"/>
                </a:solidFill>
                <a:latin typeface="宋体" charset="-122"/>
              </a:rPr>
              <a:t>再证明由文法</a:t>
            </a:r>
            <a:r>
              <a:rPr lang="en-US" altLang="zh-CN" sz="2400">
                <a:solidFill>
                  <a:schemeClr val="tx1"/>
                </a:solidFill>
                <a:latin typeface="宋体" charset="-122"/>
              </a:rPr>
              <a:t>G</a:t>
            </a:r>
            <a:r>
              <a:rPr lang="zh-CN" altLang="en-US" sz="2400">
                <a:solidFill>
                  <a:schemeClr val="tx1"/>
                </a:solidFill>
                <a:latin typeface="宋体" charset="-122"/>
              </a:rPr>
              <a:t>产生的语言，能够被</a:t>
            </a:r>
            <a:r>
              <a:rPr lang="en-US" altLang="zh-CN" sz="2400">
                <a:solidFill>
                  <a:schemeClr val="tx1"/>
                </a:solidFill>
                <a:latin typeface="宋体" charset="-122"/>
              </a:rPr>
              <a:t>DFA M</a:t>
            </a:r>
            <a:r>
              <a:rPr lang="zh-CN" altLang="en-US" sz="2400">
                <a:solidFill>
                  <a:schemeClr val="tx1"/>
                </a:solidFill>
                <a:latin typeface="宋体" charset="-122"/>
              </a:rPr>
              <a:t>所接受。</a:t>
            </a:r>
          </a:p>
        </p:txBody>
      </p:sp>
      <p:sp>
        <p:nvSpPr>
          <p:cNvPr id="290819" name="Rectangle 3"/>
          <p:cNvSpPr>
            <a:spLocks noGrp="1" noChangeArrowheads="1"/>
          </p:cNvSpPr>
          <p:nvPr>
            <p:ph type="body" idx="1"/>
          </p:nvPr>
        </p:nvSpPr>
        <p:spPr>
          <a:xfrm>
            <a:off x="304800" y="685800"/>
            <a:ext cx="8564563" cy="5943600"/>
          </a:xfrm>
        </p:spPr>
        <p:txBody>
          <a:bodyPr/>
          <a:lstStyle/>
          <a:p>
            <a:pPr>
              <a:buFont typeface="Monotype Sorts" pitchFamily="2" charset="2"/>
              <a:buNone/>
            </a:pPr>
            <a:r>
              <a:rPr lang="en-US" altLang="zh-CN" sz="2000">
                <a:latin typeface="宋体" charset="-122"/>
              </a:rPr>
              <a:t>   </a:t>
            </a:r>
            <a:r>
              <a:rPr lang="zh-CN" altLang="en-US" sz="2000">
                <a:solidFill>
                  <a:srgbClr val="FF0000"/>
                </a:solidFill>
                <a:latin typeface="宋体" charset="-122"/>
              </a:rPr>
              <a:t>对任何</a:t>
            </a:r>
            <a:r>
              <a:rPr lang="zh-CN" altLang="en-US" sz="2000">
                <a:solidFill>
                  <a:srgbClr val="FF0000"/>
                </a:solidFill>
                <a:latin typeface="宋体" charset="-122"/>
                <a:sym typeface="Symbol" pitchFamily="18" charset="2"/>
              </a:rPr>
              <a:t></a:t>
            </a:r>
            <a:r>
              <a:rPr lang="en-US" altLang="zh-CN" sz="2000">
                <a:solidFill>
                  <a:srgbClr val="FF0000"/>
                </a:solidFill>
                <a:latin typeface="宋体" charset="-122"/>
              </a:rPr>
              <a:t>L(G)</a:t>
            </a:r>
            <a:r>
              <a:rPr lang="zh-CN" altLang="en-US" sz="2000">
                <a:solidFill>
                  <a:srgbClr val="FF0000"/>
                </a:solidFill>
                <a:latin typeface="宋体" charset="-122"/>
              </a:rPr>
              <a:t>，</a:t>
            </a:r>
            <a:r>
              <a:rPr lang="zh-CN" altLang="en-US" sz="2000">
                <a:latin typeface="宋体" charset="-122"/>
              </a:rPr>
              <a:t>设</a:t>
            </a:r>
            <a:r>
              <a:rPr lang="zh-CN" altLang="en-US" sz="2000">
                <a:latin typeface="宋体" charset="-122"/>
                <a:sym typeface="Symbol" pitchFamily="18" charset="2"/>
              </a:rPr>
              <a:t></a:t>
            </a:r>
            <a:r>
              <a:rPr lang="en-US" altLang="zh-CN" sz="2000">
                <a:latin typeface="宋体" charset="-122"/>
              </a:rPr>
              <a:t>=a</a:t>
            </a:r>
            <a:r>
              <a:rPr lang="en-US" altLang="zh-CN" sz="2000" baseline="-25000">
                <a:latin typeface="宋体" charset="-122"/>
              </a:rPr>
              <a:t>1</a:t>
            </a:r>
            <a:r>
              <a:rPr lang="en-US" altLang="zh-CN" sz="2000">
                <a:latin typeface="宋体" charset="-122"/>
              </a:rPr>
              <a:t>a</a:t>
            </a:r>
            <a:r>
              <a:rPr lang="en-US" altLang="zh-CN" sz="2000" baseline="-25000">
                <a:latin typeface="宋体" charset="-122"/>
              </a:rPr>
              <a:t>2</a:t>
            </a:r>
            <a:r>
              <a:rPr lang="en-US" altLang="zh-CN" sz="2000">
                <a:latin typeface="Times New Roman"/>
              </a:rPr>
              <a:t>…</a:t>
            </a:r>
            <a:r>
              <a:rPr lang="en-US" altLang="zh-CN" sz="2000">
                <a:latin typeface="宋体" charset="-122"/>
              </a:rPr>
              <a:t>a</a:t>
            </a:r>
            <a:r>
              <a:rPr lang="en-US" altLang="zh-CN" sz="2000" baseline="-25000">
                <a:latin typeface="宋体" charset="-122"/>
              </a:rPr>
              <a:t>n</a:t>
            </a:r>
            <a:r>
              <a:rPr lang="zh-CN" altLang="en-US" sz="2000">
                <a:latin typeface="宋体" charset="-122"/>
              </a:rPr>
              <a:t>，其中</a:t>
            </a:r>
            <a:r>
              <a:rPr lang="en-US" altLang="zh-CN" sz="2000">
                <a:latin typeface="宋体" charset="-122"/>
              </a:rPr>
              <a:t>a</a:t>
            </a:r>
            <a:r>
              <a:rPr lang="en-US" altLang="zh-CN" sz="2000" baseline="-25000">
                <a:latin typeface="宋体" charset="-122"/>
              </a:rPr>
              <a:t>i</a:t>
            </a:r>
            <a:r>
              <a:rPr lang="en-US" altLang="zh-CN" sz="2000">
                <a:latin typeface="宋体" charset="-122"/>
                <a:sym typeface="Symbol" pitchFamily="18" charset="2"/>
              </a:rPr>
              <a:t></a:t>
            </a:r>
            <a:r>
              <a:rPr lang="en-US" altLang="zh-CN" sz="2000">
                <a:latin typeface="宋体" charset="-122"/>
              </a:rPr>
              <a:t>V</a:t>
            </a:r>
            <a:r>
              <a:rPr lang="en-US" altLang="zh-CN" sz="2000" baseline="-25000">
                <a:latin typeface="宋体" charset="-122"/>
              </a:rPr>
              <a:t>T</a:t>
            </a:r>
            <a:r>
              <a:rPr lang="zh-CN" altLang="en-US" sz="2000">
                <a:latin typeface="宋体" charset="-122"/>
              </a:rPr>
              <a:t>，必存在</a:t>
            </a:r>
            <a:r>
              <a:rPr lang="zh-CN" altLang="en-US" sz="2000">
                <a:solidFill>
                  <a:srgbClr val="0000FF"/>
                </a:solidFill>
                <a:latin typeface="宋体" charset="-122"/>
              </a:rPr>
              <a:t>推导序列</a:t>
            </a:r>
            <a:r>
              <a:rPr lang="zh-CN" altLang="en-US" sz="2000">
                <a:latin typeface="宋体" charset="-122"/>
              </a:rPr>
              <a:t>： </a:t>
            </a:r>
            <a:r>
              <a:rPr lang="en-US" altLang="zh-CN" sz="2000">
                <a:latin typeface="宋体" charset="-122"/>
              </a:rPr>
              <a:t>q</a:t>
            </a:r>
            <a:r>
              <a:rPr lang="en-US" altLang="zh-CN" sz="2000" baseline="-25000">
                <a:latin typeface="宋体" charset="-122"/>
              </a:rPr>
              <a:t>0</a:t>
            </a:r>
            <a:r>
              <a:rPr lang="en-US" altLang="zh-CN" sz="2000">
                <a:latin typeface="宋体" charset="-122"/>
                <a:sym typeface="Symbol" pitchFamily="18" charset="2"/>
              </a:rPr>
              <a:t></a:t>
            </a:r>
            <a:r>
              <a:rPr lang="en-US" altLang="zh-CN" sz="2000">
                <a:latin typeface="宋体" charset="-122"/>
              </a:rPr>
              <a:t>a</a:t>
            </a:r>
            <a:r>
              <a:rPr lang="en-US" altLang="zh-CN" sz="2000" baseline="-25000">
                <a:latin typeface="宋体" charset="-122"/>
              </a:rPr>
              <a:t>1</a:t>
            </a:r>
            <a:r>
              <a:rPr lang="en-US" altLang="zh-CN" sz="2000">
                <a:latin typeface="宋体" charset="-122"/>
              </a:rPr>
              <a:t>q</a:t>
            </a:r>
            <a:r>
              <a:rPr lang="en-US" altLang="zh-CN" sz="2000" baseline="-25000">
                <a:latin typeface="宋体" charset="-122"/>
              </a:rPr>
              <a:t>1</a:t>
            </a:r>
            <a:r>
              <a:rPr lang="en-US" altLang="zh-CN" sz="2000">
                <a:latin typeface="宋体" charset="-122"/>
                <a:sym typeface="Symbol" pitchFamily="18" charset="2"/>
              </a:rPr>
              <a:t></a:t>
            </a:r>
            <a:r>
              <a:rPr lang="en-US" altLang="zh-CN" sz="2000">
                <a:latin typeface="宋体" charset="-122"/>
              </a:rPr>
              <a:t>a</a:t>
            </a:r>
            <a:r>
              <a:rPr lang="en-US" altLang="zh-CN" sz="2000" baseline="-25000">
                <a:latin typeface="宋体" charset="-122"/>
              </a:rPr>
              <a:t>1</a:t>
            </a:r>
            <a:r>
              <a:rPr lang="en-US" altLang="zh-CN" sz="2000">
                <a:latin typeface="宋体" charset="-122"/>
              </a:rPr>
              <a:t>a</a:t>
            </a:r>
            <a:r>
              <a:rPr lang="en-US" altLang="zh-CN" sz="2000" baseline="-25000">
                <a:latin typeface="宋体" charset="-122"/>
              </a:rPr>
              <a:t>2</a:t>
            </a:r>
            <a:r>
              <a:rPr lang="en-US" altLang="zh-CN" sz="2000">
                <a:latin typeface="宋体" charset="-122"/>
              </a:rPr>
              <a:t>q</a:t>
            </a:r>
            <a:r>
              <a:rPr lang="en-US" altLang="zh-CN" sz="2000" baseline="-25000">
                <a:latin typeface="宋体" charset="-122"/>
              </a:rPr>
              <a:t>2</a:t>
            </a:r>
            <a:r>
              <a:rPr lang="en-US" altLang="zh-CN" sz="2000">
                <a:latin typeface="宋体" charset="-122"/>
                <a:sym typeface="Symbol" pitchFamily="18" charset="2"/>
              </a:rPr>
              <a:t></a:t>
            </a:r>
            <a:r>
              <a:rPr lang="en-US" altLang="zh-CN" sz="2000">
                <a:latin typeface="Times New Roman"/>
              </a:rPr>
              <a:t>…</a:t>
            </a:r>
            <a:r>
              <a:rPr lang="en-US" altLang="zh-CN" sz="2000">
                <a:latin typeface="宋体" charset="-122"/>
                <a:sym typeface="Symbol" pitchFamily="18" charset="2"/>
              </a:rPr>
              <a:t></a:t>
            </a:r>
            <a:r>
              <a:rPr lang="en-US" altLang="zh-CN" sz="2000">
                <a:latin typeface="宋体" charset="-122"/>
              </a:rPr>
              <a:t>a</a:t>
            </a:r>
            <a:r>
              <a:rPr lang="en-US" altLang="zh-CN" sz="2000" baseline="-25000">
                <a:latin typeface="宋体" charset="-122"/>
              </a:rPr>
              <a:t>1</a:t>
            </a:r>
            <a:r>
              <a:rPr lang="en-US" altLang="zh-CN" sz="2000">
                <a:latin typeface="宋体" charset="-122"/>
              </a:rPr>
              <a:t>a</a:t>
            </a:r>
            <a:r>
              <a:rPr lang="en-US" altLang="zh-CN" sz="2000" baseline="-25000">
                <a:latin typeface="宋体" charset="-122"/>
              </a:rPr>
              <a:t>2</a:t>
            </a:r>
            <a:r>
              <a:rPr lang="en-US" altLang="zh-CN" sz="2000">
                <a:latin typeface="Times New Roman"/>
              </a:rPr>
              <a:t>…</a:t>
            </a:r>
            <a:r>
              <a:rPr lang="en-US" altLang="zh-CN" sz="2000">
                <a:latin typeface="宋体" charset="-122"/>
              </a:rPr>
              <a:t>a</a:t>
            </a:r>
            <a:r>
              <a:rPr lang="en-US" altLang="zh-CN" sz="2000" baseline="-25000">
                <a:latin typeface="宋体" charset="-122"/>
              </a:rPr>
              <a:t>n-1</a:t>
            </a:r>
            <a:r>
              <a:rPr lang="en-US" altLang="zh-CN" sz="2000">
                <a:latin typeface="宋体" charset="-122"/>
              </a:rPr>
              <a:t>q</a:t>
            </a:r>
            <a:r>
              <a:rPr lang="en-US" altLang="zh-CN" sz="2000" baseline="-25000">
                <a:latin typeface="宋体" charset="-122"/>
              </a:rPr>
              <a:t>n-1</a:t>
            </a:r>
            <a:r>
              <a:rPr lang="en-US" altLang="zh-CN" sz="2000">
                <a:latin typeface="宋体" charset="-122"/>
                <a:sym typeface="Symbol" pitchFamily="18" charset="2"/>
              </a:rPr>
              <a:t></a:t>
            </a:r>
            <a:r>
              <a:rPr lang="en-US" altLang="zh-CN" sz="2000">
                <a:latin typeface="宋体" charset="-122"/>
              </a:rPr>
              <a:t>a</a:t>
            </a:r>
            <a:r>
              <a:rPr lang="en-US" altLang="zh-CN" sz="2000" baseline="-25000">
                <a:latin typeface="宋体" charset="-122"/>
              </a:rPr>
              <a:t>1</a:t>
            </a:r>
            <a:r>
              <a:rPr lang="en-US" altLang="zh-CN" sz="2000">
                <a:latin typeface="宋体" charset="-122"/>
              </a:rPr>
              <a:t>a</a:t>
            </a:r>
            <a:r>
              <a:rPr lang="en-US" altLang="zh-CN" sz="2000" baseline="-25000">
                <a:latin typeface="宋体" charset="-122"/>
              </a:rPr>
              <a:t>2</a:t>
            </a:r>
            <a:r>
              <a:rPr lang="en-US" altLang="zh-CN" sz="2000">
                <a:latin typeface="Times New Roman"/>
              </a:rPr>
              <a:t>…</a:t>
            </a:r>
            <a:r>
              <a:rPr lang="en-US" altLang="zh-CN" sz="2000">
                <a:latin typeface="宋体" charset="-122"/>
              </a:rPr>
              <a:t>a</a:t>
            </a:r>
            <a:r>
              <a:rPr lang="en-US" altLang="zh-CN" sz="2000" baseline="-25000">
                <a:latin typeface="宋体" charset="-122"/>
              </a:rPr>
              <a:t>n</a:t>
            </a:r>
          </a:p>
          <a:p>
            <a:pPr>
              <a:buFont typeface="Monotype Sorts" pitchFamily="2" charset="2"/>
              <a:buNone/>
            </a:pPr>
            <a:r>
              <a:rPr lang="en-US" altLang="zh-CN" sz="2000">
                <a:latin typeface="宋体" charset="-122"/>
              </a:rPr>
              <a:t>   DFA M</a:t>
            </a:r>
            <a:r>
              <a:rPr lang="zh-CN" altLang="en-US" sz="2000">
                <a:latin typeface="宋体" charset="-122"/>
              </a:rPr>
              <a:t>中有</a:t>
            </a:r>
            <a:r>
              <a:rPr lang="zh-CN" altLang="en-US" sz="2000">
                <a:solidFill>
                  <a:srgbClr val="0000FF"/>
                </a:solidFill>
                <a:latin typeface="宋体" charset="-122"/>
              </a:rPr>
              <a:t>转换函数</a:t>
            </a:r>
            <a:r>
              <a:rPr lang="zh-CN" altLang="en-US" sz="2000">
                <a:latin typeface="宋体" charset="-122"/>
              </a:rPr>
              <a:t>：</a:t>
            </a:r>
            <a:r>
              <a:rPr lang="zh-CN" altLang="en-US" sz="2000">
                <a:sym typeface="Symbol" pitchFamily="18" charset="2"/>
              </a:rPr>
              <a:t></a:t>
            </a:r>
            <a:r>
              <a:rPr lang="en-US" altLang="zh-CN" sz="2000"/>
              <a:t>(q</a:t>
            </a:r>
            <a:r>
              <a:rPr lang="en-US" altLang="zh-CN" sz="2000" baseline="-25000"/>
              <a:t>0</a:t>
            </a:r>
            <a:r>
              <a:rPr lang="en-US" altLang="zh-CN" sz="2000"/>
              <a:t>,a</a:t>
            </a:r>
            <a:r>
              <a:rPr lang="en-US" altLang="zh-CN" sz="2000" baseline="-25000"/>
              <a:t>1</a:t>
            </a:r>
            <a:r>
              <a:rPr lang="en-US" altLang="zh-CN" sz="2000"/>
              <a:t>)=q</a:t>
            </a:r>
            <a:r>
              <a:rPr lang="en-US" altLang="zh-CN" sz="2000" baseline="-25000"/>
              <a:t>1</a:t>
            </a:r>
            <a:r>
              <a:rPr lang="en-US" altLang="zh-CN" sz="2000"/>
              <a:t>,</a:t>
            </a:r>
            <a:r>
              <a:rPr lang="en-US" altLang="zh-CN" sz="2000">
                <a:sym typeface="Symbol" pitchFamily="18" charset="2"/>
              </a:rPr>
              <a:t></a:t>
            </a:r>
            <a:r>
              <a:rPr lang="en-US" altLang="zh-CN" sz="2000"/>
              <a:t>(q</a:t>
            </a:r>
            <a:r>
              <a:rPr lang="en-US" altLang="zh-CN" sz="2000" baseline="-25000"/>
              <a:t>1</a:t>
            </a:r>
            <a:r>
              <a:rPr lang="en-US" altLang="zh-CN" sz="2000"/>
              <a:t>,a</a:t>
            </a:r>
            <a:r>
              <a:rPr lang="en-US" altLang="zh-CN" sz="2000" baseline="-25000"/>
              <a:t>2</a:t>
            </a:r>
            <a:r>
              <a:rPr lang="en-US" altLang="zh-CN" sz="2000"/>
              <a:t>)=q</a:t>
            </a:r>
            <a:r>
              <a:rPr lang="en-US" altLang="zh-CN" sz="2000" baseline="-25000"/>
              <a:t>2</a:t>
            </a:r>
            <a:r>
              <a:rPr lang="en-US" altLang="zh-CN" sz="2000"/>
              <a:t>,</a:t>
            </a:r>
            <a:r>
              <a:rPr lang="en-US" altLang="zh-CN" sz="2000">
                <a:sym typeface="Symbol" pitchFamily="18" charset="2"/>
              </a:rPr>
              <a:t></a:t>
            </a:r>
            <a:r>
              <a:rPr lang="en-US" altLang="zh-CN" sz="2000"/>
              <a:t>,</a:t>
            </a:r>
            <a:r>
              <a:rPr lang="en-US" altLang="zh-CN" sz="2000">
                <a:sym typeface="Symbol" pitchFamily="18" charset="2"/>
              </a:rPr>
              <a:t></a:t>
            </a:r>
            <a:r>
              <a:rPr lang="en-US" altLang="zh-CN" sz="2000"/>
              <a:t>(q</a:t>
            </a:r>
            <a:r>
              <a:rPr lang="en-US" altLang="zh-CN" sz="2000" baseline="-25000"/>
              <a:t>n-1</a:t>
            </a:r>
            <a:r>
              <a:rPr lang="en-US" altLang="zh-CN" sz="2000"/>
              <a:t>,a</a:t>
            </a:r>
            <a:r>
              <a:rPr lang="en-US" altLang="zh-CN" sz="2000" baseline="-25000"/>
              <a:t>n</a:t>
            </a:r>
            <a:r>
              <a:rPr lang="en-US" altLang="zh-CN" sz="2000"/>
              <a:t>)=q,</a:t>
            </a:r>
            <a:r>
              <a:rPr lang="zh-CN" altLang="en-US" sz="2000"/>
              <a:t>并且</a:t>
            </a:r>
            <a:r>
              <a:rPr lang="en-US" altLang="zh-CN" sz="2000"/>
              <a:t>q</a:t>
            </a:r>
            <a:r>
              <a:rPr lang="en-US" altLang="zh-CN" sz="2000">
                <a:sym typeface="Symbol" pitchFamily="18" charset="2"/>
              </a:rPr>
              <a:t></a:t>
            </a:r>
            <a:r>
              <a:rPr lang="en-US" altLang="zh-CN" sz="2000"/>
              <a:t>F</a:t>
            </a:r>
          </a:p>
          <a:p>
            <a:pPr>
              <a:buFont typeface="Monotype Sorts" pitchFamily="2" charset="2"/>
              <a:buNone/>
            </a:pPr>
            <a:r>
              <a:rPr lang="en-US" altLang="zh-CN" sz="2000">
                <a:latin typeface="宋体" charset="-122"/>
              </a:rPr>
              <a:t>   </a:t>
            </a:r>
            <a:r>
              <a:rPr lang="zh-CN" altLang="en-US" sz="2000">
                <a:latin typeface="宋体" charset="-122"/>
              </a:rPr>
              <a:t>在</a:t>
            </a:r>
            <a:r>
              <a:rPr lang="en-US" altLang="zh-CN" sz="2000">
                <a:latin typeface="宋体" charset="-122"/>
              </a:rPr>
              <a:t>DFA M</a:t>
            </a:r>
            <a:r>
              <a:rPr lang="zh-CN" altLang="en-US" sz="2000">
                <a:latin typeface="宋体" charset="-122"/>
              </a:rPr>
              <a:t>中有一条</a:t>
            </a:r>
            <a:r>
              <a:rPr lang="zh-CN" altLang="en-US" sz="2000">
                <a:solidFill>
                  <a:srgbClr val="0000FF"/>
                </a:solidFill>
                <a:latin typeface="宋体" charset="-122"/>
              </a:rPr>
              <a:t>从</a:t>
            </a:r>
            <a:r>
              <a:rPr lang="en-US" altLang="zh-CN" sz="2000">
                <a:solidFill>
                  <a:srgbClr val="0000FF"/>
                </a:solidFill>
                <a:latin typeface="宋体" charset="-122"/>
              </a:rPr>
              <a:t>q</a:t>
            </a:r>
            <a:r>
              <a:rPr lang="en-US" altLang="zh-CN" sz="2000" baseline="-25000">
                <a:solidFill>
                  <a:srgbClr val="0000FF"/>
                </a:solidFill>
                <a:latin typeface="宋体" charset="-122"/>
              </a:rPr>
              <a:t>0</a:t>
            </a:r>
            <a:r>
              <a:rPr lang="zh-CN" altLang="en-US" sz="2000">
                <a:solidFill>
                  <a:srgbClr val="0000FF"/>
                </a:solidFill>
                <a:latin typeface="宋体" charset="-122"/>
              </a:rPr>
              <a:t>出发、依次经过状态</a:t>
            </a:r>
            <a:r>
              <a:rPr lang="en-US" altLang="zh-CN" sz="2000">
                <a:solidFill>
                  <a:srgbClr val="0000FF"/>
                </a:solidFill>
                <a:latin typeface="宋体" charset="-122"/>
              </a:rPr>
              <a:t>q</a:t>
            </a:r>
            <a:r>
              <a:rPr lang="en-US" altLang="zh-CN" sz="2000" baseline="-25000">
                <a:solidFill>
                  <a:srgbClr val="0000FF"/>
                </a:solidFill>
                <a:latin typeface="宋体" charset="-122"/>
              </a:rPr>
              <a:t>1</a:t>
            </a:r>
            <a:r>
              <a:rPr lang="en-US" altLang="zh-CN" sz="2000">
                <a:solidFill>
                  <a:srgbClr val="0000FF"/>
                </a:solidFill>
                <a:latin typeface="宋体" charset="-122"/>
              </a:rPr>
              <a:t>,q</a:t>
            </a:r>
            <a:r>
              <a:rPr lang="en-US" altLang="zh-CN" sz="2000" baseline="-25000">
                <a:solidFill>
                  <a:srgbClr val="0000FF"/>
                </a:solidFill>
                <a:latin typeface="宋体" charset="-122"/>
              </a:rPr>
              <a:t>2</a:t>
            </a:r>
            <a:r>
              <a:rPr lang="en-US" altLang="zh-CN" sz="2000">
                <a:solidFill>
                  <a:srgbClr val="0000FF"/>
                </a:solidFill>
                <a:latin typeface="宋体" charset="-122"/>
              </a:rPr>
              <a:t>,</a:t>
            </a:r>
            <a:r>
              <a:rPr lang="en-US" altLang="zh-CN" sz="2000">
                <a:solidFill>
                  <a:srgbClr val="0000FF"/>
                </a:solidFill>
                <a:latin typeface="Times New Roman"/>
              </a:rPr>
              <a:t>…</a:t>
            </a:r>
            <a:r>
              <a:rPr lang="en-US" altLang="zh-CN" sz="2000">
                <a:solidFill>
                  <a:srgbClr val="0000FF"/>
                </a:solidFill>
                <a:latin typeface="宋体" charset="-122"/>
              </a:rPr>
              <a:t>,q</a:t>
            </a:r>
            <a:r>
              <a:rPr lang="en-US" altLang="zh-CN" sz="2000" baseline="-25000">
                <a:solidFill>
                  <a:srgbClr val="0000FF"/>
                </a:solidFill>
                <a:latin typeface="宋体" charset="-122"/>
              </a:rPr>
              <a:t>n-1</a:t>
            </a:r>
            <a:r>
              <a:rPr lang="zh-CN" altLang="en-US" sz="2000">
                <a:solidFill>
                  <a:srgbClr val="0000FF"/>
                </a:solidFill>
                <a:latin typeface="宋体" charset="-122"/>
              </a:rPr>
              <a:t>再到达终态</a:t>
            </a:r>
            <a:r>
              <a:rPr lang="en-US" altLang="zh-CN" sz="2000">
                <a:solidFill>
                  <a:srgbClr val="0000FF"/>
                </a:solidFill>
                <a:latin typeface="宋体" charset="-122"/>
              </a:rPr>
              <a:t>q</a:t>
            </a:r>
            <a:r>
              <a:rPr lang="zh-CN" altLang="en-US" sz="2000">
                <a:solidFill>
                  <a:srgbClr val="0000FF"/>
                </a:solidFill>
                <a:latin typeface="宋体" charset="-122"/>
              </a:rPr>
              <a:t>的道路</a:t>
            </a:r>
            <a:r>
              <a:rPr lang="zh-CN" altLang="en-US" sz="2000">
                <a:latin typeface="宋体" charset="-122"/>
              </a:rPr>
              <a:t>，路径上有向边的标记依次为</a:t>
            </a:r>
            <a:r>
              <a:rPr lang="en-US" altLang="zh-CN" sz="2000">
                <a:latin typeface="宋体" charset="-122"/>
              </a:rPr>
              <a:t>a</a:t>
            </a:r>
            <a:r>
              <a:rPr lang="en-US" altLang="zh-CN" sz="2000" baseline="-25000">
                <a:latin typeface="宋体" charset="-122"/>
              </a:rPr>
              <a:t>1</a:t>
            </a:r>
            <a:r>
              <a:rPr lang="en-US" altLang="zh-CN" sz="2000">
                <a:latin typeface="宋体" charset="-122"/>
              </a:rPr>
              <a:t>,a</a:t>
            </a:r>
            <a:r>
              <a:rPr lang="en-US" altLang="zh-CN" sz="2000" baseline="-25000">
                <a:latin typeface="宋体" charset="-122"/>
              </a:rPr>
              <a:t>2</a:t>
            </a:r>
            <a:r>
              <a:rPr lang="en-US" altLang="zh-CN" sz="2000">
                <a:latin typeface="宋体" charset="-122"/>
              </a:rPr>
              <a:t>,</a:t>
            </a:r>
            <a:r>
              <a:rPr lang="en-US" altLang="zh-CN" sz="2000">
                <a:latin typeface="Times New Roman"/>
              </a:rPr>
              <a:t>…</a:t>
            </a:r>
            <a:r>
              <a:rPr lang="en-US" altLang="zh-CN" sz="2000">
                <a:latin typeface="宋体" charset="-122"/>
              </a:rPr>
              <a:t>,a</a:t>
            </a:r>
            <a:r>
              <a:rPr lang="en-US" altLang="zh-CN" sz="2000" baseline="-25000">
                <a:latin typeface="宋体" charset="-122"/>
              </a:rPr>
              <a:t>n-1</a:t>
            </a:r>
            <a:r>
              <a:rPr lang="en-US" altLang="zh-CN" sz="2000">
                <a:latin typeface="宋体" charset="-122"/>
              </a:rPr>
              <a:t>,a</a:t>
            </a:r>
            <a:r>
              <a:rPr lang="en-US" altLang="zh-CN" sz="2000" baseline="-25000">
                <a:latin typeface="宋体" charset="-122"/>
              </a:rPr>
              <a:t>n</a:t>
            </a:r>
            <a:r>
              <a:rPr lang="zh-CN" altLang="en-US" sz="2000">
                <a:latin typeface="宋体" charset="-122"/>
              </a:rPr>
              <a:t>，这些标记依次连接起来恰好是</a:t>
            </a:r>
            <a:r>
              <a:rPr lang="zh-CN" altLang="en-US" sz="2000">
                <a:latin typeface="宋体" charset="-122"/>
                <a:sym typeface="Symbol" pitchFamily="18" charset="2"/>
              </a:rPr>
              <a:t></a:t>
            </a:r>
            <a:r>
              <a:rPr lang="zh-CN" altLang="en-US" sz="2000">
                <a:latin typeface="宋体" charset="-122"/>
              </a:rPr>
              <a:t>，所以</a:t>
            </a:r>
            <a:r>
              <a:rPr lang="zh-CN" altLang="en-US" sz="2000">
                <a:latin typeface="宋体" charset="-122"/>
                <a:sym typeface="Symbol" pitchFamily="18" charset="2"/>
              </a:rPr>
              <a:t></a:t>
            </a:r>
            <a:r>
              <a:rPr lang="zh-CN" altLang="en-US" sz="2000">
                <a:latin typeface="宋体" charset="-122"/>
              </a:rPr>
              <a:t>被</a:t>
            </a:r>
            <a:r>
              <a:rPr lang="en-US" altLang="zh-CN" sz="2000">
                <a:latin typeface="宋体" charset="-122"/>
              </a:rPr>
              <a:t>DFA M</a:t>
            </a:r>
            <a:r>
              <a:rPr lang="zh-CN" altLang="en-US" sz="2000">
                <a:latin typeface="宋体" charset="-122"/>
              </a:rPr>
              <a:t>所接受，即</a:t>
            </a:r>
            <a:r>
              <a:rPr lang="zh-CN" altLang="en-US" sz="2000">
                <a:solidFill>
                  <a:srgbClr val="FF0000"/>
                </a:solidFill>
                <a:latin typeface="宋体" charset="-122"/>
                <a:sym typeface="Symbol" pitchFamily="18" charset="2"/>
              </a:rPr>
              <a:t></a:t>
            </a:r>
            <a:r>
              <a:rPr lang="en-US" altLang="zh-CN" sz="2000">
                <a:solidFill>
                  <a:srgbClr val="FF0000"/>
                </a:solidFill>
                <a:latin typeface="宋体" charset="-122"/>
              </a:rPr>
              <a:t>L(M)</a:t>
            </a:r>
            <a:r>
              <a:rPr lang="zh-CN" altLang="en-US" sz="2000">
                <a:solidFill>
                  <a:srgbClr val="FF0000"/>
                </a:solidFill>
                <a:latin typeface="宋体" charset="-122"/>
              </a:rPr>
              <a:t>，</a:t>
            </a:r>
            <a:r>
              <a:rPr lang="zh-CN" altLang="en-US" sz="2000">
                <a:latin typeface="宋体" charset="-122"/>
              </a:rPr>
              <a:t>因此</a:t>
            </a:r>
            <a:r>
              <a:rPr lang="en-US" altLang="zh-CN" sz="2000">
                <a:latin typeface="宋体" charset="-122"/>
              </a:rPr>
              <a:t>L(G)</a:t>
            </a:r>
            <a:r>
              <a:rPr lang="en-US" altLang="zh-CN" sz="2000">
                <a:latin typeface="宋体" charset="-122"/>
                <a:sym typeface="Symbol" pitchFamily="18" charset="2"/>
              </a:rPr>
              <a:t></a:t>
            </a:r>
            <a:r>
              <a:rPr lang="en-US" altLang="zh-CN" sz="2000">
                <a:latin typeface="宋体" charset="-122"/>
              </a:rPr>
              <a:t>L(M)</a:t>
            </a:r>
            <a:r>
              <a:rPr lang="zh-CN" altLang="en-US" sz="2000">
                <a:latin typeface="宋体" charset="-122"/>
              </a:rPr>
              <a:t>。</a:t>
            </a:r>
          </a:p>
          <a:p>
            <a:pPr lvl="2">
              <a:buFontTx/>
              <a:buNone/>
            </a:pPr>
            <a:endParaRPr lang="zh-CN" altLang="en-US" sz="1600">
              <a:latin typeface="宋体" charset="-122"/>
            </a:endParaRPr>
          </a:p>
          <a:p>
            <a:r>
              <a:rPr lang="zh-CN" altLang="en-US" sz="2400">
                <a:latin typeface="宋体" charset="-122"/>
              </a:rPr>
              <a:t>若</a:t>
            </a:r>
            <a:r>
              <a:rPr lang="en-US" altLang="zh-CN" sz="2400">
                <a:latin typeface="宋体" charset="-122"/>
              </a:rPr>
              <a:t>q</a:t>
            </a:r>
            <a:r>
              <a:rPr lang="en-US" altLang="zh-CN" sz="2400" baseline="-25000">
                <a:latin typeface="宋体" charset="-122"/>
              </a:rPr>
              <a:t>0</a:t>
            </a:r>
            <a:r>
              <a:rPr lang="en-US" altLang="zh-CN" sz="2400">
                <a:latin typeface="宋体" charset="-122"/>
                <a:sym typeface="Symbol" pitchFamily="18" charset="2"/>
              </a:rPr>
              <a:t></a:t>
            </a:r>
            <a:r>
              <a:rPr lang="en-US" altLang="zh-CN" sz="2400">
                <a:latin typeface="宋体" charset="-122"/>
              </a:rPr>
              <a:t>F</a:t>
            </a:r>
            <a:r>
              <a:rPr lang="zh-CN" altLang="en-US" sz="2400">
                <a:latin typeface="宋体" charset="-122"/>
              </a:rPr>
              <a:t>，则</a:t>
            </a:r>
            <a:r>
              <a:rPr lang="zh-CN" altLang="en-US" sz="2400">
                <a:latin typeface="宋体" charset="-122"/>
                <a:sym typeface="Symbol" pitchFamily="18" charset="2"/>
              </a:rPr>
              <a:t></a:t>
            </a:r>
            <a:r>
              <a:rPr lang="en-US" altLang="zh-CN" sz="2400">
                <a:latin typeface="宋体" charset="-122"/>
              </a:rPr>
              <a:t>=</a:t>
            </a:r>
            <a:r>
              <a:rPr lang="en-US" altLang="zh-CN" sz="2400">
                <a:latin typeface="宋体" charset="-122"/>
                <a:sym typeface="Symbol" pitchFamily="18" charset="2"/>
              </a:rPr>
              <a:t></a:t>
            </a:r>
            <a:r>
              <a:rPr lang="en-US" altLang="zh-CN" sz="2400">
                <a:latin typeface="宋体" charset="-122"/>
              </a:rPr>
              <a:t>L(M)</a:t>
            </a:r>
            <a:r>
              <a:rPr lang="zh-CN" altLang="en-US" sz="2400">
                <a:latin typeface="宋体" charset="-122"/>
              </a:rPr>
              <a:t>，但</a:t>
            </a:r>
            <a:r>
              <a:rPr lang="zh-CN" altLang="en-US" sz="2400">
                <a:latin typeface="宋体" charset="-122"/>
                <a:sym typeface="Symbol" pitchFamily="18" charset="2"/>
              </a:rPr>
              <a:t></a:t>
            </a:r>
            <a:r>
              <a:rPr lang="en-US" altLang="zh-CN" sz="2400">
                <a:latin typeface="宋体" charset="-122"/>
                <a:sym typeface="Symbol" pitchFamily="18" charset="2"/>
              </a:rPr>
              <a:t>L(</a:t>
            </a:r>
            <a:r>
              <a:rPr lang="en-US" altLang="zh-CN" sz="2400">
                <a:latin typeface="宋体" charset="-122"/>
              </a:rPr>
              <a:t>G)</a:t>
            </a:r>
            <a:r>
              <a:rPr lang="zh-CN" altLang="en-US" sz="2400">
                <a:latin typeface="宋体" charset="-122"/>
              </a:rPr>
              <a:t>，即：</a:t>
            </a:r>
            <a:r>
              <a:rPr lang="en-US" altLang="zh-CN" sz="2400">
                <a:latin typeface="宋体" charset="-122"/>
              </a:rPr>
              <a:t>L(G)=L(M)-{</a:t>
            </a:r>
            <a:r>
              <a:rPr lang="en-US" altLang="zh-CN" sz="2400">
                <a:latin typeface="宋体" charset="-122"/>
                <a:sym typeface="Symbol" pitchFamily="18" charset="2"/>
              </a:rPr>
              <a:t></a:t>
            </a:r>
            <a:r>
              <a:rPr lang="en-US" altLang="zh-CN" sz="2400">
                <a:latin typeface="宋体" charset="-122"/>
              </a:rPr>
              <a:t>}</a:t>
            </a:r>
          </a:p>
          <a:p>
            <a:pPr>
              <a:buFont typeface="Monotype Sorts" pitchFamily="2" charset="2"/>
              <a:buNone/>
            </a:pPr>
            <a:r>
              <a:rPr lang="en-US" altLang="zh-CN" sz="2400">
                <a:latin typeface="宋体" charset="-122"/>
              </a:rPr>
              <a:t>  </a:t>
            </a:r>
            <a:r>
              <a:rPr lang="zh-CN" altLang="en-US" sz="2400">
                <a:latin typeface="宋体" charset="-122"/>
              </a:rPr>
              <a:t>进一步</a:t>
            </a:r>
            <a:r>
              <a:rPr lang="zh-CN" altLang="en-US" sz="2400">
                <a:solidFill>
                  <a:srgbClr val="0000FF"/>
                </a:solidFill>
                <a:latin typeface="宋体" charset="-122"/>
              </a:rPr>
              <a:t>改进文法</a:t>
            </a:r>
            <a:r>
              <a:rPr lang="en-US" altLang="zh-CN" sz="2400">
                <a:solidFill>
                  <a:srgbClr val="0000FF"/>
                </a:solidFill>
                <a:latin typeface="宋体" charset="-122"/>
              </a:rPr>
              <a:t>G</a:t>
            </a:r>
            <a:r>
              <a:rPr lang="zh-CN" altLang="en-US" sz="2400">
                <a:latin typeface="宋体" charset="-122"/>
              </a:rPr>
              <a:t>：增加一个新的非终结符号</a:t>
            </a:r>
            <a:r>
              <a:rPr lang="en-US" altLang="zh-CN" sz="2400">
                <a:latin typeface="宋体" charset="-122"/>
              </a:rPr>
              <a:t>S</a:t>
            </a:r>
            <a:r>
              <a:rPr lang="en-US" altLang="zh-CN" sz="2400">
                <a:latin typeface="宋体" charset="-122"/>
                <a:sym typeface="Symbol" pitchFamily="18" charset="2"/>
              </a:rPr>
              <a:t></a:t>
            </a:r>
            <a:r>
              <a:rPr lang="zh-CN" altLang="en-US" sz="2400">
                <a:latin typeface="宋体" charset="-122"/>
              </a:rPr>
              <a:t>，及相应产生式：</a:t>
            </a:r>
            <a:r>
              <a:rPr lang="en-US" altLang="zh-CN" sz="2400">
                <a:latin typeface="宋体" charset="-122"/>
              </a:rPr>
              <a:t>S</a:t>
            </a:r>
            <a:r>
              <a:rPr lang="en-US" altLang="zh-CN" sz="2400">
                <a:latin typeface="宋体" charset="-122"/>
                <a:sym typeface="Symbol" pitchFamily="18" charset="2"/>
              </a:rPr>
              <a:t></a:t>
            </a:r>
            <a:r>
              <a:rPr lang="en-US" altLang="zh-CN" sz="2400">
                <a:latin typeface="宋体" charset="-122"/>
              </a:rPr>
              <a:t>S|</a:t>
            </a:r>
            <a:r>
              <a:rPr lang="en-US" altLang="zh-CN" sz="2400">
                <a:latin typeface="宋体" charset="-122"/>
                <a:sym typeface="Symbol" pitchFamily="18" charset="2"/>
              </a:rPr>
              <a:t></a:t>
            </a:r>
            <a:r>
              <a:rPr lang="zh-CN" altLang="en-US" sz="2400">
                <a:latin typeface="宋体" charset="-122"/>
                <a:sym typeface="Symbol" pitchFamily="18" charset="2"/>
              </a:rPr>
              <a:t>，</a:t>
            </a:r>
            <a:r>
              <a:rPr lang="zh-CN" altLang="en-US" sz="2400">
                <a:latin typeface="宋体" charset="-122"/>
              </a:rPr>
              <a:t>并用</a:t>
            </a:r>
            <a:r>
              <a:rPr lang="en-US" altLang="zh-CN" sz="2400">
                <a:latin typeface="宋体" charset="-122"/>
              </a:rPr>
              <a:t>S</a:t>
            </a:r>
            <a:r>
              <a:rPr lang="en-US" altLang="zh-CN" sz="2400">
                <a:latin typeface="宋体" charset="-122"/>
                <a:sym typeface="Symbol" pitchFamily="18" charset="2"/>
              </a:rPr>
              <a:t></a:t>
            </a:r>
            <a:r>
              <a:rPr lang="zh-CN" altLang="en-US" sz="2400">
                <a:latin typeface="宋体" charset="-122"/>
              </a:rPr>
              <a:t>代替</a:t>
            </a:r>
            <a:r>
              <a:rPr lang="en-US" altLang="zh-CN" sz="2400">
                <a:latin typeface="宋体" charset="-122"/>
              </a:rPr>
              <a:t>S</a:t>
            </a:r>
            <a:r>
              <a:rPr lang="zh-CN" altLang="en-US" sz="2400">
                <a:latin typeface="宋体" charset="-122"/>
              </a:rPr>
              <a:t>作为文法的开始符号。</a:t>
            </a:r>
          </a:p>
          <a:p>
            <a:pPr>
              <a:buFont typeface="Monotype Sorts" pitchFamily="2" charset="2"/>
              <a:buNone/>
            </a:pPr>
            <a:r>
              <a:rPr lang="zh-CN" altLang="en-US" sz="2400">
                <a:latin typeface="宋体" charset="-122"/>
              </a:rPr>
              <a:t>  改进后的文法</a:t>
            </a:r>
            <a:r>
              <a:rPr lang="en-US" altLang="zh-CN" sz="2400">
                <a:latin typeface="宋体" charset="-122"/>
              </a:rPr>
              <a:t>G</a:t>
            </a:r>
            <a:r>
              <a:rPr lang="zh-CN" altLang="en-US" sz="2400">
                <a:latin typeface="宋体" charset="-122"/>
              </a:rPr>
              <a:t>仍是右线性文法，并且满足：</a:t>
            </a:r>
            <a:r>
              <a:rPr lang="en-US" altLang="zh-CN" sz="2400">
                <a:latin typeface="宋体" charset="-122"/>
              </a:rPr>
              <a:t>L(M)=L(G)</a:t>
            </a:r>
            <a:r>
              <a:rPr lang="zh-CN" altLang="en-US" sz="2400">
                <a:latin typeface="宋体" charset="-122"/>
              </a:rPr>
              <a:t>。</a:t>
            </a:r>
          </a:p>
          <a:p>
            <a:pPr algn="just">
              <a:buFont typeface="Monotype Sorts" pitchFamily="2" charset="2"/>
              <a:buNone/>
            </a:pPr>
            <a:r>
              <a:rPr lang="zh-CN" altLang="en-US" sz="2400">
                <a:solidFill>
                  <a:srgbClr val="FF0000"/>
                </a:solidFill>
                <a:latin typeface="宋体" charset="-122"/>
              </a:rPr>
              <a:t>推论：</a:t>
            </a:r>
            <a:r>
              <a:rPr lang="zh-CN" altLang="en-US" sz="2400">
                <a:solidFill>
                  <a:srgbClr val="0000FF"/>
                </a:solidFill>
                <a:latin typeface="宋体" charset="-122"/>
              </a:rPr>
              <a:t>对任何一个有限自动机</a:t>
            </a:r>
            <a:r>
              <a:rPr lang="en-US" altLang="zh-CN" sz="2400">
                <a:solidFill>
                  <a:srgbClr val="0000FF"/>
                </a:solidFill>
                <a:latin typeface="宋体" charset="-122"/>
              </a:rPr>
              <a:t>M</a:t>
            </a:r>
            <a:r>
              <a:rPr lang="zh-CN" altLang="en-US" sz="2400">
                <a:solidFill>
                  <a:srgbClr val="0000FF"/>
                </a:solidFill>
                <a:latin typeface="宋体" charset="-122"/>
              </a:rPr>
              <a:t>，都存在一个等价的</a:t>
            </a:r>
          </a:p>
          <a:p>
            <a:pPr lvl="1" algn="just">
              <a:buFontTx/>
              <a:buNone/>
            </a:pPr>
            <a:r>
              <a:rPr lang="zh-CN" altLang="en-US" sz="2000">
                <a:solidFill>
                  <a:srgbClr val="0000FF"/>
                </a:solidFill>
                <a:latin typeface="宋体" charset="-122"/>
              </a:rPr>
              <a:t>    </a:t>
            </a:r>
            <a:r>
              <a:rPr lang="zh-CN" altLang="en-US">
                <a:solidFill>
                  <a:srgbClr val="0000FF"/>
                </a:solidFill>
                <a:latin typeface="宋体" charset="-122"/>
              </a:rPr>
              <a:t>正规文法</a:t>
            </a:r>
            <a:r>
              <a:rPr lang="en-US" altLang="zh-CN">
                <a:solidFill>
                  <a:srgbClr val="0000FF"/>
                </a:solidFill>
                <a:latin typeface="宋体" charset="-122"/>
              </a:rPr>
              <a:t>G</a:t>
            </a:r>
            <a:r>
              <a:rPr lang="zh-CN" altLang="en-US">
                <a:solidFill>
                  <a:srgbClr val="0000FF"/>
                </a:solidFill>
                <a:latin typeface="宋体" charset="-122"/>
              </a:rPr>
              <a:t>，反之亦然。</a:t>
            </a:r>
            <a:endParaRPr lang="zh-CN" altLang="en-US" sz="2000">
              <a:latin typeface="宋体" charset="-122"/>
            </a:endParaRPr>
          </a:p>
          <a:p>
            <a:pPr algn="just">
              <a:buFont typeface="Monotype Sorts" pitchFamily="2" charset="2"/>
              <a:buNone/>
            </a:pPr>
            <a:r>
              <a:rPr lang="zh-CN" altLang="en-US" sz="2400">
                <a:solidFill>
                  <a:srgbClr val="FF0000"/>
                </a:solidFill>
                <a:latin typeface="宋体" charset="-122"/>
              </a:rPr>
              <a:t>推论：</a:t>
            </a:r>
            <a:r>
              <a:rPr lang="zh-CN" altLang="en-US" sz="2400">
                <a:solidFill>
                  <a:srgbClr val="0000FF"/>
                </a:solidFill>
                <a:latin typeface="宋体" charset="-122"/>
              </a:rPr>
              <a:t>对任何一个右线性文法</a:t>
            </a:r>
            <a:r>
              <a:rPr lang="en-US" altLang="zh-CN" sz="2400">
                <a:solidFill>
                  <a:srgbClr val="0000FF"/>
                </a:solidFill>
                <a:latin typeface="宋体" charset="-122"/>
              </a:rPr>
              <a:t>G</a:t>
            </a:r>
            <a:r>
              <a:rPr lang="zh-CN" altLang="en-US" sz="2400">
                <a:solidFill>
                  <a:srgbClr val="0000FF"/>
                </a:solidFill>
                <a:latin typeface="宋体" charset="-122"/>
              </a:rPr>
              <a:t>，都存在一个等价的</a:t>
            </a:r>
          </a:p>
          <a:p>
            <a:pPr lvl="1" algn="just">
              <a:buFontTx/>
              <a:buNone/>
            </a:pPr>
            <a:r>
              <a:rPr lang="zh-CN" altLang="en-US">
                <a:solidFill>
                  <a:srgbClr val="0000FF"/>
                </a:solidFill>
                <a:latin typeface="宋体" charset="-122"/>
              </a:rPr>
              <a:t>   左线性文法</a:t>
            </a:r>
            <a:r>
              <a:rPr lang="en-US" altLang="zh-CN">
                <a:solidFill>
                  <a:srgbClr val="0000FF"/>
                </a:solidFill>
                <a:latin typeface="宋体" charset="-122"/>
              </a:rPr>
              <a:t>G</a:t>
            </a:r>
            <a:r>
              <a:rPr lang="en-US" altLang="zh-CN">
                <a:solidFill>
                  <a:srgbClr val="0000FF"/>
                </a:solidFill>
                <a:latin typeface="宋体" charset="-122"/>
                <a:sym typeface="Symbol" pitchFamily="18" charset="2"/>
              </a:rPr>
              <a:t></a:t>
            </a:r>
            <a:r>
              <a:rPr lang="zh-CN" altLang="en-US">
                <a:solidFill>
                  <a:srgbClr val="0000FF"/>
                </a:solidFill>
                <a:latin typeface="宋体" charset="-122"/>
              </a:rPr>
              <a:t>，反之亦然。</a:t>
            </a:r>
            <a:endParaRPr lang="zh-CN" altLang="en-US">
              <a:latin typeface="宋体" charset="-122"/>
            </a:endParaRP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39</a:t>
            </a:fld>
            <a:endParaRPr lang="en-US" altLang="zh-CN"/>
          </a:p>
        </p:txBody>
      </p:sp>
    </p:spTree>
    <p:extLst>
      <p:ext uri="{BB962C8B-B14F-4D97-AF65-F5344CB8AC3E}">
        <p14:creationId xmlns:p14="http://schemas.microsoft.com/office/powerpoint/2010/main" val="559030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animEffect transition="in" filter="wipe(up)">
                                      <p:cBhvr>
                                        <p:cTn id="7" dur="500"/>
                                        <p:tgtEl>
                                          <p:spTgt spid="290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0819">
                                            <p:txEl>
                                              <p:pRg st="1" end="1"/>
                                            </p:txEl>
                                          </p:spTgt>
                                        </p:tgtEl>
                                        <p:attrNameLst>
                                          <p:attrName>style.visibility</p:attrName>
                                        </p:attrNameLst>
                                      </p:cBhvr>
                                      <p:to>
                                        <p:strVal val="visible"/>
                                      </p:to>
                                    </p:set>
                                    <p:animEffect transition="in" filter="wipe(up)">
                                      <p:cBhvr>
                                        <p:cTn id="12" dur="500"/>
                                        <p:tgtEl>
                                          <p:spTgt spid="290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0819">
                                            <p:txEl>
                                              <p:pRg st="2" end="2"/>
                                            </p:txEl>
                                          </p:spTgt>
                                        </p:tgtEl>
                                        <p:attrNameLst>
                                          <p:attrName>style.visibility</p:attrName>
                                        </p:attrNameLst>
                                      </p:cBhvr>
                                      <p:to>
                                        <p:strVal val="visible"/>
                                      </p:to>
                                    </p:set>
                                    <p:animEffect transition="in" filter="wipe(up)">
                                      <p:cBhvr>
                                        <p:cTn id="17" dur="500"/>
                                        <p:tgtEl>
                                          <p:spTgt spid="2908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0819">
                                            <p:txEl>
                                              <p:pRg st="4" end="4"/>
                                            </p:txEl>
                                          </p:spTgt>
                                        </p:tgtEl>
                                        <p:attrNameLst>
                                          <p:attrName>style.visibility</p:attrName>
                                        </p:attrNameLst>
                                      </p:cBhvr>
                                      <p:to>
                                        <p:strVal val="visible"/>
                                      </p:to>
                                    </p:set>
                                    <p:animEffect transition="in" filter="wipe(up)">
                                      <p:cBhvr>
                                        <p:cTn id="22" dur="500"/>
                                        <p:tgtEl>
                                          <p:spTgt spid="29081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90819">
                                            <p:txEl>
                                              <p:pRg st="5" end="5"/>
                                            </p:txEl>
                                          </p:spTgt>
                                        </p:tgtEl>
                                        <p:attrNameLst>
                                          <p:attrName>style.visibility</p:attrName>
                                        </p:attrNameLst>
                                      </p:cBhvr>
                                      <p:to>
                                        <p:strVal val="visible"/>
                                      </p:to>
                                    </p:set>
                                    <p:animEffect transition="in" filter="wipe(up)">
                                      <p:cBhvr>
                                        <p:cTn id="27" dur="500"/>
                                        <p:tgtEl>
                                          <p:spTgt spid="29081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90819">
                                            <p:txEl>
                                              <p:pRg st="6" end="6"/>
                                            </p:txEl>
                                          </p:spTgt>
                                        </p:tgtEl>
                                        <p:attrNameLst>
                                          <p:attrName>style.visibility</p:attrName>
                                        </p:attrNameLst>
                                      </p:cBhvr>
                                      <p:to>
                                        <p:strVal val="visible"/>
                                      </p:to>
                                    </p:set>
                                    <p:animEffect transition="in" filter="wipe(up)">
                                      <p:cBhvr>
                                        <p:cTn id="32" dur="500"/>
                                        <p:tgtEl>
                                          <p:spTgt spid="290819">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90819">
                                            <p:txEl>
                                              <p:pRg st="7" end="7"/>
                                            </p:txEl>
                                          </p:spTgt>
                                        </p:tgtEl>
                                        <p:attrNameLst>
                                          <p:attrName>style.visibility</p:attrName>
                                        </p:attrNameLst>
                                      </p:cBhvr>
                                      <p:to>
                                        <p:strVal val="visible"/>
                                      </p:to>
                                    </p:set>
                                    <p:animEffect transition="in" filter="wipe(up)">
                                      <p:cBhvr>
                                        <p:cTn id="37" dur="500"/>
                                        <p:tgtEl>
                                          <p:spTgt spid="290819">
                                            <p:txEl>
                                              <p:pRg st="7" end="7"/>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290819">
                                            <p:txEl>
                                              <p:pRg st="8" end="8"/>
                                            </p:txEl>
                                          </p:spTgt>
                                        </p:tgtEl>
                                        <p:attrNameLst>
                                          <p:attrName>style.visibility</p:attrName>
                                        </p:attrNameLst>
                                      </p:cBhvr>
                                      <p:to>
                                        <p:strVal val="visible"/>
                                      </p:to>
                                    </p:set>
                                    <p:animEffect transition="in" filter="wipe(up)">
                                      <p:cBhvr>
                                        <p:cTn id="40" dur="500"/>
                                        <p:tgtEl>
                                          <p:spTgt spid="290819">
                                            <p:txEl>
                                              <p:pRg st="8" end="8"/>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290819">
                                            <p:txEl>
                                              <p:pRg st="9" end="9"/>
                                            </p:txEl>
                                          </p:spTgt>
                                        </p:tgtEl>
                                        <p:attrNameLst>
                                          <p:attrName>style.visibility</p:attrName>
                                        </p:attrNameLst>
                                      </p:cBhvr>
                                      <p:to>
                                        <p:strVal val="visible"/>
                                      </p:to>
                                    </p:set>
                                    <p:animEffect transition="in" filter="wipe(up)">
                                      <p:cBhvr>
                                        <p:cTn id="45" dur="500"/>
                                        <p:tgtEl>
                                          <p:spTgt spid="290819">
                                            <p:txEl>
                                              <p:pRg st="9" end="9"/>
                                            </p:txEl>
                                          </p:spTgt>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290819">
                                            <p:txEl>
                                              <p:pRg st="10" end="10"/>
                                            </p:txEl>
                                          </p:spTgt>
                                        </p:tgtEl>
                                        <p:attrNameLst>
                                          <p:attrName>style.visibility</p:attrName>
                                        </p:attrNameLst>
                                      </p:cBhvr>
                                      <p:to>
                                        <p:strVal val="visible"/>
                                      </p:to>
                                    </p:set>
                                    <p:animEffect transition="in" filter="wipe(up)">
                                      <p:cBhvr>
                                        <p:cTn id="48" dur="500"/>
                                        <p:tgtEl>
                                          <p:spTgt spid="2908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304800" y="152400"/>
            <a:ext cx="8610600" cy="782638"/>
          </a:xfrm>
        </p:spPr>
        <p:txBody>
          <a:bodyPr/>
          <a:lstStyle/>
          <a:p>
            <a:r>
              <a:rPr lang="zh-CN" altLang="en-US" sz="3200" dirty="0">
                <a:latin typeface="宋体" charset="-122"/>
              </a:rPr>
              <a:t>利用状态转换图，识别符号串</a:t>
            </a:r>
            <a:endParaRPr lang="zh-CN" altLang="en-US" sz="3600" dirty="0">
              <a:latin typeface="宋体" charset="-122"/>
            </a:endParaRPr>
          </a:p>
        </p:txBody>
      </p:sp>
      <p:sp>
        <p:nvSpPr>
          <p:cNvPr id="254979" name="Rectangle 3"/>
          <p:cNvSpPr>
            <a:spLocks noGrp="1" noChangeArrowheads="1"/>
          </p:cNvSpPr>
          <p:nvPr>
            <p:ph type="body" idx="1"/>
          </p:nvPr>
        </p:nvSpPr>
        <p:spPr>
          <a:xfrm>
            <a:off x="381000" y="990600"/>
            <a:ext cx="8335963" cy="3200400"/>
          </a:xfrm>
        </p:spPr>
        <p:txBody>
          <a:bodyPr/>
          <a:lstStyle/>
          <a:p>
            <a:pPr marL="571500" indent="-571500"/>
            <a:r>
              <a:rPr lang="zh-CN" altLang="en-US">
                <a:latin typeface="宋体" charset="-122"/>
              </a:rPr>
              <a:t>识别方法：</a:t>
            </a:r>
          </a:p>
          <a:p>
            <a:pPr marL="571500" indent="-571500">
              <a:buFont typeface="Monotype Sorts" pitchFamily="2" charset="2"/>
              <a:buNone/>
            </a:pPr>
            <a:r>
              <a:rPr lang="en-US" altLang="zh-CN" sz="2400">
                <a:latin typeface="宋体" charset="-122"/>
              </a:rPr>
              <a:t>(1) </a:t>
            </a:r>
            <a:r>
              <a:rPr lang="zh-CN" altLang="en-US" sz="2400">
                <a:latin typeface="宋体" charset="-122"/>
              </a:rPr>
              <a:t>起点为初态</a:t>
            </a:r>
            <a:r>
              <a:rPr lang="en-US" altLang="zh-CN" sz="2400">
                <a:latin typeface="宋体" charset="-122"/>
              </a:rPr>
              <a:t>S</a:t>
            </a:r>
            <a:r>
              <a:rPr lang="zh-CN" altLang="en-US" sz="2400">
                <a:latin typeface="宋体" charset="-122"/>
              </a:rPr>
              <a:t>，从</a:t>
            </a:r>
            <a:r>
              <a:rPr lang="en-US" altLang="zh-CN" sz="2400">
                <a:latin typeface="Symbol" pitchFamily="18" charset="2"/>
              </a:rPr>
              <a:t>w</a:t>
            </a:r>
            <a:r>
              <a:rPr lang="zh-CN" altLang="en-US" sz="2400">
                <a:latin typeface="Symbol" pitchFamily="18" charset="2"/>
              </a:rPr>
              <a:t>的最左符号开始，重复步骤</a:t>
            </a:r>
            <a:r>
              <a:rPr lang="en-US" altLang="zh-CN" sz="2400">
                <a:latin typeface="Symbol" pitchFamily="18" charset="2"/>
              </a:rPr>
              <a:t>(2)</a:t>
            </a:r>
            <a:r>
              <a:rPr lang="zh-CN" altLang="en-US" sz="2400">
                <a:latin typeface="Symbol" pitchFamily="18" charset="2"/>
              </a:rPr>
              <a:t>，直到达到</a:t>
            </a:r>
            <a:r>
              <a:rPr lang="en-US" altLang="zh-CN" sz="2400">
                <a:latin typeface="Symbol" pitchFamily="18" charset="2"/>
              </a:rPr>
              <a:t>w</a:t>
            </a:r>
            <a:r>
              <a:rPr lang="zh-CN" altLang="en-US" sz="2400">
                <a:latin typeface="Symbol" pitchFamily="18" charset="2"/>
              </a:rPr>
              <a:t>的最右符号为止。</a:t>
            </a:r>
          </a:p>
          <a:p>
            <a:pPr marL="571500" indent="-571500">
              <a:buFont typeface="Monotype Sorts" pitchFamily="2" charset="2"/>
              <a:buNone/>
            </a:pPr>
            <a:r>
              <a:rPr lang="zh-CN" altLang="en-US" sz="2400">
                <a:latin typeface="Symbol" pitchFamily="18" charset="2"/>
              </a:rPr>
              <a:t> </a:t>
            </a:r>
            <a:r>
              <a:rPr lang="en-US" altLang="zh-CN" sz="2400">
                <a:latin typeface="Symbol" pitchFamily="18" charset="2"/>
              </a:rPr>
              <a:t>(2)  </a:t>
            </a:r>
            <a:r>
              <a:rPr lang="zh-CN" altLang="en-US" sz="2400">
                <a:latin typeface="Symbol" pitchFamily="18" charset="2"/>
              </a:rPr>
              <a:t>扫描</a:t>
            </a:r>
            <a:r>
              <a:rPr lang="en-US" altLang="zh-CN" sz="2400">
                <a:latin typeface="Symbol" pitchFamily="18" charset="2"/>
              </a:rPr>
              <a:t>w</a:t>
            </a:r>
            <a:r>
              <a:rPr lang="zh-CN" altLang="en-US" sz="2400">
                <a:latin typeface="Symbol" pitchFamily="18" charset="2"/>
              </a:rPr>
              <a:t>的下一个符号，在当前状态的所有射出边中找出标记为该字符的边，沿此边过度到下一个状态。</a:t>
            </a:r>
            <a:endParaRPr lang="zh-CN" altLang="en-US">
              <a:latin typeface="Symbol" pitchFamily="18" charset="2"/>
            </a:endParaRPr>
          </a:p>
          <a:p>
            <a:pPr marL="571500" indent="-571500"/>
            <a:r>
              <a:rPr lang="zh-CN" altLang="en-US">
                <a:latin typeface="宋体" charset="-122"/>
              </a:rPr>
              <a:t>状态转换图所能识别的符号串的全体称为该状态转换图所识别的语言。</a:t>
            </a:r>
          </a:p>
        </p:txBody>
      </p:sp>
      <p:graphicFrame>
        <p:nvGraphicFramePr>
          <p:cNvPr id="254980" name="Object 4"/>
          <p:cNvGraphicFramePr>
            <a:graphicFrameLocks noChangeAspect="1"/>
          </p:cNvGraphicFramePr>
          <p:nvPr/>
        </p:nvGraphicFramePr>
        <p:xfrm>
          <a:off x="4876800" y="4114800"/>
          <a:ext cx="3505200" cy="2303463"/>
        </p:xfrm>
        <a:graphic>
          <a:graphicData uri="http://schemas.openxmlformats.org/presentationml/2006/ole">
            <mc:AlternateContent xmlns:mc="http://schemas.openxmlformats.org/markup-compatibility/2006">
              <mc:Choice xmlns:v="urn:schemas-microsoft-com:vml" Requires="v">
                <p:oleObj spid="_x0000_s256048" name="文档" r:id="rId4" imgW="1867680" imgH="1076400" progId="Word.Document.8">
                  <p:embed/>
                </p:oleObj>
              </mc:Choice>
              <mc:Fallback>
                <p:oleObj name="文档" r:id="rId4" imgW="1867680" imgH="107640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4114800"/>
                        <a:ext cx="3505200" cy="2303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4981" name="Rectangle 5"/>
          <p:cNvSpPr>
            <a:spLocks noChangeArrowheads="1"/>
          </p:cNvSpPr>
          <p:nvPr/>
        </p:nvSpPr>
        <p:spPr bwMode="auto">
          <a:xfrm>
            <a:off x="838200" y="5867400"/>
            <a:ext cx="46482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571500" indent="-5715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1149350" indent="-285750" algn="l">
              <a:spcBef>
                <a:spcPct val="20000"/>
              </a:spcBef>
              <a:buChar char="–"/>
              <a:defRPr kumimoji="1" sz="2400" b="1">
                <a:solidFill>
                  <a:schemeClr val="tx1"/>
                </a:solidFill>
                <a:latin typeface="Times New Roman" pitchFamily="18" charset="0"/>
                <a:ea typeface="黑体" pitchFamily="2" charset="-122"/>
              </a:defRPr>
            </a:lvl2pPr>
            <a:lvl3pPr marL="1568450" indent="-228600" algn="l">
              <a:spcBef>
                <a:spcPct val="20000"/>
              </a:spcBef>
              <a:buChar char="•"/>
              <a:defRPr kumimoji="1" sz="2000" b="1">
                <a:solidFill>
                  <a:schemeClr val="tx1"/>
                </a:solidFill>
                <a:latin typeface="Times New Roman" pitchFamily="18" charset="0"/>
                <a:ea typeface="黑体" pitchFamily="2" charset="-122"/>
              </a:defRPr>
            </a:lvl3pPr>
            <a:lvl4pPr marL="1987550" indent="-228600" algn="l">
              <a:spcBef>
                <a:spcPct val="20000"/>
              </a:spcBef>
              <a:buChar char="–"/>
              <a:defRPr kumimoji="1" b="1">
                <a:solidFill>
                  <a:schemeClr val="tx1"/>
                </a:solidFill>
                <a:latin typeface="Times New Roman" pitchFamily="18" charset="0"/>
                <a:ea typeface="黑体" pitchFamily="2" charset="-122"/>
              </a:defRPr>
            </a:lvl4pPr>
            <a:lvl5pPr marL="2406650" indent="-228600" algn="l">
              <a:spcBef>
                <a:spcPct val="20000"/>
              </a:spcBef>
              <a:buChar char="»"/>
              <a:defRPr kumimoji="1" b="1">
                <a:solidFill>
                  <a:schemeClr val="tx1"/>
                </a:solidFill>
                <a:latin typeface="Times New Roman" pitchFamily="18" charset="0"/>
                <a:ea typeface="黑体" pitchFamily="2" charset="-122"/>
              </a:defRPr>
            </a:lvl5pPr>
            <a:lvl6pPr marL="286385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332105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77825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423545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pPr>
              <a:buFont typeface="Monotype Sorts" pitchFamily="2" charset="2"/>
              <a:buNone/>
            </a:pPr>
            <a:r>
              <a:rPr lang="en-US" altLang="zh-CN" sz="2400">
                <a:latin typeface="宋体" charset="-122"/>
              </a:rPr>
              <a:t>L(M)={10,110,111,01,000,001}</a:t>
            </a:r>
          </a:p>
        </p:txBody>
      </p:sp>
      <p:grpSp>
        <p:nvGrpSpPr>
          <p:cNvPr id="254982" name="Group 6"/>
          <p:cNvGrpSpPr>
            <a:grpSpLocks/>
          </p:cNvGrpSpPr>
          <p:nvPr/>
        </p:nvGrpSpPr>
        <p:grpSpPr bwMode="auto">
          <a:xfrm>
            <a:off x="6172200" y="4495800"/>
            <a:ext cx="1905000" cy="609600"/>
            <a:chOff x="3888" y="2832"/>
            <a:chExt cx="1200" cy="384"/>
          </a:xfrm>
        </p:grpSpPr>
        <p:sp>
          <p:nvSpPr>
            <p:cNvPr id="254983" name="Line 7"/>
            <p:cNvSpPr>
              <a:spLocks noChangeShapeType="1"/>
            </p:cNvSpPr>
            <p:nvPr/>
          </p:nvSpPr>
          <p:spPr bwMode="auto">
            <a:xfrm flipV="1">
              <a:off x="3888" y="2832"/>
              <a:ext cx="480" cy="384"/>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4984" name="Line 8"/>
            <p:cNvSpPr>
              <a:spLocks noChangeShapeType="1"/>
            </p:cNvSpPr>
            <p:nvPr/>
          </p:nvSpPr>
          <p:spPr bwMode="auto">
            <a:xfrm>
              <a:off x="4560" y="2832"/>
              <a:ext cx="528" cy="384"/>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54985" name="Group 9"/>
          <p:cNvGrpSpPr>
            <a:grpSpLocks/>
          </p:cNvGrpSpPr>
          <p:nvPr/>
        </p:nvGrpSpPr>
        <p:grpSpPr bwMode="auto">
          <a:xfrm>
            <a:off x="6172200" y="4495800"/>
            <a:ext cx="1828800" cy="762000"/>
            <a:chOff x="3888" y="2832"/>
            <a:chExt cx="1152" cy="480"/>
          </a:xfrm>
        </p:grpSpPr>
        <p:grpSp>
          <p:nvGrpSpPr>
            <p:cNvPr id="254986" name="Group 10"/>
            <p:cNvGrpSpPr>
              <a:grpSpLocks/>
            </p:cNvGrpSpPr>
            <p:nvPr/>
          </p:nvGrpSpPr>
          <p:grpSpPr bwMode="auto">
            <a:xfrm>
              <a:off x="3888" y="2832"/>
              <a:ext cx="1152" cy="480"/>
              <a:chOff x="3888" y="2832"/>
              <a:chExt cx="1152" cy="480"/>
            </a:xfrm>
          </p:grpSpPr>
          <p:sp>
            <p:nvSpPr>
              <p:cNvPr id="254987" name="Line 11"/>
              <p:cNvSpPr>
                <a:spLocks noChangeShapeType="1"/>
              </p:cNvSpPr>
              <p:nvPr/>
            </p:nvSpPr>
            <p:spPr bwMode="auto">
              <a:xfrm flipV="1">
                <a:off x="3888" y="2832"/>
                <a:ext cx="480" cy="384"/>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4988" name="Line 12"/>
              <p:cNvSpPr>
                <a:spLocks noChangeShapeType="1"/>
              </p:cNvSpPr>
              <p:nvPr/>
            </p:nvSpPr>
            <p:spPr bwMode="auto">
              <a:xfrm>
                <a:off x="4464" y="2880"/>
                <a:ext cx="0" cy="28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4989" name="Line 13"/>
              <p:cNvSpPr>
                <a:spLocks noChangeShapeType="1"/>
              </p:cNvSpPr>
              <p:nvPr/>
            </p:nvSpPr>
            <p:spPr bwMode="auto">
              <a:xfrm>
                <a:off x="4560" y="3312"/>
                <a:ext cx="48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54990" name="Text Box 14"/>
            <p:cNvSpPr txBox="1">
              <a:spLocks noChangeArrowheads="1"/>
            </p:cNvSpPr>
            <p:nvPr/>
          </p:nvSpPr>
          <p:spPr bwMode="auto">
            <a:xfrm>
              <a:off x="4656" y="302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just">
                <a:spcBef>
                  <a:spcPct val="20000"/>
                </a:spcBef>
              </a:pPr>
              <a:r>
                <a:rPr lang="en-US" altLang="zh-CN" b="1">
                  <a:solidFill>
                    <a:srgbClr val="FF0000"/>
                  </a:solidFill>
                  <a:latin typeface="宋体" charset="-122"/>
                </a:rPr>
                <a:t>0</a:t>
              </a:r>
            </a:p>
          </p:txBody>
        </p:sp>
      </p:grpSp>
      <p:grpSp>
        <p:nvGrpSpPr>
          <p:cNvPr id="254991" name="Group 15"/>
          <p:cNvGrpSpPr>
            <a:grpSpLocks/>
          </p:cNvGrpSpPr>
          <p:nvPr/>
        </p:nvGrpSpPr>
        <p:grpSpPr bwMode="auto">
          <a:xfrm>
            <a:off x="6172200" y="4495800"/>
            <a:ext cx="1828800" cy="762000"/>
            <a:chOff x="1584" y="2832"/>
            <a:chExt cx="1152" cy="480"/>
          </a:xfrm>
        </p:grpSpPr>
        <p:grpSp>
          <p:nvGrpSpPr>
            <p:cNvPr id="254992" name="Group 16"/>
            <p:cNvGrpSpPr>
              <a:grpSpLocks/>
            </p:cNvGrpSpPr>
            <p:nvPr/>
          </p:nvGrpSpPr>
          <p:grpSpPr bwMode="auto">
            <a:xfrm>
              <a:off x="1584" y="2832"/>
              <a:ext cx="1152" cy="480"/>
              <a:chOff x="3888" y="2832"/>
              <a:chExt cx="1152" cy="480"/>
            </a:xfrm>
          </p:grpSpPr>
          <p:sp>
            <p:nvSpPr>
              <p:cNvPr id="254993" name="Line 17"/>
              <p:cNvSpPr>
                <a:spLocks noChangeShapeType="1"/>
              </p:cNvSpPr>
              <p:nvPr/>
            </p:nvSpPr>
            <p:spPr bwMode="auto">
              <a:xfrm flipV="1">
                <a:off x="3888" y="2832"/>
                <a:ext cx="480" cy="384"/>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4994" name="Line 18"/>
              <p:cNvSpPr>
                <a:spLocks noChangeShapeType="1"/>
              </p:cNvSpPr>
              <p:nvPr/>
            </p:nvSpPr>
            <p:spPr bwMode="auto">
              <a:xfrm>
                <a:off x="4464" y="2880"/>
                <a:ext cx="0" cy="28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4995" name="Line 19"/>
              <p:cNvSpPr>
                <a:spLocks noChangeShapeType="1"/>
              </p:cNvSpPr>
              <p:nvPr/>
            </p:nvSpPr>
            <p:spPr bwMode="auto">
              <a:xfrm>
                <a:off x="4560" y="3312"/>
                <a:ext cx="48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54996" name="Text Box 20"/>
            <p:cNvSpPr txBox="1">
              <a:spLocks noChangeArrowheads="1"/>
            </p:cNvSpPr>
            <p:nvPr/>
          </p:nvSpPr>
          <p:spPr bwMode="auto">
            <a:xfrm>
              <a:off x="2352" y="302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just">
                <a:spcBef>
                  <a:spcPct val="20000"/>
                </a:spcBef>
              </a:pPr>
              <a:r>
                <a:rPr lang="en-US" altLang="zh-CN" b="1">
                  <a:solidFill>
                    <a:srgbClr val="FF0000"/>
                  </a:solidFill>
                  <a:latin typeface="宋体" charset="-122"/>
                </a:rPr>
                <a:t>1</a:t>
              </a:r>
            </a:p>
          </p:txBody>
        </p:sp>
      </p:grpSp>
      <p:grpSp>
        <p:nvGrpSpPr>
          <p:cNvPr id="254997" name="Group 21"/>
          <p:cNvGrpSpPr>
            <a:grpSpLocks/>
          </p:cNvGrpSpPr>
          <p:nvPr/>
        </p:nvGrpSpPr>
        <p:grpSpPr bwMode="auto">
          <a:xfrm>
            <a:off x="6096000" y="5410200"/>
            <a:ext cx="1981200" cy="762000"/>
            <a:chOff x="3840" y="3408"/>
            <a:chExt cx="1248" cy="480"/>
          </a:xfrm>
        </p:grpSpPr>
        <p:sp>
          <p:nvSpPr>
            <p:cNvPr id="254998" name="Line 22"/>
            <p:cNvSpPr>
              <a:spLocks noChangeShapeType="1"/>
            </p:cNvSpPr>
            <p:nvPr/>
          </p:nvSpPr>
          <p:spPr bwMode="auto">
            <a:xfrm>
              <a:off x="3840" y="3408"/>
              <a:ext cx="480" cy="43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4999" name="Line 23"/>
            <p:cNvSpPr>
              <a:spLocks noChangeShapeType="1"/>
            </p:cNvSpPr>
            <p:nvPr/>
          </p:nvSpPr>
          <p:spPr bwMode="auto">
            <a:xfrm flipV="1">
              <a:off x="4560" y="3408"/>
              <a:ext cx="528" cy="48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55000" name="Group 24"/>
          <p:cNvGrpSpPr>
            <a:grpSpLocks/>
          </p:cNvGrpSpPr>
          <p:nvPr/>
        </p:nvGrpSpPr>
        <p:grpSpPr bwMode="auto">
          <a:xfrm>
            <a:off x="6096000" y="5181600"/>
            <a:ext cx="1905000" cy="914400"/>
            <a:chOff x="1728" y="3264"/>
            <a:chExt cx="1200" cy="576"/>
          </a:xfrm>
        </p:grpSpPr>
        <p:grpSp>
          <p:nvGrpSpPr>
            <p:cNvPr id="255001" name="Group 25"/>
            <p:cNvGrpSpPr>
              <a:grpSpLocks/>
            </p:cNvGrpSpPr>
            <p:nvPr/>
          </p:nvGrpSpPr>
          <p:grpSpPr bwMode="auto">
            <a:xfrm>
              <a:off x="1728" y="3312"/>
              <a:ext cx="1200" cy="528"/>
              <a:chOff x="3840" y="3312"/>
              <a:chExt cx="1200" cy="528"/>
            </a:xfrm>
          </p:grpSpPr>
          <p:sp>
            <p:nvSpPr>
              <p:cNvPr id="255002" name="Line 26"/>
              <p:cNvSpPr>
                <a:spLocks noChangeShapeType="1"/>
              </p:cNvSpPr>
              <p:nvPr/>
            </p:nvSpPr>
            <p:spPr bwMode="auto">
              <a:xfrm>
                <a:off x="3840" y="3408"/>
                <a:ext cx="480" cy="43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5003" name="Line 27"/>
              <p:cNvSpPr>
                <a:spLocks noChangeShapeType="1"/>
              </p:cNvSpPr>
              <p:nvPr/>
            </p:nvSpPr>
            <p:spPr bwMode="auto">
              <a:xfrm flipV="1">
                <a:off x="4464" y="3456"/>
                <a:ext cx="0" cy="28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5004" name="Line 28"/>
              <p:cNvSpPr>
                <a:spLocks noChangeShapeType="1"/>
              </p:cNvSpPr>
              <p:nvPr/>
            </p:nvSpPr>
            <p:spPr bwMode="auto">
              <a:xfrm>
                <a:off x="4608" y="3312"/>
                <a:ext cx="432"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55005" name="Text Box 29"/>
            <p:cNvSpPr txBox="1">
              <a:spLocks noChangeArrowheads="1"/>
            </p:cNvSpPr>
            <p:nvPr/>
          </p:nvSpPr>
          <p:spPr bwMode="auto">
            <a:xfrm>
              <a:off x="2572" y="326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just">
                <a:spcBef>
                  <a:spcPct val="20000"/>
                </a:spcBef>
              </a:pPr>
              <a:r>
                <a:rPr lang="en-US" altLang="zh-CN" b="1">
                  <a:solidFill>
                    <a:srgbClr val="FF0000"/>
                  </a:solidFill>
                  <a:latin typeface="宋体" charset="-122"/>
                </a:rPr>
                <a:t>0</a:t>
              </a:r>
            </a:p>
          </p:txBody>
        </p:sp>
      </p:grpSp>
      <p:grpSp>
        <p:nvGrpSpPr>
          <p:cNvPr id="255006" name="Group 30"/>
          <p:cNvGrpSpPr>
            <a:grpSpLocks/>
          </p:cNvGrpSpPr>
          <p:nvPr/>
        </p:nvGrpSpPr>
        <p:grpSpPr bwMode="auto">
          <a:xfrm>
            <a:off x="6096000" y="5181600"/>
            <a:ext cx="1905000" cy="914400"/>
            <a:chOff x="624" y="3264"/>
            <a:chExt cx="1200" cy="576"/>
          </a:xfrm>
        </p:grpSpPr>
        <p:grpSp>
          <p:nvGrpSpPr>
            <p:cNvPr id="255007" name="Group 31"/>
            <p:cNvGrpSpPr>
              <a:grpSpLocks/>
            </p:cNvGrpSpPr>
            <p:nvPr/>
          </p:nvGrpSpPr>
          <p:grpSpPr bwMode="auto">
            <a:xfrm>
              <a:off x="624" y="3312"/>
              <a:ext cx="1200" cy="528"/>
              <a:chOff x="3840" y="3312"/>
              <a:chExt cx="1200" cy="528"/>
            </a:xfrm>
          </p:grpSpPr>
          <p:sp>
            <p:nvSpPr>
              <p:cNvPr id="255008" name="Line 32"/>
              <p:cNvSpPr>
                <a:spLocks noChangeShapeType="1"/>
              </p:cNvSpPr>
              <p:nvPr/>
            </p:nvSpPr>
            <p:spPr bwMode="auto">
              <a:xfrm>
                <a:off x="3840" y="3408"/>
                <a:ext cx="480" cy="43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5009" name="Line 33"/>
              <p:cNvSpPr>
                <a:spLocks noChangeShapeType="1"/>
              </p:cNvSpPr>
              <p:nvPr/>
            </p:nvSpPr>
            <p:spPr bwMode="auto">
              <a:xfrm flipV="1">
                <a:off x="4464" y="3456"/>
                <a:ext cx="0" cy="28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5010" name="Line 34"/>
              <p:cNvSpPr>
                <a:spLocks noChangeShapeType="1"/>
              </p:cNvSpPr>
              <p:nvPr/>
            </p:nvSpPr>
            <p:spPr bwMode="auto">
              <a:xfrm>
                <a:off x="4608" y="3312"/>
                <a:ext cx="432"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55011" name="Text Box 35"/>
            <p:cNvSpPr txBox="1">
              <a:spLocks noChangeArrowheads="1"/>
            </p:cNvSpPr>
            <p:nvPr/>
          </p:nvSpPr>
          <p:spPr bwMode="auto">
            <a:xfrm>
              <a:off x="1420" y="326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just">
                <a:spcBef>
                  <a:spcPct val="20000"/>
                </a:spcBef>
              </a:pPr>
              <a:r>
                <a:rPr lang="en-US" altLang="zh-CN" b="1">
                  <a:solidFill>
                    <a:srgbClr val="FF0000"/>
                  </a:solidFill>
                  <a:latin typeface="宋体" charset="-122"/>
                </a:rPr>
                <a:t>1</a:t>
              </a:r>
            </a:p>
          </p:txBody>
        </p:sp>
      </p:grpSp>
      <p:sp>
        <p:nvSpPr>
          <p:cNvPr id="2" name="灯片编号占位符 1"/>
          <p:cNvSpPr>
            <a:spLocks noGrp="1"/>
          </p:cNvSpPr>
          <p:nvPr>
            <p:ph type="sldNum" sz="quarter" idx="10"/>
          </p:nvPr>
        </p:nvSpPr>
        <p:spPr/>
        <p:txBody>
          <a:bodyPr/>
          <a:lstStyle/>
          <a:p>
            <a:fld id="{53D5C0A6-204F-44E2-BC2D-888719E44444}" type="slidenum">
              <a:rPr lang="en-US" altLang="zh-CN" smtClean="0"/>
              <a:pPr/>
              <a:t>4</a:t>
            </a:fld>
            <a:endParaRPr lang="en-US" altLang="zh-CN"/>
          </a:p>
        </p:txBody>
      </p:sp>
    </p:spTree>
    <p:extLst>
      <p:ext uri="{BB962C8B-B14F-4D97-AF65-F5344CB8AC3E}">
        <p14:creationId xmlns:p14="http://schemas.microsoft.com/office/powerpoint/2010/main" val="1938978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Effect transition="in" filter="wipe(up)">
                                      <p:cBhvr>
                                        <p:cTn id="7" dur="500"/>
                                        <p:tgtEl>
                                          <p:spTgt spid="2549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4979">
                                            <p:txEl>
                                              <p:pRg st="1" end="1"/>
                                            </p:txEl>
                                          </p:spTgt>
                                        </p:tgtEl>
                                        <p:attrNameLst>
                                          <p:attrName>style.visibility</p:attrName>
                                        </p:attrNameLst>
                                      </p:cBhvr>
                                      <p:to>
                                        <p:strVal val="visible"/>
                                      </p:to>
                                    </p:set>
                                    <p:animEffect transition="in" filter="wipe(up)">
                                      <p:cBhvr>
                                        <p:cTn id="12" dur="500"/>
                                        <p:tgtEl>
                                          <p:spTgt spid="2549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4979">
                                            <p:txEl>
                                              <p:pRg st="2" end="2"/>
                                            </p:txEl>
                                          </p:spTgt>
                                        </p:tgtEl>
                                        <p:attrNameLst>
                                          <p:attrName>style.visibility</p:attrName>
                                        </p:attrNameLst>
                                      </p:cBhvr>
                                      <p:to>
                                        <p:strVal val="visible"/>
                                      </p:to>
                                    </p:set>
                                    <p:animEffect transition="in" filter="wipe(up)">
                                      <p:cBhvr>
                                        <p:cTn id="17" dur="500"/>
                                        <p:tgtEl>
                                          <p:spTgt spid="2549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54979">
                                            <p:txEl>
                                              <p:pRg st="3" end="3"/>
                                            </p:txEl>
                                          </p:spTgt>
                                        </p:tgtEl>
                                        <p:attrNameLst>
                                          <p:attrName>style.visibility</p:attrName>
                                        </p:attrNameLst>
                                      </p:cBhvr>
                                      <p:to>
                                        <p:strVal val="visible"/>
                                      </p:to>
                                    </p:set>
                                    <p:animEffect transition="in" filter="wipe(up)">
                                      <p:cBhvr>
                                        <p:cTn id="22" dur="500"/>
                                        <p:tgtEl>
                                          <p:spTgt spid="2549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254980"/>
                                        </p:tgtEl>
                                        <p:attrNameLst>
                                          <p:attrName>style.visibility</p:attrName>
                                        </p:attrNameLst>
                                      </p:cBhvr>
                                      <p:to>
                                        <p:strVal val="visible"/>
                                      </p:to>
                                    </p:set>
                                    <p:animEffect transition="in" filter="box(out)">
                                      <p:cBhvr>
                                        <p:cTn id="27" dur="500"/>
                                        <p:tgtEl>
                                          <p:spTgt spid="2549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254982"/>
                                        </p:tgtEl>
                                        <p:attrNameLst>
                                          <p:attrName>style.visibility</p:attrName>
                                        </p:attrNameLst>
                                      </p:cBhvr>
                                      <p:to>
                                        <p:strVal val="visible"/>
                                      </p:to>
                                    </p:set>
                                    <p:animEffect transition="in" filter="strips(downRight)">
                                      <p:cBhvr>
                                        <p:cTn id="32" dur="500"/>
                                        <p:tgtEl>
                                          <p:spTgt spid="254982"/>
                                        </p:tgtEl>
                                      </p:cBhvr>
                                    </p:animEffect>
                                  </p:childTnLst>
                                  <p:subTnLst>
                                    <p:set>
                                      <p:cBhvr override="childStyle">
                                        <p:cTn dur="1" fill="hold" display="0" masterRel="nextClick" afterEffect="1"/>
                                        <p:tgtEl>
                                          <p:spTgt spid="254982"/>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254985"/>
                                        </p:tgtEl>
                                        <p:attrNameLst>
                                          <p:attrName>style.visibility</p:attrName>
                                        </p:attrNameLst>
                                      </p:cBhvr>
                                      <p:to>
                                        <p:strVal val="visible"/>
                                      </p:to>
                                    </p:set>
                                    <p:animEffect transition="in" filter="strips(downRight)">
                                      <p:cBhvr>
                                        <p:cTn id="37" dur="500"/>
                                        <p:tgtEl>
                                          <p:spTgt spid="254985"/>
                                        </p:tgtEl>
                                      </p:cBhvr>
                                    </p:animEffect>
                                  </p:childTnLst>
                                  <p:subTnLst>
                                    <p:set>
                                      <p:cBhvr override="childStyle">
                                        <p:cTn dur="1" fill="hold" display="0" masterRel="nextClick" afterEffect="1"/>
                                        <p:tgtEl>
                                          <p:spTgt spid="254985"/>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254991"/>
                                        </p:tgtEl>
                                        <p:attrNameLst>
                                          <p:attrName>style.visibility</p:attrName>
                                        </p:attrNameLst>
                                      </p:cBhvr>
                                      <p:to>
                                        <p:strVal val="visible"/>
                                      </p:to>
                                    </p:set>
                                    <p:animEffect transition="in" filter="strips(downRight)">
                                      <p:cBhvr>
                                        <p:cTn id="42" dur="500"/>
                                        <p:tgtEl>
                                          <p:spTgt spid="254991"/>
                                        </p:tgtEl>
                                      </p:cBhvr>
                                    </p:animEffect>
                                  </p:childTnLst>
                                  <p:subTnLst>
                                    <p:set>
                                      <p:cBhvr override="childStyle">
                                        <p:cTn dur="1" fill="hold" display="0" masterRel="nextClick" afterEffect="1"/>
                                        <p:tgtEl>
                                          <p:spTgt spid="254991"/>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3" fill="hold" nodeType="clickEffect">
                                  <p:stCondLst>
                                    <p:cond delay="0"/>
                                  </p:stCondLst>
                                  <p:childTnLst>
                                    <p:set>
                                      <p:cBhvr>
                                        <p:cTn id="46" dur="1" fill="hold">
                                          <p:stCondLst>
                                            <p:cond delay="0"/>
                                          </p:stCondLst>
                                        </p:cTn>
                                        <p:tgtEl>
                                          <p:spTgt spid="254997"/>
                                        </p:tgtEl>
                                        <p:attrNameLst>
                                          <p:attrName>style.visibility</p:attrName>
                                        </p:attrNameLst>
                                      </p:cBhvr>
                                      <p:to>
                                        <p:strVal val="visible"/>
                                      </p:to>
                                    </p:set>
                                    <p:animEffect transition="in" filter="strips(upRight)">
                                      <p:cBhvr>
                                        <p:cTn id="47" dur="500"/>
                                        <p:tgtEl>
                                          <p:spTgt spid="254997"/>
                                        </p:tgtEl>
                                      </p:cBhvr>
                                    </p:animEffect>
                                  </p:childTnLst>
                                  <p:subTnLst>
                                    <p:set>
                                      <p:cBhvr override="childStyle">
                                        <p:cTn dur="1" fill="hold" display="0" masterRel="nextClick" afterEffect="1"/>
                                        <p:tgtEl>
                                          <p:spTgt spid="254997"/>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3" fill="hold" nodeType="clickEffect">
                                  <p:stCondLst>
                                    <p:cond delay="0"/>
                                  </p:stCondLst>
                                  <p:childTnLst>
                                    <p:set>
                                      <p:cBhvr>
                                        <p:cTn id="51" dur="1" fill="hold">
                                          <p:stCondLst>
                                            <p:cond delay="0"/>
                                          </p:stCondLst>
                                        </p:cTn>
                                        <p:tgtEl>
                                          <p:spTgt spid="255000"/>
                                        </p:tgtEl>
                                        <p:attrNameLst>
                                          <p:attrName>style.visibility</p:attrName>
                                        </p:attrNameLst>
                                      </p:cBhvr>
                                      <p:to>
                                        <p:strVal val="visible"/>
                                      </p:to>
                                    </p:set>
                                    <p:animEffect transition="in" filter="strips(upRight)">
                                      <p:cBhvr>
                                        <p:cTn id="52" dur="500"/>
                                        <p:tgtEl>
                                          <p:spTgt spid="255000"/>
                                        </p:tgtEl>
                                      </p:cBhvr>
                                    </p:animEffect>
                                  </p:childTnLst>
                                  <p:subTnLst>
                                    <p:set>
                                      <p:cBhvr override="childStyle">
                                        <p:cTn dur="1" fill="hold" display="0" masterRel="nextClick" afterEffect="1"/>
                                        <p:tgtEl>
                                          <p:spTgt spid="255000"/>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3" fill="hold" nodeType="clickEffect">
                                  <p:stCondLst>
                                    <p:cond delay="0"/>
                                  </p:stCondLst>
                                  <p:childTnLst>
                                    <p:set>
                                      <p:cBhvr>
                                        <p:cTn id="56" dur="1" fill="hold">
                                          <p:stCondLst>
                                            <p:cond delay="0"/>
                                          </p:stCondLst>
                                        </p:cTn>
                                        <p:tgtEl>
                                          <p:spTgt spid="255006"/>
                                        </p:tgtEl>
                                        <p:attrNameLst>
                                          <p:attrName>style.visibility</p:attrName>
                                        </p:attrNameLst>
                                      </p:cBhvr>
                                      <p:to>
                                        <p:strVal val="visible"/>
                                      </p:to>
                                    </p:set>
                                    <p:animEffect transition="in" filter="strips(upRight)">
                                      <p:cBhvr>
                                        <p:cTn id="57" dur="500"/>
                                        <p:tgtEl>
                                          <p:spTgt spid="255006"/>
                                        </p:tgtEl>
                                      </p:cBhvr>
                                    </p:animEffect>
                                  </p:childTnLst>
                                  <p:subTnLst>
                                    <p:set>
                                      <p:cBhvr override="childStyle">
                                        <p:cTn dur="1" fill="hold" display="0" masterRel="nextClick" afterEffect="1"/>
                                        <p:tgtEl>
                                          <p:spTgt spid="255006"/>
                                        </p:tgtEl>
                                        <p:attrNameLst>
                                          <p:attrName>style.visibility</p:attrName>
                                        </p:attrNameLst>
                                      </p:cBhvr>
                                      <p:to>
                                        <p:strVal val="hidden"/>
                                      </p:to>
                                    </p:set>
                                  </p:sub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54981">
                                            <p:txEl>
                                              <p:pRg st="0" end="0"/>
                                            </p:txEl>
                                          </p:spTgt>
                                        </p:tgtEl>
                                        <p:attrNameLst>
                                          <p:attrName>style.visibility</p:attrName>
                                        </p:attrNameLst>
                                      </p:cBhvr>
                                      <p:to>
                                        <p:strVal val="visible"/>
                                      </p:to>
                                    </p:set>
                                    <p:animEffect transition="in" filter="wipe(left)">
                                      <p:cBhvr>
                                        <p:cTn id="62" dur="500"/>
                                        <p:tgtEl>
                                          <p:spTgt spid="2549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autoUpdateAnimBg="0"/>
      <p:bldP spid="254981"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228600" y="109317"/>
            <a:ext cx="8716963" cy="2014538"/>
          </a:xfrm>
        </p:spPr>
        <p:txBody>
          <a:bodyPr/>
          <a:lstStyle/>
          <a:p>
            <a:r>
              <a:rPr lang="zh-CN" altLang="en-US" sz="2400" dirty="0" smtClean="0">
                <a:latin typeface="宋体" charset="-122"/>
              </a:rPr>
              <a:t>示例</a:t>
            </a:r>
            <a:r>
              <a:rPr lang="zh-CN" altLang="en-US" sz="2400" dirty="0" smtClean="0">
                <a:solidFill>
                  <a:schemeClr val="tx1"/>
                </a:solidFill>
                <a:latin typeface="宋体" charset="-122"/>
              </a:rPr>
              <a:t>：</a:t>
            </a:r>
            <a:r>
              <a:rPr lang="zh-CN" altLang="en-US" sz="2400" dirty="0">
                <a:solidFill>
                  <a:schemeClr val="tx1"/>
                </a:solidFill>
                <a:latin typeface="宋体" charset="-122"/>
              </a:rPr>
              <a:t>设有</a:t>
            </a:r>
            <a:r>
              <a:rPr lang="en-US" altLang="zh-CN" sz="2400" dirty="0">
                <a:solidFill>
                  <a:schemeClr val="tx1"/>
                </a:solidFill>
                <a:latin typeface="宋体" charset="-122"/>
              </a:rPr>
              <a:t>DFA M=({</a:t>
            </a:r>
            <a:r>
              <a:rPr lang="en-US" altLang="zh-CN" sz="2400" dirty="0" err="1">
                <a:solidFill>
                  <a:schemeClr val="tx1"/>
                </a:solidFill>
                <a:latin typeface="宋体" charset="-122"/>
              </a:rPr>
              <a:t>a,b</a:t>
            </a:r>
            <a:r>
              <a:rPr lang="en-US" altLang="zh-CN" sz="2400" dirty="0">
                <a:solidFill>
                  <a:schemeClr val="tx1"/>
                </a:solidFill>
                <a:latin typeface="宋体" charset="-122"/>
              </a:rPr>
              <a:t>}, {q</a:t>
            </a:r>
            <a:r>
              <a:rPr lang="en-US" altLang="zh-CN" sz="2400" baseline="-25000" dirty="0">
                <a:solidFill>
                  <a:schemeClr val="tx1"/>
                </a:solidFill>
                <a:latin typeface="宋体" charset="-122"/>
              </a:rPr>
              <a:t>0</a:t>
            </a:r>
            <a:r>
              <a:rPr lang="en-US" altLang="zh-CN" sz="2400" dirty="0">
                <a:solidFill>
                  <a:schemeClr val="tx1"/>
                </a:solidFill>
                <a:latin typeface="宋体" charset="-122"/>
              </a:rPr>
              <a:t>,q</a:t>
            </a:r>
            <a:r>
              <a:rPr lang="en-US" altLang="zh-CN" sz="2400" baseline="-25000" dirty="0">
                <a:solidFill>
                  <a:schemeClr val="tx1"/>
                </a:solidFill>
                <a:latin typeface="宋体" charset="-122"/>
              </a:rPr>
              <a:t>1</a:t>
            </a:r>
            <a:r>
              <a:rPr lang="en-US" altLang="zh-CN" sz="2400" dirty="0">
                <a:solidFill>
                  <a:schemeClr val="tx1"/>
                </a:solidFill>
                <a:latin typeface="宋体" charset="-122"/>
              </a:rPr>
              <a:t>,q</a:t>
            </a:r>
            <a:r>
              <a:rPr lang="en-US" altLang="zh-CN" sz="2400" baseline="-25000" dirty="0">
                <a:solidFill>
                  <a:schemeClr val="tx1"/>
                </a:solidFill>
                <a:latin typeface="宋体" charset="-122"/>
              </a:rPr>
              <a:t>2</a:t>
            </a:r>
            <a:r>
              <a:rPr lang="en-US" altLang="zh-CN" sz="2400" dirty="0">
                <a:solidFill>
                  <a:schemeClr val="tx1"/>
                </a:solidFill>
                <a:latin typeface="宋体" charset="-122"/>
              </a:rPr>
              <a:t>,q</a:t>
            </a:r>
            <a:r>
              <a:rPr lang="en-US" altLang="zh-CN" sz="2400" baseline="-25000" dirty="0">
                <a:solidFill>
                  <a:schemeClr val="tx1"/>
                </a:solidFill>
                <a:latin typeface="宋体" charset="-122"/>
              </a:rPr>
              <a:t>3</a:t>
            </a:r>
            <a:r>
              <a:rPr lang="en-US" altLang="zh-CN" sz="2400" dirty="0">
                <a:solidFill>
                  <a:schemeClr val="tx1"/>
                </a:solidFill>
                <a:latin typeface="宋体" charset="-122"/>
              </a:rPr>
              <a:t>},q</a:t>
            </a:r>
            <a:r>
              <a:rPr lang="en-US" altLang="zh-CN" sz="2400" baseline="-25000" dirty="0">
                <a:solidFill>
                  <a:schemeClr val="tx1"/>
                </a:solidFill>
                <a:latin typeface="宋体" charset="-122"/>
              </a:rPr>
              <a:t>0</a:t>
            </a:r>
            <a:r>
              <a:rPr lang="en-US" altLang="zh-CN" sz="2400" dirty="0">
                <a:solidFill>
                  <a:schemeClr val="tx1"/>
                </a:solidFill>
                <a:latin typeface="宋体" charset="-122"/>
              </a:rPr>
              <a:t>,{q</a:t>
            </a:r>
            <a:r>
              <a:rPr lang="en-US" altLang="zh-CN" sz="2400" baseline="-25000" dirty="0">
                <a:solidFill>
                  <a:schemeClr val="tx1"/>
                </a:solidFill>
                <a:latin typeface="宋体" charset="-122"/>
              </a:rPr>
              <a:t>3</a:t>
            </a:r>
            <a:r>
              <a:rPr lang="en-US" altLang="zh-CN" sz="2400" dirty="0">
                <a:solidFill>
                  <a:schemeClr val="tx1"/>
                </a:solidFill>
                <a:latin typeface="宋体" charset="-122"/>
              </a:rPr>
              <a:t>},</a:t>
            </a:r>
            <a:r>
              <a:rPr lang="en-US" altLang="zh-CN" sz="2400" dirty="0">
                <a:solidFill>
                  <a:schemeClr val="tx1"/>
                </a:solidFill>
                <a:latin typeface="宋体" charset="-122"/>
                <a:sym typeface="Symbol" pitchFamily="18" charset="2"/>
              </a:rPr>
              <a:t></a:t>
            </a:r>
            <a:r>
              <a:rPr lang="en-US" altLang="zh-CN" sz="2400" dirty="0">
                <a:solidFill>
                  <a:schemeClr val="tx1"/>
                </a:solidFill>
                <a:latin typeface="宋体" charset="-122"/>
              </a:rPr>
              <a:t>)</a:t>
            </a:r>
            <a:br>
              <a:rPr lang="en-US" altLang="zh-CN" sz="2400" dirty="0">
                <a:solidFill>
                  <a:schemeClr val="tx1"/>
                </a:solidFill>
                <a:latin typeface="宋体" charset="-122"/>
              </a:rPr>
            </a:br>
            <a:r>
              <a:rPr lang="en-US" altLang="zh-CN" sz="2400" dirty="0">
                <a:solidFill>
                  <a:schemeClr val="tx1"/>
                </a:solidFill>
                <a:latin typeface="宋体" charset="-122"/>
              </a:rPr>
              <a:t>    </a:t>
            </a:r>
            <a:r>
              <a:rPr lang="en-US" altLang="zh-CN" sz="2400" dirty="0" smtClean="0">
                <a:solidFill>
                  <a:schemeClr val="tx1"/>
                </a:solidFill>
                <a:latin typeface="宋体" charset="-122"/>
              </a:rPr>
              <a:t>  </a:t>
            </a:r>
            <a:r>
              <a:rPr lang="zh-CN" altLang="en-US" sz="2400" dirty="0" smtClean="0">
                <a:solidFill>
                  <a:schemeClr val="tx1"/>
                </a:solidFill>
                <a:latin typeface="宋体" charset="-122"/>
              </a:rPr>
              <a:t>其中</a:t>
            </a:r>
            <a:r>
              <a:rPr lang="zh-CN" altLang="en-US" sz="2400" dirty="0">
                <a:solidFill>
                  <a:schemeClr val="tx1"/>
                </a:solidFill>
                <a:latin typeface="宋体" charset="-122"/>
              </a:rPr>
              <a:t>转换函数</a:t>
            </a:r>
            <a:r>
              <a:rPr lang="zh-CN" altLang="en-US" sz="2400" dirty="0">
                <a:solidFill>
                  <a:schemeClr val="tx1"/>
                </a:solidFill>
                <a:latin typeface="宋体" charset="-122"/>
                <a:sym typeface="Symbol" pitchFamily="18" charset="2"/>
              </a:rPr>
              <a:t></a:t>
            </a:r>
            <a:r>
              <a:rPr lang="zh-CN" altLang="en-US" sz="2400" dirty="0">
                <a:solidFill>
                  <a:schemeClr val="tx1"/>
                </a:solidFill>
                <a:latin typeface="宋体" charset="-122"/>
              </a:rPr>
              <a:t>如下：</a:t>
            </a:r>
            <a:br>
              <a:rPr lang="zh-CN" altLang="en-US" sz="2400" dirty="0">
                <a:solidFill>
                  <a:schemeClr val="tx1"/>
                </a:solidFill>
                <a:latin typeface="宋体" charset="-122"/>
              </a:rPr>
            </a:br>
            <a:r>
              <a:rPr lang="zh-CN" altLang="en-US" sz="2400" dirty="0">
                <a:solidFill>
                  <a:schemeClr val="tx1"/>
                </a:solidFill>
                <a:latin typeface="宋体" charset="-122"/>
              </a:rPr>
              <a:t>      </a:t>
            </a:r>
            <a:r>
              <a:rPr lang="zh-CN" altLang="en-US" sz="2400" dirty="0">
                <a:solidFill>
                  <a:schemeClr val="tx1"/>
                </a:solidFill>
                <a:latin typeface="宋体" charset="-122"/>
                <a:sym typeface="Symbol" pitchFamily="18" charset="2"/>
              </a:rPr>
              <a:t></a:t>
            </a:r>
            <a:r>
              <a:rPr lang="en-US" altLang="zh-CN" sz="2400" dirty="0">
                <a:solidFill>
                  <a:schemeClr val="tx1"/>
                </a:solidFill>
                <a:latin typeface="宋体" charset="-122"/>
              </a:rPr>
              <a:t>(q</a:t>
            </a:r>
            <a:r>
              <a:rPr lang="en-US" altLang="zh-CN" sz="2400" baseline="-25000" dirty="0">
                <a:solidFill>
                  <a:schemeClr val="tx1"/>
                </a:solidFill>
                <a:latin typeface="宋体" charset="-122"/>
              </a:rPr>
              <a:t>0</a:t>
            </a:r>
            <a:r>
              <a:rPr lang="en-US" altLang="zh-CN" sz="2400" dirty="0">
                <a:solidFill>
                  <a:schemeClr val="tx1"/>
                </a:solidFill>
                <a:latin typeface="宋体" charset="-122"/>
              </a:rPr>
              <a:t>,a)=q</a:t>
            </a:r>
            <a:r>
              <a:rPr lang="en-US" altLang="zh-CN" sz="2400" baseline="-25000" dirty="0">
                <a:solidFill>
                  <a:schemeClr val="tx1"/>
                </a:solidFill>
                <a:latin typeface="宋体" charset="-122"/>
              </a:rPr>
              <a:t>1</a:t>
            </a:r>
            <a:r>
              <a:rPr lang="en-US" altLang="zh-CN" sz="2400" dirty="0">
                <a:solidFill>
                  <a:schemeClr val="tx1"/>
                </a:solidFill>
                <a:latin typeface="宋体" charset="-122"/>
              </a:rPr>
              <a:t>,  </a:t>
            </a:r>
            <a:r>
              <a:rPr lang="en-US" altLang="zh-CN" sz="2400" dirty="0">
                <a:solidFill>
                  <a:schemeClr val="tx1"/>
                </a:solidFill>
                <a:latin typeface="宋体" charset="-122"/>
                <a:sym typeface="Symbol" pitchFamily="18" charset="2"/>
              </a:rPr>
              <a:t></a:t>
            </a:r>
            <a:r>
              <a:rPr lang="en-US" altLang="zh-CN" sz="2400" dirty="0">
                <a:solidFill>
                  <a:schemeClr val="tx1"/>
                </a:solidFill>
                <a:latin typeface="宋体" charset="-122"/>
              </a:rPr>
              <a:t>(q</a:t>
            </a:r>
            <a:r>
              <a:rPr lang="en-US" altLang="zh-CN" sz="2400" baseline="-25000" dirty="0">
                <a:solidFill>
                  <a:schemeClr val="tx1"/>
                </a:solidFill>
                <a:latin typeface="宋体" charset="-122"/>
              </a:rPr>
              <a:t>1</a:t>
            </a:r>
            <a:r>
              <a:rPr lang="en-US" altLang="zh-CN" sz="2400" dirty="0">
                <a:solidFill>
                  <a:schemeClr val="tx1"/>
                </a:solidFill>
                <a:latin typeface="宋体" charset="-122"/>
              </a:rPr>
              <a:t>,a)=q</a:t>
            </a:r>
            <a:r>
              <a:rPr lang="en-US" altLang="zh-CN" sz="2400" baseline="-25000" dirty="0">
                <a:solidFill>
                  <a:schemeClr val="tx1"/>
                </a:solidFill>
                <a:latin typeface="宋体" charset="-122"/>
              </a:rPr>
              <a:t>3</a:t>
            </a:r>
            <a:r>
              <a:rPr lang="en-US" altLang="zh-CN" sz="2400" dirty="0">
                <a:solidFill>
                  <a:schemeClr val="tx1"/>
                </a:solidFill>
                <a:latin typeface="宋体" charset="-122"/>
              </a:rPr>
              <a:t>,  </a:t>
            </a:r>
            <a:r>
              <a:rPr lang="en-US" altLang="zh-CN" sz="2400" dirty="0">
                <a:solidFill>
                  <a:schemeClr val="tx1"/>
                </a:solidFill>
                <a:latin typeface="宋体" charset="-122"/>
                <a:sym typeface="Symbol" pitchFamily="18" charset="2"/>
              </a:rPr>
              <a:t></a:t>
            </a:r>
            <a:r>
              <a:rPr lang="en-US" altLang="zh-CN" sz="2400" dirty="0">
                <a:solidFill>
                  <a:schemeClr val="tx1"/>
                </a:solidFill>
                <a:latin typeface="宋体" charset="-122"/>
              </a:rPr>
              <a:t>(q</a:t>
            </a:r>
            <a:r>
              <a:rPr lang="en-US" altLang="zh-CN" sz="2400" baseline="-25000" dirty="0">
                <a:solidFill>
                  <a:schemeClr val="tx1"/>
                </a:solidFill>
                <a:latin typeface="宋体" charset="-122"/>
              </a:rPr>
              <a:t>2</a:t>
            </a:r>
            <a:r>
              <a:rPr lang="en-US" altLang="zh-CN" sz="2400" dirty="0">
                <a:solidFill>
                  <a:schemeClr val="tx1"/>
                </a:solidFill>
                <a:latin typeface="宋体" charset="-122"/>
              </a:rPr>
              <a:t>,a)=q</a:t>
            </a:r>
            <a:r>
              <a:rPr lang="en-US" altLang="zh-CN" sz="2400" baseline="-25000" dirty="0">
                <a:solidFill>
                  <a:schemeClr val="tx1"/>
                </a:solidFill>
                <a:latin typeface="宋体" charset="-122"/>
              </a:rPr>
              <a:t>2</a:t>
            </a:r>
            <a:r>
              <a:rPr lang="en-US" altLang="zh-CN" sz="2400" dirty="0">
                <a:solidFill>
                  <a:schemeClr val="tx1"/>
                </a:solidFill>
                <a:latin typeface="宋体" charset="-122"/>
              </a:rPr>
              <a:t/>
            </a:r>
            <a:br>
              <a:rPr lang="en-US" altLang="zh-CN" sz="2400" dirty="0">
                <a:solidFill>
                  <a:schemeClr val="tx1"/>
                </a:solidFill>
                <a:latin typeface="宋体" charset="-122"/>
              </a:rPr>
            </a:br>
            <a:r>
              <a:rPr lang="en-US" altLang="zh-CN" sz="2400" dirty="0">
                <a:solidFill>
                  <a:schemeClr val="tx1"/>
                </a:solidFill>
                <a:latin typeface="宋体" charset="-122"/>
              </a:rPr>
              <a:t>      </a:t>
            </a:r>
            <a:r>
              <a:rPr lang="en-US" altLang="zh-CN" sz="2400" dirty="0">
                <a:solidFill>
                  <a:schemeClr val="tx1"/>
                </a:solidFill>
                <a:latin typeface="宋体" charset="-122"/>
                <a:sym typeface="Symbol" pitchFamily="18" charset="2"/>
              </a:rPr>
              <a:t></a:t>
            </a:r>
            <a:r>
              <a:rPr lang="en-US" altLang="zh-CN" sz="2400" dirty="0">
                <a:solidFill>
                  <a:schemeClr val="tx1"/>
                </a:solidFill>
                <a:latin typeface="宋体" charset="-122"/>
              </a:rPr>
              <a:t>(q</a:t>
            </a:r>
            <a:r>
              <a:rPr lang="en-US" altLang="zh-CN" sz="2400" baseline="-25000" dirty="0">
                <a:solidFill>
                  <a:schemeClr val="tx1"/>
                </a:solidFill>
                <a:latin typeface="宋体" charset="-122"/>
              </a:rPr>
              <a:t>0</a:t>
            </a:r>
            <a:r>
              <a:rPr lang="en-US" altLang="zh-CN" sz="2400" dirty="0">
                <a:solidFill>
                  <a:schemeClr val="tx1"/>
                </a:solidFill>
                <a:latin typeface="宋体" charset="-122"/>
              </a:rPr>
              <a:t>,b)=q</a:t>
            </a:r>
            <a:r>
              <a:rPr lang="en-US" altLang="zh-CN" sz="2400" baseline="-25000" dirty="0">
                <a:solidFill>
                  <a:schemeClr val="tx1"/>
                </a:solidFill>
                <a:latin typeface="宋体" charset="-122"/>
              </a:rPr>
              <a:t>2</a:t>
            </a:r>
            <a:r>
              <a:rPr lang="en-US" altLang="zh-CN" sz="2400" dirty="0">
                <a:solidFill>
                  <a:schemeClr val="tx1"/>
                </a:solidFill>
                <a:latin typeface="宋体" charset="-122"/>
              </a:rPr>
              <a:t>,  </a:t>
            </a:r>
            <a:r>
              <a:rPr lang="en-US" altLang="zh-CN" sz="2400" dirty="0">
                <a:solidFill>
                  <a:schemeClr val="tx1"/>
                </a:solidFill>
                <a:latin typeface="宋体" charset="-122"/>
                <a:sym typeface="Symbol" pitchFamily="18" charset="2"/>
              </a:rPr>
              <a:t></a:t>
            </a:r>
            <a:r>
              <a:rPr lang="en-US" altLang="zh-CN" sz="2400" dirty="0">
                <a:solidFill>
                  <a:schemeClr val="tx1"/>
                </a:solidFill>
                <a:latin typeface="宋体" charset="-122"/>
              </a:rPr>
              <a:t>(q</a:t>
            </a:r>
            <a:r>
              <a:rPr lang="en-US" altLang="zh-CN" sz="2400" baseline="-25000" dirty="0">
                <a:solidFill>
                  <a:schemeClr val="tx1"/>
                </a:solidFill>
                <a:latin typeface="宋体" charset="-122"/>
              </a:rPr>
              <a:t>1</a:t>
            </a:r>
            <a:r>
              <a:rPr lang="en-US" altLang="zh-CN" sz="2400" dirty="0">
                <a:solidFill>
                  <a:schemeClr val="tx1"/>
                </a:solidFill>
                <a:latin typeface="宋体" charset="-122"/>
              </a:rPr>
              <a:t>,b)=q</a:t>
            </a:r>
            <a:r>
              <a:rPr lang="en-US" altLang="zh-CN" sz="2400" baseline="-25000" dirty="0">
                <a:solidFill>
                  <a:schemeClr val="tx1"/>
                </a:solidFill>
                <a:latin typeface="宋体" charset="-122"/>
              </a:rPr>
              <a:t>1</a:t>
            </a:r>
            <a:r>
              <a:rPr lang="en-US" altLang="zh-CN" sz="2400" dirty="0">
                <a:solidFill>
                  <a:schemeClr val="tx1"/>
                </a:solidFill>
                <a:latin typeface="宋体" charset="-122"/>
              </a:rPr>
              <a:t>,  </a:t>
            </a:r>
            <a:r>
              <a:rPr lang="en-US" altLang="zh-CN" sz="2400" dirty="0">
                <a:solidFill>
                  <a:schemeClr val="tx1"/>
                </a:solidFill>
                <a:latin typeface="宋体" charset="-122"/>
                <a:sym typeface="Symbol" pitchFamily="18" charset="2"/>
              </a:rPr>
              <a:t></a:t>
            </a:r>
            <a:r>
              <a:rPr lang="en-US" altLang="zh-CN" sz="2400" dirty="0">
                <a:solidFill>
                  <a:schemeClr val="tx1"/>
                </a:solidFill>
                <a:latin typeface="宋体" charset="-122"/>
              </a:rPr>
              <a:t>(q</a:t>
            </a:r>
            <a:r>
              <a:rPr lang="en-US" altLang="zh-CN" sz="2400" baseline="-25000" dirty="0">
                <a:solidFill>
                  <a:schemeClr val="tx1"/>
                </a:solidFill>
                <a:latin typeface="宋体" charset="-122"/>
              </a:rPr>
              <a:t>2</a:t>
            </a:r>
            <a:r>
              <a:rPr lang="en-US" altLang="zh-CN" sz="2400" dirty="0">
                <a:solidFill>
                  <a:schemeClr val="tx1"/>
                </a:solidFill>
                <a:latin typeface="宋体" charset="-122"/>
              </a:rPr>
              <a:t>,b)=q</a:t>
            </a:r>
            <a:r>
              <a:rPr lang="en-US" altLang="zh-CN" sz="2400" baseline="-25000" dirty="0">
                <a:solidFill>
                  <a:schemeClr val="tx1"/>
                </a:solidFill>
                <a:latin typeface="宋体" charset="-122"/>
              </a:rPr>
              <a:t>3</a:t>
            </a:r>
            <a:r>
              <a:rPr lang="en-US" altLang="zh-CN" sz="2400" dirty="0">
                <a:solidFill>
                  <a:schemeClr val="tx1"/>
                </a:solidFill>
                <a:latin typeface="宋体" charset="-122"/>
              </a:rPr>
              <a:t/>
            </a:r>
            <a:br>
              <a:rPr lang="en-US" altLang="zh-CN" sz="2400" dirty="0">
                <a:solidFill>
                  <a:schemeClr val="tx1"/>
                </a:solidFill>
                <a:latin typeface="宋体" charset="-122"/>
              </a:rPr>
            </a:br>
            <a:r>
              <a:rPr lang="zh-CN" altLang="en-US" sz="2400" dirty="0" smtClean="0">
                <a:solidFill>
                  <a:schemeClr val="tx1"/>
                </a:solidFill>
                <a:latin typeface="宋体" charset="-122"/>
              </a:rPr>
              <a:t>试</a:t>
            </a:r>
            <a:r>
              <a:rPr lang="zh-CN" altLang="en-US" sz="2400" dirty="0">
                <a:solidFill>
                  <a:schemeClr val="tx1"/>
                </a:solidFill>
                <a:latin typeface="宋体" charset="-122"/>
              </a:rPr>
              <a:t>构造与之等价的右线性文法</a:t>
            </a:r>
            <a:r>
              <a:rPr lang="en-US" altLang="zh-CN" sz="2400" dirty="0">
                <a:solidFill>
                  <a:schemeClr val="tx1"/>
                </a:solidFill>
                <a:latin typeface="宋体" charset="-122"/>
              </a:rPr>
              <a:t>G</a:t>
            </a:r>
            <a:r>
              <a:rPr lang="zh-CN" altLang="en-US" sz="2400" dirty="0">
                <a:solidFill>
                  <a:schemeClr val="tx1"/>
                </a:solidFill>
                <a:latin typeface="宋体" charset="-122"/>
              </a:rPr>
              <a:t>。</a:t>
            </a:r>
          </a:p>
        </p:txBody>
      </p:sp>
      <p:sp>
        <p:nvSpPr>
          <p:cNvPr id="292867" name="Rectangle 3"/>
          <p:cNvSpPr>
            <a:spLocks noGrp="1" noChangeArrowheads="1"/>
          </p:cNvSpPr>
          <p:nvPr>
            <p:ph type="body" idx="1"/>
          </p:nvPr>
        </p:nvSpPr>
        <p:spPr>
          <a:xfrm>
            <a:off x="228600" y="2301875"/>
            <a:ext cx="3494088" cy="619125"/>
          </a:xfrm>
        </p:spPr>
        <p:txBody>
          <a:bodyPr/>
          <a:lstStyle/>
          <a:p>
            <a:r>
              <a:rPr lang="en-US" altLang="zh-CN" sz="2400">
                <a:latin typeface="宋体" charset="-122"/>
              </a:rPr>
              <a:t>DFA M</a:t>
            </a:r>
            <a:r>
              <a:rPr lang="zh-CN" altLang="en-US" sz="2400">
                <a:latin typeface="宋体" charset="-122"/>
              </a:rPr>
              <a:t>的状态转换图</a:t>
            </a:r>
          </a:p>
        </p:txBody>
      </p:sp>
      <p:grpSp>
        <p:nvGrpSpPr>
          <p:cNvPr id="292868" name="Group 4"/>
          <p:cNvGrpSpPr>
            <a:grpSpLocks/>
          </p:cNvGrpSpPr>
          <p:nvPr/>
        </p:nvGrpSpPr>
        <p:grpSpPr bwMode="auto">
          <a:xfrm>
            <a:off x="4724400" y="1524000"/>
            <a:ext cx="4267200" cy="1917700"/>
            <a:chOff x="2880" y="1056"/>
            <a:chExt cx="2688" cy="1208"/>
          </a:xfrm>
        </p:grpSpPr>
        <p:grpSp>
          <p:nvGrpSpPr>
            <p:cNvPr id="292869" name="Group 5"/>
            <p:cNvGrpSpPr>
              <a:grpSpLocks/>
            </p:cNvGrpSpPr>
            <p:nvPr/>
          </p:nvGrpSpPr>
          <p:grpSpPr bwMode="auto">
            <a:xfrm>
              <a:off x="3463" y="1560"/>
              <a:ext cx="286" cy="273"/>
              <a:chOff x="3251" y="7205"/>
              <a:chExt cx="540" cy="520"/>
            </a:xfrm>
          </p:grpSpPr>
          <p:sp>
            <p:nvSpPr>
              <p:cNvPr id="292870" name="Oval 6"/>
              <p:cNvSpPr>
                <a:spLocks noChangeArrowheads="1"/>
              </p:cNvSpPr>
              <p:nvPr/>
            </p:nvSpPr>
            <p:spPr bwMode="auto">
              <a:xfrm>
                <a:off x="3291" y="7265"/>
                <a:ext cx="380" cy="42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2871" name="Text Box 7"/>
              <p:cNvSpPr txBox="1">
                <a:spLocks noChangeArrowheads="1"/>
              </p:cNvSpPr>
              <p:nvPr/>
            </p:nvSpPr>
            <p:spPr bwMode="auto">
              <a:xfrm>
                <a:off x="3251" y="7205"/>
                <a:ext cx="540"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q</a:t>
                </a:r>
                <a:r>
                  <a:rPr lang="en-US" altLang="zh-CN" sz="1800" b="1" baseline="-25000"/>
                  <a:t>0</a:t>
                </a:r>
                <a:endParaRPr lang="en-US" altLang="zh-CN" sz="1800" b="1"/>
              </a:p>
            </p:txBody>
          </p:sp>
        </p:grpSp>
        <p:grpSp>
          <p:nvGrpSpPr>
            <p:cNvPr id="292872" name="Group 8"/>
            <p:cNvGrpSpPr>
              <a:grpSpLocks/>
            </p:cNvGrpSpPr>
            <p:nvPr/>
          </p:nvGrpSpPr>
          <p:grpSpPr bwMode="auto">
            <a:xfrm>
              <a:off x="4362" y="1235"/>
              <a:ext cx="286" cy="273"/>
              <a:chOff x="3251" y="7205"/>
              <a:chExt cx="540" cy="520"/>
            </a:xfrm>
          </p:grpSpPr>
          <p:sp>
            <p:nvSpPr>
              <p:cNvPr id="292873" name="Oval 9"/>
              <p:cNvSpPr>
                <a:spLocks noChangeArrowheads="1"/>
              </p:cNvSpPr>
              <p:nvPr/>
            </p:nvSpPr>
            <p:spPr bwMode="auto">
              <a:xfrm>
                <a:off x="3291" y="7265"/>
                <a:ext cx="380" cy="42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2874" name="Text Box 10"/>
              <p:cNvSpPr txBox="1">
                <a:spLocks noChangeArrowheads="1"/>
              </p:cNvSpPr>
              <p:nvPr/>
            </p:nvSpPr>
            <p:spPr bwMode="auto">
              <a:xfrm>
                <a:off x="3251" y="7205"/>
                <a:ext cx="540"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q</a:t>
                </a:r>
                <a:r>
                  <a:rPr lang="en-US" altLang="zh-CN" sz="1800" b="1" baseline="-25000"/>
                  <a:t>1</a:t>
                </a:r>
                <a:endParaRPr lang="en-US" altLang="zh-CN" sz="1800" b="1"/>
              </a:p>
            </p:txBody>
          </p:sp>
        </p:grpSp>
        <p:grpSp>
          <p:nvGrpSpPr>
            <p:cNvPr id="292875" name="Group 11"/>
            <p:cNvGrpSpPr>
              <a:grpSpLocks/>
            </p:cNvGrpSpPr>
            <p:nvPr/>
          </p:nvGrpSpPr>
          <p:grpSpPr bwMode="auto">
            <a:xfrm>
              <a:off x="4383" y="1812"/>
              <a:ext cx="286" cy="273"/>
              <a:chOff x="3251" y="7205"/>
              <a:chExt cx="540" cy="520"/>
            </a:xfrm>
          </p:grpSpPr>
          <p:sp>
            <p:nvSpPr>
              <p:cNvPr id="292876" name="Oval 12"/>
              <p:cNvSpPr>
                <a:spLocks noChangeArrowheads="1"/>
              </p:cNvSpPr>
              <p:nvPr/>
            </p:nvSpPr>
            <p:spPr bwMode="auto">
              <a:xfrm>
                <a:off x="3291" y="7265"/>
                <a:ext cx="380" cy="42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2877" name="Text Box 13"/>
              <p:cNvSpPr txBox="1">
                <a:spLocks noChangeArrowheads="1"/>
              </p:cNvSpPr>
              <p:nvPr/>
            </p:nvSpPr>
            <p:spPr bwMode="auto">
              <a:xfrm>
                <a:off x="3251" y="7205"/>
                <a:ext cx="540"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q</a:t>
                </a:r>
                <a:r>
                  <a:rPr lang="en-US" altLang="zh-CN" sz="1800" b="1" baseline="-25000"/>
                  <a:t>2</a:t>
                </a:r>
                <a:endParaRPr lang="en-US" altLang="zh-CN" sz="1800" b="1"/>
              </a:p>
            </p:txBody>
          </p:sp>
        </p:grpSp>
        <p:grpSp>
          <p:nvGrpSpPr>
            <p:cNvPr id="292878" name="Group 14"/>
            <p:cNvGrpSpPr>
              <a:grpSpLocks/>
            </p:cNvGrpSpPr>
            <p:nvPr/>
          </p:nvGrpSpPr>
          <p:grpSpPr bwMode="auto">
            <a:xfrm>
              <a:off x="5282" y="1560"/>
              <a:ext cx="286" cy="273"/>
              <a:chOff x="3251" y="7205"/>
              <a:chExt cx="540" cy="520"/>
            </a:xfrm>
          </p:grpSpPr>
          <p:sp>
            <p:nvSpPr>
              <p:cNvPr id="292879" name="Oval 15"/>
              <p:cNvSpPr>
                <a:spLocks noChangeArrowheads="1"/>
              </p:cNvSpPr>
              <p:nvPr/>
            </p:nvSpPr>
            <p:spPr bwMode="auto">
              <a:xfrm>
                <a:off x="3291" y="7265"/>
                <a:ext cx="380" cy="420"/>
              </a:xfrm>
              <a:prstGeom prst="ellipse">
                <a:avLst/>
              </a:prstGeom>
              <a:solidFill>
                <a:srgbClr val="FFFFFF"/>
              </a:solidFill>
              <a:ln w="38100" cmpd="dbl">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2880" name="Text Box 16"/>
              <p:cNvSpPr txBox="1">
                <a:spLocks noChangeArrowheads="1"/>
              </p:cNvSpPr>
              <p:nvPr/>
            </p:nvSpPr>
            <p:spPr bwMode="auto">
              <a:xfrm>
                <a:off x="3251" y="7205"/>
                <a:ext cx="540"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q</a:t>
                </a:r>
                <a:r>
                  <a:rPr lang="en-US" altLang="zh-CN" sz="1800" b="1" baseline="-25000"/>
                  <a:t>3</a:t>
                </a:r>
                <a:endParaRPr lang="en-US" altLang="zh-CN" sz="1800" b="1"/>
              </a:p>
            </p:txBody>
          </p:sp>
        </p:grpSp>
        <p:sp>
          <p:nvSpPr>
            <p:cNvPr id="292881" name="Line 17"/>
            <p:cNvSpPr>
              <a:spLocks noChangeShapeType="1"/>
            </p:cNvSpPr>
            <p:nvPr/>
          </p:nvSpPr>
          <p:spPr bwMode="auto">
            <a:xfrm>
              <a:off x="3167" y="1707"/>
              <a:ext cx="317"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2882" name="Line 18"/>
            <p:cNvSpPr>
              <a:spLocks noChangeShapeType="1"/>
            </p:cNvSpPr>
            <p:nvPr/>
          </p:nvSpPr>
          <p:spPr bwMode="auto">
            <a:xfrm>
              <a:off x="3685" y="1760"/>
              <a:ext cx="709" cy="189"/>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2883" name="Line 19"/>
            <p:cNvSpPr>
              <a:spLocks noChangeShapeType="1"/>
            </p:cNvSpPr>
            <p:nvPr/>
          </p:nvSpPr>
          <p:spPr bwMode="auto">
            <a:xfrm flipV="1">
              <a:off x="3675" y="1413"/>
              <a:ext cx="719" cy="231"/>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2884" name="Line 20"/>
            <p:cNvSpPr>
              <a:spLocks noChangeShapeType="1"/>
            </p:cNvSpPr>
            <p:nvPr/>
          </p:nvSpPr>
          <p:spPr bwMode="auto">
            <a:xfrm>
              <a:off x="4584" y="1392"/>
              <a:ext cx="741" cy="273"/>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2885" name="Line 21"/>
            <p:cNvSpPr>
              <a:spLocks noChangeShapeType="1"/>
            </p:cNvSpPr>
            <p:nvPr/>
          </p:nvSpPr>
          <p:spPr bwMode="auto">
            <a:xfrm flipV="1">
              <a:off x="4616" y="1749"/>
              <a:ext cx="698" cy="21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2886" name="Arc 22"/>
            <p:cNvSpPr>
              <a:spLocks/>
            </p:cNvSpPr>
            <p:nvPr/>
          </p:nvSpPr>
          <p:spPr bwMode="auto">
            <a:xfrm flipH="1">
              <a:off x="4426" y="2043"/>
              <a:ext cx="211" cy="207"/>
            </a:xfrm>
            <a:custGeom>
              <a:avLst/>
              <a:gdLst>
                <a:gd name="G0" fmla="+- 21600 0 0"/>
                <a:gd name="G1" fmla="+- 19960 0 0"/>
                <a:gd name="G2" fmla="+- 21600 0 0"/>
                <a:gd name="T0" fmla="*/ 35747 w 43200"/>
                <a:gd name="T1" fmla="*/ 3638 h 41560"/>
                <a:gd name="T2" fmla="*/ 13345 w 43200"/>
                <a:gd name="T3" fmla="*/ 0 h 41560"/>
                <a:gd name="T4" fmla="*/ 21600 w 43200"/>
                <a:gd name="T5" fmla="*/ 19960 h 41560"/>
              </a:gdLst>
              <a:ahLst/>
              <a:cxnLst>
                <a:cxn ang="0">
                  <a:pos x="T0" y="T1"/>
                </a:cxn>
                <a:cxn ang="0">
                  <a:pos x="T2" y="T3"/>
                </a:cxn>
                <a:cxn ang="0">
                  <a:pos x="T4" y="T5"/>
                </a:cxn>
              </a:cxnLst>
              <a:rect l="0" t="0" r="r" b="b"/>
              <a:pathLst>
                <a:path w="43200" h="41560" fill="none" extrusionOk="0">
                  <a:moveTo>
                    <a:pt x="35747" y="3637"/>
                  </a:moveTo>
                  <a:cubicBezTo>
                    <a:pt x="40480" y="7740"/>
                    <a:pt x="43200" y="13695"/>
                    <a:pt x="43200" y="19960"/>
                  </a:cubicBezTo>
                  <a:cubicBezTo>
                    <a:pt x="43200" y="31889"/>
                    <a:pt x="33529" y="41560"/>
                    <a:pt x="21600" y="41560"/>
                  </a:cubicBezTo>
                  <a:cubicBezTo>
                    <a:pt x="9670" y="41560"/>
                    <a:pt x="0" y="31889"/>
                    <a:pt x="0" y="19960"/>
                  </a:cubicBezTo>
                  <a:cubicBezTo>
                    <a:pt x="-1" y="11219"/>
                    <a:pt x="5267" y="3340"/>
                    <a:pt x="13344" y="-1"/>
                  </a:cubicBezTo>
                </a:path>
                <a:path w="43200" h="41560" stroke="0" extrusionOk="0">
                  <a:moveTo>
                    <a:pt x="35747" y="3637"/>
                  </a:moveTo>
                  <a:cubicBezTo>
                    <a:pt x="40480" y="7740"/>
                    <a:pt x="43200" y="13695"/>
                    <a:pt x="43200" y="19960"/>
                  </a:cubicBezTo>
                  <a:cubicBezTo>
                    <a:pt x="43200" y="31889"/>
                    <a:pt x="33529" y="41560"/>
                    <a:pt x="21600" y="41560"/>
                  </a:cubicBezTo>
                  <a:cubicBezTo>
                    <a:pt x="9670" y="41560"/>
                    <a:pt x="0" y="31889"/>
                    <a:pt x="0" y="19960"/>
                  </a:cubicBezTo>
                  <a:cubicBezTo>
                    <a:pt x="-1" y="11219"/>
                    <a:pt x="5267" y="3340"/>
                    <a:pt x="13344" y="-1"/>
                  </a:cubicBezTo>
                  <a:lnTo>
                    <a:pt x="21600" y="19960"/>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2887" name="Arc 23"/>
            <p:cNvSpPr>
              <a:spLocks/>
            </p:cNvSpPr>
            <p:nvPr/>
          </p:nvSpPr>
          <p:spPr bwMode="auto">
            <a:xfrm flipH="1" flipV="1">
              <a:off x="4383" y="1077"/>
              <a:ext cx="223" cy="227"/>
            </a:xfrm>
            <a:custGeom>
              <a:avLst/>
              <a:gdLst>
                <a:gd name="G0" fmla="+- 21600 0 0"/>
                <a:gd name="G1" fmla="+- 19960 0 0"/>
                <a:gd name="G2" fmla="+- 21600 0 0"/>
                <a:gd name="T0" fmla="*/ 35747 w 43200"/>
                <a:gd name="T1" fmla="*/ 3638 h 41560"/>
                <a:gd name="T2" fmla="*/ 13345 w 43200"/>
                <a:gd name="T3" fmla="*/ 0 h 41560"/>
                <a:gd name="T4" fmla="*/ 21600 w 43200"/>
                <a:gd name="T5" fmla="*/ 19960 h 41560"/>
              </a:gdLst>
              <a:ahLst/>
              <a:cxnLst>
                <a:cxn ang="0">
                  <a:pos x="T0" y="T1"/>
                </a:cxn>
                <a:cxn ang="0">
                  <a:pos x="T2" y="T3"/>
                </a:cxn>
                <a:cxn ang="0">
                  <a:pos x="T4" y="T5"/>
                </a:cxn>
              </a:cxnLst>
              <a:rect l="0" t="0" r="r" b="b"/>
              <a:pathLst>
                <a:path w="43200" h="41560" fill="none" extrusionOk="0">
                  <a:moveTo>
                    <a:pt x="35747" y="3637"/>
                  </a:moveTo>
                  <a:cubicBezTo>
                    <a:pt x="40480" y="7740"/>
                    <a:pt x="43200" y="13695"/>
                    <a:pt x="43200" y="19960"/>
                  </a:cubicBezTo>
                  <a:cubicBezTo>
                    <a:pt x="43200" y="31889"/>
                    <a:pt x="33529" y="41560"/>
                    <a:pt x="21600" y="41560"/>
                  </a:cubicBezTo>
                  <a:cubicBezTo>
                    <a:pt x="9670" y="41560"/>
                    <a:pt x="0" y="31889"/>
                    <a:pt x="0" y="19960"/>
                  </a:cubicBezTo>
                  <a:cubicBezTo>
                    <a:pt x="-1" y="11219"/>
                    <a:pt x="5267" y="3340"/>
                    <a:pt x="13344" y="-1"/>
                  </a:cubicBezTo>
                </a:path>
                <a:path w="43200" h="41560" stroke="0" extrusionOk="0">
                  <a:moveTo>
                    <a:pt x="35747" y="3637"/>
                  </a:moveTo>
                  <a:cubicBezTo>
                    <a:pt x="40480" y="7740"/>
                    <a:pt x="43200" y="13695"/>
                    <a:pt x="43200" y="19960"/>
                  </a:cubicBezTo>
                  <a:cubicBezTo>
                    <a:pt x="43200" y="31889"/>
                    <a:pt x="33529" y="41560"/>
                    <a:pt x="21600" y="41560"/>
                  </a:cubicBezTo>
                  <a:cubicBezTo>
                    <a:pt x="9670" y="41560"/>
                    <a:pt x="0" y="31889"/>
                    <a:pt x="0" y="19960"/>
                  </a:cubicBezTo>
                  <a:cubicBezTo>
                    <a:pt x="-1" y="11219"/>
                    <a:pt x="5267" y="3340"/>
                    <a:pt x="13344" y="-1"/>
                  </a:cubicBezTo>
                  <a:lnTo>
                    <a:pt x="21600" y="19960"/>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2888" name="Text Box 24"/>
            <p:cNvSpPr txBox="1">
              <a:spLocks noChangeArrowheads="1"/>
            </p:cNvSpPr>
            <p:nvPr/>
          </p:nvSpPr>
          <p:spPr bwMode="auto">
            <a:xfrm>
              <a:off x="3759" y="1382"/>
              <a:ext cx="265"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a</a:t>
              </a:r>
            </a:p>
          </p:txBody>
        </p:sp>
        <p:sp>
          <p:nvSpPr>
            <p:cNvPr id="292889" name="Text Box 25"/>
            <p:cNvSpPr txBox="1">
              <a:spLocks noChangeArrowheads="1"/>
            </p:cNvSpPr>
            <p:nvPr/>
          </p:nvSpPr>
          <p:spPr bwMode="auto">
            <a:xfrm>
              <a:off x="4902" y="1340"/>
              <a:ext cx="264"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a</a:t>
              </a:r>
            </a:p>
          </p:txBody>
        </p:sp>
        <p:sp>
          <p:nvSpPr>
            <p:cNvPr id="292890" name="Text Box 26"/>
            <p:cNvSpPr txBox="1">
              <a:spLocks noChangeArrowheads="1"/>
            </p:cNvSpPr>
            <p:nvPr/>
          </p:nvSpPr>
          <p:spPr bwMode="auto">
            <a:xfrm>
              <a:off x="4595" y="2001"/>
              <a:ext cx="264"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a</a:t>
              </a:r>
            </a:p>
          </p:txBody>
        </p:sp>
        <p:sp>
          <p:nvSpPr>
            <p:cNvPr id="292891" name="Text Box 27"/>
            <p:cNvSpPr txBox="1">
              <a:spLocks noChangeArrowheads="1"/>
            </p:cNvSpPr>
            <p:nvPr/>
          </p:nvSpPr>
          <p:spPr bwMode="auto">
            <a:xfrm>
              <a:off x="3855" y="1791"/>
              <a:ext cx="264"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b</a:t>
              </a:r>
            </a:p>
          </p:txBody>
        </p:sp>
        <p:sp>
          <p:nvSpPr>
            <p:cNvPr id="292892" name="Text Box 28"/>
            <p:cNvSpPr txBox="1">
              <a:spLocks noChangeArrowheads="1"/>
            </p:cNvSpPr>
            <p:nvPr/>
          </p:nvSpPr>
          <p:spPr bwMode="auto">
            <a:xfrm>
              <a:off x="4923" y="1802"/>
              <a:ext cx="264"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b</a:t>
              </a:r>
            </a:p>
          </p:txBody>
        </p:sp>
        <p:sp>
          <p:nvSpPr>
            <p:cNvPr id="292893" name="Text Box 29"/>
            <p:cNvSpPr txBox="1">
              <a:spLocks noChangeArrowheads="1"/>
            </p:cNvSpPr>
            <p:nvPr/>
          </p:nvSpPr>
          <p:spPr bwMode="auto">
            <a:xfrm>
              <a:off x="4574" y="1056"/>
              <a:ext cx="264"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b</a:t>
              </a:r>
            </a:p>
          </p:txBody>
        </p:sp>
        <p:sp>
          <p:nvSpPr>
            <p:cNvPr id="292894" name="Text Box 30"/>
            <p:cNvSpPr txBox="1">
              <a:spLocks noChangeArrowheads="1"/>
            </p:cNvSpPr>
            <p:nvPr/>
          </p:nvSpPr>
          <p:spPr bwMode="auto">
            <a:xfrm>
              <a:off x="2880" y="1497"/>
              <a:ext cx="562"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600" b="1"/>
                <a:t>开始</a:t>
              </a:r>
            </a:p>
          </p:txBody>
        </p:sp>
      </p:grpSp>
      <p:sp>
        <p:nvSpPr>
          <p:cNvPr id="292895" name="Rectangle 31"/>
          <p:cNvSpPr>
            <a:spLocks noChangeArrowheads="1"/>
          </p:cNvSpPr>
          <p:nvPr/>
        </p:nvSpPr>
        <p:spPr bwMode="auto">
          <a:xfrm>
            <a:off x="228600" y="2819400"/>
            <a:ext cx="5791200" cy="3657600"/>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819150" indent="-285750" algn="l">
              <a:spcBef>
                <a:spcPct val="20000"/>
              </a:spcBef>
              <a:buChar char="–"/>
              <a:defRPr kumimoji="1" sz="2400" b="1">
                <a:solidFill>
                  <a:schemeClr val="tx1"/>
                </a:solidFill>
                <a:latin typeface="Times New Roman" pitchFamily="18" charset="0"/>
                <a:ea typeface="黑体" pitchFamily="2" charset="-122"/>
              </a:defRPr>
            </a:lvl2pPr>
            <a:lvl3pPr marL="1143000" indent="-228600" algn="l">
              <a:spcBef>
                <a:spcPct val="20000"/>
              </a:spcBef>
              <a:buChar char="•"/>
              <a:defRPr kumimoji="1" sz="2000" b="1">
                <a:solidFill>
                  <a:schemeClr val="tx1"/>
                </a:solidFill>
                <a:latin typeface="Times New Roman" pitchFamily="18" charset="0"/>
                <a:ea typeface="黑体" pitchFamily="2" charset="-122"/>
              </a:defRPr>
            </a:lvl3pPr>
            <a:lvl4pPr marL="1600200" indent="-228600" algn="l">
              <a:spcBef>
                <a:spcPct val="20000"/>
              </a:spcBef>
              <a:buChar char="–"/>
              <a:defRPr kumimoji="1" b="1">
                <a:solidFill>
                  <a:schemeClr val="tx1"/>
                </a:solidFill>
                <a:latin typeface="Times New Roman" pitchFamily="18" charset="0"/>
                <a:ea typeface="黑体" pitchFamily="2" charset="-122"/>
              </a:defRPr>
            </a:lvl4pPr>
            <a:lvl5pPr marL="2057400" indent="-228600" algn="l">
              <a:spcBef>
                <a:spcPct val="20000"/>
              </a:spcBef>
              <a:buChar char="»"/>
              <a:defRPr kumimoji="1" b="1">
                <a:solidFill>
                  <a:schemeClr val="tx1"/>
                </a:solidFill>
                <a:latin typeface="Times New Roman" pitchFamily="18" charset="0"/>
                <a:ea typeface="黑体" pitchFamily="2" charset="-122"/>
              </a:defRPr>
            </a:lvl5pPr>
            <a:lvl6pPr marL="25146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29718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4290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8862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r>
              <a:rPr lang="zh-CN" altLang="en-US" sz="2400">
                <a:latin typeface="宋体" charset="-122"/>
              </a:rPr>
              <a:t>构造右线性文法</a:t>
            </a:r>
            <a:r>
              <a:rPr lang="en-US" altLang="zh-CN" sz="2400">
                <a:latin typeface="宋体" charset="-122"/>
              </a:rPr>
              <a:t>G=(V</a:t>
            </a:r>
            <a:r>
              <a:rPr lang="en-US" altLang="zh-CN" sz="2400" baseline="-25000">
                <a:latin typeface="宋体" charset="-122"/>
              </a:rPr>
              <a:t>T</a:t>
            </a:r>
            <a:r>
              <a:rPr lang="en-US" altLang="zh-CN" sz="2400">
                <a:latin typeface="宋体" charset="-122"/>
              </a:rPr>
              <a:t>,V</a:t>
            </a:r>
            <a:r>
              <a:rPr lang="en-US" altLang="zh-CN" sz="2400" baseline="-25000">
                <a:latin typeface="宋体" charset="-122"/>
              </a:rPr>
              <a:t>N</a:t>
            </a:r>
            <a:r>
              <a:rPr lang="en-US" altLang="zh-CN" sz="2400">
                <a:latin typeface="宋体" charset="-122"/>
              </a:rPr>
              <a:t>,S,</a:t>
            </a:r>
            <a:r>
              <a:rPr lang="en-US" altLang="zh-CN" sz="2400">
                <a:latin typeface="宋体" charset="-122"/>
                <a:sym typeface="Symbol" pitchFamily="18" charset="2"/>
              </a:rPr>
              <a:t></a:t>
            </a:r>
            <a:r>
              <a:rPr lang="en-US" altLang="zh-CN" sz="2400">
                <a:latin typeface="宋体" charset="-122"/>
              </a:rPr>
              <a:t>)</a:t>
            </a:r>
          </a:p>
          <a:p>
            <a:r>
              <a:rPr lang="en-US" altLang="zh-CN" sz="2400">
                <a:latin typeface="宋体" charset="-122"/>
              </a:rPr>
              <a:t>V</a:t>
            </a:r>
            <a:r>
              <a:rPr lang="en-US" altLang="zh-CN" sz="2400" baseline="-25000">
                <a:latin typeface="宋体" charset="-122"/>
              </a:rPr>
              <a:t>T</a:t>
            </a:r>
            <a:r>
              <a:rPr lang="en-US" altLang="zh-CN" sz="2400">
                <a:latin typeface="宋体" charset="-122"/>
              </a:rPr>
              <a:t>={a,b}   V</a:t>
            </a:r>
            <a:r>
              <a:rPr lang="en-US" altLang="zh-CN" sz="2400" baseline="-25000">
                <a:latin typeface="宋体" charset="-122"/>
              </a:rPr>
              <a:t>N</a:t>
            </a:r>
            <a:r>
              <a:rPr lang="en-US" altLang="zh-CN" sz="2400">
                <a:latin typeface="宋体" charset="-122"/>
              </a:rPr>
              <a:t>={q</a:t>
            </a:r>
            <a:r>
              <a:rPr lang="en-US" altLang="zh-CN" sz="2400" baseline="-25000">
                <a:latin typeface="宋体" charset="-122"/>
              </a:rPr>
              <a:t>0</a:t>
            </a:r>
            <a:r>
              <a:rPr lang="en-US" altLang="zh-CN" sz="2400">
                <a:latin typeface="宋体" charset="-122"/>
              </a:rPr>
              <a:t>,q</a:t>
            </a:r>
            <a:r>
              <a:rPr lang="en-US" altLang="zh-CN" sz="2400" baseline="-25000">
                <a:latin typeface="宋体" charset="-122"/>
              </a:rPr>
              <a:t>1</a:t>
            </a:r>
            <a:r>
              <a:rPr lang="en-US" altLang="zh-CN" sz="2400">
                <a:latin typeface="宋体" charset="-122"/>
              </a:rPr>
              <a:t>,q</a:t>
            </a:r>
            <a:r>
              <a:rPr lang="en-US" altLang="zh-CN" sz="2400" baseline="-25000">
                <a:latin typeface="宋体" charset="-122"/>
              </a:rPr>
              <a:t>2</a:t>
            </a:r>
            <a:r>
              <a:rPr lang="en-US" altLang="zh-CN" sz="2400">
                <a:latin typeface="宋体" charset="-122"/>
              </a:rPr>
              <a:t>,q</a:t>
            </a:r>
            <a:r>
              <a:rPr lang="en-US" altLang="zh-CN" sz="2400" baseline="-25000">
                <a:latin typeface="宋体" charset="-122"/>
              </a:rPr>
              <a:t>3</a:t>
            </a:r>
            <a:r>
              <a:rPr lang="en-US" altLang="zh-CN" sz="2400">
                <a:latin typeface="宋体" charset="-122"/>
              </a:rPr>
              <a:t>}   S=q</a:t>
            </a:r>
            <a:r>
              <a:rPr lang="en-US" altLang="zh-CN" sz="2400" baseline="-25000">
                <a:latin typeface="宋体" charset="-122"/>
              </a:rPr>
              <a:t>0</a:t>
            </a:r>
            <a:endParaRPr lang="en-US" altLang="zh-CN" sz="2400">
              <a:latin typeface="宋体" charset="-122"/>
            </a:endParaRPr>
          </a:p>
          <a:p>
            <a:r>
              <a:rPr lang="zh-CN" altLang="en-US" sz="2400">
                <a:latin typeface="宋体" charset="-122"/>
              </a:rPr>
              <a:t>产生式集合</a:t>
            </a:r>
            <a:r>
              <a:rPr lang="zh-CN" altLang="en-US" sz="2400">
                <a:latin typeface="宋体" charset="-122"/>
                <a:sym typeface="Symbol" pitchFamily="18" charset="2"/>
              </a:rPr>
              <a:t></a:t>
            </a:r>
          </a:p>
          <a:p>
            <a:pPr lvl="1" algn="just">
              <a:buFontTx/>
              <a:buNone/>
            </a:pPr>
            <a:r>
              <a:rPr lang="zh-CN" altLang="en-US" sz="2000">
                <a:latin typeface="宋体" charset="-122"/>
                <a:sym typeface="Symbol" pitchFamily="18" charset="2"/>
              </a:rPr>
              <a:t></a:t>
            </a:r>
            <a:r>
              <a:rPr lang="en-US" altLang="zh-CN" sz="2000">
                <a:latin typeface="宋体" charset="-122"/>
              </a:rPr>
              <a:t>(q</a:t>
            </a:r>
            <a:r>
              <a:rPr lang="en-US" altLang="zh-CN" sz="2000" baseline="-25000">
                <a:latin typeface="宋体" charset="-122"/>
              </a:rPr>
              <a:t>0</a:t>
            </a:r>
            <a:r>
              <a:rPr lang="en-US" altLang="zh-CN" sz="2000">
                <a:latin typeface="宋体" charset="-122"/>
              </a:rPr>
              <a:t>,a)=q</a:t>
            </a:r>
            <a:r>
              <a:rPr lang="en-US" altLang="zh-CN" sz="2000" baseline="-25000">
                <a:latin typeface="宋体" charset="-122"/>
              </a:rPr>
              <a:t>1</a:t>
            </a:r>
            <a:r>
              <a:rPr lang="zh-CN" altLang="en-US" sz="2000">
                <a:latin typeface="宋体" charset="-122"/>
              </a:rPr>
              <a:t>，</a:t>
            </a:r>
            <a:r>
              <a:rPr lang="zh-CN" altLang="en-US" sz="2000">
                <a:latin typeface="宋体" charset="-122"/>
                <a:sym typeface="Symbol" pitchFamily="18" charset="2"/>
              </a:rPr>
              <a:t> </a:t>
            </a:r>
            <a:r>
              <a:rPr lang="en-US" altLang="zh-CN" sz="2000">
                <a:solidFill>
                  <a:srgbClr val="0000FF"/>
                </a:solidFill>
                <a:latin typeface="宋体" charset="-122"/>
              </a:rPr>
              <a:t>q</a:t>
            </a:r>
            <a:r>
              <a:rPr lang="en-US" altLang="zh-CN" sz="2000" baseline="-25000">
                <a:solidFill>
                  <a:srgbClr val="0000FF"/>
                </a:solidFill>
                <a:latin typeface="宋体" charset="-122"/>
              </a:rPr>
              <a:t>0</a:t>
            </a:r>
            <a:r>
              <a:rPr lang="en-US" altLang="zh-CN" sz="2000">
                <a:solidFill>
                  <a:srgbClr val="0000FF"/>
                </a:solidFill>
                <a:latin typeface="宋体" charset="-122"/>
                <a:sym typeface="Symbol" pitchFamily="18" charset="2"/>
              </a:rPr>
              <a:t></a:t>
            </a:r>
            <a:r>
              <a:rPr lang="en-US" altLang="zh-CN" sz="2000">
                <a:solidFill>
                  <a:srgbClr val="0000FF"/>
                </a:solidFill>
                <a:latin typeface="宋体" charset="-122"/>
              </a:rPr>
              <a:t>aq</a:t>
            </a:r>
            <a:r>
              <a:rPr lang="en-US" altLang="zh-CN" sz="2000" baseline="-25000">
                <a:solidFill>
                  <a:srgbClr val="0000FF"/>
                </a:solidFill>
                <a:latin typeface="宋体" charset="-122"/>
              </a:rPr>
              <a:t>1</a:t>
            </a:r>
            <a:endParaRPr lang="en-US" altLang="zh-CN" sz="2000">
              <a:latin typeface="宋体" charset="-122"/>
            </a:endParaRPr>
          </a:p>
          <a:p>
            <a:pPr lvl="1" algn="just">
              <a:buFontTx/>
              <a:buNone/>
            </a:pPr>
            <a:r>
              <a:rPr lang="en-US" altLang="zh-CN" sz="2000">
                <a:latin typeface="宋体" charset="-122"/>
                <a:sym typeface="Symbol" pitchFamily="18" charset="2"/>
              </a:rPr>
              <a:t></a:t>
            </a:r>
            <a:r>
              <a:rPr lang="en-US" altLang="zh-CN" sz="2000">
                <a:latin typeface="宋体" charset="-122"/>
              </a:rPr>
              <a:t>(q</a:t>
            </a:r>
            <a:r>
              <a:rPr lang="en-US" altLang="zh-CN" sz="2000" baseline="-25000">
                <a:latin typeface="宋体" charset="-122"/>
              </a:rPr>
              <a:t>0</a:t>
            </a:r>
            <a:r>
              <a:rPr lang="en-US" altLang="zh-CN" sz="2000">
                <a:latin typeface="宋体" charset="-122"/>
              </a:rPr>
              <a:t>,b)=q</a:t>
            </a:r>
            <a:r>
              <a:rPr lang="en-US" altLang="zh-CN" sz="2000" baseline="-25000">
                <a:latin typeface="宋体" charset="-122"/>
              </a:rPr>
              <a:t>2</a:t>
            </a:r>
            <a:r>
              <a:rPr lang="zh-CN" altLang="en-US" sz="2000">
                <a:latin typeface="宋体" charset="-122"/>
              </a:rPr>
              <a:t>，</a:t>
            </a:r>
            <a:r>
              <a:rPr lang="zh-CN" altLang="en-US" sz="2000">
                <a:latin typeface="宋体" charset="-122"/>
                <a:sym typeface="Symbol" pitchFamily="18" charset="2"/>
              </a:rPr>
              <a:t> </a:t>
            </a:r>
            <a:r>
              <a:rPr lang="en-US" altLang="zh-CN" sz="2000">
                <a:solidFill>
                  <a:srgbClr val="0000FF"/>
                </a:solidFill>
                <a:latin typeface="宋体" charset="-122"/>
              </a:rPr>
              <a:t>q</a:t>
            </a:r>
            <a:r>
              <a:rPr lang="en-US" altLang="zh-CN" sz="2000" baseline="-25000">
                <a:solidFill>
                  <a:srgbClr val="0000FF"/>
                </a:solidFill>
                <a:latin typeface="宋体" charset="-122"/>
              </a:rPr>
              <a:t>0</a:t>
            </a:r>
            <a:r>
              <a:rPr lang="en-US" altLang="zh-CN" sz="2000">
                <a:solidFill>
                  <a:srgbClr val="0000FF"/>
                </a:solidFill>
                <a:latin typeface="宋体" charset="-122"/>
                <a:sym typeface="Symbol" pitchFamily="18" charset="2"/>
              </a:rPr>
              <a:t></a:t>
            </a:r>
            <a:r>
              <a:rPr lang="en-US" altLang="zh-CN" sz="2000">
                <a:solidFill>
                  <a:srgbClr val="0000FF"/>
                </a:solidFill>
                <a:latin typeface="宋体" charset="-122"/>
              </a:rPr>
              <a:t>bq</a:t>
            </a:r>
            <a:r>
              <a:rPr lang="en-US" altLang="zh-CN" sz="2000" baseline="-25000">
                <a:solidFill>
                  <a:srgbClr val="0000FF"/>
                </a:solidFill>
                <a:latin typeface="宋体" charset="-122"/>
              </a:rPr>
              <a:t>2</a:t>
            </a:r>
            <a:endParaRPr lang="en-US" altLang="zh-CN" sz="2000">
              <a:latin typeface="宋体" charset="-122"/>
            </a:endParaRPr>
          </a:p>
          <a:p>
            <a:pPr lvl="1" algn="just">
              <a:buFontTx/>
              <a:buNone/>
            </a:pPr>
            <a:r>
              <a:rPr lang="en-US" altLang="zh-CN" sz="2000">
                <a:latin typeface="宋体" charset="-122"/>
                <a:sym typeface="Symbol" pitchFamily="18" charset="2"/>
              </a:rPr>
              <a:t></a:t>
            </a:r>
            <a:r>
              <a:rPr lang="en-US" altLang="zh-CN" sz="2000">
                <a:latin typeface="宋体" charset="-122"/>
              </a:rPr>
              <a:t>(q</a:t>
            </a:r>
            <a:r>
              <a:rPr lang="en-US" altLang="zh-CN" sz="2000" baseline="-25000">
                <a:latin typeface="宋体" charset="-122"/>
              </a:rPr>
              <a:t>1</a:t>
            </a:r>
            <a:r>
              <a:rPr lang="en-US" altLang="zh-CN" sz="2000">
                <a:latin typeface="宋体" charset="-122"/>
              </a:rPr>
              <a:t>,a)=q</a:t>
            </a:r>
            <a:r>
              <a:rPr lang="en-US" altLang="zh-CN" sz="2000" baseline="-25000">
                <a:latin typeface="宋体" charset="-122"/>
              </a:rPr>
              <a:t>3</a:t>
            </a:r>
            <a:r>
              <a:rPr lang="zh-CN" altLang="en-US" sz="2000">
                <a:latin typeface="宋体" charset="-122"/>
              </a:rPr>
              <a:t>，</a:t>
            </a:r>
            <a:r>
              <a:rPr lang="en-US" altLang="zh-CN" sz="2000">
                <a:latin typeface="宋体" charset="-122"/>
              </a:rPr>
              <a:t>q</a:t>
            </a:r>
            <a:r>
              <a:rPr lang="en-US" altLang="zh-CN" sz="2000" baseline="-25000">
                <a:latin typeface="宋体" charset="-122"/>
              </a:rPr>
              <a:t>3</a:t>
            </a:r>
            <a:r>
              <a:rPr lang="en-US" altLang="zh-CN" sz="2000">
                <a:latin typeface="宋体" charset="-122"/>
                <a:sym typeface="Symbol" pitchFamily="18" charset="2"/>
              </a:rPr>
              <a:t></a:t>
            </a:r>
            <a:r>
              <a:rPr lang="en-US" altLang="zh-CN" sz="2000">
                <a:latin typeface="宋体" charset="-122"/>
              </a:rPr>
              <a:t>F</a:t>
            </a:r>
            <a:r>
              <a:rPr lang="zh-CN" altLang="en-US" sz="2000">
                <a:latin typeface="宋体" charset="-122"/>
              </a:rPr>
              <a:t>，</a:t>
            </a:r>
            <a:r>
              <a:rPr lang="zh-CN" altLang="en-US" sz="2000">
                <a:latin typeface="宋体" charset="-122"/>
                <a:sym typeface="Symbol" pitchFamily="18" charset="2"/>
              </a:rPr>
              <a:t> </a:t>
            </a:r>
            <a:r>
              <a:rPr lang="en-US" altLang="zh-CN" sz="2000">
                <a:solidFill>
                  <a:srgbClr val="0000FF"/>
                </a:solidFill>
                <a:latin typeface="宋体" charset="-122"/>
              </a:rPr>
              <a:t>q</a:t>
            </a:r>
            <a:r>
              <a:rPr lang="en-US" altLang="zh-CN" sz="2000" baseline="-25000">
                <a:solidFill>
                  <a:srgbClr val="0000FF"/>
                </a:solidFill>
                <a:latin typeface="宋体" charset="-122"/>
              </a:rPr>
              <a:t>1</a:t>
            </a:r>
            <a:r>
              <a:rPr lang="en-US" altLang="zh-CN" sz="2000">
                <a:solidFill>
                  <a:srgbClr val="0000FF"/>
                </a:solidFill>
                <a:latin typeface="宋体" charset="-122"/>
                <a:sym typeface="Symbol" pitchFamily="18" charset="2"/>
              </a:rPr>
              <a:t></a:t>
            </a:r>
            <a:r>
              <a:rPr lang="en-US" altLang="zh-CN" sz="2000">
                <a:solidFill>
                  <a:srgbClr val="0000FF"/>
                </a:solidFill>
                <a:latin typeface="宋体" charset="-122"/>
              </a:rPr>
              <a:t>a|aq</a:t>
            </a:r>
            <a:r>
              <a:rPr lang="en-US" altLang="zh-CN" sz="2000" baseline="-25000">
                <a:solidFill>
                  <a:srgbClr val="0000FF"/>
                </a:solidFill>
                <a:latin typeface="宋体" charset="-122"/>
              </a:rPr>
              <a:t>3</a:t>
            </a:r>
            <a:endParaRPr lang="en-US" altLang="zh-CN" sz="2000">
              <a:latin typeface="宋体" charset="-122"/>
            </a:endParaRPr>
          </a:p>
          <a:p>
            <a:pPr lvl="1" algn="just">
              <a:buFontTx/>
              <a:buNone/>
            </a:pPr>
            <a:r>
              <a:rPr lang="en-US" altLang="zh-CN" sz="2000">
                <a:latin typeface="宋体" charset="-122"/>
                <a:sym typeface="Symbol" pitchFamily="18" charset="2"/>
              </a:rPr>
              <a:t></a:t>
            </a:r>
            <a:r>
              <a:rPr lang="en-US" altLang="zh-CN" sz="2000">
                <a:latin typeface="宋体" charset="-122"/>
              </a:rPr>
              <a:t>(q</a:t>
            </a:r>
            <a:r>
              <a:rPr lang="en-US" altLang="zh-CN" sz="2000" baseline="-25000">
                <a:latin typeface="宋体" charset="-122"/>
              </a:rPr>
              <a:t>1</a:t>
            </a:r>
            <a:r>
              <a:rPr lang="en-US" altLang="zh-CN" sz="2000">
                <a:latin typeface="宋体" charset="-122"/>
              </a:rPr>
              <a:t>,b)=q</a:t>
            </a:r>
            <a:r>
              <a:rPr lang="en-US" altLang="zh-CN" sz="2000" baseline="-25000">
                <a:latin typeface="宋体" charset="-122"/>
              </a:rPr>
              <a:t>1</a:t>
            </a:r>
            <a:r>
              <a:rPr lang="zh-CN" altLang="en-US" sz="2000">
                <a:latin typeface="宋体" charset="-122"/>
              </a:rPr>
              <a:t>，</a:t>
            </a:r>
            <a:r>
              <a:rPr lang="zh-CN" altLang="en-US" sz="2000">
                <a:latin typeface="宋体" charset="-122"/>
                <a:sym typeface="Symbol" pitchFamily="18" charset="2"/>
              </a:rPr>
              <a:t> </a:t>
            </a:r>
            <a:r>
              <a:rPr lang="en-US" altLang="zh-CN" sz="2000">
                <a:solidFill>
                  <a:srgbClr val="0000FF"/>
                </a:solidFill>
                <a:latin typeface="宋体" charset="-122"/>
              </a:rPr>
              <a:t>q</a:t>
            </a:r>
            <a:r>
              <a:rPr lang="en-US" altLang="zh-CN" sz="2000" baseline="-25000">
                <a:solidFill>
                  <a:srgbClr val="0000FF"/>
                </a:solidFill>
                <a:latin typeface="宋体" charset="-122"/>
              </a:rPr>
              <a:t>1</a:t>
            </a:r>
            <a:r>
              <a:rPr lang="en-US" altLang="zh-CN" sz="2000">
                <a:solidFill>
                  <a:srgbClr val="0000FF"/>
                </a:solidFill>
                <a:latin typeface="宋体" charset="-122"/>
                <a:sym typeface="Symbol" pitchFamily="18" charset="2"/>
              </a:rPr>
              <a:t></a:t>
            </a:r>
            <a:r>
              <a:rPr lang="en-US" altLang="zh-CN" sz="2000">
                <a:solidFill>
                  <a:srgbClr val="0000FF"/>
                </a:solidFill>
                <a:latin typeface="宋体" charset="-122"/>
              </a:rPr>
              <a:t>bq</a:t>
            </a:r>
            <a:r>
              <a:rPr lang="en-US" altLang="zh-CN" sz="2000" baseline="-25000">
                <a:solidFill>
                  <a:srgbClr val="0000FF"/>
                </a:solidFill>
                <a:latin typeface="宋体" charset="-122"/>
              </a:rPr>
              <a:t>1</a:t>
            </a:r>
            <a:endParaRPr lang="en-US" altLang="zh-CN" sz="2000">
              <a:latin typeface="宋体" charset="-122"/>
            </a:endParaRPr>
          </a:p>
          <a:p>
            <a:pPr lvl="1" algn="just">
              <a:buFontTx/>
              <a:buNone/>
            </a:pPr>
            <a:r>
              <a:rPr lang="en-US" altLang="zh-CN" sz="2000">
                <a:latin typeface="宋体" charset="-122"/>
                <a:sym typeface="Symbol" pitchFamily="18" charset="2"/>
              </a:rPr>
              <a:t></a:t>
            </a:r>
            <a:r>
              <a:rPr lang="en-US" altLang="zh-CN" sz="2000">
                <a:latin typeface="宋体" charset="-122"/>
              </a:rPr>
              <a:t>(q</a:t>
            </a:r>
            <a:r>
              <a:rPr lang="en-US" altLang="zh-CN" sz="2000" baseline="-25000">
                <a:latin typeface="宋体" charset="-122"/>
              </a:rPr>
              <a:t>2</a:t>
            </a:r>
            <a:r>
              <a:rPr lang="en-US" altLang="zh-CN" sz="2000">
                <a:latin typeface="宋体" charset="-122"/>
              </a:rPr>
              <a:t>,a)=q</a:t>
            </a:r>
            <a:r>
              <a:rPr lang="en-US" altLang="zh-CN" sz="2000" baseline="-25000">
                <a:latin typeface="宋体" charset="-122"/>
              </a:rPr>
              <a:t>2</a:t>
            </a:r>
            <a:r>
              <a:rPr lang="zh-CN" altLang="en-US" sz="2000">
                <a:latin typeface="宋体" charset="-122"/>
              </a:rPr>
              <a:t>，</a:t>
            </a:r>
            <a:r>
              <a:rPr lang="zh-CN" altLang="en-US" sz="2000">
                <a:latin typeface="宋体" charset="-122"/>
                <a:sym typeface="Symbol" pitchFamily="18" charset="2"/>
              </a:rPr>
              <a:t> </a:t>
            </a:r>
            <a:r>
              <a:rPr lang="en-US" altLang="zh-CN" sz="2000">
                <a:solidFill>
                  <a:srgbClr val="0000FF"/>
                </a:solidFill>
                <a:latin typeface="宋体" charset="-122"/>
              </a:rPr>
              <a:t>q</a:t>
            </a:r>
            <a:r>
              <a:rPr lang="en-US" altLang="zh-CN" sz="2000" baseline="-25000">
                <a:solidFill>
                  <a:srgbClr val="0000FF"/>
                </a:solidFill>
                <a:latin typeface="宋体" charset="-122"/>
              </a:rPr>
              <a:t>2</a:t>
            </a:r>
            <a:r>
              <a:rPr lang="en-US" altLang="zh-CN" sz="2000">
                <a:solidFill>
                  <a:srgbClr val="0000FF"/>
                </a:solidFill>
                <a:latin typeface="宋体" charset="-122"/>
                <a:sym typeface="Symbol" pitchFamily="18" charset="2"/>
              </a:rPr>
              <a:t></a:t>
            </a:r>
            <a:r>
              <a:rPr lang="en-US" altLang="zh-CN" sz="2000">
                <a:solidFill>
                  <a:srgbClr val="0000FF"/>
                </a:solidFill>
                <a:latin typeface="宋体" charset="-122"/>
              </a:rPr>
              <a:t>aq</a:t>
            </a:r>
            <a:r>
              <a:rPr lang="en-US" altLang="zh-CN" sz="2000" baseline="-25000">
                <a:solidFill>
                  <a:srgbClr val="0000FF"/>
                </a:solidFill>
                <a:latin typeface="宋体" charset="-122"/>
              </a:rPr>
              <a:t>2</a:t>
            </a:r>
            <a:endParaRPr lang="en-US" altLang="zh-CN">
              <a:latin typeface="宋体" charset="-122"/>
            </a:endParaRPr>
          </a:p>
          <a:p>
            <a:pPr lvl="1" algn="just">
              <a:buFontTx/>
              <a:buNone/>
            </a:pPr>
            <a:r>
              <a:rPr lang="en-US" altLang="zh-CN" sz="2000">
                <a:latin typeface="宋体" charset="-122"/>
                <a:sym typeface="Symbol" pitchFamily="18" charset="2"/>
              </a:rPr>
              <a:t></a:t>
            </a:r>
            <a:r>
              <a:rPr lang="en-US" altLang="zh-CN" sz="2000">
                <a:latin typeface="宋体" charset="-122"/>
              </a:rPr>
              <a:t>(q</a:t>
            </a:r>
            <a:r>
              <a:rPr lang="en-US" altLang="zh-CN" sz="2000" baseline="-25000">
                <a:latin typeface="宋体" charset="-122"/>
              </a:rPr>
              <a:t>2</a:t>
            </a:r>
            <a:r>
              <a:rPr lang="en-US" altLang="zh-CN" sz="2000">
                <a:latin typeface="宋体" charset="-122"/>
              </a:rPr>
              <a:t>,b)=q</a:t>
            </a:r>
            <a:r>
              <a:rPr lang="en-US" altLang="zh-CN" sz="2000" baseline="-25000">
                <a:latin typeface="宋体" charset="-122"/>
              </a:rPr>
              <a:t>3</a:t>
            </a:r>
            <a:r>
              <a:rPr lang="zh-CN" altLang="en-US" sz="2000">
                <a:latin typeface="宋体" charset="-122"/>
              </a:rPr>
              <a:t>，</a:t>
            </a:r>
            <a:r>
              <a:rPr lang="en-US" altLang="zh-CN" sz="2000">
                <a:latin typeface="宋体" charset="-122"/>
              </a:rPr>
              <a:t>q</a:t>
            </a:r>
            <a:r>
              <a:rPr lang="en-US" altLang="zh-CN" sz="2000" baseline="-25000">
                <a:latin typeface="宋体" charset="-122"/>
              </a:rPr>
              <a:t>3</a:t>
            </a:r>
            <a:r>
              <a:rPr lang="en-US" altLang="zh-CN" sz="2000">
                <a:latin typeface="宋体" charset="-122"/>
                <a:sym typeface="Symbol" pitchFamily="18" charset="2"/>
              </a:rPr>
              <a:t></a:t>
            </a:r>
            <a:r>
              <a:rPr lang="en-US" altLang="zh-CN" sz="2000">
                <a:latin typeface="宋体" charset="-122"/>
              </a:rPr>
              <a:t>F</a:t>
            </a:r>
            <a:r>
              <a:rPr lang="zh-CN" altLang="en-US" sz="2000">
                <a:latin typeface="宋体" charset="-122"/>
              </a:rPr>
              <a:t>，</a:t>
            </a:r>
            <a:r>
              <a:rPr lang="zh-CN" altLang="en-US" sz="2000">
                <a:latin typeface="宋体" charset="-122"/>
                <a:sym typeface="Symbol" pitchFamily="18" charset="2"/>
              </a:rPr>
              <a:t> </a:t>
            </a:r>
            <a:r>
              <a:rPr lang="en-US" altLang="zh-CN" sz="2000">
                <a:solidFill>
                  <a:srgbClr val="0000FF"/>
                </a:solidFill>
                <a:latin typeface="宋体" charset="-122"/>
              </a:rPr>
              <a:t>q</a:t>
            </a:r>
            <a:r>
              <a:rPr lang="en-US" altLang="zh-CN" sz="2000" baseline="-25000">
                <a:solidFill>
                  <a:srgbClr val="0000FF"/>
                </a:solidFill>
                <a:latin typeface="宋体" charset="-122"/>
              </a:rPr>
              <a:t>2</a:t>
            </a:r>
            <a:r>
              <a:rPr lang="en-US" altLang="zh-CN" sz="2000">
                <a:solidFill>
                  <a:srgbClr val="0000FF"/>
                </a:solidFill>
                <a:latin typeface="宋体" charset="-122"/>
                <a:sym typeface="Symbol" pitchFamily="18" charset="2"/>
              </a:rPr>
              <a:t></a:t>
            </a:r>
            <a:r>
              <a:rPr lang="en-US" altLang="zh-CN" sz="2000">
                <a:solidFill>
                  <a:srgbClr val="0000FF"/>
                </a:solidFill>
                <a:latin typeface="宋体" charset="-122"/>
              </a:rPr>
              <a:t>b|bq</a:t>
            </a:r>
            <a:r>
              <a:rPr lang="en-US" altLang="zh-CN" sz="2000" baseline="-25000">
                <a:solidFill>
                  <a:srgbClr val="0000FF"/>
                </a:solidFill>
                <a:latin typeface="宋体" charset="-122"/>
              </a:rPr>
              <a:t>3</a:t>
            </a:r>
          </a:p>
        </p:txBody>
      </p:sp>
      <p:sp>
        <p:nvSpPr>
          <p:cNvPr id="292896" name="Rectangle 32"/>
          <p:cNvSpPr>
            <a:spLocks noChangeArrowheads="1"/>
          </p:cNvSpPr>
          <p:nvPr/>
        </p:nvSpPr>
        <p:spPr bwMode="auto">
          <a:xfrm>
            <a:off x="4876800" y="4114800"/>
            <a:ext cx="3962400" cy="2209800"/>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190500" algn="l">
              <a:spcBef>
                <a:spcPct val="20000"/>
              </a:spcBef>
              <a:buChar char="–"/>
              <a:defRPr kumimoji="1" sz="2400" b="1">
                <a:solidFill>
                  <a:schemeClr val="tx1"/>
                </a:solidFill>
                <a:latin typeface="Times New Roman" pitchFamily="18" charset="0"/>
                <a:ea typeface="黑体" pitchFamily="2" charset="-122"/>
              </a:defRPr>
            </a:lvl2pPr>
            <a:lvl3pPr marL="1282700" indent="-228600" algn="l">
              <a:spcBef>
                <a:spcPct val="20000"/>
              </a:spcBef>
              <a:buChar char="•"/>
              <a:defRPr kumimoji="1" sz="2000" b="1">
                <a:solidFill>
                  <a:schemeClr val="tx1"/>
                </a:solidFill>
                <a:latin typeface="Times New Roman" pitchFamily="18" charset="0"/>
                <a:ea typeface="黑体" pitchFamily="2" charset="-122"/>
              </a:defRPr>
            </a:lvl3pPr>
            <a:lvl4pPr marL="1701800" indent="-228600" algn="l">
              <a:spcBef>
                <a:spcPct val="20000"/>
              </a:spcBef>
              <a:buChar char="–"/>
              <a:defRPr kumimoji="1" b="1">
                <a:solidFill>
                  <a:schemeClr val="tx1"/>
                </a:solidFill>
                <a:latin typeface="Times New Roman" pitchFamily="18" charset="0"/>
                <a:ea typeface="黑体" pitchFamily="2" charset="-122"/>
              </a:defRPr>
            </a:lvl4pPr>
            <a:lvl5pPr marL="2120900" indent="-228600" algn="l">
              <a:spcBef>
                <a:spcPct val="20000"/>
              </a:spcBef>
              <a:buChar char="»"/>
              <a:defRPr kumimoji="1" b="1">
                <a:solidFill>
                  <a:schemeClr val="tx1"/>
                </a:solidFill>
                <a:latin typeface="Times New Roman" pitchFamily="18" charset="0"/>
                <a:ea typeface="黑体" pitchFamily="2" charset="-122"/>
              </a:defRPr>
            </a:lvl5pPr>
            <a:lvl6pPr marL="25781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30353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4925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9497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pPr>
              <a:buFont typeface="Monotype Sorts" pitchFamily="2" charset="2"/>
              <a:buNone/>
            </a:pPr>
            <a:r>
              <a:rPr lang="zh-CN" altLang="zh-CN" sz="2400">
                <a:latin typeface="宋体" charset="-122"/>
              </a:rPr>
              <a:t>构造的文法</a:t>
            </a:r>
            <a:r>
              <a:rPr lang="en-US" altLang="zh-CN" sz="2400">
                <a:latin typeface="宋体" charset="-122"/>
              </a:rPr>
              <a:t>G</a:t>
            </a:r>
            <a:r>
              <a:rPr lang="zh-CN" altLang="en-US" sz="2400">
                <a:latin typeface="宋体" charset="-122"/>
              </a:rPr>
              <a:t>：</a:t>
            </a:r>
          </a:p>
          <a:p>
            <a:pPr>
              <a:buFont typeface="Monotype Sorts" pitchFamily="2" charset="2"/>
              <a:buNone/>
            </a:pPr>
            <a:r>
              <a:rPr lang="en-US" altLang="zh-CN" sz="2400">
                <a:latin typeface="宋体" charset="-122"/>
              </a:rPr>
              <a:t>G=({a,b},{q</a:t>
            </a:r>
            <a:r>
              <a:rPr lang="en-US" altLang="zh-CN" sz="2400" baseline="-25000">
                <a:latin typeface="宋体" charset="-122"/>
              </a:rPr>
              <a:t>0</a:t>
            </a:r>
            <a:r>
              <a:rPr lang="en-US" altLang="zh-CN" sz="2400">
                <a:latin typeface="宋体" charset="-122"/>
              </a:rPr>
              <a:t>,q</a:t>
            </a:r>
            <a:r>
              <a:rPr lang="en-US" altLang="zh-CN" sz="2400" baseline="-25000">
                <a:latin typeface="宋体" charset="-122"/>
              </a:rPr>
              <a:t>1</a:t>
            </a:r>
            <a:r>
              <a:rPr lang="en-US" altLang="zh-CN" sz="2400">
                <a:latin typeface="宋体" charset="-122"/>
              </a:rPr>
              <a:t>,q</a:t>
            </a:r>
            <a:r>
              <a:rPr lang="en-US" altLang="zh-CN" sz="2400" baseline="-25000">
                <a:latin typeface="宋体" charset="-122"/>
              </a:rPr>
              <a:t>2</a:t>
            </a:r>
            <a:r>
              <a:rPr lang="en-US" altLang="zh-CN" sz="2400">
                <a:latin typeface="宋体" charset="-122"/>
              </a:rPr>
              <a:t>},q</a:t>
            </a:r>
            <a:r>
              <a:rPr lang="en-US" altLang="zh-CN" sz="2400" baseline="-25000">
                <a:latin typeface="宋体" charset="-122"/>
              </a:rPr>
              <a:t>0</a:t>
            </a:r>
            <a:r>
              <a:rPr lang="en-US" altLang="zh-CN" sz="2400">
                <a:latin typeface="宋体" charset="-122"/>
              </a:rPr>
              <a:t>,</a:t>
            </a:r>
            <a:r>
              <a:rPr lang="en-US" altLang="zh-CN" sz="2400">
                <a:latin typeface="宋体" charset="-122"/>
                <a:sym typeface="Symbol" pitchFamily="18" charset="2"/>
              </a:rPr>
              <a:t></a:t>
            </a:r>
            <a:r>
              <a:rPr lang="en-US" altLang="zh-CN" sz="2400">
                <a:latin typeface="宋体" charset="-122"/>
              </a:rPr>
              <a:t>)</a:t>
            </a:r>
          </a:p>
          <a:p>
            <a:pPr lvl="1" algn="just">
              <a:buFontTx/>
              <a:buNone/>
            </a:pPr>
            <a:r>
              <a:rPr lang="en-US" altLang="zh-CN">
                <a:latin typeface="宋体" charset="-122"/>
                <a:sym typeface="Symbol" pitchFamily="18" charset="2"/>
              </a:rPr>
              <a:t></a:t>
            </a:r>
            <a:r>
              <a:rPr lang="zh-CN" altLang="en-US">
                <a:latin typeface="宋体" charset="-122"/>
              </a:rPr>
              <a:t>：</a:t>
            </a:r>
            <a:r>
              <a:rPr lang="en-US" altLang="zh-CN">
                <a:latin typeface="宋体" charset="-122"/>
              </a:rPr>
              <a:t>q</a:t>
            </a:r>
            <a:r>
              <a:rPr lang="en-US" altLang="zh-CN" baseline="-25000">
                <a:latin typeface="宋体" charset="-122"/>
              </a:rPr>
              <a:t>0</a:t>
            </a:r>
            <a:r>
              <a:rPr lang="en-US" altLang="zh-CN">
                <a:latin typeface="宋体" charset="-122"/>
                <a:sym typeface="Symbol" pitchFamily="18" charset="2"/>
              </a:rPr>
              <a:t></a:t>
            </a:r>
            <a:r>
              <a:rPr lang="en-US" altLang="zh-CN">
                <a:latin typeface="宋体" charset="-122"/>
              </a:rPr>
              <a:t>aq</a:t>
            </a:r>
            <a:r>
              <a:rPr lang="en-US" altLang="zh-CN" baseline="-25000">
                <a:latin typeface="宋体" charset="-122"/>
              </a:rPr>
              <a:t>0</a:t>
            </a:r>
            <a:r>
              <a:rPr lang="en-US" altLang="zh-CN">
                <a:latin typeface="宋体" charset="-122"/>
              </a:rPr>
              <a:t>|bq</a:t>
            </a:r>
            <a:r>
              <a:rPr lang="en-US" altLang="zh-CN" baseline="-25000">
                <a:latin typeface="宋体" charset="-122"/>
              </a:rPr>
              <a:t>2</a:t>
            </a:r>
            <a:endParaRPr lang="en-US" altLang="zh-CN">
              <a:latin typeface="宋体" charset="-122"/>
            </a:endParaRPr>
          </a:p>
          <a:p>
            <a:pPr lvl="1" algn="just">
              <a:buFontTx/>
              <a:buNone/>
            </a:pPr>
            <a:r>
              <a:rPr lang="en-US" altLang="zh-CN">
                <a:latin typeface="宋体" charset="-122"/>
              </a:rPr>
              <a:t>    q</a:t>
            </a:r>
            <a:r>
              <a:rPr lang="en-US" altLang="zh-CN" baseline="-25000">
                <a:latin typeface="宋体" charset="-122"/>
              </a:rPr>
              <a:t>1</a:t>
            </a:r>
            <a:r>
              <a:rPr lang="en-US" altLang="zh-CN">
                <a:latin typeface="宋体" charset="-122"/>
                <a:sym typeface="Symbol" pitchFamily="18" charset="2"/>
              </a:rPr>
              <a:t></a:t>
            </a:r>
            <a:r>
              <a:rPr lang="en-US" altLang="zh-CN">
                <a:latin typeface="宋体" charset="-122"/>
              </a:rPr>
              <a:t>a|bq</a:t>
            </a:r>
            <a:r>
              <a:rPr lang="en-US" altLang="zh-CN" baseline="-25000">
                <a:latin typeface="宋体" charset="-122"/>
              </a:rPr>
              <a:t>1</a:t>
            </a:r>
            <a:endParaRPr lang="en-US" altLang="zh-CN">
              <a:latin typeface="宋体" charset="-122"/>
            </a:endParaRPr>
          </a:p>
          <a:p>
            <a:pPr lvl="1" algn="just">
              <a:buFontTx/>
              <a:buNone/>
            </a:pPr>
            <a:r>
              <a:rPr lang="en-US" altLang="zh-CN">
                <a:latin typeface="宋体" charset="-122"/>
              </a:rPr>
              <a:t>    q</a:t>
            </a:r>
            <a:r>
              <a:rPr lang="en-US" altLang="zh-CN" baseline="-25000">
                <a:latin typeface="宋体" charset="-122"/>
              </a:rPr>
              <a:t>2</a:t>
            </a:r>
            <a:r>
              <a:rPr lang="en-US" altLang="zh-CN">
                <a:latin typeface="宋体" charset="-122"/>
                <a:sym typeface="Symbol" pitchFamily="18" charset="2"/>
              </a:rPr>
              <a:t></a:t>
            </a:r>
            <a:r>
              <a:rPr lang="en-US" altLang="zh-CN">
                <a:latin typeface="宋体" charset="-122"/>
              </a:rPr>
              <a:t>aq</a:t>
            </a:r>
            <a:r>
              <a:rPr lang="en-US" altLang="zh-CN" baseline="-25000">
                <a:latin typeface="宋体" charset="-122"/>
              </a:rPr>
              <a:t>2</a:t>
            </a:r>
            <a:r>
              <a:rPr lang="en-US" altLang="zh-CN">
                <a:latin typeface="宋体" charset="-122"/>
              </a:rPr>
              <a:t>|b</a:t>
            </a:r>
            <a:endParaRPr lang="en-US" altLang="zh-CN" sz="2800">
              <a:latin typeface="宋体" charset="-122"/>
            </a:endParaRP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40</a:t>
            </a:fld>
            <a:endParaRPr lang="en-US" altLang="zh-CN"/>
          </a:p>
        </p:txBody>
      </p:sp>
    </p:spTree>
    <p:extLst>
      <p:ext uri="{BB962C8B-B14F-4D97-AF65-F5344CB8AC3E}">
        <p14:creationId xmlns:p14="http://schemas.microsoft.com/office/powerpoint/2010/main" val="23386179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Effect transition="in" filter="wipe(left)">
                                      <p:cBhvr>
                                        <p:cTn id="7" dur="500"/>
                                        <p:tgtEl>
                                          <p:spTgt spid="292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92868"/>
                                        </p:tgtEl>
                                        <p:attrNameLst>
                                          <p:attrName>style.visibility</p:attrName>
                                        </p:attrNameLst>
                                      </p:cBhvr>
                                      <p:to>
                                        <p:strVal val="visible"/>
                                      </p:to>
                                    </p:set>
                                    <p:animEffect transition="in" filter="box(out)">
                                      <p:cBhvr>
                                        <p:cTn id="12" dur="500"/>
                                        <p:tgtEl>
                                          <p:spTgt spid="2928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2895">
                                            <p:txEl>
                                              <p:pRg st="0" end="0"/>
                                            </p:txEl>
                                          </p:spTgt>
                                        </p:tgtEl>
                                        <p:attrNameLst>
                                          <p:attrName>style.visibility</p:attrName>
                                        </p:attrNameLst>
                                      </p:cBhvr>
                                      <p:to>
                                        <p:strVal val="visible"/>
                                      </p:to>
                                    </p:set>
                                    <p:animEffect transition="in" filter="wipe(up)">
                                      <p:cBhvr>
                                        <p:cTn id="17" dur="500"/>
                                        <p:tgtEl>
                                          <p:spTgt spid="29289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2895">
                                            <p:txEl>
                                              <p:pRg st="1" end="1"/>
                                            </p:txEl>
                                          </p:spTgt>
                                        </p:tgtEl>
                                        <p:attrNameLst>
                                          <p:attrName>style.visibility</p:attrName>
                                        </p:attrNameLst>
                                      </p:cBhvr>
                                      <p:to>
                                        <p:strVal val="visible"/>
                                      </p:to>
                                    </p:set>
                                    <p:animEffect transition="in" filter="wipe(up)">
                                      <p:cBhvr>
                                        <p:cTn id="22" dur="500"/>
                                        <p:tgtEl>
                                          <p:spTgt spid="292895">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92895">
                                            <p:txEl>
                                              <p:pRg st="2" end="2"/>
                                            </p:txEl>
                                          </p:spTgt>
                                        </p:tgtEl>
                                        <p:attrNameLst>
                                          <p:attrName>style.visibility</p:attrName>
                                        </p:attrNameLst>
                                      </p:cBhvr>
                                      <p:to>
                                        <p:strVal val="visible"/>
                                      </p:to>
                                    </p:set>
                                    <p:animEffect transition="in" filter="wipe(up)">
                                      <p:cBhvr>
                                        <p:cTn id="27" dur="500"/>
                                        <p:tgtEl>
                                          <p:spTgt spid="292895">
                                            <p:txEl>
                                              <p:pRg st="2" end="2"/>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92895">
                                            <p:txEl>
                                              <p:pRg st="3" end="3"/>
                                            </p:txEl>
                                          </p:spTgt>
                                        </p:tgtEl>
                                        <p:attrNameLst>
                                          <p:attrName>style.visibility</p:attrName>
                                        </p:attrNameLst>
                                      </p:cBhvr>
                                      <p:to>
                                        <p:strVal val="visible"/>
                                      </p:to>
                                    </p:set>
                                    <p:animEffect transition="in" filter="wipe(up)">
                                      <p:cBhvr>
                                        <p:cTn id="30" dur="500"/>
                                        <p:tgtEl>
                                          <p:spTgt spid="292895">
                                            <p:txEl>
                                              <p:pRg st="3" end="3"/>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292895">
                                            <p:txEl>
                                              <p:pRg st="4" end="4"/>
                                            </p:txEl>
                                          </p:spTgt>
                                        </p:tgtEl>
                                        <p:attrNameLst>
                                          <p:attrName>style.visibility</p:attrName>
                                        </p:attrNameLst>
                                      </p:cBhvr>
                                      <p:to>
                                        <p:strVal val="visible"/>
                                      </p:to>
                                    </p:set>
                                    <p:animEffect transition="in" filter="wipe(up)">
                                      <p:cBhvr>
                                        <p:cTn id="33" dur="500"/>
                                        <p:tgtEl>
                                          <p:spTgt spid="292895">
                                            <p:txEl>
                                              <p:pRg st="4" end="4"/>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92895">
                                            <p:txEl>
                                              <p:pRg st="5" end="5"/>
                                            </p:txEl>
                                          </p:spTgt>
                                        </p:tgtEl>
                                        <p:attrNameLst>
                                          <p:attrName>style.visibility</p:attrName>
                                        </p:attrNameLst>
                                      </p:cBhvr>
                                      <p:to>
                                        <p:strVal val="visible"/>
                                      </p:to>
                                    </p:set>
                                    <p:animEffect transition="in" filter="wipe(up)">
                                      <p:cBhvr>
                                        <p:cTn id="36" dur="500"/>
                                        <p:tgtEl>
                                          <p:spTgt spid="292895">
                                            <p:txEl>
                                              <p:pRg st="5" end="5"/>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292895">
                                            <p:txEl>
                                              <p:pRg st="6" end="6"/>
                                            </p:txEl>
                                          </p:spTgt>
                                        </p:tgtEl>
                                        <p:attrNameLst>
                                          <p:attrName>style.visibility</p:attrName>
                                        </p:attrNameLst>
                                      </p:cBhvr>
                                      <p:to>
                                        <p:strVal val="visible"/>
                                      </p:to>
                                    </p:set>
                                    <p:animEffect transition="in" filter="wipe(up)">
                                      <p:cBhvr>
                                        <p:cTn id="39" dur="500"/>
                                        <p:tgtEl>
                                          <p:spTgt spid="292895">
                                            <p:txEl>
                                              <p:pRg st="6" end="6"/>
                                            </p:txEl>
                                          </p:spTgt>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292895">
                                            <p:txEl>
                                              <p:pRg st="7" end="7"/>
                                            </p:txEl>
                                          </p:spTgt>
                                        </p:tgtEl>
                                        <p:attrNameLst>
                                          <p:attrName>style.visibility</p:attrName>
                                        </p:attrNameLst>
                                      </p:cBhvr>
                                      <p:to>
                                        <p:strVal val="visible"/>
                                      </p:to>
                                    </p:set>
                                    <p:animEffect transition="in" filter="wipe(up)">
                                      <p:cBhvr>
                                        <p:cTn id="42" dur="500"/>
                                        <p:tgtEl>
                                          <p:spTgt spid="292895">
                                            <p:txEl>
                                              <p:pRg st="7" end="7"/>
                                            </p:txEl>
                                          </p:spTgt>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292895">
                                            <p:txEl>
                                              <p:pRg st="8" end="8"/>
                                            </p:txEl>
                                          </p:spTgt>
                                        </p:tgtEl>
                                        <p:attrNameLst>
                                          <p:attrName>style.visibility</p:attrName>
                                        </p:attrNameLst>
                                      </p:cBhvr>
                                      <p:to>
                                        <p:strVal val="visible"/>
                                      </p:to>
                                    </p:set>
                                    <p:animEffect transition="in" filter="wipe(up)">
                                      <p:cBhvr>
                                        <p:cTn id="45" dur="500"/>
                                        <p:tgtEl>
                                          <p:spTgt spid="292895">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292896"/>
                                        </p:tgtEl>
                                        <p:attrNameLst>
                                          <p:attrName>style.visibility</p:attrName>
                                        </p:attrNameLst>
                                      </p:cBhvr>
                                      <p:to>
                                        <p:strVal val="visible"/>
                                      </p:to>
                                    </p:set>
                                    <p:animEffect transition="in" filter="wipe(up)">
                                      <p:cBhvr>
                                        <p:cTn id="50" dur="500"/>
                                        <p:tgtEl>
                                          <p:spTgt spid="292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autoUpdateAnimBg="0"/>
      <p:bldP spid="292895" grpId="0" build="p" autoUpdateAnimBg="0"/>
      <p:bldP spid="292896"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en-US" altLang="zh-CN" sz="3600">
                <a:latin typeface="宋体" charset="-122"/>
              </a:rPr>
              <a:t>2.4 </a:t>
            </a:r>
            <a:r>
              <a:rPr lang="zh-CN" altLang="en-US" sz="3600">
                <a:latin typeface="宋体" charset="-122"/>
              </a:rPr>
              <a:t>正规表达式与有限自动机的等价性</a:t>
            </a:r>
          </a:p>
        </p:txBody>
      </p:sp>
      <p:sp>
        <p:nvSpPr>
          <p:cNvPr id="294915" name="Rectangle 3"/>
          <p:cNvSpPr>
            <a:spLocks noGrp="1" noChangeArrowheads="1"/>
          </p:cNvSpPr>
          <p:nvPr>
            <p:ph type="body" idx="1"/>
          </p:nvPr>
        </p:nvSpPr>
        <p:spPr>
          <a:xfrm>
            <a:off x="228600" y="990600"/>
            <a:ext cx="8686800" cy="5638800"/>
          </a:xfrm>
        </p:spPr>
        <p:txBody>
          <a:bodyPr/>
          <a:lstStyle/>
          <a:p>
            <a:pPr marL="292100" indent="-292100"/>
            <a:r>
              <a:rPr lang="zh-CN" altLang="en-US" sz="2400">
                <a:latin typeface="宋体" charset="-122"/>
              </a:rPr>
              <a:t>用正规表达式可以精确地定义集合，</a:t>
            </a:r>
          </a:p>
          <a:p>
            <a:pPr marL="292100" indent="-292100" algn="just">
              <a:buFont typeface="Monotype Sorts" pitchFamily="2" charset="2"/>
              <a:buNone/>
            </a:pPr>
            <a:r>
              <a:rPr lang="zh-CN" altLang="en-US" sz="2400">
                <a:latin typeface="宋体" charset="-122"/>
              </a:rPr>
              <a:t>     </a:t>
            </a:r>
            <a:r>
              <a:rPr lang="zh-CN" altLang="en-US" sz="2000">
                <a:latin typeface="宋体" charset="-122"/>
              </a:rPr>
              <a:t>定义</a:t>
            </a:r>
            <a:r>
              <a:rPr lang="en-US" altLang="zh-CN" sz="2000">
                <a:latin typeface="宋体" charset="-122"/>
              </a:rPr>
              <a:t>Pascal</a:t>
            </a:r>
            <a:r>
              <a:rPr lang="zh-CN" altLang="en-US" sz="2000">
                <a:latin typeface="宋体" charset="-122"/>
              </a:rPr>
              <a:t>语言标识符的正规表达式：</a:t>
            </a:r>
          </a:p>
          <a:p>
            <a:pPr marL="1149350" lvl="1" algn="just">
              <a:buFontTx/>
              <a:buNone/>
            </a:pPr>
            <a:r>
              <a:rPr lang="zh-CN" altLang="zh-CN" sz="2000">
                <a:latin typeface="宋体" charset="-122"/>
              </a:rPr>
              <a:t>      </a:t>
            </a:r>
            <a:r>
              <a:rPr lang="en-US" altLang="zh-CN" sz="2000">
                <a:latin typeface="宋体" charset="-122"/>
              </a:rPr>
              <a:t>letter(letter|digit)</a:t>
            </a:r>
            <a:r>
              <a:rPr lang="en-US" altLang="zh-CN" sz="2000" baseline="30000">
                <a:latin typeface="宋体" charset="-122"/>
              </a:rPr>
              <a:t>*</a:t>
            </a:r>
            <a:endParaRPr lang="en-US" altLang="zh-CN" sz="2000">
              <a:latin typeface="宋体" charset="-122"/>
            </a:endParaRPr>
          </a:p>
          <a:p>
            <a:pPr marL="292100" indent="-292100">
              <a:buFont typeface="Monotype Sorts" pitchFamily="2" charset="2"/>
              <a:buNone/>
            </a:pPr>
            <a:r>
              <a:rPr lang="zh-CN" altLang="en-US" sz="2400" b="0">
                <a:solidFill>
                  <a:srgbClr val="FF0000"/>
                </a:solidFill>
                <a:latin typeface="宋体" charset="-122"/>
              </a:rPr>
              <a:t>定义：</a:t>
            </a:r>
            <a:r>
              <a:rPr lang="zh-CN" altLang="en-US" sz="2400">
                <a:solidFill>
                  <a:srgbClr val="0000FF"/>
                </a:solidFill>
                <a:latin typeface="宋体" charset="-122"/>
              </a:rPr>
              <a:t>字母表</a:t>
            </a:r>
            <a:r>
              <a:rPr lang="zh-CN" altLang="en-US" sz="2400">
                <a:solidFill>
                  <a:srgbClr val="0000FF"/>
                </a:solidFill>
                <a:latin typeface="宋体" charset="-122"/>
                <a:sym typeface="Symbol" pitchFamily="18" charset="2"/>
              </a:rPr>
              <a:t></a:t>
            </a:r>
            <a:r>
              <a:rPr lang="zh-CN" altLang="en-US" sz="2400">
                <a:solidFill>
                  <a:srgbClr val="0000FF"/>
                </a:solidFill>
                <a:latin typeface="宋体" charset="-122"/>
              </a:rPr>
              <a:t>上的正规表达式</a:t>
            </a:r>
            <a:endParaRPr lang="zh-CN" altLang="en-US" sz="2400">
              <a:latin typeface="宋体" charset="-122"/>
            </a:endParaRPr>
          </a:p>
          <a:p>
            <a:pPr marL="292100" indent="-292100">
              <a:buFont typeface="Monotype Sorts" pitchFamily="2" charset="2"/>
              <a:buNone/>
            </a:pPr>
            <a:r>
              <a:rPr lang="en-US" altLang="zh-CN" sz="2400">
                <a:latin typeface="宋体" charset="-122"/>
                <a:sym typeface="Symbol" pitchFamily="18" charset="2"/>
              </a:rPr>
              <a:t>(1) </a:t>
            </a:r>
            <a:r>
              <a:rPr lang="zh-CN" altLang="en-US" sz="2400">
                <a:latin typeface="宋体" charset="-122"/>
              </a:rPr>
              <a:t>是正规表达式，它表示的语言是</a:t>
            </a:r>
            <a:r>
              <a:rPr lang="en-US" altLang="zh-CN" sz="2400">
                <a:latin typeface="宋体" charset="-122"/>
              </a:rPr>
              <a:t>{</a:t>
            </a:r>
            <a:r>
              <a:rPr lang="en-US" altLang="zh-CN" sz="2400">
                <a:latin typeface="宋体" charset="-122"/>
                <a:sym typeface="Symbol" pitchFamily="18" charset="2"/>
              </a:rPr>
              <a:t></a:t>
            </a:r>
            <a:r>
              <a:rPr lang="en-US" altLang="zh-CN" sz="2400">
                <a:latin typeface="宋体" charset="-122"/>
              </a:rPr>
              <a:t>}</a:t>
            </a:r>
          </a:p>
          <a:p>
            <a:pPr marL="292100" indent="-292100">
              <a:buFont typeface="Monotype Sorts" pitchFamily="2" charset="2"/>
              <a:buNone/>
            </a:pPr>
            <a:r>
              <a:rPr lang="en-US" altLang="zh-CN" sz="2400">
                <a:latin typeface="宋体" charset="-122"/>
              </a:rPr>
              <a:t>(2) </a:t>
            </a:r>
            <a:r>
              <a:rPr lang="zh-CN" altLang="en-US" sz="2400">
                <a:latin typeface="宋体" charset="-122"/>
              </a:rPr>
              <a:t>如果</a:t>
            </a:r>
            <a:r>
              <a:rPr lang="en-US" altLang="zh-CN" sz="2400">
                <a:latin typeface="宋体" charset="-122"/>
              </a:rPr>
              <a:t>a</a:t>
            </a:r>
            <a:r>
              <a:rPr lang="en-US" altLang="zh-CN" sz="2400">
                <a:latin typeface="宋体" charset="-122"/>
                <a:sym typeface="Symbol" pitchFamily="18" charset="2"/>
              </a:rPr>
              <a:t></a:t>
            </a:r>
            <a:r>
              <a:rPr lang="zh-CN" altLang="en-US" sz="2400">
                <a:latin typeface="宋体" charset="-122"/>
              </a:rPr>
              <a:t>，则</a:t>
            </a:r>
            <a:r>
              <a:rPr lang="en-US" altLang="zh-CN" sz="2400">
                <a:latin typeface="宋体" charset="-122"/>
              </a:rPr>
              <a:t>a</a:t>
            </a:r>
            <a:r>
              <a:rPr lang="zh-CN" altLang="en-US" sz="2400">
                <a:latin typeface="宋体" charset="-122"/>
              </a:rPr>
              <a:t>是正规表达式，它表示的语言是</a:t>
            </a:r>
            <a:r>
              <a:rPr lang="en-US" altLang="zh-CN" sz="2400">
                <a:latin typeface="宋体" charset="-122"/>
              </a:rPr>
              <a:t>{a}</a:t>
            </a:r>
          </a:p>
          <a:p>
            <a:pPr marL="292100" indent="-292100">
              <a:buFont typeface="Monotype Sorts" pitchFamily="2" charset="2"/>
              <a:buNone/>
            </a:pPr>
            <a:r>
              <a:rPr lang="en-US" altLang="zh-CN" sz="2400">
                <a:latin typeface="宋体" charset="-122"/>
              </a:rPr>
              <a:t>(3) </a:t>
            </a:r>
            <a:r>
              <a:rPr lang="zh-CN" altLang="en-US" sz="2400">
                <a:latin typeface="宋体" charset="-122"/>
              </a:rPr>
              <a:t>如果</a:t>
            </a:r>
            <a:r>
              <a:rPr lang="en-US" altLang="zh-CN" sz="2400">
                <a:latin typeface="宋体" charset="-122"/>
              </a:rPr>
              <a:t>r</a:t>
            </a:r>
            <a:r>
              <a:rPr lang="zh-CN" altLang="en-US" sz="2400">
                <a:latin typeface="宋体" charset="-122"/>
              </a:rPr>
              <a:t>和</a:t>
            </a:r>
            <a:r>
              <a:rPr lang="en-US" altLang="zh-CN" sz="2400">
                <a:latin typeface="宋体" charset="-122"/>
              </a:rPr>
              <a:t>s</a:t>
            </a:r>
            <a:r>
              <a:rPr lang="zh-CN" altLang="en-US" sz="2400">
                <a:latin typeface="宋体" charset="-122"/>
              </a:rPr>
              <a:t>都是正规表达式</a:t>
            </a:r>
            <a:r>
              <a:rPr lang="en-US" altLang="zh-CN" sz="2400">
                <a:latin typeface="宋体" charset="-122"/>
              </a:rPr>
              <a:t>,</a:t>
            </a:r>
            <a:r>
              <a:rPr lang="zh-CN" altLang="en-US" sz="2400">
                <a:latin typeface="宋体" charset="-122"/>
              </a:rPr>
              <a:t>分别表示语言</a:t>
            </a:r>
            <a:r>
              <a:rPr lang="en-US" altLang="zh-CN" sz="2400">
                <a:latin typeface="宋体" charset="-122"/>
              </a:rPr>
              <a:t>L(r)</a:t>
            </a:r>
            <a:r>
              <a:rPr lang="zh-CN" altLang="en-US" sz="2400">
                <a:latin typeface="宋体" charset="-122"/>
              </a:rPr>
              <a:t>和</a:t>
            </a:r>
            <a:r>
              <a:rPr lang="en-US" altLang="zh-CN" sz="2400">
                <a:latin typeface="宋体" charset="-122"/>
              </a:rPr>
              <a:t>L(s),</a:t>
            </a:r>
            <a:r>
              <a:rPr lang="zh-CN" altLang="en-US" sz="2400">
                <a:latin typeface="宋体" charset="-122"/>
              </a:rPr>
              <a:t>则：</a:t>
            </a:r>
          </a:p>
          <a:p>
            <a:pPr marL="292100" indent="-292100">
              <a:buFont typeface="Monotype Sorts" pitchFamily="2" charset="2"/>
              <a:buNone/>
            </a:pPr>
            <a:r>
              <a:rPr lang="zh-CN" altLang="en-US" sz="2000">
                <a:latin typeface="宋体" charset="-122"/>
              </a:rPr>
              <a:t>     </a:t>
            </a:r>
            <a:r>
              <a:rPr lang="en-US" altLang="zh-CN" sz="2000">
                <a:latin typeface="宋体" charset="-122"/>
              </a:rPr>
              <a:t>1) (r)|(s) </a:t>
            </a:r>
            <a:r>
              <a:rPr lang="zh-CN" altLang="en-US" sz="2000">
                <a:latin typeface="宋体" charset="-122"/>
              </a:rPr>
              <a:t>是正规表达式，表示的语言是</a:t>
            </a:r>
            <a:r>
              <a:rPr lang="en-US" altLang="zh-CN" sz="2000">
                <a:latin typeface="宋体" charset="-122"/>
              </a:rPr>
              <a:t>L(r)∪L(s)</a:t>
            </a:r>
          </a:p>
          <a:p>
            <a:pPr marL="292100" indent="-292100">
              <a:buFont typeface="Monotype Sorts" pitchFamily="2" charset="2"/>
              <a:buNone/>
            </a:pPr>
            <a:r>
              <a:rPr lang="en-US" altLang="zh-CN" sz="2000">
                <a:latin typeface="宋体" charset="-122"/>
              </a:rPr>
              <a:t>     2) (r)(s) </a:t>
            </a:r>
            <a:r>
              <a:rPr lang="zh-CN" altLang="en-US" sz="2000">
                <a:latin typeface="宋体" charset="-122"/>
              </a:rPr>
              <a:t>是正规表达式，表示的语言是</a:t>
            </a:r>
            <a:r>
              <a:rPr lang="en-US" altLang="zh-CN" sz="2000">
                <a:latin typeface="宋体" charset="-122"/>
              </a:rPr>
              <a:t>L(r)L(s)</a:t>
            </a:r>
          </a:p>
          <a:p>
            <a:pPr marL="292100" indent="-292100">
              <a:buFont typeface="Monotype Sorts" pitchFamily="2" charset="2"/>
              <a:buNone/>
            </a:pPr>
            <a:r>
              <a:rPr lang="en-US" altLang="zh-CN" sz="2000">
                <a:latin typeface="宋体" charset="-122"/>
              </a:rPr>
              <a:t>     3) (r)</a:t>
            </a:r>
            <a:r>
              <a:rPr lang="en-US" altLang="zh-CN" sz="2000" baseline="30000">
                <a:latin typeface="宋体" charset="-122"/>
              </a:rPr>
              <a:t>*</a:t>
            </a:r>
            <a:r>
              <a:rPr lang="en-US" altLang="zh-CN" sz="2000">
                <a:latin typeface="宋体" charset="-122"/>
              </a:rPr>
              <a:t>  </a:t>
            </a:r>
            <a:r>
              <a:rPr lang="zh-CN" altLang="en-US" sz="2000">
                <a:latin typeface="宋体" charset="-122"/>
              </a:rPr>
              <a:t>是正规表达式，表示的语言是</a:t>
            </a:r>
            <a:r>
              <a:rPr lang="en-US" altLang="zh-CN" sz="2000">
                <a:latin typeface="宋体" charset="-122"/>
              </a:rPr>
              <a:t>(L(r))</a:t>
            </a:r>
            <a:r>
              <a:rPr lang="en-US" altLang="zh-CN" sz="2000" baseline="30000">
                <a:latin typeface="宋体" charset="-122"/>
              </a:rPr>
              <a:t>*</a:t>
            </a:r>
          </a:p>
          <a:p>
            <a:pPr marL="292100" indent="-292100">
              <a:buFont typeface="Monotype Sorts" pitchFamily="2" charset="2"/>
              <a:buNone/>
            </a:pPr>
            <a:r>
              <a:rPr lang="en-US" altLang="zh-CN" sz="2000">
                <a:latin typeface="宋体" charset="-122"/>
              </a:rPr>
              <a:t>     4) (r) </a:t>
            </a:r>
            <a:r>
              <a:rPr lang="zh-CN" altLang="en-US" sz="2000">
                <a:latin typeface="宋体" charset="-122"/>
              </a:rPr>
              <a:t>是正规表达式，表示的语言是</a:t>
            </a:r>
            <a:r>
              <a:rPr lang="en-US" altLang="zh-CN" sz="2000">
                <a:latin typeface="宋体" charset="-122"/>
              </a:rPr>
              <a:t>L(r)</a:t>
            </a:r>
          </a:p>
          <a:p>
            <a:pPr marL="1568450" lvl="2"/>
            <a:endParaRPr lang="en-US" altLang="zh-CN" sz="1800">
              <a:latin typeface="宋体" charset="-122"/>
            </a:endParaRPr>
          </a:p>
          <a:p>
            <a:pPr marL="292100" indent="-292100"/>
            <a:r>
              <a:rPr lang="zh-CN" altLang="en-US" sz="2400">
                <a:latin typeface="宋体" charset="-122"/>
              </a:rPr>
              <a:t>正规表达式表示的语言叫做</a:t>
            </a:r>
            <a:r>
              <a:rPr lang="zh-CN" altLang="en-US" sz="2400">
                <a:solidFill>
                  <a:srgbClr val="0000FF"/>
                </a:solidFill>
                <a:latin typeface="宋体" charset="-122"/>
              </a:rPr>
              <a:t>正规集</a:t>
            </a:r>
            <a:r>
              <a:rPr lang="zh-CN" altLang="en-US" sz="2400">
                <a:latin typeface="宋体" charset="-122"/>
              </a:rPr>
              <a:t>。</a:t>
            </a:r>
          </a:p>
        </p:txBody>
      </p:sp>
      <p:sp>
        <p:nvSpPr>
          <p:cNvPr id="3" name="灯片编号占位符 2"/>
          <p:cNvSpPr>
            <a:spLocks noGrp="1"/>
          </p:cNvSpPr>
          <p:nvPr>
            <p:ph type="sldNum" sz="quarter" idx="10"/>
          </p:nvPr>
        </p:nvSpPr>
        <p:spPr/>
        <p:txBody>
          <a:bodyPr/>
          <a:lstStyle/>
          <a:p>
            <a:fld id="{53D5C0A6-204F-44E2-BC2D-888719E44444}" type="slidenum">
              <a:rPr lang="en-US" altLang="zh-CN" smtClean="0"/>
              <a:pPr/>
              <a:t>41</a:t>
            </a:fld>
            <a:endParaRPr lang="en-US" altLang="zh-CN"/>
          </a:p>
        </p:txBody>
      </p:sp>
    </p:spTree>
    <p:extLst>
      <p:ext uri="{BB962C8B-B14F-4D97-AF65-F5344CB8AC3E}">
        <p14:creationId xmlns:p14="http://schemas.microsoft.com/office/powerpoint/2010/main" val="18615242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4915">
                                            <p:txEl>
                                              <p:pRg st="0" end="0"/>
                                            </p:txEl>
                                          </p:spTgt>
                                        </p:tgtEl>
                                        <p:attrNameLst>
                                          <p:attrName>style.visibility</p:attrName>
                                        </p:attrNameLst>
                                      </p:cBhvr>
                                      <p:to>
                                        <p:strVal val="visible"/>
                                      </p:to>
                                    </p:set>
                                    <p:animEffect transition="in" filter="wipe(up)">
                                      <p:cBhvr>
                                        <p:cTn id="7" dur="500"/>
                                        <p:tgtEl>
                                          <p:spTgt spid="294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4915">
                                            <p:txEl>
                                              <p:pRg st="1" end="1"/>
                                            </p:txEl>
                                          </p:spTgt>
                                        </p:tgtEl>
                                        <p:attrNameLst>
                                          <p:attrName>style.visibility</p:attrName>
                                        </p:attrNameLst>
                                      </p:cBhvr>
                                      <p:to>
                                        <p:strVal val="visible"/>
                                      </p:to>
                                    </p:set>
                                    <p:animEffect transition="in" filter="wipe(up)">
                                      <p:cBhvr>
                                        <p:cTn id="12" dur="500"/>
                                        <p:tgtEl>
                                          <p:spTgt spid="294915">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94915">
                                            <p:txEl>
                                              <p:pRg st="2" end="2"/>
                                            </p:txEl>
                                          </p:spTgt>
                                        </p:tgtEl>
                                        <p:attrNameLst>
                                          <p:attrName>style.visibility</p:attrName>
                                        </p:attrNameLst>
                                      </p:cBhvr>
                                      <p:to>
                                        <p:strVal val="visible"/>
                                      </p:to>
                                    </p:set>
                                    <p:animEffect transition="in" filter="wipe(up)">
                                      <p:cBhvr>
                                        <p:cTn id="15" dur="500"/>
                                        <p:tgtEl>
                                          <p:spTgt spid="29491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94915">
                                            <p:txEl>
                                              <p:pRg st="3" end="3"/>
                                            </p:txEl>
                                          </p:spTgt>
                                        </p:tgtEl>
                                        <p:attrNameLst>
                                          <p:attrName>style.visibility</p:attrName>
                                        </p:attrNameLst>
                                      </p:cBhvr>
                                      <p:to>
                                        <p:strVal val="visible"/>
                                      </p:to>
                                    </p:set>
                                    <p:animEffect transition="in" filter="wipe(up)">
                                      <p:cBhvr>
                                        <p:cTn id="20" dur="500"/>
                                        <p:tgtEl>
                                          <p:spTgt spid="29491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94915">
                                            <p:txEl>
                                              <p:pRg st="4" end="4"/>
                                            </p:txEl>
                                          </p:spTgt>
                                        </p:tgtEl>
                                        <p:attrNameLst>
                                          <p:attrName>style.visibility</p:attrName>
                                        </p:attrNameLst>
                                      </p:cBhvr>
                                      <p:to>
                                        <p:strVal val="visible"/>
                                      </p:to>
                                    </p:set>
                                    <p:animEffect transition="in" filter="wipe(up)">
                                      <p:cBhvr>
                                        <p:cTn id="25" dur="500"/>
                                        <p:tgtEl>
                                          <p:spTgt spid="294915">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94915">
                                            <p:txEl>
                                              <p:pRg st="5" end="5"/>
                                            </p:txEl>
                                          </p:spTgt>
                                        </p:tgtEl>
                                        <p:attrNameLst>
                                          <p:attrName>style.visibility</p:attrName>
                                        </p:attrNameLst>
                                      </p:cBhvr>
                                      <p:to>
                                        <p:strVal val="visible"/>
                                      </p:to>
                                    </p:set>
                                    <p:animEffect transition="in" filter="wipe(up)">
                                      <p:cBhvr>
                                        <p:cTn id="30" dur="500"/>
                                        <p:tgtEl>
                                          <p:spTgt spid="294915">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94915">
                                            <p:txEl>
                                              <p:pRg st="6" end="6"/>
                                            </p:txEl>
                                          </p:spTgt>
                                        </p:tgtEl>
                                        <p:attrNameLst>
                                          <p:attrName>style.visibility</p:attrName>
                                        </p:attrNameLst>
                                      </p:cBhvr>
                                      <p:to>
                                        <p:strVal val="visible"/>
                                      </p:to>
                                    </p:set>
                                    <p:animEffect transition="in" filter="wipe(up)">
                                      <p:cBhvr>
                                        <p:cTn id="35" dur="500"/>
                                        <p:tgtEl>
                                          <p:spTgt spid="294915">
                                            <p:txEl>
                                              <p:pRg st="6" end="6"/>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294915">
                                            <p:txEl>
                                              <p:pRg st="7" end="7"/>
                                            </p:txEl>
                                          </p:spTgt>
                                        </p:tgtEl>
                                        <p:attrNameLst>
                                          <p:attrName>style.visibility</p:attrName>
                                        </p:attrNameLst>
                                      </p:cBhvr>
                                      <p:to>
                                        <p:strVal val="visible"/>
                                      </p:to>
                                    </p:set>
                                    <p:animEffect transition="in" filter="wipe(up)">
                                      <p:cBhvr>
                                        <p:cTn id="38" dur="500"/>
                                        <p:tgtEl>
                                          <p:spTgt spid="294915">
                                            <p:txEl>
                                              <p:pRg st="7" end="7"/>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294915">
                                            <p:txEl>
                                              <p:pRg st="8" end="8"/>
                                            </p:txEl>
                                          </p:spTgt>
                                        </p:tgtEl>
                                        <p:attrNameLst>
                                          <p:attrName>style.visibility</p:attrName>
                                        </p:attrNameLst>
                                      </p:cBhvr>
                                      <p:to>
                                        <p:strVal val="visible"/>
                                      </p:to>
                                    </p:set>
                                    <p:animEffect transition="in" filter="wipe(up)">
                                      <p:cBhvr>
                                        <p:cTn id="41" dur="500"/>
                                        <p:tgtEl>
                                          <p:spTgt spid="294915">
                                            <p:txEl>
                                              <p:pRg st="8" end="8"/>
                                            </p:txEl>
                                          </p:spTgt>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294915">
                                            <p:txEl>
                                              <p:pRg st="9" end="9"/>
                                            </p:txEl>
                                          </p:spTgt>
                                        </p:tgtEl>
                                        <p:attrNameLst>
                                          <p:attrName>style.visibility</p:attrName>
                                        </p:attrNameLst>
                                      </p:cBhvr>
                                      <p:to>
                                        <p:strVal val="visible"/>
                                      </p:to>
                                    </p:set>
                                    <p:animEffect transition="in" filter="wipe(up)">
                                      <p:cBhvr>
                                        <p:cTn id="44" dur="500"/>
                                        <p:tgtEl>
                                          <p:spTgt spid="294915">
                                            <p:txEl>
                                              <p:pRg st="9" end="9"/>
                                            </p:txEl>
                                          </p:spTgt>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294915">
                                            <p:txEl>
                                              <p:pRg st="10" end="10"/>
                                            </p:txEl>
                                          </p:spTgt>
                                        </p:tgtEl>
                                        <p:attrNameLst>
                                          <p:attrName>style.visibility</p:attrName>
                                        </p:attrNameLst>
                                      </p:cBhvr>
                                      <p:to>
                                        <p:strVal val="visible"/>
                                      </p:to>
                                    </p:set>
                                    <p:animEffect transition="in" filter="wipe(up)">
                                      <p:cBhvr>
                                        <p:cTn id="47" dur="500"/>
                                        <p:tgtEl>
                                          <p:spTgt spid="294915">
                                            <p:txEl>
                                              <p:pRg st="10" end="1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94915">
                                            <p:txEl>
                                              <p:pRg st="12" end="12"/>
                                            </p:txEl>
                                          </p:spTgt>
                                        </p:tgtEl>
                                        <p:attrNameLst>
                                          <p:attrName>style.visibility</p:attrName>
                                        </p:attrNameLst>
                                      </p:cBhvr>
                                      <p:to>
                                        <p:strVal val="visible"/>
                                      </p:to>
                                    </p:set>
                                    <p:animEffect transition="in" filter="wipe(up)">
                                      <p:cBhvr>
                                        <p:cTn id="52" dur="500"/>
                                        <p:tgtEl>
                                          <p:spTgt spid="294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304800" y="152400"/>
            <a:ext cx="8610600" cy="614363"/>
          </a:xfrm>
        </p:spPr>
        <p:txBody>
          <a:bodyPr/>
          <a:lstStyle/>
          <a:p>
            <a:r>
              <a:rPr lang="zh-CN" altLang="en-US" sz="2800" dirty="0">
                <a:latin typeface="宋体" charset="-122"/>
              </a:rPr>
              <a:t>正规表达式的书写约定</a:t>
            </a:r>
          </a:p>
        </p:txBody>
      </p:sp>
      <p:sp>
        <p:nvSpPr>
          <p:cNvPr id="296963" name="Rectangle 3"/>
          <p:cNvSpPr>
            <a:spLocks noGrp="1" noChangeArrowheads="1"/>
          </p:cNvSpPr>
          <p:nvPr>
            <p:ph type="body" idx="1"/>
          </p:nvPr>
        </p:nvSpPr>
        <p:spPr>
          <a:xfrm>
            <a:off x="304800" y="838200"/>
            <a:ext cx="8488363" cy="5791200"/>
          </a:xfrm>
        </p:spPr>
        <p:txBody>
          <a:bodyPr/>
          <a:lstStyle/>
          <a:p>
            <a:r>
              <a:rPr lang="zh-CN" altLang="en-US" sz="2400" dirty="0">
                <a:latin typeface="宋体" charset="-122"/>
              </a:rPr>
              <a:t>一元闭包</a:t>
            </a:r>
            <a:r>
              <a:rPr lang="zh-CN" altLang="en-US" sz="2400" dirty="0">
                <a:latin typeface="Times New Roman"/>
              </a:rPr>
              <a:t>‘</a:t>
            </a:r>
            <a:r>
              <a:rPr lang="zh-CN" altLang="en-US" sz="2400" dirty="0">
                <a:latin typeface="宋体" charset="-122"/>
              </a:rPr>
              <a:t>*</a:t>
            </a:r>
            <a:r>
              <a:rPr lang="zh-CN" altLang="en-US" sz="2400" dirty="0">
                <a:latin typeface="Times New Roman"/>
              </a:rPr>
              <a:t>’</a:t>
            </a:r>
            <a:r>
              <a:rPr lang="zh-CN" altLang="en-US" sz="2400" dirty="0">
                <a:latin typeface="宋体" charset="-122"/>
              </a:rPr>
              <a:t>具有最高优先级，并且遵从左结合</a:t>
            </a:r>
          </a:p>
          <a:p>
            <a:r>
              <a:rPr lang="zh-CN" altLang="en-US" sz="2400" dirty="0">
                <a:latin typeface="宋体" charset="-122"/>
              </a:rPr>
              <a:t>连接运算的优先级次之，遵从左结合</a:t>
            </a:r>
          </a:p>
          <a:p>
            <a:r>
              <a:rPr lang="zh-CN" altLang="en-US" sz="2400" dirty="0">
                <a:latin typeface="宋体" charset="-122"/>
              </a:rPr>
              <a:t>并运算</a:t>
            </a:r>
            <a:r>
              <a:rPr lang="zh-CN" altLang="en-US" sz="2400" dirty="0">
                <a:latin typeface="Times New Roman"/>
              </a:rPr>
              <a:t>‘</a:t>
            </a:r>
            <a:r>
              <a:rPr lang="en-US" altLang="zh-CN" sz="2400" dirty="0">
                <a:latin typeface="宋体" charset="-122"/>
              </a:rPr>
              <a:t>|</a:t>
            </a:r>
            <a:r>
              <a:rPr lang="en-US" altLang="zh-CN" sz="2400" dirty="0">
                <a:latin typeface="Times New Roman"/>
              </a:rPr>
              <a:t>’</a:t>
            </a:r>
            <a:r>
              <a:rPr lang="zh-CN" altLang="en-US" sz="2400" dirty="0">
                <a:latin typeface="宋体" charset="-122"/>
              </a:rPr>
              <a:t>的优先级最低，遵从左结合</a:t>
            </a:r>
          </a:p>
          <a:p>
            <a:pPr lvl="3"/>
            <a:endParaRPr lang="zh-CN" altLang="en-US" sz="1600" dirty="0">
              <a:latin typeface="宋体" charset="-122"/>
            </a:endParaRPr>
          </a:p>
          <a:p>
            <a:pPr>
              <a:buFont typeface="Monotype Sorts" pitchFamily="2" charset="2"/>
              <a:buNone/>
            </a:pPr>
            <a:r>
              <a:rPr lang="zh-CN" altLang="en-US" sz="2400" b="0" dirty="0">
                <a:latin typeface="宋体" charset="-122"/>
              </a:rPr>
              <a:t>例：</a:t>
            </a:r>
            <a:r>
              <a:rPr lang="zh-CN" altLang="en-US" sz="2400" dirty="0">
                <a:latin typeface="宋体" charset="-122"/>
              </a:rPr>
              <a:t>如果</a:t>
            </a:r>
            <a:r>
              <a:rPr lang="zh-CN" altLang="en-US" sz="2400" dirty="0">
                <a:latin typeface="宋体" charset="-122"/>
                <a:sym typeface="Symbol" pitchFamily="18" charset="2"/>
              </a:rPr>
              <a:t></a:t>
            </a:r>
            <a:r>
              <a:rPr lang="en-US" altLang="zh-CN" sz="2400" dirty="0">
                <a:latin typeface="宋体" charset="-122"/>
              </a:rPr>
              <a:t>={a</a:t>
            </a:r>
            <a:r>
              <a:rPr lang="zh-CN" altLang="en-US" sz="2400" dirty="0">
                <a:latin typeface="宋体" charset="-122"/>
              </a:rPr>
              <a:t>，</a:t>
            </a:r>
            <a:r>
              <a:rPr lang="en-US" altLang="zh-CN" sz="2400" dirty="0">
                <a:latin typeface="宋体" charset="-122"/>
              </a:rPr>
              <a:t>b}</a:t>
            </a:r>
            <a:r>
              <a:rPr lang="zh-CN" altLang="en-US" sz="2400" dirty="0">
                <a:latin typeface="宋体" charset="-122"/>
              </a:rPr>
              <a:t>，则有：</a:t>
            </a:r>
            <a:endParaRPr lang="zh-CN" altLang="en-US" dirty="0">
              <a:latin typeface="宋体" charset="-122"/>
            </a:endParaRPr>
          </a:p>
          <a:p>
            <a:pPr algn="just">
              <a:buFont typeface="宋体" charset="-122"/>
              <a:buNone/>
            </a:pPr>
            <a:r>
              <a:rPr lang="zh-CN" altLang="en-US" sz="2000" dirty="0">
                <a:latin typeface="宋体" charset="-122"/>
              </a:rPr>
              <a:t>    正规表达式 </a:t>
            </a:r>
            <a:r>
              <a:rPr lang="en-US" altLang="zh-CN" sz="2000" dirty="0" err="1">
                <a:solidFill>
                  <a:srgbClr val="0000FF"/>
                </a:solidFill>
              </a:rPr>
              <a:t>a|b</a:t>
            </a:r>
            <a:r>
              <a:rPr lang="en-US" altLang="zh-CN" sz="2000" dirty="0">
                <a:solidFill>
                  <a:srgbClr val="0000FF"/>
                </a:solidFill>
              </a:rPr>
              <a:t> </a:t>
            </a:r>
            <a:r>
              <a:rPr lang="zh-CN" altLang="en-US" sz="2000" dirty="0">
                <a:latin typeface="宋体" charset="-122"/>
              </a:rPr>
              <a:t>表示集合 </a:t>
            </a:r>
            <a:r>
              <a:rPr lang="en-US" altLang="zh-CN" sz="2000" dirty="0">
                <a:solidFill>
                  <a:srgbClr val="0000FF"/>
                </a:solidFill>
              </a:rPr>
              <a:t>{a</a:t>
            </a:r>
            <a:r>
              <a:rPr lang="zh-CN" altLang="en-US" sz="2000" dirty="0">
                <a:solidFill>
                  <a:srgbClr val="0000FF"/>
                </a:solidFill>
              </a:rPr>
              <a:t>，</a:t>
            </a:r>
            <a:r>
              <a:rPr lang="en-US" altLang="zh-CN" sz="2000" dirty="0">
                <a:solidFill>
                  <a:srgbClr val="0000FF"/>
                </a:solidFill>
              </a:rPr>
              <a:t>b}</a:t>
            </a:r>
          </a:p>
          <a:p>
            <a:pPr algn="just">
              <a:buFont typeface="宋体" charset="-122"/>
              <a:buNone/>
            </a:pPr>
            <a:r>
              <a:rPr lang="en-US" altLang="zh-CN" sz="2000" dirty="0">
                <a:latin typeface="宋体" charset="-122"/>
              </a:rPr>
              <a:t>    </a:t>
            </a:r>
            <a:r>
              <a:rPr lang="en-US" altLang="zh-CN" sz="2000" dirty="0">
                <a:solidFill>
                  <a:srgbClr val="0000FF"/>
                </a:solidFill>
              </a:rPr>
              <a:t>(</a:t>
            </a:r>
            <a:r>
              <a:rPr lang="en-US" altLang="zh-CN" sz="2000" dirty="0" err="1">
                <a:solidFill>
                  <a:srgbClr val="0000FF"/>
                </a:solidFill>
              </a:rPr>
              <a:t>a|b</a:t>
            </a:r>
            <a:r>
              <a:rPr lang="en-US" altLang="zh-CN" sz="2000" dirty="0">
                <a:solidFill>
                  <a:srgbClr val="0000FF"/>
                </a:solidFill>
              </a:rPr>
              <a:t>)(</a:t>
            </a:r>
            <a:r>
              <a:rPr lang="en-US" altLang="zh-CN" sz="2000" dirty="0" err="1">
                <a:solidFill>
                  <a:srgbClr val="0000FF"/>
                </a:solidFill>
              </a:rPr>
              <a:t>a|b</a:t>
            </a:r>
            <a:r>
              <a:rPr lang="en-US" altLang="zh-CN" sz="2000" dirty="0">
                <a:solidFill>
                  <a:srgbClr val="0000FF"/>
                </a:solidFill>
              </a:rPr>
              <a:t>) </a:t>
            </a:r>
            <a:r>
              <a:rPr lang="zh-CN" altLang="en-US" sz="2000" dirty="0">
                <a:latin typeface="宋体" charset="-122"/>
              </a:rPr>
              <a:t>表示：</a:t>
            </a:r>
            <a:r>
              <a:rPr lang="en-US" altLang="zh-CN" sz="2000" dirty="0">
                <a:solidFill>
                  <a:srgbClr val="0000FF"/>
                </a:solidFill>
              </a:rPr>
              <a:t>{aa</a:t>
            </a:r>
            <a:r>
              <a:rPr lang="zh-CN" altLang="en-US" sz="2000" dirty="0">
                <a:solidFill>
                  <a:srgbClr val="0000FF"/>
                </a:solidFill>
              </a:rPr>
              <a:t>，</a:t>
            </a:r>
            <a:r>
              <a:rPr lang="en-US" altLang="zh-CN" sz="2000" dirty="0">
                <a:solidFill>
                  <a:srgbClr val="0000FF"/>
                </a:solidFill>
              </a:rPr>
              <a:t>ab</a:t>
            </a:r>
            <a:r>
              <a:rPr lang="zh-CN" altLang="en-US" sz="2000" dirty="0">
                <a:solidFill>
                  <a:srgbClr val="0000FF"/>
                </a:solidFill>
              </a:rPr>
              <a:t>，</a:t>
            </a:r>
            <a:r>
              <a:rPr lang="en-US" altLang="zh-CN" sz="2000" dirty="0" err="1">
                <a:solidFill>
                  <a:srgbClr val="0000FF"/>
                </a:solidFill>
              </a:rPr>
              <a:t>ba</a:t>
            </a:r>
            <a:r>
              <a:rPr lang="zh-CN" altLang="en-US" sz="2000" dirty="0">
                <a:solidFill>
                  <a:srgbClr val="0000FF"/>
                </a:solidFill>
              </a:rPr>
              <a:t>，</a:t>
            </a:r>
            <a:r>
              <a:rPr lang="en-US" altLang="zh-CN" sz="2000" dirty="0">
                <a:solidFill>
                  <a:srgbClr val="0000FF"/>
                </a:solidFill>
              </a:rPr>
              <a:t>bb}</a:t>
            </a:r>
            <a:endParaRPr lang="en-US" altLang="zh-CN" sz="2000" dirty="0">
              <a:latin typeface="宋体" charset="-122"/>
            </a:endParaRPr>
          </a:p>
          <a:p>
            <a:pPr algn="just">
              <a:buFont typeface="宋体" charset="-122"/>
              <a:buNone/>
            </a:pPr>
            <a:r>
              <a:rPr lang="en-US" altLang="zh-CN" sz="2000" dirty="0">
                <a:latin typeface="宋体" charset="-122"/>
              </a:rPr>
              <a:t>    </a:t>
            </a:r>
            <a:r>
              <a:rPr lang="en-US" altLang="zh-CN" sz="2000" dirty="0">
                <a:solidFill>
                  <a:srgbClr val="0000FF"/>
                </a:solidFill>
              </a:rPr>
              <a:t>a</a:t>
            </a:r>
            <a:r>
              <a:rPr lang="en-US" altLang="zh-CN" sz="2000" baseline="30000" dirty="0">
                <a:solidFill>
                  <a:srgbClr val="0000FF"/>
                </a:solidFill>
              </a:rPr>
              <a:t>*</a:t>
            </a:r>
            <a:r>
              <a:rPr lang="en-US" altLang="zh-CN" sz="2000" baseline="30000" dirty="0">
                <a:latin typeface="宋体" charset="-122"/>
              </a:rPr>
              <a:t> </a:t>
            </a:r>
            <a:r>
              <a:rPr lang="zh-CN" altLang="en-US" sz="2000" dirty="0">
                <a:latin typeface="宋体" charset="-122"/>
              </a:rPr>
              <a:t>表示：由</a:t>
            </a:r>
            <a:r>
              <a:rPr lang="en-US" altLang="zh-CN" sz="2000" dirty="0">
                <a:latin typeface="宋体" charset="-122"/>
              </a:rPr>
              <a:t>0</a:t>
            </a:r>
            <a:r>
              <a:rPr lang="zh-CN" altLang="en-US" sz="2000" dirty="0">
                <a:latin typeface="宋体" charset="-122"/>
              </a:rPr>
              <a:t>个或多个</a:t>
            </a:r>
            <a:r>
              <a:rPr lang="en-US" altLang="zh-CN" sz="2000" dirty="0">
                <a:latin typeface="宋体" charset="-122"/>
              </a:rPr>
              <a:t>a</a:t>
            </a:r>
            <a:r>
              <a:rPr lang="zh-CN" altLang="en-US" sz="2000" dirty="0">
                <a:latin typeface="宋体" charset="-122"/>
              </a:rPr>
              <a:t>组成的所有符号串的集合</a:t>
            </a:r>
          </a:p>
          <a:p>
            <a:pPr algn="just">
              <a:buFont typeface="宋体" charset="-122"/>
              <a:buNone/>
            </a:pPr>
            <a:r>
              <a:rPr lang="zh-CN" altLang="en-US" sz="2000" dirty="0">
                <a:latin typeface="宋体" charset="-122"/>
              </a:rPr>
              <a:t>    </a:t>
            </a:r>
            <a:r>
              <a:rPr lang="en-US" altLang="zh-CN" sz="2000" dirty="0" err="1">
                <a:solidFill>
                  <a:srgbClr val="0000FF"/>
                </a:solidFill>
              </a:rPr>
              <a:t>a|a</a:t>
            </a:r>
            <a:r>
              <a:rPr lang="en-US" altLang="zh-CN" sz="2000" baseline="30000" dirty="0">
                <a:solidFill>
                  <a:srgbClr val="0000FF"/>
                </a:solidFill>
              </a:rPr>
              <a:t>*</a:t>
            </a:r>
            <a:r>
              <a:rPr lang="en-US" altLang="zh-CN" sz="2000" dirty="0">
                <a:solidFill>
                  <a:srgbClr val="0000FF"/>
                </a:solidFill>
              </a:rPr>
              <a:t>b </a:t>
            </a:r>
            <a:r>
              <a:rPr lang="zh-CN" altLang="en-US" sz="2000" dirty="0">
                <a:latin typeface="宋体" charset="-122"/>
              </a:rPr>
              <a:t>表示：</a:t>
            </a:r>
            <a:r>
              <a:rPr lang="en-US" altLang="zh-CN" sz="2000" dirty="0">
                <a:latin typeface="宋体" charset="-122"/>
              </a:rPr>
              <a:t>a</a:t>
            </a:r>
            <a:r>
              <a:rPr lang="zh-CN" altLang="en-US" sz="2000" dirty="0">
                <a:latin typeface="宋体" charset="-122"/>
              </a:rPr>
              <a:t>和</a:t>
            </a:r>
            <a:r>
              <a:rPr lang="en-US" altLang="zh-CN" sz="2000" dirty="0">
                <a:latin typeface="宋体" charset="-122"/>
              </a:rPr>
              <a:t>0</a:t>
            </a:r>
            <a:r>
              <a:rPr lang="zh-CN" altLang="en-US" sz="2000" dirty="0">
                <a:latin typeface="宋体" charset="-122"/>
              </a:rPr>
              <a:t>个或多个</a:t>
            </a:r>
            <a:r>
              <a:rPr lang="en-US" altLang="zh-CN" sz="2000" dirty="0">
                <a:latin typeface="宋体" charset="-122"/>
              </a:rPr>
              <a:t>a</a:t>
            </a:r>
            <a:r>
              <a:rPr lang="zh-CN" altLang="en-US" sz="2000" dirty="0">
                <a:latin typeface="宋体" charset="-122"/>
              </a:rPr>
              <a:t>后跟一个</a:t>
            </a:r>
            <a:r>
              <a:rPr lang="en-US" altLang="zh-CN" sz="2000" dirty="0">
                <a:latin typeface="宋体" charset="-122"/>
              </a:rPr>
              <a:t>b</a:t>
            </a:r>
            <a:r>
              <a:rPr lang="zh-CN" altLang="en-US" sz="2000" dirty="0">
                <a:latin typeface="宋体" charset="-122"/>
              </a:rPr>
              <a:t>的所有符号串的集合</a:t>
            </a:r>
          </a:p>
          <a:p>
            <a:pPr algn="just">
              <a:buFont typeface="宋体" charset="-122"/>
              <a:buNone/>
            </a:pPr>
            <a:r>
              <a:rPr lang="zh-CN" altLang="en-US" sz="2000" dirty="0">
                <a:solidFill>
                  <a:srgbClr val="0000FF"/>
                </a:solidFill>
              </a:rPr>
              <a:t>    </a:t>
            </a:r>
            <a:r>
              <a:rPr lang="en-US" altLang="zh-CN" sz="2000" dirty="0" smtClean="0">
                <a:solidFill>
                  <a:srgbClr val="0000FF"/>
                </a:solidFill>
              </a:rPr>
              <a:t>(</a:t>
            </a:r>
            <a:r>
              <a:rPr lang="en-US" altLang="zh-CN" sz="2000" dirty="0" err="1" smtClean="0">
                <a:solidFill>
                  <a:srgbClr val="0000FF"/>
                </a:solidFill>
              </a:rPr>
              <a:t>a|b</a:t>
            </a:r>
            <a:r>
              <a:rPr lang="en-US" altLang="zh-CN" sz="2000" dirty="0">
                <a:solidFill>
                  <a:srgbClr val="0000FF"/>
                </a:solidFill>
              </a:rPr>
              <a:t>)</a:t>
            </a:r>
            <a:r>
              <a:rPr lang="en-US" altLang="zh-CN" sz="2000" baseline="30000" dirty="0">
                <a:solidFill>
                  <a:srgbClr val="0000FF"/>
                </a:solidFill>
              </a:rPr>
              <a:t>*</a:t>
            </a:r>
            <a:r>
              <a:rPr lang="en-US" altLang="zh-CN" sz="2000" dirty="0">
                <a:latin typeface="宋体" charset="-122"/>
              </a:rPr>
              <a:t> </a:t>
            </a:r>
            <a:r>
              <a:rPr lang="zh-CN" altLang="en-US" sz="2000" dirty="0">
                <a:latin typeface="宋体" charset="-122"/>
              </a:rPr>
              <a:t>表示：由</a:t>
            </a:r>
            <a:r>
              <a:rPr lang="en-US" altLang="zh-CN" sz="2000" dirty="0">
                <a:latin typeface="宋体" charset="-122"/>
              </a:rPr>
              <a:t>a</a:t>
            </a:r>
            <a:r>
              <a:rPr lang="zh-CN" altLang="en-US" sz="2000" dirty="0">
                <a:latin typeface="宋体" charset="-122"/>
              </a:rPr>
              <a:t>和</a:t>
            </a:r>
            <a:r>
              <a:rPr lang="en-US" altLang="zh-CN" sz="2000" dirty="0">
                <a:latin typeface="宋体" charset="-122"/>
              </a:rPr>
              <a:t>b</a:t>
            </a:r>
            <a:r>
              <a:rPr lang="zh-CN" altLang="en-US" sz="2000" dirty="0">
                <a:latin typeface="宋体" charset="-122"/>
              </a:rPr>
              <a:t>构成的所有符号串的集合</a:t>
            </a:r>
          </a:p>
          <a:p>
            <a:pPr algn="just">
              <a:buFont typeface="宋体" charset="-122"/>
              <a:buNone/>
            </a:pPr>
            <a:r>
              <a:rPr lang="zh-CN" altLang="en-US" sz="2000" dirty="0">
                <a:latin typeface="宋体" charset="-122"/>
              </a:rPr>
              <a:t>    </a:t>
            </a:r>
            <a:r>
              <a:rPr lang="en-US" altLang="zh-CN" sz="2000" dirty="0">
                <a:solidFill>
                  <a:srgbClr val="0000FF"/>
                </a:solidFill>
              </a:rPr>
              <a:t>(a</a:t>
            </a:r>
            <a:r>
              <a:rPr lang="en-US" altLang="zh-CN" sz="2000" baseline="30000" dirty="0">
                <a:solidFill>
                  <a:srgbClr val="0000FF"/>
                </a:solidFill>
              </a:rPr>
              <a:t>*</a:t>
            </a:r>
            <a:r>
              <a:rPr lang="en-US" altLang="zh-CN" sz="2000" dirty="0">
                <a:solidFill>
                  <a:srgbClr val="0000FF"/>
                </a:solidFill>
              </a:rPr>
              <a:t>|b</a:t>
            </a:r>
            <a:r>
              <a:rPr lang="en-US" altLang="zh-CN" sz="2000" baseline="30000" dirty="0">
                <a:solidFill>
                  <a:srgbClr val="0000FF"/>
                </a:solidFill>
              </a:rPr>
              <a:t>*</a:t>
            </a:r>
            <a:r>
              <a:rPr lang="en-US" altLang="zh-CN" sz="2000" dirty="0">
                <a:solidFill>
                  <a:srgbClr val="0000FF"/>
                </a:solidFill>
              </a:rPr>
              <a:t>)</a:t>
            </a:r>
            <a:r>
              <a:rPr lang="en-US" altLang="zh-CN" sz="2000" baseline="30000" dirty="0">
                <a:solidFill>
                  <a:srgbClr val="0000FF"/>
                </a:solidFill>
              </a:rPr>
              <a:t>* </a:t>
            </a:r>
          </a:p>
          <a:p>
            <a:pPr lvl="2" algn="just">
              <a:buFont typeface="宋体" charset="-122"/>
              <a:buNone/>
            </a:pPr>
            <a:r>
              <a:rPr lang="en-US" altLang="zh-CN" sz="1600" baseline="30000" dirty="0">
                <a:solidFill>
                  <a:srgbClr val="0000FF"/>
                </a:solidFill>
              </a:rPr>
              <a:t>           </a:t>
            </a:r>
            <a:r>
              <a:rPr lang="en-US" altLang="zh-CN" sz="1600" dirty="0">
                <a:latin typeface="宋体" charset="-122"/>
              </a:rPr>
              <a:t> </a:t>
            </a:r>
          </a:p>
          <a:p>
            <a:pPr algn="just"/>
            <a:r>
              <a:rPr lang="zh-CN" altLang="en-US" sz="2400" dirty="0">
                <a:latin typeface="宋体" charset="-122"/>
              </a:rPr>
              <a:t>如果两个正规表达式</a:t>
            </a:r>
            <a:r>
              <a:rPr lang="en-US" altLang="zh-CN" sz="2400" dirty="0">
                <a:latin typeface="宋体" charset="-122"/>
              </a:rPr>
              <a:t>r</a:t>
            </a:r>
            <a:r>
              <a:rPr lang="zh-CN" altLang="en-US" sz="2400" dirty="0">
                <a:latin typeface="宋体" charset="-122"/>
              </a:rPr>
              <a:t>和</a:t>
            </a:r>
            <a:r>
              <a:rPr lang="en-US" altLang="zh-CN" sz="2400" dirty="0">
                <a:latin typeface="宋体" charset="-122"/>
              </a:rPr>
              <a:t>s</a:t>
            </a:r>
            <a:r>
              <a:rPr lang="zh-CN" altLang="en-US" sz="2400" dirty="0">
                <a:latin typeface="宋体" charset="-122"/>
              </a:rPr>
              <a:t>表示同样的语言，即</a:t>
            </a:r>
            <a:r>
              <a:rPr lang="en-US" altLang="zh-CN" sz="2400" dirty="0">
                <a:solidFill>
                  <a:srgbClr val="0000FF"/>
                </a:solidFill>
                <a:latin typeface="宋体" charset="-122"/>
              </a:rPr>
              <a:t>L(r)=L(s),</a:t>
            </a:r>
            <a:r>
              <a:rPr lang="zh-CN" altLang="en-US" sz="2400" dirty="0">
                <a:latin typeface="宋体" charset="-122"/>
              </a:rPr>
              <a:t>则称</a:t>
            </a:r>
            <a:r>
              <a:rPr lang="en-US" altLang="zh-CN" sz="2400" dirty="0">
                <a:solidFill>
                  <a:srgbClr val="0000FF"/>
                </a:solidFill>
                <a:latin typeface="宋体" charset="-122"/>
              </a:rPr>
              <a:t>r</a:t>
            </a:r>
            <a:r>
              <a:rPr lang="zh-CN" altLang="en-US" sz="2400" dirty="0">
                <a:solidFill>
                  <a:srgbClr val="0000FF"/>
                </a:solidFill>
                <a:latin typeface="宋体" charset="-122"/>
              </a:rPr>
              <a:t>和</a:t>
            </a:r>
            <a:r>
              <a:rPr lang="en-US" altLang="zh-CN" sz="2400" dirty="0">
                <a:solidFill>
                  <a:srgbClr val="0000FF"/>
                </a:solidFill>
                <a:latin typeface="宋体" charset="-122"/>
              </a:rPr>
              <a:t>s</a:t>
            </a:r>
            <a:r>
              <a:rPr lang="zh-CN" altLang="en-US" sz="2400" dirty="0">
                <a:solidFill>
                  <a:srgbClr val="0000FF"/>
                </a:solidFill>
                <a:latin typeface="宋体" charset="-122"/>
              </a:rPr>
              <a:t>等价</a:t>
            </a:r>
            <a:r>
              <a:rPr lang="zh-CN" altLang="en-US" sz="2400" dirty="0">
                <a:latin typeface="宋体" charset="-122"/>
              </a:rPr>
              <a:t>，写作</a:t>
            </a:r>
            <a:r>
              <a:rPr lang="en-US" altLang="zh-CN" sz="2400" dirty="0">
                <a:latin typeface="宋体" charset="-122"/>
              </a:rPr>
              <a:t>r=s</a:t>
            </a:r>
            <a:r>
              <a:rPr lang="zh-CN" altLang="en-US" sz="2400" dirty="0">
                <a:latin typeface="宋体" charset="-122"/>
              </a:rPr>
              <a:t>。</a:t>
            </a:r>
          </a:p>
          <a:p>
            <a:pPr algn="just">
              <a:buFont typeface="Monotype Sorts" pitchFamily="2" charset="2"/>
              <a:buNone/>
            </a:pPr>
            <a:r>
              <a:rPr lang="zh-CN" altLang="en-US" sz="2400" dirty="0">
                <a:latin typeface="宋体" charset="-122"/>
              </a:rPr>
              <a:t>   如：</a:t>
            </a:r>
            <a:r>
              <a:rPr lang="en-US" altLang="zh-CN" sz="2400" dirty="0">
                <a:latin typeface="宋体" charset="-122"/>
              </a:rPr>
              <a:t>(</a:t>
            </a:r>
            <a:r>
              <a:rPr lang="en-US" altLang="zh-CN" sz="2400" dirty="0" err="1">
                <a:latin typeface="宋体" charset="-122"/>
              </a:rPr>
              <a:t>a|b</a:t>
            </a:r>
            <a:r>
              <a:rPr lang="en-US" altLang="zh-CN" sz="2400" dirty="0">
                <a:latin typeface="宋体" charset="-122"/>
              </a:rPr>
              <a:t>)=(</a:t>
            </a:r>
            <a:r>
              <a:rPr lang="en-US" altLang="zh-CN" sz="2400" dirty="0" err="1">
                <a:latin typeface="宋体" charset="-122"/>
              </a:rPr>
              <a:t>b|a</a:t>
            </a:r>
            <a:r>
              <a:rPr lang="en-US" altLang="zh-CN" sz="2400" dirty="0">
                <a:latin typeface="宋体" charset="-122"/>
              </a:rPr>
              <a:t>)</a:t>
            </a: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42</a:t>
            </a:fld>
            <a:endParaRPr lang="en-US" altLang="zh-CN"/>
          </a:p>
        </p:txBody>
      </p:sp>
    </p:spTree>
    <p:extLst>
      <p:ext uri="{BB962C8B-B14F-4D97-AF65-F5344CB8AC3E}">
        <p14:creationId xmlns:p14="http://schemas.microsoft.com/office/powerpoint/2010/main" val="1133488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6963">
                                            <p:txEl>
                                              <p:pRg st="0" end="0"/>
                                            </p:txEl>
                                          </p:spTgt>
                                        </p:tgtEl>
                                        <p:attrNameLst>
                                          <p:attrName>style.visibility</p:attrName>
                                        </p:attrNameLst>
                                      </p:cBhvr>
                                      <p:to>
                                        <p:strVal val="visible"/>
                                      </p:to>
                                    </p:set>
                                    <p:animEffect transition="in" filter="wipe(up)">
                                      <p:cBhvr>
                                        <p:cTn id="7" dur="500"/>
                                        <p:tgtEl>
                                          <p:spTgt spid="296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6963">
                                            <p:txEl>
                                              <p:pRg st="1" end="1"/>
                                            </p:txEl>
                                          </p:spTgt>
                                        </p:tgtEl>
                                        <p:attrNameLst>
                                          <p:attrName>style.visibility</p:attrName>
                                        </p:attrNameLst>
                                      </p:cBhvr>
                                      <p:to>
                                        <p:strVal val="visible"/>
                                      </p:to>
                                    </p:set>
                                    <p:animEffect transition="in" filter="wipe(up)">
                                      <p:cBhvr>
                                        <p:cTn id="12" dur="500"/>
                                        <p:tgtEl>
                                          <p:spTgt spid="296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6963">
                                            <p:txEl>
                                              <p:pRg st="2" end="2"/>
                                            </p:txEl>
                                          </p:spTgt>
                                        </p:tgtEl>
                                        <p:attrNameLst>
                                          <p:attrName>style.visibility</p:attrName>
                                        </p:attrNameLst>
                                      </p:cBhvr>
                                      <p:to>
                                        <p:strVal val="visible"/>
                                      </p:to>
                                    </p:set>
                                    <p:animEffect transition="in" filter="wipe(up)">
                                      <p:cBhvr>
                                        <p:cTn id="17" dur="500"/>
                                        <p:tgtEl>
                                          <p:spTgt spid="2969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6963">
                                            <p:txEl>
                                              <p:pRg st="4" end="4"/>
                                            </p:txEl>
                                          </p:spTgt>
                                        </p:tgtEl>
                                        <p:attrNameLst>
                                          <p:attrName>style.visibility</p:attrName>
                                        </p:attrNameLst>
                                      </p:cBhvr>
                                      <p:to>
                                        <p:strVal val="visible"/>
                                      </p:to>
                                    </p:set>
                                    <p:animEffect transition="in" filter="wipe(up)">
                                      <p:cBhvr>
                                        <p:cTn id="22" dur="500"/>
                                        <p:tgtEl>
                                          <p:spTgt spid="29696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96963">
                                            <p:txEl>
                                              <p:pRg st="5" end="5"/>
                                            </p:txEl>
                                          </p:spTgt>
                                        </p:tgtEl>
                                        <p:attrNameLst>
                                          <p:attrName>style.visibility</p:attrName>
                                        </p:attrNameLst>
                                      </p:cBhvr>
                                      <p:to>
                                        <p:strVal val="visible"/>
                                      </p:to>
                                    </p:set>
                                    <p:animEffect transition="in" filter="wipe(up)">
                                      <p:cBhvr>
                                        <p:cTn id="27" dur="500"/>
                                        <p:tgtEl>
                                          <p:spTgt spid="29696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96963">
                                            <p:txEl>
                                              <p:pRg st="6" end="6"/>
                                            </p:txEl>
                                          </p:spTgt>
                                        </p:tgtEl>
                                        <p:attrNameLst>
                                          <p:attrName>style.visibility</p:attrName>
                                        </p:attrNameLst>
                                      </p:cBhvr>
                                      <p:to>
                                        <p:strVal val="visible"/>
                                      </p:to>
                                    </p:set>
                                    <p:animEffect transition="in" filter="wipe(up)">
                                      <p:cBhvr>
                                        <p:cTn id="32" dur="500"/>
                                        <p:tgtEl>
                                          <p:spTgt spid="29696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96963">
                                            <p:txEl>
                                              <p:pRg st="7" end="7"/>
                                            </p:txEl>
                                          </p:spTgt>
                                        </p:tgtEl>
                                        <p:attrNameLst>
                                          <p:attrName>style.visibility</p:attrName>
                                        </p:attrNameLst>
                                      </p:cBhvr>
                                      <p:to>
                                        <p:strVal val="visible"/>
                                      </p:to>
                                    </p:set>
                                    <p:animEffect transition="in" filter="wipe(up)">
                                      <p:cBhvr>
                                        <p:cTn id="37" dur="500"/>
                                        <p:tgtEl>
                                          <p:spTgt spid="296963">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96963">
                                            <p:txEl>
                                              <p:pRg st="8" end="8"/>
                                            </p:txEl>
                                          </p:spTgt>
                                        </p:tgtEl>
                                        <p:attrNameLst>
                                          <p:attrName>style.visibility</p:attrName>
                                        </p:attrNameLst>
                                      </p:cBhvr>
                                      <p:to>
                                        <p:strVal val="visible"/>
                                      </p:to>
                                    </p:set>
                                    <p:animEffect transition="in" filter="wipe(up)">
                                      <p:cBhvr>
                                        <p:cTn id="42" dur="500"/>
                                        <p:tgtEl>
                                          <p:spTgt spid="296963">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96963">
                                            <p:txEl>
                                              <p:pRg st="9" end="9"/>
                                            </p:txEl>
                                          </p:spTgt>
                                        </p:tgtEl>
                                        <p:attrNameLst>
                                          <p:attrName>style.visibility</p:attrName>
                                        </p:attrNameLst>
                                      </p:cBhvr>
                                      <p:to>
                                        <p:strVal val="visible"/>
                                      </p:to>
                                    </p:set>
                                    <p:animEffect transition="in" filter="wipe(up)">
                                      <p:cBhvr>
                                        <p:cTn id="47" dur="500"/>
                                        <p:tgtEl>
                                          <p:spTgt spid="296963">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96963">
                                            <p:txEl>
                                              <p:pRg st="10" end="10"/>
                                            </p:txEl>
                                          </p:spTgt>
                                        </p:tgtEl>
                                        <p:attrNameLst>
                                          <p:attrName>style.visibility</p:attrName>
                                        </p:attrNameLst>
                                      </p:cBhvr>
                                      <p:to>
                                        <p:strVal val="visible"/>
                                      </p:to>
                                    </p:set>
                                    <p:animEffect transition="in" filter="wipe(up)">
                                      <p:cBhvr>
                                        <p:cTn id="52" dur="500"/>
                                        <p:tgtEl>
                                          <p:spTgt spid="296963">
                                            <p:txEl>
                                              <p:pRg st="10" end="10"/>
                                            </p:txEl>
                                          </p:spTgt>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296963">
                                            <p:txEl>
                                              <p:pRg st="11" end="11"/>
                                            </p:txEl>
                                          </p:spTgt>
                                        </p:tgtEl>
                                        <p:attrNameLst>
                                          <p:attrName>style.visibility</p:attrName>
                                        </p:attrNameLst>
                                      </p:cBhvr>
                                      <p:to>
                                        <p:strVal val="visible"/>
                                      </p:to>
                                    </p:set>
                                    <p:animEffect transition="in" filter="wipe(up)">
                                      <p:cBhvr>
                                        <p:cTn id="55" dur="500"/>
                                        <p:tgtEl>
                                          <p:spTgt spid="296963">
                                            <p:txEl>
                                              <p:pRg st="11" end="11"/>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296963">
                                            <p:txEl>
                                              <p:pRg st="12" end="12"/>
                                            </p:txEl>
                                          </p:spTgt>
                                        </p:tgtEl>
                                        <p:attrNameLst>
                                          <p:attrName>style.visibility</p:attrName>
                                        </p:attrNameLst>
                                      </p:cBhvr>
                                      <p:to>
                                        <p:strVal val="visible"/>
                                      </p:to>
                                    </p:set>
                                    <p:animEffect transition="in" filter="wipe(up)">
                                      <p:cBhvr>
                                        <p:cTn id="60" dur="500"/>
                                        <p:tgtEl>
                                          <p:spTgt spid="296963">
                                            <p:txEl>
                                              <p:pRg st="12" end="12"/>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296963">
                                            <p:txEl>
                                              <p:pRg st="13" end="13"/>
                                            </p:txEl>
                                          </p:spTgt>
                                        </p:tgtEl>
                                        <p:attrNameLst>
                                          <p:attrName>style.visibility</p:attrName>
                                        </p:attrNameLst>
                                      </p:cBhvr>
                                      <p:to>
                                        <p:strVal val="visible"/>
                                      </p:to>
                                    </p:set>
                                    <p:animEffect transition="in" filter="wipe(up)">
                                      <p:cBhvr>
                                        <p:cTn id="65" dur="500"/>
                                        <p:tgtEl>
                                          <p:spTgt spid="29696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zh-CN" altLang="en-US" sz="3600">
                <a:latin typeface="宋体" charset="-122"/>
              </a:rPr>
              <a:t>正规表达式遵从的代数定律</a:t>
            </a:r>
          </a:p>
        </p:txBody>
      </p:sp>
      <p:grpSp>
        <p:nvGrpSpPr>
          <p:cNvPr id="299026" name="Group 18"/>
          <p:cNvGrpSpPr>
            <a:grpSpLocks/>
          </p:cNvGrpSpPr>
          <p:nvPr/>
        </p:nvGrpSpPr>
        <p:grpSpPr bwMode="auto">
          <a:xfrm>
            <a:off x="762000" y="1143000"/>
            <a:ext cx="7620000" cy="533400"/>
            <a:chOff x="432" y="672"/>
            <a:chExt cx="4800" cy="336"/>
          </a:xfrm>
        </p:grpSpPr>
        <p:sp>
          <p:nvSpPr>
            <p:cNvPr id="299022" name="Rectangle 14"/>
            <p:cNvSpPr>
              <a:spLocks noChangeArrowheads="1"/>
            </p:cNvSpPr>
            <p:nvPr/>
          </p:nvSpPr>
          <p:spPr bwMode="auto">
            <a:xfrm>
              <a:off x="432" y="672"/>
              <a:ext cx="4800" cy="336"/>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30000"/>
                </a:lnSpc>
              </a:pPr>
              <a:r>
                <a:rPr lang="en-US" altLang="zh-CN" b="1">
                  <a:latin typeface="宋体" charset="-122"/>
                </a:rPr>
                <a:t>  </a:t>
              </a:r>
              <a:r>
                <a:rPr lang="zh-CN" altLang="en-US" b="1">
                  <a:latin typeface="宋体" charset="-122"/>
                </a:rPr>
                <a:t>定律                说明</a:t>
              </a:r>
              <a:endParaRPr lang="zh-CN" altLang="en-US" b="1"/>
            </a:p>
          </p:txBody>
        </p:sp>
        <p:sp>
          <p:nvSpPr>
            <p:cNvPr id="299025" name="Line 17"/>
            <p:cNvSpPr>
              <a:spLocks noChangeShapeType="1"/>
            </p:cNvSpPr>
            <p:nvPr/>
          </p:nvSpPr>
          <p:spPr bwMode="auto">
            <a:xfrm>
              <a:off x="2256" y="6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99027" name="Group 19"/>
          <p:cNvGrpSpPr>
            <a:grpSpLocks/>
          </p:cNvGrpSpPr>
          <p:nvPr/>
        </p:nvGrpSpPr>
        <p:grpSpPr bwMode="auto">
          <a:xfrm>
            <a:off x="762000" y="1676400"/>
            <a:ext cx="7620000" cy="533400"/>
            <a:chOff x="432" y="672"/>
            <a:chExt cx="4800" cy="336"/>
          </a:xfrm>
        </p:grpSpPr>
        <p:sp>
          <p:nvSpPr>
            <p:cNvPr id="299028" name="Rectangle 20"/>
            <p:cNvSpPr>
              <a:spLocks noChangeArrowheads="1"/>
            </p:cNvSpPr>
            <p:nvPr/>
          </p:nvSpPr>
          <p:spPr bwMode="auto">
            <a:xfrm>
              <a:off x="432" y="672"/>
              <a:ext cx="4800"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30000"/>
                </a:lnSpc>
              </a:pPr>
              <a:r>
                <a:rPr lang="en-US" altLang="zh-CN" b="1">
                  <a:latin typeface="宋体" charset="-122"/>
                </a:rPr>
                <a:t> r|s=s|r            </a:t>
              </a:r>
              <a:r>
                <a:rPr lang="en-US" altLang="zh-CN" b="1">
                  <a:latin typeface="Times New Roman"/>
                </a:rPr>
                <a:t>“</a:t>
              </a:r>
              <a:r>
                <a:rPr lang="zh-CN" altLang="en-US" b="1">
                  <a:latin typeface="宋体" charset="-122"/>
                </a:rPr>
                <a:t>并</a:t>
              </a:r>
              <a:r>
                <a:rPr lang="zh-CN" altLang="en-US" b="1">
                  <a:latin typeface="Times New Roman"/>
                </a:rPr>
                <a:t>”</a:t>
              </a:r>
              <a:r>
                <a:rPr lang="zh-CN" altLang="en-US" b="1">
                  <a:latin typeface="宋体" charset="-122"/>
                </a:rPr>
                <a:t>运算是可交换的</a:t>
              </a:r>
            </a:p>
          </p:txBody>
        </p:sp>
        <p:sp>
          <p:nvSpPr>
            <p:cNvPr id="299029" name="Line 21"/>
            <p:cNvSpPr>
              <a:spLocks noChangeShapeType="1"/>
            </p:cNvSpPr>
            <p:nvPr/>
          </p:nvSpPr>
          <p:spPr bwMode="auto">
            <a:xfrm>
              <a:off x="2256" y="6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99030" name="Group 22"/>
          <p:cNvGrpSpPr>
            <a:grpSpLocks/>
          </p:cNvGrpSpPr>
          <p:nvPr/>
        </p:nvGrpSpPr>
        <p:grpSpPr bwMode="auto">
          <a:xfrm>
            <a:off x="762000" y="2209800"/>
            <a:ext cx="7620000" cy="533400"/>
            <a:chOff x="432" y="672"/>
            <a:chExt cx="4800" cy="336"/>
          </a:xfrm>
        </p:grpSpPr>
        <p:sp>
          <p:nvSpPr>
            <p:cNvPr id="299031" name="Rectangle 23"/>
            <p:cNvSpPr>
              <a:spLocks noChangeArrowheads="1"/>
            </p:cNvSpPr>
            <p:nvPr/>
          </p:nvSpPr>
          <p:spPr bwMode="auto">
            <a:xfrm>
              <a:off x="432" y="672"/>
              <a:ext cx="4800" cy="33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30000"/>
                </a:lnSpc>
              </a:pPr>
              <a:r>
                <a:rPr lang="en-US" altLang="zh-CN" b="1">
                  <a:latin typeface="宋体" charset="-122"/>
                </a:rPr>
                <a:t> r|(s|t)=(r|s)|t    </a:t>
              </a:r>
              <a:r>
                <a:rPr lang="en-US" altLang="zh-CN" b="1">
                  <a:latin typeface="Times New Roman"/>
                </a:rPr>
                <a:t>“</a:t>
              </a:r>
              <a:r>
                <a:rPr lang="zh-CN" altLang="en-US" b="1">
                  <a:latin typeface="宋体" charset="-122"/>
                </a:rPr>
                <a:t>并</a:t>
              </a:r>
              <a:r>
                <a:rPr lang="zh-CN" altLang="en-US" b="1">
                  <a:latin typeface="Times New Roman"/>
                </a:rPr>
                <a:t>”</a:t>
              </a:r>
              <a:r>
                <a:rPr lang="zh-CN" altLang="en-US" b="1">
                  <a:latin typeface="宋体" charset="-122"/>
                </a:rPr>
                <a:t>运算是可结合的</a:t>
              </a:r>
            </a:p>
          </p:txBody>
        </p:sp>
        <p:sp>
          <p:nvSpPr>
            <p:cNvPr id="299032" name="Line 24"/>
            <p:cNvSpPr>
              <a:spLocks noChangeShapeType="1"/>
            </p:cNvSpPr>
            <p:nvPr/>
          </p:nvSpPr>
          <p:spPr bwMode="auto">
            <a:xfrm>
              <a:off x="2256" y="6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99033" name="Group 25"/>
          <p:cNvGrpSpPr>
            <a:grpSpLocks/>
          </p:cNvGrpSpPr>
          <p:nvPr/>
        </p:nvGrpSpPr>
        <p:grpSpPr bwMode="auto">
          <a:xfrm>
            <a:off x="762000" y="2743200"/>
            <a:ext cx="7620000" cy="533400"/>
            <a:chOff x="432" y="672"/>
            <a:chExt cx="4800" cy="336"/>
          </a:xfrm>
        </p:grpSpPr>
        <p:sp>
          <p:nvSpPr>
            <p:cNvPr id="299034" name="Rectangle 26"/>
            <p:cNvSpPr>
              <a:spLocks noChangeArrowheads="1"/>
            </p:cNvSpPr>
            <p:nvPr/>
          </p:nvSpPr>
          <p:spPr bwMode="auto">
            <a:xfrm>
              <a:off x="432" y="672"/>
              <a:ext cx="4800"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30000"/>
                </a:lnSpc>
              </a:pPr>
              <a:r>
                <a:rPr lang="en-US" altLang="zh-CN" b="1">
                  <a:latin typeface="宋体" charset="-122"/>
                </a:rPr>
                <a:t> (rs)t=r(st)         </a:t>
              </a:r>
              <a:r>
                <a:rPr lang="zh-CN" altLang="en-US" b="1">
                  <a:latin typeface="宋体" charset="-122"/>
                </a:rPr>
                <a:t>连接运算是可结合的</a:t>
              </a:r>
            </a:p>
          </p:txBody>
        </p:sp>
        <p:sp>
          <p:nvSpPr>
            <p:cNvPr id="299035" name="Line 27"/>
            <p:cNvSpPr>
              <a:spLocks noChangeShapeType="1"/>
            </p:cNvSpPr>
            <p:nvPr/>
          </p:nvSpPr>
          <p:spPr bwMode="auto">
            <a:xfrm>
              <a:off x="2256" y="6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99036" name="Group 28"/>
          <p:cNvGrpSpPr>
            <a:grpSpLocks/>
          </p:cNvGrpSpPr>
          <p:nvPr/>
        </p:nvGrpSpPr>
        <p:grpSpPr bwMode="auto">
          <a:xfrm>
            <a:off x="762000" y="3276600"/>
            <a:ext cx="7620000" cy="1066800"/>
            <a:chOff x="432" y="672"/>
            <a:chExt cx="4800" cy="336"/>
          </a:xfrm>
        </p:grpSpPr>
        <p:sp>
          <p:nvSpPr>
            <p:cNvPr id="299037" name="Rectangle 29"/>
            <p:cNvSpPr>
              <a:spLocks noChangeArrowheads="1"/>
            </p:cNvSpPr>
            <p:nvPr/>
          </p:nvSpPr>
          <p:spPr bwMode="auto">
            <a:xfrm>
              <a:off x="432" y="672"/>
              <a:ext cx="4800" cy="33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30000"/>
                </a:lnSpc>
              </a:pPr>
              <a:r>
                <a:rPr lang="en-US" altLang="zh-CN" b="1">
                  <a:latin typeface="宋体" charset="-122"/>
                </a:rPr>
                <a:t> r(s|t)=rs|rt</a:t>
              </a:r>
            </a:p>
            <a:p>
              <a:pPr algn="l">
                <a:lnSpc>
                  <a:spcPct val="130000"/>
                </a:lnSpc>
              </a:pPr>
              <a:r>
                <a:rPr lang="en-US" altLang="zh-CN" b="1">
                  <a:latin typeface="宋体" charset="-122"/>
                </a:rPr>
                <a:t> (s|t)r=sr|tr        </a:t>
              </a:r>
              <a:r>
                <a:rPr lang="zh-CN" altLang="en-US" b="1">
                  <a:latin typeface="宋体" charset="-122"/>
                </a:rPr>
                <a:t>连接运算对并运算的分配</a:t>
              </a:r>
            </a:p>
          </p:txBody>
        </p:sp>
        <p:sp>
          <p:nvSpPr>
            <p:cNvPr id="299038" name="Line 30"/>
            <p:cNvSpPr>
              <a:spLocks noChangeShapeType="1"/>
            </p:cNvSpPr>
            <p:nvPr/>
          </p:nvSpPr>
          <p:spPr bwMode="auto">
            <a:xfrm>
              <a:off x="2256" y="6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99039" name="Group 31"/>
          <p:cNvGrpSpPr>
            <a:grpSpLocks/>
          </p:cNvGrpSpPr>
          <p:nvPr/>
        </p:nvGrpSpPr>
        <p:grpSpPr bwMode="auto">
          <a:xfrm>
            <a:off x="762000" y="4343400"/>
            <a:ext cx="7620000" cy="533400"/>
            <a:chOff x="432" y="672"/>
            <a:chExt cx="4800" cy="336"/>
          </a:xfrm>
        </p:grpSpPr>
        <p:sp>
          <p:nvSpPr>
            <p:cNvPr id="299040" name="Rectangle 32"/>
            <p:cNvSpPr>
              <a:spLocks noChangeArrowheads="1"/>
            </p:cNvSpPr>
            <p:nvPr/>
          </p:nvSpPr>
          <p:spPr bwMode="auto">
            <a:xfrm>
              <a:off x="432" y="672"/>
              <a:ext cx="4800"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30000"/>
                </a:lnSpc>
              </a:pPr>
              <a:r>
                <a:rPr lang="en-US" altLang="zh-CN" b="1">
                  <a:latin typeface="宋体" charset="-122"/>
                </a:rPr>
                <a:t> </a:t>
              </a:r>
              <a:r>
                <a:rPr lang="en-US" altLang="zh-CN" b="1">
                  <a:latin typeface="宋体" charset="-122"/>
                  <a:sym typeface="Symbol" pitchFamily="18" charset="2"/>
                </a:rPr>
                <a:t></a:t>
              </a:r>
              <a:r>
                <a:rPr lang="en-US" altLang="zh-CN" b="1">
                  <a:latin typeface="宋体" charset="-122"/>
                </a:rPr>
                <a:t>r=r</a:t>
              </a:r>
              <a:r>
                <a:rPr lang="zh-CN" altLang="en-US" b="1">
                  <a:latin typeface="宋体" charset="-122"/>
                </a:rPr>
                <a:t>，</a:t>
              </a:r>
              <a:r>
                <a:rPr lang="en-US" altLang="zh-CN" b="1">
                  <a:latin typeface="宋体" charset="-122"/>
                </a:rPr>
                <a:t>r</a:t>
              </a:r>
              <a:r>
                <a:rPr lang="en-US" altLang="zh-CN" b="1">
                  <a:latin typeface="宋体" charset="-122"/>
                  <a:sym typeface="Symbol" pitchFamily="18" charset="2"/>
                </a:rPr>
                <a:t></a:t>
              </a:r>
              <a:r>
                <a:rPr lang="en-US" altLang="zh-CN" b="1">
                  <a:latin typeface="宋体" charset="-122"/>
                </a:rPr>
                <a:t>=r          </a:t>
              </a:r>
              <a:r>
                <a:rPr lang="zh-CN" altLang="en-US" b="1">
                  <a:latin typeface="宋体" charset="-122"/>
                </a:rPr>
                <a:t>对连接运算而言，</a:t>
              </a:r>
              <a:r>
                <a:rPr lang="zh-CN" altLang="en-US" b="1">
                  <a:latin typeface="宋体" charset="-122"/>
                  <a:sym typeface="Symbol" pitchFamily="18" charset="2"/>
                </a:rPr>
                <a:t></a:t>
              </a:r>
              <a:r>
                <a:rPr lang="zh-CN" altLang="en-US" b="1">
                  <a:latin typeface="宋体" charset="-122"/>
                </a:rPr>
                <a:t>是单位元素</a:t>
              </a:r>
            </a:p>
          </p:txBody>
        </p:sp>
        <p:sp>
          <p:nvSpPr>
            <p:cNvPr id="299041" name="Line 33"/>
            <p:cNvSpPr>
              <a:spLocks noChangeShapeType="1"/>
            </p:cNvSpPr>
            <p:nvPr/>
          </p:nvSpPr>
          <p:spPr bwMode="auto">
            <a:xfrm>
              <a:off x="2256" y="6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99042" name="Group 34"/>
          <p:cNvGrpSpPr>
            <a:grpSpLocks/>
          </p:cNvGrpSpPr>
          <p:nvPr/>
        </p:nvGrpSpPr>
        <p:grpSpPr bwMode="auto">
          <a:xfrm>
            <a:off x="762000" y="4876800"/>
            <a:ext cx="7620000" cy="533400"/>
            <a:chOff x="432" y="672"/>
            <a:chExt cx="4800" cy="336"/>
          </a:xfrm>
        </p:grpSpPr>
        <p:sp>
          <p:nvSpPr>
            <p:cNvPr id="299043" name="Rectangle 35"/>
            <p:cNvSpPr>
              <a:spLocks noChangeArrowheads="1"/>
            </p:cNvSpPr>
            <p:nvPr/>
          </p:nvSpPr>
          <p:spPr bwMode="auto">
            <a:xfrm>
              <a:off x="432" y="672"/>
              <a:ext cx="4800" cy="33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30000"/>
                </a:lnSpc>
              </a:pPr>
              <a:r>
                <a:rPr lang="en-US" altLang="zh-CN" b="1">
                  <a:latin typeface="宋体" charset="-122"/>
                </a:rPr>
                <a:t> r</a:t>
              </a:r>
              <a:r>
                <a:rPr lang="en-US" altLang="zh-CN" b="1" baseline="30000">
                  <a:latin typeface="宋体" charset="-122"/>
                </a:rPr>
                <a:t>*</a:t>
              </a:r>
              <a:r>
                <a:rPr lang="en-US" altLang="zh-CN" b="1">
                  <a:latin typeface="宋体" charset="-122"/>
                </a:rPr>
                <a:t>=(r|</a:t>
              </a:r>
              <a:r>
                <a:rPr lang="en-US" altLang="zh-CN" b="1">
                  <a:latin typeface="宋体" charset="-122"/>
                  <a:sym typeface="Symbol" pitchFamily="18" charset="2"/>
                </a:rPr>
                <a:t></a:t>
              </a:r>
              <a:r>
                <a:rPr lang="en-US" altLang="zh-CN" b="1">
                  <a:latin typeface="宋体" charset="-122"/>
                </a:rPr>
                <a:t>)</a:t>
              </a:r>
              <a:r>
                <a:rPr lang="en-US" altLang="zh-CN" b="1" baseline="30000">
                  <a:latin typeface="宋体" charset="-122"/>
                </a:rPr>
                <a:t>*                 *</a:t>
              </a:r>
              <a:r>
                <a:rPr lang="zh-CN" altLang="en-US" b="1">
                  <a:latin typeface="宋体" charset="-122"/>
                </a:rPr>
                <a:t>和</a:t>
              </a:r>
              <a:r>
                <a:rPr lang="zh-CN" altLang="en-US" b="1">
                  <a:latin typeface="宋体" charset="-122"/>
                  <a:sym typeface="Symbol" pitchFamily="18" charset="2"/>
                </a:rPr>
                <a:t></a:t>
              </a:r>
              <a:r>
                <a:rPr lang="zh-CN" altLang="en-US" b="1">
                  <a:latin typeface="宋体" charset="-122"/>
                </a:rPr>
                <a:t>之间的关系</a:t>
              </a:r>
            </a:p>
          </p:txBody>
        </p:sp>
        <p:sp>
          <p:nvSpPr>
            <p:cNvPr id="299044" name="Line 36"/>
            <p:cNvSpPr>
              <a:spLocks noChangeShapeType="1"/>
            </p:cNvSpPr>
            <p:nvPr/>
          </p:nvSpPr>
          <p:spPr bwMode="auto">
            <a:xfrm>
              <a:off x="2256" y="6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99045" name="Group 37"/>
          <p:cNvGrpSpPr>
            <a:grpSpLocks/>
          </p:cNvGrpSpPr>
          <p:nvPr/>
        </p:nvGrpSpPr>
        <p:grpSpPr bwMode="auto">
          <a:xfrm>
            <a:off x="762000" y="5410200"/>
            <a:ext cx="7620000" cy="533400"/>
            <a:chOff x="432" y="672"/>
            <a:chExt cx="4800" cy="336"/>
          </a:xfrm>
        </p:grpSpPr>
        <p:sp>
          <p:nvSpPr>
            <p:cNvPr id="299046" name="Rectangle 38"/>
            <p:cNvSpPr>
              <a:spLocks noChangeArrowheads="1"/>
            </p:cNvSpPr>
            <p:nvPr/>
          </p:nvSpPr>
          <p:spPr bwMode="auto">
            <a:xfrm>
              <a:off x="432" y="672"/>
              <a:ext cx="4800"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30000"/>
                </a:lnSpc>
              </a:pPr>
              <a:r>
                <a:rPr lang="en-US" altLang="zh-CN" b="1">
                  <a:latin typeface="宋体" charset="-122"/>
                </a:rPr>
                <a:t> r</a:t>
              </a:r>
              <a:r>
                <a:rPr lang="en-US" altLang="zh-CN" b="1" baseline="30000">
                  <a:latin typeface="宋体" charset="-122"/>
                </a:rPr>
                <a:t>**</a:t>
              </a:r>
              <a:r>
                <a:rPr lang="en-US" altLang="zh-CN" b="1">
                  <a:latin typeface="宋体" charset="-122"/>
                </a:rPr>
                <a:t>=r</a:t>
              </a:r>
              <a:r>
                <a:rPr lang="en-US" altLang="zh-CN" b="1" baseline="30000">
                  <a:latin typeface="宋体" charset="-122"/>
                </a:rPr>
                <a:t>*                      *</a:t>
              </a:r>
              <a:r>
                <a:rPr lang="zh-CN" altLang="en-US" b="1">
                  <a:latin typeface="宋体" charset="-122"/>
                </a:rPr>
                <a:t>是等幂的</a:t>
              </a:r>
            </a:p>
          </p:txBody>
        </p:sp>
        <p:sp>
          <p:nvSpPr>
            <p:cNvPr id="299047" name="Line 39"/>
            <p:cNvSpPr>
              <a:spLocks noChangeShapeType="1"/>
            </p:cNvSpPr>
            <p:nvPr/>
          </p:nvSpPr>
          <p:spPr bwMode="auto">
            <a:xfrm>
              <a:off x="2256" y="6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99048" name="Group 40"/>
          <p:cNvGrpSpPr>
            <a:grpSpLocks/>
          </p:cNvGrpSpPr>
          <p:nvPr/>
        </p:nvGrpSpPr>
        <p:grpSpPr bwMode="auto">
          <a:xfrm>
            <a:off x="762000" y="5943600"/>
            <a:ext cx="7620000" cy="533400"/>
            <a:chOff x="432" y="672"/>
            <a:chExt cx="4800" cy="336"/>
          </a:xfrm>
        </p:grpSpPr>
        <p:sp>
          <p:nvSpPr>
            <p:cNvPr id="299049" name="Rectangle 41"/>
            <p:cNvSpPr>
              <a:spLocks noChangeArrowheads="1"/>
            </p:cNvSpPr>
            <p:nvPr/>
          </p:nvSpPr>
          <p:spPr bwMode="auto">
            <a:xfrm>
              <a:off x="432" y="672"/>
              <a:ext cx="4800" cy="33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30000"/>
                </a:lnSpc>
              </a:pPr>
              <a:r>
                <a:rPr lang="en-US" altLang="zh-CN" b="1">
                  <a:latin typeface="宋体" charset="-122"/>
                </a:rPr>
                <a:t> r</a:t>
              </a:r>
              <a:r>
                <a:rPr lang="en-US" altLang="zh-CN" b="1" baseline="30000">
                  <a:latin typeface="宋体" charset="-122"/>
                </a:rPr>
                <a:t>*</a:t>
              </a:r>
              <a:r>
                <a:rPr lang="en-US" altLang="zh-CN" b="1">
                  <a:latin typeface="宋体" charset="-122"/>
                </a:rPr>
                <a:t>=r</a:t>
              </a:r>
              <a:r>
                <a:rPr lang="en-US" altLang="zh-CN" b="1" baseline="30000">
                  <a:latin typeface="宋体" charset="-122"/>
                </a:rPr>
                <a:t>+</a:t>
              </a:r>
              <a:r>
                <a:rPr lang="en-US" altLang="zh-CN" b="1">
                  <a:latin typeface="宋体" charset="-122"/>
                </a:rPr>
                <a:t>|</a:t>
              </a:r>
              <a:r>
                <a:rPr lang="en-US" altLang="zh-CN" b="1">
                  <a:latin typeface="宋体" charset="-122"/>
                  <a:sym typeface="Symbol" pitchFamily="18" charset="2"/>
                </a:rPr>
                <a:t></a:t>
              </a:r>
              <a:r>
                <a:rPr lang="zh-CN" altLang="en-US" b="1">
                  <a:latin typeface="宋体" charset="-122"/>
                </a:rPr>
                <a:t>， </a:t>
              </a:r>
              <a:r>
                <a:rPr lang="en-US" altLang="zh-CN" b="1">
                  <a:latin typeface="宋体" charset="-122"/>
                </a:rPr>
                <a:t>r</a:t>
              </a:r>
              <a:r>
                <a:rPr lang="en-US" altLang="zh-CN" b="1" baseline="30000">
                  <a:latin typeface="宋体" charset="-122"/>
                </a:rPr>
                <a:t>+</a:t>
              </a:r>
              <a:r>
                <a:rPr lang="en-US" altLang="zh-CN" b="1">
                  <a:latin typeface="宋体" charset="-122"/>
                </a:rPr>
                <a:t>=rr</a:t>
              </a:r>
              <a:r>
                <a:rPr lang="en-US" altLang="zh-CN" b="1" baseline="30000">
                  <a:latin typeface="宋体" charset="-122"/>
                </a:rPr>
                <a:t>*       </a:t>
              </a:r>
              <a:r>
                <a:rPr lang="en-US" altLang="zh-CN" b="1">
                  <a:latin typeface="宋体" charset="-122"/>
                </a:rPr>
                <a:t>+</a:t>
              </a:r>
              <a:r>
                <a:rPr lang="zh-CN" altLang="en-US" b="1">
                  <a:latin typeface="宋体" charset="-122"/>
                </a:rPr>
                <a:t>和*之间的关系</a:t>
              </a:r>
            </a:p>
          </p:txBody>
        </p:sp>
        <p:sp>
          <p:nvSpPr>
            <p:cNvPr id="299050" name="Line 42"/>
            <p:cNvSpPr>
              <a:spLocks noChangeShapeType="1"/>
            </p:cNvSpPr>
            <p:nvPr/>
          </p:nvSpPr>
          <p:spPr bwMode="auto">
            <a:xfrm>
              <a:off x="2256" y="6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灯片编号占位符 1"/>
          <p:cNvSpPr>
            <a:spLocks noGrp="1"/>
          </p:cNvSpPr>
          <p:nvPr>
            <p:ph type="sldNum" sz="quarter" idx="10"/>
          </p:nvPr>
        </p:nvSpPr>
        <p:spPr/>
        <p:txBody>
          <a:bodyPr/>
          <a:lstStyle/>
          <a:p>
            <a:fld id="{53D5C0A6-204F-44E2-BC2D-888719E44444}" type="slidenum">
              <a:rPr lang="en-US" altLang="zh-CN" smtClean="0"/>
              <a:pPr/>
              <a:t>43</a:t>
            </a:fld>
            <a:endParaRPr lang="en-US" altLang="zh-CN"/>
          </a:p>
        </p:txBody>
      </p:sp>
    </p:spTree>
    <p:extLst>
      <p:ext uri="{BB962C8B-B14F-4D97-AF65-F5344CB8AC3E}">
        <p14:creationId xmlns:p14="http://schemas.microsoft.com/office/powerpoint/2010/main" val="27649520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9026"/>
                                        </p:tgtEl>
                                        <p:attrNameLst>
                                          <p:attrName>style.visibility</p:attrName>
                                        </p:attrNameLst>
                                      </p:cBhvr>
                                      <p:to>
                                        <p:strVal val="visible"/>
                                      </p:to>
                                    </p:set>
                                    <p:animEffect transition="in" filter="wipe(left)">
                                      <p:cBhvr>
                                        <p:cTn id="7" dur="500"/>
                                        <p:tgtEl>
                                          <p:spTgt spid="299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99027"/>
                                        </p:tgtEl>
                                        <p:attrNameLst>
                                          <p:attrName>style.visibility</p:attrName>
                                        </p:attrNameLst>
                                      </p:cBhvr>
                                      <p:to>
                                        <p:strVal val="visible"/>
                                      </p:to>
                                    </p:set>
                                    <p:animEffect transition="in" filter="wipe(left)">
                                      <p:cBhvr>
                                        <p:cTn id="12" dur="500"/>
                                        <p:tgtEl>
                                          <p:spTgt spid="2990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99030"/>
                                        </p:tgtEl>
                                        <p:attrNameLst>
                                          <p:attrName>style.visibility</p:attrName>
                                        </p:attrNameLst>
                                      </p:cBhvr>
                                      <p:to>
                                        <p:strVal val="visible"/>
                                      </p:to>
                                    </p:set>
                                    <p:animEffect transition="in" filter="wipe(left)">
                                      <p:cBhvr>
                                        <p:cTn id="17" dur="500"/>
                                        <p:tgtEl>
                                          <p:spTgt spid="2990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99033"/>
                                        </p:tgtEl>
                                        <p:attrNameLst>
                                          <p:attrName>style.visibility</p:attrName>
                                        </p:attrNameLst>
                                      </p:cBhvr>
                                      <p:to>
                                        <p:strVal val="visible"/>
                                      </p:to>
                                    </p:set>
                                    <p:animEffect transition="in" filter="wipe(left)">
                                      <p:cBhvr>
                                        <p:cTn id="22" dur="500"/>
                                        <p:tgtEl>
                                          <p:spTgt spid="2990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99036"/>
                                        </p:tgtEl>
                                        <p:attrNameLst>
                                          <p:attrName>style.visibility</p:attrName>
                                        </p:attrNameLst>
                                      </p:cBhvr>
                                      <p:to>
                                        <p:strVal val="visible"/>
                                      </p:to>
                                    </p:set>
                                    <p:animEffect transition="in" filter="wipe(left)">
                                      <p:cBhvr>
                                        <p:cTn id="27" dur="500"/>
                                        <p:tgtEl>
                                          <p:spTgt spid="2990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99039"/>
                                        </p:tgtEl>
                                        <p:attrNameLst>
                                          <p:attrName>style.visibility</p:attrName>
                                        </p:attrNameLst>
                                      </p:cBhvr>
                                      <p:to>
                                        <p:strVal val="visible"/>
                                      </p:to>
                                    </p:set>
                                    <p:animEffect transition="in" filter="wipe(left)">
                                      <p:cBhvr>
                                        <p:cTn id="32" dur="500"/>
                                        <p:tgtEl>
                                          <p:spTgt spid="2990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99042"/>
                                        </p:tgtEl>
                                        <p:attrNameLst>
                                          <p:attrName>style.visibility</p:attrName>
                                        </p:attrNameLst>
                                      </p:cBhvr>
                                      <p:to>
                                        <p:strVal val="visible"/>
                                      </p:to>
                                    </p:set>
                                    <p:animEffect transition="in" filter="wipe(left)">
                                      <p:cBhvr>
                                        <p:cTn id="37" dur="500"/>
                                        <p:tgtEl>
                                          <p:spTgt spid="29904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99045"/>
                                        </p:tgtEl>
                                        <p:attrNameLst>
                                          <p:attrName>style.visibility</p:attrName>
                                        </p:attrNameLst>
                                      </p:cBhvr>
                                      <p:to>
                                        <p:strVal val="visible"/>
                                      </p:to>
                                    </p:set>
                                    <p:animEffect transition="in" filter="wipe(left)">
                                      <p:cBhvr>
                                        <p:cTn id="42" dur="500"/>
                                        <p:tgtEl>
                                          <p:spTgt spid="29904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99048"/>
                                        </p:tgtEl>
                                        <p:attrNameLst>
                                          <p:attrName>style.visibility</p:attrName>
                                        </p:attrNameLst>
                                      </p:cBhvr>
                                      <p:to>
                                        <p:strVal val="visible"/>
                                      </p:to>
                                    </p:set>
                                    <p:animEffect transition="in" filter="wipe(left)">
                                      <p:cBhvr>
                                        <p:cTn id="47" dur="500"/>
                                        <p:tgtEl>
                                          <p:spTgt spid="299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304800" y="152400"/>
            <a:ext cx="8610600" cy="727075"/>
          </a:xfrm>
        </p:spPr>
        <p:txBody>
          <a:bodyPr/>
          <a:lstStyle/>
          <a:p>
            <a:r>
              <a:rPr lang="zh-CN" altLang="en-US" sz="2800">
                <a:latin typeface="宋体" charset="-122"/>
              </a:rPr>
              <a:t>定理：</a:t>
            </a:r>
            <a:r>
              <a:rPr lang="zh-CN" altLang="en-US" sz="2800">
                <a:solidFill>
                  <a:srgbClr val="0000FF"/>
                </a:solidFill>
                <a:latin typeface="宋体" charset="-122"/>
              </a:rPr>
              <a:t>对任何一个正规表达式</a:t>
            </a:r>
            <a:r>
              <a:rPr lang="en-US" altLang="zh-CN" sz="2800">
                <a:solidFill>
                  <a:srgbClr val="0000FF"/>
                </a:solidFill>
                <a:latin typeface="宋体" charset="-122"/>
              </a:rPr>
              <a:t>r</a:t>
            </a:r>
            <a:r>
              <a:rPr lang="zh-CN" altLang="en-US" sz="2800">
                <a:solidFill>
                  <a:srgbClr val="0000FF"/>
                </a:solidFill>
                <a:latin typeface="宋体" charset="-122"/>
              </a:rPr>
              <a:t>，都存在一个</a:t>
            </a:r>
            <a:r>
              <a:rPr lang="en-US" altLang="zh-CN" sz="2800">
                <a:solidFill>
                  <a:srgbClr val="0000FF"/>
                </a:solidFill>
                <a:latin typeface="宋体" charset="-122"/>
              </a:rPr>
              <a:t>FA M</a:t>
            </a:r>
            <a:r>
              <a:rPr lang="zh-CN" altLang="en-US" sz="2800">
                <a:solidFill>
                  <a:srgbClr val="0000FF"/>
                </a:solidFill>
                <a:latin typeface="宋体" charset="-122"/>
              </a:rPr>
              <a:t>，</a:t>
            </a:r>
            <a:br>
              <a:rPr lang="zh-CN" altLang="en-US" sz="2800">
                <a:solidFill>
                  <a:srgbClr val="0000FF"/>
                </a:solidFill>
                <a:latin typeface="宋体" charset="-122"/>
              </a:rPr>
            </a:br>
            <a:r>
              <a:rPr lang="zh-CN" altLang="en-US" sz="2800">
                <a:solidFill>
                  <a:srgbClr val="0000FF"/>
                </a:solidFill>
                <a:latin typeface="宋体" charset="-122"/>
              </a:rPr>
              <a:t>      使</a:t>
            </a:r>
            <a:r>
              <a:rPr lang="en-US" altLang="zh-CN" sz="2800">
                <a:solidFill>
                  <a:srgbClr val="0000FF"/>
                </a:solidFill>
                <a:latin typeface="宋体" charset="-122"/>
              </a:rPr>
              <a:t>L(r)=L(M)</a:t>
            </a:r>
            <a:r>
              <a:rPr lang="zh-CN" altLang="en-US" sz="2800">
                <a:solidFill>
                  <a:srgbClr val="0000FF"/>
                </a:solidFill>
                <a:latin typeface="宋体" charset="-122"/>
              </a:rPr>
              <a:t>，反之亦然</a:t>
            </a:r>
            <a:r>
              <a:rPr lang="zh-CN" altLang="en-US" sz="2800">
                <a:solidFill>
                  <a:schemeClr val="tx1"/>
                </a:solidFill>
                <a:latin typeface="宋体" charset="-122"/>
              </a:rPr>
              <a:t>。</a:t>
            </a:r>
          </a:p>
        </p:txBody>
      </p:sp>
      <p:sp>
        <p:nvSpPr>
          <p:cNvPr id="301059" name="Rectangle 3"/>
          <p:cNvSpPr>
            <a:spLocks noGrp="1" noChangeArrowheads="1"/>
          </p:cNvSpPr>
          <p:nvPr>
            <p:ph type="body" idx="1"/>
          </p:nvPr>
        </p:nvSpPr>
        <p:spPr>
          <a:xfrm>
            <a:off x="304800" y="1143000"/>
            <a:ext cx="8564563" cy="1371600"/>
          </a:xfrm>
        </p:spPr>
        <p:txBody>
          <a:bodyPr/>
          <a:lstStyle/>
          <a:p>
            <a:r>
              <a:rPr lang="zh-CN" altLang="en-US" sz="2400">
                <a:latin typeface="宋体" charset="-122"/>
              </a:rPr>
              <a:t>证</a:t>
            </a:r>
            <a:r>
              <a:rPr lang="en-US" altLang="zh-CN" sz="2400">
                <a:latin typeface="宋体" charset="-122"/>
              </a:rPr>
              <a:t>1</a:t>
            </a:r>
            <a:r>
              <a:rPr lang="zh-CN" altLang="en-US" sz="2400">
                <a:latin typeface="宋体" charset="-122"/>
              </a:rPr>
              <a:t>：设</a:t>
            </a:r>
            <a:r>
              <a:rPr lang="en-US" altLang="zh-CN" sz="2400">
                <a:latin typeface="宋体" charset="-122"/>
              </a:rPr>
              <a:t>r</a:t>
            </a:r>
            <a:r>
              <a:rPr lang="zh-CN" altLang="en-US" sz="2400">
                <a:latin typeface="宋体" charset="-122"/>
              </a:rPr>
              <a:t>是</a:t>
            </a:r>
            <a:r>
              <a:rPr lang="zh-CN" altLang="en-US" sz="2400">
                <a:latin typeface="宋体" charset="-122"/>
                <a:sym typeface="Symbol" pitchFamily="18" charset="2"/>
              </a:rPr>
              <a:t></a:t>
            </a:r>
            <a:r>
              <a:rPr lang="zh-CN" altLang="en-US" sz="2400">
                <a:latin typeface="宋体" charset="-122"/>
              </a:rPr>
              <a:t>上的一个正规表达式，则存在一个具有</a:t>
            </a:r>
            <a:r>
              <a:rPr lang="zh-CN" altLang="en-US" sz="2400">
                <a:latin typeface="宋体" charset="-122"/>
                <a:sym typeface="Symbol" pitchFamily="18" charset="2"/>
              </a:rPr>
              <a:t></a:t>
            </a:r>
            <a:r>
              <a:rPr lang="en-US" altLang="zh-CN" sz="2400">
                <a:latin typeface="宋体" charset="-122"/>
              </a:rPr>
              <a:t>-</a:t>
            </a:r>
            <a:r>
              <a:rPr lang="zh-CN" altLang="en-US" sz="2400">
                <a:latin typeface="宋体" charset="-122"/>
              </a:rPr>
              <a:t>转移的</a:t>
            </a:r>
            <a:r>
              <a:rPr lang="en-US" altLang="zh-CN" sz="2400">
                <a:latin typeface="宋体" charset="-122"/>
              </a:rPr>
              <a:t>NFA M</a:t>
            </a:r>
            <a:r>
              <a:rPr lang="zh-CN" altLang="en-US" sz="2400">
                <a:latin typeface="宋体" charset="-122"/>
              </a:rPr>
              <a:t>接受</a:t>
            </a:r>
            <a:r>
              <a:rPr lang="en-US" altLang="zh-CN" sz="2400">
                <a:latin typeface="宋体" charset="-122"/>
              </a:rPr>
              <a:t>L(r)</a:t>
            </a:r>
            <a:r>
              <a:rPr lang="zh-CN" altLang="en-US" sz="2400">
                <a:latin typeface="宋体" charset="-122"/>
              </a:rPr>
              <a:t>。</a:t>
            </a:r>
          </a:p>
          <a:p>
            <a:pPr>
              <a:buFont typeface="Monotype Sorts" pitchFamily="2" charset="2"/>
              <a:buNone/>
            </a:pPr>
            <a:r>
              <a:rPr lang="zh-CN" altLang="en-US" sz="2400">
                <a:latin typeface="宋体" charset="-122"/>
              </a:rPr>
              <a:t>  首先，为正规表达式</a:t>
            </a:r>
            <a:r>
              <a:rPr lang="en-US" altLang="zh-CN" sz="2400">
                <a:latin typeface="宋体" charset="-122"/>
              </a:rPr>
              <a:t>r</a:t>
            </a:r>
            <a:r>
              <a:rPr lang="zh-CN" altLang="en-US" sz="2400">
                <a:latin typeface="宋体" charset="-122"/>
              </a:rPr>
              <a:t>构造如下图所示的拓广转换图。</a:t>
            </a:r>
          </a:p>
        </p:txBody>
      </p:sp>
      <p:grpSp>
        <p:nvGrpSpPr>
          <p:cNvPr id="301060" name="Group 4"/>
          <p:cNvGrpSpPr>
            <a:grpSpLocks/>
          </p:cNvGrpSpPr>
          <p:nvPr/>
        </p:nvGrpSpPr>
        <p:grpSpPr bwMode="auto">
          <a:xfrm>
            <a:off x="3200400" y="2362200"/>
            <a:ext cx="1981200" cy="533400"/>
            <a:chOff x="3111" y="9125"/>
            <a:chExt cx="2163" cy="620"/>
          </a:xfrm>
        </p:grpSpPr>
        <p:grpSp>
          <p:nvGrpSpPr>
            <p:cNvPr id="301061" name="Group 5"/>
            <p:cNvGrpSpPr>
              <a:grpSpLocks/>
            </p:cNvGrpSpPr>
            <p:nvPr/>
          </p:nvGrpSpPr>
          <p:grpSpPr bwMode="auto">
            <a:xfrm>
              <a:off x="3111" y="9265"/>
              <a:ext cx="460" cy="480"/>
              <a:chOff x="3111" y="9265"/>
              <a:chExt cx="460" cy="480"/>
            </a:xfrm>
          </p:grpSpPr>
          <p:sp>
            <p:nvSpPr>
              <p:cNvPr id="301062" name="Oval 6"/>
              <p:cNvSpPr>
                <a:spLocks noChangeArrowheads="1"/>
              </p:cNvSpPr>
              <p:nvPr/>
            </p:nvSpPr>
            <p:spPr bwMode="auto">
              <a:xfrm>
                <a:off x="3111" y="9305"/>
                <a:ext cx="380" cy="38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1063" name="Text Box 7"/>
              <p:cNvSpPr txBox="1">
                <a:spLocks noChangeArrowheads="1"/>
              </p:cNvSpPr>
              <p:nvPr/>
            </p:nvSpPr>
            <p:spPr bwMode="auto">
              <a:xfrm>
                <a:off x="3111" y="9265"/>
                <a:ext cx="46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i</a:t>
                </a:r>
              </a:p>
            </p:txBody>
          </p:sp>
        </p:grpSp>
        <p:grpSp>
          <p:nvGrpSpPr>
            <p:cNvPr id="301064" name="Group 8"/>
            <p:cNvGrpSpPr>
              <a:grpSpLocks/>
            </p:cNvGrpSpPr>
            <p:nvPr/>
          </p:nvGrpSpPr>
          <p:grpSpPr bwMode="auto">
            <a:xfrm>
              <a:off x="4814" y="9265"/>
              <a:ext cx="460" cy="480"/>
              <a:chOff x="3111" y="9265"/>
              <a:chExt cx="460" cy="480"/>
            </a:xfrm>
          </p:grpSpPr>
          <p:sp>
            <p:nvSpPr>
              <p:cNvPr id="301065" name="Oval 9"/>
              <p:cNvSpPr>
                <a:spLocks noChangeArrowheads="1"/>
              </p:cNvSpPr>
              <p:nvPr/>
            </p:nvSpPr>
            <p:spPr bwMode="auto">
              <a:xfrm>
                <a:off x="3111" y="9305"/>
                <a:ext cx="380" cy="380"/>
              </a:xfrm>
              <a:prstGeom prst="ellipse">
                <a:avLst/>
              </a:prstGeom>
              <a:solidFill>
                <a:srgbClr val="FFFFFF"/>
              </a:solidFill>
              <a:ln w="38100" cmpd="dbl">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1066" name="Text Box 10"/>
              <p:cNvSpPr txBox="1">
                <a:spLocks noChangeArrowheads="1"/>
              </p:cNvSpPr>
              <p:nvPr/>
            </p:nvSpPr>
            <p:spPr bwMode="auto">
              <a:xfrm>
                <a:off x="3111" y="9265"/>
                <a:ext cx="46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f</a:t>
                </a:r>
              </a:p>
            </p:txBody>
          </p:sp>
        </p:grpSp>
        <p:sp>
          <p:nvSpPr>
            <p:cNvPr id="301067" name="Line 11"/>
            <p:cNvSpPr>
              <a:spLocks noChangeShapeType="1"/>
            </p:cNvSpPr>
            <p:nvPr/>
          </p:nvSpPr>
          <p:spPr bwMode="auto">
            <a:xfrm>
              <a:off x="3491" y="9505"/>
              <a:ext cx="134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1068" name="Text Box 12"/>
            <p:cNvSpPr txBox="1">
              <a:spLocks noChangeArrowheads="1"/>
            </p:cNvSpPr>
            <p:nvPr/>
          </p:nvSpPr>
          <p:spPr bwMode="auto">
            <a:xfrm>
              <a:off x="3891" y="9125"/>
              <a:ext cx="42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r</a:t>
              </a:r>
            </a:p>
          </p:txBody>
        </p:sp>
      </p:grpSp>
      <p:sp>
        <p:nvSpPr>
          <p:cNvPr id="301069" name="Rectangle 13"/>
          <p:cNvSpPr>
            <a:spLocks noChangeArrowheads="1"/>
          </p:cNvSpPr>
          <p:nvPr/>
        </p:nvSpPr>
        <p:spPr bwMode="auto">
          <a:xfrm>
            <a:off x="304800" y="2971800"/>
            <a:ext cx="8564563"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742950" indent="-285750" algn="l">
              <a:spcBef>
                <a:spcPct val="20000"/>
              </a:spcBef>
              <a:buChar char="–"/>
              <a:defRPr kumimoji="1" sz="2400" b="1">
                <a:solidFill>
                  <a:schemeClr val="tx1"/>
                </a:solidFill>
                <a:latin typeface="Times New Roman" pitchFamily="18" charset="0"/>
                <a:ea typeface="黑体" pitchFamily="2" charset="-122"/>
              </a:defRPr>
            </a:lvl2pPr>
            <a:lvl3pPr marL="1143000" indent="-228600" algn="l">
              <a:spcBef>
                <a:spcPct val="20000"/>
              </a:spcBef>
              <a:buChar char="•"/>
              <a:defRPr kumimoji="1" sz="2000" b="1">
                <a:solidFill>
                  <a:schemeClr val="tx1"/>
                </a:solidFill>
                <a:latin typeface="Times New Roman" pitchFamily="18" charset="0"/>
                <a:ea typeface="黑体" pitchFamily="2" charset="-122"/>
              </a:defRPr>
            </a:lvl3pPr>
            <a:lvl4pPr marL="1562100" indent="-228600" algn="l">
              <a:spcBef>
                <a:spcPct val="20000"/>
              </a:spcBef>
              <a:buChar char="–"/>
              <a:defRPr kumimoji="1" b="1">
                <a:solidFill>
                  <a:schemeClr val="tx1"/>
                </a:solidFill>
                <a:latin typeface="Times New Roman" pitchFamily="18" charset="0"/>
                <a:ea typeface="黑体" pitchFamily="2" charset="-122"/>
              </a:defRPr>
            </a:lvl4pPr>
            <a:lvl5pPr marL="1981200" indent="-228600" algn="l">
              <a:spcBef>
                <a:spcPct val="20000"/>
              </a:spcBef>
              <a:buChar char="»"/>
              <a:defRPr kumimoji="1" b="1">
                <a:solidFill>
                  <a:schemeClr val="tx1"/>
                </a:solidFill>
                <a:latin typeface="Times New Roman" pitchFamily="18" charset="0"/>
                <a:ea typeface="黑体" pitchFamily="2" charset="-122"/>
              </a:defRPr>
            </a:lvl5pPr>
            <a:lvl6pPr marL="24384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28956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3528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8100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pPr algn="just"/>
            <a:r>
              <a:rPr lang="zh-CN" altLang="en-US" sz="2400">
                <a:latin typeface="宋体" charset="-122"/>
              </a:rPr>
              <a:t>然后，按照下面的转换规则，对正规表达式</a:t>
            </a:r>
            <a:r>
              <a:rPr lang="en-US" altLang="zh-CN" sz="2400">
                <a:latin typeface="宋体" charset="-122"/>
              </a:rPr>
              <a:t>r</a:t>
            </a:r>
            <a:r>
              <a:rPr lang="zh-CN" altLang="en-US" sz="2400">
                <a:latin typeface="宋体" charset="-122"/>
              </a:rPr>
              <a:t>进行分裂、加入新的结点，直到每条边的标记都为基本符号为止。</a:t>
            </a:r>
          </a:p>
        </p:txBody>
      </p:sp>
      <p:grpSp>
        <p:nvGrpSpPr>
          <p:cNvPr id="301070" name="Group 14"/>
          <p:cNvGrpSpPr>
            <a:grpSpLocks/>
          </p:cNvGrpSpPr>
          <p:nvPr/>
        </p:nvGrpSpPr>
        <p:grpSpPr bwMode="auto">
          <a:xfrm>
            <a:off x="974725" y="3886200"/>
            <a:ext cx="7161213" cy="568325"/>
            <a:chOff x="614" y="2640"/>
            <a:chExt cx="4511" cy="358"/>
          </a:xfrm>
        </p:grpSpPr>
        <p:grpSp>
          <p:nvGrpSpPr>
            <p:cNvPr id="301071" name="Group 15"/>
            <p:cNvGrpSpPr>
              <a:grpSpLocks/>
            </p:cNvGrpSpPr>
            <p:nvPr/>
          </p:nvGrpSpPr>
          <p:grpSpPr bwMode="auto">
            <a:xfrm>
              <a:off x="1824" y="2640"/>
              <a:ext cx="3301" cy="358"/>
              <a:chOff x="3091" y="10645"/>
              <a:chExt cx="6026" cy="647"/>
            </a:xfrm>
          </p:grpSpPr>
          <p:grpSp>
            <p:nvGrpSpPr>
              <p:cNvPr id="301072" name="Group 16"/>
              <p:cNvGrpSpPr>
                <a:grpSpLocks/>
              </p:cNvGrpSpPr>
              <p:nvPr/>
            </p:nvGrpSpPr>
            <p:grpSpPr bwMode="auto">
              <a:xfrm>
                <a:off x="3091" y="10645"/>
                <a:ext cx="2166" cy="620"/>
                <a:chOff x="3091" y="10178"/>
                <a:chExt cx="2166" cy="620"/>
              </a:xfrm>
            </p:grpSpPr>
            <p:grpSp>
              <p:nvGrpSpPr>
                <p:cNvPr id="301073" name="Group 17"/>
                <p:cNvGrpSpPr>
                  <a:grpSpLocks/>
                </p:cNvGrpSpPr>
                <p:nvPr/>
              </p:nvGrpSpPr>
              <p:grpSpPr bwMode="auto">
                <a:xfrm>
                  <a:off x="3091" y="10318"/>
                  <a:ext cx="460" cy="480"/>
                  <a:chOff x="3111" y="9265"/>
                  <a:chExt cx="460" cy="480"/>
                </a:xfrm>
              </p:grpSpPr>
              <p:sp>
                <p:nvSpPr>
                  <p:cNvPr id="301074" name="Oval 18"/>
                  <p:cNvSpPr>
                    <a:spLocks noChangeArrowheads="1"/>
                  </p:cNvSpPr>
                  <p:nvPr/>
                </p:nvSpPr>
                <p:spPr bwMode="auto">
                  <a:xfrm>
                    <a:off x="3111" y="9305"/>
                    <a:ext cx="380" cy="38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1075" name="Text Box 19"/>
                  <p:cNvSpPr txBox="1">
                    <a:spLocks noChangeArrowheads="1"/>
                  </p:cNvSpPr>
                  <p:nvPr/>
                </p:nvSpPr>
                <p:spPr bwMode="auto">
                  <a:xfrm>
                    <a:off x="3111" y="9265"/>
                    <a:ext cx="46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x</a:t>
                    </a:r>
                  </a:p>
                </p:txBody>
              </p:sp>
            </p:grpSp>
            <p:grpSp>
              <p:nvGrpSpPr>
                <p:cNvPr id="301076" name="Group 20"/>
                <p:cNvGrpSpPr>
                  <a:grpSpLocks/>
                </p:cNvGrpSpPr>
                <p:nvPr/>
              </p:nvGrpSpPr>
              <p:grpSpPr bwMode="auto">
                <a:xfrm>
                  <a:off x="4797" y="10318"/>
                  <a:ext cx="460" cy="480"/>
                  <a:chOff x="3111" y="9265"/>
                  <a:chExt cx="460" cy="480"/>
                </a:xfrm>
              </p:grpSpPr>
              <p:sp>
                <p:nvSpPr>
                  <p:cNvPr id="301077" name="Oval 21"/>
                  <p:cNvSpPr>
                    <a:spLocks noChangeArrowheads="1"/>
                  </p:cNvSpPr>
                  <p:nvPr/>
                </p:nvSpPr>
                <p:spPr bwMode="auto">
                  <a:xfrm>
                    <a:off x="3111" y="9305"/>
                    <a:ext cx="380" cy="38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1078" name="Text Box 22"/>
                  <p:cNvSpPr txBox="1">
                    <a:spLocks noChangeArrowheads="1"/>
                  </p:cNvSpPr>
                  <p:nvPr/>
                </p:nvSpPr>
                <p:spPr bwMode="auto">
                  <a:xfrm>
                    <a:off x="3111" y="9265"/>
                    <a:ext cx="46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y</a:t>
                    </a:r>
                  </a:p>
                </p:txBody>
              </p:sp>
            </p:grpSp>
            <p:sp>
              <p:nvSpPr>
                <p:cNvPr id="301079" name="Line 23"/>
                <p:cNvSpPr>
                  <a:spLocks noChangeShapeType="1"/>
                </p:cNvSpPr>
                <p:nvPr/>
              </p:nvSpPr>
              <p:spPr bwMode="auto">
                <a:xfrm>
                  <a:off x="3471" y="10558"/>
                  <a:ext cx="134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1080" name="Text Box 24"/>
                <p:cNvSpPr txBox="1">
                  <a:spLocks noChangeArrowheads="1"/>
                </p:cNvSpPr>
                <p:nvPr/>
              </p:nvSpPr>
              <p:spPr bwMode="auto">
                <a:xfrm>
                  <a:off x="3711" y="10178"/>
                  <a:ext cx="84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800" b="1"/>
                    <a:t>r</a:t>
                  </a:r>
                  <a:r>
                    <a:rPr lang="en-US" altLang="zh-CN" sz="1800" b="1" baseline="-25000"/>
                    <a:t>1</a:t>
                  </a:r>
                  <a:r>
                    <a:rPr lang="en-US" altLang="zh-CN" sz="1800" b="1"/>
                    <a:t>r</a:t>
                  </a:r>
                  <a:r>
                    <a:rPr lang="en-US" altLang="zh-CN" sz="1800" b="1" baseline="-25000"/>
                    <a:t>2</a:t>
                  </a:r>
                  <a:endParaRPr lang="en-US" altLang="zh-CN" sz="1800" b="1"/>
                </a:p>
              </p:txBody>
            </p:sp>
          </p:grpSp>
          <p:grpSp>
            <p:nvGrpSpPr>
              <p:cNvPr id="301081" name="Group 25"/>
              <p:cNvGrpSpPr>
                <a:grpSpLocks/>
              </p:cNvGrpSpPr>
              <p:nvPr/>
            </p:nvGrpSpPr>
            <p:grpSpPr bwMode="auto">
              <a:xfrm>
                <a:off x="6551" y="10665"/>
                <a:ext cx="2566" cy="627"/>
                <a:chOff x="6551" y="10665"/>
                <a:chExt cx="2566" cy="627"/>
              </a:xfrm>
            </p:grpSpPr>
            <p:grpSp>
              <p:nvGrpSpPr>
                <p:cNvPr id="301082" name="Group 26"/>
                <p:cNvGrpSpPr>
                  <a:grpSpLocks/>
                </p:cNvGrpSpPr>
                <p:nvPr/>
              </p:nvGrpSpPr>
              <p:grpSpPr bwMode="auto">
                <a:xfrm>
                  <a:off x="6551" y="10805"/>
                  <a:ext cx="460" cy="480"/>
                  <a:chOff x="3111" y="9265"/>
                  <a:chExt cx="460" cy="480"/>
                </a:xfrm>
              </p:grpSpPr>
              <p:sp>
                <p:nvSpPr>
                  <p:cNvPr id="301083" name="Oval 27"/>
                  <p:cNvSpPr>
                    <a:spLocks noChangeArrowheads="1"/>
                  </p:cNvSpPr>
                  <p:nvPr/>
                </p:nvSpPr>
                <p:spPr bwMode="auto">
                  <a:xfrm>
                    <a:off x="3111" y="9305"/>
                    <a:ext cx="380" cy="38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1084" name="Text Box 28"/>
                  <p:cNvSpPr txBox="1">
                    <a:spLocks noChangeArrowheads="1"/>
                  </p:cNvSpPr>
                  <p:nvPr/>
                </p:nvSpPr>
                <p:spPr bwMode="auto">
                  <a:xfrm>
                    <a:off x="3111" y="9265"/>
                    <a:ext cx="46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x</a:t>
                    </a:r>
                  </a:p>
                </p:txBody>
              </p:sp>
            </p:grpSp>
            <p:grpSp>
              <p:nvGrpSpPr>
                <p:cNvPr id="301085" name="Group 29"/>
                <p:cNvGrpSpPr>
                  <a:grpSpLocks/>
                </p:cNvGrpSpPr>
                <p:nvPr/>
              </p:nvGrpSpPr>
              <p:grpSpPr bwMode="auto">
                <a:xfrm>
                  <a:off x="7597" y="10805"/>
                  <a:ext cx="460" cy="480"/>
                  <a:chOff x="3111" y="9265"/>
                  <a:chExt cx="460" cy="480"/>
                </a:xfrm>
              </p:grpSpPr>
              <p:sp>
                <p:nvSpPr>
                  <p:cNvPr id="301086" name="Oval 30"/>
                  <p:cNvSpPr>
                    <a:spLocks noChangeArrowheads="1"/>
                  </p:cNvSpPr>
                  <p:nvPr/>
                </p:nvSpPr>
                <p:spPr bwMode="auto">
                  <a:xfrm>
                    <a:off x="3111" y="9305"/>
                    <a:ext cx="380" cy="38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1087" name="Text Box 31"/>
                  <p:cNvSpPr txBox="1">
                    <a:spLocks noChangeArrowheads="1"/>
                  </p:cNvSpPr>
                  <p:nvPr/>
                </p:nvSpPr>
                <p:spPr bwMode="auto">
                  <a:xfrm>
                    <a:off x="3111" y="9265"/>
                    <a:ext cx="46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z</a:t>
                    </a:r>
                  </a:p>
                </p:txBody>
              </p:sp>
            </p:grpSp>
            <p:sp>
              <p:nvSpPr>
                <p:cNvPr id="301088" name="Line 32"/>
                <p:cNvSpPr>
                  <a:spLocks noChangeShapeType="1"/>
                </p:cNvSpPr>
                <p:nvPr/>
              </p:nvSpPr>
              <p:spPr bwMode="auto">
                <a:xfrm flipV="1">
                  <a:off x="6931" y="11045"/>
                  <a:ext cx="64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1089" name="Text Box 33"/>
                <p:cNvSpPr txBox="1">
                  <a:spLocks noChangeArrowheads="1"/>
                </p:cNvSpPr>
                <p:nvPr/>
              </p:nvSpPr>
              <p:spPr bwMode="auto">
                <a:xfrm>
                  <a:off x="6857" y="10665"/>
                  <a:ext cx="62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800" b="1"/>
                    <a:t>r</a:t>
                  </a:r>
                  <a:r>
                    <a:rPr lang="en-US" altLang="zh-CN" sz="1800" b="1" baseline="-25000"/>
                    <a:t>1</a:t>
                  </a:r>
                  <a:endParaRPr lang="en-US" altLang="zh-CN" sz="1800" b="1"/>
                </a:p>
              </p:txBody>
            </p:sp>
            <p:grpSp>
              <p:nvGrpSpPr>
                <p:cNvPr id="301090" name="Group 34"/>
                <p:cNvGrpSpPr>
                  <a:grpSpLocks/>
                </p:cNvGrpSpPr>
                <p:nvPr/>
              </p:nvGrpSpPr>
              <p:grpSpPr bwMode="auto">
                <a:xfrm>
                  <a:off x="8657" y="10812"/>
                  <a:ext cx="460" cy="480"/>
                  <a:chOff x="3111" y="9265"/>
                  <a:chExt cx="460" cy="480"/>
                </a:xfrm>
              </p:grpSpPr>
              <p:sp>
                <p:nvSpPr>
                  <p:cNvPr id="301091" name="Oval 35"/>
                  <p:cNvSpPr>
                    <a:spLocks noChangeArrowheads="1"/>
                  </p:cNvSpPr>
                  <p:nvPr/>
                </p:nvSpPr>
                <p:spPr bwMode="auto">
                  <a:xfrm>
                    <a:off x="3111" y="9305"/>
                    <a:ext cx="380" cy="38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1092" name="Text Box 36"/>
                  <p:cNvSpPr txBox="1">
                    <a:spLocks noChangeArrowheads="1"/>
                  </p:cNvSpPr>
                  <p:nvPr/>
                </p:nvSpPr>
                <p:spPr bwMode="auto">
                  <a:xfrm>
                    <a:off x="3111" y="9265"/>
                    <a:ext cx="46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y</a:t>
                    </a:r>
                  </a:p>
                </p:txBody>
              </p:sp>
            </p:grpSp>
            <p:sp>
              <p:nvSpPr>
                <p:cNvPr id="301093" name="Line 37"/>
                <p:cNvSpPr>
                  <a:spLocks noChangeShapeType="1"/>
                </p:cNvSpPr>
                <p:nvPr/>
              </p:nvSpPr>
              <p:spPr bwMode="auto">
                <a:xfrm flipV="1">
                  <a:off x="7991" y="11052"/>
                  <a:ext cx="666"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1094" name="Text Box 38"/>
                <p:cNvSpPr txBox="1">
                  <a:spLocks noChangeArrowheads="1"/>
                </p:cNvSpPr>
                <p:nvPr/>
              </p:nvSpPr>
              <p:spPr bwMode="auto">
                <a:xfrm>
                  <a:off x="7917" y="10672"/>
                  <a:ext cx="62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800" b="1"/>
                    <a:t>r</a:t>
                  </a:r>
                  <a:r>
                    <a:rPr lang="en-US" altLang="zh-CN" sz="1800" b="1" baseline="-25000"/>
                    <a:t>2</a:t>
                  </a:r>
                  <a:endParaRPr lang="en-US" altLang="zh-CN" sz="1800" b="1"/>
                </a:p>
              </p:txBody>
            </p:sp>
          </p:grpSp>
          <p:sp>
            <p:nvSpPr>
              <p:cNvPr id="301095" name="Text Box 39"/>
              <p:cNvSpPr txBox="1">
                <a:spLocks noChangeArrowheads="1"/>
              </p:cNvSpPr>
              <p:nvPr/>
            </p:nvSpPr>
            <p:spPr bwMode="auto">
              <a:xfrm>
                <a:off x="5351" y="10825"/>
                <a:ext cx="1240"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600" b="1"/>
                  <a:t>代之以</a:t>
                </a:r>
                <a:r>
                  <a:rPr lang="zh-CN" altLang="en-US" sz="1800" b="1"/>
                  <a:t>：</a:t>
                </a:r>
              </a:p>
            </p:txBody>
          </p:sp>
        </p:grpSp>
        <p:sp>
          <p:nvSpPr>
            <p:cNvPr id="301096" name="Text Box 40"/>
            <p:cNvSpPr txBox="1">
              <a:spLocks noChangeArrowheads="1"/>
            </p:cNvSpPr>
            <p:nvPr/>
          </p:nvSpPr>
          <p:spPr bwMode="auto">
            <a:xfrm>
              <a:off x="614" y="2736"/>
              <a:ext cx="111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just">
                <a:spcBef>
                  <a:spcPct val="20000"/>
                </a:spcBef>
              </a:pPr>
              <a:r>
                <a:rPr lang="zh-CN" altLang="en-US" sz="1600" b="1">
                  <a:latin typeface="宋体" charset="-122"/>
                </a:rPr>
                <a:t>若</a:t>
              </a:r>
              <a:r>
                <a:rPr lang="en-US" altLang="zh-CN" sz="1600" b="1">
                  <a:latin typeface="宋体" charset="-122"/>
                </a:rPr>
                <a:t>r=r</a:t>
              </a:r>
              <a:r>
                <a:rPr lang="en-US" altLang="zh-CN" sz="1600" b="1" baseline="-25000">
                  <a:latin typeface="宋体" charset="-122"/>
                </a:rPr>
                <a:t>1</a:t>
              </a:r>
              <a:r>
                <a:rPr lang="en-US" altLang="zh-CN" sz="1600" b="1">
                  <a:latin typeface="宋体" charset="-122"/>
                </a:rPr>
                <a:t>r</a:t>
              </a:r>
              <a:r>
                <a:rPr lang="en-US" altLang="zh-CN" sz="1600" b="1" baseline="-25000">
                  <a:latin typeface="宋体" charset="-122"/>
                </a:rPr>
                <a:t>2</a:t>
              </a:r>
              <a:r>
                <a:rPr lang="en-US" altLang="zh-CN" sz="1600" b="1">
                  <a:latin typeface="宋体" charset="-122"/>
                </a:rPr>
                <a:t>, </a:t>
              </a:r>
              <a:r>
                <a:rPr lang="zh-CN" altLang="en-US" sz="1600" b="1">
                  <a:latin typeface="宋体" charset="-122"/>
                </a:rPr>
                <a:t>则将：</a:t>
              </a:r>
            </a:p>
          </p:txBody>
        </p:sp>
      </p:grpSp>
      <p:grpSp>
        <p:nvGrpSpPr>
          <p:cNvPr id="301097" name="Group 41"/>
          <p:cNvGrpSpPr>
            <a:grpSpLocks/>
          </p:cNvGrpSpPr>
          <p:nvPr/>
        </p:nvGrpSpPr>
        <p:grpSpPr bwMode="auto">
          <a:xfrm>
            <a:off x="971550" y="4343400"/>
            <a:ext cx="6867525" cy="1001713"/>
            <a:chOff x="612" y="2954"/>
            <a:chExt cx="4326" cy="631"/>
          </a:xfrm>
        </p:grpSpPr>
        <p:grpSp>
          <p:nvGrpSpPr>
            <p:cNvPr id="301098" name="Group 42"/>
            <p:cNvGrpSpPr>
              <a:grpSpLocks/>
            </p:cNvGrpSpPr>
            <p:nvPr/>
          </p:nvGrpSpPr>
          <p:grpSpPr bwMode="auto">
            <a:xfrm>
              <a:off x="1824" y="2954"/>
              <a:ext cx="3114" cy="631"/>
              <a:chOff x="3685" y="10617"/>
              <a:chExt cx="5572" cy="1068"/>
            </a:xfrm>
          </p:grpSpPr>
          <p:grpSp>
            <p:nvGrpSpPr>
              <p:cNvPr id="301099" name="Group 43"/>
              <p:cNvGrpSpPr>
                <a:grpSpLocks/>
              </p:cNvGrpSpPr>
              <p:nvPr/>
            </p:nvGrpSpPr>
            <p:grpSpPr bwMode="auto">
              <a:xfrm>
                <a:off x="3685" y="10957"/>
                <a:ext cx="2166" cy="620"/>
                <a:chOff x="3091" y="11025"/>
                <a:chExt cx="2166" cy="620"/>
              </a:xfrm>
            </p:grpSpPr>
            <p:grpSp>
              <p:nvGrpSpPr>
                <p:cNvPr id="301100" name="Group 44"/>
                <p:cNvGrpSpPr>
                  <a:grpSpLocks/>
                </p:cNvGrpSpPr>
                <p:nvPr/>
              </p:nvGrpSpPr>
              <p:grpSpPr bwMode="auto">
                <a:xfrm>
                  <a:off x="3091" y="11165"/>
                  <a:ext cx="460" cy="480"/>
                  <a:chOff x="3111" y="9265"/>
                  <a:chExt cx="460" cy="480"/>
                </a:xfrm>
              </p:grpSpPr>
              <p:sp>
                <p:nvSpPr>
                  <p:cNvPr id="301101" name="Oval 45"/>
                  <p:cNvSpPr>
                    <a:spLocks noChangeArrowheads="1"/>
                  </p:cNvSpPr>
                  <p:nvPr/>
                </p:nvSpPr>
                <p:spPr bwMode="auto">
                  <a:xfrm>
                    <a:off x="3111" y="9305"/>
                    <a:ext cx="380" cy="38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1102" name="Text Box 46"/>
                  <p:cNvSpPr txBox="1">
                    <a:spLocks noChangeArrowheads="1"/>
                  </p:cNvSpPr>
                  <p:nvPr/>
                </p:nvSpPr>
                <p:spPr bwMode="auto">
                  <a:xfrm>
                    <a:off x="3111" y="9265"/>
                    <a:ext cx="46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x</a:t>
                    </a:r>
                  </a:p>
                </p:txBody>
              </p:sp>
            </p:grpSp>
            <p:grpSp>
              <p:nvGrpSpPr>
                <p:cNvPr id="301103" name="Group 47"/>
                <p:cNvGrpSpPr>
                  <a:grpSpLocks/>
                </p:cNvGrpSpPr>
                <p:nvPr/>
              </p:nvGrpSpPr>
              <p:grpSpPr bwMode="auto">
                <a:xfrm>
                  <a:off x="4797" y="11165"/>
                  <a:ext cx="460" cy="480"/>
                  <a:chOff x="3111" y="9265"/>
                  <a:chExt cx="460" cy="480"/>
                </a:xfrm>
              </p:grpSpPr>
              <p:sp>
                <p:nvSpPr>
                  <p:cNvPr id="301104" name="Oval 48"/>
                  <p:cNvSpPr>
                    <a:spLocks noChangeArrowheads="1"/>
                  </p:cNvSpPr>
                  <p:nvPr/>
                </p:nvSpPr>
                <p:spPr bwMode="auto">
                  <a:xfrm>
                    <a:off x="3111" y="9305"/>
                    <a:ext cx="380" cy="38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1105" name="Text Box 49"/>
                  <p:cNvSpPr txBox="1">
                    <a:spLocks noChangeArrowheads="1"/>
                  </p:cNvSpPr>
                  <p:nvPr/>
                </p:nvSpPr>
                <p:spPr bwMode="auto">
                  <a:xfrm>
                    <a:off x="3111" y="9265"/>
                    <a:ext cx="46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y</a:t>
                    </a:r>
                  </a:p>
                </p:txBody>
              </p:sp>
            </p:grpSp>
            <p:sp>
              <p:nvSpPr>
                <p:cNvPr id="301106" name="Line 50"/>
                <p:cNvSpPr>
                  <a:spLocks noChangeShapeType="1"/>
                </p:cNvSpPr>
                <p:nvPr/>
              </p:nvSpPr>
              <p:spPr bwMode="auto">
                <a:xfrm>
                  <a:off x="3471" y="11405"/>
                  <a:ext cx="134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1107" name="Text Box 51"/>
                <p:cNvSpPr txBox="1">
                  <a:spLocks noChangeArrowheads="1"/>
                </p:cNvSpPr>
                <p:nvPr/>
              </p:nvSpPr>
              <p:spPr bwMode="auto">
                <a:xfrm>
                  <a:off x="3711" y="11025"/>
                  <a:ext cx="84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800" b="1"/>
                    <a:t>r</a:t>
                  </a:r>
                  <a:r>
                    <a:rPr lang="en-US" altLang="zh-CN" sz="1800" b="1" baseline="-25000"/>
                    <a:t>1</a:t>
                  </a:r>
                  <a:r>
                    <a:rPr lang="en-US" altLang="zh-CN" sz="1800" b="1"/>
                    <a:t>|r</a:t>
                  </a:r>
                  <a:r>
                    <a:rPr lang="en-US" altLang="zh-CN" sz="1800" b="1" baseline="-25000"/>
                    <a:t>2</a:t>
                  </a:r>
                  <a:endParaRPr lang="en-US" altLang="zh-CN" sz="1800" b="1"/>
                </a:p>
              </p:txBody>
            </p:sp>
          </p:grpSp>
          <p:grpSp>
            <p:nvGrpSpPr>
              <p:cNvPr id="301108" name="Group 52"/>
              <p:cNvGrpSpPr>
                <a:grpSpLocks/>
              </p:cNvGrpSpPr>
              <p:nvPr/>
            </p:nvGrpSpPr>
            <p:grpSpPr bwMode="auto">
              <a:xfrm>
                <a:off x="7091" y="10617"/>
                <a:ext cx="2166" cy="1068"/>
                <a:chOff x="6731" y="10997"/>
                <a:chExt cx="2166" cy="1068"/>
              </a:xfrm>
            </p:grpSpPr>
            <p:grpSp>
              <p:nvGrpSpPr>
                <p:cNvPr id="301109" name="Group 53"/>
                <p:cNvGrpSpPr>
                  <a:grpSpLocks/>
                </p:cNvGrpSpPr>
                <p:nvPr/>
              </p:nvGrpSpPr>
              <p:grpSpPr bwMode="auto">
                <a:xfrm>
                  <a:off x="6731" y="11477"/>
                  <a:ext cx="460" cy="480"/>
                  <a:chOff x="3111" y="9265"/>
                  <a:chExt cx="460" cy="480"/>
                </a:xfrm>
              </p:grpSpPr>
              <p:sp>
                <p:nvSpPr>
                  <p:cNvPr id="301110" name="Oval 54"/>
                  <p:cNvSpPr>
                    <a:spLocks noChangeArrowheads="1"/>
                  </p:cNvSpPr>
                  <p:nvPr/>
                </p:nvSpPr>
                <p:spPr bwMode="auto">
                  <a:xfrm>
                    <a:off x="3111" y="9305"/>
                    <a:ext cx="380" cy="38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1111" name="Text Box 55"/>
                  <p:cNvSpPr txBox="1">
                    <a:spLocks noChangeArrowheads="1"/>
                  </p:cNvSpPr>
                  <p:nvPr/>
                </p:nvSpPr>
                <p:spPr bwMode="auto">
                  <a:xfrm>
                    <a:off x="3111" y="9265"/>
                    <a:ext cx="46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x</a:t>
                    </a:r>
                  </a:p>
                </p:txBody>
              </p:sp>
            </p:grpSp>
            <p:grpSp>
              <p:nvGrpSpPr>
                <p:cNvPr id="301112" name="Group 56"/>
                <p:cNvGrpSpPr>
                  <a:grpSpLocks/>
                </p:cNvGrpSpPr>
                <p:nvPr/>
              </p:nvGrpSpPr>
              <p:grpSpPr bwMode="auto">
                <a:xfrm>
                  <a:off x="8437" y="11477"/>
                  <a:ext cx="460" cy="480"/>
                  <a:chOff x="3111" y="9265"/>
                  <a:chExt cx="460" cy="480"/>
                </a:xfrm>
              </p:grpSpPr>
              <p:sp>
                <p:nvSpPr>
                  <p:cNvPr id="301113" name="Oval 57"/>
                  <p:cNvSpPr>
                    <a:spLocks noChangeArrowheads="1"/>
                  </p:cNvSpPr>
                  <p:nvPr/>
                </p:nvSpPr>
                <p:spPr bwMode="auto">
                  <a:xfrm>
                    <a:off x="3111" y="9305"/>
                    <a:ext cx="380" cy="38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1114" name="Text Box 58"/>
                  <p:cNvSpPr txBox="1">
                    <a:spLocks noChangeArrowheads="1"/>
                  </p:cNvSpPr>
                  <p:nvPr/>
                </p:nvSpPr>
                <p:spPr bwMode="auto">
                  <a:xfrm>
                    <a:off x="3111" y="9265"/>
                    <a:ext cx="46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y</a:t>
                    </a:r>
                  </a:p>
                </p:txBody>
              </p:sp>
            </p:grpSp>
            <p:sp>
              <p:nvSpPr>
                <p:cNvPr id="301115" name="Text Box 59"/>
                <p:cNvSpPr txBox="1">
                  <a:spLocks noChangeArrowheads="1"/>
                </p:cNvSpPr>
                <p:nvPr/>
              </p:nvSpPr>
              <p:spPr bwMode="auto">
                <a:xfrm>
                  <a:off x="7631" y="11625"/>
                  <a:ext cx="48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800" b="1"/>
                    <a:t>r</a:t>
                  </a:r>
                  <a:r>
                    <a:rPr lang="en-US" altLang="zh-CN" sz="1800" b="1" baseline="-25000"/>
                    <a:t>2</a:t>
                  </a:r>
                  <a:endParaRPr lang="en-US" altLang="zh-CN" sz="1800" b="1"/>
                </a:p>
              </p:txBody>
            </p:sp>
            <p:sp>
              <p:nvSpPr>
                <p:cNvPr id="301116" name="Arc 60"/>
                <p:cNvSpPr>
                  <a:spLocks/>
                </p:cNvSpPr>
                <p:nvPr/>
              </p:nvSpPr>
              <p:spPr bwMode="auto">
                <a:xfrm flipV="1">
                  <a:off x="7071" y="11845"/>
                  <a:ext cx="1460" cy="160"/>
                </a:xfrm>
                <a:custGeom>
                  <a:avLst/>
                  <a:gdLst>
                    <a:gd name="G0" fmla="+- 21600 0 0"/>
                    <a:gd name="G1" fmla="+- 21600 0 0"/>
                    <a:gd name="G2" fmla="+- 21600 0 0"/>
                    <a:gd name="T0" fmla="*/ 102 w 43200"/>
                    <a:gd name="T1" fmla="*/ 23695 h 23695"/>
                    <a:gd name="T2" fmla="*/ 43200 w 43200"/>
                    <a:gd name="T3" fmla="*/ 21600 h 23695"/>
                    <a:gd name="T4" fmla="*/ 21600 w 43200"/>
                    <a:gd name="T5" fmla="*/ 21600 h 23695"/>
                  </a:gdLst>
                  <a:ahLst/>
                  <a:cxnLst>
                    <a:cxn ang="0">
                      <a:pos x="T0" y="T1"/>
                    </a:cxn>
                    <a:cxn ang="0">
                      <a:pos x="T2" y="T3"/>
                    </a:cxn>
                    <a:cxn ang="0">
                      <a:pos x="T4" y="T5"/>
                    </a:cxn>
                  </a:cxnLst>
                  <a:rect l="0" t="0" r="r" b="b"/>
                  <a:pathLst>
                    <a:path w="43200" h="23695" fill="none" extrusionOk="0">
                      <a:moveTo>
                        <a:pt x="101" y="23695"/>
                      </a:moveTo>
                      <a:cubicBezTo>
                        <a:pt x="33" y="22998"/>
                        <a:pt x="0" y="22299"/>
                        <a:pt x="0" y="21600"/>
                      </a:cubicBezTo>
                      <a:cubicBezTo>
                        <a:pt x="0" y="9670"/>
                        <a:pt x="9670" y="0"/>
                        <a:pt x="21600" y="0"/>
                      </a:cubicBezTo>
                      <a:cubicBezTo>
                        <a:pt x="33529" y="-1"/>
                        <a:pt x="43199" y="9670"/>
                        <a:pt x="43200" y="21599"/>
                      </a:cubicBezTo>
                    </a:path>
                    <a:path w="43200" h="23695" stroke="0" extrusionOk="0">
                      <a:moveTo>
                        <a:pt x="101" y="23695"/>
                      </a:moveTo>
                      <a:cubicBezTo>
                        <a:pt x="33" y="22998"/>
                        <a:pt x="0" y="22299"/>
                        <a:pt x="0" y="21600"/>
                      </a:cubicBezTo>
                      <a:cubicBezTo>
                        <a:pt x="0" y="9670"/>
                        <a:pt x="9670" y="0"/>
                        <a:pt x="21600" y="0"/>
                      </a:cubicBezTo>
                      <a:cubicBezTo>
                        <a:pt x="33529" y="-1"/>
                        <a:pt x="43199" y="9670"/>
                        <a:pt x="43200" y="21599"/>
                      </a:cubicBezTo>
                      <a:lnTo>
                        <a:pt x="21600" y="21600"/>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1117" name="Arc 61"/>
                <p:cNvSpPr>
                  <a:spLocks/>
                </p:cNvSpPr>
                <p:nvPr/>
              </p:nvSpPr>
              <p:spPr bwMode="auto">
                <a:xfrm>
                  <a:off x="7071" y="11397"/>
                  <a:ext cx="1460" cy="183"/>
                </a:xfrm>
                <a:custGeom>
                  <a:avLst/>
                  <a:gdLst>
                    <a:gd name="G0" fmla="+- 21512 0 0"/>
                    <a:gd name="G1" fmla="+- 21600 0 0"/>
                    <a:gd name="G2" fmla="+- 21600 0 0"/>
                    <a:gd name="T0" fmla="*/ 0 w 42593"/>
                    <a:gd name="T1" fmla="*/ 19648 h 21600"/>
                    <a:gd name="T2" fmla="*/ 42593 w 42593"/>
                    <a:gd name="T3" fmla="*/ 16895 h 21600"/>
                    <a:gd name="T4" fmla="*/ 21512 w 42593"/>
                    <a:gd name="T5" fmla="*/ 21600 h 21600"/>
                  </a:gdLst>
                  <a:ahLst/>
                  <a:cxnLst>
                    <a:cxn ang="0">
                      <a:pos x="T0" y="T1"/>
                    </a:cxn>
                    <a:cxn ang="0">
                      <a:pos x="T2" y="T3"/>
                    </a:cxn>
                    <a:cxn ang="0">
                      <a:pos x="T4" y="T5"/>
                    </a:cxn>
                  </a:cxnLst>
                  <a:rect l="0" t="0" r="r" b="b"/>
                  <a:pathLst>
                    <a:path w="42593" h="21600" fill="none" extrusionOk="0">
                      <a:moveTo>
                        <a:pt x="0" y="19648"/>
                      </a:moveTo>
                      <a:cubicBezTo>
                        <a:pt x="1010" y="8520"/>
                        <a:pt x="10339" y="-1"/>
                        <a:pt x="21512" y="0"/>
                      </a:cubicBezTo>
                      <a:cubicBezTo>
                        <a:pt x="31628" y="0"/>
                        <a:pt x="40389" y="7021"/>
                        <a:pt x="42593" y="16894"/>
                      </a:cubicBezTo>
                    </a:path>
                    <a:path w="42593" h="21600" stroke="0" extrusionOk="0">
                      <a:moveTo>
                        <a:pt x="0" y="19648"/>
                      </a:moveTo>
                      <a:cubicBezTo>
                        <a:pt x="1010" y="8520"/>
                        <a:pt x="10339" y="-1"/>
                        <a:pt x="21512" y="0"/>
                      </a:cubicBezTo>
                      <a:cubicBezTo>
                        <a:pt x="31628" y="0"/>
                        <a:pt x="40389" y="7021"/>
                        <a:pt x="42593" y="16894"/>
                      </a:cubicBezTo>
                      <a:lnTo>
                        <a:pt x="21512" y="21600"/>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1118" name="Text Box 62"/>
                <p:cNvSpPr txBox="1">
                  <a:spLocks noChangeArrowheads="1"/>
                </p:cNvSpPr>
                <p:nvPr/>
              </p:nvSpPr>
              <p:spPr bwMode="auto">
                <a:xfrm>
                  <a:off x="7611" y="10997"/>
                  <a:ext cx="48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800" b="1"/>
                    <a:t>r</a:t>
                  </a:r>
                  <a:r>
                    <a:rPr lang="en-US" altLang="zh-CN" sz="1800" b="1" baseline="-25000"/>
                    <a:t>1</a:t>
                  </a:r>
                  <a:endParaRPr lang="en-US" altLang="zh-CN" sz="1800" b="1"/>
                </a:p>
              </p:txBody>
            </p:sp>
          </p:grpSp>
          <p:sp>
            <p:nvSpPr>
              <p:cNvPr id="301119" name="Text Box 63"/>
              <p:cNvSpPr txBox="1">
                <a:spLocks noChangeArrowheads="1"/>
              </p:cNvSpPr>
              <p:nvPr/>
            </p:nvSpPr>
            <p:spPr bwMode="auto">
              <a:xfrm>
                <a:off x="5945" y="11105"/>
                <a:ext cx="130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600" b="1"/>
                  <a:t>代之以</a:t>
                </a:r>
                <a:r>
                  <a:rPr lang="zh-CN" altLang="en-US" sz="1800" b="1"/>
                  <a:t>：</a:t>
                </a:r>
              </a:p>
            </p:txBody>
          </p:sp>
        </p:grpSp>
        <p:sp>
          <p:nvSpPr>
            <p:cNvPr id="301120" name="Text Box 64"/>
            <p:cNvSpPr txBox="1">
              <a:spLocks noChangeArrowheads="1"/>
            </p:cNvSpPr>
            <p:nvPr/>
          </p:nvSpPr>
          <p:spPr bwMode="auto">
            <a:xfrm>
              <a:off x="612" y="3244"/>
              <a:ext cx="11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just">
                <a:spcBef>
                  <a:spcPct val="20000"/>
                </a:spcBef>
              </a:pPr>
              <a:r>
                <a:rPr lang="zh-CN" altLang="en-US" sz="1600" b="1">
                  <a:latin typeface="宋体" charset="-122"/>
                </a:rPr>
                <a:t>若</a:t>
              </a:r>
              <a:r>
                <a:rPr lang="en-US" altLang="zh-CN" sz="1600" b="1">
                  <a:latin typeface="宋体" charset="-122"/>
                </a:rPr>
                <a:t>r=r</a:t>
              </a:r>
              <a:r>
                <a:rPr lang="en-US" altLang="zh-CN" sz="1600" b="1" baseline="-25000">
                  <a:latin typeface="宋体" charset="-122"/>
                </a:rPr>
                <a:t>1</a:t>
              </a:r>
              <a:r>
                <a:rPr lang="en-US" altLang="zh-CN" sz="1600" b="1">
                  <a:latin typeface="宋体" charset="-122"/>
                </a:rPr>
                <a:t>|r</a:t>
              </a:r>
              <a:r>
                <a:rPr lang="en-US" altLang="zh-CN" sz="1600" b="1" baseline="-25000">
                  <a:latin typeface="宋体" charset="-122"/>
                </a:rPr>
                <a:t>2</a:t>
              </a:r>
              <a:r>
                <a:rPr lang="en-US" altLang="zh-CN" sz="1600" b="1">
                  <a:latin typeface="宋体" charset="-122"/>
                </a:rPr>
                <a:t>, </a:t>
              </a:r>
              <a:r>
                <a:rPr lang="zh-CN" altLang="en-US" sz="1600" b="1">
                  <a:latin typeface="宋体" charset="-122"/>
                </a:rPr>
                <a:t>则将：</a:t>
              </a:r>
            </a:p>
          </p:txBody>
        </p:sp>
      </p:grpSp>
      <p:grpSp>
        <p:nvGrpSpPr>
          <p:cNvPr id="301121" name="Group 65"/>
          <p:cNvGrpSpPr>
            <a:grpSpLocks/>
          </p:cNvGrpSpPr>
          <p:nvPr/>
        </p:nvGrpSpPr>
        <p:grpSpPr bwMode="auto">
          <a:xfrm>
            <a:off x="990600" y="5345113"/>
            <a:ext cx="7162800" cy="903287"/>
            <a:chOff x="624" y="3561"/>
            <a:chExt cx="4512" cy="569"/>
          </a:xfrm>
        </p:grpSpPr>
        <p:grpSp>
          <p:nvGrpSpPr>
            <p:cNvPr id="301122" name="Group 66"/>
            <p:cNvGrpSpPr>
              <a:grpSpLocks/>
            </p:cNvGrpSpPr>
            <p:nvPr/>
          </p:nvGrpSpPr>
          <p:grpSpPr bwMode="auto">
            <a:xfrm>
              <a:off x="1835" y="3561"/>
              <a:ext cx="3301" cy="569"/>
              <a:chOff x="1835" y="3561"/>
              <a:chExt cx="3301" cy="569"/>
            </a:xfrm>
          </p:grpSpPr>
          <p:grpSp>
            <p:nvGrpSpPr>
              <p:cNvPr id="301123" name="Group 67"/>
              <p:cNvGrpSpPr>
                <a:grpSpLocks/>
              </p:cNvGrpSpPr>
              <p:nvPr/>
            </p:nvGrpSpPr>
            <p:grpSpPr bwMode="auto">
              <a:xfrm>
                <a:off x="1835" y="3772"/>
                <a:ext cx="1183" cy="358"/>
                <a:chOff x="3091" y="12045"/>
                <a:chExt cx="2166" cy="620"/>
              </a:xfrm>
            </p:grpSpPr>
            <p:grpSp>
              <p:nvGrpSpPr>
                <p:cNvPr id="301124" name="Group 68"/>
                <p:cNvGrpSpPr>
                  <a:grpSpLocks/>
                </p:cNvGrpSpPr>
                <p:nvPr/>
              </p:nvGrpSpPr>
              <p:grpSpPr bwMode="auto">
                <a:xfrm>
                  <a:off x="3091" y="12185"/>
                  <a:ext cx="460" cy="480"/>
                  <a:chOff x="3111" y="9265"/>
                  <a:chExt cx="460" cy="480"/>
                </a:xfrm>
              </p:grpSpPr>
              <p:sp>
                <p:nvSpPr>
                  <p:cNvPr id="301125" name="Oval 69"/>
                  <p:cNvSpPr>
                    <a:spLocks noChangeArrowheads="1"/>
                  </p:cNvSpPr>
                  <p:nvPr/>
                </p:nvSpPr>
                <p:spPr bwMode="auto">
                  <a:xfrm>
                    <a:off x="3111" y="9305"/>
                    <a:ext cx="380" cy="38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1126" name="Text Box 70"/>
                  <p:cNvSpPr txBox="1">
                    <a:spLocks noChangeArrowheads="1"/>
                  </p:cNvSpPr>
                  <p:nvPr/>
                </p:nvSpPr>
                <p:spPr bwMode="auto">
                  <a:xfrm>
                    <a:off x="3111" y="9265"/>
                    <a:ext cx="46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x</a:t>
                    </a:r>
                  </a:p>
                </p:txBody>
              </p:sp>
            </p:grpSp>
            <p:grpSp>
              <p:nvGrpSpPr>
                <p:cNvPr id="301127" name="Group 71"/>
                <p:cNvGrpSpPr>
                  <a:grpSpLocks/>
                </p:cNvGrpSpPr>
                <p:nvPr/>
              </p:nvGrpSpPr>
              <p:grpSpPr bwMode="auto">
                <a:xfrm>
                  <a:off x="4797" y="12185"/>
                  <a:ext cx="460" cy="480"/>
                  <a:chOff x="3111" y="9265"/>
                  <a:chExt cx="460" cy="480"/>
                </a:xfrm>
              </p:grpSpPr>
              <p:sp>
                <p:nvSpPr>
                  <p:cNvPr id="301128" name="Oval 72"/>
                  <p:cNvSpPr>
                    <a:spLocks noChangeArrowheads="1"/>
                  </p:cNvSpPr>
                  <p:nvPr/>
                </p:nvSpPr>
                <p:spPr bwMode="auto">
                  <a:xfrm>
                    <a:off x="3111" y="9305"/>
                    <a:ext cx="380" cy="38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1129" name="Text Box 73"/>
                  <p:cNvSpPr txBox="1">
                    <a:spLocks noChangeArrowheads="1"/>
                  </p:cNvSpPr>
                  <p:nvPr/>
                </p:nvSpPr>
                <p:spPr bwMode="auto">
                  <a:xfrm>
                    <a:off x="3111" y="9265"/>
                    <a:ext cx="46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y</a:t>
                    </a:r>
                  </a:p>
                </p:txBody>
              </p:sp>
            </p:grpSp>
            <p:sp>
              <p:nvSpPr>
                <p:cNvPr id="301130" name="Line 74"/>
                <p:cNvSpPr>
                  <a:spLocks noChangeShapeType="1"/>
                </p:cNvSpPr>
                <p:nvPr/>
              </p:nvSpPr>
              <p:spPr bwMode="auto">
                <a:xfrm>
                  <a:off x="3471" y="12425"/>
                  <a:ext cx="134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1131" name="Text Box 75"/>
                <p:cNvSpPr txBox="1">
                  <a:spLocks noChangeArrowheads="1"/>
                </p:cNvSpPr>
                <p:nvPr/>
              </p:nvSpPr>
              <p:spPr bwMode="auto">
                <a:xfrm>
                  <a:off x="3711" y="12045"/>
                  <a:ext cx="84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800" b="1"/>
                    <a:t>r</a:t>
                  </a:r>
                  <a:r>
                    <a:rPr lang="en-US" altLang="zh-CN" sz="1800" b="1" baseline="-25000"/>
                    <a:t>1</a:t>
                  </a:r>
                  <a:r>
                    <a:rPr lang="en-US" altLang="zh-CN" sz="1800" b="1" baseline="30000"/>
                    <a:t>*</a:t>
                  </a:r>
                  <a:endParaRPr lang="en-US" altLang="zh-CN" sz="1800" b="1"/>
                </a:p>
              </p:txBody>
            </p:sp>
          </p:grpSp>
          <p:grpSp>
            <p:nvGrpSpPr>
              <p:cNvPr id="301132" name="Group 76"/>
              <p:cNvGrpSpPr>
                <a:grpSpLocks/>
              </p:cNvGrpSpPr>
              <p:nvPr/>
            </p:nvGrpSpPr>
            <p:grpSpPr bwMode="auto">
              <a:xfrm>
                <a:off x="3734" y="3561"/>
                <a:ext cx="1402" cy="567"/>
                <a:chOff x="6691" y="12305"/>
                <a:chExt cx="2566" cy="980"/>
              </a:xfrm>
            </p:grpSpPr>
            <p:grpSp>
              <p:nvGrpSpPr>
                <p:cNvPr id="301133" name="Group 77"/>
                <p:cNvGrpSpPr>
                  <a:grpSpLocks/>
                </p:cNvGrpSpPr>
                <p:nvPr/>
              </p:nvGrpSpPr>
              <p:grpSpPr bwMode="auto">
                <a:xfrm>
                  <a:off x="6691" y="12798"/>
                  <a:ext cx="460" cy="480"/>
                  <a:chOff x="3111" y="9265"/>
                  <a:chExt cx="460" cy="480"/>
                </a:xfrm>
              </p:grpSpPr>
              <p:sp>
                <p:nvSpPr>
                  <p:cNvPr id="301134" name="Oval 78"/>
                  <p:cNvSpPr>
                    <a:spLocks noChangeArrowheads="1"/>
                  </p:cNvSpPr>
                  <p:nvPr/>
                </p:nvSpPr>
                <p:spPr bwMode="auto">
                  <a:xfrm>
                    <a:off x="3111" y="9305"/>
                    <a:ext cx="380" cy="38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1135" name="Text Box 79"/>
                  <p:cNvSpPr txBox="1">
                    <a:spLocks noChangeArrowheads="1"/>
                  </p:cNvSpPr>
                  <p:nvPr/>
                </p:nvSpPr>
                <p:spPr bwMode="auto">
                  <a:xfrm>
                    <a:off x="3111" y="9265"/>
                    <a:ext cx="46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x</a:t>
                    </a:r>
                  </a:p>
                </p:txBody>
              </p:sp>
            </p:grpSp>
            <p:grpSp>
              <p:nvGrpSpPr>
                <p:cNvPr id="301136" name="Group 80"/>
                <p:cNvGrpSpPr>
                  <a:grpSpLocks/>
                </p:cNvGrpSpPr>
                <p:nvPr/>
              </p:nvGrpSpPr>
              <p:grpSpPr bwMode="auto">
                <a:xfrm>
                  <a:off x="7737" y="12798"/>
                  <a:ext cx="460" cy="480"/>
                  <a:chOff x="3111" y="9265"/>
                  <a:chExt cx="460" cy="480"/>
                </a:xfrm>
              </p:grpSpPr>
              <p:sp>
                <p:nvSpPr>
                  <p:cNvPr id="301137" name="Oval 81"/>
                  <p:cNvSpPr>
                    <a:spLocks noChangeArrowheads="1"/>
                  </p:cNvSpPr>
                  <p:nvPr/>
                </p:nvSpPr>
                <p:spPr bwMode="auto">
                  <a:xfrm>
                    <a:off x="3111" y="9305"/>
                    <a:ext cx="380" cy="38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1138" name="Text Box 82"/>
                  <p:cNvSpPr txBox="1">
                    <a:spLocks noChangeArrowheads="1"/>
                  </p:cNvSpPr>
                  <p:nvPr/>
                </p:nvSpPr>
                <p:spPr bwMode="auto">
                  <a:xfrm>
                    <a:off x="3111" y="9265"/>
                    <a:ext cx="46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z</a:t>
                    </a:r>
                  </a:p>
                </p:txBody>
              </p:sp>
            </p:grpSp>
            <p:sp>
              <p:nvSpPr>
                <p:cNvPr id="301139" name="Line 83"/>
                <p:cNvSpPr>
                  <a:spLocks noChangeShapeType="1"/>
                </p:cNvSpPr>
                <p:nvPr/>
              </p:nvSpPr>
              <p:spPr bwMode="auto">
                <a:xfrm flipV="1">
                  <a:off x="7071" y="13045"/>
                  <a:ext cx="64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1140" name="Text Box 84"/>
                <p:cNvSpPr txBox="1">
                  <a:spLocks noChangeArrowheads="1"/>
                </p:cNvSpPr>
                <p:nvPr/>
              </p:nvSpPr>
              <p:spPr bwMode="auto">
                <a:xfrm>
                  <a:off x="6997" y="12658"/>
                  <a:ext cx="62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800" b="1">
                      <a:sym typeface="Symbol" pitchFamily="18" charset="2"/>
                    </a:rPr>
                    <a:t></a:t>
                  </a:r>
                  <a:endParaRPr lang="en-US" altLang="zh-CN" sz="1800" b="1"/>
                </a:p>
              </p:txBody>
            </p:sp>
            <p:grpSp>
              <p:nvGrpSpPr>
                <p:cNvPr id="301141" name="Group 85"/>
                <p:cNvGrpSpPr>
                  <a:grpSpLocks/>
                </p:cNvGrpSpPr>
                <p:nvPr/>
              </p:nvGrpSpPr>
              <p:grpSpPr bwMode="auto">
                <a:xfrm>
                  <a:off x="8797" y="12805"/>
                  <a:ext cx="460" cy="480"/>
                  <a:chOff x="3111" y="9265"/>
                  <a:chExt cx="460" cy="480"/>
                </a:xfrm>
              </p:grpSpPr>
              <p:sp>
                <p:nvSpPr>
                  <p:cNvPr id="301142" name="Oval 86"/>
                  <p:cNvSpPr>
                    <a:spLocks noChangeArrowheads="1"/>
                  </p:cNvSpPr>
                  <p:nvPr/>
                </p:nvSpPr>
                <p:spPr bwMode="auto">
                  <a:xfrm>
                    <a:off x="3111" y="9305"/>
                    <a:ext cx="380" cy="38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1143" name="Text Box 87"/>
                  <p:cNvSpPr txBox="1">
                    <a:spLocks noChangeArrowheads="1"/>
                  </p:cNvSpPr>
                  <p:nvPr/>
                </p:nvSpPr>
                <p:spPr bwMode="auto">
                  <a:xfrm>
                    <a:off x="3111" y="9265"/>
                    <a:ext cx="46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y</a:t>
                    </a:r>
                  </a:p>
                </p:txBody>
              </p:sp>
            </p:grpSp>
            <p:sp>
              <p:nvSpPr>
                <p:cNvPr id="301144" name="Line 88"/>
                <p:cNvSpPr>
                  <a:spLocks noChangeShapeType="1"/>
                </p:cNvSpPr>
                <p:nvPr/>
              </p:nvSpPr>
              <p:spPr bwMode="auto">
                <a:xfrm flipV="1">
                  <a:off x="8131" y="13045"/>
                  <a:ext cx="666"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1145" name="Text Box 89"/>
                <p:cNvSpPr txBox="1">
                  <a:spLocks noChangeArrowheads="1"/>
                </p:cNvSpPr>
                <p:nvPr/>
              </p:nvSpPr>
              <p:spPr bwMode="auto">
                <a:xfrm>
                  <a:off x="8057" y="12665"/>
                  <a:ext cx="62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800" b="1">
                      <a:sym typeface="Symbol" pitchFamily="18" charset="2"/>
                    </a:rPr>
                    <a:t></a:t>
                  </a:r>
                  <a:endParaRPr lang="en-US" altLang="zh-CN" sz="1800" b="1"/>
                </a:p>
              </p:txBody>
            </p:sp>
            <p:sp>
              <p:nvSpPr>
                <p:cNvPr id="301146" name="Arc 90"/>
                <p:cNvSpPr>
                  <a:spLocks/>
                </p:cNvSpPr>
                <p:nvPr/>
              </p:nvSpPr>
              <p:spPr bwMode="auto">
                <a:xfrm flipH="1" flipV="1">
                  <a:off x="7751" y="12505"/>
                  <a:ext cx="380" cy="346"/>
                </a:xfrm>
                <a:custGeom>
                  <a:avLst/>
                  <a:gdLst>
                    <a:gd name="G0" fmla="+- 21600 0 0"/>
                    <a:gd name="G1" fmla="+- 19802 0 0"/>
                    <a:gd name="G2" fmla="+- 21600 0 0"/>
                    <a:gd name="T0" fmla="*/ 31562 w 43200"/>
                    <a:gd name="T1" fmla="*/ 636 h 41402"/>
                    <a:gd name="T2" fmla="*/ 12972 w 43200"/>
                    <a:gd name="T3" fmla="*/ 0 h 41402"/>
                    <a:gd name="T4" fmla="*/ 21600 w 43200"/>
                    <a:gd name="T5" fmla="*/ 19802 h 41402"/>
                  </a:gdLst>
                  <a:ahLst/>
                  <a:cxnLst>
                    <a:cxn ang="0">
                      <a:pos x="T0" y="T1"/>
                    </a:cxn>
                    <a:cxn ang="0">
                      <a:pos x="T2" y="T3"/>
                    </a:cxn>
                    <a:cxn ang="0">
                      <a:pos x="T4" y="T5"/>
                    </a:cxn>
                  </a:cxnLst>
                  <a:rect l="0" t="0" r="r" b="b"/>
                  <a:pathLst>
                    <a:path w="43200" h="41402" fill="none" extrusionOk="0">
                      <a:moveTo>
                        <a:pt x="31561" y="636"/>
                      </a:moveTo>
                      <a:cubicBezTo>
                        <a:pt x="38712" y="4353"/>
                        <a:pt x="43200" y="11742"/>
                        <a:pt x="43200" y="19802"/>
                      </a:cubicBezTo>
                      <a:cubicBezTo>
                        <a:pt x="43200" y="31731"/>
                        <a:pt x="33529" y="41402"/>
                        <a:pt x="21600" y="41402"/>
                      </a:cubicBezTo>
                      <a:cubicBezTo>
                        <a:pt x="9670" y="41402"/>
                        <a:pt x="0" y="31731"/>
                        <a:pt x="0" y="19802"/>
                      </a:cubicBezTo>
                      <a:cubicBezTo>
                        <a:pt x="-1" y="11208"/>
                        <a:pt x="5093" y="3432"/>
                        <a:pt x="12972" y="0"/>
                      </a:cubicBezTo>
                    </a:path>
                    <a:path w="43200" h="41402" stroke="0" extrusionOk="0">
                      <a:moveTo>
                        <a:pt x="31561" y="636"/>
                      </a:moveTo>
                      <a:cubicBezTo>
                        <a:pt x="38712" y="4353"/>
                        <a:pt x="43200" y="11742"/>
                        <a:pt x="43200" y="19802"/>
                      </a:cubicBezTo>
                      <a:cubicBezTo>
                        <a:pt x="43200" y="31731"/>
                        <a:pt x="33529" y="41402"/>
                        <a:pt x="21600" y="41402"/>
                      </a:cubicBezTo>
                      <a:cubicBezTo>
                        <a:pt x="9670" y="41402"/>
                        <a:pt x="0" y="31731"/>
                        <a:pt x="0" y="19802"/>
                      </a:cubicBezTo>
                      <a:cubicBezTo>
                        <a:pt x="-1" y="11208"/>
                        <a:pt x="5093" y="3432"/>
                        <a:pt x="12972" y="0"/>
                      </a:cubicBezTo>
                      <a:lnTo>
                        <a:pt x="21600" y="19802"/>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1147" name="Text Box 91"/>
                <p:cNvSpPr txBox="1">
                  <a:spLocks noChangeArrowheads="1"/>
                </p:cNvSpPr>
                <p:nvPr/>
              </p:nvSpPr>
              <p:spPr bwMode="auto">
                <a:xfrm>
                  <a:off x="7991" y="12305"/>
                  <a:ext cx="62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800" b="1"/>
                    <a:t>r</a:t>
                  </a:r>
                  <a:r>
                    <a:rPr lang="en-US" altLang="zh-CN" sz="1800" b="1" baseline="-25000"/>
                    <a:t>1</a:t>
                  </a:r>
                  <a:endParaRPr lang="en-US" altLang="zh-CN" sz="1800" b="1"/>
                </a:p>
              </p:txBody>
            </p:sp>
          </p:grpSp>
          <p:sp>
            <p:nvSpPr>
              <p:cNvPr id="301148" name="Text Box 92"/>
              <p:cNvSpPr txBox="1">
                <a:spLocks noChangeArrowheads="1"/>
              </p:cNvSpPr>
              <p:nvPr/>
            </p:nvSpPr>
            <p:spPr bwMode="auto">
              <a:xfrm>
                <a:off x="3080" y="3861"/>
                <a:ext cx="664"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600" b="1"/>
                  <a:t>代之以</a:t>
                </a:r>
                <a:r>
                  <a:rPr lang="zh-CN" altLang="en-US" sz="1800" b="1"/>
                  <a:t>：</a:t>
                </a:r>
              </a:p>
            </p:txBody>
          </p:sp>
        </p:grpSp>
        <p:sp>
          <p:nvSpPr>
            <p:cNvPr id="301149" name="Text Box 93"/>
            <p:cNvSpPr txBox="1">
              <a:spLocks noChangeArrowheads="1"/>
            </p:cNvSpPr>
            <p:nvPr/>
          </p:nvSpPr>
          <p:spPr bwMode="auto">
            <a:xfrm>
              <a:off x="624" y="3868"/>
              <a:ext cx="10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just">
                <a:spcBef>
                  <a:spcPct val="20000"/>
                </a:spcBef>
              </a:pPr>
              <a:r>
                <a:rPr lang="zh-CN" altLang="en-US" sz="1600" b="1">
                  <a:latin typeface="宋体" charset="-122"/>
                </a:rPr>
                <a:t>若</a:t>
              </a:r>
              <a:r>
                <a:rPr lang="en-US" altLang="zh-CN" sz="1600" b="1">
                  <a:latin typeface="宋体" charset="-122"/>
                </a:rPr>
                <a:t>r=r</a:t>
              </a:r>
              <a:r>
                <a:rPr lang="en-US" altLang="zh-CN" sz="1600" b="1" baseline="-25000">
                  <a:latin typeface="宋体" charset="-122"/>
                </a:rPr>
                <a:t>1</a:t>
              </a:r>
              <a:r>
                <a:rPr lang="en-US" altLang="zh-CN" sz="1600" b="1" baseline="30000">
                  <a:latin typeface="宋体" charset="-122"/>
                </a:rPr>
                <a:t>*</a:t>
              </a:r>
              <a:r>
                <a:rPr lang="en-US" altLang="zh-CN" sz="1600" b="1">
                  <a:latin typeface="宋体" charset="-122"/>
                </a:rPr>
                <a:t>, </a:t>
              </a:r>
              <a:r>
                <a:rPr lang="zh-CN" altLang="en-US" sz="1600" b="1">
                  <a:latin typeface="宋体" charset="-122"/>
                </a:rPr>
                <a:t>则将：</a:t>
              </a:r>
            </a:p>
          </p:txBody>
        </p:sp>
      </p:grpSp>
      <p:sp>
        <p:nvSpPr>
          <p:cNvPr id="2" name="灯片编号占位符 1"/>
          <p:cNvSpPr>
            <a:spLocks noGrp="1"/>
          </p:cNvSpPr>
          <p:nvPr>
            <p:ph type="sldNum" sz="quarter" idx="10"/>
          </p:nvPr>
        </p:nvSpPr>
        <p:spPr/>
        <p:txBody>
          <a:bodyPr/>
          <a:lstStyle/>
          <a:p>
            <a:fld id="{53D5C0A6-204F-44E2-BC2D-888719E44444}" type="slidenum">
              <a:rPr lang="en-US" altLang="zh-CN" smtClean="0"/>
              <a:pPr/>
              <a:t>44</a:t>
            </a:fld>
            <a:endParaRPr lang="en-US" altLang="zh-CN"/>
          </a:p>
        </p:txBody>
      </p:sp>
    </p:spTree>
    <p:extLst>
      <p:ext uri="{BB962C8B-B14F-4D97-AF65-F5344CB8AC3E}">
        <p14:creationId xmlns:p14="http://schemas.microsoft.com/office/powerpoint/2010/main" val="13277112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1059">
                                            <p:txEl>
                                              <p:pRg st="0" end="0"/>
                                            </p:txEl>
                                          </p:spTgt>
                                        </p:tgtEl>
                                        <p:attrNameLst>
                                          <p:attrName>style.visibility</p:attrName>
                                        </p:attrNameLst>
                                      </p:cBhvr>
                                      <p:to>
                                        <p:strVal val="visible"/>
                                      </p:to>
                                    </p:set>
                                    <p:animEffect transition="in" filter="wipe(up)">
                                      <p:cBhvr>
                                        <p:cTn id="7" dur="500"/>
                                        <p:tgtEl>
                                          <p:spTgt spid="301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1059">
                                            <p:txEl>
                                              <p:pRg st="1" end="1"/>
                                            </p:txEl>
                                          </p:spTgt>
                                        </p:tgtEl>
                                        <p:attrNameLst>
                                          <p:attrName>style.visibility</p:attrName>
                                        </p:attrNameLst>
                                      </p:cBhvr>
                                      <p:to>
                                        <p:strVal val="visible"/>
                                      </p:to>
                                    </p:set>
                                    <p:animEffect transition="in" filter="wipe(up)">
                                      <p:cBhvr>
                                        <p:cTn id="12" dur="500"/>
                                        <p:tgtEl>
                                          <p:spTgt spid="3010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1060"/>
                                        </p:tgtEl>
                                        <p:attrNameLst>
                                          <p:attrName>style.visibility</p:attrName>
                                        </p:attrNameLst>
                                      </p:cBhvr>
                                      <p:to>
                                        <p:strVal val="visible"/>
                                      </p:to>
                                    </p:set>
                                    <p:animEffect transition="in" filter="wipe(left)">
                                      <p:cBhvr>
                                        <p:cTn id="17" dur="500"/>
                                        <p:tgtEl>
                                          <p:spTgt spid="3010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01069"/>
                                        </p:tgtEl>
                                        <p:attrNameLst>
                                          <p:attrName>style.visibility</p:attrName>
                                        </p:attrNameLst>
                                      </p:cBhvr>
                                      <p:to>
                                        <p:strVal val="visible"/>
                                      </p:to>
                                    </p:set>
                                    <p:animEffect transition="in" filter="wipe(up)">
                                      <p:cBhvr>
                                        <p:cTn id="22" dur="500"/>
                                        <p:tgtEl>
                                          <p:spTgt spid="3010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01070"/>
                                        </p:tgtEl>
                                        <p:attrNameLst>
                                          <p:attrName>style.visibility</p:attrName>
                                        </p:attrNameLst>
                                      </p:cBhvr>
                                      <p:to>
                                        <p:strVal val="visible"/>
                                      </p:to>
                                    </p:set>
                                    <p:animEffect transition="in" filter="wipe(left)">
                                      <p:cBhvr>
                                        <p:cTn id="27" dur="500"/>
                                        <p:tgtEl>
                                          <p:spTgt spid="3010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01097"/>
                                        </p:tgtEl>
                                        <p:attrNameLst>
                                          <p:attrName>style.visibility</p:attrName>
                                        </p:attrNameLst>
                                      </p:cBhvr>
                                      <p:to>
                                        <p:strVal val="visible"/>
                                      </p:to>
                                    </p:set>
                                    <p:animEffect transition="in" filter="wipe(left)">
                                      <p:cBhvr>
                                        <p:cTn id="32" dur="500"/>
                                        <p:tgtEl>
                                          <p:spTgt spid="3010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01121"/>
                                        </p:tgtEl>
                                        <p:attrNameLst>
                                          <p:attrName>style.visibility</p:attrName>
                                        </p:attrNameLst>
                                      </p:cBhvr>
                                      <p:to>
                                        <p:strVal val="visible"/>
                                      </p:to>
                                    </p:set>
                                    <p:animEffect transition="in" filter="wipe(left)">
                                      <p:cBhvr>
                                        <p:cTn id="37" dur="500"/>
                                        <p:tgtEl>
                                          <p:spTgt spid="301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uild="p" autoUpdateAnimBg="0"/>
      <p:bldP spid="301069"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323850" y="152400"/>
            <a:ext cx="8610600" cy="828675"/>
          </a:xfrm>
        </p:spPr>
        <p:txBody>
          <a:bodyPr/>
          <a:lstStyle/>
          <a:p>
            <a:r>
              <a:rPr lang="zh-CN" altLang="en-US" sz="2800">
                <a:solidFill>
                  <a:schemeClr val="tx1"/>
                </a:solidFill>
                <a:latin typeface="宋体" charset="-122"/>
              </a:rPr>
              <a:t>证</a:t>
            </a:r>
            <a:r>
              <a:rPr lang="en-US" altLang="zh-CN" sz="2800">
                <a:solidFill>
                  <a:schemeClr val="tx1"/>
                </a:solidFill>
                <a:latin typeface="宋体" charset="-122"/>
              </a:rPr>
              <a:t>2</a:t>
            </a:r>
            <a:r>
              <a:rPr lang="zh-CN" altLang="en-US" sz="2800">
                <a:solidFill>
                  <a:schemeClr val="tx1"/>
                </a:solidFill>
                <a:latin typeface="宋体" charset="-122"/>
              </a:rPr>
              <a:t>：设有</a:t>
            </a:r>
            <a:r>
              <a:rPr lang="en-US" altLang="zh-CN" sz="2800">
                <a:solidFill>
                  <a:schemeClr val="tx1"/>
                </a:solidFill>
                <a:latin typeface="宋体" charset="-122"/>
              </a:rPr>
              <a:t>FA M</a:t>
            </a:r>
            <a:r>
              <a:rPr lang="zh-CN" altLang="en-US" sz="2800">
                <a:solidFill>
                  <a:schemeClr val="tx1"/>
                </a:solidFill>
                <a:latin typeface="宋体" charset="-122"/>
              </a:rPr>
              <a:t>，则存在一个正规表达式</a:t>
            </a:r>
            <a:r>
              <a:rPr lang="en-US" altLang="zh-CN" sz="2800">
                <a:solidFill>
                  <a:schemeClr val="tx1"/>
                </a:solidFill>
                <a:latin typeface="宋体" charset="-122"/>
              </a:rPr>
              <a:t>r</a:t>
            </a:r>
            <a:r>
              <a:rPr lang="zh-CN" altLang="en-US" sz="2800">
                <a:solidFill>
                  <a:schemeClr val="tx1"/>
                </a:solidFill>
                <a:latin typeface="宋体" charset="-122"/>
              </a:rPr>
              <a:t>，它表示的语言即该</a:t>
            </a:r>
            <a:r>
              <a:rPr lang="en-US" altLang="zh-CN" sz="2800">
                <a:solidFill>
                  <a:schemeClr val="tx1"/>
                </a:solidFill>
                <a:latin typeface="宋体" charset="-122"/>
              </a:rPr>
              <a:t>FA M</a:t>
            </a:r>
            <a:r>
              <a:rPr lang="zh-CN" altLang="en-US" sz="2800">
                <a:solidFill>
                  <a:schemeClr val="tx1"/>
                </a:solidFill>
                <a:latin typeface="宋体" charset="-122"/>
              </a:rPr>
              <a:t>所识别的语言。</a:t>
            </a:r>
          </a:p>
        </p:txBody>
      </p:sp>
      <p:sp>
        <p:nvSpPr>
          <p:cNvPr id="303107" name="Rectangle 3"/>
          <p:cNvSpPr>
            <a:spLocks noGrp="1" noChangeArrowheads="1"/>
          </p:cNvSpPr>
          <p:nvPr>
            <p:ph type="body" idx="1"/>
          </p:nvPr>
        </p:nvSpPr>
        <p:spPr>
          <a:xfrm>
            <a:off x="304800" y="1160463"/>
            <a:ext cx="8488363" cy="1981200"/>
          </a:xfrm>
        </p:spPr>
        <p:txBody>
          <a:bodyPr/>
          <a:lstStyle/>
          <a:p>
            <a:r>
              <a:rPr lang="zh-CN" altLang="en-US" sz="2400">
                <a:latin typeface="宋体" charset="-122"/>
              </a:rPr>
              <a:t>首先，在</a:t>
            </a:r>
            <a:r>
              <a:rPr lang="en-US" altLang="zh-CN" sz="2400">
                <a:latin typeface="宋体" charset="-122"/>
              </a:rPr>
              <a:t>FA M</a:t>
            </a:r>
            <a:r>
              <a:rPr lang="zh-CN" altLang="en-US" sz="2400">
                <a:latin typeface="宋体" charset="-122"/>
              </a:rPr>
              <a:t>的转换图中增加两个结点</a:t>
            </a:r>
            <a:r>
              <a:rPr lang="en-US" altLang="zh-CN" sz="2400">
                <a:latin typeface="宋体" charset="-122"/>
              </a:rPr>
              <a:t>i</a:t>
            </a:r>
            <a:r>
              <a:rPr lang="zh-CN" altLang="en-US" sz="2400">
                <a:latin typeface="宋体" charset="-122"/>
              </a:rPr>
              <a:t>和</a:t>
            </a:r>
            <a:r>
              <a:rPr lang="en-US" altLang="zh-CN" sz="2400">
                <a:latin typeface="宋体" charset="-122"/>
              </a:rPr>
              <a:t>f</a:t>
            </a:r>
            <a:r>
              <a:rPr lang="zh-CN" altLang="en-US" sz="2400">
                <a:latin typeface="宋体" charset="-122"/>
              </a:rPr>
              <a:t>，并且增加</a:t>
            </a:r>
            <a:r>
              <a:rPr lang="zh-CN" altLang="en-US" sz="2400">
                <a:latin typeface="宋体" charset="-122"/>
                <a:sym typeface="Symbol" pitchFamily="18" charset="2"/>
              </a:rPr>
              <a:t></a:t>
            </a:r>
            <a:r>
              <a:rPr lang="zh-CN" altLang="en-US" sz="2400">
                <a:latin typeface="宋体" charset="-122"/>
              </a:rPr>
              <a:t>边，将</a:t>
            </a:r>
            <a:r>
              <a:rPr lang="en-US" altLang="zh-CN" sz="2400">
                <a:latin typeface="宋体" charset="-122"/>
              </a:rPr>
              <a:t>i</a:t>
            </a:r>
            <a:r>
              <a:rPr lang="zh-CN" altLang="en-US" sz="2400">
                <a:latin typeface="宋体" charset="-122"/>
              </a:rPr>
              <a:t>连接到</a:t>
            </a:r>
            <a:r>
              <a:rPr lang="en-US" altLang="zh-CN" sz="2400">
                <a:latin typeface="宋体" charset="-122"/>
              </a:rPr>
              <a:t>M</a:t>
            </a:r>
            <a:r>
              <a:rPr lang="zh-CN" altLang="en-US" sz="2400">
                <a:latin typeface="宋体" charset="-122"/>
              </a:rPr>
              <a:t>的所有初态结点，并将</a:t>
            </a:r>
            <a:r>
              <a:rPr lang="en-US" altLang="zh-CN" sz="2400">
                <a:latin typeface="宋体" charset="-122"/>
              </a:rPr>
              <a:t>M</a:t>
            </a:r>
            <a:r>
              <a:rPr lang="zh-CN" altLang="en-US" sz="2400">
                <a:latin typeface="宋体" charset="-122"/>
              </a:rPr>
              <a:t>的所有终态结点连接到</a:t>
            </a:r>
            <a:r>
              <a:rPr lang="en-US" altLang="zh-CN" sz="2400">
                <a:latin typeface="宋体" charset="-122"/>
              </a:rPr>
              <a:t>f</a:t>
            </a:r>
            <a:r>
              <a:rPr lang="zh-CN" altLang="en-US" sz="2400">
                <a:latin typeface="宋体" charset="-122"/>
              </a:rPr>
              <a:t>。形成一个新的与</a:t>
            </a:r>
            <a:r>
              <a:rPr lang="en-US" altLang="zh-CN" sz="2400">
                <a:latin typeface="宋体" charset="-122"/>
              </a:rPr>
              <a:t>M</a:t>
            </a:r>
            <a:r>
              <a:rPr lang="zh-CN" altLang="en-US" sz="2400">
                <a:latin typeface="宋体" charset="-122"/>
              </a:rPr>
              <a:t>等价的</a:t>
            </a:r>
            <a:r>
              <a:rPr lang="en-US" altLang="zh-CN" sz="2400">
                <a:latin typeface="宋体" charset="-122"/>
              </a:rPr>
              <a:t>NFA N</a:t>
            </a:r>
            <a:r>
              <a:rPr lang="zh-CN" altLang="en-US" sz="2400">
                <a:latin typeface="宋体" charset="-122"/>
              </a:rPr>
              <a:t>。</a:t>
            </a:r>
          </a:p>
          <a:p>
            <a:r>
              <a:rPr lang="zh-CN" altLang="en-US" sz="2400">
                <a:latin typeface="宋体" charset="-122"/>
              </a:rPr>
              <a:t>然后，反复利用下面的替换规则，逐步消去</a:t>
            </a:r>
            <a:r>
              <a:rPr lang="en-US" altLang="zh-CN" sz="2400">
                <a:latin typeface="宋体" charset="-122"/>
              </a:rPr>
              <a:t>N</a:t>
            </a:r>
            <a:r>
              <a:rPr lang="zh-CN" altLang="en-US" sz="2400">
                <a:latin typeface="宋体" charset="-122"/>
              </a:rPr>
              <a:t>中的中间结点，直到只剩下结点</a:t>
            </a:r>
            <a:r>
              <a:rPr lang="en-US" altLang="zh-CN" sz="2400">
                <a:latin typeface="宋体" charset="-122"/>
              </a:rPr>
              <a:t>i</a:t>
            </a:r>
            <a:r>
              <a:rPr lang="zh-CN" altLang="en-US" sz="2400">
                <a:latin typeface="宋体" charset="-122"/>
              </a:rPr>
              <a:t>和</a:t>
            </a:r>
            <a:r>
              <a:rPr lang="en-US" altLang="zh-CN" sz="2400">
                <a:latin typeface="宋体" charset="-122"/>
              </a:rPr>
              <a:t>f</a:t>
            </a:r>
            <a:r>
              <a:rPr lang="zh-CN" altLang="en-US" sz="2400">
                <a:latin typeface="宋体" charset="-122"/>
              </a:rPr>
              <a:t>为止。</a:t>
            </a:r>
          </a:p>
        </p:txBody>
      </p:sp>
      <p:grpSp>
        <p:nvGrpSpPr>
          <p:cNvPr id="303108" name="Group 4"/>
          <p:cNvGrpSpPr>
            <a:grpSpLocks/>
          </p:cNvGrpSpPr>
          <p:nvPr/>
        </p:nvGrpSpPr>
        <p:grpSpPr bwMode="auto">
          <a:xfrm>
            <a:off x="1249363" y="3252788"/>
            <a:ext cx="6750050" cy="735012"/>
            <a:chOff x="2891" y="11585"/>
            <a:chExt cx="5878" cy="602"/>
          </a:xfrm>
        </p:grpSpPr>
        <p:grpSp>
          <p:nvGrpSpPr>
            <p:cNvPr id="303109" name="Group 5"/>
            <p:cNvGrpSpPr>
              <a:grpSpLocks/>
            </p:cNvGrpSpPr>
            <p:nvPr/>
          </p:nvGrpSpPr>
          <p:grpSpPr bwMode="auto">
            <a:xfrm>
              <a:off x="6691" y="11605"/>
              <a:ext cx="2078" cy="582"/>
              <a:chOff x="3091" y="10178"/>
              <a:chExt cx="2166" cy="620"/>
            </a:xfrm>
          </p:grpSpPr>
          <p:grpSp>
            <p:nvGrpSpPr>
              <p:cNvPr id="303110" name="Group 6"/>
              <p:cNvGrpSpPr>
                <a:grpSpLocks/>
              </p:cNvGrpSpPr>
              <p:nvPr/>
            </p:nvGrpSpPr>
            <p:grpSpPr bwMode="auto">
              <a:xfrm>
                <a:off x="3091" y="10318"/>
                <a:ext cx="460" cy="480"/>
                <a:chOff x="3111" y="9265"/>
                <a:chExt cx="460" cy="480"/>
              </a:xfrm>
            </p:grpSpPr>
            <p:sp>
              <p:nvSpPr>
                <p:cNvPr id="303111" name="Oval 7"/>
                <p:cNvSpPr>
                  <a:spLocks noChangeArrowheads="1"/>
                </p:cNvSpPr>
                <p:nvPr/>
              </p:nvSpPr>
              <p:spPr bwMode="auto">
                <a:xfrm>
                  <a:off x="3111" y="9305"/>
                  <a:ext cx="380" cy="3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3112" name="Text Box 8"/>
                <p:cNvSpPr txBox="1">
                  <a:spLocks noChangeArrowheads="1"/>
                </p:cNvSpPr>
                <p:nvPr/>
              </p:nvSpPr>
              <p:spPr bwMode="auto">
                <a:xfrm>
                  <a:off x="3111" y="9265"/>
                  <a:ext cx="46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zh-CN" b="1"/>
                    <a:t>x</a:t>
                  </a:r>
                </a:p>
              </p:txBody>
            </p:sp>
          </p:grpSp>
          <p:grpSp>
            <p:nvGrpSpPr>
              <p:cNvPr id="303113" name="Group 9"/>
              <p:cNvGrpSpPr>
                <a:grpSpLocks/>
              </p:cNvGrpSpPr>
              <p:nvPr/>
            </p:nvGrpSpPr>
            <p:grpSpPr bwMode="auto">
              <a:xfrm>
                <a:off x="4797" y="10318"/>
                <a:ext cx="460" cy="480"/>
                <a:chOff x="3111" y="9265"/>
                <a:chExt cx="460" cy="480"/>
              </a:xfrm>
            </p:grpSpPr>
            <p:sp>
              <p:nvSpPr>
                <p:cNvPr id="303114" name="Oval 10"/>
                <p:cNvSpPr>
                  <a:spLocks noChangeArrowheads="1"/>
                </p:cNvSpPr>
                <p:nvPr/>
              </p:nvSpPr>
              <p:spPr bwMode="auto">
                <a:xfrm>
                  <a:off x="3111" y="9305"/>
                  <a:ext cx="380" cy="380"/>
                </a:xfrm>
                <a:prstGeom prst="ellipse">
                  <a:avLst/>
                </a:prstGeom>
                <a:noFill/>
                <a:ln w="63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3115" name="Text Box 11"/>
                <p:cNvSpPr txBox="1">
                  <a:spLocks noChangeArrowheads="1"/>
                </p:cNvSpPr>
                <p:nvPr/>
              </p:nvSpPr>
              <p:spPr bwMode="auto">
                <a:xfrm>
                  <a:off x="3111" y="9265"/>
                  <a:ext cx="46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zh-CN" b="1"/>
                    <a:t>y</a:t>
                  </a:r>
                </a:p>
              </p:txBody>
            </p:sp>
          </p:grpSp>
          <p:sp>
            <p:nvSpPr>
              <p:cNvPr id="303116" name="Line 12"/>
              <p:cNvSpPr>
                <a:spLocks noChangeShapeType="1"/>
              </p:cNvSpPr>
              <p:nvPr/>
            </p:nvSpPr>
            <p:spPr bwMode="auto">
              <a:xfrm>
                <a:off x="3471" y="10558"/>
                <a:ext cx="134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3117" name="Text Box 13"/>
              <p:cNvSpPr txBox="1">
                <a:spLocks noChangeArrowheads="1"/>
              </p:cNvSpPr>
              <p:nvPr/>
            </p:nvSpPr>
            <p:spPr bwMode="auto">
              <a:xfrm>
                <a:off x="3711" y="10178"/>
                <a:ext cx="84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zh-CN" altLang="zh-CN" b="1"/>
                  <a:t> </a:t>
                </a:r>
                <a:r>
                  <a:rPr lang="en-US" altLang="zh-CN" b="1"/>
                  <a:t>r</a:t>
                </a:r>
                <a:r>
                  <a:rPr lang="en-US" altLang="zh-CN" b="1" baseline="-25000"/>
                  <a:t>1</a:t>
                </a:r>
                <a:r>
                  <a:rPr lang="en-US" altLang="zh-CN" b="1"/>
                  <a:t>r</a:t>
                </a:r>
                <a:r>
                  <a:rPr lang="en-US" altLang="zh-CN" b="1" baseline="-25000"/>
                  <a:t>2</a:t>
                </a:r>
                <a:endParaRPr lang="en-US" altLang="zh-CN" b="1"/>
              </a:p>
            </p:txBody>
          </p:sp>
        </p:grpSp>
        <p:grpSp>
          <p:nvGrpSpPr>
            <p:cNvPr id="303118" name="Group 14"/>
            <p:cNvGrpSpPr>
              <a:grpSpLocks/>
            </p:cNvGrpSpPr>
            <p:nvPr/>
          </p:nvGrpSpPr>
          <p:grpSpPr bwMode="auto">
            <a:xfrm>
              <a:off x="2891" y="11585"/>
              <a:ext cx="2461" cy="588"/>
              <a:chOff x="6551" y="10665"/>
              <a:chExt cx="2566" cy="627"/>
            </a:xfrm>
          </p:grpSpPr>
          <p:grpSp>
            <p:nvGrpSpPr>
              <p:cNvPr id="303119" name="Group 15"/>
              <p:cNvGrpSpPr>
                <a:grpSpLocks/>
              </p:cNvGrpSpPr>
              <p:nvPr/>
            </p:nvGrpSpPr>
            <p:grpSpPr bwMode="auto">
              <a:xfrm>
                <a:off x="6551" y="10805"/>
                <a:ext cx="460" cy="480"/>
                <a:chOff x="3111" y="9265"/>
                <a:chExt cx="460" cy="480"/>
              </a:xfrm>
            </p:grpSpPr>
            <p:sp>
              <p:nvSpPr>
                <p:cNvPr id="303120" name="Oval 16"/>
                <p:cNvSpPr>
                  <a:spLocks noChangeArrowheads="1"/>
                </p:cNvSpPr>
                <p:nvPr/>
              </p:nvSpPr>
              <p:spPr bwMode="auto">
                <a:xfrm>
                  <a:off x="3111" y="9305"/>
                  <a:ext cx="380" cy="3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3121" name="Text Box 17"/>
                <p:cNvSpPr txBox="1">
                  <a:spLocks noChangeArrowheads="1"/>
                </p:cNvSpPr>
                <p:nvPr/>
              </p:nvSpPr>
              <p:spPr bwMode="auto">
                <a:xfrm>
                  <a:off x="3111" y="9265"/>
                  <a:ext cx="46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zh-CN" b="1"/>
                    <a:t>x</a:t>
                  </a:r>
                </a:p>
              </p:txBody>
            </p:sp>
          </p:grpSp>
          <p:grpSp>
            <p:nvGrpSpPr>
              <p:cNvPr id="303122" name="Group 18"/>
              <p:cNvGrpSpPr>
                <a:grpSpLocks/>
              </p:cNvGrpSpPr>
              <p:nvPr/>
            </p:nvGrpSpPr>
            <p:grpSpPr bwMode="auto">
              <a:xfrm>
                <a:off x="7597" y="10805"/>
                <a:ext cx="460" cy="480"/>
                <a:chOff x="3111" y="9265"/>
                <a:chExt cx="460" cy="480"/>
              </a:xfrm>
            </p:grpSpPr>
            <p:sp>
              <p:nvSpPr>
                <p:cNvPr id="303123" name="Oval 19"/>
                <p:cNvSpPr>
                  <a:spLocks noChangeArrowheads="1"/>
                </p:cNvSpPr>
                <p:nvPr/>
              </p:nvSpPr>
              <p:spPr bwMode="auto">
                <a:xfrm>
                  <a:off x="3111" y="9305"/>
                  <a:ext cx="380" cy="380"/>
                </a:xfrm>
                <a:prstGeom prst="ellipse">
                  <a:avLst/>
                </a:prstGeom>
                <a:noFill/>
                <a:ln w="63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3124" name="Text Box 20"/>
                <p:cNvSpPr txBox="1">
                  <a:spLocks noChangeArrowheads="1"/>
                </p:cNvSpPr>
                <p:nvPr/>
              </p:nvSpPr>
              <p:spPr bwMode="auto">
                <a:xfrm>
                  <a:off x="3111" y="9265"/>
                  <a:ext cx="46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zh-CN" b="1"/>
                    <a:t>z</a:t>
                  </a:r>
                </a:p>
              </p:txBody>
            </p:sp>
          </p:grpSp>
          <p:sp>
            <p:nvSpPr>
              <p:cNvPr id="303125" name="Line 21"/>
              <p:cNvSpPr>
                <a:spLocks noChangeShapeType="1"/>
              </p:cNvSpPr>
              <p:nvPr/>
            </p:nvSpPr>
            <p:spPr bwMode="auto">
              <a:xfrm flipV="1">
                <a:off x="6931" y="11045"/>
                <a:ext cx="64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3126" name="Text Box 22"/>
              <p:cNvSpPr txBox="1">
                <a:spLocks noChangeArrowheads="1"/>
              </p:cNvSpPr>
              <p:nvPr/>
            </p:nvSpPr>
            <p:spPr bwMode="auto">
              <a:xfrm>
                <a:off x="6857" y="10665"/>
                <a:ext cx="62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zh-CN" altLang="zh-CN" b="1"/>
                  <a:t>  </a:t>
                </a:r>
                <a:r>
                  <a:rPr lang="en-US" altLang="zh-CN" b="1"/>
                  <a:t>r</a:t>
                </a:r>
                <a:r>
                  <a:rPr lang="en-US" altLang="zh-CN" b="1" baseline="-25000"/>
                  <a:t>1</a:t>
                </a:r>
                <a:endParaRPr lang="en-US" altLang="zh-CN" b="1"/>
              </a:p>
            </p:txBody>
          </p:sp>
          <p:grpSp>
            <p:nvGrpSpPr>
              <p:cNvPr id="303127" name="Group 23"/>
              <p:cNvGrpSpPr>
                <a:grpSpLocks/>
              </p:cNvGrpSpPr>
              <p:nvPr/>
            </p:nvGrpSpPr>
            <p:grpSpPr bwMode="auto">
              <a:xfrm>
                <a:off x="8657" y="10812"/>
                <a:ext cx="460" cy="480"/>
                <a:chOff x="3111" y="9265"/>
                <a:chExt cx="460" cy="480"/>
              </a:xfrm>
            </p:grpSpPr>
            <p:sp>
              <p:nvSpPr>
                <p:cNvPr id="303128" name="Oval 24"/>
                <p:cNvSpPr>
                  <a:spLocks noChangeArrowheads="1"/>
                </p:cNvSpPr>
                <p:nvPr/>
              </p:nvSpPr>
              <p:spPr bwMode="auto">
                <a:xfrm>
                  <a:off x="3111" y="9305"/>
                  <a:ext cx="380" cy="380"/>
                </a:xfrm>
                <a:prstGeom prst="ellipse">
                  <a:avLst/>
                </a:prstGeom>
                <a:noFill/>
                <a:ln w="63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3129" name="Text Box 25"/>
                <p:cNvSpPr txBox="1">
                  <a:spLocks noChangeArrowheads="1"/>
                </p:cNvSpPr>
                <p:nvPr/>
              </p:nvSpPr>
              <p:spPr bwMode="auto">
                <a:xfrm>
                  <a:off x="3111" y="9265"/>
                  <a:ext cx="46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zh-CN" b="1"/>
                    <a:t>y</a:t>
                  </a:r>
                </a:p>
              </p:txBody>
            </p:sp>
          </p:grpSp>
          <p:sp>
            <p:nvSpPr>
              <p:cNvPr id="303130" name="Line 26"/>
              <p:cNvSpPr>
                <a:spLocks noChangeShapeType="1"/>
              </p:cNvSpPr>
              <p:nvPr/>
            </p:nvSpPr>
            <p:spPr bwMode="auto">
              <a:xfrm flipV="1">
                <a:off x="7991" y="11052"/>
                <a:ext cx="666"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3131" name="Text Box 27"/>
              <p:cNvSpPr txBox="1">
                <a:spLocks noChangeArrowheads="1"/>
              </p:cNvSpPr>
              <p:nvPr/>
            </p:nvSpPr>
            <p:spPr bwMode="auto">
              <a:xfrm>
                <a:off x="7917" y="10672"/>
                <a:ext cx="62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zh-CN" altLang="zh-CN" b="1"/>
                  <a:t>  </a:t>
                </a:r>
                <a:r>
                  <a:rPr lang="en-US" altLang="zh-CN" b="1"/>
                  <a:t>r</a:t>
                </a:r>
                <a:r>
                  <a:rPr lang="en-US" altLang="zh-CN" b="1" baseline="-25000"/>
                  <a:t>2</a:t>
                </a:r>
                <a:endParaRPr lang="en-US" altLang="zh-CN" b="1"/>
              </a:p>
            </p:txBody>
          </p:sp>
        </p:grpSp>
        <p:sp>
          <p:nvSpPr>
            <p:cNvPr id="303132" name="Text Box 28"/>
            <p:cNvSpPr txBox="1">
              <a:spLocks noChangeArrowheads="1"/>
            </p:cNvSpPr>
            <p:nvPr/>
          </p:nvSpPr>
          <p:spPr bwMode="auto">
            <a:xfrm>
              <a:off x="5491" y="11705"/>
              <a:ext cx="1189"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zh-CN" altLang="en-US" sz="2000" b="1"/>
                <a:t>代之以</a:t>
              </a:r>
              <a:r>
                <a:rPr lang="zh-CN" altLang="en-US" b="1"/>
                <a:t>：</a:t>
              </a:r>
            </a:p>
          </p:txBody>
        </p:sp>
      </p:grpSp>
      <p:grpSp>
        <p:nvGrpSpPr>
          <p:cNvPr id="303133" name="Group 29"/>
          <p:cNvGrpSpPr>
            <a:grpSpLocks/>
          </p:cNvGrpSpPr>
          <p:nvPr/>
        </p:nvGrpSpPr>
        <p:grpSpPr bwMode="auto">
          <a:xfrm>
            <a:off x="1271588" y="3930650"/>
            <a:ext cx="6729412" cy="1303338"/>
            <a:chOff x="2991" y="12257"/>
            <a:chExt cx="5860" cy="1068"/>
          </a:xfrm>
        </p:grpSpPr>
        <p:grpSp>
          <p:nvGrpSpPr>
            <p:cNvPr id="303134" name="Group 30"/>
            <p:cNvGrpSpPr>
              <a:grpSpLocks/>
            </p:cNvGrpSpPr>
            <p:nvPr/>
          </p:nvGrpSpPr>
          <p:grpSpPr bwMode="auto">
            <a:xfrm>
              <a:off x="6731" y="12605"/>
              <a:ext cx="2120" cy="620"/>
              <a:chOff x="3091" y="11025"/>
              <a:chExt cx="2166" cy="620"/>
            </a:xfrm>
          </p:grpSpPr>
          <p:grpSp>
            <p:nvGrpSpPr>
              <p:cNvPr id="303135" name="Group 31"/>
              <p:cNvGrpSpPr>
                <a:grpSpLocks/>
              </p:cNvGrpSpPr>
              <p:nvPr/>
            </p:nvGrpSpPr>
            <p:grpSpPr bwMode="auto">
              <a:xfrm>
                <a:off x="3091" y="11165"/>
                <a:ext cx="460" cy="480"/>
                <a:chOff x="3111" y="9265"/>
                <a:chExt cx="460" cy="480"/>
              </a:xfrm>
            </p:grpSpPr>
            <p:sp>
              <p:nvSpPr>
                <p:cNvPr id="303136" name="Oval 32"/>
                <p:cNvSpPr>
                  <a:spLocks noChangeArrowheads="1"/>
                </p:cNvSpPr>
                <p:nvPr/>
              </p:nvSpPr>
              <p:spPr bwMode="auto">
                <a:xfrm>
                  <a:off x="3111" y="9305"/>
                  <a:ext cx="380" cy="3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3137" name="Text Box 33"/>
                <p:cNvSpPr txBox="1">
                  <a:spLocks noChangeArrowheads="1"/>
                </p:cNvSpPr>
                <p:nvPr/>
              </p:nvSpPr>
              <p:spPr bwMode="auto">
                <a:xfrm>
                  <a:off x="3111" y="9265"/>
                  <a:ext cx="46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zh-CN" b="1"/>
                    <a:t>x</a:t>
                  </a:r>
                </a:p>
              </p:txBody>
            </p:sp>
          </p:grpSp>
          <p:grpSp>
            <p:nvGrpSpPr>
              <p:cNvPr id="303138" name="Group 34"/>
              <p:cNvGrpSpPr>
                <a:grpSpLocks/>
              </p:cNvGrpSpPr>
              <p:nvPr/>
            </p:nvGrpSpPr>
            <p:grpSpPr bwMode="auto">
              <a:xfrm>
                <a:off x="4797" y="11165"/>
                <a:ext cx="460" cy="480"/>
                <a:chOff x="3111" y="9265"/>
                <a:chExt cx="460" cy="480"/>
              </a:xfrm>
            </p:grpSpPr>
            <p:sp>
              <p:nvSpPr>
                <p:cNvPr id="303139" name="Oval 35"/>
                <p:cNvSpPr>
                  <a:spLocks noChangeArrowheads="1"/>
                </p:cNvSpPr>
                <p:nvPr/>
              </p:nvSpPr>
              <p:spPr bwMode="auto">
                <a:xfrm>
                  <a:off x="3111" y="9305"/>
                  <a:ext cx="380" cy="380"/>
                </a:xfrm>
                <a:prstGeom prst="ellipse">
                  <a:avLst/>
                </a:prstGeom>
                <a:noFill/>
                <a:ln w="63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3140" name="Text Box 36"/>
                <p:cNvSpPr txBox="1">
                  <a:spLocks noChangeArrowheads="1"/>
                </p:cNvSpPr>
                <p:nvPr/>
              </p:nvSpPr>
              <p:spPr bwMode="auto">
                <a:xfrm>
                  <a:off x="3111" y="9265"/>
                  <a:ext cx="46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zh-CN" b="1"/>
                    <a:t>y</a:t>
                  </a:r>
                </a:p>
              </p:txBody>
            </p:sp>
          </p:grpSp>
          <p:sp>
            <p:nvSpPr>
              <p:cNvPr id="303141" name="Line 37"/>
              <p:cNvSpPr>
                <a:spLocks noChangeShapeType="1"/>
              </p:cNvSpPr>
              <p:nvPr/>
            </p:nvSpPr>
            <p:spPr bwMode="auto">
              <a:xfrm>
                <a:off x="3471" y="11405"/>
                <a:ext cx="134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3142" name="Text Box 38"/>
              <p:cNvSpPr txBox="1">
                <a:spLocks noChangeArrowheads="1"/>
              </p:cNvSpPr>
              <p:nvPr/>
            </p:nvSpPr>
            <p:spPr bwMode="auto">
              <a:xfrm>
                <a:off x="3711" y="11025"/>
                <a:ext cx="84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zh-CN" altLang="zh-CN" b="1"/>
                  <a:t>  </a:t>
                </a:r>
                <a:r>
                  <a:rPr lang="en-US" altLang="zh-CN" b="1"/>
                  <a:t>r</a:t>
                </a:r>
                <a:r>
                  <a:rPr lang="en-US" altLang="zh-CN" b="1" baseline="-25000"/>
                  <a:t>1</a:t>
                </a:r>
                <a:r>
                  <a:rPr lang="en-US" altLang="zh-CN" b="1"/>
                  <a:t>|r</a:t>
                </a:r>
                <a:r>
                  <a:rPr lang="en-US" altLang="zh-CN" b="1" baseline="-25000"/>
                  <a:t>2</a:t>
                </a:r>
                <a:endParaRPr lang="en-US" altLang="zh-CN" b="1"/>
              </a:p>
            </p:txBody>
          </p:sp>
        </p:grpSp>
        <p:grpSp>
          <p:nvGrpSpPr>
            <p:cNvPr id="303143" name="Group 39"/>
            <p:cNvGrpSpPr>
              <a:grpSpLocks/>
            </p:cNvGrpSpPr>
            <p:nvPr/>
          </p:nvGrpSpPr>
          <p:grpSpPr bwMode="auto">
            <a:xfrm>
              <a:off x="2991" y="12257"/>
              <a:ext cx="2120" cy="1068"/>
              <a:chOff x="6731" y="10997"/>
              <a:chExt cx="2166" cy="1068"/>
            </a:xfrm>
          </p:grpSpPr>
          <p:grpSp>
            <p:nvGrpSpPr>
              <p:cNvPr id="303144" name="Group 40"/>
              <p:cNvGrpSpPr>
                <a:grpSpLocks/>
              </p:cNvGrpSpPr>
              <p:nvPr/>
            </p:nvGrpSpPr>
            <p:grpSpPr bwMode="auto">
              <a:xfrm>
                <a:off x="6731" y="11477"/>
                <a:ext cx="460" cy="480"/>
                <a:chOff x="3111" y="9265"/>
                <a:chExt cx="460" cy="480"/>
              </a:xfrm>
            </p:grpSpPr>
            <p:sp>
              <p:nvSpPr>
                <p:cNvPr id="303145" name="Oval 41"/>
                <p:cNvSpPr>
                  <a:spLocks noChangeArrowheads="1"/>
                </p:cNvSpPr>
                <p:nvPr/>
              </p:nvSpPr>
              <p:spPr bwMode="auto">
                <a:xfrm>
                  <a:off x="3111" y="9305"/>
                  <a:ext cx="380" cy="3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3146" name="Text Box 42"/>
                <p:cNvSpPr txBox="1">
                  <a:spLocks noChangeArrowheads="1"/>
                </p:cNvSpPr>
                <p:nvPr/>
              </p:nvSpPr>
              <p:spPr bwMode="auto">
                <a:xfrm>
                  <a:off x="3111" y="9265"/>
                  <a:ext cx="46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zh-CN" b="1"/>
                    <a:t>x</a:t>
                  </a:r>
                </a:p>
              </p:txBody>
            </p:sp>
          </p:grpSp>
          <p:grpSp>
            <p:nvGrpSpPr>
              <p:cNvPr id="303147" name="Group 43"/>
              <p:cNvGrpSpPr>
                <a:grpSpLocks/>
              </p:cNvGrpSpPr>
              <p:nvPr/>
            </p:nvGrpSpPr>
            <p:grpSpPr bwMode="auto">
              <a:xfrm>
                <a:off x="8437" y="11477"/>
                <a:ext cx="460" cy="480"/>
                <a:chOff x="3111" y="9265"/>
                <a:chExt cx="460" cy="480"/>
              </a:xfrm>
            </p:grpSpPr>
            <p:sp>
              <p:nvSpPr>
                <p:cNvPr id="303148" name="Oval 44"/>
                <p:cNvSpPr>
                  <a:spLocks noChangeArrowheads="1"/>
                </p:cNvSpPr>
                <p:nvPr/>
              </p:nvSpPr>
              <p:spPr bwMode="auto">
                <a:xfrm>
                  <a:off x="3111" y="9305"/>
                  <a:ext cx="380" cy="380"/>
                </a:xfrm>
                <a:prstGeom prst="ellipse">
                  <a:avLst/>
                </a:prstGeom>
                <a:noFill/>
                <a:ln w="63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3149" name="Text Box 45"/>
                <p:cNvSpPr txBox="1">
                  <a:spLocks noChangeArrowheads="1"/>
                </p:cNvSpPr>
                <p:nvPr/>
              </p:nvSpPr>
              <p:spPr bwMode="auto">
                <a:xfrm>
                  <a:off x="3111" y="9265"/>
                  <a:ext cx="46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zh-CN" b="1"/>
                    <a:t>y</a:t>
                  </a:r>
                </a:p>
              </p:txBody>
            </p:sp>
          </p:grpSp>
          <p:sp>
            <p:nvSpPr>
              <p:cNvPr id="303150" name="Text Box 46"/>
              <p:cNvSpPr txBox="1">
                <a:spLocks noChangeArrowheads="1"/>
              </p:cNvSpPr>
              <p:nvPr/>
            </p:nvSpPr>
            <p:spPr bwMode="auto">
              <a:xfrm>
                <a:off x="7631" y="11625"/>
                <a:ext cx="48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zh-CN" b="1"/>
                  <a:t>r</a:t>
                </a:r>
                <a:r>
                  <a:rPr lang="en-US" altLang="zh-CN" b="1" baseline="-25000"/>
                  <a:t>2</a:t>
                </a:r>
                <a:endParaRPr lang="en-US" altLang="zh-CN" b="1"/>
              </a:p>
            </p:txBody>
          </p:sp>
          <p:sp>
            <p:nvSpPr>
              <p:cNvPr id="303151" name="Arc 47"/>
              <p:cNvSpPr>
                <a:spLocks/>
              </p:cNvSpPr>
              <p:nvPr/>
            </p:nvSpPr>
            <p:spPr bwMode="auto">
              <a:xfrm flipV="1">
                <a:off x="7071" y="11845"/>
                <a:ext cx="1460" cy="160"/>
              </a:xfrm>
              <a:custGeom>
                <a:avLst/>
                <a:gdLst>
                  <a:gd name="G0" fmla="+- 21600 0 0"/>
                  <a:gd name="G1" fmla="+- 21600 0 0"/>
                  <a:gd name="G2" fmla="+- 21600 0 0"/>
                  <a:gd name="T0" fmla="*/ 102 w 43200"/>
                  <a:gd name="T1" fmla="*/ 23695 h 23695"/>
                  <a:gd name="T2" fmla="*/ 43200 w 43200"/>
                  <a:gd name="T3" fmla="*/ 21600 h 23695"/>
                  <a:gd name="T4" fmla="*/ 21600 w 43200"/>
                  <a:gd name="T5" fmla="*/ 21600 h 23695"/>
                </a:gdLst>
                <a:ahLst/>
                <a:cxnLst>
                  <a:cxn ang="0">
                    <a:pos x="T0" y="T1"/>
                  </a:cxn>
                  <a:cxn ang="0">
                    <a:pos x="T2" y="T3"/>
                  </a:cxn>
                  <a:cxn ang="0">
                    <a:pos x="T4" y="T5"/>
                  </a:cxn>
                </a:cxnLst>
                <a:rect l="0" t="0" r="r" b="b"/>
                <a:pathLst>
                  <a:path w="43200" h="23695" fill="none" extrusionOk="0">
                    <a:moveTo>
                      <a:pt x="101" y="23695"/>
                    </a:moveTo>
                    <a:cubicBezTo>
                      <a:pt x="33" y="22998"/>
                      <a:pt x="0" y="22299"/>
                      <a:pt x="0" y="21600"/>
                    </a:cubicBezTo>
                    <a:cubicBezTo>
                      <a:pt x="0" y="9670"/>
                      <a:pt x="9670" y="0"/>
                      <a:pt x="21600" y="0"/>
                    </a:cubicBezTo>
                    <a:cubicBezTo>
                      <a:pt x="33529" y="-1"/>
                      <a:pt x="43199" y="9670"/>
                      <a:pt x="43200" y="21599"/>
                    </a:cubicBezTo>
                  </a:path>
                  <a:path w="43200" h="23695" stroke="0" extrusionOk="0">
                    <a:moveTo>
                      <a:pt x="101" y="23695"/>
                    </a:moveTo>
                    <a:cubicBezTo>
                      <a:pt x="33" y="22998"/>
                      <a:pt x="0" y="22299"/>
                      <a:pt x="0" y="21600"/>
                    </a:cubicBezTo>
                    <a:cubicBezTo>
                      <a:pt x="0" y="9670"/>
                      <a:pt x="9670" y="0"/>
                      <a:pt x="21600" y="0"/>
                    </a:cubicBezTo>
                    <a:cubicBezTo>
                      <a:pt x="33529" y="-1"/>
                      <a:pt x="43199" y="9670"/>
                      <a:pt x="43200" y="21599"/>
                    </a:cubicBezTo>
                    <a:lnTo>
                      <a:pt x="21600" y="21600"/>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3152" name="Arc 48"/>
              <p:cNvSpPr>
                <a:spLocks/>
              </p:cNvSpPr>
              <p:nvPr/>
            </p:nvSpPr>
            <p:spPr bwMode="auto">
              <a:xfrm>
                <a:off x="7071" y="11397"/>
                <a:ext cx="1460" cy="183"/>
              </a:xfrm>
              <a:custGeom>
                <a:avLst/>
                <a:gdLst>
                  <a:gd name="G0" fmla="+- 21512 0 0"/>
                  <a:gd name="G1" fmla="+- 21600 0 0"/>
                  <a:gd name="G2" fmla="+- 21600 0 0"/>
                  <a:gd name="T0" fmla="*/ 0 w 42593"/>
                  <a:gd name="T1" fmla="*/ 19648 h 21600"/>
                  <a:gd name="T2" fmla="*/ 42593 w 42593"/>
                  <a:gd name="T3" fmla="*/ 16895 h 21600"/>
                  <a:gd name="T4" fmla="*/ 21512 w 42593"/>
                  <a:gd name="T5" fmla="*/ 21600 h 21600"/>
                </a:gdLst>
                <a:ahLst/>
                <a:cxnLst>
                  <a:cxn ang="0">
                    <a:pos x="T0" y="T1"/>
                  </a:cxn>
                  <a:cxn ang="0">
                    <a:pos x="T2" y="T3"/>
                  </a:cxn>
                  <a:cxn ang="0">
                    <a:pos x="T4" y="T5"/>
                  </a:cxn>
                </a:cxnLst>
                <a:rect l="0" t="0" r="r" b="b"/>
                <a:pathLst>
                  <a:path w="42593" h="21600" fill="none" extrusionOk="0">
                    <a:moveTo>
                      <a:pt x="0" y="19648"/>
                    </a:moveTo>
                    <a:cubicBezTo>
                      <a:pt x="1010" y="8520"/>
                      <a:pt x="10339" y="-1"/>
                      <a:pt x="21512" y="0"/>
                    </a:cubicBezTo>
                    <a:cubicBezTo>
                      <a:pt x="31628" y="0"/>
                      <a:pt x="40389" y="7021"/>
                      <a:pt x="42593" y="16894"/>
                    </a:cubicBezTo>
                  </a:path>
                  <a:path w="42593" h="21600" stroke="0" extrusionOk="0">
                    <a:moveTo>
                      <a:pt x="0" y="19648"/>
                    </a:moveTo>
                    <a:cubicBezTo>
                      <a:pt x="1010" y="8520"/>
                      <a:pt x="10339" y="-1"/>
                      <a:pt x="21512" y="0"/>
                    </a:cubicBezTo>
                    <a:cubicBezTo>
                      <a:pt x="31628" y="0"/>
                      <a:pt x="40389" y="7021"/>
                      <a:pt x="42593" y="16894"/>
                    </a:cubicBezTo>
                    <a:lnTo>
                      <a:pt x="21512" y="21600"/>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3153" name="Text Box 49"/>
              <p:cNvSpPr txBox="1">
                <a:spLocks noChangeArrowheads="1"/>
              </p:cNvSpPr>
              <p:nvPr/>
            </p:nvSpPr>
            <p:spPr bwMode="auto">
              <a:xfrm>
                <a:off x="7611" y="10997"/>
                <a:ext cx="48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zh-CN" b="1"/>
                  <a:t>r</a:t>
                </a:r>
                <a:r>
                  <a:rPr lang="en-US" altLang="zh-CN" b="1" baseline="-25000"/>
                  <a:t>1</a:t>
                </a:r>
                <a:endParaRPr lang="en-US" altLang="zh-CN" b="1"/>
              </a:p>
            </p:txBody>
          </p:sp>
        </p:grpSp>
        <p:sp>
          <p:nvSpPr>
            <p:cNvPr id="303154" name="Text Box 50"/>
            <p:cNvSpPr txBox="1">
              <a:spLocks noChangeArrowheads="1"/>
            </p:cNvSpPr>
            <p:nvPr/>
          </p:nvSpPr>
          <p:spPr bwMode="auto">
            <a:xfrm>
              <a:off x="5498" y="12725"/>
              <a:ext cx="1273"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zh-CN" altLang="en-US" sz="2000" b="1"/>
                <a:t>代之以</a:t>
              </a:r>
              <a:r>
                <a:rPr lang="zh-CN" altLang="en-US" b="1"/>
                <a:t>：</a:t>
              </a:r>
            </a:p>
          </p:txBody>
        </p:sp>
      </p:grpSp>
      <p:grpSp>
        <p:nvGrpSpPr>
          <p:cNvPr id="303155" name="Group 51"/>
          <p:cNvGrpSpPr>
            <a:grpSpLocks/>
          </p:cNvGrpSpPr>
          <p:nvPr/>
        </p:nvGrpSpPr>
        <p:grpSpPr bwMode="auto">
          <a:xfrm>
            <a:off x="1143000" y="5281613"/>
            <a:ext cx="6858000" cy="1171575"/>
            <a:chOff x="2851" y="13385"/>
            <a:chExt cx="5972" cy="960"/>
          </a:xfrm>
        </p:grpSpPr>
        <p:grpSp>
          <p:nvGrpSpPr>
            <p:cNvPr id="303156" name="Group 52"/>
            <p:cNvGrpSpPr>
              <a:grpSpLocks/>
            </p:cNvGrpSpPr>
            <p:nvPr/>
          </p:nvGrpSpPr>
          <p:grpSpPr bwMode="auto">
            <a:xfrm>
              <a:off x="6751" y="13705"/>
              <a:ext cx="2072" cy="607"/>
              <a:chOff x="3091" y="12045"/>
              <a:chExt cx="2166" cy="620"/>
            </a:xfrm>
          </p:grpSpPr>
          <p:grpSp>
            <p:nvGrpSpPr>
              <p:cNvPr id="303157" name="Group 53"/>
              <p:cNvGrpSpPr>
                <a:grpSpLocks/>
              </p:cNvGrpSpPr>
              <p:nvPr/>
            </p:nvGrpSpPr>
            <p:grpSpPr bwMode="auto">
              <a:xfrm>
                <a:off x="3091" y="12185"/>
                <a:ext cx="460" cy="480"/>
                <a:chOff x="3111" y="9265"/>
                <a:chExt cx="460" cy="480"/>
              </a:xfrm>
            </p:grpSpPr>
            <p:sp>
              <p:nvSpPr>
                <p:cNvPr id="303158" name="Oval 54"/>
                <p:cNvSpPr>
                  <a:spLocks noChangeArrowheads="1"/>
                </p:cNvSpPr>
                <p:nvPr/>
              </p:nvSpPr>
              <p:spPr bwMode="auto">
                <a:xfrm>
                  <a:off x="3111" y="9305"/>
                  <a:ext cx="380" cy="3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3159" name="Text Box 55"/>
                <p:cNvSpPr txBox="1">
                  <a:spLocks noChangeArrowheads="1"/>
                </p:cNvSpPr>
                <p:nvPr/>
              </p:nvSpPr>
              <p:spPr bwMode="auto">
                <a:xfrm>
                  <a:off x="3111" y="9265"/>
                  <a:ext cx="46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zh-CN" b="1"/>
                    <a:t>x</a:t>
                  </a:r>
                </a:p>
              </p:txBody>
            </p:sp>
          </p:grpSp>
          <p:grpSp>
            <p:nvGrpSpPr>
              <p:cNvPr id="303160" name="Group 56"/>
              <p:cNvGrpSpPr>
                <a:grpSpLocks/>
              </p:cNvGrpSpPr>
              <p:nvPr/>
            </p:nvGrpSpPr>
            <p:grpSpPr bwMode="auto">
              <a:xfrm>
                <a:off x="4797" y="12185"/>
                <a:ext cx="460" cy="480"/>
                <a:chOff x="3111" y="9265"/>
                <a:chExt cx="460" cy="480"/>
              </a:xfrm>
            </p:grpSpPr>
            <p:sp>
              <p:nvSpPr>
                <p:cNvPr id="303161" name="Oval 57"/>
                <p:cNvSpPr>
                  <a:spLocks noChangeArrowheads="1"/>
                </p:cNvSpPr>
                <p:nvPr/>
              </p:nvSpPr>
              <p:spPr bwMode="auto">
                <a:xfrm>
                  <a:off x="3111" y="9305"/>
                  <a:ext cx="380" cy="380"/>
                </a:xfrm>
                <a:prstGeom prst="ellipse">
                  <a:avLst/>
                </a:prstGeom>
                <a:noFill/>
                <a:ln w="63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3162" name="Text Box 58"/>
                <p:cNvSpPr txBox="1">
                  <a:spLocks noChangeArrowheads="1"/>
                </p:cNvSpPr>
                <p:nvPr/>
              </p:nvSpPr>
              <p:spPr bwMode="auto">
                <a:xfrm>
                  <a:off x="3111" y="9265"/>
                  <a:ext cx="46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zh-CN" b="1"/>
                    <a:t>y</a:t>
                  </a:r>
                </a:p>
              </p:txBody>
            </p:sp>
          </p:grpSp>
          <p:sp>
            <p:nvSpPr>
              <p:cNvPr id="303163" name="Line 59"/>
              <p:cNvSpPr>
                <a:spLocks noChangeShapeType="1"/>
              </p:cNvSpPr>
              <p:nvPr/>
            </p:nvSpPr>
            <p:spPr bwMode="auto">
              <a:xfrm>
                <a:off x="3471" y="12425"/>
                <a:ext cx="134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3164" name="Text Box 60"/>
              <p:cNvSpPr txBox="1">
                <a:spLocks noChangeArrowheads="1"/>
              </p:cNvSpPr>
              <p:nvPr/>
            </p:nvSpPr>
            <p:spPr bwMode="auto">
              <a:xfrm>
                <a:off x="3711" y="12045"/>
                <a:ext cx="84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zh-CN" altLang="zh-CN" b="1"/>
                  <a:t>  </a:t>
                </a:r>
                <a:r>
                  <a:rPr lang="en-US" altLang="zh-CN" b="1"/>
                  <a:t>r</a:t>
                </a:r>
                <a:r>
                  <a:rPr lang="en-US" altLang="zh-CN" b="1" baseline="-25000"/>
                  <a:t>1</a:t>
                </a:r>
                <a:r>
                  <a:rPr lang="en-US" altLang="zh-CN" b="1" baseline="30000"/>
                  <a:t>*</a:t>
                </a:r>
                <a:endParaRPr lang="en-US" altLang="zh-CN" b="1"/>
              </a:p>
            </p:txBody>
          </p:sp>
        </p:grpSp>
        <p:grpSp>
          <p:nvGrpSpPr>
            <p:cNvPr id="303165" name="Group 61"/>
            <p:cNvGrpSpPr>
              <a:grpSpLocks/>
            </p:cNvGrpSpPr>
            <p:nvPr/>
          </p:nvGrpSpPr>
          <p:grpSpPr bwMode="auto">
            <a:xfrm>
              <a:off x="2851" y="13385"/>
              <a:ext cx="2454" cy="960"/>
              <a:chOff x="6691" y="12305"/>
              <a:chExt cx="2566" cy="980"/>
            </a:xfrm>
          </p:grpSpPr>
          <p:grpSp>
            <p:nvGrpSpPr>
              <p:cNvPr id="303166" name="Group 62"/>
              <p:cNvGrpSpPr>
                <a:grpSpLocks/>
              </p:cNvGrpSpPr>
              <p:nvPr/>
            </p:nvGrpSpPr>
            <p:grpSpPr bwMode="auto">
              <a:xfrm>
                <a:off x="6691" y="12798"/>
                <a:ext cx="460" cy="480"/>
                <a:chOff x="3111" y="9265"/>
                <a:chExt cx="460" cy="480"/>
              </a:xfrm>
            </p:grpSpPr>
            <p:sp>
              <p:nvSpPr>
                <p:cNvPr id="303167" name="Oval 63"/>
                <p:cNvSpPr>
                  <a:spLocks noChangeArrowheads="1"/>
                </p:cNvSpPr>
                <p:nvPr/>
              </p:nvSpPr>
              <p:spPr bwMode="auto">
                <a:xfrm>
                  <a:off x="3111" y="9305"/>
                  <a:ext cx="380" cy="3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3168" name="Text Box 64"/>
                <p:cNvSpPr txBox="1">
                  <a:spLocks noChangeArrowheads="1"/>
                </p:cNvSpPr>
                <p:nvPr/>
              </p:nvSpPr>
              <p:spPr bwMode="auto">
                <a:xfrm>
                  <a:off x="3111" y="9265"/>
                  <a:ext cx="46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zh-CN" b="1"/>
                    <a:t>x</a:t>
                  </a:r>
                </a:p>
              </p:txBody>
            </p:sp>
          </p:grpSp>
          <p:grpSp>
            <p:nvGrpSpPr>
              <p:cNvPr id="303169" name="Group 65"/>
              <p:cNvGrpSpPr>
                <a:grpSpLocks/>
              </p:cNvGrpSpPr>
              <p:nvPr/>
            </p:nvGrpSpPr>
            <p:grpSpPr bwMode="auto">
              <a:xfrm>
                <a:off x="7737" y="12798"/>
                <a:ext cx="460" cy="480"/>
                <a:chOff x="3111" y="9265"/>
                <a:chExt cx="460" cy="480"/>
              </a:xfrm>
            </p:grpSpPr>
            <p:sp>
              <p:nvSpPr>
                <p:cNvPr id="303170" name="Oval 66"/>
                <p:cNvSpPr>
                  <a:spLocks noChangeArrowheads="1"/>
                </p:cNvSpPr>
                <p:nvPr/>
              </p:nvSpPr>
              <p:spPr bwMode="auto">
                <a:xfrm>
                  <a:off x="3111" y="9305"/>
                  <a:ext cx="380" cy="380"/>
                </a:xfrm>
                <a:prstGeom prst="ellipse">
                  <a:avLst/>
                </a:prstGeom>
                <a:noFill/>
                <a:ln w="63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3171" name="Text Box 67"/>
                <p:cNvSpPr txBox="1">
                  <a:spLocks noChangeArrowheads="1"/>
                </p:cNvSpPr>
                <p:nvPr/>
              </p:nvSpPr>
              <p:spPr bwMode="auto">
                <a:xfrm>
                  <a:off x="3111" y="9265"/>
                  <a:ext cx="46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zh-CN" b="1"/>
                    <a:t>z</a:t>
                  </a:r>
                </a:p>
              </p:txBody>
            </p:sp>
          </p:grpSp>
          <p:sp>
            <p:nvSpPr>
              <p:cNvPr id="303172" name="Line 68"/>
              <p:cNvSpPr>
                <a:spLocks noChangeShapeType="1"/>
              </p:cNvSpPr>
              <p:nvPr/>
            </p:nvSpPr>
            <p:spPr bwMode="auto">
              <a:xfrm flipV="1">
                <a:off x="7071" y="13045"/>
                <a:ext cx="64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3173" name="Text Box 69"/>
              <p:cNvSpPr txBox="1">
                <a:spLocks noChangeArrowheads="1"/>
              </p:cNvSpPr>
              <p:nvPr/>
            </p:nvSpPr>
            <p:spPr bwMode="auto">
              <a:xfrm>
                <a:off x="6997" y="12658"/>
                <a:ext cx="62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zh-CN" b="1">
                    <a:sym typeface="Symbol" pitchFamily="18" charset="2"/>
                  </a:rPr>
                  <a:t>   </a:t>
                </a:r>
                <a:endParaRPr lang="en-US" altLang="zh-CN" b="1"/>
              </a:p>
            </p:txBody>
          </p:sp>
          <p:grpSp>
            <p:nvGrpSpPr>
              <p:cNvPr id="303174" name="Group 70"/>
              <p:cNvGrpSpPr>
                <a:grpSpLocks/>
              </p:cNvGrpSpPr>
              <p:nvPr/>
            </p:nvGrpSpPr>
            <p:grpSpPr bwMode="auto">
              <a:xfrm>
                <a:off x="8797" y="12805"/>
                <a:ext cx="460" cy="480"/>
                <a:chOff x="3111" y="9265"/>
                <a:chExt cx="460" cy="480"/>
              </a:xfrm>
            </p:grpSpPr>
            <p:sp>
              <p:nvSpPr>
                <p:cNvPr id="303175" name="Oval 71"/>
                <p:cNvSpPr>
                  <a:spLocks noChangeArrowheads="1"/>
                </p:cNvSpPr>
                <p:nvPr/>
              </p:nvSpPr>
              <p:spPr bwMode="auto">
                <a:xfrm>
                  <a:off x="3111" y="9305"/>
                  <a:ext cx="380" cy="380"/>
                </a:xfrm>
                <a:prstGeom prst="ellipse">
                  <a:avLst/>
                </a:prstGeom>
                <a:noFill/>
                <a:ln w="63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3176" name="Text Box 72"/>
                <p:cNvSpPr txBox="1">
                  <a:spLocks noChangeArrowheads="1"/>
                </p:cNvSpPr>
                <p:nvPr/>
              </p:nvSpPr>
              <p:spPr bwMode="auto">
                <a:xfrm>
                  <a:off x="3111" y="9265"/>
                  <a:ext cx="46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zh-CN" b="1"/>
                    <a:t>y</a:t>
                  </a:r>
                </a:p>
              </p:txBody>
            </p:sp>
          </p:grpSp>
          <p:sp>
            <p:nvSpPr>
              <p:cNvPr id="303177" name="Line 73"/>
              <p:cNvSpPr>
                <a:spLocks noChangeShapeType="1"/>
              </p:cNvSpPr>
              <p:nvPr/>
            </p:nvSpPr>
            <p:spPr bwMode="auto">
              <a:xfrm flipV="1">
                <a:off x="8131" y="13045"/>
                <a:ext cx="666"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3178" name="Text Box 74"/>
              <p:cNvSpPr txBox="1">
                <a:spLocks noChangeArrowheads="1"/>
              </p:cNvSpPr>
              <p:nvPr/>
            </p:nvSpPr>
            <p:spPr bwMode="auto">
              <a:xfrm>
                <a:off x="8057" y="12665"/>
                <a:ext cx="62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zh-CN" b="1">
                    <a:sym typeface="Symbol" pitchFamily="18" charset="2"/>
                  </a:rPr>
                  <a:t>   </a:t>
                </a:r>
                <a:endParaRPr lang="en-US" altLang="zh-CN" b="1"/>
              </a:p>
            </p:txBody>
          </p:sp>
          <p:sp>
            <p:nvSpPr>
              <p:cNvPr id="303179" name="Arc 75"/>
              <p:cNvSpPr>
                <a:spLocks/>
              </p:cNvSpPr>
              <p:nvPr/>
            </p:nvSpPr>
            <p:spPr bwMode="auto">
              <a:xfrm flipH="1" flipV="1">
                <a:off x="7751" y="12505"/>
                <a:ext cx="380" cy="346"/>
              </a:xfrm>
              <a:custGeom>
                <a:avLst/>
                <a:gdLst>
                  <a:gd name="G0" fmla="+- 21600 0 0"/>
                  <a:gd name="G1" fmla="+- 19802 0 0"/>
                  <a:gd name="G2" fmla="+- 21600 0 0"/>
                  <a:gd name="T0" fmla="*/ 31562 w 43200"/>
                  <a:gd name="T1" fmla="*/ 636 h 41402"/>
                  <a:gd name="T2" fmla="*/ 12972 w 43200"/>
                  <a:gd name="T3" fmla="*/ 0 h 41402"/>
                  <a:gd name="T4" fmla="*/ 21600 w 43200"/>
                  <a:gd name="T5" fmla="*/ 19802 h 41402"/>
                </a:gdLst>
                <a:ahLst/>
                <a:cxnLst>
                  <a:cxn ang="0">
                    <a:pos x="T0" y="T1"/>
                  </a:cxn>
                  <a:cxn ang="0">
                    <a:pos x="T2" y="T3"/>
                  </a:cxn>
                  <a:cxn ang="0">
                    <a:pos x="T4" y="T5"/>
                  </a:cxn>
                </a:cxnLst>
                <a:rect l="0" t="0" r="r" b="b"/>
                <a:pathLst>
                  <a:path w="43200" h="41402" fill="none" extrusionOk="0">
                    <a:moveTo>
                      <a:pt x="31561" y="636"/>
                    </a:moveTo>
                    <a:cubicBezTo>
                      <a:pt x="38712" y="4353"/>
                      <a:pt x="43200" y="11742"/>
                      <a:pt x="43200" y="19802"/>
                    </a:cubicBezTo>
                    <a:cubicBezTo>
                      <a:pt x="43200" y="31731"/>
                      <a:pt x="33529" y="41402"/>
                      <a:pt x="21600" y="41402"/>
                    </a:cubicBezTo>
                    <a:cubicBezTo>
                      <a:pt x="9670" y="41402"/>
                      <a:pt x="0" y="31731"/>
                      <a:pt x="0" y="19802"/>
                    </a:cubicBezTo>
                    <a:cubicBezTo>
                      <a:pt x="-1" y="11208"/>
                      <a:pt x="5093" y="3432"/>
                      <a:pt x="12972" y="0"/>
                    </a:cubicBezTo>
                  </a:path>
                  <a:path w="43200" h="41402" stroke="0" extrusionOk="0">
                    <a:moveTo>
                      <a:pt x="31561" y="636"/>
                    </a:moveTo>
                    <a:cubicBezTo>
                      <a:pt x="38712" y="4353"/>
                      <a:pt x="43200" y="11742"/>
                      <a:pt x="43200" y="19802"/>
                    </a:cubicBezTo>
                    <a:cubicBezTo>
                      <a:pt x="43200" y="31731"/>
                      <a:pt x="33529" y="41402"/>
                      <a:pt x="21600" y="41402"/>
                    </a:cubicBezTo>
                    <a:cubicBezTo>
                      <a:pt x="9670" y="41402"/>
                      <a:pt x="0" y="31731"/>
                      <a:pt x="0" y="19802"/>
                    </a:cubicBezTo>
                    <a:cubicBezTo>
                      <a:pt x="-1" y="11208"/>
                      <a:pt x="5093" y="3432"/>
                      <a:pt x="12972" y="0"/>
                    </a:cubicBezTo>
                    <a:lnTo>
                      <a:pt x="21600" y="19802"/>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3180" name="Text Box 76"/>
              <p:cNvSpPr txBox="1">
                <a:spLocks noChangeArrowheads="1"/>
              </p:cNvSpPr>
              <p:nvPr/>
            </p:nvSpPr>
            <p:spPr bwMode="auto">
              <a:xfrm>
                <a:off x="7991" y="12305"/>
                <a:ext cx="62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zh-CN" altLang="zh-CN" b="1"/>
                  <a:t>  </a:t>
                </a:r>
                <a:r>
                  <a:rPr lang="en-US" altLang="zh-CN" b="1"/>
                  <a:t>r</a:t>
                </a:r>
                <a:r>
                  <a:rPr lang="en-US" altLang="zh-CN" b="1" baseline="-25000"/>
                  <a:t>1</a:t>
                </a:r>
                <a:endParaRPr lang="en-US" altLang="zh-CN" b="1"/>
              </a:p>
            </p:txBody>
          </p:sp>
        </p:grpSp>
        <p:sp>
          <p:nvSpPr>
            <p:cNvPr id="303181" name="Text Box 77"/>
            <p:cNvSpPr txBox="1">
              <a:spLocks noChangeArrowheads="1"/>
            </p:cNvSpPr>
            <p:nvPr/>
          </p:nvSpPr>
          <p:spPr bwMode="auto">
            <a:xfrm>
              <a:off x="5511" y="13885"/>
              <a:ext cx="1160"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zh-CN" altLang="en-US" sz="2000" b="1"/>
                <a:t>代之以</a:t>
              </a:r>
              <a:r>
                <a:rPr lang="zh-CN" altLang="en-US" b="1"/>
                <a:t>：</a:t>
              </a:r>
            </a:p>
          </p:txBody>
        </p:sp>
      </p:grpSp>
      <p:sp>
        <p:nvSpPr>
          <p:cNvPr id="2" name="灯片编号占位符 1"/>
          <p:cNvSpPr>
            <a:spLocks noGrp="1"/>
          </p:cNvSpPr>
          <p:nvPr>
            <p:ph type="sldNum" sz="quarter" idx="10"/>
          </p:nvPr>
        </p:nvSpPr>
        <p:spPr/>
        <p:txBody>
          <a:bodyPr/>
          <a:lstStyle/>
          <a:p>
            <a:fld id="{53D5C0A6-204F-44E2-BC2D-888719E44444}" type="slidenum">
              <a:rPr lang="en-US" altLang="zh-CN" smtClean="0"/>
              <a:pPr/>
              <a:t>45</a:t>
            </a:fld>
            <a:endParaRPr lang="en-US" altLang="zh-CN"/>
          </a:p>
        </p:txBody>
      </p:sp>
    </p:spTree>
    <p:extLst>
      <p:ext uri="{BB962C8B-B14F-4D97-AF65-F5344CB8AC3E}">
        <p14:creationId xmlns:p14="http://schemas.microsoft.com/office/powerpoint/2010/main" val="1968745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3107">
                                            <p:txEl>
                                              <p:pRg st="0" end="0"/>
                                            </p:txEl>
                                          </p:spTgt>
                                        </p:tgtEl>
                                        <p:attrNameLst>
                                          <p:attrName>style.visibility</p:attrName>
                                        </p:attrNameLst>
                                      </p:cBhvr>
                                      <p:to>
                                        <p:strVal val="visible"/>
                                      </p:to>
                                    </p:set>
                                    <p:animEffect transition="in" filter="wipe(up)">
                                      <p:cBhvr>
                                        <p:cTn id="7" dur="500"/>
                                        <p:tgtEl>
                                          <p:spTgt spid="303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3107">
                                            <p:txEl>
                                              <p:pRg st="1" end="1"/>
                                            </p:txEl>
                                          </p:spTgt>
                                        </p:tgtEl>
                                        <p:attrNameLst>
                                          <p:attrName>style.visibility</p:attrName>
                                        </p:attrNameLst>
                                      </p:cBhvr>
                                      <p:to>
                                        <p:strVal val="visible"/>
                                      </p:to>
                                    </p:set>
                                    <p:animEffect transition="in" filter="wipe(up)">
                                      <p:cBhvr>
                                        <p:cTn id="12" dur="500"/>
                                        <p:tgtEl>
                                          <p:spTgt spid="303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3108"/>
                                        </p:tgtEl>
                                        <p:attrNameLst>
                                          <p:attrName>style.visibility</p:attrName>
                                        </p:attrNameLst>
                                      </p:cBhvr>
                                      <p:to>
                                        <p:strVal val="visible"/>
                                      </p:to>
                                    </p:set>
                                    <p:animEffect transition="in" filter="wipe(left)">
                                      <p:cBhvr>
                                        <p:cTn id="17" dur="500"/>
                                        <p:tgtEl>
                                          <p:spTgt spid="3031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3133"/>
                                        </p:tgtEl>
                                        <p:attrNameLst>
                                          <p:attrName>style.visibility</p:attrName>
                                        </p:attrNameLst>
                                      </p:cBhvr>
                                      <p:to>
                                        <p:strVal val="visible"/>
                                      </p:to>
                                    </p:set>
                                    <p:animEffect transition="in" filter="wipe(left)">
                                      <p:cBhvr>
                                        <p:cTn id="22" dur="500"/>
                                        <p:tgtEl>
                                          <p:spTgt spid="3031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03155"/>
                                        </p:tgtEl>
                                        <p:attrNameLst>
                                          <p:attrName>style.visibility</p:attrName>
                                        </p:attrNameLst>
                                      </p:cBhvr>
                                      <p:to>
                                        <p:strVal val="visible"/>
                                      </p:to>
                                    </p:set>
                                    <p:animEffect transition="in" filter="wipe(left)">
                                      <p:cBhvr>
                                        <p:cTn id="27" dur="500"/>
                                        <p:tgtEl>
                                          <p:spTgt spid="303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304800" y="152400"/>
            <a:ext cx="8610600" cy="503238"/>
          </a:xfrm>
        </p:spPr>
        <p:txBody>
          <a:bodyPr/>
          <a:lstStyle/>
          <a:p>
            <a:r>
              <a:rPr lang="zh-CN" altLang="en-US" sz="2800" dirty="0" smtClean="0">
                <a:latin typeface="宋体" charset="-122"/>
              </a:rPr>
              <a:t>示例</a:t>
            </a:r>
            <a:r>
              <a:rPr lang="zh-CN" altLang="en-US" sz="2800" b="0" dirty="0" smtClean="0">
                <a:solidFill>
                  <a:schemeClr val="tx1"/>
                </a:solidFill>
                <a:latin typeface="宋体" charset="-122"/>
              </a:rPr>
              <a:t>：</a:t>
            </a:r>
            <a:r>
              <a:rPr lang="zh-CN" altLang="en-US" sz="2800" dirty="0">
                <a:solidFill>
                  <a:schemeClr val="tx1"/>
                </a:solidFill>
                <a:latin typeface="宋体" charset="-122"/>
              </a:rPr>
              <a:t>为正规表达式</a:t>
            </a:r>
            <a:r>
              <a:rPr lang="en-US" altLang="zh-CN" sz="2800" dirty="0">
                <a:solidFill>
                  <a:schemeClr val="tx1"/>
                </a:solidFill>
                <a:latin typeface="宋体" charset="-122"/>
              </a:rPr>
              <a:t>(</a:t>
            </a:r>
            <a:r>
              <a:rPr lang="en-US" altLang="zh-CN" sz="2800" dirty="0" err="1">
                <a:solidFill>
                  <a:schemeClr val="tx1"/>
                </a:solidFill>
                <a:latin typeface="宋体" charset="-122"/>
              </a:rPr>
              <a:t>a|b</a:t>
            </a:r>
            <a:r>
              <a:rPr lang="en-US" altLang="zh-CN" sz="2800" dirty="0">
                <a:solidFill>
                  <a:schemeClr val="tx1"/>
                </a:solidFill>
                <a:latin typeface="宋体" charset="-122"/>
              </a:rPr>
              <a:t>)</a:t>
            </a:r>
            <a:r>
              <a:rPr lang="en-US" altLang="zh-CN" sz="2800" baseline="30000" dirty="0">
                <a:solidFill>
                  <a:schemeClr val="tx1"/>
                </a:solidFill>
                <a:latin typeface="宋体" charset="-122"/>
              </a:rPr>
              <a:t>*</a:t>
            </a:r>
            <a:r>
              <a:rPr lang="en-US" altLang="zh-CN" sz="2800" dirty="0" err="1">
                <a:solidFill>
                  <a:schemeClr val="tx1"/>
                </a:solidFill>
                <a:latin typeface="宋体" charset="-122"/>
              </a:rPr>
              <a:t>abb</a:t>
            </a:r>
            <a:r>
              <a:rPr lang="zh-CN" altLang="en-US" sz="2800" dirty="0">
                <a:solidFill>
                  <a:schemeClr val="tx1"/>
                </a:solidFill>
                <a:latin typeface="宋体" charset="-122"/>
              </a:rPr>
              <a:t>，构造等价的</a:t>
            </a:r>
            <a:r>
              <a:rPr lang="en-US" altLang="zh-CN" sz="2800" dirty="0">
                <a:solidFill>
                  <a:schemeClr val="tx1"/>
                </a:solidFill>
                <a:latin typeface="宋体" charset="-122"/>
              </a:rPr>
              <a:t>NFA</a:t>
            </a:r>
            <a:r>
              <a:rPr lang="zh-CN" altLang="en-US" sz="2800" dirty="0">
                <a:solidFill>
                  <a:schemeClr val="tx1"/>
                </a:solidFill>
                <a:latin typeface="宋体" charset="-122"/>
              </a:rPr>
              <a:t>。</a:t>
            </a:r>
          </a:p>
        </p:txBody>
      </p:sp>
      <p:sp>
        <p:nvSpPr>
          <p:cNvPr id="305155" name="Rectangle 3"/>
          <p:cNvSpPr>
            <a:spLocks noGrp="1" noChangeArrowheads="1"/>
          </p:cNvSpPr>
          <p:nvPr>
            <p:ph type="body" idx="1"/>
          </p:nvPr>
        </p:nvSpPr>
        <p:spPr>
          <a:xfrm>
            <a:off x="381000" y="914400"/>
            <a:ext cx="8335963" cy="609600"/>
          </a:xfrm>
        </p:spPr>
        <p:txBody>
          <a:bodyPr/>
          <a:lstStyle/>
          <a:p>
            <a:r>
              <a:rPr lang="zh-CN" altLang="en-US"/>
              <a:t>构造过程：</a:t>
            </a:r>
          </a:p>
        </p:txBody>
      </p:sp>
      <p:grpSp>
        <p:nvGrpSpPr>
          <p:cNvPr id="305156" name="Group 4"/>
          <p:cNvGrpSpPr>
            <a:grpSpLocks/>
          </p:cNvGrpSpPr>
          <p:nvPr/>
        </p:nvGrpSpPr>
        <p:grpSpPr bwMode="auto">
          <a:xfrm>
            <a:off x="685800" y="1684338"/>
            <a:ext cx="4000500" cy="768350"/>
            <a:chOff x="672" y="860"/>
            <a:chExt cx="2520" cy="484"/>
          </a:xfrm>
        </p:grpSpPr>
        <p:grpSp>
          <p:nvGrpSpPr>
            <p:cNvPr id="305157" name="Group 5"/>
            <p:cNvGrpSpPr>
              <a:grpSpLocks/>
            </p:cNvGrpSpPr>
            <p:nvPr/>
          </p:nvGrpSpPr>
          <p:grpSpPr bwMode="auto">
            <a:xfrm>
              <a:off x="1257" y="860"/>
              <a:ext cx="1935" cy="436"/>
              <a:chOff x="3491" y="4685"/>
              <a:chExt cx="2760" cy="580"/>
            </a:xfrm>
          </p:grpSpPr>
          <p:grpSp>
            <p:nvGrpSpPr>
              <p:cNvPr id="305158" name="Group 6"/>
              <p:cNvGrpSpPr>
                <a:grpSpLocks/>
              </p:cNvGrpSpPr>
              <p:nvPr/>
            </p:nvGrpSpPr>
            <p:grpSpPr bwMode="auto">
              <a:xfrm>
                <a:off x="3491" y="4865"/>
                <a:ext cx="420" cy="400"/>
                <a:chOff x="3491" y="4865"/>
                <a:chExt cx="420" cy="400"/>
              </a:xfrm>
            </p:grpSpPr>
            <p:sp>
              <p:nvSpPr>
                <p:cNvPr id="305159" name="Oval 7"/>
                <p:cNvSpPr>
                  <a:spLocks noChangeArrowheads="1"/>
                </p:cNvSpPr>
                <p:nvPr/>
              </p:nvSpPr>
              <p:spPr bwMode="auto">
                <a:xfrm>
                  <a:off x="3511" y="4905"/>
                  <a:ext cx="340" cy="34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160" name="Text Box 8"/>
                <p:cNvSpPr txBox="1">
                  <a:spLocks noChangeArrowheads="1"/>
                </p:cNvSpPr>
                <p:nvPr/>
              </p:nvSpPr>
              <p:spPr bwMode="auto">
                <a:xfrm>
                  <a:off x="3491" y="4865"/>
                  <a:ext cx="420"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t>0</a:t>
                  </a:r>
                </a:p>
              </p:txBody>
            </p:sp>
          </p:grpSp>
          <p:grpSp>
            <p:nvGrpSpPr>
              <p:cNvPr id="305161" name="Group 9"/>
              <p:cNvGrpSpPr>
                <a:grpSpLocks/>
              </p:cNvGrpSpPr>
              <p:nvPr/>
            </p:nvGrpSpPr>
            <p:grpSpPr bwMode="auto">
              <a:xfrm>
                <a:off x="5831" y="4865"/>
                <a:ext cx="420" cy="400"/>
                <a:chOff x="3491" y="4865"/>
                <a:chExt cx="420" cy="400"/>
              </a:xfrm>
            </p:grpSpPr>
            <p:sp>
              <p:nvSpPr>
                <p:cNvPr id="305162" name="Oval 10"/>
                <p:cNvSpPr>
                  <a:spLocks noChangeArrowheads="1"/>
                </p:cNvSpPr>
                <p:nvPr/>
              </p:nvSpPr>
              <p:spPr bwMode="auto">
                <a:xfrm>
                  <a:off x="3511" y="4905"/>
                  <a:ext cx="340" cy="340"/>
                </a:xfrm>
                <a:prstGeom prst="ellipse">
                  <a:avLst/>
                </a:prstGeom>
                <a:noFill/>
                <a:ln w="38100" cmpd="dbl">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163" name="Text Box 11"/>
                <p:cNvSpPr txBox="1">
                  <a:spLocks noChangeArrowheads="1"/>
                </p:cNvSpPr>
                <p:nvPr/>
              </p:nvSpPr>
              <p:spPr bwMode="auto">
                <a:xfrm>
                  <a:off x="3491" y="4865"/>
                  <a:ext cx="420"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t>f</a:t>
                  </a:r>
                </a:p>
              </p:txBody>
            </p:sp>
          </p:grpSp>
          <p:sp>
            <p:nvSpPr>
              <p:cNvPr id="305164" name="Line 12"/>
              <p:cNvSpPr>
                <a:spLocks noChangeShapeType="1"/>
              </p:cNvSpPr>
              <p:nvPr/>
            </p:nvSpPr>
            <p:spPr bwMode="auto">
              <a:xfrm>
                <a:off x="3871" y="5105"/>
                <a:ext cx="196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165" name="Text Box 13"/>
              <p:cNvSpPr txBox="1">
                <a:spLocks noChangeArrowheads="1"/>
              </p:cNvSpPr>
              <p:nvPr/>
            </p:nvSpPr>
            <p:spPr bwMode="auto">
              <a:xfrm>
                <a:off x="4111" y="4685"/>
                <a:ext cx="144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t>(a|b)</a:t>
                </a:r>
                <a:r>
                  <a:rPr lang="en-US" altLang="zh-CN" b="1" baseline="30000"/>
                  <a:t>*</a:t>
                </a:r>
                <a:r>
                  <a:rPr lang="en-US" altLang="zh-CN" b="1"/>
                  <a:t>abb</a:t>
                </a:r>
              </a:p>
            </p:txBody>
          </p:sp>
        </p:grpSp>
        <p:sp>
          <p:nvSpPr>
            <p:cNvPr id="305166" name="Text Box 14"/>
            <p:cNvSpPr txBox="1">
              <a:spLocks noChangeArrowheads="1"/>
            </p:cNvSpPr>
            <p:nvPr/>
          </p:nvSpPr>
          <p:spPr bwMode="auto">
            <a:xfrm>
              <a:off x="672" y="1013"/>
              <a:ext cx="547"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t>(a)</a:t>
              </a:r>
            </a:p>
          </p:txBody>
        </p:sp>
      </p:grpSp>
      <p:grpSp>
        <p:nvGrpSpPr>
          <p:cNvPr id="305167" name="Group 15"/>
          <p:cNvGrpSpPr>
            <a:grpSpLocks/>
          </p:cNvGrpSpPr>
          <p:nvPr/>
        </p:nvGrpSpPr>
        <p:grpSpPr bwMode="auto">
          <a:xfrm>
            <a:off x="685800" y="2817813"/>
            <a:ext cx="6502400" cy="701675"/>
            <a:chOff x="672" y="1574"/>
            <a:chExt cx="4096" cy="442"/>
          </a:xfrm>
        </p:grpSpPr>
        <p:grpSp>
          <p:nvGrpSpPr>
            <p:cNvPr id="305168" name="Group 16"/>
            <p:cNvGrpSpPr>
              <a:grpSpLocks/>
            </p:cNvGrpSpPr>
            <p:nvPr/>
          </p:nvGrpSpPr>
          <p:grpSpPr bwMode="auto">
            <a:xfrm>
              <a:off x="1248" y="1574"/>
              <a:ext cx="3520" cy="436"/>
              <a:chOff x="3511" y="5485"/>
              <a:chExt cx="5020" cy="580"/>
            </a:xfrm>
          </p:grpSpPr>
          <p:grpSp>
            <p:nvGrpSpPr>
              <p:cNvPr id="305169" name="Group 17"/>
              <p:cNvGrpSpPr>
                <a:grpSpLocks/>
              </p:cNvGrpSpPr>
              <p:nvPr/>
            </p:nvGrpSpPr>
            <p:grpSpPr bwMode="auto">
              <a:xfrm>
                <a:off x="3511" y="5645"/>
                <a:ext cx="420" cy="400"/>
                <a:chOff x="3491" y="4865"/>
                <a:chExt cx="420" cy="400"/>
              </a:xfrm>
            </p:grpSpPr>
            <p:sp>
              <p:nvSpPr>
                <p:cNvPr id="305170" name="Oval 18"/>
                <p:cNvSpPr>
                  <a:spLocks noChangeArrowheads="1"/>
                </p:cNvSpPr>
                <p:nvPr/>
              </p:nvSpPr>
              <p:spPr bwMode="auto">
                <a:xfrm>
                  <a:off x="3511" y="4905"/>
                  <a:ext cx="340" cy="34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171" name="Text Box 19"/>
                <p:cNvSpPr txBox="1">
                  <a:spLocks noChangeArrowheads="1"/>
                </p:cNvSpPr>
                <p:nvPr/>
              </p:nvSpPr>
              <p:spPr bwMode="auto">
                <a:xfrm>
                  <a:off x="3491" y="4865"/>
                  <a:ext cx="420"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t>0</a:t>
                  </a:r>
                </a:p>
              </p:txBody>
            </p:sp>
          </p:grpSp>
          <p:grpSp>
            <p:nvGrpSpPr>
              <p:cNvPr id="305172" name="Group 20"/>
              <p:cNvGrpSpPr>
                <a:grpSpLocks/>
              </p:cNvGrpSpPr>
              <p:nvPr/>
            </p:nvGrpSpPr>
            <p:grpSpPr bwMode="auto">
              <a:xfrm>
                <a:off x="8111" y="5645"/>
                <a:ext cx="420" cy="400"/>
                <a:chOff x="3491" y="4865"/>
                <a:chExt cx="420" cy="400"/>
              </a:xfrm>
            </p:grpSpPr>
            <p:sp>
              <p:nvSpPr>
                <p:cNvPr id="305173" name="Oval 21"/>
                <p:cNvSpPr>
                  <a:spLocks noChangeArrowheads="1"/>
                </p:cNvSpPr>
                <p:nvPr/>
              </p:nvSpPr>
              <p:spPr bwMode="auto">
                <a:xfrm>
                  <a:off x="3511" y="4905"/>
                  <a:ext cx="340" cy="340"/>
                </a:xfrm>
                <a:prstGeom prst="ellipse">
                  <a:avLst/>
                </a:prstGeom>
                <a:noFill/>
                <a:ln w="38100" cmpd="dbl">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174" name="Text Box 22"/>
                <p:cNvSpPr txBox="1">
                  <a:spLocks noChangeArrowheads="1"/>
                </p:cNvSpPr>
                <p:nvPr/>
              </p:nvSpPr>
              <p:spPr bwMode="auto">
                <a:xfrm>
                  <a:off x="3491" y="4865"/>
                  <a:ext cx="420"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t>f</a:t>
                  </a:r>
                </a:p>
              </p:txBody>
            </p:sp>
          </p:grpSp>
          <p:sp>
            <p:nvSpPr>
              <p:cNvPr id="305175" name="Line 23"/>
              <p:cNvSpPr>
                <a:spLocks noChangeShapeType="1"/>
              </p:cNvSpPr>
              <p:nvPr/>
            </p:nvSpPr>
            <p:spPr bwMode="auto">
              <a:xfrm flipV="1">
                <a:off x="3891" y="5885"/>
                <a:ext cx="102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176" name="Text Box 24"/>
              <p:cNvSpPr txBox="1">
                <a:spLocks noChangeArrowheads="1"/>
              </p:cNvSpPr>
              <p:nvPr/>
            </p:nvSpPr>
            <p:spPr bwMode="auto">
              <a:xfrm>
                <a:off x="3871" y="5485"/>
                <a:ext cx="96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t>  (a|b)</a:t>
                </a:r>
                <a:r>
                  <a:rPr lang="en-US" altLang="zh-CN" b="1" baseline="30000"/>
                  <a:t>*</a:t>
                </a:r>
                <a:endParaRPr lang="en-US" altLang="zh-CN" b="1"/>
              </a:p>
            </p:txBody>
          </p:sp>
          <p:grpSp>
            <p:nvGrpSpPr>
              <p:cNvPr id="305177" name="Group 25"/>
              <p:cNvGrpSpPr>
                <a:grpSpLocks/>
              </p:cNvGrpSpPr>
              <p:nvPr/>
            </p:nvGrpSpPr>
            <p:grpSpPr bwMode="auto">
              <a:xfrm>
                <a:off x="7091" y="5665"/>
                <a:ext cx="420" cy="400"/>
                <a:chOff x="3491" y="4865"/>
                <a:chExt cx="420" cy="400"/>
              </a:xfrm>
            </p:grpSpPr>
            <p:sp>
              <p:nvSpPr>
                <p:cNvPr id="305178" name="Oval 26"/>
                <p:cNvSpPr>
                  <a:spLocks noChangeArrowheads="1"/>
                </p:cNvSpPr>
                <p:nvPr/>
              </p:nvSpPr>
              <p:spPr bwMode="auto">
                <a:xfrm>
                  <a:off x="3511" y="4905"/>
                  <a:ext cx="340" cy="34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179" name="Text Box 27"/>
                <p:cNvSpPr txBox="1">
                  <a:spLocks noChangeArrowheads="1"/>
                </p:cNvSpPr>
                <p:nvPr/>
              </p:nvSpPr>
              <p:spPr bwMode="auto">
                <a:xfrm>
                  <a:off x="3491" y="4865"/>
                  <a:ext cx="420"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t>3</a:t>
                  </a:r>
                </a:p>
              </p:txBody>
            </p:sp>
          </p:grpSp>
          <p:grpSp>
            <p:nvGrpSpPr>
              <p:cNvPr id="305180" name="Group 28"/>
              <p:cNvGrpSpPr>
                <a:grpSpLocks/>
              </p:cNvGrpSpPr>
              <p:nvPr/>
            </p:nvGrpSpPr>
            <p:grpSpPr bwMode="auto">
              <a:xfrm>
                <a:off x="4891" y="5665"/>
                <a:ext cx="420" cy="400"/>
                <a:chOff x="3491" y="4865"/>
                <a:chExt cx="420" cy="400"/>
              </a:xfrm>
            </p:grpSpPr>
            <p:sp>
              <p:nvSpPr>
                <p:cNvPr id="305181" name="Oval 29"/>
                <p:cNvSpPr>
                  <a:spLocks noChangeArrowheads="1"/>
                </p:cNvSpPr>
                <p:nvPr/>
              </p:nvSpPr>
              <p:spPr bwMode="auto">
                <a:xfrm>
                  <a:off x="3511" y="4905"/>
                  <a:ext cx="340" cy="34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182" name="Text Box 30"/>
                <p:cNvSpPr txBox="1">
                  <a:spLocks noChangeArrowheads="1"/>
                </p:cNvSpPr>
                <p:nvPr/>
              </p:nvSpPr>
              <p:spPr bwMode="auto">
                <a:xfrm>
                  <a:off x="3491" y="4865"/>
                  <a:ext cx="420"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t>1</a:t>
                  </a:r>
                </a:p>
              </p:txBody>
            </p:sp>
          </p:grpSp>
          <p:grpSp>
            <p:nvGrpSpPr>
              <p:cNvPr id="305183" name="Group 31"/>
              <p:cNvGrpSpPr>
                <a:grpSpLocks/>
              </p:cNvGrpSpPr>
              <p:nvPr/>
            </p:nvGrpSpPr>
            <p:grpSpPr bwMode="auto">
              <a:xfrm>
                <a:off x="6031" y="5665"/>
                <a:ext cx="420" cy="400"/>
                <a:chOff x="3491" y="4865"/>
                <a:chExt cx="420" cy="400"/>
              </a:xfrm>
            </p:grpSpPr>
            <p:sp>
              <p:nvSpPr>
                <p:cNvPr id="305184" name="Oval 32"/>
                <p:cNvSpPr>
                  <a:spLocks noChangeArrowheads="1"/>
                </p:cNvSpPr>
                <p:nvPr/>
              </p:nvSpPr>
              <p:spPr bwMode="auto">
                <a:xfrm>
                  <a:off x="3511" y="4905"/>
                  <a:ext cx="340" cy="34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185" name="Text Box 33"/>
                <p:cNvSpPr txBox="1">
                  <a:spLocks noChangeArrowheads="1"/>
                </p:cNvSpPr>
                <p:nvPr/>
              </p:nvSpPr>
              <p:spPr bwMode="auto">
                <a:xfrm>
                  <a:off x="3491" y="4865"/>
                  <a:ext cx="420"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t>2</a:t>
                  </a:r>
                </a:p>
              </p:txBody>
            </p:sp>
          </p:grpSp>
          <p:sp>
            <p:nvSpPr>
              <p:cNvPr id="305186" name="Line 34"/>
              <p:cNvSpPr>
                <a:spLocks noChangeShapeType="1"/>
              </p:cNvSpPr>
              <p:nvPr/>
            </p:nvSpPr>
            <p:spPr bwMode="auto">
              <a:xfrm flipV="1">
                <a:off x="5271" y="5885"/>
                <a:ext cx="78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187" name="Line 35"/>
              <p:cNvSpPr>
                <a:spLocks noChangeShapeType="1"/>
              </p:cNvSpPr>
              <p:nvPr/>
            </p:nvSpPr>
            <p:spPr bwMode="auto">
              <a:xfrm flipV="1">
                <a:off x="6411" y="5885"/>
                <a:ext cx="70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188" name="Line 36"/>
              <p:cNvSpPr>
                <a:spLocks noChangeShapeType="1"/>
              </p:cNvSpPr>
              <p:nvPr/>
            </p:nvSpPr>
            <p:spPr bwMode="auto">
              <a:xfrm flipV="1">
                <a:off x="7471" y="5885"/>
                <a:ext cx="66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189" name="Text Box 37"/>
              <p:cNvSpPr txBox="1">
                <a:spLocks noChangeArrowheads="1"/>
              </p:cNvSpPr>
              <p:nvPr/>
            </p:nvSpPr>
            <p:spPr bwMode="auto">
              <a:xfrm>
                <a:off x="5371" y="5505"/>
                <a:ext cx="44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zh-CN" b="1"/>
                  <a:t> </a:t>
                </a:r>
                <a:r>
                  <a:rPr lang="en-US" altLang="zh-CN" b="1"/>
                  <a:t>a</a:t>
                </a:r>
              </a:p>
            </p:txBody>
          </p:sp>
          <p:sp>
            <p:nvSpPr>
              <p:cNvPr id="305190" name="Text Box 38"/>
              <p:cNvSpPr txBox="1">
                <a:spLocks noChangeArrowheads="1"/>
              </p:cNvSpPr>
              <p:nvPr/>
            </p:nvSpPr>
            <p:spPr bwMode="auto">
              <a:xfrm>
                <a:off x="6471" y="5505"/>
                <a:ext cx="44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zh-CN" b="1"/>
                  <a:t> </a:t>
                </a:r>
                <a:r>
                  <a:rPr lang="en-US" altLang="zh-CN" b="1"/>
                  <a:t>b</a:t>
                </a:r>
              </a:p>
            </p:txBody>
          </p:sp>
          <p:sp>
            <p:nvSpPr>
              <p:cNvPr id="305191" name="Text Box 39"/>
              <p:cNvSpPr txBox="1">
                <a:spLocks noChangeArrowheads="1"/>
              </p:cNvSpPr>
              <p:nvPr/>
            </p:nvSpPr>
            <p:spPr bwMode="auto">
              <a:xfrm>
                <a:off x="7551" y="5525"/>
                <a:ext cx="44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t>b</a:t>
                </a:r>
              </a:p>
            </p:txBody>
          </p:sp>
        </p:grpSp>
        <p:sp>
          <p:nvSpPr>
            <p:cNvPr id="305192" name="Text Box 40"/>
            <p:cNvSpPr txBox="1">
              <a:spLocks noChangeArrowheads="1"/>
            </p:cNvSpPr>
            <p:nvPr/>
          </p:nvSpPr>
          <p:spPr bwMode="auto">
            <a:xfrm>
              <a:off x="672" y="1685"/>
              <a:ext cx="547"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t>(b)</a:t>
              </a:r>
            </a:p>
          </p:txBody>
        </p:sp>
      </p:grpSp>
      <p:grpSp>
        <p:nvGrpSpPr>
          <p:cNvPr id="305193" name="Group 41"/>
          <p:cNvGrpSpPr>
            <a:grpSpLocks/>
          </p:cNvGrpSpPr>
          <p:nvPr/>
        </p:nvGrpSpPr>
        <p:grpSpPr bwMode="auto">
          <a:xfrm>
            <a:off x="685800" y="3722688"/>
            <a:ext cx="7696200" cy="1320800"/>
            <a:chOff x="672" y="2000"/>
            <a:chExt cx="4848" cy="832"/>
          </a:xfrm>
        </p:grpSpPr>
        <p:grpSp>
          <p:nvGrpSpPr>
            <p:cNvPr id="305194" name="Group 42"/>
            <p:cNvGrpSpPr>
              <a:grpSpLocks/>
            </p:cNvGrpSpPr>
            <p:nvPr/>
          </p:nvGrpSpPr>
          <p:grpSpPr bwMode="auto">
            <a:xfrm>
              <a:off x="1271" y="2000"/>
              <a:ext cx="4249" cy="797"/>
              <a:chOff x="3531" y="5965"/>
              <a:chExt cx="6060" cy="1060"/>
            </a:xfrm>
          </p:grpSpPr>
          <p:grpSp>
            <p:nvGrpSpPr>
              <p:cNvPr id="305195" name="Group 43"/>
              <p:cNvGrpSpPr>
                <a:grpSpLocks/>
              </p:cNvGrpSpPr>
              <p:nvPr/>
            </p:nvGrpSpPr>
            <p:grpSpPr bwMode="auto">
              <a:xfrm>
                <a:off x="3531" y="6625"/>
                <a:ext cx="420" cy="400"/>
                <a:chOff x="3491" y="4865"/>
                <a:chExt cx="420" cy="400"/>
              </a:xfrm>
            </p:grpSpPr>
            <p:sp>
              <p:nvSpPr>
                <p:cNvPr id="305196" name="Oval 44"/>
                <p:cNvSpPr>
                  <a:spLocks noChangeArrowheads="1"/>
                </p:cNvSpPr>
                <p:nvPr/>
              </p:nvSpPr>
              <p:spPr bwMode="auto">
                <a:xfrm>
                  <a:off x="3511" y="4905"/>
                  <a:ext cx="340" cy="34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197" name="Text Box 45"/>
                <p:cNvSpPr txBox="1">
                  <a:spLocks noChangeArrowheads="1"/>
                </p:cNvSpPr>
                <p:nvPr/>
              </p:nvSpPr>
              <p:spPr bwMode="auto">
                <a:xfrm>
                  <a:off x="3491" y="4865"/>
                  <a:ext cx="420"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t>0</a:t>
                  </a:r>
                </a:p>
              </p:txBody>
            </p:sp>
          </p:grpSp>
          <p:grpSp>
            <p:nvGrpSpPr>
              <p:cNvPr id="305198" name="Group 46"/>
              <p:cNvGrpSpPr>
                <a:grpSpLocks/>
              </p:cNvGrpSpPr>
              <p:nvPr/>
            </p:nvGrpSpPr>
            <p:grpSpPr bwMode="auto">
              <a:xfrm>
                <a:off x="9171" y="6585"/>
                <a:ext cx="420" cy="400"/>
                <a:chOff x="3491" y="4865"/>
                <a:chExt cx="420" cy="400"/>
              </a:xfrm>
            </p:grpSpPr>
            <p:sp>
              <p:nvSpPr>
                <p:cNvPr id="305199" name="Oval 47"/>
                <p:cNvSpPr>
                  <a:spLocks noChangeArrowheads="1"/>
                </p:cNvSpPr>
                <p:nvPr/>
              </p:nvSpPr>
              <p:spPr bwMode="auto">
                <a:xfrm>
                  <a:off x="3511" y="4905"/>
                  <a:ext cx="340" cy="340"/>
                </a:xfrm>
                <a:prstGeom prst="ellipse">
                  <a:avLst/>
                </a:prstGeom>
                <a:noFill/>
                <a:ln w="38100" cmpd="dbl">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200" name="Text Box 48"/>
                <p:cNvSpPr txBox="1">
                  <a:spLocks noChangeArrowheads="1"/>
                </p:cNvSpPr>
                <p:nvPr/>
              </p:nvSpPr>
              <p:spPr bwMode="auto">
                <a:xfrm>
                  <a:off x="3491" y="4865"/>
                  <a:ext cx="420"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t>f</a:t>
                  </a:r>
                </a:p>
              </p:txBody>
            </p:sp>
          </p:grpSp>
          <p:sp>
            <p:nvSpPr>
              <p:cNvPr id="305201" name="Line 49"/>
              <p:cNvSpPr>
                <a:spLocks noChangeShapeType="1"/>
              </p:cNvSpPr>
              <p:nvPr/>
            </p:nvSpPr>
            <p:spPr bwMode="auto">
              <a:xfrm flipV="1">
                <a:off x="5091" y="6825"/>
                <a:ext cx="88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202" name="Text Box 50"/>
              <p:cNvSpPr txBox="1">
                <a:spLocks noChangeArrowheads="1"/>
              </p:cNvSpPr>
              <p:nvPr/>
            </p:nvSpPr>
            <p:spPr bwMode="auto">
              <a:xfrm>
                <a:off x="4631" y="5965"/>
                <a:ext cx="78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t>a|b</a:t>
                </a:r>
              </a:p>
            </p:txBody>
          </p:sp>
          <p:grpSp>
            <p:nvGrpSpPr>
              <p:cNvPr id="305203" name="Group 51"/>
              <p:cNvGrpSpPr>
                <a:grpSpLocks/>
              </p:cNvGrpSpPr>
              <p:nvPr/>
            </p:nvGrpSpPr>
            <p:grpSpPr bwMode="auto">
              <a:xfrm>
                <a:off x="8151" y="6605"/>
                <a:ext cx="420" cy="400"/>
                <a:chOff x="3491" y="4865"/>
                <a:chExt cx="420" cy="400"/>
              </a:xfrm>
            </p:grpSpPr>
            <p:sp>
              <p:nvSpPr>
                <p:cNvPr id="305204" name="Oval 52"/>
                <p:cNvSpPr>
                  <a:spLocks noChangeArrowheads="1"/>
                </p:cNvSpPr>
                <p:nvPr/>
              </p:nvSpPr>
              <p:spPr bwMode="auto">
                <a:xfrm>
                  <a:off x="3511" y="4905"/>
                  <a:ext cx="340" cy="34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205" name="Text Box 53"/>
                <p:cNvSpPr txBox="1">
                  <a:spLocks noChangeArrowheads="1"/>
                </p:cNvSpPr>
                <p:nvPr/>
              </p:nvSpPr>
              <p:spPr bwMode="auto">
                <a:xfrm>
                  <a:off x="3491" y="4865"/>
                  <a:ext cx="420"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t>3</a:t>
                  </a:r>
                </a:p>
              </p:txBody>
            </p:sp>
          </p:grpSp>
          <p:grpSp>
            <p:nvGrpSpPr>
              <p:cNvPr id="305206" name="Group 54"/>
              <p:cNvGrpSpPr>
                <a:grpSpLocks/>
              </p:cNvGrpSpPr>
              <p:nvPr/>
            </p:nvGrpSpPr>
            <p:grpSpPr bwMode="auto">
              <a:xfrm>
                <a:off x="5951" y="6605"/>
                <a:ext cx="420" cy="400"/>
                <a:chOff x="3491" y="4865"/>
                <a:chExt cx="420" cy="400"/>
              </a:xfrm>
            </p:grpSpPr>
            <p:sp>
              <p:nvSpPr>
                <p:cNvPr id="305207" name="Oval 55"/>
                <p:cNvSpPr>
                  <a:spLocks noChangeArrowheads="1"/>
                </p:cNvSpPr>
                <p:nvPr/>
              </p:nvSpPr>
              <p:spPr bwMode="auto">
                <a:xfrm>
                  <a:off x="3511" y="4905"/>
                  <a:ext cx="340" cy="34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208" name="Text Box 56"/>
                <p:cNvSpPr txBox="1">
                  <a:spLocks noChangeArrowheads="1"/>
                </p:cNvSpPr>
                <p:nvPr/>
              </p:nvSpPr>
              <p:spPr bwMode="auto">
                <a:xfrm>
                  <a:off x="3491" y="4865"/>
                  <a:ext cx="420"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t>1</a:t>
                  </a:r>
                </a:p>
              </p:txBody>
            </p:sp>
          </p:grpSp>
          <p:grpSp>
            <p:nvGrpSpPr>
              <p:cNvPr id="305209" name="Group 57"/>
              <p:cNvGrpSpPr>
                <a:grpSpLocks/>
              </p:cNvGrpSpPr>
              <p:nvPr/>
            </p:nvGrpSpPr>
            <p:grpSpPr bwMode="auto">
              <a:xfrm>
                <a:off x="7091" y="6605"/>
                <a:ext cx="420" cy="400"/>
                <a:chOff x="3491" y="4865"/>
                <a:chExt cx="420" cy="400"/>
              </a:xfrm>
            </p:grpSpPr>
            <p:sp>
              <p:nvSpPr>
                <p:cNvPr id="305210" name="Oval 58"/>
                <p:cNvSpPr>
                  <a:spLocks noChangeArrowheads="1"/>
                </p:cNvSpPr>
                <p:nvPr/>
              </p:nvSpPr>
              <p:spPr bwMode="auto">
                <a:xfrm>
                  <a:off x="3511" y="4905"/>
                  <a:ext cx="340" cy="34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211" name="Text Box 59"/>
                <p:cNvSpPr txBox="1">
                  <a:spLocks noChangeArrowheads="1"/>
                </p:cNvSpPr>
                <p:nvPr/>
              </p:nvSpPr>
              <p:spPr bwMode="auto">
                <a:xfrm>
                  <a:off x="3491" y="4865"/>
                  <a:ext cx="420"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t>2</a:t>
                  </a:r>
                </a:p>
              </p:txBody>
            </p:sp>
          </p:grpSp>
          <p:sp>
            <p:nvSpPr>
              <p:cNvPr id="305212" name="Line 60"/>
              <p:cNvSpPr>
                <a:spLocks noChangeShapeType="1"/>
              </p:cNvSpPr>
              <p:nvPr/>
            </p:nvSpPr>
            <p:spPr bwMode="auto">
              <a:xfrm flipV="1">
                <a:off x="6331" y="6825"/>
                <a:ext cx="78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213" name="Line 61"/>
              <p:cNvSpPr>
                <a:spLocks noChangeShapeType="1"/>
              </p:cNvSpPr>
              <p:nvPr/>
            </p:nvSpPr>
            <p:spPr bwMode="auto">
              <a:xfrm flipV="1">
                <a:off x="7471" y="6825"/>
                <a:ext cx="70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214" name="Line 62"/>
              <p:cNvSpPr>
                <a:spLocks noChangeShapeType="1"/>
              </p:cNvSpPr>
              <p:nvPr/>
            </p:nvSpPr>
            <p:spPr bwMode="auto">
              <a:xfrm flipV="1">
                <a:off x="8531" y="6825"/>
                <a:ext cx="66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215" name="Text Box 63"/>
              <p:cNvSpPr txBox="1">
                <a:spLocks noChangeArrowheads="1"/>
              </p:cNvSpPr>
              <p:nvPr/>
            </p:nvSpPr>
            <p:spPr bwMode="auto">
              <a:xfrm>
                <a:off x="6431" y="6445"/>
                <a:ext cx="44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zh-CN" b="1"/>
                  <a:t> </a:t>
                </a:r>
                <a:r>
                  <a:rPr lang="en-US" altLang="zh-CN" b="1"/>
                  <a:t>a</a:t>
                </a:r>
              </a:p>
            </p:txBody>
          </p:sp>
          <p:sp>
            <p:nvSpPr>
              <p:cNvPr id="305216" name="Text Box 64"/>
              <p:cNvSpPr txBox="1">
                <a:spLocks noChangeArrowheads="1"/>
              </p:cNvSpPr>
              <p:nvPr/>
            </p:nvSpPr>
            <p:spPr bwMode="auto">
              <a:xfrm>
                <a:off x="7531" y="6445"/>
                <a:ext cx="44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zh-CN" b="1"/>
                  <a:t> </a:t>
                </a:r>
                <a:r>
                  <a:rPr lang="en-US" altLang="zh-CN" b="1"/>
                  <a:t>b</a:t>
                </a:r>
              </a:p>
            </p:txBody>
          </p:sp>
          <p:sp>
            <p:nvSpPr>
              <p:cNvPr id="305217" name="Text Box 65"/>
              <p:cNvSpPr txBox="1">
                <a:spLocks noChangeArrowheads="1"/>
              </p:cNvSpPr>
              <p:nvPr/>
            </p:nvSpPr>
            <p:spPr bwMode="auto">
              <a:xfrm>
                <a:off x="8611" y="6465"/>
                <a:ext cx="44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t>b</a:t>
                </a:r>
              </a:p>
            </p:txBody>
          </p:sp>
          <p:grpSp>
            <p:nvGrpSpPr>
              <p:cNvPr id="305218" name="Group 66"/>
              <p:cNvGrpSpPr>
                <a:grpSpLocks/>
              </p:cNvGrpSpPr>
              <p:nvPr/>
            </p:nvGrpSpPr>
            <p:grpSpPr bwMode="auto">
              <a:xfrm>
                <a:off x="4731" y="6625"/>
                <a:ext cx="420" cy="400"/>
                <a:chOff x="3491" y="4865"/>
                <a:chExt cx="420" cy="400"/>
              </a:xfrm>
            </p:grpSpPr>
            <p:sp>
              <p:nvSpPr>
                <p:cNvPr id="305219" name="Oval 67"/>
                <p:cNvSpPr>
                  <a:spLocks noChangeArrowheads="1"/>
                </p:cNvSpPr>
                <p:nvPr/>
              </p:nvSpPr>
              <p:spPr bwMode="auto">
                <a:xfrm>
                  <a:off x="3511" y="4905"/>
                  <a:ext cx="340" cy="34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220" name="Text Box 68"/>
                <p:cNvSpPr txBox="1">
                  <a:spLocks noChangeArrowheads="1"/>
                </p:cNvSpPr>
                <p:nvPr/>
              </p:nvSpPr>
              <p:spPr bwMode="auto">
                <a:xfrm>
                  <a:off x="3491" y="4865"/>
                  <a:ext cx="420"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t>4</a:t>
                  </a:r>
                </a:p>
              </p:txBody>
            </p:sp>
          </p:grpSp>
          <p:sp>
            <p:nvSpPr>
              <p:cNvPr id="305221" name="Line 69"/>
              <p:cNvSpPr>
                <a:spLocks noChangeShapeType="1"/>
              </p:cNvSpPr>
              <p:nvPr/>
            </p:nvSpPr>
            <p:spPr bwMode="auto">
              <a:xfrm flipV="1">
                <a:off x="3891" y="6825"/>
                <a:ext cx="88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222" name="Text Box 70"/>
              <p:cNvSpPr txBox="1">
                <a:spLocks noChangeArrowheads="1"/>
              </p:cNvSpPr>
              <p:nvPr/>
            </p:nvSpPr>
            <p:spPr bwMode="auto">
              <a:xfrm>
                <a:off x="4011" y="6445"/>
                <a:ext cx="44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sym typeface="Symbol" pitchFamily="18" charset="2"/>
                  </a:rPr>
                  <a:t> </a:t>
                </a:r>
                <a:endParaRPr lang="en-US" altLang="zh-CN" b="1"/>
              </a:p>
            </p:txBody>
          </p:sp>
          <p:sp>
            <p:nvSpPr>
              <p:cNvPr id="305223" name="Text Box 71"/>
              <p:cNvSpPr txBox="1">
                <a:spLocks noChangeArrowheads="1"/>
              </p:cNvSpPr>
              <p:nvPr/>
            </p:nvSpPr>
            <p:spPr bwMode="auto">
              <a:xfrm>
                <a:off x="5271" y="6445"/>
                <a:ext cx="44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sym typeface="Symbol" pitchFamily="18" charset="2"/>
                  </a:rPr>
                  <a:t> </a:t>
                </a:r>
                <a:endParaRPr lang="en-US" altLang="zh-CN" b="1"/>
              </a:p>
            </p:txBody>
          </p:sp>
          <p:sp>
            <p:nvSpPr>
              <p:cNvPr id="305224" name="Arc 72"/>
              <p:cNvSpPr>
                <a:spLocks/>
              </p:cNvSpPr>
              <p:nvPr/>
            </p:nvSpPr>
            <p:spPr bwMode="auto">
              <a:xfrm>
                <a:off x="4731" y="6345"/>
                <a:ext cx="381" cy="346"/>
              </a:xfrm>
              <a:custGeom>
                <a:avLst/>
                <a:gdLst>
                  <a:gd name="G0" fmla="+- 21600 0 0"/>
                  <a:gd name="G1" fmla="+- 21600 0 0"/>
                  <a:gd name="G2" fmla="+- 21600 0 0"/>
                  <a:gd name="T0" fmla="*/ 7636 w 43200"/>
                  <a:gd name="T1" fmla="*/ 38080 h 39991"/>
                  <a:gd name="T2" fmla="*/ 32929 w 43200"/>
                  <a:gd name="T3" fmla="*/ 39991 h 39991"/>
                  <a:gd name="T4" fmla="*/ 21600 w 43200"/>
                  <a:gd name="T5" fmla="*/ 21600 h 39991"/>
                </a:gdLst>
                <a:ahLst/>
                <a:cxnLst>
                  <a:cxn ang="0">
                    <a:pos x="T0" y="T1"/>
                  </a:cxn>
                  <a:cxn ang="0">
                    <a:pos x="T2" y="T3"/>
                  </a:cxn>
                  <a:cxn ang="0">
                    <a:pos x="T4" y="T5"/>
                  </a:cxn>
                </a:cxnLst>
                <a:rect l="0" t="0" r="r" b="b"/>
                <a:pathLst>
                  <a:path w="43200" h="39991" fill="none" extrusionOk="0">
                    <a:moveTo>
                      <a:pt x="7636" y="38079"/>
                    </a:moveTo>
                    <a:cubicBezTo>
                      <a:pt x="2792" y="33975"/>
                      <a:pt x="0" y="27948"/>
                      <a:pt x="0" y="21600"/>
                    </a:cubicBezTo>
                    <a:cubicBezTo>
                      <a:pt x="0" y="9670"/>
                      <a:pt x="9670" y="0"/>
                      <a:pt x="21600" y="0"/>
                    </a:cubicBezTo>
                    <a:cubicBezTo>
                      <a:pt x="33529" y="0"/>
                      <a:pt x="43200" y="9670"/>
                      <a:pt x="43200" y="21600"/>
                    </a:cubicBezTo>
                    <a:cubicBezTo>
                      <a:pt x="43200" y="29097"/>
                      <a:pt x="39312" y="36058"/>
                      <a:pt x="32928" y="39990"/>
                    </a:cubicBezTo>
                  </a:path>
                  <a:path w="43200" h="39991" stroke="0" extrusionOk="0">
                    <a:moveTo>
                      <a:pt x="7636" y="38079"/>
                    </a:moveTo>
                    <a:cubicBezTo>
                      <a:pt x="2792" y="33975"/>
                      <a:pt x="0" y="27948"/>
                      <a:pt x="0" y="21600"/>
                    </a:cubicBezTo>
                    <a:cubicBezTo>
                      <a:pt x="0" y="9670"/>
                      <a:pt x="9670" y="0"/>
                      <a:pt x="21600" y="0"/>
                    </a:cubicBezTo>
                    <a:cubicBezTo>
                      <a:pt x="33529" y="0"/>
                      <a:pt x="43200" y="9670"/>
                      <a:pt x="43200" y="21600"/>
                    </a:cubicBezTo>
                    <a:cubicBezTo>
                      <a:pt x="43200" y="29097"/>
                      <a:pt x="39312" y="36058"/>
                      <a:pt x="32928" y="39990"/>
                    </a:cubicBezTo>
                    <a:lnTo>
                      <a:pt x="21600" y="21600"/>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05225" name="Text Box 73"/>
            <p:cNvSpPr txBox="1">
              <a:spLocks noChangeArrowheads="1"/>
            </p:cNvSpPr>
            <p:nvPr/>
          </p:nvSpPr>
          <p:spPr bwMode="auto">
            <a:xfrm>
              <a:off x="672" y="2502"/>
              <a:ext cx="547"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t>(c)</a:t>
              </a:r>
            </a:p>
          </p:txBody>
        </p:sp>
      </p:grpSp>
      <p:grpSp>
        <p:nvGrpSpPr>
          <p:cNvPr id="305226" name="Group 74"/>
          <p:cNvGrpSpPr>
            <a:grpSpLocks/>
          </p:cNvGrpSpPr>
          <p:nvPr/>
        </p:nvGrpSpPr>
        <p:grpSpPr bwMode="auto">
          <a:xfrm>
            <a:off x="685800" y="5348288"/>
            <a:ext cx="7673975" cy="1357312"/>
            <a:chOff x="672" y="2956"/>
            <a:chExt cx="4834" cy="855"/>
          </a:xfrm>
        </p:grpSpPr>
        <p:grpSp>
          <p:nvGrpSpPr>
            <p:cNvPr id="305227" name="Group 75"/>
            <p:cNvGrpSpPr>
              <a:grpSpLocks/>
            </p:cNvGrpSpPr>
            <p:nvPr/>
          </p:nvGrpSpPr>
          <p:grpSpPr bwMode="auto">
            <a:xfrm>
              <a:off x="1257" y="2956"/>
              <a:ext cx="4249" cy="855"/>
              <a:chOff x="3531" y="12565"/>
              <a:chExt cx="6060" cy="1076"/>
            </a:xfrm>
          </p:grpSpPr>
          <p:grpSp>
            <p:nvGrpSpPr>
              <p:cNvPr id="305228" name="Group 76"/>
              <p:cNvGrpSpPr>
                <a:grpSpLocks/>
              </p:cNvGrpSpPr>
              <p:nvPr/>
            </p:nvGrpSpPr>
            <p:grpSpPr bwMode="auto">
              <a:xfrm>
                <a:off x="3531" y="12924"/>
                <a:ext cx="420" cy="378"/>
                <a:chOff x="3491" y="4865"/>
                <a:chExt cx="420" cy="400"/>
              </a:xfrm>
            </p:grpSpPr>
            <p:sp>
              <p:nvSpPr>
                <p:cNvPr id="305229" name="Oval 77"/>
                <p:cNvSpPr>
                  <a:spLocks noChangeArrowheads="1"/>
                </p:cNvSpPr>
                <p:nvPr/>
              </p:nvSpPr>
              <p:spPr bwMode="auto">
                <a:xfrm>
                  <a:off x="3511" y="4905"/>
                  <a:ext cx="340" cy="34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230" name="Text Box 78"/>
                <p:cNvSpPr txBox="1">
                  <a:spLocks noChangeArrowheads="1"/>
                </p:cNvSpPr>
                <p:nvPr/>
              </p:nvSpPr>
              <p:spPr bwMode="auto">
                <a:xfrm>
                  <a:off x="3491" y="4865"/>
                  <a:ext cx="420"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t>0</a:t>
                  </a:r>
                </a:p>
              </p:txBody>
            </p:sp>
          </p:grpSp>
          <p:grpSp>
            <p:nvGrpSpPr>
              <p:cNvPr id="305231" name="Group 79"/>
              <p:cNvGrpSpPr>
                <a:grpSpLocks/>
              </p:cNvGrpSpPr>
              <p:nvPr/>
            </p:nvGrpSpPr>
            <p:grpSpPr bwMode="auto">
              <a:xfrm>
                <a:off x="9171" y="12886"/>
                <a:ext cx="420" cy="378"/>
                <a:chOff x="3491" y="4865"/>
                <a:chExt cx="420" cy="400"/>
              </a:xfrm>
            </p:grpSpPr>
            <p:sp>
              <p:nvSpPr>
                <p:cNvPr id="305232" name="Oval 80"/>
                <p:cNvSpPr>
                  <a:spLocks noChangeArrowheads="1"/>
                </p:cNvSpPr>
                <p:nvPr/>
              </p:nvSpPr>
              <p:spPr bwMode="auto">
                <a:xfrm>
                  <a:off x="3511" y="4905"/>
                  <a:ext cx="340" cy="340"/>
                </a:xfrm>
                <a:prstGeom prst="ellipse">
                  <a:avLst/>
                </a:prstGeom>
                <a:noFill/>
                <a:ln w="38100" cmpd="dbl">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233" name="Text Box 81"/>
                <p:cNvSpPr txBox="1">
                  <a:spLocks noChangeArrowheads="1"/>
                </p:cNvSpPr>
                <p:nvPr/>
              </p:nvSpPr>
              <p:spPr bwMode="auto">
                <a:xfrm>
                  <a:off x="3491" y="4865"/>
                  <a:ext cx="420"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t>f</a:t>
                  </a:r>
                </a:p>
              </p:txBody>
            </p:sp>
          </p:grpSp>
          <p:sp>
            <p:nvSpPr>
              <p:cNvPr id="305234" name="Line 82"/>
              <p:cNvSpPr>
                <a:spLocks noChangeShapeType="1"/>
              </p:cNvSpPr>
              <p:nvPr/>
            </p:nvSpPr>
            <p:spPr bwMode="auto">
              <a:xfrm flipV="1">
                <a:off x="5091" y="13113"/>
                <a:ext cx="88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235" name="Text Box 83"/>
              <p:cNvSpPr txBox="1">
                <a:spLocks noChangeArrowheads="1"/>
              </p:cNvSpPr>
              <p:nvPr/>
            </p:nvSpPr>
            <p:spPr bwMode="auto">
              <a:xfrm>
                <a:off x="5051" y="12565"/>
                <a:ext cx="560" cy="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t>a</a:t>
                </a:r>
              </a:p>
            </p:txBody>
          </p:sp>
          <p:grpSp>
            <p:nvGrpSpPr>
              <p:cNvPr id="305236" name="Group 84"/>
              <p:cNvGrpSpPr>
                <a:grpSpLocks/>
              </p:cNvGrpSpPr>
              <p:nvPr/>
            </p:nvGrpSpPr>
            <p:grpSpPr bwMode="auto">
              <a:xfrm>
                <a:off x="8151" y="12905"/>
                <a:ext cx="420" cy="378"/>
                <a:chOff x="3491" y="4865"/>
                <a:chExt cx="420" cy="400"/>
              </a:xfrm>
            </p:grpSpPr>
            <p:sp>
              <p:nvSpPr>
                <p:cNvPr id="305237" name="Oval 85"/>
                <p:cNvSpPr>
                  <a:spLocks noChangeArrowheads="1"/>
                </p:cNvSpPr>
                <p:nvPr/>
              </p:nvSpPr>
              <p:spPr bwMode="auto">
                <a:xfrm>
                  <a:off x="3511" y="4905"/>
                  <a:ext cx="340" cy="34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238" name="Text Box 86"/>
                <p:cNvSpPr txBox="1">
                  <a:spLocks noChangeArrowheads="1"/>
                </p:cNvSpPr>
                <p:nvPr/>
              </p:nvSpPr>
              <p:spPr bwMode="auto">
                <a:xfrm>
                  <a:off x="3491" y="4865"/>
                  <a:ext cx="420"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t>3</a:t>
                  </a:r>
                </a:p>
              </p:txBody>
            </p:sp>
          </p:grpSp>
          <p:grpSp>
            <p:nvGrpSpPr>
              <p:cNvPr id="305239" name="Group 87"/>
              <p:cNvGrpSpPr>
                <a:grpSpLocks/>
              </p:cNvGrpSpPr>
              <p:nvPr/>
            </p:nvGrpSpPr>
            <p:grpSpPr bwMode="auto">
              <a:xfrm>
                <a:off x="5951" y="12905"/>
                <a:ext cx="420" cy="378"/>
                <a:chOff x="3491" y="4865"/>
                <a:chExt cx="420" cy="400"/>
              </a:xfrm>
            </p:grpSpPr>
            <p:sp>
              <p:nvSpPr>
                <p:cNvPr id="305240" name="Oval 88"/>
                <p:cNvSpPr>
                  <a:spLocks noChangeArrowheads="1"/>
                </p:cNvSpPr>
                <p:nvPr/>
              </p:nvSpPr>
              <p:spPr bwMode="auto">
                <a:xfrm>
                  <a:off x="3511" y="4905"/>
                  <a:ext cx="340" cy="34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241" name="Text Box 89"/>
                <p:cNvSpPr txBox="1">
                  <a:spLocks noChangeArrowheads="1"/>
                </p:cNvSpPr>
                <p:nvPr/>
              </p:nvSpPr>
              <p:spPr bwMode="auto">
                <a:xfrm>
                  <a:off x="3491" y="4865"/>
                  <a:ext cx="420"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t>1</a:t>
                  </a:r>
                </a:p>
              </p:txBody>
            </p:sp>
          </p:grpSp>
          <p:grpSp>
            <p:nvGrpSpPr>
              <p:cNvPr id="305242" name="Group 90"/>
              <p:cNvGrpSpPr>
                <a:grpSpLocks/>
              </p:cNvGrpSpPr>
              <p:nvPr/>
            </p:nvGrpSpPr>
            <p:grpSpPr bwMode="auto">
              <a:xfrm>
                <a:off x="7091" y="12905"/>
                <a:ext cx="420" cy="378"/>
                <a:chOff x="3491" y="4865"/>
                <a:chExt cx="420" cy="400"/>
              </a:xfrm>
            </p:grpSpPr>
            <p:sp>
              <p:nvSpPr>
                <p:cNvPr id="305243" name="Oval 91"/>
                <p:cNvSpPr>
                  <a:spLocks noChangeArrowheads="1"/>
                </p:cNvSpPr>
                <p:nvPr/>
              </p:nvSpPr>
              <p:spPr bwMode="auto">
                <a:xfrm>
                  <a:off x="3511" y="4905"/>
                  <a:ext cx="340" cy="34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244" name="Text Box 92"/>
                <p:cNvSpPr txBox="1">
                  <a:spLocks noChangeArrowheads="1"/>
                </p:cNvSpPr>
                <p:nvPr/>
              </p:nvSpPr>
              <p:spPr bwMode="auto">
                <a:xfrm>
                  <a:off x="3491" y="4865"/>
                  <a:ext cx="420"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t>2</a:t>
                  </a:r>
                </a:p>
              </p:txBody>
            </p:sp>
          </p:grpSp>
          <p:sp>
            <p:nvSpPr>
              <p:cNvPr id="305245" name="Line 93"/>
              <p:cNvSpPr>
                <a:spLocks noChangeShapeType="1"/>
              </p:cNvSpPr>
              <p:nvPr/>
            </p:nvSpPr>
            <p:spPr bwMode="auto">
              <a:xfrm flipV="1">
                <a:off x="6331" y="13113"/>
                <a:ext cx="78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246" name="Line 94"/>
              <p:cNvSpPr>
                <a:spLocks noChangeShapeType="1"/>
              </p:cNvSpPr>
              <p:nvPr/>
            </p:nvSpPr>
            <p:spPr bwMode="auto">
              <a:xfrm flipV="1">
                <a:off x="7471" y="13113"/>
                <a:ext cx="70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247" name="Line 95"/>
              <p:cNvSpPr>
                <a:spLocks noChangeShapeType="1"/>
              </p:cNvSpPr>
              <p:nvPr/>
            </p:nvSpPr>
            <p:spPr bwMode="auto">
              <a:xfrm flipV="1">
                <a:off x="8531" y="13113"/>
                <a:ext cx="66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248" name="Text Box 96"/>
              <p:cNvSpPr txBox="1">
                <a:spLocks noChangeArrowheads="1"/>
              </p:cNvSpPr>
              <p:nvPr/>
            </p:nvSpPr>
            <p:spPr bwMode="auto">
              <a:xfrm>
                <a:off x="6431" y="12753"/>
                <a:ext cx="440" cy="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zh-CN" b="1"/>
                  <a:t> </a:t>
                </a:r>
                <a:r>
                  <a:rPr lang="en-US" altLang="zh-CN" b="1"/>
                  <a:t>a</a:t>
                </a:r>
              </a:p>
            </p:txBody>
          </p:sp>
          <p:sp>
            <p:nvSpPr>
              <p:cNvPr id="305249" name="Text Box 97"/>
              <p:cNvSpPr txBox="1">
                <a:spLocks noChangeArrowheads="1"/>
              </p:cNvSpPr>
              <p:nvPr/>
            </p:nvSpPr>
            <p:spPr bwMode="auto">
              <a:xfrm>
                <a:off x="7531" y="12753"/>
                <a:ext cx="440" cy="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zh-CN" b="1"/>
                  <a:t> </a:t>
                </a:r>
                <a:r>
                  <a:rPr lang="en-US" altLang="zh-CN" b="1"/>
                  <a:t>b</a:t>
                </a:r>
              </a:p>
            </p:txBody>
          </p:sp>
          <p:sp>
            <p:nvSpPr>
              <p:cNvPr id="305250" name="Text Box 98"/>
              <p:cNvSpPr txBox="1">
                <a:spLocks noChangeArrowheads="1"/>
              </p:cNvSpPr>
              <p:nvPr/>
            </p:nvSpPr>
            <p:spPr bwMode="auto">
              <a:xfrm>
                <a:off x="8611" y="12772"/>
                <a:ext cx="440" cy="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t>b</a:t>
                </a:r>
              </a:p>
            </p:txBody>
          </p:sp>
          <p:grpSp>
            <p:nvGrpSpPr>
              <p:cNvPr id="305251" name="Group 99"/>
              <p:cNvGrpSpPr>
                <a:grpSpLocks/>
              </p:cNvGrpSpPr>
              <p:nvPr/>
            </p:nvGrpSpPr>
            <p:grpSpPr bwMode="auto">
              <a:xfrm>
                <a:off x="4731" y="12924"/>
                <a:ext cx="420" cy="378"/>
                <a:chOff x="3491" y="4865"/>
                <a:chExt cx="420" cy="400"/>
              </a:xfrm>
            </p:grpSpPr>
            <p:sp>
              <p:nvSpPr>
                <p:cNvPr id="305252" name="Oval 100"/>
                <p:cNvSpPr>
                  <a:spLocks noChangeArrowheads="1"/>
                </p:cNvSpPr>
                <p:nvPr/>
              </p:nvSpPr>
              <p:spPr bwMode="auto">
                <a:xfrm>
                  <a:off x="3511" y="4905"/>
                  <a:ext cx="340" cy="34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253" name="Text Box 101"/>
                <p:cNvSpPr txBox="1">
                  <a:spLocks noChangeArrowheads="1"/>
                </p:cNvSpPr>
                <p:nvPr/>
              </p:nvSpPr>
              <p:spPr bwMode="auto">
                <a:xfrm>
                  <a:off x="3491" y="4865"/>
                  <a:ext cx="420"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t>4</a:t>
                  </a:r>
                </a:p>
              </p:txBody>
            </p:sp>
          </p:grpSp>
          <p:sp>
            <p:nvSpPr>
              <p:cNvPr id="305254" name="Line 102"/>
              <p:cNvSpPr>
                <a:spLocks noChangeShapeType="1"/>
              </p:cNvSpPr>
              <p:nvPr/>
            </p:nvSpPr>
            <p:spPr bwMode="auto">
              <a:xfrm flipV="1">
                <a:off x="3891" y="13113"/>
                <a:ext cx="88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255" name="Text Box 103"/>
              <p:cNvSpPr txBox="1">
                <a:spLocks noChangeArrowheads="1"/>
              </p:cNvSpPr>
              <p:nvPr/>
            </p:nvSpPr>
            <p:spPr bwMode="auto">
              <a:xfrm>
                <a:off x="4011" y="12753"/>
                <a:ext cx="440" cy="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sym typeface="Symbol" pitchFamily="18" charset="2"/>
                  </a:rPr>
                  <a:t> </a:t>
                </a:r>
                <a:endParaRPr lang="en-US" altLang="zh-CN" b="1"/>
              </a:p>
            </p:txBody>
          </p:sp>
          <p:sp>
            <p:nvSpPr>
              <p:cNvPr id="305256" name="Text Box 104"/>
              <p:cNvSpPr txBox="1">
                <a:spLocks noChangeArrowheads="1"/>
              </p:cNvSpPr>
              <p:nvPr/>
            </p:nvSpPr>
            <p:spPr bwMode="auto">
              <a:xfrm>
                <a:off x="5271" y="12753"/>
                <a:ext cx="440" cy="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sym typeface="Symbol" pitchFamily="18" charset="2"/>
                  </a:rPr>
                  <a:t> </a:t>
                </a:r>
                <a:endParaRPr lang="en-US" altLang="zh-CN" b="1"/>
              </a:p>
            </p:txBody>
          </p:sp>
          <p:sp>
            <p:nvSpPr>
              <p:cNvPr id="305257" name="Arc 105"/>
              <p:cNvSpPr>
                <a:spLocks/>
              </p:cNvSpPr>
              <p:nvPr/>
            </p:nvSpPr>
            <p:spPr bwMode="auto">
              <a:xfrm>
                <a:off x="4731" y="12659"/>
                <a:ext cx="381" cy="327"/>
              </a:xfrm>
              <a:custGeom>
                <a:avLst/>
                <a:gdLst>
                  <a:gd name="G0" fmla="+- 21600 0 0"/>
                  <a:gd name="G1" fmla="+- 21600 0 0"/>
                  <a:gd name="G2" fmla="+- 21600 0 0"/>
                  <a:gd name="T0" fmla="*/ 7636 w 43200"/>
                  <a:gd name="T1" fmla="*/ 38080 h 39991"/>
                  <a:gd name="T2" fmla="*/ 32929 w 43200"/>
                  <a:gd name="T3" fmla="*/ 39991 h 39991"/>
                  <a:gd name="T4" fmla="*/ 21600 w 43200"/>
                  <a:gd name="T5" fmla="*/ 21600 h 39991"/>
                </a:gdLst>
                <a:ahLst/>
                <a:cxnLst>
                  <a:cxn ang="0">
                    <a:pos x="T0" y="T1"/>
                  </a:cxn>
                  <a:cxn ang="0">
                    <a:pos x="T2" y="T3"/>
                  </a:cxn>
                  <a:cxn ang="0">
                    <a:pos x="T4" y="T5"/>
                  </a:cxn>
                </a:cxnLst>
                <a:rect l="0" t="0" r="r" b="b"/>
                <a:pathLst>
                  <a:path w="43200" h="39991" fill="none" extrusionOk="0">
                    <a:moveTo>
                      <a:pt x="7636" y="38079"/>
                    </a:moveTo>
                    <a:cubicBezTo>
                      <a:pt x="2792" y="33975"/>
                      <a:pt x="0" y="27948"/>
                      <a:pt x="0" y="21600"/>
                    </a:cubicBezTo>
                    <a:cubicBezTo>
                      <a:pt x="0" y="9670"/>
                      <a:pt x="9670" y="0"/>
                      <a:pt x="21600" y="0"/>
                    </a:cubicBezTo>
                    <a:cubicBezTo>
                      <a:pt x="33529" y="0"/>
                      <a:pt x="43200" y="9670"/>
                      <a:pt x="43200" y="21600"/>
                    </a:cubicBezTo>
                    <a:cubicBezTo>
                      <a:pt x="43200" y="29097"/>
                      <a:pt x="39312" y="36058"/>
                      <a:pt x="32928" y="39990"/>
                    </a:cubicBezTo>
                  </a:path>
                  <a:path w="43200" h="39991" stroke="0" extrusionOk="0">
                    <a:moveTo>
                      <a:pt x="7636" y="38079"/>
                    </a:moveTo>
                    <a:cubicBezTo>
                      <a:pt x="2792" y="33975"/>
                      <a:pt x="0" y="27948"/>
                      <a:pt x="0" y="21600"/>
                    </a:cubicBezTo>
                    <a:cubicBezTo>
                      <a:pt x="0" y="9670"/>
                      <a:pt x="9670" y="0"/>
                      <a:pt x="21600" y="0"/>
                    </a:cubicBezTo>
                    <a:cubicBezTo>
                      <a:pt x="33529" y="0"/>
                      <a:pt x="43200" y="9670"/>
                      <a:pt x="43200" y="21600"/>
                    </a:cubicBezTo>
                    <a:cubicBezTo>
                      <a:pt x="43200" y="29097"/>
                      <a:pt x="39312" y="36058"/>
                      <a:pt x="32928" y="39990"/>
                    </a:cubicBezTo>
                    <a:lnTo>
                      <a:pt x="21600" y="21600"/>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258" name="Arc 106"/>
              <p:cNvSpPr>
                <a:spLocks/>
              </p:cNvSpPr>
              <p:nvPr/>
            </p:nvSpPr>
            <p:spPr bwMode="auto">
              <a:xfrm flipV="1">
                <a:off x="4731" y="13245"/>
                <a:ext cx="381" cy="328"/>
              </a:xfrm>
              <a:custGeom>
                <a:avLst/>
                <a:gdLst>
                  <a:gd name="G0" fmla="+- 21600 0 0"/>
                  <a:gd name="G1" fmla="+- 21600 0 0"/>
                  <a:gd name="G2" fmla="+- 21600 0 0"/>
                  <a:gd name="T0" fmla="*/ 7636 w 43200"/>
                  <a:gd name="T1" fmla="*/ 38080 h 39991"/>
                  <a:gd name="T2" fmla="*/ 32929 w 43200"/>
                  <a:gd name="T3" fmla="*/ 39991 h 39991"/>
                  <a:gd name="T4" fmla="*/ 21600 w 43200"/>
                  <a:gd name="T5" fmla="*/ 21600 h 39991"/>
                </a:gdLst>
                <a:ahLst/>
                <a:cxnLst>
                  <a:cxn ang="0">
                    <a:pos x="T0" y="T1"/>
                  </a:cxn>
                  <a:cxn ang="0">
                    <a:pos x="T2" y="T3"/>
                  </a:cxn>
                  <a:cxn ang="0">
                    <a:pos x="T4" y="T5"/>
                  </a:cxn>
                </a:cxnLst>
                <a:rect l="0" t="0" r="r" b="b"/>
                <a:pathLst>
                  <a:path w="43200" h="39991" fill="none" extrusionOk="0">
                    <a:moveTo>
                      <a:pt x="7636" y="38079"/>
                    </a:moveTo>
                    <a:cubicBezTo>
                      <a:pt x="2792" y="33975"/>
                      <a:pt x="0" y="27948"/>
                      <a:pt x="0" y="21600"/>
                    </a:cubicBezTo>
                    <a:cubicBezTo>
                      <a:pt x="0" y="9670"/>
                      <a:pt x="9670" y="0"/>
                      <a:pt x="21600" y="0"/>
                    </a:cubicBezTo>
                    <a:cubicBezTo>
                      <a:pt x="33529" y="0"/>
                      <a:pt x="43200" y="9670"/>
                      <a:pt x="43200" y="21600"/>
                    </a:cubicBezTo>
                    <a:cubicBezTo>
                      <a:pt x="43200" y="29097"/>
                      <a:pt x="39312" y="36058"/>
                      <a:pt x="32928" y="39990"/>
                    </a:cubicBezTo>
                  </a:path>
                  <a:path w="43200" h="39991" stroke="0" extrusionOk="0">
                    <a:moveTo>
                      <a:pt x="7636" y="38079"/>
                    </a:moveTo>
                    <a:cubicBezTo>
                      <a:pt x="2792" y="33975"/>
                      <a:pt x="0" y="27948"/>
                      <a:pt x="0" y="21600"/>
                    </a:cubicBezTo>
                    <a:cubicBezTo>
                      <a:pt x="0" y="9670"/>
                      <a:pt x="9670" y="0"/>
                      <a:pt x="21600" y="0"/>
                    </a:cubicBezTo>
                    <a:cubicBezTo>
                      <a:pt x="33529" y="0"/>
                      <a:pt x="43200" y="9670"/>
                      <a:pt x="43200" y="21600"/>
                    </a:cubicBezTo>
                    <a:cubicBezTo>
                      <a:pt x="43200" y="29097"/>
                      <a:pt x="39312" y="36058"/>
                      <a:pt x="32928" y="39990"/>
                    </a:cubicBezTo>
                    <a:lnTo>
                      <a:pt x="21600" y="21600"/>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5259" name="Text Box 107"/>
              <p:cNvSpPr txBox="1">
                <a:spLocks noChangeArrowheads="1"/>
              </p:cNvSpPr>
              <p:nvPr/>
            </p:nvSpPr>
            <p:spPr bwMode="auto">
              <a:xfrm>
                <a:off x="5071" y="13225"/>
                <a:ext cx="580" cy="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t>b</a:t>
                </a:r>
              </a:p>
            </p:txBody>
          </p:sp>
        </p:grpSp>
        <p:sp>
          <p:nvSpPr>
            <p:cNvPr id="305260" name="Text Box 108"/>
            <p:cNvSpPr txBox="1">
              <a:spLocks noChangeArrowheads="1"/>
            </p:cNvSpPr>
            <p:nvPr/>
          </p:nvSpPr>
          <p:spPr bwMode="auto">
            <a:xfrm>
              <a:off x="672" y="3221"/>
              <a:ext cx="547"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b="1"/>
                <a:t>(d)</a:t>
              </a:r>
            </a:p>
          </p:txBody>
        </p:sp>
      </p:grpSp>
      <p:sp>
        <p:nvSpPr>
          <p:cNvPr id="2" name="灯片编号占位符 1"/>
          <p:cNvSpPr>
            <a:spLocks noGrp="1"/>
          </p:cNvSpPr>
          <p:nvPr>
            <p:ph type="sldNum" sz="quarter" idx="10"/>
          </p:nvPr>
        </p:nvSpPr>
        <p:spPr/>
        <p:txBody>
          <a:bodyPr/>
          <a:lstStyle/>
          <a:p>
            <a:fld id="{53D5C0A6-204F-44E2-BC2D-888719E44444}" type="slidenum">
              <a:rPr lang="en-US" altLang="zh-CN" smtClean="0"/>
              <a:pPr/>
              <a:t>46</a:t>
            </a:fld>
            <a:endParaRPr lang="en-US" altLang="zh-CN"/>
          </a:p>
        </p:txBody>
      </p:sp>
    </p:spTree>
    <p:extLst>
      <p:ext uri="{BB962C8B-B14F-4D97-AF65-F5344CB8AC3E}">
        <p14:creationId xmlns:p14="http://schemas.microsoft.com/office/powerpoint/2010/main" val="19091616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5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305156"/>
                                        </p:tgtEl>
                                        <p:attrNameLst>
                                          <p:attrName>style.visibility</p:attrName>
                                        </p:attrNameLst>
                                      </p:cBhvr>
                                      <p:to>
                                        <p:strVal val="visible"/>
                                      </p:to>
                                    </p:set>
                                    <p:animEffect transition="in" filter="wipe(left)">
                                      <p:cBhvr>
                                        <p:cTn id="11" dur="500"/>
                                        <p:tgtEl>
                                          <p:spTgt spid="30515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05167"/>
                                        </p:tgtEl>
                                        <p:attrNameLst>
                                          <p:attrName>style.visibility</p:attrName>
                                        </p:attrNameLst>
                                      </p:cBhvr>
                                      <p:to>
                                        <p:strVal val="visible"/>
                                      </p:to>
                                    </p:set>
                                    <p:animEffect transition="in" filter="wipe(left)">
                                      <p:cBhvr>
                                        <p:cTn id="16" dur="500"/>
                                        <p:tgtEl>
                                          <p:spTgt spid="30516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05193"/>
                                        </p:tgtEl>
                                        <p:attrNameLst>
                                          <p:attrName>style.visibility</p:attrName>
                                        </p:attrNameLst>
                                      </p:cBhvr>
                                      <p:to>
                                        <p:strVal val="visible"/>
                                      </p:to>
                                    </p:set>
                                    <p:animEffect transition="in" filter="wipe(left)">
                                      <p:cBhvr>
                                        <p:cTn id="21" dur="500"/>
                                        <p:tgtEl>
                                          <p:spTgt spid="30519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305226"/>
                                        </p:tgtEl>
                                        <p:attrNameLst>
                                          <p:attrName>style.visibility</p:attrName>
                                        </p:attrNameLst>
                                      </p:cBhvr>
                                      <p:to>
                                        <p:strVal val="visible"/>
                                      </p:to>
                                    </p:set>
                                    <p:animEffect transition="in" filter="wipe(left)">
                                      <p:cBhvr>
                                        <p:cTn id="26" dur="500"/>
                                        <p:tgtEl>
                                          <p:spTgt spid="305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304800" y="152400"/>
            <a:ext cx="8610600" cy="614363"/>
          </a:xfrm>
        </p:spPr>
        <p:txBody>
          <a:bodyPr/>
          <a:lstStyle/>
          <a:p>
            <a:r>
              <a:rPr lang="zh-CN" altLang="en-US" sz="3200" dirty="0" smtClean="0">
                <a:latin typeface="宋体" charset="-122"/>
              </a:rPr>
              <a:t>示例</a:t>
            </a:r>
            <a:r>
              <a:rPr lang="zh-CN" altLang="en-US" sz="3200" b="0" dirty="0" smtClean="0">
                <a:solidFill>
                  <a:schemeClr val="tx1"/>
                </a:solidFill>
                <a:latin typeface="宋体" charset="-122"/>
              </a:rPr>
              <a:t>：</a:t>
            </a:r>
            <a:r>
              <a:rPr lang="zh-CN" altLang="en-US" sz="3200" dirty="0">
                <a:solidFill>
                  <a:schemeClr val="tx1"/>
                </a:solidFill>
                <a:latin typeface="宋体" charset="-122"/>
              </a:rPr>
              <a:t>构造与如下的</a:t>
            </a:r>
            <a:r>
              <a:rPr lang="en-US" altLang="zh-CN" sz="3200" dirty="0">
                <a:solidFill>
                  <a:schemeClr val="tx1"/>
                </a:solidFill>
                <a:latin typeface="宋体" charset="-122"/>
              </a:rPr>
              <a:t>NFA M</a:t>
            </a:r>
            <a:r>
              <a:rPr lang="zh-CN" altLang="en-US" sz="3200" dirty="0">
                <a:solidFill>
                  <a:schemeClr val="tx1"/>
                </a:solidFill>
                <a:latin typeface="宋体" charset="-122"/>
              </a:rPr>
              <a:t>等价的正规表达式</a:t>
            </a:r>
            <a:r>
              <a:rPr lang="en-US" altLang="zh-CN" sz="3200" dirty="0">
                <a:solidFill>
                  <a:schemeClr val="tx1"/>
                </a:solidFill>
                <a:latin typeface="宋体" charset="-122"/>
              </a:rPr>
              <a:t>r</a:t>
            </a:r>
            <a:r>
              <a:rPr lang="zh-CN" altLang="en-US" sz="3200" dirty="0">
                <a:solidFill>
                  <a:schemeClr val="tx1"/>
                </a:solidFill>
                <a:latin typeface="宋体" charset="-122"/>
              </a:rPr>
              <a:t>。</a:t>
            </a:r>
          </a:p>
        </p:txBody>
      </p:sp>
      <p:grpSp>
        <p:nvGrpSpPr>
          <p:cNvPr id="307203" name="Group 3"/>
          <p:cNvGrpSpPr>
            <a:grpSpLocks/>
          </p:cNvGrpSpPr>
          <p:nvPr/>
        </p:nvGrpSpPr>
        <p:grpSpPr bwMode="auto">
          <a:xfrm>
            <a:off x="1600200" y="863600"/>
            <a:ext cx="5943600" cy="1574800"/>
            <a:chOff x="2851" y="3325"/>
            <a:chExt cx="6180" cy="1520"/>
          </a:xfrm>
        </p:grpSpPr>
        <p:grpSp>
          <p:nvGrpSpPr>
            <p:cNvPr id="307204" name="Group 4"/>
            <p:cNvGrpSpPr>
              <a:grpSpLocks/>
            </p:cNvGrpSpPr>
            <p:nvPr/>
          </p:nvGrpSpPr>
          <p:grpSpPr bwMode="auto">
            <a:xfrm>
              <a:off x="2851" y="3445"/>
              <a:ext cx="6180" cy="1400"/>
              <a:chOff x="2851" y="3445"/>
              <a:chExt cx="6180" cy="1400"/>
            </a:xfrm>
          </p:grpSpPr>
          <p:grpSp>
            <p:nvGrpSpPr>
              <p:cNvPr id="307205" name="Group 5"/>
              <p:cNvGrpSpPr>
                <a:grpSpLocks/>
              </p:cNvGrpSpPr>
              <p:nvPr/>
            </p:nvGrpSpPr>
            <p:grpSpPr bwMode="auto">
              <a:xfrm>
                <a:off x="2851" y="3945"/>
                <a:ext cx="420" cy="400"/>
                <a:chOff x="2851" y="3945"/>
                <a:chExt cx="420" cy="400"/>
              </a:xfrm>
            </p:grpSpPr>
            <p:sp>
              <p:nvSpPr>
                <p:cNvPr id="307206" name="Oval 6"/>
                <p:cNvSpPr>
                  <a:spLocks noChangeArrowheads="1"/>
                </p:cNvSpPr>
                <p:nvPr/>
              </p:nvSpPr>
              <p:spPr bwMode="auto">
                <a:xfrm>
                  <a:off x="2851" y="3965"/>
                  <a:ext cx="380" cy="3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07" name="Text Box 7"/>
                <p:cNvSpPr txBox="1">
                  <a:spLocks noChangeArrowheads="1"/>
                </p:cNvSpPr>
                <p:nvPr/>
              </p:nvSpPr>
              <p:spPr bwMode="auto">
                <a:xfrm>
                  <a:off x="2851" y="3945"/>
                  <a:ext cx="420"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0</a:t>
                  </a:r>
                </a:p>
              </p:txBody>
            </p:sp>
          </p:grpSp>
          <p:grpSp>
            <p:nvGrpSpPr>
              <p:cNvPr id="307208" name="Group 8"/>
              <p:cNvGrpSpPr>
                <a:grpSpLocks/>
              </p:cNvGrpSpPr>
              <p:nvPr/>
            </p:nvGrpSpPr>
            <p:grpSpPr bwMode="auto">
              <a:xfrm>
                <a:off x="3791" y="3945"/>
                <a:ext cx="420" cy="400"/>
                <a:chOff x="2851" y="3945"/>
                <a:chExt cx="420" cy="400"/>
              </a:xfrm>
            </p:grpSpPr>
            <p:sp>
              <p:nvSpPr>
                <p:cNvPr id="307209" name="Oval 9"/>
                <p:cNvSpPr>
                  <a:spLocks noChangeArrowheads="1"/>
                </p:cNvSpPr>
                <p:nvPr/>
              </p:nvSpPr>
              <p:spPr bwMode="auto">
                <a:xfrm>
                  <a:off x="2851" y="3965"/>
                  <a:ext cx="380" cy="3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10" name="Text Box 10"/>
                <p:cNvSpPr txBox="1">
                  <a:spLocks noChangeArrowheads="1"/>
                </p:cNvSpPr>
                <p:nvPr/>
              </p:nvSpPr>
              <p:spPr bwMode="auto">
                <a:xfrm>
                  <a:off x="2851" y="3945"/>
                  <a:ext cx="420"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1</a:t>
                  </a:r>
                </a:p>
              </p:txBody>
            </p:sp>
          </p:grpSp>
          <p:grpSp>
            <p:nvGrpSpPr>
              <p:cNvPr id="307211" name="Group 11"/>
              <p:cNvGrpSpPr>
                <a:grpSpLocks/>
              </p:cNvGrpSpPr>
              <p:nvPr/>
            </p:nvGrpSpPr>
            <p:grpSpPr bwMode="auto">
              <a:xfrm>
                <a:off x="5691" y="3445"/>
                <a:ext cx="420" cy="400"/>
                <a:chOff x="2851" y="3945"/>
                <a:chExt cx="420" cy="400"/>
              </a:xfrm>
            </p:grpSpPr>
            <p:sp>
              <p:nvSpPr>
                <p:cNvPr id="307212" name="Oval 12"/>
                <p:cNvSpPr>
                  <a:spLocks noChangeArrowheads="1"/>
                </p:cNvSpPr>
                <p:nvPr/>
              </p:nvSpPr>
              <p:spPr bwMode="auto">
                <a:xfrm>
                  <a:off x="2851" y="3965"/>
                  <a:ext cx="380" cy="3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13" name="Text Box 13"/>
                <p:cNvSpPr txBox="1">
                  <a:spLocks noChangeArrowheads="1"/>
                </p:cNvSpPr>
                <p:nvPr/>
              </p:nvSpPr>
              <p:spPr bwMode="auto">
                <a:xfrm>
                  <a:off x="2851" y="3945"/>
                  <a:ext cx="420"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3</a:t>
                  </a:r>
                </a:p>
              </p:txBody>
            </p:sp>
          </p:grpSp>
          <p:grpSp>
            <p:nvGrpSpPr>
              <p:cNvPr id="307214" name="Group 14"/>
              <p:cNvGrpSpPr>
                <a:grpSpLocks/>
              </p:cNvGrpSpPr>
              <p:nvPr/>
            </p:nvGrpSpPr>
            <p:grpSpPr bwMode="auto">
              <a:xfrm>
                <a:off x="5731" y="4445"/>
                <a:ext cx="420" cy="400"/>
                <a:chOff x="2851" y="3945"/>
                <a:chExt cx="420" cy="400"/>
              </a:xfrm>
            </p:grpSpPr>
            <p:sp>
              <p:nvSpPr>
                <p:cNvPr id="307215" name="Oval 15"/>
                <p:cNvSpPr>
                  <a:spLocks noChangeArrowheads="1"/>
                </p:cNvSpPr>
                <p:nvPr/>
              </p:nvSpPr>
              <p:spPr bwMode="auto">
                <a:xfrm>
                  <a:off x="2851" y="3965"/>
                  <a:ext cx="380" cy="3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16" name="Text Box 16"/>
                <p:cNvSpPr txBox="1">
                  <a:spLocks noChangeArrowheads="1"/>
                </p:cNvSpPr>
                <p:nvPr/>
              </p:nvSpPr>
              <p:spPr bwMode="auto">
                <a:xfrm>
                  <a:off x="2851" y="3945"/>
                  <a:ext cx="420"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4</a:t>
                  </a:r>
                </a:p>
              </p:txBody>
            </p:sp>
          </p:grpSp>
          <p:grpSp>
            <p:nvGrpSpPr>
              <p:cNvPr id="307217" name="Group 17"/>
              <p:cNvGrpSpPr>
                <a:grpSpLocks/>
              </p:cNvGrpSpPr>
              <p:nvPr/>
            </p:nvGrpSpPr>
            <p:grpSpPr bwMode="auto">
              <a:xfrm>
                <a:off x="4711" y="3945"/>
                <a:ext cx="420" cy="400"/>
                <a:chOff x="2851" y="3945"/>
                <a:chExt cx="420" cy="400"/>
              </a:xfrm>
            </p:grpSpPr>
            <p:sp>
              <p:nvSpPr>
                <p:cNvPr id="307218" name="Oval 18"/>
                <p:cNvSpPr>
                  <a:spLocks noChangeArrowheads="1"/>
                </p:cNvSpPr>
                <p:nvPr/>
              </p:nvSpPr>
              <p:spPr bwMode="auto">
                <a:xfrm>
                  <a:off x="2851" y="3965"/>
                  <a:ext cx="380" cy="3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19" name="Text Box 19"/>
                <p:cNvSpPr txBox="1">
                  <a:spLocks noChangeArrowheads="1"/>
                </p:cNvSpPr>
                <p:nvPr/>
              </p:nvSpPr>
              <p:spPr bwMode="auto">
                <a:xfrm>
                  <a:off x="2851" y="3945"/>
                  <a:ext cx="420"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2</a:t>
                  </a:r>
                </a:p>
              </p:txBody>
            </p:sp>
          </p:grpSp>
          <p:grpSp>
            <p:nvGrpSpPr>
              <p:cNvPr id="307220" name="Group 20"/>
              <p:cNvGrpSpPr>
                <a:grpSpLocks/>
              </p:cNvGrpSpPr>
              <p:nvPr/>
            </p:nvGrpSpPr>
            <p:grpSpPr bwMode="auto">
              <a:xfrm>
                <a:off x="6711" y="3945"/>
                <a:ext cx="420" cy="400"/>
                <a:chOff x="2851" y="3945"/>
                <a:chExt cx="420" cy="400"/>
              </a:xfrm>
            </p:grpSpPr>
            <p:sp>
              <p:nvSpPr>
                <p:cNvPr id="307221" name="Oval 21"/>
                <p:cNvSpPr>
                  <a:spLocks noChangeArrowheads="1"/>
                </p:cNvSpPr>
                <p:nvPr/>
              </p:nvSpPr>
              <p:spPr bwMode="auto">
                <a:xfrm>
                  <a:off x="2851" y="3965"/>
                  <a:ext cx="380" cy="3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22" name="Text Box 22"/>
                <p:cNvSpPr txBox="1">
                  <a:spLocks noChangeArrowheads="1"/>
                </p:cNvSpPr>
                <p:nvPr/>
              </p:nvSpPr>
              <p:spPr bwMode="auto">
                <a:xfrm>
                  <a:off x="2851" y="3945"/>
                  <a:ext cx="420"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5</a:t>
                  </a:r>
                </a:p>
              </p:txBody>
            </p:sp>
          </p:grpSp>
          <p:grpSp>
            <p:nvGrpSpPr>
              <p:cNvPr id="307223" name="Group 23"/>
              <p:cNvGrpSpPr>
                <a:grpSpLocks/>
              </p:cNvGrpSpPr>
              <p:nvPr/>
            </p:nvGrpSpPr>
            <p:grpSpPr bwMode="auto">
              <a:xfrm>
                <a:off x="7671" y="3945"/>
                <a:ext cx="420" cy="400"/>
                <a:chOff x="2851" y="3945"/>
                <a:chExt cx="420" cy="400"/>
              </a:xfrm>
            </p:grpSpPr>
            <p:sp>
              <p:nvSpPr>
                <p:cNvPr id="307224" name="Oval 24"/>
                <p:cNvSpPr>
                  <a:spLocks noChangeArrowheads="1"/>
                </p:cNvSpPr>
                <p:nvPr/>
              </p:nvSpPr>
              <p:spPr bwMode="auto">
                <a:xfrm>
                  <a:off x="2851" y="3965"/>
                  <a:ext cx="380" cy="3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25" name="Text Box 25"/>
                <p:cNvSpPr txBox="1">
                  <a:spLocks noChangeArrowheads="1"/>
                </p:cNvSpPr>
                <p:nvPr/>
              </p:nvSpPr>
              <p:spPr bwMode="auto">
                <a:xfrm>
                  <a:off x="2851" y="3945"/>
                  <a:ext cx="420"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6</a:t>
                  </a:r>
                </a:p>
              </p:txBody>
            </p:sp>
          </p:grpSp>
          <p:grpSp>
            <p:nvGrpSpPr>
              <p:cNvPr id="307226" name="Group 26"/>
              <p:cNvGrpSpPr>
                <a:grpSpLocks/>
              </p:cNvGrpSpPr>
              <p:nvPr/>
            </p:nvGrpSpPr>
            <p:grpSpPr bwMode="auto">
              <a:xfrm>
                <a:off x="8611" y="3945"/>
                <a:ext cx="420" cy="400"/>
                <a:chOff x="2851" y="3945"/>
                <a:chExt cx="420" cy="400"/>
              </a:xfrm>
            </p:grpSpPr>
            <p:sp>
              <p:nvSpPr>
                <p:cNvPr id="307227" name="Oval 27"/>
                <p:cNvSpPr>
                  <a:spLocks noChangeArrowheads="1"/>
                </p:cNvSpPr>
                <p:nvPr/>
              </p:nvSpPr>
              <p:spPr bwMode="auto">
                <a:xfrm>
                  <a:off x="2851" y="3965"/>
                  <a:ext cx="380" cy="380"/>
                </a:xfrm>
                <a:prstGeom prst="ellipse">
                  <a:avLst/>
                </a:prstGeom>
                <a:noFill/>
                <a:ln w="38100" cmpd="dbl">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28" name="Text Box 28"/>
                <p:cNvSpPr txBox="1">
                  <a:spLocks noChangeArrowheads="1"/>
                </p:cNvSpPr>
                <p:nvPr/>
              </p:nvSpPr>
              <p:spPr bwMode="auto">
                <a:xfrm>
                  <a:off x="2851" y="3945"/>
                  <a:ext cx="420"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7</a:t>
                  </a:r>
                </a:p>
              </p:txBody>
            </p:sp>
          </p:grpSp>
          <p:sp>
            <p:nvSpPr>
              <p:cNvPr id="307229" name="Line 29"/>
              <p:cNvSpPr>
                <a:spLocks noChangeShapeType="1"/>
              </p:cNvSpPr>
              <p:nvPr/>
            </p:nvSpPr>
            <p:spPr bwMode="auto">
              <a:xfrm>
                <a:off x="3231" y="4145"/>
                <a:ext cx="56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30" name="Line 30"/>
              <p:cNvSpPr>
                <a:spLocks noChangeShapeType="1"/>
              </p:cNvSpPr>
              <p:nvPr/>
            </p:nvSpPr>
            <p:spPr bwMode="auto">
              <a:xfrm>
                <a:off x="4171" y="4145"/>
                <a:ext cx="56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31" name="Line 31"/>
              <p:cNvSpPr>
                <a:spLocks noChangeShapeType="1"/>
              </p:cNvSpPr>
              <p:nvPr/>
            </p:nvSpPr>
            <p:spPr bwMode="auto">
              <a:xfrm>
                <a:off x="7111" y="4145"/>
                <a:ext cx="56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32" name="Line 32"/>
              <p:cNvSpPr>
                <a:spLocks noChangeShapeType="1"/>
              </p:cNvSpPr>
              <p:nvPr/>
            </p:nvSpPr>
            <p:spPr bwMode="auto">
              <a:xfrm>
                <a:off x="8051" y="4145"/>
                <a:ext cx="56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33" name="Line 33"/>
              <p:cNvSpPr>
                <a:spLocks noChangeShapeType="1"/>
              </p:cNvSpPr>
              <p:nvPr/>
            </p:nvSpPr>
            <p:spPr bwMode="auto">
              <a:xfrm flipV="1">
                <a:off x="5091" y="3725"/>
                <a:ext cx="620" cy="32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34" name="Line 34"/>
              <p:cNvSpPr>
                <a:spLocks noChangeShapeType="1"/>
              </p:cNvSpPr>
              <p:nvPr/>
            </p:nvSpPr>
            <p:spPr bwMode="auto">
              <a:xfrm>
                <a:off x="5091" y="4225"/>
                <a:ext cx="680" cy="36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35" name="Line 35"/>
              <p:cNvSpPr>
                <a:spLocks noChangeShapeType="1"/>
              </p:cNvSpPr>
              <p:nvPr/>
            </p:nvSpPr>
            <p:spPr bwMode="auto">
              <a:xfrm>
                <a:off x="6071" y="3705"/>
                <a:ext cx="680" cy="34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36" name="Line 36"/>
              <p:cNvSpPr>
                <a:spLocks noChangeShapeType="1"/>
              </p:cNvSpPr>
              <p:nvPr/>
            </p:nvSpPr>
            <p:spPr bwMode="auto">
              <a:xfrm flipV="1">
                <a:off x="6091" y="4225"/>
                <a:ext cx="660" cy="40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07237" name="Text Box 37"/>
            <p:cNvSpPr txBox="1">
              <a:spLocks noChangeArrowheads="1"/>
            </p:cNvSpPr>
            <p:nvPr/>
          </p:nvSpPr>
          <p:spPr bwMode="auto">
            <a:xfrm>
              <a:off x="3571" y="3325"/>
              <a:ext cx="50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zh-CN" sz="1800" b="1"/>
                <a:t> </a:t>
              </a:r>
              <a:r>
                <a:rPr lang="en-US" altLang="zh-CN" sz="1800" b="1"/>
                <a:t>a</a:t>
              </a:r>
            </a:p>
          </p:txBody>
        </p:sp>
        <p:sp>
          <p:nvSpPr>
            <p:cNvPr id="307238" name="Arc 38"/>
            <p:cNvSpPr>
              <a:spLocks/>
            </p:cNvSpPr>
            <p:nvPr/>
          </p:nvSpPr>
          <p:spPr bwMode="auto">
            <a:xfrm flipH="1" flipV="1">
              <a:off x="3831" y="3585"/>
              <a:ext cx="400" cy="460"/>
            </a:xfrm>
            <a:custGeom>
              <a:avLst/>
              <a:gdLst>
                <a:gd name="G0" fmla="+- 21600 0 0"/>
                <a:gd name="G1" fmla="+- 20146 0 0"/>
                <a:gd name="G2" fmla="+- 21600 0 0"/>
                <a:gd name="T0" fmla="*/ 38723 w 43200"/>
                <a:gd name="T1" fmla="*/ 6979 h 41746"/>
                <a:gd name="T2" fmla="*/ 13809 w 43200"/>
                <a:gd name="T3" fmla="*/ 0 h 41746"/>
                <a:gd name="T4" fmla="*/ 21600 w 43200"/>
                <a:gd name="T5" fmla="*/ 20146 h 41746"/>
              </a:gdLst>
              <a:ahLst/>
              <a:cxnLst>
                <a:cxn ang="0">
                  <a:pos x="T0" y="T1"/>
                </a:cxn>
                <a:cxn ang="0">
                  <a:pos x="T2" y="T3"/>
                </a:cxn>
                <a:cxn ang="0">
                  <a:pos x="T4" y="T5"/>
                </a:cxn>
              </a:cxnLst>
              <a:rect l="0" t="0" r="r" b="b"/>
              <a:pathLst>
                <a:path w="43200" h="41746" fill="none" extrusionOk="0">
                  <a:moveTo>
                    <a:pt x="38722" y="6979"/>
                  </a:moveTo>
                  <a:cubicBezTo>
                    <a:pt x="41626" y="10754"/>
                    <a:pt x="43200" y="15383"/>
                    <a:pt x="43200" y="20146"/>
                  </a:cubicBezTo>
                  <a:cubicBezTo>
                    <a:pt x="43200" y="32075"/>
                    <a:pt x="33529" y="41746"/>
                    <a:pt x="21600" y="41746"/>
                  </a:cubicBezTo>
                  <a:cubicBezTo>
                    <a:pt x="9670" y="41746"/>
                    <a:pt x="0" y="32075"/>
                    <a:pt x="0" y="20146"/>
                  </a:cubicBezTo>
                  <a:cubicBezTo>
                    <a:pt x="-1" y="11223"/>
                    <a:pt x="5486" y="3218"/>
                    <a:pt x="13809" y="0"/>
                  </a:cubicBezTo>
                </a:path>
                <a:path w="43200" h="41746" stroke="0" extrusionOk="0">
                  <a:moveTo>
                    <a:pt x="38722" y="6979"/>
                  </a:moveTo>
                  <a:cubicBezTo>
                    <a:pt x="41626" y="10754"/>
                    <a:pt x="43200" y="15383"/>
                    <a:pt x="43200" y="20146"/>
                  </a:cubicBezTo>
                  <a:cubicBezTo>
                    <a:pt x="43200" y="32075"/>
                    <a:pt x="33529" y="41746"/>
                    <a:pt x="21600" y="41746"/>
                  </a:cubicBezTo>
                  <a:cubicBezTo>
                    <a:pt x="9670" y="41746"/>
                    <a:pt x="0" y="32075"/>
                    <a:pt x="0" y="20146"/>
                  </a:cubicBezTo>
                  <a:cubicBezTo>
                    <a:pt x="-1" y="11223"/>
                    <a:pt x="5486" y="3218"/>
                    <a:pt x="13809" y="0"/>
                  </a:cubicBezTo>
                  <a:lnTo>
                    <a:pt x="21600" y="20146"/>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39" name="Arc 39"/>
            <p:cNvSpPr>
              <a:spLocks/>
            </p:cNvSpPr>
            <p:nvPr/>
          </p:nvSpPr>
          <p:spPr bwMode="auto">
            <a:xfrm flipH="1" flipV="1">
              <a:off x="7731" y="3585"/>
              <a:ext cx="400" cy="460"/>
            </a:xfrm>
            <a:custGeom>
              <a:avLst/>
              <a:gdLst>
                <a:gd name="G0" fmla="+- 21600 0 0"/>
                <a:gd name="G1" fmla="+- 20146 0 0"/>
                <a:gd name="G2" fmla="+- 21600 0 0"/>
                <a:gd name="T0" fmla="*/ 38723 w 43200"/>
                <a:gd name="T1" fmla="*/ 6979 h 41746"/>
                <a:gd name="T2" fmla="*/ 13809 w 43200"/>
                <a:gd name="T3" fmla="*/ 0 h 41746"/>
                <a:gd name="T4" fmla="*/ 21600 w 43200"/>
                <a:gd name="T5" fmla="*/ 20146 h 41746"/>
              </a:gdLst>
              <a:ahLst/>
              <a:cxnLst>
                <a:cxn ang="0">
                  <a:pos x="T0" y="T1"/>
                </a:cxn>
                <a:cxn ang="0">
                  <a:pos x="T2" y="T3"/>
                </a:cxn>
                <a:cxn ang="0">
                  <a:pos x="T4" y="T5"/>
                </a:cxn>
              </a:cxnLst>
              <a:rect l="0" t="0" r="r" b="b"/>
              <a:pathLst>
                <a:path w="43200" h="41746" fill="none" extrusionOk="0">
                  <a:moveTo>
                    <a:pt x="38722" y="6979"/>
                  </a:moveTo>
                  <a:cubicBezTo>
                    <a:pt x="41626" y="10754"/>
                    <a:pt x="43200" y="15383"/>
                    <a:pt x="43200" y="20146"/>
                  </a:cubicBezTo>
                  <a:cubicBezTo>
                    <a:pt x="43200" y="32075"/>
                    <a:pt x="33529" y="41746"/>
                    <a:pt x="21600" y="41746"/>
                  </a:cubicBezTo>
                  <a:cubicBezTo>
                    <a:pt x="9670" y="41746"/>
                    <a:pt x="0" y="32075"/>
                    <a:pt x="0" y="20146"/>
                  </a:cubicBezTo>
                  <a:cubicBezTo>
                    <a:pt x="-1" y="11223"/>
                    <a:pt x="5486" y="3218"/>
                    <a:pt x="13809" y="0"/>
                  </a:cubicBezTo>
                </a:path>
                <a:path w="43200" h="41746" stroke="0" extrusionOk="0">
                  <a:moveTo>
                    <a:pt x="38722" y="6979"/>
                  </a:moveTo>
                  <a:cubicBezTo>
                    <a:pt x="41626" y="10754"/>
                    <a:pt x="43200" y="15383"/>
                    <a:pt x="43200" y="20146"/>
                  </a:cubicBezTo>
                  <a:cubicBezTo>
                    <a:pt x="43200" y="32075"/>
                    <a:pt x="33529" y="41746"/>
                    <a:pt x="21600" y="41746"/>
                  </a:cubicBezTo>
                  <a:cubicBezTo>
                    <a:pt x="9670" y="41746"/>
                    <a:pt x="0" y="32075"/>
                    <a:pt x="0" y="20146"/>
                  </a:cubicBezTo>
                  <a:cubicBezTo>
                    <a:pt x="-1" y="11223"/>
                    <a:pt x="5486" y="3218"/>
                    <a:pt x="13809" y="0"/>
                  </a:cubicBezTo>
                  <a:lnTo>
                    <a:pt x="21600" y="20146"/>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40" name="Arc 40"/>
            <p:cNvSpPr>
              <a:spLocks/>
            </p:cNvSpPr>
            <p:nvPr/>
          </p:nvSpPr>
          <p:spPr bwMode="auto">
            <a:xfrm flipH="1">
              <a:off x="3851" y="4265"/>
              <a:ext cx="400" cy="460"/>
            </a:xfrm>
            <a:custGeom>
              <a:avLst/>
              <a:gdLst>
                <a:gd name="G0" fmla="+- 21600 0 0"/>
                <a:gd name="G1" fmla="+- 20146 0 0"/>
                <a:gd name="G2" fmla="+- 21600 0 0"/>
                <a:gd name="T0" fmla="*/ 38723 w 43200"/>
                <a:gd name="T1" fmla="*/ 6979 h 41746"/>
                <a:gd name="T2" fmla="*/ 13809 w 43200"/>
                <a:gd name="T3" fmla="*/ 0 h 41746"/>
                <a:gd name="T4" fmla="*/ 21600 w 43200"/>
                <a:gd name="T5" fmla="*/ 20146 h 41746"/>
              </a:gdLst>
              <a:ahLst/>
              <a:cxnLst>
                <a:cxn ang="0">
                  <a:pos x="T0" y="T1"/>
                </a:cxn>
                <a:cxn ang="0">
                  <a:pos x="T2" y="T3"/>
                </a:cxn>
                <a:cxn ang="0">
                  <a:pos x="T4" y="T5"/>
                </a:cxn>
              </a:cxnLst>
              <a:rect l="0" t="0" r="r" b="b"/>
              <a:pathLst>
                <a:path w="43200" h="41746" fill="none" extrusionOk="0">
                  <a:moveTo>
                    <a:pt x="38722" y="6979"/>
                  </a:moveTo>
                  <a:cubicBezTo>
                    <a:pt x="41626" y="10754"/>
                    <a:pt x="43200" y="15383"/>
                    <a:pt x="43200" y="20146"/>
                  </a:cubicBezTo>
                  <a:cubicBezTo>
                    <a:pt x="43200" y="32075"/>
                    <a:pt x="33529" y="41746"/>
                    <a:pt x="21600" y="41746"/>
                  </a:cubicBezTo>
                  <a:cubicBezTo>
                    <a:pt x="9670" y="41746"/>
                    <a:pt x="0" y="32075"/>
                    <a:pt x="0" y="20146"/>
                  </a:cubicBezTo>
                  <a:cubicBezTo>
                    <a:pt x="-1" y="11223"/>
                    <a:pt x="5486" y="3218"/>
                    <a:pt x="13809" y="0"/>
                  </a:cubicBezTo>
                </a:path>
                <a:path w="43200" h="41746" stroke="0" extrusionOk="0">
                  <a:moveTo>
                    <a:pt x="38722" y="6979"/>
                  </a:moveTo>
                  <a:cubicBezTo>
                    <a:pt x="41626" y="10754"/>
                    <a:pt x="43200" y="15383"/>
                    <a:pt x="43200" y="20146"/>
                  </a:cubicBezTo>
                  <a:cubicBezTo>
                    <a:pt x="43200" y="32075"/>
                    <a:pt x="33529" y="41746"/>
                    <a:pt x="21600" y="41746"/>
                  </a:cubicBezTo>
                  <a:cubicBezTo>
                    <a:pt x="9670" y="41746"/>
                    <a:pt x="0" y="32075"/>
                    <a:pt x="0" y="20146"/>
                  </a:cubicBezTo>
                  <a:cubicBezTo>
                    <a:pt x="-1" y="11223"/>
                    <a:pt x="5486" y="3218"/>
                    <a:pt x="13809" y="0"/>
                  </a:cubicBezTo>
                  <a:lnTo>
                    <a:pt x="21600" y="20146"/>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41" name="Arc 41"/>
            <p:cNvSpPr>
              <a:spLocks/>
            </p:cNvSpPr>
            <p:nvPr/>
          </p:nvSpPr>
          <p:spPr bwMode="auto">
            <a:xfrm flipH="1">
              <a:off x="7731" y="4265"/>
              <a:ext cx="400" cy="460"/>
            </a:xfrm>
            <a:custGeom>
              <a:avLst/>
              <a:gdLst>
                <a:gd name="G0" fmla="+- 21600 0 0"/>
                <a:gd name="G1" fmla="+- 20146 0 0"/>
                <a:gd name="G2" fmla="+- 21600 0 0"/>
                <a:gd name="T0" fmla="*/ 38723 w 43200"/>
                <a:gd name="T1" fmla="*/ 6979 h 41746"/>
                <a:gd name="T2" fmla="*/ 13809 w 43200"/>
                <a:gd name="T3" fmla="*/ 0 h 41746"/>
                <a:gd name="T4" fmla="*/ 21600 w 43200"/>
                <a:gd name="T5" fmla="*/ 20146 h 41746"/>
              </a:gdLst>
              <a:ahLst/>
              <a:cxnLst>
                <a:cxn ang="0">
                  <a:pos x="T0" y="T1"/>
                </a:cxn>
                <a:cxn ang="0">
                  <a:pos x="T2" y="T3"/>
                </a:cxn>
                <a:cxn ang="0">
                  <a:pos x="T4" y="T5"/>
                </a:cxn>
              </a:cxnLst>
              <a:rect l="0" t="0" r="r" b="b"/>
              <a:pathLst>
                <a:path w="43200" h="41746" fill="none" extrusionOk="0">
                  <a:moveTo>
                    <a:pt x="38722" y="6979"/>
                  </a:moveTo>
                  <a:cubicBezTo>
                    <a:pt x="41626" y="10754"/>
                    <a:pt x="43200" y="15383"/>
                    <a:pt x="43200" y="20146"/>
                  </a:cubicBezTo>
                  <a:cubicBezTo>
                    <a:pt x="43200" y="32075"/>
                    <a:pt x="33529" y="41746"/>
                    <a:pt x="21600" y="41746"/>
                  </a:cubicBezTo>
                  <a:cubicBezTo>
                    <a:pt x="9670" y="41746"/>
                    <a:pt x="0" y="32075"/>
                    <a:pt x="0" y="20146"/>
                  </a:cubicBezTo>
                  <a:cubicBezTo>
                    <a:pt x="-1" y="11223"/>
                    <a:pt x="5486" y="3218"/>
                    <a:pt x="13809" y="0"/>
                  </a:cubicBezTo>
                </a:path>
                <a:path w="43200" h="41746" stroke="0" extrusionOk="0">
                  <a:moveTo>
                    <a:pt x="38722" y="6979"/>
                  </a:moveTo>
                  <a:cubicBezTo>
                    <a:pt x="41626" y="10754"/>
                    <a:pt x="43200" y="15383"/>
                    <a:pt x="43200" y="20146"/>
                  </a:cubicBezTo>
                  <a:cubicBezTo>
                    <a:pt x="43200" y="32075"/>
                    <a:pt x="33529" y="41746"/>
                    <a:pt x="21600" y="41746"/>
                  </a:cubicBezTo>
                  <a:cubicBezTo>
                    <a:pt x="9670" y="41746"/>
                    <a:pt x="0" y="32075"/>
                    <a:pt x="0" y="20146"/>
                  </a:cubicBezTo>
                  <a:cubicBezTo>
                    <a:pt x="-1" y="11223"/>
                    <a:pt x="5486" y="3218"/>
                    <a:pt x="13809" y="0"/>
                  </a:cubicBezTo>
                  <a:lnTo>
                    <a:pt x="21600" y="20146"/>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42" name="Text Box 42"/>
            <p:cNvSpPr txBox="1">
              <a:spLocks noChangeArrowheads="1"/>
            </p:cNvSpPr>
            <p:nvPr/>
          </p:nvSpPr>
          <p:spPr bwMode="auto">
            <a:xfrm>
              <a:off x="4151" y="4425"/>
              <a:ext cx="50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zh-CN" sz="1800" b="1"/>
                <a:t> </a:t>
              </a:r>
              <a:r>
                <a:rPr lang="en-US" altLang="zh-CN" sz="1800" b="1"/>
                <a:t>b</a:t>
              </a:r>
            </a:p>
          </p:txBody>
        </p:sp>
        <p:sp>
          <p:nvSpPr>
            <p:cNvPr id="307243" name="Text Box 43"/>
            <p:cNvSpPr txBox="1">
              <a:spLocks noChangeArrowheads="1"/>
            </p:cNvSpPr>
            <p:nvPr/>
          </p:nvSpPr>
          <p:spPr bwMode="auto">
            <a:xfrm>
              <a:off x="5071" y="3545"/>
              <a:ext cx="50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zh-CN" sz="1800" b="1"/>
                <a:t>  </a:t>
              </a:r>
              <a:r>
                <a:rPr lang="en-US" altLang="zh-CN" sz="1800" b="1"/>
                <a:t>a</a:t>
              </a:r>
            </a:p>
          </p:txBody>
        </p:sp>
        <p:sp>
          <p:nvSpPr>
            <p:cNvPr id="307244" name="Text Box 44"/>
            <p:cNvSpPr txBox="1">
              <a:spLocks noChangeArrowheads="1"/>
            </p:cNvSpPr>
            <p:nvPr/>
          </p:nvSpPr>
          <p:spPr bwMode="auto">
            <a:xfrm>
              <a:off x="6231" y="3525"/>
              <a:ext cx="50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t>a</a:t>
              </a:r>
            </a:p>
          </p:txBody>
        </p:sp>
        <p:sp>
          <p:nvSpPr>
            <p:cNvPr id="307245" name="Text Box 45"/>
            <p:cNvSpPr txBox="1">
              <a:spLocks noChangeArrowheads="1"/>
            </p:cNvSpPr>
            <p:nvPr/>
          </p:nvSpPr>
          <p:spPr bwMode="auto">
            <a:xfrm>
              <a:off x="5111" y="4285"/>
              <a:ext cx="50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zh-CN" sz="1800" b="1"/>
                <a:t> </a:t>
              </a:r>
              <a:r>
                <a:rPr lang="en-US" altLang="zh-CN" sz="1800" b="1"/>
                <a:t>b</a:t>
              </a:r>
            </a:p>
          </p:txBody>
        </p:sp>
        <p:sp>
          <p:nvSpPr>
            <p:cNvPr id="307246" name="Text Box 46"/>
            <p:cNvSpPr txBox="1">
              <a:spLocks noChangeArrowheads="1"/>
            </p:cNvSpPr>
            <p:nvPr/>
          </p:nvSpPr>
          <p:spPr bwMode="auto">
            <a:xfrm>
              <a:off x="6251" y="4325"/>
              <a:ext cx="50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zh-CN" sz="1800" b="1"/>
                <a:t>  </a:t>
              </a:r>
              <a:r>
                <a:rPr lang="en-US" altLang="zh-CN" sz="1800" b="1"/>
                <a:t>b</a:t>
              </a:r>
            </a:p>
          </p:txBody>
        </p:sp>
        <p:sp>
          <p:nvSpPr>
            <p:cNvPr id="307247" name="Text Box 47"/>
            <p:cNvSpPr txBox="1">
              <a:spLocks noChangeArrowheads="1"/>
            </p:cNvSpPr>
            <p:nvPr/>
          </p:nvSpPr>
          <p:spPr bwMode="auto">
            <a:xfrm>
              <a:off x="7431" y="3385"/>
              <a:ext cx="50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zh-CN" sz="1800" b="1"/>
                <a:t> </a:t>
              </a:r>
              <a:r>
                <a:rPr lang="en-US" altLang="zh-CN" sz="1800" b="1"/>
                <a:t>a</a:t>
              </a:r>
            </a:p>
          </p:txBody>
        </p:sp>
        <p:sp>
          <p:nvSpPr>
            <p:cNvPr id="307248" name="Text Box 48"/>
            <p:cNvSpPr txBox="1">
              <a:spLocks noChangeArrowheads="1"/>
            </p:cNvSpPr>
            <p:nvPr/>
          </p:nvSpPr>
          <p:spPr bwMode="auto">
            <a:xfrm>
              <a:off x="8051" y="4405"/>
              <a:ext cx="50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zh-CN" sz="1800" b="1"/>
                <a:t> </a:t>
              </a:r>
              <a:r>
                <a:rPr lang="en-US" altLang="zh-CN" sz="1800" b="1"/>
                <a:t>b</a:t>
              </a:r>
            </a:p>
          </p:txBody>
        </p:sp>
        <p:sp>
          <p:nvSpPr>
            <p:cNvPr id="307249" name="Text Box 49"/>
            <p:cNvSpPr txBox="1">
              <a:spLocks noChangeArrowheads="1"/>
            </p:cNvSpPr>
            <p:nvPr/>
          </p:nvSpPr>
          <p:spPr bwMode="auto">
            <a:xfrm>
              <a:off x="3211" y="3765"/>
              <a:ext cx="50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sym typeface="Symbol" pitchFamily="18" charset="2"/>
                </a:rPr>
                <a:t></a:t>
              </a:r>
              <a:endParaRPr lang="en-US" altLang="zh-CN" sz="1800" b="1"/>
            </a:p>
          </p:txBody>
        </p:sp>
        <p:sp>
          <p:nvSpPr>
            <p:cNvPr id="307250" name="Text Box 50"/>
            <p:cNvSpPr txBox="1">
              <a:spLocks noChangeArrowheads="1"/>
            </p:cNvSpPr>
            <p:nvPr/>
          </p:nvSpPr>
          <p:spPr bwMode="auto">
            <a:xfrm>
              <a:off x="4191" y="3785"/>
              <a:ext cx="50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sym typeface="Symbol" pitchFamily="18" charset="2"/>
                </a:rPr>
                <a:t></a:t>
              </a:r>
              <a:endParaRPr lang="en-US" altLang="zh-CN" sz="1800" b="1"/>
            </a:p>
          </p:txBody>
        </p:sp>
        <p:sp>
          <p:nvSpPr>
            <p:cNvPr id="307251" name="Text Box 51"/>
            <p:cNvSpPr txBox="1">
              <a:spLocks noChangeArrowheads="1"/>
            </p:cNvSpPr>
            <p:nvPr/>
          </p:nvSpPr>
          <p:spPr bwMode="auto">
            <a:xfrm>
              <a:off x="7151" y="3765"/>
              <a:ext cx="50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sym typeface="Symbol" pitchFamily="18" charset="2"/>
                </a:rPr>
                <a:t></a:t>
              </a:r>
              <a:endParaRPr lang="en-US" altLang="zh-CN" sz="1800" b="1"/>
            </a:p>
          </p:txBody>
        </p:sp>
        <p:sp>
          <p:nvSpPr>
            <p:cNvPr id="307252" name="Text Box 52"/>
            <p:cNvSpPr txBox="1">
              <a:spLocks noChangeArrowheads="1"/>
            </p:cNvSpPr>
            <p:nvPr/>
          </p:nvSpPr>
          <p:spPr bwMode="auto">
            <a:xfrm>
              <a:off x="8091" y="3785"/>
              <a:ext cx="50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sym typeface="Symbol" pitchFamily="18" charset="2"/>
                </a:rPr>
                <a:t></a:t>
              </a:r>
              <a:endParaRPr lang="en-US" altLang="zh-CN" sz="1800" b="1"/>
            </a:p>
          </p:txBody>
        </p:sp>
      </p:grpSp>
      <p:grpSp>
        <p:nvGrpSpPr>
          <p:cNvPr id="307253" name="Group 53"/>
          <p:cNvGrpSpPr>
            <a:grpSpLocks/>
          </p:cNvGrpSpPr>
          <p:nvPr/>
        </p:nvGrpSpPr>
        <p:grpSpPr bwMode="auto">
          <a:xfrm>
            <a:off x="1568450" y="2597150"/>
            <a:ext cx="6108700" cy="1441450"/>
            <a:chOff x="2651" y="13505"/>
            <a:chExt cx="6180" cy="1500"/>
          </a:xfrm>
        </p:grpSpPr>
        <p:grpSp>
          <p:nvGrpSpPr>
            <p:cNvPr id="307254" name="Group 54"/>
            <p:cNvGrpSpPr>
              <a:grpSpLocks/>
            </p:cNvGrpSpPr>
            <p:nvPr/>
          </p:nvGrpSpPr>
          <p:grpSpPr bwMode="auto">
            <a:xfrm>
              <a:off x="2651" y="14105"/>
              <a:ext cx="420" cy="400"/>
              <a:chOff x="2851" y="3945"/>
              <a:chExt cx="420" cy="400"/>
            </a:xfrm>
          </p:grpSpPr>
          <p:sp>
            <p:nvSpPr>
              <p:cNvPr id="307255" name="Oval 55"/>
              <p:cNvSpPr>
                <a:spLocks noChangeArrowheads="1"/>
              </p:cNvSpPr>
              <p:nvPr/>
            </p:nvSpPr>
            <p:spPr bwMode="auto">
              <a:xfrm>
                <a:off x="2851" y="3965"/>
                <a:ext cx="380" cy="3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56" name="Text Box 56"/>
              <p:cNvSpPr txBox="1">
                <a:spLocks noChangeArrowheads="1"/>
              </p:cNvSpPr>
              <p:nvPr/>
            </p:nvSpPr>
            <p:spPr bwMode="auto">
              <a:xfrm>
                <a:off x="2851" y="3945"/>
                <a:ext cx="420"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t>0</a:t>
                </a:r>
              </a:p>
            </p:txBody>
          </p:sp>
        </p:grpSp>
        <p:grpSp>
          <p:nvGrpSpPr>
            <p:cNvPr id="307257" name="Group 57"/>
            <p:cNvGrpSpPr>
              <a:grpSpLocks/>
            </p:cNvGrpSpPr>
            <p:nvPr/>
          </p:nvGrpSpPr>
          <p:grpSpPr bwMode="auto">
            <a:xfrm>
              <a:off x="3591" y="14105"/>
              <a:ext cx="420" cy="400"/>
              <a:chOff x="2851" y="3945"/>
              <a:chExt cx="420" cy="400"/>
            </a:xfrm>
          </p:grpSpPr>
          <p:sp>
            <p:nvSpPr>
              <p:cNvPr id="307258" name="Oval 58"/>
              <p:cNvSpPr>
                <a:spLocks noChangeArrowheads="1"/>
              </p:cNvSpPr>
              <p:nvPr/>
            </p:nvSpPr>
            <p:spPr bwMode="auto">
              <a:xfrm>
                <a:off x="2851" y="3965"/>
                <a:ext cx="380" cy="3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59" name="Text Box 59"/>
              <p:cNvSpPr txBox="1">
                <a:spLocks noChangeArrowheads="1"/>
              </p:cNvSpPr>
              <p:nvPr/>
            </p:nvSpPr>
            <p:spPr bwMode="auto">
              <a:xfrm>
                <a:off x="2851" y="3945"/>
                <a:ext cx="420"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t>1</a:t>
                </a:r>
              </a:p>
            </p:txBody>
          </p:sp>
        </p:grpSp>
        <p:grpSp>
          <p:nvGrpSpPr>
            <p:cNvPr id="307260" name="Group 60"/>
            <p:cNvGrpSpPr>
              <a:grpSpLocks/>
            </p:cNvGrpSpPr>
            <p:nvPr/>
          </p:nvGrpSpPr>
          <p:grpSpPr bwMode="auto">
            <a:xfrm>
              <a:off x="4511" y="14105"/>
              <a:ext cx="420" cy="400"/>
              <a:chOff x="2851" y="3945"/>
              <a:chExt cx="420" cy="400"/>
            </a:xfrm>
          </p:grpSpPr>
          <p:sp>
            <p:nvSpPr>
              <p:cNvPr id="307261" name="Oval 61"/>
              <p:cNvSpPr>
                <a:spLocks noChangeArrowheads="1"/>
              </p:cNvSpPr>
              <p:nvPr/>
            </p:nvSpPr>
            <p:spPr bwMode="auto">
              <a:xfrm>
                <a:off x="2851" y="3965"/>
                <a:ext cx="380" cy="3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62" name="Text Box 62"/>
              <p:cNvSpPr txBox="1">
                <a:spLocks noChangeArrowheads="1"/>
              </p:cNvSpPr>
              <p:nvPr/>
            </p:nvSpPr>
            <p:spPr bwMode="auto">
              <a:xfrm>
                <a:off x="2851" y="3945"/>
                <a:ext cx="420"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t>2</a:t>
                </a:r>
              </a:p>
            </p:txBody>
          </p:sp>
        </p:grpSp>
        <p:grpSp>
          <p:nvGrpSpPr>
            <p:cNvPr id="307263" name="Group 63"/>
            <p:cNvGrpSpPr>
              <a:grpSpLocks/>
            </p:cNvGrpSpPr>
            <p:nvPr/>
          </p:nvGrpSpPr>
          <p:grpSpPr bwMode="auto">
            <a:xfrm>
              <a:off x="6511" y="14105"/>
              <a:ext cx="420" cy="400"/>
              <a:chOff x="2851" y="3945"/>
              <a:chExt cx="420" cy="400"/>
            </a:xfrm>
          </p:grpSpPr>
          <p:sp>
            <p:nvSpPr>
              <p:cNvPr id="307264" name="Oval 64"/>
              <p:cNvSpPr>
                <a:spLocks noChangeArrowheads="1"/>
              </p:cNvSpPr>
              <p:nvPr/>
            </p:nvSpPr>
            <p:spPr bwMode="auto">
              <a:xfrm>
                <a:off x="2851" y="3965"/>
                <a:ext cx="380" cy="3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65" name="Text Box 65"/>
              <p:cNvSpPr txBox="1">
                <a:spLocks noChangeArrowheads="1"/>
              </p:cNvSpPr>
              <p:nvPr/>
            </p:nvSpPr>
            <p:spPr bwMode="auto">
              <a:xfrm>
                <a:off x="2851" y="3945"/>
                <a:ext cx="420"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t>5</a:t>
                </a:r>
              </a:p>
            </p:txBody>
          </p:sp>
        </p:grpSp>
        <p:grpSp>
          <p:nvGrpSpPr>
            <p:cNvPr id="307266" name="Group 66"/>
            <p:cNvGrpSpPr>
              <a:grpSpLocks/>
            </p:cNvGrpSpPr>
            <p:nvPr/>
          </p:nvGrpSpPr>
          <p:grpSpPr bwMode="auto">
            <a:xfrm>
              <a:off x="7471" y="14105"/>
              <a:ext cx="420" cy="400"/>
              <a:chOff x="2851" y="3945"/>
              <a:chExt cx="420" cy="400"/>
            </a:xfrm>
          </p:grpSpPr>
          <p:sp>
            <p:nvSpPr>
              <p:cNvPr id="307267" name="Oval 67"/>
              <p:cNvSpPr>
                <a:spLocks noChangeArrowheads="1"/>
              </p:cNvSpPr>
              <p:nvPr/>
            </p:nvSpPr>
            <p:spPr bwMode="auto">
              <a:xfrm>
                <a:off x="2851" y="3965"/>
                <a:ext cx="380" cy="3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68" name="Text Box 68"/>
              <p:cNvSpPr txBox="1">
                <a:spLocks noChangeArrowheads="1"/>
              </p:cNvSpPr>
              <p:nvPr/>
            </p:nvSpPr>
            <p:spPr bwMode="auto">
              <a:xfrm>
                <a:off x="2851" y="3945"/>
                <a:ext cx="420"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t>6</a:t>
                </a:r>
              </a:p>
            </p:txBody>
          </p:sp>
        </p:grpSp>
        <p:grpSp>
          <p:nvGrpSpPr>
            <p:cNvPr id="307269" name="Group 69"/>
            <p:cNvGrpSpPr>
              <a:grpSpLocks/>
            </p:cNvGrpSpPr>
            <p:nvPr/>
          </p:nvGrpSpPr>
          <p:grpSpPr bwMode="auto">
            <a:xfrm>
              <a:off x="8411" y="14105"/>
              <a:ext cx="420" cy="400"/>
              <a:chOff x="2851" y="3945"/>
              <a:chExt cx="420" cy="400"/>
            </a:xfrm>
          </p:grpSpPr>
          <p:sp>
            <p:nvSpPr>
              <p:cNvPr id="307270" name="Oval 70"/>
              <p:cNvSpPr>
                <a:spLocks noChangeArrowheads="1"/>
              </p:cNvSpPr>
              <p:nvPr/>
            </p:nvSpPr>
            <p:spPr bwMode="auto">
              <a:xfrm>
                <a:off x="2851" y="3965"/>
                <a:ext cx="380" cy="380"/>
              </a:xfrm>
              <a:prstGeom prst="ellipse">
                <a:avLst/>
              </a:prstGeom>
              <a:noFill/>
              <a:ln w="38100" cmpd="dbl">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71" name="Text Box 71"/>
              <p:cNvSpPr txBox="1">
                <a:spLocks noChangeArrowheads="1"/>
              </p:cNvSpPr>
              <p:nvPr/>
            </p:nvSpPr>
            <p:spPr bwMode="auto">
              <a:xfrm>
                <a:off x="2851" y="3945"/>
                <a:ext cx="420"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t>7</a:t>
                </a:r>
              </a:p>
            </p:txBody>
          </p:sp>
        </p:grpSp>
        <p:sp>
          <p:nvSpPr>
            <p:cNvPr id="307272" name="Line 72"/>
            <p:cNvSpPr>
              <a:spLocks noChangeShapeType="1"/>
            </p:cNvSpPr>
            <p:nvPr/>
          </p:nvSpPr>
          <p:spPr bwMode="auto">
            <a:xfrm>
              <a:off x="3031" y="14305"/>
              <a:ext cx="56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73" name="Line 73"/>
            <p:cNvSpPr>
              <a:spLocks noChangeShapeType="1"/>
            </p:cNvSpPr>
            <p:nvPr/>
          </p:nvSpPr>
          <p:spPr bwMode="auto">
            <a:xfrm>
              <a:off x="3971" y="14305"/>
              <a:ext cx="56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74" name="Line 74"/>
            <p:cNvSpPr>
              <a:spLocks noChangeShapeType="1"/>
            </p:cNvSpPr>
            <p:nvPr/>
          </p:nvSpPr>
          <p:spPr bwMode="auto">
            <a:xfrm>
              <a:off x="6911" y="14305"/>
              <a:ext cx="56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75" name="Line 75"/>
            <p:cNvSpPr>
              <a:spLocks noChangeShapeType="1"/>
            </p:cNvSpPr>
            <p:nvPr/>
          </p:nvSpPr>
          <p:spPr bwMode="auto">
            <a:xfrm>
              <a:off x="7851" y="14305"/>
              <a:ext cx="56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76" name="Arc 76"/>
            <p:cNvSpPr>
              <a:spLocks/>
            </p:cNvSpPr>
            <p:nvPr/>
          </p:nvSpPr>
          <p:spPr bwMode="auto">
            <a:xfrm flipH="1">
              <a:off x="3651" y="14425"/>
              <a:ext cx="400" cy="460"/>
            </a:xfrm>
            <a:custGeom>
              <a:avLst/>
              <a:gdLst>
                <a:gd name="G0" fmla="+- 21600 0 0"/>
                <a:gd name="G1" fmla="+- 20146 0 0"/>
                <a:gd name="G2" fmla="+- 21600 0 0"/>
                <a:gd name="T0" fmla="*/ 38723 w 43200"/>
                <a:gd name="T1" fmla="*/ 6979 h 41746"/>
                <a:gd name="T2" fmla="*/ 13809 w 43200"/>
                <a:gd name="T3" fmla="*/ 0 h 41746"/>
                <a:gd name="T4" fmla="*/ 21600 w 43200"/>
                <a:gd name="T5" fmla="*/ 20146 h 41746"/>
              </a:gdLst>
              <a:ahLst/>
              <a:cxnLst>
                <a:cxn ang="0">
                  <a:pos x="T0" y="T1"/>
                </a:cxn>
                <a:cxn ang="0">
                  <a:pos x="T2" y="T3"/>
                </a:cxn>
                <a:cxn ang="0">
                  <a:pos x="T4" y="T5"/>
                </a:cxn>
              </a:cxnLst>
              <a:rect l="0" t="0" r="r" b="b"/>
              <a:pathLst>
                <a:path w="43200" h="41746" fill="none" extrusionOk="0">
                  <a:moveTo>
                    <a:pt x="38722" y="6979"/>
                  </a:moveTo>
                  <a:cubicBezTo>
                    <a:pt x="41626" y="10754"/>
                    <a:pt x="43200" y="15383"/>
                    <a:pt x="43200" y="20146"/>
                  </a:cubicBezTo>
                  <a:cubicBezTo>
                    <a:pt x="43200" y="32075"/>
                    <a:pt x="33529" y="41746"/>
                    <a:pt x="21600" y="41746"/>
                  </a:cubicBezTo>
                  <a:cubicBezTo>
                    <a:pt x="9670" y="41746"/>
                    <a:pt x="0" y="32075"/>
                    <a:pt x="0" y="20146"/>
                  </a:cubicBezTo>
                  <a:cubicBezTo>
                    <a:pt x="-1" y="11223"/>
                    <a:pt x="5486" y="3218"/>
                    <a:pt x="13809" y="0"/>
                  </a:cubicBezTo>
                </a:path>
                <a:path w="43200" h="41746" stroke="0" extrusionOk="0">
                  <a:moveTo>
                    <a:pt x="38722" y="6979"/>
                  </a:moveTo>
                  <a:cubicBezTo>
                    <a:pt x="41626" y="10754"/>
                    <a:pt x="43200" y="15383"/>
                    <a:pt x="43200" y="20146"/>
                  </a:cubicBezTo>
                  <a:cubicBezTo>
                    <a:pt x="43200" y="32075"/>
                    <a:pt x="33529" y="41746"/>
                    <a:pt x="21600" y="41746"/>
                  </a:cubicBezTo>
                  <a:cubicBezTo>
                    <a:pt x="9670" y="41746"/>
                    <a:pt x="0" y="32075"/>
                    <a:pt x="0" y="20146"/>
                  </a:cubicBezTo>
                  <a:cubicBezTo>
                    <a:pt x="-1" y="11223"/>
                    <a:pt x="5486" y="3218"/>
                    <a:pt x="13809" y="0"/>
                  </a:cubicBezTo>
                  <a:lnTo>
                    <a:pt x="21600" y="20146"/>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77" name="Arc 77"/>
            <p:cNvSpPr>
              <a:spLocks/>
            </p:cNvSpPr>
            <p:nvPr/>
          </p:nvSpPr>
          <p:spPr bwMode="auto">
            <a:xfrm flipH="1">
              <a:off x="7531" y="14425"/>
              <a:ext cx="400" cy="460"/>
            </a:xfrm>
            <a:custGeom>
              <a:avLst/>
              <a:gdLst>
                <a:gd name="G0" fmla="+- 21600 0 0"/>
                <a:gd name="G1" fmla="+- 20146 0 0"/>
                <a:gd name="G2" fmla="+- 21600 0 0"/>
                <a:gd name="T0" fmla="*/ 38723 w 43200"/>
                <a:gd name="T1" fmla="*/ 6979 h 41746"/>
                <a:gd name="T2" fmla="*/ 13809 w 43200"/>
                <a:gd name="T3" fmla="*/ 0 h 41746"/>
                <a:gd name="T4" fmla="*/ 21600 w 43200"/>
                <a:gd name="T5" fmla="*/ 20146 h 41746"/>
              </a:gdLst>
              <a:ahLst/>
              <a:cxnLst>
                <a:cxn ang="0">
                  <a:pos x="T0" y="T1"/>
                </a:cxn>
                <a:cxn ang="0">
                  <a:pos x="T2" y="T3"/>
                </a:cxn>
                <a:cxn ang="0">
                  <a:pos x="T4" y="T5"/>
                </a:cxn>
              </a:cxnLst>
              <a:rect l="0" t="0" r="r" b="b"/>
              <a:pathLst>
                <a:path w="43200" h="41746" fill="none" extrusionOk="0">
                  <a:moveTo>
                    <a:pt x="38722" y="6979"/>
                  </a:moveTo>
                  <a:cubicBezTo>
                    <a:pt x="41626" y="10754"/>
                    <a:pt x="43200" y="15383"/>
                    <a:pt x="43200" y="20146"/>
                  </a:cubicBezTo>
                  <a:cubicBezTo>
                    <a:pt x="43200" y="32075"/>
                    <a:pt x="33529" y="41746"/>
                    <a:pt x="21600" y="41746"/>
                  </a:cubicBezTo>
                  <a:cubicBezTo>
                    <a:pt x="9670" y="41746"/>
                    <a:pt x="0" y="32075"/>
                    <a:pt x="0" y="20146"/>
                  </a:cubicBezTo>
                  <a:cubicBezTo>
                    <a:pt x="-1" y="11223"/>
                    <a:pt x="5486" y="3218"/>
                    <a:pt x="13809" y="0"/>
                  </a:cubicBezTo>
                </a:path>
                <a:path w="43200" h="41746" stroke="0" extrusionOk="0">
                  <a:moveTo>
                    <a:pt x="38722" y="6979"/>
                  </a:moveTo>
                  <a:cubicBezTo>
                    <a:pt x="41626" y="10754"/>
                    <a:pt x="43200" y="15383"/>
                    <a:pt x="43200" y="20146"/>
                  </a:cubicBezTo>
                  <a:cubicBezTo>
                    <a:pt x="43200" y="32075"/>
                    <a:pt x="33529" y="41746"/>
                    <a:pt x="21600" y="41746"/>
                  </a:cubicBezTo>
                  <a:cubicBezTo>
                    <a:pt x="9670" y="41746"/>
                    <a:pt x="0" y="32075"/>
                    <a:pt x="0" y="20146"/>
                  </a:cubicBezTo>
                  <a:cubicBezTo>
                    <a:pt x="-1" y="11223"/>
                    <a:pt x="5486" y="3218"/>
                    <a:pt x="13809" y="0"/>
                  </a:cubicBezTo>
                  <a:lnTo>
                    <a:pt x="21600" y="20146"/>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78" name="Text Box 78"/>
            <p:cNvSpPr txBox="1">
              <a:spLocks noChangeArrowheads="1"/>
            </p:cNvSpPr>
            <p:nvPr/>
          </p:nvSpPr>
          <p:spPr bwMode="auto">
            <a:xfrm>
              <a:off x="3951" y="14585"/>
              <a:ext cx="64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t>a|b</a:t>
              </a:r>
            </a:p>
          </p:txBody>
        </p:sp>
        <p:sp>
          <p:nvSpPr>
            <p:cNvPr id="307279" name="Text Box 79"/>
            <p:cNvSpPr txBox="1">
              <a:spLocks noChangeArrowheads="1"/>
            </p:cNvSpPr>
            <p:nvPr/>
          </p:nvSpPr>
          <p:spPr bwMode="auto">
            <a:xfrm>
              <a:off x="7851" y="14565"/>
              <a:ext cx="68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t>a|b</a:t>
              </a:r>
            </a:p>
          </p:txBody>
        </p:sp>
        <p:sp>
          <p:nvSpPr>
            <p:cNvPr id="307280" name="Text Box 80"/>
            <p:cNvSpPr txBox="1">
              <a:spLocks noChangeArrowheads="1"/>
            </p:cNvSpPr>
            <p:nvPr/>
          </p:nvSpPr>
          <p:spPr bwMode="auto">
            <a:xfrm>
              <a:off x="3011" y="13925"/>
              <a:ext cx="50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sym typeface="Symbol" pitchFamily="18" charset="2"/>
                </a:rPr>
                <a:t> </a:t>
              </a:r>
              <a:endParaRPr lang="en-US" altLang="zh-CN" sz="2000" b="1"/>
            </a:p>
          </p:txBody>
        </p:sp>
        <p:sp>
          <p:nvSpPr>
            <p:cNvPr id="307281" name="Text Box 81"/>
            <p:cNvSpPr txBox="1">
              <a:spLocks noChangeArrowheads="1"/>
            </p:cNvSpPr>
            <p:nvPr/>
          </p:nvSpPr>
          <p:spPr bwMode="auto">
            <a:xfrm>
              <a:off x="3991" y="13945"/>
              <a:ext cx="50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sym typeface="Symbol" pitchFamily="18" charset="2"/>
                </a:rPr>
                <a:t> </a:t>
              </a:r>
              <a:endParaRPr lang="en-US" altLang="zh-CN" sz="2000" b="1"/>
            </a:p>
          </p:txBody>
        </p:sp>
        <p:sp>
          <p:nvSpPr>
            <p:cNvPr id="307282" name="Text Box 82"/>
            <p:cNvSpPr txBox="1">
              <a:spLocks noChangeArrowheads="1"/>
            </p:cNvSpPr>
            <p:nvPr/>
          </p:nvSpPr>
          <p:spPr bwMode="auto">
            <a:xfrm>
              <a:off x="6951" y="13925"/>
              <a:ext cx="50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sym typeface="Symbol" pitchFamily="18" charset="2"/>
                </a:rPr>
                <a:t></a:t>
              </a:r>
              <a:endParaRPr lang="en-US" altLang="zh-CN" sz="2000" b="1"/>
            </a:p>
          </p:txBody>
        </p:sp>
        <p:sp>
          <p:nvSpPr>
            <p:cNvPr id="307283" name="Text Box 83"/>
            <p:cNvSpPr txBox="1">
              <a:spLocks noChangeArrowheads="1"/>
            </p:cNvSpPr>
            <p:nvPr/>
          </p:nvSpPr>
          <p:spPr bwMode="auto">
            <a:xfrm>
              <a:off x="7891" y="13945"/>
              <a:ext cx="50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sym typeface="Symbol" pitchFamily="18" charset="2"/>
                </a:rPr>
                <a:t></a:t>
              </a:r>
              <a:endParaRPr lang="en-US" altLang="zh-CN" sz="2000" b="1"/>
            </a:p>
          </p:txBody>
        </p:sp>
        <p:sp>
          <p:nvSpPr>
            <p:cNvPr id="307284" name="Text Box 84"/>
            <p:cNvSpPr txBox="1">
              <a:spLocks noChangeArrowheads="1"/>
            </p:cNvSpPr>
            <p:nvPr/>
          </p:nvSpPr>
          <p:spPr bwMode="auto">
            <a:xfrm>
              <a:off x="5431" y="13505"/>
              <a:ext cx="66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t>aa</a:t>
              </a:r>
            </a:p>
          </p:txBody>
        </p:sp>
        <p:sp>
          <p:nvSpPr>
            <p:cNvPr id="307285" name="Text Box 85"/>
            <p:cNvSpPr txBox="1">
              <a:spLocks noChangeArrowheads="1"/>
            </p:cNvSpPr>
            <p:nvPr/>
          </p:nvSpPr>
          <p:spPr bwMode="auto">
            <a:xfrm>
              <a:off x="5451" y="14345"/>
              <a:ext cx="64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t>bb</a:t>
              </a:r>
            </a:p>
          </p:txBody>
        </p:sp>
        <p:sp>
          <p:nvSpPr>
            <p:cNvPr id="307286" name="Arc 86"/>
            <p:cNvSpPr>
              <a:spLocks/>
            </p:cNvSpPr>
            <p:nvPr/>
          </p:nvSpPr>
          <p:spPr bwMode="auto">
            <a:xfrm>
              <a:off x="4791" y="13885"/>
              <a:ext cx="1860" cy="423"/>
            </a:xfrm>
            <a:custGeom>
              <a:avLst/>
              <a:gdLst>
                <a:gd name="G0" fmla="+- 19768 0 0"/>
                <a:gd name="G1" fmla="+- 21600 0 0"/>
                <a:gd name="G2" fmla="+- 21600 0 0"/>
                <a:gd name="T0" fmla="*/ 0 w 39510"/>
                <a:gd name="T1" fmla="*/ 12895 h 21600"/>
                <a:gd name="T2" fmla="*/ 39510 w 39510"/>
                <a:gd name="T3" fmla="*/ 12835 h 21600"/>
                <a:gd name="T4" fmla="*/ 19768 w 39510"/>
                <a:gd name="T5" fmla="*/ 21600 h 21600"/>
              </a:gdLst>
              <a:ahLst/>
              <a:cxnLst>
                <a:cxn ang="0">
                  <a:pos x="T0" y="T1"/>
                </a:cxn>
                <a:cxn ang="0">
                  <a:pos x="T2" y="T3"/>
                </a:cxn>
                <a:cxn ang="0">
                  <a:pos x="T4" y="T5"/>
                </a:cxn>
              </a:cxnLst>
              <a:rect l="0" t="0" r="r" b="b"/>
              <a:pathLst>
                <a:path w="39510" h="21600" fill="none" extrusionOk="0">
                  <a:moveTo>
                    <a:pt x="-1" y="12894"/>
                  </a:moveTo>
                  <a:cubicBezTo>
                    <a:pt x="3450" y="5058"/>
                    <a:pt x="11205" y="-1"/>
                    <a:pt x="19768" y="0"/>
                  </a:cubicBezTo>
                  <a:cubicBezTo>
                    <a:pt x="28307" y="0"/>
                    <a:pt x="36044" y="5030"/>
                    <a:pt x="39509" y="12835"/>
                  </a:cubicBezTo>
                </a:path>
                <a:path w="39510" h="21600" stroke="0" extrusionOk="0">
                  <a:moveTo>
                    <a:pt x="-1" y="12894"/>
                  </a:moveTo>
                  <a:cubicBezTo>
                    <a:pt x="3450" y="5058"/>
                    <a:pt x="11205" y="-1"/>
                    <a:pt x="19768" y="0"/>
                  </a:cubicBezTo>
                  <a:cubicBezTo>
                    <a:pt x="28307" y="0"/>
                    <a:pt x="36044" y="5030"/>
                    <a:pt x="39509" y="12835"/>
                  </a:cubicBezTo>
                  <a:lnTo>
                    <a:pt x="19768" y="21600"/>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87" name="Arc 87"/>
            <p:cNvSpPr>
              <a:spLocks/>
            </p:cNvSpPr>
            <p:nvPr/>
          </p:nvSpPr>
          <p:spPr bwMode="auto">
            <a:xfrm flipV="1">
              <a:off x="4831" y="14305"/>
              <a:ext cx="1860" cy="423"/>
            </a:xfrm>
            <a:custGeom>
              <a:avLst/>
              <a:gdLst>
                <a:gd name="G0" fmla="+- 19768 0 0"/>
                <a:gd name="G1" fmla="+- 21600 0 0"/>
                <a:gd name="G2" fmla="+- 21600 0 0"/>
                <a:gd name="T0" fmla="*/ 0 w 39510"/>
                <a:gd name="T1" fmla="*/ 12895 h 21600"/>
                <a:gd name="T2" fmla="*/ 39510 w 39510"/>
                <a:gd name="T3" fmla="*/ 12835 h 21600"/>
                <a:gd name="T4" fmla="*/ 19768 w 39510"/>
                <a:gd name="T5" fmla="*/ 21600 h 21600"/>
              </a:gdLst>
              <a:ahLst/>
              <a:cxnLst>
                <a:cxn ang="0">
                  <a:pos x="T0" y="T1"/>
                </a:cxn>
                <a:cxn ang="0">
                  <a:pos x="T2" y="T3"/>
                </a:cxn>
                <a:cxn ang="0">
                  <a:pos x="T4" y="T5"/>
                </a:cxn>
              </a:cxnLst>
              <a:rect l="0" t="0" r="r" b="b"/>
              <a:pathLst>
                <a:path w="39510" h="21600" fill="none" extrusionOk="0">
                  <a:moveTo>
                    <a:pt x="-1" y="12894"/>
                  </a:moveTo>
                  <a:cubicBezTo>
                    <a:pt x="3450" y="5058"/>
                    <a:pt x="11205" y="-1"/>
                    <a:pt x="19768" y="0"/>
                  </a:cubicBezTo>
                  <a:cubicBezTo>
                    <a:pt x="28307" y="0"/>
                    <a:pt x="36044" y="5030"/>
                    <a:pt x="39509" y="12835"/>
                  </a:cubicBezTo>
                </a:path>
                <a:path w="39510" h="21600" stroke="0" extrusionOk="0">
                  <a:moveTo>
                    <a:pt x="-1" y="12894"/>
                  </a:moveTo>
                  <a:cubicBezTo>
                    <a:pt x="3450" y="5058"/>
                    <a:pt x="11205" y="-1"/>
                    <a:pt x="19768" y="0"/>
                  </a:cubicBezTo>
                  <a:cubicBezTo>
                    <a:pt x="28307" y="0"/>
                    <a:pt x="36044" y="5030"/>
                    <a:pt x="39509" y="12835"/>
                  </a:cubicBezTo>
                  <a:lnTo>
                    <a:pt x="19768" y="21600"/>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07288" name="Group 88"/>
          <p:cNvGrpSpPr>
            <a:grpSpLocks/>
          </p:cNvGrpSpPr>
          <p:nvPr/>
        </p:nvGrpSpPr>
        <p:grpSpPr bwMode="auto">
          <a:xfrm>
            <a:off x="1587500" y="4343400"/>
            <a:ext cx="6108700" cy="609600"/>
            <a:chOff x="2931" y="12325"/>
            <a:chExt cx="6180" cy="600"/>
          </a:xfrm>
        </p:grpSpPr>
        <p:grpSp>
          <p:nvGrpSpPr>
            <p:cNvPr id="307289" name="Group 89"/>
            <p:cNvGrpSpPr>
              <a:grpSpLocks/>
            </p:cNvGrpSpPr>
            <p:nvPr/>
          </p:nvGrpSpPr>
          <p:grpSpPr bwMode="auto">
            <a:xfrm>
              <a:off x="2931" y="12525"/>
              <a:ext cx="420" cy="400"/>
              <a:chOff x="2851" y="3945"/>
              <a:chExt cx="420" cy="400"/>
            </a:xfrm>
          </p:grpSpPr>
          <p:sp>
            <p:nvSpPr>
              <p:cNvPr id="307290" name="Oval 90"/>
              <p:cNvSpPr>
                <a:spLocks noChangeArrowheads="1"/>
              </p:cNvSpPr>
              <p:nvPr/>
            </p:nvSpPr>
            <p:spPr bwMode="auto">
              <a:xfrm>
                <a:off x="2851" y="3965"/>
                <a:ext cx="380" cy="3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91" name="Text Box 91"/>
              <p:cNvSpPr txBox="1">
                <a:spLocks noChangeArrowheads="1"/>
              </p:cNvSpPr>
              <p:nvPr/>
            </p:nvSpPr>
            <p:spPr bwMode="auto">
              <a:xfrm>
                <a:off x="2851" y="3945"/>
                <a:ext cx="420"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t>0</a:t>
                </a:r>
              </a:p>
            </p:txBody>
          </p:sp>
        </p:grpSp>
        <p:grpSp>
          <p:nvGrpSpPr>
            <p:cNvPr id="307292" name="Group 92"/>
            <p:cNvGrpSpPr>
              <a:grpSpLocks/>
            </p:cNvGrpSpPr>
            <p:nvPr/>
          </p:nvGrpSpPr>
          <p:grpSpPr bwMode="auto">
            <a:xfrm>
              <a:off x="4791" y="12525"/>
              <a:ext cx="420" cy="400"/>
              <a:chOff x="2851" y="3945"/>
              <a:chExt cx="420" cy="400"/>
            </a:xfrm>
          </p:grpSpPr>
          <p:sp>
            <p:nvSpPr>
              <p:cNvPr id="307293" name="Oval 93"/>
              <p:cNvSpPr>
                <a:spLocks noChangeArrowheads="1"/>
              </p:cNvSpPr>
              <p:nvPr/>
            </p:nvSpPr>
            <p:spPr bwMode="auto">
              <a:xfrm>
                <a:off x="2851" y="3965"/>
                <a:ext cx="380" cy="3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94" name="Text Box 94"/>
              <p:cNvSpPr txBox="1">
                <a:spLocks noChangeArrowheads="1"/>
              </p:cNvSpPr>
              <p:nvPr/>
            </p:nvSpPr>
            <p:spPr bwMode="auto">
              <a:xfrm>
                <a:off x="2851" y="3945"/>
                <a:ext cx="420"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t>2</a:t>
                </a:r>
              </a:p>
            </p:txBody>
          </p:sp>
        </p:grpSp>
        <p:grpSp>
          <p:nvGrpSpPr>
            <p:cNvPr id="307295" name="Group 95"/>
            <p:cNvGrpSpPr>
              <a:grpSpLocks/>
            </p:cNvGrpSpPr>
            <p:nvPr/>
          </p:nvGrpSpPr>
          <p:grpSpPr bwMode="auto">
            <a:xfrm>
              <a:off x="6791" y="12525"/>
              <a:ext cx="420" cy="400"/>
              <a:chOff x="2851" y="3945"/>
              <a:chExt cx="420" cy="400"/>
            </a:xfrm>
          </p:grpSpPr>
          <p:sp>
            <p:nvSpPr>
              <p:cNvPr id="307296" name="Oval 96"/>
              <p:cNvSpPr>
                <a:spLocks noChangeArrowheads="1"/>
              </p:cNvSpPr>
              <p:nvPr/>
            </p:nvSpPr>
            <p:spPr bwMode="auto">
              <a:xfrm>
                <a:off x="2851" y="3965"/>
                <a:ext cx="380" cy="3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97" name="Text Box 97"/>
              <p:cNvSpPr txBox="1">
                <a:spLocks noChangeArrowheads="1"/>
              </p:cNvSpPr>
              <p:nvPr/>
            </p:nvSpPr>
            <p:spPr bwMode="auto">
              <a:xfrm>
                <a:off x="2851" y="3945"/>
                <a:ext cx="420"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t>5</a:t>
                </a:r>
              </a:p>
            </p:txBody>
          </p:sp>
        </p:grpSp>
        <p:grpSp>
          <p:nvGrpSpPr>
            <p:cNvPr id="307298" name="Group 98"/>
            <p:cNvGrpSpPr>
              <a:grpSpLocks/>
            </p:cNvGrpSpPr>
            <p:nvPr/>
          </p:nvGrpSpPr>
          <p:grpSpPr bwMode="auto">
            <a:xfrm>
              <a:off x="8691" y="12525"/>
              <a:ext cx="420" cy="400"/>
              <a:chOff x="2851" y="3945"/>
              <a:chExt cx="420" cy="400"/>
            </a:xfrm>
          </p:grpSpPr>
          <p:sp>
            <p:nvSpPr>
              <p:cNvPr id="307299" name="Oval 99"/>
              <p:cNvSpPr>
                <a:spLocks noChangeArrowheads="1"/>
              </p:cNvSpPr>
              <p:nvPr/>
            </p:nvSpPr>
            <p:spPr bwMode="auto">
              <a:xfrm>
                <a:off x="2851" y="3965"/>
                <a:ext cx="380" cy="380"/>
              </a:xfrm>
              <a:prstGeom prst="ellipse">
                <a:avLst/>
              </a:prstGeom>
              <a:noFill/>
              <a:ln w="38100" cmpd="dbl">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00" name="Text Box 100"/>
              <p:cNvSpPr txBox="1">
                <a:spLocks noChangeArrowheads="1"/>
              </p:cNvSpPr>
              <p:nvPr/>
            </p:nvSpPr>
            <p:spPr bwMode="auto">
              <a:xfrm>
                <a:off x="2851" y="3945"/>
                <a:ext cx="420"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t>7</a:t>
                </a:r>
              </a:p>
            </p:txBody>
          </p:sp>
        </p:grpSp>
        <p:sp>
          <p:nvSpPr>
            <p:cNvPr id="307301" name="Line 101"/>
            <p:cNvSpPr>
              <a:spLocks noChangeShapeType="1"/>
            </p:cNvSpPr>
            <p:nvPr/>
          </p:nvSpPr>
          <p:spPr bwMode="auto">
            <a:xfrm>
              <a:off x="3311" y="12757"/>
              <a:ext cx="146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02" name="Line 102"/>
            <p:cNvSpPr>
              <a:spLocks noChangeShapeType="1"/>
            </p:cNvSpPr>
            <p:nvPr/>
          </p:nvSpPr>
          <p:spPr bwMode="auto">
            <a:xfrm>
              <a:off x="7191" y="12757"/>
              <a:ext cx="148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03" name="Text Box 103"/>
            <p:cNvSpPr txBox="1">
              <a:spLocks noChangeArrowheads="1"/>
            </p:cNvSpPr>
            <p:nvPr/>
          </p:nvSpPr>
          <p:spPr bwMode="auto">
            <a:xfrm>
              <a:off x="3451" y="12325"/>
              <a:ext cx="100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t>(a|b)</a:t>
              </a:r>
              <a:r>
                <a:rPr lang="en-US" altLang="zh-CN" sz="2000" b="1" baseline="30000"/>
                <a:t>*</a:t>
              </a:r>
              <a:endParaRPr lang="en-US" altLang="zh-CN" sz="2000" b="1"/>
            </a:p>
          </p:txBody>
        </p:sp>
        <p:sp>
          <p:nvSpPr>
            <p:cNvPr id="307304" name="Text Box 104"/>
            <p:cNvSpPr txBox="1">
              <a:spLocks noChangeArrowheads="1"/>
            </p:cNvSpPr>
            <p:nvPr/>
          </p:nvSpPr>
          <p:spPr bwMode="auto">
            <a:xfrm>
              <a:off x="7431" y="12325"/>
              <a:ext cx="98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t>(a|b)</a:t>
              </a:r>
              <a:r>
                <a:rPr lang="en-US" altLang="zh-CN" sz="2000" b="1" baseline="30000"/>
                <a:t>*</a:t>
              </a:r>
              <a:endParaRPr lang="en-US" altLang="zh-CN" sz="2000" b="1"/>
            </a:p>
          </p:txBody>
        </p:sp>
        <p:sp>
          <p:nvSpPr>
            <p:cNvPr id="307305" name="Line 105"/>
            <p:cNvSpPr>
              <a:spLocks noChangeShapeType="1"/>
            </p:cNvSpPr>
            <p:nvPr/>
          </p:nvSpPr>
          <p:spPr bwMode="auto">
            <a:xfrm>
              <a:off x="5171" y="12745"/>
              <a:ext cx="162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06" name="Text Box 106"/>
            <p:cNvSpPr txBox="1">
              <a:spLocks noChangeArrowheads="1"/>
            </p:cNvSpPr>
            <p:nvPr/>
          </p:nvSpPr>
          <p:spPr bwMode="auto">
            <a:xfrm>
              <a:off x="5431" y="12345"/>
              <a:ext cx="100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t>aa|bb</a:t>
              </a:r>
            </a:p>
          </p:txBody>
        </p:sp>
      </p:grpSp>
      <p:grpSp>
        <p:nvGrpSpPr>
          <p:cNvPr id="307307" name="Group 107"/>
          <p:cNvGrpSpPr>
            <a:grpSpLocks/>
          </p:cNvGrpSpPr>
          <p:nvPr/>
        </p:nvGrpSpPr>
        <p:grpSpPr bwMode="auto">
          <a:xfrm>
            <a:off x="1587500" y="5562600"/>
            <a:ext cx="6108700" cy="609600"/>
            <a:chOff x="2911" y="15805"/>
            <a:chExt cx="6180" cy="580"/>
          </a:xfrm>
        </p:grpSpPr>
        <p:grpSp>
          <p:nvGrpSpPr>
            <p:cNvPr id="307308" name="Group 108"/>
            <p:cNvGrpSpPr>
              <a:grpSpLocks/>
            </p:cNvGrpSpPr>
            <p:nvPr/>
          </p:nvGrpSpPr>
          <p:grpSpPr bwMode="auto">
            <a:xfrm>
              <a:off x="2911" y="15985"/>
              <a:ext cx="420" cy="400"/>
              <a:chOff x="2851" y="3945"/>
              <a:chExt cx="420" cy="400"/>
            </a:xfrm>
          </p:grpSpPr>
          <p:sp>
            <p:nvSpPr>
              <p:cNvPr id="307309" name="Oval 109"/>
              <p:cNvSpPr>
                <a:spLocks noChangeArrowheads="1"/>
              </p:cNvSpPr>
              <p:nvPr/>
            </p:nvSpPr>
            <p:spPr bwMode="auto">
              <a:xfrm>
                <a:off x="2851" y="3965"/>
                <a:ext cx="380" cy="3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10" name="Text Box 110"/>
              <p:cNvSpPr txBox="1">
                <a:spLocks noChangeArrowheads="1"/>
              </p:cNvSpPr>
              <p:nvPr/>
            </p:nvSpPr>
            <p:spPr bwMode="auto">
              <a:xfrm>
                <a:off x="2851" y="3945"/>
                <a:ext cx="420"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t>0</a:t>
                </a:r>
              </a:p>
            </p:txBody>
          </p:sp>
        </p:grpSp>
        <p:grpSp>
          <p:nvGrpSpPr>
            <p:cNvPr id="307311" name="Group 111"/>
            <p:cNvGrpSpPr>
              <a:grpSpLocks/>
            </p:cNvGrpSpPr>
            <p:nvPr/>
          </p:nvGrpSpPr>
          <p:grpSpPr bwMode="auto">
            <a:xfrm>
              <a:off x="8671" y="15985"/>
              <a:ext cx="420" cy="400"/>
              <a:chOff x="2851" y="3945"/>
              <a:chExt cx="420" cy="400"/>
            </a:xfrm>
          </p:grpSpPr>
          <p:sp>
            <p:nvSpPr>
              <p:cNvPr id="307312" name="Oval 112"/>
              <p:cNvSpPr>
                <a:spLocks noChangeArrowheads="1"/>
              </p:cNvSpPr>
              <p:nvPr/>
            </p:nvSpPr>
            <p:spPr bwMode="auto">
              <a:xfrm>
                <a:off x="2851" y="3965"/>
                <a:ext cx="380" cy="380"/>
              </a:xfrm>
              <a:prstGeom prst="ellipse">
                <a:avLst/>
              </a:prstGeom>
              <a:noFill/>
              <a:ln w="38100" cmpd="dbl">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13" name="Text Box 113"/>
              <p:cNvSpPr txBox="1">
                <a:spLocks noChangeArrowheads="1"/>
              </p:cNvSpPr>
              <p:nvPr/>
            </p:nvSpPr>
            <p:spPr bwMode="auto">
              <a:xfrm>
                <a:off x="2851" y="3945"/>
                <a:ext cx="420"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t>7</a:t>
                </a:r>
              </a:p>
            </p:txBody>
          </p:sp>
        </p:grpSp>
        <p:sp>
          <p:nvSpPr>
            <p:cNvPr id="307314" name="Line 114"/>
            <p:cNvSpPr>
              <a:spLocks noChangeShapeType="1"/>
            </p:cNvSpPr>
            <p:nvPr/>
          </p:nvSpPr>
          <p:spPr bwMode="auto">
            <a:xfrm flipV="1">
              <a:off x="3311" y="16205"/>
              <a:ext cx="536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15" name="Text Box 115"/>
            <p:cNvSpPr txBox="1">
              <a:spLocks noChangeArrowheads="1"/>
            </p:cNvSpPr>
            <p:nvPr/>
          </p:nvSpPr>
          <p:spPr bwMode="auto">
            <a:xfrm>
              <a:off x="4351" y="15805"/>
              <a:ext cx="300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2000" b="1"/>
                <a:t>(a|b)</a:t>
              </a:r>
              <a:r>
                <a:rPr lang="en-US" altLang="zh-CN" sz="2000" b="1" baseline="30000"/>
                <a:t>* </a:t>
              </a:r>
              <a:r>
                <a:rPr lang="en-US" altLang="zh-CN" sz="2000" b="1"/>
                <a:t>(aa|bb) (a|b)</a:t>
              </a:r>
              <a:r>
                <a:rPr lang="en-US" altLang="zh-CN" sz="2000" b="1" baseline="30000"/>
                <a:t>*</a:t>
              </a:r>
              <a:endParaRPr lang="en-US" altLang="zh-CN" sz="2000" b="1"/>
            </a:p>
          </p:txBody>
        </p:sp>
      </p:grpSp>
      <p:sp>
        <p:nvSpPr>
          <p:cNvPr id="2" name="灯片编号占位符 1"/>
          <p:cNvSpPr>
            <a:spLocks noGrp="1"/>
          </p:cNvSpPr>
          <p:nvPr>
            <p:ph type="sldNum" sz="quarter" idx="10"/>
          </p:nvPr>
        </p:nvSpPr>
        <p:spPr/>
        <p:txBody>
          <a:bodyPr/>
          <a:lstStyle/>
          <a:p>
            <a:fld id="{53D5C0A6-204F-44E2-BC2D-888719E44444}" type="slidenum">
              <a:rPr lang="en-US" altLang="zh-CN" smtClean="0"/>
              <a:pPr/>
              <a:t>47</a:t>
            </a:fld>
            <a:endParaRPr lang="en-US" altLang="zh-CN"/>
          </a:p>
        </p:txBody>
      </p:sp>
    </p:spTree>
    <p:extLst>
      <p:ext uri="{BB962C8B-B14F-4D97-AF65-F5344CB8AC3E}">
        <p14:creationId xmlns:p14="http://schemas.microsoft.com/office/powerpoint/2010/main" val="28304903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07203"/>
                                        </p:tgtEl>
                                        <p:attrNameLst>
                                          <p:attrName>style.visibility</p:attrName>
                                        </p:attrNameLst>
                                      </p:cBhvr>
                                      <p:to>
                                        <p:strVal val="visible"/>
                                      </p:to>
                                    </p:set>
                                    <p:animEffect transition="in" filter="wipe(left)">
                                      <p:cBhvr>
                                        <p:cTn id="7" dur="500"/>
                                        <p:tgtEl>
                                          <p:spTgt spid="3072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7253"/>
                                        </p:tgtEl>
                                        <p:attrNameLst>
                                          <p:attrName>style.visibility</p:attrName>
                                        </p:attrNameLst>
                                      </p:cBhvr>
                                      <p:to>
                                        <p:strVal val="visible"/>
                                      </p:to>
                                    </p:set>
                                    <p:animEffect transition="in" filter="wipe(left)">
                                      <p:cBhvr>
                                        <p:cTn id="12" dur="500"/>
                                        <p:tgtEl>
                                          <p:spTgt spid="3072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7288"/>
                                        </p:tgtEl>
                                        <p:attrNameLst>
                                          <p:attrName>style.visibility</p:attrName>
                                        </p:attrNameLst>
                                      </p:cBhvr>
                                      <p:to>
                                        <p:strVal val="visible"/>
                                      </p:to>
                                    </p:set>
                                    <p:animEffect transition="in" filter="wipe(left)">
                                      <p:cBhvr>
                                        <p:cTn id="17" dur="500"/>
                                        <p:tgtEl>
                                          <p:spTgt spid="3072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7307"/>
                                        </p:tgtEl>
                                        <p:attrNameLst>
                                          <p:attrName>style.visibility</p:attrName>
                                        </p:attrNameLst>
                                      </p:cBhvr>
                                      <p:to>
                                        <p:strVal val="visible"/>
                                      </p:to>
                                    </p:set>
                                    <p:animEffect transition="in" filter="wipe(left)">
                                      <p:cBhvr>
                                        <p:cTn id="22" dur="500"/>
                                        <p:tgtEl>
                                          <p:spTgt spid="307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r>
              <a:rPr lang="en-US" altLang="zh-CN">
                <a:latin typeface="宋体" charset="-122"/>
              </a:rPr>
              <a:t>2.5 </a:t>
            </a:r>
            <a:r>
              <a:rPr lang="zh-CN" altLang="en-US">
                <a:latin typeface="宋体" charset="-122"/>
              </a:rPr>
              <a:t>正规表达式与正规文法的等价性</a:t>
            </a:r>
          </a:p>
        </p:txBody>
      </p:sp>
      <p:sp>
        <p:nvSpPr>
          <p:cNvPr id="309251" name="Rectangle 3"/>
          <p:cNvSpPr>
            <a:spLocks noGrp="1" noChangeArrowheads="1"/>
          </p:cNvSpPr>
          <p:nvPr>
            <p:ph type="body" idx="1"/>
          </p:nvPr>
        </p:nvSpPr>
        <p:spPr/>
        <p:txBody>
          <a:bodyPr/>
          <a:lstStyle/>
          <a:p>
            <a:r>
              <a:rPr lang="zh-CN" altLang="en-US">
                <a:latin typeface="宋体" charset="-122"/>
              </a:rPr>
              <a:t>正规表达式与正规文法具有</a:t>
            </a:r>
            <a:r>
              <a:rPr lang="zh-CN" altLang="en-US">
                <a:solidFill>
                  <a:srgbClr val="0000FF"/>
                </a:solidFill>
                <a:latin typeface="宋体" charset="-122"/>
              </a:rPr>
              <a:t>同样的表达能力</a:t>
            </a:r>
            <a:endParaRPr lang="zh-CN" altLang="en-US">
              <a:latin typeface="宋体" charset="-122"/>
            </a:endParaRPr>
          </a:p>
          <a:p>
            <a:r>
              <a:rPr lang="zh-CN" altLang="en-US">
                <a:latin typeface="宋体" charset="-122"/>
              </a:rPr>
              <a:t>对任何一个正规表达式都可以找到一个正规文法，使这个正规文法所产生的语言（即正规语言）恰好是该正规表达式所表示的语言（即正规集），反之亦然。</a:t>
            </a:r>
          </a:p>
          <a:p>
            <a:r>
              <a:rPr lang="zh-CN" altLang="en-US">
                <a:latin typeface="宋体" charset="-122"/>
              </a:rPr>
              <a:t>正规表达式和正规文法都可以用来描述程序设计语言中单词符号的结构</a:t>
            </a:r>
          </a:p>
          <a:p>
            <a:pPr lvl="1"/>
            <a:r>
              <a:rPr lang="zh-CN" altLang="en-US">
                <a:latin typeface="宋体" charset="-122"/>
              </a:rPr>
              <a:t>用正规表达式描述，清晰而简洁；</a:t>
            </a:r>
          </a:p>
          <a:p>
            <a:pPr lvl="1"/>
            <a:r>
              <a:rPr lang="zh-CN" altLang="en-US">
                <a:latin typeface="宋体" charset="-122"/>
              </a:rPr>
              <a:t>用正规文法描述，易于识别。</a:t>
            </a: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48</a:t>
            </a:fld>
            <a:endParaRPr lang="en-US" altLang="zh-CN"/>
          </a:p>
        </p:txBody>
      </p:sp>
    </p:spTree>
    <p:extLst>
      <p:ext uri="{BB962C8B-B14F-4D97-AF65-F5344CB8AC3E}">
        <p14:creationId xmlns:p14="http://schemas.microsoft.com/office/powerpoint/2010/main" val="1885278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9251">
                                            <p:txEl>
                                              <p:pRg st="0" end="0"/>
                                            </p:txEl>
                                          </p:spTgt>
                                        </p:tgtEl>
                                        <p:attrNameLst>
                                          <p:attrName>style.visibility</p:attrName>
                                        </p:attrNameLst>
                                      </p:cBhvr>
                                      <p:to>
                                        <p:strVal val="visible"/>
                                      </p:to>
                                    </p:set>
                                    <p:animEffect transition="in" filter="wipe(up)">
                                      <p:cBhvr>
                                        <p:cTn id="7" dur="500"/>
                                        <p:tgtEl>
                                          <p:spTgt spid="309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9251">
                                            <p:txEl>
                                              <p:pRg st="1" end="1"/>
                                            </p:txEl>
                                          </p:spTgt>
                                        </p:tgtEl>
                                        <p:attrNameLst>
                                          <p:attrName>style.visibility</p:attrName>
                                        </p:attrNameLst>
                                      </p:cBhvr>
                                      <p:to>
                                        <p:strVal val="visible"/>
                                      </p:to>
                                    </p:set>
                                    <p:animEffect transition="in" filter="wipe(up)">
                                      <p:cBhvr>
                                        <p:cTn id="12" dur="500"/>
                                        <p:tgtEl>
                                          <p:spTgt spid="3092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9251">
                                            <p:txEl>
                                              <p:pRg st="2" end="2"/>
                                            </p:txEl>
                                          </p:spTgt>
                                        </p:tgtEl>
                                        <p:attrNameLst>
                                          <p:attrName>style.visibility</p:attrName>
                                        </p:attrNameLst>
                                      </p:cBhvr>
                                      <p:to>
                                        <p:strVal val="visible"/>
                                      </p:to>
                                    </p:set>
                                    <p:animEffect transition="in" filter="wipe(up)">
                                      <p:cBhvr>
                                        <p:cTn id="17" dur="500"/>
                                        <p:tgtEl>
                                          <p:spTgt spid="309251">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09251">
                                            <p:txEl>
                                              <p:pRg st="3" end="3"/>
                                            </p:txEl>
                                          </p:spTgt>
                                        </p:tgtEl>
                                        <p:attrNameLst>
                                          <p:attrName>style.visibility</p:attrName>
                                        </p:attrNameLst>
                                      </p:cBhvr>
                                      <p:to>
                                        <p:strVal val="visible"/>
                                      </p:to>
                                    </p:set>
                                    <p:animEffect transition="in" filter="wipe(up)">
                                      <p:cBhvr>
                                        <p:cTn id="20" dur="500"/>
                                        <p:tgtEl>
                                          <p:spTgt spid="309251">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09251">
                                            <p:txEl>
                                              <p:pRg st="4" end="4"/>
                                            </p:txEl>
                                          </p:spTgt>
                                        </p:tgtEl>
                                        <p:attrNameLst>
                                          <p:attrName>style.visibility</p:attrName>
                                        </p:attrNameLst>
                                      </p:cBhvr>
                                      <p:to>
                                        <p:strVal val="visible"/>
                                      </p:to>
                                    </p:set>
                                    <p:animEffect transition="in" filter="wipe(up)">
                                      <p:cBhvr>
                                        <p:cTn id="23" dur="500"/>
                                        <p:tgtEl>
                                          <p:spTgt spid="3092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r>
              <a:rPr lang="zh-CN" altLang="en-US" dirty="0">
                <a:latin typeface="宋体" charset="-122"/>
              </a:rPr>
              <a:t>正规定义式</a:t>
            </a:r>
          </a:p>
        </p:txBody>
      </p:sp>
      <p:sp>
        <p:nvSpPr>
          <p:cNvPr id="311299" name="Rectangle 3"/>
          <p:cNvSpPr>
            <a:spLocks noGrp="1" noChangeArrowheads="1"/>
          </p:cNvSpPr>
          <p:nvPr>
            <p:ph type="body" idx="1"/>
          </p:nvPr>
        </p:nvSpPr>
        <p:spPr>
          <a:xfrm>
            <a:off x="304800" y="1066800"/>
            <a:ext cx="8564563" cy="5410200"/>
          </a:xfrm>
        </p:spPr>
        <p:txBody>
          <a:bodyPr/>
          <a:lstStyle/>
          <a:p>
            <a:pPr marL="571500" indent="-571500" algn="just">
              <a:buFont typeface="Monotype Sorts" pitchFamily="2" charset="2"/>
              <a:buNone/>
            </a:pPr>
            <a:r>
              <a:rPr lang="zh-CN" altLang="en-US" sz="2400">
                <a:latin typeface="宋体" charset="-122"/>
              </a:rPr>
              <a:t>定义：令</a:t>
            </a:r>
            <a:r>
              <a:rPr lang="zh-CN" altLang="en-US" sz="2400">
                <a:latin typeface="宋体" charset="-122"/>
                <a:sym typeface="Symbol" pitchFamily="18" charset="2"/>
              </a:rPr>
              <a:t></a:t>
            </a:r>
            <a:r>
              <a:rPr lang="zh-CN" altLang="en-US" sz="2400">
                <a:latin typeface="宋体" charset="-122"/>
              </a:rPr>
              <a:t>是字母表，正规定义式是如下形式的定义序列：</a:t>
            </a:r>
          </a:p>
          <a:p>
            <a:pPr marL="1047750" lvl="1" algn="just">
              <a:buFontTx/>
              <a:buNone/>
            </a:pPr>
            <a:r>
              <a:rPr lang="zh-CN" altLang="zh-CN" sz="2000">
                <a:latin typeface="宋体" charset="-122"/>
              </a:rPr>
              <a:t>    </a:t>
            </a:r>
            <a:r>
              <a:rPr lang="en-US" altLang="zh-CN" sz="2000">
                <a:latin typeface="宋体" charset="-122"/>
              </a:rPr>
              <a:t>d</a:t>
            </a:r>
            <a:r>
              <a:rPr lang="en-US" altLang="zh-CN" sz="2000" baseline="-25000">
                <a:latin typeface="宋体" charset="-122"/>
              </a:rPr>
              <a:t>1</a:t>
            </a:r>
            <a:r>
              <a:rPr lang="en-US" altLang="zh-CN" sz="2000">
                <a:latin typeface="宋体" charset="-122"/>
                <a:sym typeface="Symbol" pitchFamily="18" charset="2"/>
              </a:rPr>
              <a:t></a:t>
            </a:r>
            <a:r>
              <a:rPr lang="en-US" altLang="zh-CN" sz="2000">
                <a:latin typeface="宋体" charset="-122"/>
              </a:rPr>
              <a:t>r</a:t>
            </a:r>
            <a:r>
              <a:rPr lang="en-US" altLang="zh-CN" sz="2000" baseline="-25000">
                <a:latin typeface="宋体" charset="-122"/>
              </a:rPr>
              <a:t>1</a:t>
            </a:r>
            <a:endParaRPr lang="en-US" altLang="zh-CN" sz="2000">
              <a:latin typeface="宋体" charset="-122"/>
            </a:endParaRPr>
          </a:p>
          <a:p>
            <a:pPr marL="1047750" lvl="1" algn="just">
              <a:buFontTx/>
              <a:buNone/>
            </a:pPr>
            <a:r>
              <a:rPr lang="en-US" altLang="zh-CN" sz="2000">
                <a:latin typeface="宋体" charset="-122"/>
              </a:rPr>
              <a:t>    d</a:t>
            </a:r>
            <a:r>
              <a:rPr lang="en-US" altLang="zh-CN" sz="2000" baseline="-25000">
                <a:latin typeface="宋体" charset="-122"/>
              </a:rPr>
              <a:t>2</a:t>
            </a:r>
            <a:r>
              <a:rPr lang="en-US" altLang="zh-CN" sz="2000">
                <a:latin typeface="宋体" charset="-122"/>
                <a:sym typeface="Symbol" pitchFamily="18" charset="2"/>
              </a:rPr>
              <a:t></a:t>
            </a:r>
            <a:r>
              <a:rPr lang="en-US" altLang="zh-CN" sz="2000">
                <a:latin typeface="宋体" charset="-122"/>
              </a:rPr>
              <a:t>r</a:t>
            </a:r>
            <a:r>
              <a:rPr lang="en-US" altLang="zh-CN" sz="2000" baseline="-25000">
                <a:latin typeface="宋体" charset="-122"/>
              </a:rPr>
              <a:t>2</a:t>
            </a:r>
            <a:endParaRPr lang="en-US" altLang="zh-CN" sz="2000">
              <a:latin typeface="宋体" charset="-122"/>
            </a:endParaRPr>
          </a:p>
          <a:p>
            <a:pPr marL="1047750" lvl="1" algn="just">
              <a:buFontTx/>
              <a:buNone/>
            </a:pPr>
            <a:r>
              <a:rPr lang="en-US" altLang="zh-CN" sz="2000">
                <a:latin typeface="宋体" charset="-122"/>
              </a:rPr>
              <a:t>    </a:t>
            </a:r>
            <a:r>
              <a:rPr lang="en-US" altLang="zh-CN" sz="2000">
                <a:latin typeface="Times New Roman"/>
              </a:rPr>
              <a:t>…</a:t>
            </a:r>
            <a:endParaRPr lang="en-US" altLang="zh-CN" sz="2000">
              <a:latin typeface="宋体" charset="-122"/>
            </a:endParaRPr>
          </a:p>
          <a:p>
            <a:pPr marL="1047750" lvl="1" algn="just">
              <a:buFontTx/>
              <a:buNone/>
            </a:pPr>
            <a:r>
              <a:rPr lang="en-US" altLang="zh-CN" sz="2000">
                <a:latin typeface="宋体" charset="-122"/>
              </a:rPr>
              <a:t>    d</a:t>
            </a:r>
            <a:r>
              <a:rPr lang="en-US" altLang="zh-CN" sz="2000" baseline="-25000">
                <a:latin typeface="宋体" charset="-122"/>
              </a:rPr>
              <a:t>n</a:t>
            </a:r>
            <a:r>
              <a:rPr lang="en-US" altLang="zh-CN" sz="2000">
                <a:latin typeface="宋体" charset="-122"/>
                <a:sym typeface="Symbol" pitchFamily="18" charset="2"/>
              </a:rPr>
              <a:t></a:t>
            </a:r>
            <a:r>
              <a:rPr lang="en-US" altLang="zh-CN" sz="2000">
                <a:latin typeface="宋体" charset="-122"/>
              </a:rPr>
              <a:t>r</a:t>
            </a:r>
            <a:r>
              <a:rPr lang="en-US" altLang="zh-CN" sz="2000" baseline="-25000">
                <a:latin typeface="宋体" charset="-122"/>
              </a:rPr>
              <a:t>n</a:t>
            </a:r>
            <a:endParaRPr lang="en-US" altLang="zh-CN" sz="2000">
              <a:latin typeface="宋体" charset="-122"/>
            </a:endParaRPr>
          </a:p>
          <a:p>
            <a:pPr marL="1047750" lvl="1" algn="just">
              <a:buFontTx/>
              <a:buNone/>
            </a:pPr>
            <a:r>
              <a:rPr lang="en-US" altLang="zh-CN" sz="2000">
                <a:latin typeface="宋体" charset="-122"/>
              </a:rPr>
              <a:t> </a:t>
            </a:r>
            <a:r>
              <a:rPr lang="zh-CN" altLang="en-US" sz="2000">
                <a:latin typeface="宋体" charset="-122"/>
              </a:rPr>
              <a:t>其中</a:t>
            </a:r>
            <a:r>
              <a:rPr lang="en-US" altLang="zh-CN" sz="2000">
                <a:latin typeface="宋体" charset="-122"/>
              </a:rPr>
              <a:t>d</a:t>
            </a:r>
            <a:r>
              <a:rPr lang="en-US" altLang="zh-CN" sz="2000" baseline="-25000">
                <a:latin typeface="宋体" charset="-122"/>
              </a:rPr>
              <a:t>i</a:t>
            </a:r>
            <a:r>
              <a:rPr lang="zh-CN" altLang="en-US" sz="2000">
                <a:latin typeface="宋体" charset="-122"/>
              </a:rPr>
              <a:t>是不同的名字，</a:t>
            </a:r>
            <a:r>
              <a:rPr lang="en-US" altLang="zh-CN" sz="2000">
                <a:latin typeface="宋体" charset="-122"/>
              </a:rPr>
              <a:t>r</a:t>
            </a:r>
            <a:r>
              <a:rPr lang="en-US" altLang="zh-CN" sz="2000" baseline="-25000">
                <a:latin typeface="宋体" charset="-122"/>
              </a:rPr>
              <a:t>i</a:t>
            </a:r>
            <a:r>
              <a:rPr lang="zh-CN" altLang="en-US" sz="2000">
                <a:latin typeface="宋体" charset="-122"/>
              </a:rPr>
              <a:t>是</a:t>
            </a:r>
            <a:r>
              <a:rPr lang="zh-CN" altLang="en-US" sz="2000">
                <a:latin typeface="宋体" charset="-122"/>
                <a:sym typeface="Symbol" pitchFamily="18" charset="2"/>
              </a:rPr>
              <a:t></a:t>
            </a:r>
            <a:r>
              <a:rPr lang="zh-CN" altLang="en-US" sz="2000">
                <a:latin typeface="宋体" charset="-122"/>
              </a:rPr>
              <a:t>∪</a:t>
            </a:r>
            <a:r>
              <a:rPr lang="en-US" altLang="zh-CN" sz="2000">
                <a:latin typeface="宋体" charset="-122"/>
              </a:rPr>
              <a:t>{d</a:t>
            </a:r>
            <a:r>
              <a:rPr lang="en-US" altLang="zh-CN" sz="2000" baseline="-25000">
                <a:latin typeface="宋体" charset="-122"/>
              </a:rPr>
              <a:t>1</a:t>
            </a:r>
            <a:r>
              <a:rPr lang="en-US" altLang="zh-CN" sz="2000">
                <a:latin typeface="宋体" charset="-122"/>
              </a:rPr>
              <a:t>,d</a:t>
            </a:r>
            <a:r>
              <a:rPr lang="en-US" altLang="zh-CN" sz="2000" baseline="-25000">
                <a:latin typeface="宋体" charset="-122"/>
              </a:rPr>
              <a:t>2</a:t>
            </a:r>
            <a:r>
              <a:rPr lang="en-US" altLang="zh-CN" sz="2000">
                <a:latin typeface="宋体" charset="-122"/>
              </a:rPr>
              <a:t>,</a:t>
            </a:r>
            <a:r>
              <a:rPr lang="en-US" altLang="zh-CN" sz="2000">
                <a:latin typeface="Times New Roman"/>
              </a:rPr>
              <a:t>…</a:t>
            </a:r>
            <a:r>
              <a:rPr lang="en-US" altLang="zh-CN" sz="2000">
                <a:latin typeface="宋体" charset="-122"/>
              </a:rPr>
              <a:t>,d</a:t>
            </a:r>
            <a:r>
              <a:rPr lang="en-US" altLang="zh-CN" sz="2000" baseline="-25000">
                <a:latin typeface="宋体" charset="-122"/>
              </a:rPr>
              <a:t>i-1</a:t>
            </a:r>
            <a:r>
              <a:rPr lang="en-US" altLang="zh-CN" sz="2000">
                <a:latin typeface="宋体" charset="-122"/>
              </a:rPr>
              <a:t>}</a:t>
            </a:r>
            <a:r>
              <a:rPr lang="zh-CN" altLang="en-US" sz="2000">
                <a:latin typeface="宋体" charset="-122"/>
              </a:rPr>
              <a:t>上的正规表达式。</a:t>
            </a:r>
          </a:p>
          <a:p>
            <a:pPr marL="571500" indent="-571500" algn="just">
              <a:buFont typeface="Monotype Sorts" pitchFamily="2" charset="2"/>
              <a:buNone/>
            </a:pPr>
            <a:r>
              <a:rPr lang="zh-CN" altLang="en-US" sz="2400">
                <a:latin typeface="宋体" charset="-122"/>
              </a:rPr>
              <a:t>例：</a:t>
            </a:r>
            <a:r>
              <a:rPr lang="en-US" altLang="zh-CN" sz="2400">
                <a:latin typeface="宋体" charset="-122"/>
              </a:rPr>
              <a:t>Pascal</a:t>
            </a:r>
            <a:r>
              <a:rPr lang="zh-CN" altLang="en-US" sz="2400">
                <a:latin typeface="宋体" charset="-122"/>
              </a:rPr>
              <a:t>语言的无符号数可用如下的正规表达式来描述：</a:t>
            </a:r>
          </a:p>
          <a:p>
            <a:pPr marL="1047750" lvl="1" algn="just">
              <a:buFontTx/>
              <a:buNone/>
            </a:pPr>
            <a:r>
              <a:rPr lang="en-US" altLang="zh-CN">
                <a:solidFill>
                  <a:srgbClr val="0000FF"/>
                </a:solidFill>
                <a:latin typeface="宋体" charset="-122"/>
              </a:rPr>
              <a:t>digit</a:t>
            </a:r>
            <a:r>
              <a:rPr lang="en-US" altLang="zh-CN" baseline="30000">
                <a:solidFill>
                  <a:srgbClr val="0000FF"/>
                </a:solidFill>
                <a:latin typeface="宋体" charset="-122"/>
              </a:rPr>
              <a:t>+</a:t>
            </a:r>
            <a:r>
              <a:rPr lang="en-US" altLang="zh-CN">
                <a:solidFill>
                  <a:srgbClr val="0000FF"/>
                </a:solidFill>
                <a:latin typeface="宋体" charset="-122"/>
              </a:rPr>
              <a:t>(.digit</a:t>
            </a:r>
            <a:r>
              <a:rPr lang="en-US" altLang="zh-CN" baseline="30000">
                <a:solidFill>
                  <a:srgbClr val="0000FF"/>
                </a:solidFill>
                <a:latin typeface="宋体" charset="-122"/>
              </a:rPr>
              <a:t>+</a:t>
            </a:r>
            <a:r>
              <a:rPr lang="en-US" altLang="zh-CN">
                <a:solidFill>
                  <a:srgbClr val="0000FF"/>
                </a:solidFill>
                <a:latin typeface="宋体" charset="-122"/>
              </a:rPr>
              <a:t>|</a:t>
            </a:r>
            <a:r>
              <a:rPr lang="en-US" altLang="zh-CN">
                <a:solidFill>
                  <a:srgbClr val="0000FF"/>
                </a:solidFill>
                <a:latin typeface="宋体" charset="-122"/>
                <a:sym typeface="Symbol" pitchFamily="18" charset="2"/>
              </a:rPr>
              <a:t></a:t>
            </a:r>
            <a:r>
              <a:rPr lang="en-US" altLang="zh-CN">
                <a:solidFill>
                  <a:srgbClr val="0000FF"/>
                </a:solidFill>
                <a:latin typeface="宋体" charset="-122"/>
              </a:rPr>
              <a:t>)(E(+|-|</a:t>
            </a:r>
            <a:r>
              <a:rPr lang="en-US" altLang="zh-CN">
                <a:solidFill>
                  <a:srgbClr val="0000FF"/>
                </a:solidFill>
                <a:latin typeface="宋体" charset="-122"/>
                <a:sym typeface="Symbol" pitchFamily="18" charset="2"/>
              </a:rPr>
              <a:t></a:t>
            </a:r>
            <a:r>
              <a:rPr lang="en-US" altLang="zh-CN">
                <a:solidFill>
                  <a:srgbClr val="0000FF"/>
                </a:solidFill>
                <a:latin typeface="宋体" charset="-122"/>
              </a:rPr>
              <a:t>)digit</a:t>
            </a:r>
            <a:r>
              <a:rPr lang="en-US" altLang="zh-CN" baseline="30000">
                <a:solidFill>
                  <a:srgbClr val="0000FF"/>
                </a:solidFill>
                <a:latin typeface="宋体" charset="-122"/>
              </a:rPr>
              <a:t>+</a:t>
            </a:r>
            <a:r>
              <a:rPr lang="en-US" altLang="zh-CN">
                <a:solidFill>
                  <a:srgbClr val="0000FF"/>
                </a:solidFill>
                <a:latin typeface="宋体" charset="-122"/>
              </a:rPr>
              <a:t>|</a:t>
            </a:r>
            <a:r>
              <a:rPr lang="en-US" altLang="zh-CN">
                <a:solidFill>
                  <a:srgbClr val="0000FF"/>
                </a:solidFill>
                <a:latin typeface="宋体" charset="-122"/>
                <a:sym typeface="Symbol" pitchFamily="18" charset="2"/>
              </a:rPr>
              <a:t></a:t>
            </a:r>
            <a:r>
              <a:rPr lang="en-US" altLang="zh-CN">
                <a:solidFill>
                  <a:srgbClr val="0000FF"/>
                </a:solidFill>
                <a:latin typeface="宋体" charset="-122"/>
              </a:rPr>
              <a:t>)</a:t>
            </a:r>
            <a:endParaRPr lang="en-US" altLang="zh-CN" sz="2000" baseline="30000">
              <a:latin typeface="宋体" charset="-122"/>
            </a:endParaRPr>
          </a:p>
          <a:p>
            <a:pPr marL="571500" indent="-571500" algn="just">
              <a:buFont typeface="Monotype Sorts" pitchFamily="2" charset="2"/>
              <a:buNone/>
            </a:pPr>
            <a:r>
              <a:rPr lang="zh-CN" altLang="en-US" sz="2400">
                <a:latin typeface="宋体" charset="-122"/>
              </a:rPr>
              <a:t>正规定义式：</a:t>
            </a:r>
          </a:p>
          <a:p>
            <a:pPr marL="1047750" lvl="1" algn="just">
              <a:buFontTx/>
              <a:buNone/>
            </a:pPr>
            <a:r>
              <a:rPr lang="en-US" altLang="zh-CN" sz="2000">
                <a:latin typeface="宋体" charset="-122"/>
              </a:rPr>
              <a:t>digit </a:t>
            </a:r>
            <a:r>
              <a:rPr lang="en-US" altLang="zh-CN" sz="2000">
                <a:latin typeface="宋体" charset="-122"/>
                <a:sym typeface="Symbol" pitchFamily="18" charset="2"/>
              </a:rPr>
              <a:t></a:t>
            </a:r>
            <a:r>
              <a:rPr lang="en-US" altLang="zh-CN" sz="2000">
                <a:latin typeface="宋体" charset="-122"/>
              </a:rPr>
              <a:t> 0|1|</a:t>
            </a:r>
            <a:r>
              <a:rPr lang="en-US" altLang="zh-CN" sz="2000">
                <a:latin typeface="Times New Roman"/>
              </a:rPr>
              <a:t>…</a:t>
            </a:r>
            <a:r>
              <a:rPr lang="en-US" altLang="zh-CN" sz="2000">
                <a:latin typeface="宋体" charset="-122"/>
              </a:rPr>
              <a:t>|9</a:t>
            </a:r>
            <a:endParaRPr lang="en-US" altLang="zh-CN" sz="1800">
              <a:latin typeface="宋体" charset="-122"/>
            </a:endParaRPr>
          </a:p>
          <a:p>
            <a:pPr marL="1047750" lvl="1" algn="just">
              <a:buFontTx/>
              <a:buNone/>
            </a:pPr>
            <a:r>
              <a:rPr lang="en-US" altLang="zh-CN" sz="2000">
                <a:latin typeface="宋体" charset="-122"/>
              </a:rPr>
              <a:t>digits </a:t>
            </a:r>
            <a:r>
              <a:rPr lang="en-US" altLang="zh-CN" sz="2000">
                <a:latin typeface="宋体" charset="-122"/>
                <a:sym typeface="Symbol" pitchFamily="18" charset="2"/>
              </a:rPr>
              <a:t></a:t>
            </a:r>
            <a:r>
              <a:rPr lang="en-US" altLang="zh-CN" sz="2000">
                <a:latin typeface="宋体" charset="-122"/>
              </a:rPr>
              <a:t> digit digit</a:t>
            </a:r>
            <a:r>
              <a:rPr lang="en-US" altLang="zh-CN" sz="2000" baseline="30000">
                <a:latin typeface="宋体" charset="-122"/>
              </a:rPr>
              <a:t>*</a:t>
            </a:r>
          </a:p>
          <a:p>
            <a:pPr marL="1047750" lvl="1" algn="just">
              <a:buFontTx/>
              <a:buNone/>
            </a:pPr>
            <a:r>
              <a:rPr lang="en-US" altLang="zh-CN" sz="2000">
                <a:latin typeface="宋体" charset="-122"/>
              </a:rPr>
              <a:t>optional_fraction </a:t>
            </a:r>
            <a:r>
              <a:rPr lang="en-US" altLang="zh-CN" sz="2000">
                <a:latin typeface="宋体" charset="-122"/>
                <a:sym typeface="Symbol" pitchFamily="18" charset="2"/>
              </a:rPr>
              <a:t></a:t>
            </a:r>
            <a:r>
              <a:rPr lang="en-US" altLang="zh-CN" sz="2000">
                <a:latin typeface="宋体" charset="-122"/>
              </a:rPr>
              <a:t> .digits|</a:t>
            </a:r>
            <a:r>
              <a:rPr lang="en-US" altLang="zh-CN" sz="2000">
                <a:latin typeface="宋体" charset="-122"/>
                <a:sym typeface="Symbol" pitchFamily="18" charset="2"/>
              </a:rPr>
              <a:t></a:t>
            </a:r>
          </a:p>
          <a:p>
            <a:pPr marL="1047750" lvl="1" algn="just">
              <a:buFontTx/>
              <a:buNone/>
            </a:pPr>
            <a:r>
              <a:rPr lang="en-US" altLang="zh-CN" sz="2000">
                <a:latin typeface="宋体" charset="-122"/>
              </a:rPr>
              <a:t>optional_exponent </a:t>
            </a:r>
            <a:r>
              <a:rPr lang="en-US" altLang="zh-CN" sz="2000">
                <a:latin typeface="宋体" charset="-122"/>
                <a:sym typeface="Symbol" pitchFamily="18" charset="2"/>
              </a:rPr>
              <a:t></a:t>
            </a:r>
            <a:r>
              <a:rPr lang="en-US" altLang="zh-CN" sz="2000">
                <a:latin typeface="宋体" charset="-122"/>
              </a:rPr>
              <a:t> (E(+|-|</a:t>
            </a:r>
            <a:r>
              <a:rPr lang="en-US" altLang="zh-CN" sz="2000">
                <a:latin typeface="宋体" charset="-122"/>
                <a:sym typeface="Symbol" pitchFamily="18" charset="2"/>
              </a:rPr>
              <a:t></a:t>
            </a:r>
            <a:r>
              <a:rPr lang="en-US" altLang="zh-CN" sz="2000">
                <a:latin typeface="宋体" charset="-122"/>
              </a:rPr>
              <a:t>)digits)| </a:t>
            </a:r>
            <a:r>
              <a:rPr lang="en-US" altLang="zh-CN" sz="2000">
                <a:latin typeface="宋体" charset="-122"/>
                <a:sym typeface="Symbol" pitchFamily="18" charset="2"/>
              </a:rPr>
              <a:t></a:t>
            </a:r>
          </a:p>
          <a:p>
            <a:pPr marL="1047750" lvl="1" algn="just">
              <a:buFontTx/>
              <a:buNone/>
            </a:pPr>
            <a:r>
              <a:rPr lang="en-US" altLang="zh-CN" sz="2000">
                <a:latin typeface="宋体" charset="-122"/>
              </a:rPr>
              <a:t>num </a:t>
            </a:r>
            <a:r>
              <a:rPr lang="en-US" altLang="zh-CN" sz="2000">
                <a:latin typeface="宋体" charset="-122"/>
                <a:sym typeface="Symbol" pitchFamily="18" charset="2"/>
              </a:rPr>
              <a:t></a:t>
            </a:r>
            <a:r>
              <a:rPr lang="en-US" altLang="zh-CN" sz="2000">
                <a:latin typeface="宋体" charset="-122"/>
              </a:rPr>
              <a:t> digits optional_fraction optional_exponent</a:t>
            </a:r>
            <a:endParaRPr lang="en-US" altLang="zh-CN">
              <a:latin typeface="宋体" charset="-122"/>
            </a:endParaRP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49</a:t>
            </a:fld>
            <a:endParaRPr lang="en-US" altLang="zh-CN"/>
          </a:p>
        </p:txBody>
      </p:sp>
    </p:spTree>
    <p:extLst>
      <p:ext uri="{BB962C8B-B14F-4D97-AF65-F5344CB8AC3E}">
        <p14:creationId xmlns:p14="http://schemas.microsoft.com/office/powerpoint/2010/main" val="4008391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1299">
                                            <p:txEl>
                                              <p:pRg st="0" end="0"/>
                                            </p:txEl>
                                          </p:spTgt>
                                        </p:tgtEl>
                                        <p:attrNameLst>
                                          <p:attrName>style.visibility</p:attrName>
                                        </p:attrNameLst>
                                      </p:cBhvr>
                                      <p:to>
                                        <p:strVal val="visible"/>
                                      </p:to>
                                    </p:set>
                                    <p:animEffect transition="in" filter="wipe(up)">
                                      <p:cBhvr>
                                        <p:cTn id="7" dur="500"/>
                                        <p:tgtEl>
                                          <p:spTgt spid="31129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1299">
                                            <p:txEl>
                                              <p:pRg st="1" end="1"/>
                                            </p:txEl>
                                          </p:spTgt>
                                        </p:tgtEl>
                                        <p:attrNameLst>
                                          <p:attrName>style.visibility</p:attrName>
                                        </p:attrNameLst>
                                      </p:cBhvr>
                                      <p:to>
                                        <p:strVal val="visible"/>
                                      </p:to>
                                    </p:set>
                                    <p:animEffect transition="in" filter="wipe(up)">
                                      <p:cBhvr>
                                        <p:cTn id="10" dur="500"/>
                                        <p:tgtEl>
                                          <p:spTgt spid="311299">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11299">
                                            <p:txEl>
                                              <p:pRg st="2" end="2"/>
                                            </p:txEl>
                                          </p:spTgt>
                                        </p:tgtEl>
                                        <p:attrNameLst>
                                          <p:attrName>style.visibility</p:attrName>
                                        </p:attrNameLst>
                                      </p:cBhvr>
                                      <p:to>
                                        <p:strVal val="visible"/>
                                      </p:to>
                                    </p:set>
                                    <p:animEffect transition="in" filter="wipe(up)">
                                      <p:cBhvr>
                                        <p:cTn id="13" dur="500"/>
                                        <p:tgtEl>
                                          <p:spTgt spid="311299">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11299">
                                            <p:txEl>
                                              <p:pRg st="3" end="3"/>
                                            </p:txEl>
                                          </p:spTgt>
                                        </p:tgtEl>
                                        <p:attrNameLst>
                                          <p:attrName>style.visibility</p:attrName>
                                        </p:attrNameLst>
                                      </p:cBhvr>
                                      <p:to>
                                        <p:strVal val="visible"/>
                                      </p:to>
                                    </p:set>
                                    <p:animEffect transition="in" filter="wipe(up)">
                                      <p:cBhvr>
                                        <p:cTn id="16" dur="500"/>
                                        <p:tgtEl>
                                          <p:spTgt spid="311299">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11299">
                                            <p:txEl>
                                              <p:pRg st="4" end="4"/>
                                            </p:txEl>
                                          </p:spTgt>
                                        </p:tgtEl>
                                        <p:attrNameLst>
                                          <p:attrName>style.visibility</p:attrName>
                                        </p:attrNameLst>
                                      </p:cBhvr>
                                      <p:to>
                                        <p:strVal val="visible"/>
                                      </p:to>
                                    </p:set>
                                    <p:animEffect transition="in" filter="wipe(up)">
                                      <p:cBhvr>
                                        <p:cTn id="19" dur="500"/>
                                        <p:tgtEl>
                                          <p:spTgt spid="311299">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11299">
                                            <p:txEl>
                                              <p:pRg st="5" end="5"/>
                                            </p:txEl>
                                          </p:spTgt>
                                        </p:tgtEl>
                                        <p:attrNameLst>
                                          <p:attrName>style.visibility</p:attrName>
                                        </p:attrNameLst>
                                      </p:cBhvr>
                                      <p:to>
                                        <p:strVal val="visible"/>
                                      </p:to>
                                    </p:set>
                                    <p:animEffect transition="in" filter="wipe(up)">
                                      <p:cBhvr>
                                        <p:cTn id="22" dur="500"/>
                                        <p:tgtEl>
                                          <p:spTgt spid="31129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11299">
                                            <p:txEl>
                                              <p:pRg st="6" end="6"/>
                                            </p:txEl>
                                          </p:spTgt>
                                        </p:tgtEl>
                                        <p:attrNameLst>
                                          <p:attrName>style.visibility</p:attrName>
                                        </p:attrNameLst>
                                      </p:cBhvr>
                                      <p:to>
                                        <p:strVal val="visible"/>
                                      </p:to>
                                    </p:set>
                                    <p:animEffect transition="in" filter="wipe(up)">
                                      <p:cBhvr>
                                        <p:cTn id="27" dur="500"/>
                                        <p:tgtEl>
                                          <p:spTgt spid="311299">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11299">
                                            <p:txEl>
                                              <p:pRg st="7" end="7"/>
                                            </p:txEl>
                                          </p:spTgt>
                                        </p:tgtEl>
                                        <p:attrNameLst>
                                          <p:attrName>style.visibility</p:attrName>
                                        </p:attrNameLst>
                                      </p:cBhvr>
                                      <p:to>
                                        <p:strVal val="visible"/>
                                      </p:to>
                                    </p:set>
                                    <p:animEffect transition="in" filter="wipe(up)">
                                      <p:cBhvr>
                                        <p:cTn id="30" dur="500"/>
                                        <p:tgtEl>
                                          <p:spTgt spid="311299">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311299">
                                            <p:txEl>
                                              <p:pRg st="8" end="8"/>
                                            </p:txEl>
                                          </p:spTgt>
                                        </p:tgtEl>
                                        <p:attrNameLst>
                                          <p:attrName>style.visibility</p:attrName>
                                        </p:attrNameLst>
                                      </p:cBhvr>
                                      <p:to>
                                        <p:strVal val="visible"/>
                                      </p:to>
                                    </p:set>
                                    <p:animEffect transition="in" filter="wipe(up)">
                                      <p:cBhvr>
                                        <p:cTn id="35" dur="500"/>
                                        <p:tgtEl>
                                          <p:spTgt spid="311299">
                                            <p:txEl>
                                              <p:pRg st="8" end="8"/>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11299">
                                            <p:txEl>
                                              <p:pRg st="9" end="9"/>
                                            </p:txEl>
                                          </p:spTgt>
                                        </p:tgtEl>
                                        <p:attrNameLst>
                                          <p:attrName>style.visibility</p:attrName>
                                        </p:attrNameLst>
                                      </p:cBhvr>
                                      <p:to>
                                        <p:strVal val="visible"/>
                                      </p:to>
                                    </p:set>
                                    <p:animEffect transition="in" filter="wipe(up)">
                                      <p:cBhvr>
                                        <p:cTn id="38" dur="500"/>
                                        <p:tgtEl>
                                          <p:spTgt spid="311299">
                                            <p:txEl>
                                              <p:pRg st="9" end="9"/>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311299">
                                            <p:txEl>
                                              <p:pRg st="10" end="10"/>
                                            </p:txEl>
                                          </p:spTgt>
                                        </p:tgtEl>
                                        <p:attrNameLst>
                                          <p:attrName>style.visibility</p:attrName>
                                        </p:attrNameLst>
                                      </p:cBhvr>
                                      <p:to>
                                        <p:strVal val="visible"/>
                                      </p:to>
                                    </p:set>
                                    <p:animEffect transition="in" filter="wipe(up)">
                                      <p:cBhvr>
                                        <p:cTn id="41" dur="500"/>
                                        <p:tgtEl>
                                          <p:spTgt spid="311299">
                                            <p:txEl>
                                              <p:pRg st="10" end="10"/>
                                            </p:txEl>
                                          </p:spTgt>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311299">
                                            <p:txEl>
                                              <p:pRg st="11" end="11"/>
                                            </p:txEl>
                                          </p:spTgt>
                                        </p:tgtEl>
                                        <p:attrNameLst>
                                          <p:attrName>style.visibility</p:attrName>
                                        </p:attrNameLst>
                                      </p:cBhvr>
                                      <p:to>
                                        <p:strVal val="visible"/>
                                      </p:to>
                                    </p:set>
                                    <p:animEffect transition="in" filter="wipe(up)">
                                      <p:cBhvr>
                                        <p:cTn id="44" dur="500"/>
                                        <p:tgtEl>
                                          <p:spTgt spid="311299">
                                            <p:txEl>
                                              <p:pRg st="11" end="11"/>
                                            </p:txEl>
                                          </p:spTgt>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311299">
                                            <p:txEl>
                                              <p:pRg st="12" end="12"/>
                                            </p:txEl>
                                          </p:spTgt>
                                        </p:tgtEl>
                                        <p:attrNameLst>
                                          <p:attrName>style.visibility</p:attrName>
                                        </p:attrNameLst>
                                      </p:cBhvr>
                                      <p:to>
                                        <p:strVal val="visible"/>
                                      </p:to>
                                    </p:set>
                                    <p:animEffect transition="in" filter="wipe(up)">
                                      <p:cBhvr>
                                        <p:cTn id="47" dur="500"/>
                                        <p:tgtEl>
                                          <p:spTgt spid="311299">
                                            <p:txEl>
                                              <p:pRg st="12" end="12"/>
                                            </p:txEl>
                                          </p:spTgt>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311299">
                                            <p:txEl>
                                              <p:pRg st="13" end="13"/>
                                            </p:txEl>
                                          </p:spTgt>
                                        </p:tgtEl>
                                        <p:attrNameLst>
                                          <p:attrName>style.visibility</p:attrName>
                                        </p:attrNameLst>
                                      </p:cBhvr>
                                      <p:to>
                                        <p:strVal val="visible"/>
                                      </p:to>
                                    </p:set>
                                    <p:animEffect transition="in" filter="wipe(up)">
                                      <p:cBhvr>
                                        <p:cTn id="50" dur="500"/>
                                        <p:tgtEl>
                                          <p:spTgt spid="31129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304800" y="152400"/>
            <a:ext cx="8610600" cy="685800"/>
          </a:xfrm>
        </p:spPr>
        <p:txBody>
          <a:bodyPr/>
          <a:lstStyle/>
          <a:p>
            <a:r>
              <a:rPr lang="zh-CN" altLang="en-US" dirty="0">
                <a:latin typeface="宋体" charset="-122"/>
              </a:rPr>
              <a:t>确定的有限自动机的定义</a:t>
            </a:r>
          </a:p>
        </p:txBody>
      </p:sp>
      <p:sp>
        <p:nvSpPr>
          <p:cNvPr id="257027" name="Rectangle 3"/>
          <p:cNvSpPr>
            <a:spLocks noGrp="1" noChangeArrowheads="1"/>
          </p:cNvSpPr>
          <p:nvPr>
            <p:ph type="body" idx="1"/>
          </p:nvPr>
        </p:nvSpPr>
        <p:spPr>
          <a:xfrm>
            <a:off x="304800" y="838200"/>
            <a:ext cx="8640763" cy="5715000"/>
          </a:xfrm>
        </p:spPr>
        <p:txBody>
          <a:bodyPr/>
          <a:lstStyle/>
          <a:p>
            <a:r>
              <a:rPr lang="zh-CN" altLang="en-US">
                <a:latin typeface="宋体" charset="-122"/>
              </a:rPr>
              <a:t>一个确定的有限自动机</a:t>
            </a:r>
            <a:r>
              <a:rPr lang="en-US" altLang="zh-CN">
                <a:latin typeface="宋体" charset="-122"/>
              </a:rPr>
              <a:t>M(</a:t>
            </a:r>
            <a:r>
              <a:rPr lang="zh-CN" altLang="en-US">
                <a:latin typeface="宋体" charset="-122"/>
              </a:rPr>
              <a:t>记作：</a:t>
            </a:r>
            <a:r>
              <a:rPr lang="en-US" altLang="zh-CN">
                <a:solidFill>
                  <a:srgbClr val="0000FF"/>
                </a:solidFill>
                <a:latin typeface="宋体" charset="-122"/>
              </a:rPr>
              <a:t>DFA M</a:t>
            </a:r>
            <a:r>
              <a:rPr lang="en-US" altLang="zh-CN">
                <a:latin typeface="宋体" charset="-122"/>
              </a:rPr>
              <a:t>)</a:t>
            </a:r>
            <a:r>
              <a:rPr lang="zh-CN" altLang="en-US">
                <a:latin typeface="宋体" charset="-122"/>
              </a:rPr>
              <a:t>是一个五元组：</a:t>
            </a:r>
            <a:r>
              <a:rPr lang="zh-CN" altLang="zh-CN">
                <a:latin typeface="宋体" charset="-122"/>
              </a:rPr>
              <a:t>  </a:t>
            </a:r>
            <a:r>
              <a:rPr lang="en-US" altLang="zh-CN"/>
              <a:t>M=(</a:t>
            </a:r>
            <a:r>
              <a:rPr lang="en-US" altLang="zh-CN">
                <a:sym typeface="Symbol" pitchFamily="18" charset="2"/>
              </a:rPr>
              <a:t></a:t>
            </a:r>
            <a:r>
              <a:rPr lang="zh-CN" altLang="en-US"/>
              <a:t>，</a:t>
            </a:r>
            <a:r>
              <a:rPr lang="en-US" altLang="zh-CN"/>
              <a:t>Q</a:t>
            </a:r>
            <a:r>
              <a:rPr lang="zh-CN" altLang="en-US"/>
              <a:t>，</a:t>
            </a:r>
            <a:r>
              <a:rPr lang="en-US" altLang="zh-CN"/>
              <a:t>q</a:t>
            </a:r>
            <a:r>
              <a:rPr lang="en-US" altLang="zh-CN" baseline="-25000"/>
              <a:t>0</a:t>
            </a:r>
            <a:r>
              <a:rPr lang="zh-CN" altLang="en-US"/>
              <a:t>，</a:t>
            </a:r>
            <a:r>
              <a:rPr lang="en-US" altLang="zh-CN"/>
              <a:t>F</a:t>
            </a:r>
            <a:r>
              <a:rPr lang="zh-CN" altLang="en-US"/>
              <a:t>，</a:t>
            </a:r>
            <a:r>
              <a:rPr lang="zh-CN" altLang="en-US">
                <a:sym typeface="Symbol" pitchFamily="18" charset="2"/>
              </a:rPr>
              <a:t></a:t>
            </a:r>
            <a:r>
              <a:rPr lang="en-US" altLang="zh-CN"/>
              <a:t>)</a:t>
            </a:r>
            <a:endParaRPr lang="en-US" altLang="zh-CN" sz="2400">
              <a:latin typeface="宋体" charset="-122"/>
            </a:endParaRPr>
          </a:p>
          <a:p>
            <a:pPr>
              <a:buFont typeface="Monotype Sorts" pitchFamily="2" charset="2"/>
              <a:buNone/>
            </a:pPr>
            <a:r>
              <a:rPr lang="en-US" altLang="zh-CN" sz="2400">
                <a:latin typeface="宋体" charset="-122"/>
              </a:rPr>
              <a:t>  </a:t>
            </a:r>
            <a:r>
              <a:rPr lang="zh-CN" altLang="en-US" sz="2400">
                <a:latin typeface="宋体" charset="-122"/>
              </a:rPr>
              <a:t>其中  </a:t>
            </a:r>
            <a:r>
              <a:rPr lang="zh-CN" altLang="en-US" sz="2400">
                <a:latin typeface="宋体" charset="-122"/>
                <a:sym typeface="Symbol" pitchFamily="18" charset="2"/>
              </a:rPr>
              <a:t></a:t>
            </a:r>
            <a:r>
              <a:rPr lang="zh-CN" altLang="en-US" sz="2400">
                <a:latin typeface="宋体" charset="-122"/>
              </a:rPr>
              <a:t>：是一个</a:t>
            </a:r>
            <a:r>
              <a:rPr lang="zh-CN" altLang="en-US" sz="2400">
                <a:solidFill>
                  <a:srgbClr val="0000FF"/>
                </a:solidFill>
                <a:latin typeface="宋体" charset="-122"/>
              </a:rPr>
              <a:t>字母表</a:t>
            </a:r>
            <a:r>
              <a:rPr lang="zh-CN" altLang="en-US" sz="2400">
                <a:latin typeface="宋体" charset="-122"/>
              </a:rPr>
              <a:t>，它的每个元素称为一个输入符号</a:t>
            </a:r>
          </a:p>
          <a:p>
            <a:pPr algn="just">
              <a:buFont typeface="Monotype Sorts" pitchFamily="2" charset="2"/>
              <a:buNone/>
            </a:pPr>
            <a:r>
              <a:rPr lang="zh-CN" altLang="zh-CN" sz="2400">
                <a:latin typeface="宋体" charset="-122"/>
              </a:rPr>
              <a:t>        </a:t>
            </a:r>
            <a:r>
              <a:rPr lang="en-US" altLang="zh-CN" sz="2400">
                <a:latin typeface="宋体" charset="-122"/>
              </a:rPr>
              <a:t>Q</a:t>
            </a:r>
            <a:r>
              <a:rPr lang="zh-CN" altLang="en-US" sz="2400">
                <a:latin typeface="宋体" charset="-122"/>
              </a:rPr>
              <a:t>：是一个有限的</a:t>
            </a:r>
            <a:r>
              <a:rPr lang="zh-CN" altLang="en-US" sz="2400">
                <a:solidFill>
                  <a:srgbClr val="0000FF"/>
                </a:solidFill>
                <a:latin typeface="宋体" charset="-122"/>
              </a:rPr>
              <a:t>状态集合</a:t>
            </a:r>
            <a:endParaRPr lang="zh-CN" altLang="en-US" sz="2400">
              <a:latin typeface="宋体" charset="-122"/>
            </a:endParaRPr>
          </a:p>
          <a:p>
            <a:pPr algn="just">
              <a:buFont typeface="Monotype Sorts" pitchFamily="2" charset="2"/>
              <a:buNone/>
            </a:pPr>
            <a:r>
              <a:rPr lang="zh-CN" altLang="en-US" sz="2400">
                <a:latin typeface="宋体" charset="-122"/>
              </a:rPr>
              <a:t>        </a:t>
            </a:r>
            <a:r>
              <a:rPr lang="en-US" altLang="zh-CN" sz="2400">
                <a:latin typeface="宋体" charset="-122"/>
              </a:rPr>
              <a:t>q</a:t>
            </a:r>
            <a:r>
              <a:rPr lang="en-US" altLang="zh-CN" sz="2400" baseline="-25000">
                <a:latin typeface="宋体" charset="-122"/>
              </a:rPr>
              <a:t>0</a:t>
            </a:r>
            <a:r>
              <a:rPr lang="en-US" altLang="zh-CN" sz="2400">
                <a:latin typeface="宋体" charset="-122"/>
                <a:sym typeface="Symbol" pitchFamily="18" charset="2"/>
              </a:rPr>
              <a:t></a:t>
            </a:r>
            <a:r>
              <a:rPr lang="en-US" altLang="zh-CN" sz="2400">
                <a:latin typeface="宋体" charset="-122"/>
              </a:rPr>
              <a:t>Q</a:t>
            </a:r>
            <a:r>
              <a:rPr lang="zh-CN" altLang="en-US" sz="2400">
                <a:latin typeface="宋体" charset="-122"/>
              </a:rPr>
              <a:t>：</a:t>
            </a:r>
            <a:r>
              <a:rPr lang="en-US" altLang="zh-CN" sz="2400">
                <a:latin typeface="宋体" charset="-122"/>
              </a:rPr>
              <a:t>q</a:t>
            </a:r>
            <a:r>
              <a:rPr lang="en-US" altLang="zh-CN" sz="2400" baseline="-25000">
                <a:latin typeface="宋体" charset="-122"/>
              </a:rPr>
              <a:t>0</a:t>
            </a:r>
            <a:r>
              <a:rPr lang="zh-CN" altLang="en-US" sz="2400">
                <a:latin typeface="宋体" charset="-122"/>
              </a:rPr>
              <a:t>称为</a:t>
            </a:r>
            <a:r>
              <a:rPr lang="zh-CN" altLang="en-US" sz="2400">
                <a:solidFill>
                  <a:srgbClr val="0000FF"/>
                </a:solidFill>
                <a:latin typeface="宋体" charset="-122"/>
              </a:rPr>
              <a:t>初始状态</a:t>
            </a:r>
            <a:endParaRPr lang="zh-CN" altLang="en-US" sz="2400">
              <a:latin typeface="宋体" charset="-122"/>
            </a:endParaRPr>
          </a:p>
          <a:p>
            <a:pPr algn="just">
              <a:buFont typeface="Monotype Sorts" pitchFamily="2" charset="2"/>
              <a:buNone/>
            </a:pPr>
            <a:r>
              <a:rPr lang="zh-CN" altLang="en-US" sz="2400">
                <a:latin typeface="宋体" charset="-122"/>
              </a:rPr>
              <a:t>        </a:t>
            </a:r>
            <a:r>
              <a:rPr lang="en-US" altLang="zh-CN" sz="2400">
                <a:latin typeface="宋体" charset="-122"/>
              </a:rPr>
              <a:t>F</a:t>
            </a:r>
            <a:r>
              <a:rPr lang="en-US" altLang="zh-CN" sz="2400">
                <a:latin typeface="宋体" charset="-122"/>
                <a:sym typeface="Symbol" pitchFamily="18" charset="2"/>
              </a:rPr>
              <a:t></a:t>
            </a:r>
            <a:r>
              <a:rPr lang="en-US" altLang="zh-CN" sz="2400">
                <a:latin typeface="宋体" charset="-122"/>
              </a:rPr>
              <a:t>Q</a:t>
            </a:r>
            <a:r>
              <a:rPr lang="zh-CN" altLang="en-US" sz="2400">
                <a:latin typeface="宋体" charset="-122"/>
              </a:rPr>
              <a:t>：</a:t>
            </a:r>
            <a:r>
              <a:rPr lang="en-US" altLang="zh-CN" sz="2400">
                <a:latin typeface="宋体" charset="-122"/>
              </a:rPr>
              <a:t>F</a:t>
            </a:r>
            <a:r>
              <a:rPr lang="zh-CN" altLang="en-US" sz="2400">
                <a:latin typeface="宋体" charset="-122"/>
              </a:rPr>
              <a:t>称为</a:t>
            </a:r>
            <a:r>
              <a:rPr lang="zh-CN" altLang="en-US" sz="2400">
                <a:solidFill>
                  <a:srgbClr val="0000FF"/>
                </a:solidFill>
                <a:latin typeface="宋体" charset="-122"/>
              </a:rPr>
              <a:t>终结状态集合</a:t>
            </a:r>
            <a:endParaRPr lang="zh-CN" altLang="en-US" sz="2400">
              <a:latin typeface="宋体" charset="-122"/>
            </a:endParaRPr>
          </a:p>
          <a:p>
            <a:pPr algn="just">
              <a:buFont typeface="Monotype Sorts" pitchFamily="2" charset="2"/>
              <a:buNone/>
            </a:pPr>
            <a:r>
              <a:rPr lang="zh-CN" altLang="en-US" sz="2400">
                <a:latin typeface="宋体" charset="-122"/>
              </a:rPr>
              <a:t>        </a:t>
            </a:r>
            <a:r>
              <a:rPr lang="zh-CN" altLang="en-US" sz="2400">
                <a:latin typeface="宋体" charset="-122"/>
                <a:sym typeface="Symbol" pitchFamily="18" charset="2"/>
              </a:rPr>
              <a:t></a:t>
            </a:r>
            <a:r>
              <a:rPr lang="zh-CN" altLang="en-US" sz="2400">
                <a:latin typeface="宋体" charset="-122"/>
              </a:rPr>
              <a:t>：是一个从</a:t>
            </a:r>
            <a:r>
              <a:rPr lang="en-US" altLang="zh-CN" sz="2400">
                <a:latin typeface="宋体" charset="-122"/>
              </a:rPr>
              <a:t>Q</a:t>
            </a:r>
            <a:r>
              <a:rPr lang="en-US" altLang="zh-CN" sz="2400">
                <a:latin typeface="宋体" charset="-122"/>
                <a:sym typeface="Symbol" pitchFamily="18" charset="2"/>
              </a:rPr>
              <a:t></a:t>
            </a:r>
            <a:r>
              <a:rPr lang="zh-CN" altLang="en-US" sz="2400">
                <a:latin typeface="宋体" charset="-122"/>
              </a:rPr>
              <a:t>到</a:t>
            </a:r>
            <a:r>
              <a:rPr lang="en-US" altLang="zh-CN" sz="2400">
                <a:latin typeface="宋体" charset="-122"/>
              </a:rPr>
              <a:t>Q</a:t>
            </a:r>
            <a:r>
              <a:rPr lang="zh-CN" altLang="en-US" sz="2400">
                <a:latin typeface="宋体" charset="-122"/>
              </a:rPr>
              <a:t>的单值</a:t>
            </a:r>
            <a:r>
              <a:rPr lang="zh-CN" altLang="en-US" sz="2400">
                <a:solidFill>
                  <a:srgbClr val="0000FF"/>
                </a:solidFill>
                <a:latin typeface="宋体" charset="-122"/>
              </a:rPr>
              <a:t>映射</a:t>
            </a:r>
          </a:p>
          <a:p>
            <a:pPr lvl="2" algn="just">
              <a:buFontTx/>
              <a:buNone/>
            </a:pPr>
            <a:endParaRPr lang="zh-CN" altLang="en-US" sz="1800">
              <a:latin typeface="宋体" charset="-122"/>
            </a:endParaRPr>
          </a:p>
          <a:p>
            <a:pPr algn="just"/>
            <a:r>
              <a:rPr lang="zh-CN" altLang="en-US" sz="2400">
                <a:latin typeface="宋体" charset="-122"/>
              </a:rPr>
              <a:t>转换函数</a:t>
            </a:r>
            <a:r>
              <a:rPr lang="zh-CN" altLang="en-US" sz="2400">
                <a:solidFill>
                  <a:srgbClr val="0000FF"/>
                </a:solidFill>
                <a:latin typeface="宋体" charset="-122"/>
                <a:sym typeface="Symbol" pitchFamily="18" charset="2"/>
              </a:rPr>
              <a:t></a:t>
            </a:r>
            <a:r>
              <a:rPr lang="en-US" altLang="zh-CN" sz="2400">
                <a:solidFill>
                  <a:srgbClr val="0000FF"/>
                </a:solidFill>
                <a:latin typeface="宋体" charset="-122"/>
              </a:rPr>
              <a:t>(q,a)=q</a:t>
            </a:r>
            <a:r>
              <a:rPr lang="en-US" altLang="zh-CN" sz="2400">
                <a:solidFill>
                  <a:srgbClr val="0000FF"/>
                </a:solidFill>
                <a:latin typeface="宋体" charset="-122"/>
                <a:sym typeface="Symbol" pitchFamily="18" charset="2"/>
              </a:rPr>
              <a:t></a:t>
            </a:r>
            <a:r>
              <a:rPr lang="en-US" altLang="zh-CN" sz="2400">
                <a:latin typeface="宋体" charset="-122"/>
              </a:rPr>
              <a:t> (</a:t>
            </a:r>
            <a:r>
              <a:rPr lang="zh-CN" altLang="en-US" sz="2400">
                <a:latin typeface="宋体" charset="-122"/>
              </a:rPr>
              <a:t>其中</a:t>
            </a:r>
            <a:r>
              <a:rPr lang="en-US" altLang="zh-CN" sz="2400">
                <a:latin typeface="宋体" charset="-122"/>
              </a:rPr>
              <a:t>q,q</a:t>
            </a:r>
            <a:r>
              <a:rPr lang="en-US" altLang="zh-CN" sz="2400">
                <a:latin typeface="宋体" charset="-122"/>
                <a:sym typeface="Symbol" pitchFamily="18" charset="2"/>
              </a:rPr>
              <a:t></a:t>
            </a:r>
            <a:r>
              <a:rPr lang="en-US" altLang="zh-CN" sz="2400">
                <a:latin typeface="宋体" charset="-122"/>
              </a:rPr>
              <a:t>Q,a</a:t>
            </a:r>
            <a:r>
              <a:rPr lang="en-US" altLang="zh-CN" sz="2400">
                <a:latin typeface="宋体" charset="-122"/>
                <a:sym typeface="Symbol" pitchFamily="18" charset="2"/>
              </a:rPr>
              <a:t></a:t>
            </a:r>
            <a:r>
              <a:rPr lang="zh-CN" altLang="en-US" sz="2400">
                <a:latin typeface="宋体" charset="-122"/>
              </a:rPr>
              <a:t>）表示当前状态为</a:t>
            </a:r>
            <a:r>
              <a:rPr lang="en-US" altLang="zh-CN" sz="2400">
                <a:latin typeface="宋体" charset="-122"/>
              </a:rPr>
              <a:t>q</a:t>
            </a:r>
            <a:r>
              <a:rPr lang="zh-CN" altLang="en-US" sz="2400">
                <a:latin typeface="宋体" charset="-122"/>
              </a:rPr>
              <a:t>，输入符号为</a:t>
            </a:r>
            <a:r>
              <a:rPr lang="en-US" altLang="zh-CN" sz="2400">
                <a:latin typeface="宋体" charset="-122"/>
              </a:rPr>
              <a:t>a</a:t>
            </a:r>
            <a:r>
              <a:rPr lang="zh-CN" altLang="en-US" sz="2400">
                <a:latin typeface="宋体" charset="-122"/>
              </a:rPr>
              <a:t>时，自动机将转换到下一个状态</a:t>
            </a:r>
            <a:r>
              <a:rPr lang="en-US" altLang="zh-CN" sz="2400">
                <a:latin typeface="宋体" charset="-122"/>
              </a:rPr>
              <a:t>q</a:t>
            </a:r>
            <a:r>
              <a:rPr lang="en-US" altLang="zh-CN" sz="2400">
                <a:latin typeface="宋体" charset="-122"/>
                <a:sym typeface="Symbol" pitchFamily="18" charset="2"/>
              </a:rPr>
              <a:t></a:t>
            </a:r>
            <a:r>
              <a:rPr lang="zh-CN" altLang="en-US" sz="2400">
                <a:latin typeface="宋体" charset="-122"/>
              </a:rPr>
              <a:t>，</a:t>
            </a:r>
            <a:r>
              <a:rPr lang="en-US" altLang="zh-CN" sz="2400">
                <a:latin typeface="宋体" charset="-122"/>
              </a:rPr>
              <a:t>q</a:t>
            </a:r>
            <a:r>
              <a:rPr lang="en-US" altLang="zh-CN" sz="2400">
                <a:latin typeface="宋体" charset="-122"/>
                <a:sym typeface="Symbol" pitchFamily="18" charset="2"/>
              </a:rPr>
              <a:t></a:t>
            </a:r>
            <a:r>
              <a:rPr lang="zh-CN" altLang="en-US" sz="2400">
                <a:latin typeface="宋体" charset="-122"/>
              </a:rPr>
              <a:t>称为</a:t>
            </a:r>
            <a:r>
              <a:rPr lang="en-US" altLang="zh-CN" sz="2400">
                <a:latin typeface="宋体" charset="-122"/>
              </a:rPr>
              <a:t>q</a:t>
            </a:r>
            <a:r>
              <a:rPr lang="zh-CN" altLang="en-US" sz="2400">
                <a:latin typeface="宋体" charset="-122"/>
              </a:rPr>
              <a:t>的一个</a:t>
            </a:r>
            <a:r>
              <a:rPr lang="zh-CN" altLang="en-US" sz="2400">
                <a:solidFill>
                  <a:srgbClr val="0000FF"/>
                </a:solidFill>
                <a:latin typeface="宋体" charset="-122"/>
              </a:rPr>
              <a:t>后继</a:t>
            </a:r>
            <a:r>
              <a:rPr lang="zh-CN" altLang="en-US" sz="2400">
                <a:latin typeface="宋体" charset="-122"/>
              </a:rPr>
              <a:t>。</a:t>
            </a:r>
          </a:p>
          <a:p>
            <a:pPr algn="just"/>
            <a:r>
              <a:rPr lang="zh-CN" altLang="en-US" sz="2400">
                <a:latin typeface="宋体" charset="-122"/>
              </a:rPr>
              <a:t>若</a:t>
            </a:r>
            <a:r>
              <a:rPr lang="en-US" altLang="zh-CN" sz="2400"/>
              <a:t>Q={q</a:t>
            </a:r>
            <a:r>
              <a:rPr lang="en-US" altLang="zh-CN" sz="2400" baseline="-25000"/>
              <a:t>1</a:t>
            </a:r>
            <a:r>
              <a:rPr lang="en-US" altLang="zh-CN" sz="2400"/>
              <a:t>,q</a:t>
            </a:r>
            <a:r>
              <a:rPr lang="en-US" altLang="zh-CN" sz="2400" baseline="-25000"/>
              <a:t>2</a:t>
            </a:r>
            <a:r>
              <a:rPr lang="en-US" altLang="zh-CN" sz="2400"/>
              <a:t>,…,q</a:t>
            </a:r>
            <a:r>
              <a:rPr lang="en-US" altLang="zh-CN" sz="2400" baseline="-25000"/>
              <a:t>n</a:t>
            </a:r>
            <a:r>
              <a:rPr lang="en-US" altLang="zh-CN" sz="2400"/>
              <a:t>}, </a:t>
            </a:r>
            <a:r>
              <a:rPr lang="en-US" altLang="zh-CN" sz="2400">
                <a:sym typeface="Symbol" pitchFamily="18" charset="2"/>
              </a:rPr>
              <a:t></a:t>
            </a:r>
            <a:r>
              <a:rPr lang="en-US" altLang="zh-CN" sz="2400"/>
              <a:t>={a</a:t>
            </a:r>
            <a:r>
              <a:rPr lang="en-US" altLang="zh-CN" sz="2400" baseline="-25000"/>
              <a:t>1</a:t>
            </a:r>
            <a:r>
              <a:rPr lang="en-US" altLang="zh-CN" sz="2400"/>
              <a:t>,a</a:t>
            </a:r>
            <a:r>
              <a:rPr lang="en-US" altLang="zh-CN" sz="2400" baseline="-25000"/>
              <a:t>2</a:t>
            </a:r>
            <a:r>
              <a:rPr lang="en-US" altLang="zh-CN" sz="2400"/>
              <a:t>,…,a</a:t>
            </a:r>
            <a:r>
              <a:rPr lang="en-US" altLang="zh-CN" sz="2400" baseline="-25000"/>
              <a:t>m</a:t>
            </a:r>
            <a:r>
              <a:rPr lang="en-US" altLang="zh-CN" sz="2400"/>
              <a:t>}</a:t>
            </a:r>
            <a:r>
              <a:rPr lang="zh-CN" altLang="en-US" sz="2400"/>
              <a:t>，</a:t>
            </a:r>
            <a:r>
              <a:rPr lang="zh-CN" altLang="en-US" sz="2400">
                <a:latin typeface="宋体" charset="-122"/>
              </a:rPr>
              <a:t>则</a:t>
            </a:r>
            <a:r>
              <a:rPr lang="en-US" altLang="zh-CN" sz="2400"/>
              <a:t>Q</a:t>
            </a:r>
            <a:r>
              <a:rPr lang="en-US" altLang="zh-CN" sz="2400">
                <a:sym typeface="Symbol" pitchFamily="18" charset="2"/>
              </a:rPr>
              <a:t></a:t>
            </a:r>
            <a:r>
              <a:rPr lang="en-US" altLang="zh-CN" sz="2400"/>
              <a:t>=(</a:t>
            </a:r>
            <a:r>
              <a:rPr lang="en-US" altLang="zh-CN" sz="2400">
                <a:sym typeface="Symbol" pitchFamily="18" charset="2"/>
              </a:rPr>
              <a:t></a:t>
            </a:r>
            <a:r>
              <a:rPr lang="en-US" altLang="zh-CN" sz="2400"/>
              <a:t>(q</a:t>
            </a:r>
            <a:r>
              <a:rPr lang="en-US" altLang="zh-CN" sz="2400" baseline="-25000"/>
              <a:t>i</a:t>
            </a:r>
            <a:r>
              <a:rPr lang="en-US" altLang="zh-CN" sz="2400"/>
              <a:t>,a</a:t>
            </a:r>
            <a:r>
              <a:rPr lang="en-US" altLang="zh-CN" sz="2400" baseline="-25000"/>
              <a:t>j</a:t>
            </a:r>
            <a:r>
              <a:rPr lang="en-US" altLang="zh-CN" sz="2400"/>
              <a:t>))</a:t>
            </a:r>
            <a:r>
              <a:rPr lang="en-US" altLang="zh-CN" sz="2400" baseline="-25000"/>
              <a:t>n</a:t>
            </a:r>
            <a:r>
              <a:rPr lang="en-US" altLang="zh-CN" sz="2400" baseline="-25000">
                <a:sym typeface="Symbol" pitchFamily="18" charset="2"/>
              </a:rPr>
              <a:t></a:t>
            </a:r>
            <a:r>
              <a:rPr lang="en-US" altLang="zh-CN" sz="2400" baseline="-25000"/>
              <a:t>m</a:t>
            </a:r>
            <a:r>
              <a:rPr lang="en-US" altLang="zh-CN" sz="2400" baseline="-25000">
                <a:latin typeface="宋体" charset="-122"/>
              </a:rPr>
              <a:t> </a:t>
            </a:r>
            <a:r>
              <a:rPr lang="zh-CN" altLang="en-US" sz="2400">
                <a:latin typeface="宋体" charset="-122"/>
              </a:rPr>
              <a:t>是一个</a:t>
            </a:r>
            <a:r>
              <a:rPr lang="en-US" altLang="zh-CN" sz="2400">
                <a:latin typeface="宋体" charset="-122"/>
              </a:rPr>
              <a:t>n</a:t>
            </a:r>
            <a:r>
              <a:rPr lang="zh-CN" altLang="en-US" sz="2400">
                <a:latin typeface="宋体" charset="-122"/>
              </a:rPr>
              <a:t>行</a:t>
            </a:r>
            <a:r>
              <a:rPr lang="en-US" altLang="zh-CN" sz="2400">
                <a:latin typeface="宋体" charset="-122"/>
              </a:rPr>
              <a:t>m</a:t>
            </a:r>
            <a:r>
              <a:rPr lang="zh-CN" altLang="en-US" sz="2400">
                <a:latin typeface="宋体" charset="-122"/>
              </a:rPr>
              <a:t>列的矩阵，它称为</a:t>
            </a:r>
            <a:r>
              <a:rPr lang="en-US" altLang="zh-CN" sz="2400">
                <a:latin typeface="宋体" charset="-122"/>
              </a:rPr>
              <a:t>DFA M</a:t>
            </a:r>
            <a:r>
              <a:rPr lang="zh-CN" altLang="en-US" sz="2400">
                <a:latin typeface="宋体" charset="-122"/>
              </a:rPr>
              <a:t>的</a:t>
            </a:r>
            <a:r>
              <a:rPr lang="zh-CN" altLang="en-US" sz="2400">
                <a:solidFill>
                  <a:srgbClr val="0000FF"/>
                </a:solidFill>
                <a:latin typeface="宋体" charset="-122"/>
              </a:rPr>
              <a:t>状态转换矩阵</a:t>
            </a:r>
            <a:r>
              <a:rPr lang="zh-CN" altLang="en-US" sz="2400">
                <a:latin typeface="宋体" charset="-122"/>
              </a:rPr>
              <a:t>，也称为</a:t>
            </a:r>
            <a:r>
              <a:rPr lang="zh-CN" altLang="en-US" sz="2400">
                <a:solidFill>
                  <a:srgbClr val="0000FF"/>
                </a:solidFill>
                <a:latin typeface="宋体" charset="-122"/>
              </a:rPr>
              <a:t>转换表</a:t>
            </a:r>
            <a:r>
              <a:rPr lang="zh-CN" altLang="en-US" sz="2400">
                <a:latin typeface="宋体" charset="-122"/>
              </a:rPr>
              <a:t>。</a:t>
            </a: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5</a:t>
            </a:fld>
            <a:endParaRPr lang="en-US" altLang="zh-CN"/>
          </a:p>
        </p:txBody>
      </p:sp>
    </p:spTree>
    <p:extLst>
      <p:ext uri="{BB962C8B-B14F-4D97-AF65-F5344CB8AC3E}">
        <p14:creationId xmlns:p14="http://schemas.microsoft.com/office/powerpoint/2010/main" val="1782384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animEffect transition="in" filter="wipe(up)">
                                      <p:cBhvr>
                                        <p:cTn id="7" dur="500"/>
                                        <p:tgtEl>
                                          <p:spTgt spid="257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7027">
                                            <p:txEl>
                                              <p:pRg st="1" end="1"/>
                                            </p:txEl>
                                          </p:spTgt>
                                        </p:tgtEl>
                                        <p:attrNameLst>
                                          <p:attrName>style.visibility</p:attrName>
                                        </p:attrNameLst>
                                      </p:cBhvr>
                                      <p:to>
                                        <p:strVal val="visible"/>
                                      </p:to>
                                    </p:set>
                                    <p:animEffect transition="in" filter="wipe(up)">
                                      <p:cBhvr>
                                        <p:cTn id="12" dur="500"/>
                                        <p:tgtEl>
                                          <p:spTgt spid="257027">
                                            <p:txEl>
                                              <p:pRg st="1" end="1"/>
                                            </p:txEl>
                                          </p:spTgt>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57027">
                                            <p:txEl>
                                              <p:pRg st="2" end="2"/>
                                            </p:txEl>
                                          </p:spTgt>
                                        </p:tgtEl>
                                        <p:attrNameLst>
                                          <p:attrName>style.visibility</p:attrName>
                                        </p:attrNameLst>
                                      </p:cBhvr>
                                      <p:to>
                                        <p:strVal val="visible"/>
                                      </p:to>
                                    </p:set>
                                    <p:animEffect transition="in" filter="wipe(up)">
                                      <p:cBhvr>
                                        <p:cTn id="16" dur="500"/>
                                        <p:tgtEl>
                                          <p:spTgt spid="257027">
                                            <p:txEl>
                                              <p:pRg st="2" end="2"/>
                                            </p:txEl>
                                          </p:spTgt>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57027">
                                            <p:txEl>
                                              <p:pRg st="3" end="3"/>
                                            </p:txEl>
                                          </p:spTgt>
                                        </p:tgtEl>
                                        <p:attrNameLst>
                                          <p:attrName>style.visibility</p:attrName>
                                        </p:attrNameLst>
                                      </p:cBhvr>
                                      <p:to>
                                        <p:strVal val="visible"/>
                                      </p:to>
                                    </p:set>
                                    <p:animEffect transition="in" filter="wipe(up)">
                                      <p:cBhvr>
                                        <p:cTn id="20" dur="500"/>
                                        <p:tgtEl>
                                          <p:spTgt spid="257027">
                                            <p:txEl>
                                              <p:pRg st="3" end="3"/>
                                            </p:txEl>
                                          </p:spTgt>
                                        </p:tgtEl>
                                      </p:cBhvr>
                                    </p:animEffect>
                                  </p:childTnLst>
                                </p:cTn>
                              </p:par>
                            </p:childTnLst>
                          </p:cTn>
                        </p:par>
                        <p:par>
                          <p:cTn id="21" fill="hold" nodeType="afterGroup">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257027">
                                            <p:txEl>
                                              <p:pRg st="4" end="4"/>
                                            </p:txEl>
                                          </p:spTgt>
                                        </p:tgtEl>
                                        <p:attrNameLst>
                                          <p:attrName>style.visibility</p:attrName>
                                        </p:attrNameLst>
                                      </p:cBhvr>
                                      <p:to>
                                        <p:strVal val="visible"/>
                                      </p:to>
                                    </p:set>
                                    <p:animEffect transition="in" filter="wipe(up)">
                                      <p:cBhvr>
                                        <p:cTn id="24" dur="500"/>
                                        <p:tgtEl>
                                          <p:spTgt spid="257027">
                                            <p:txEl>
                                              <p:pRg st="4" end="4"/>
                                            </p:txEl>
                                          </p:spTgt>
                                        </p:tgtEl>
                                      </p:cBhvr>
                                    </p:animEffect>
                                  </p:childTnLst>
                                </p:cTn>
                              </p:par>
                            </p:childTnLst>
                          </p:cTn>
                        </p:par>
                        <p:par>
                          <p:cTn id="25" fill="hold" nodeType="afterGroup">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257027">
                                            <p:txEl>
                                              <p:pRg st="5" end="5"/>
                                            </p:txEl>
                                          </p:spTgt>
                                        </p:tgtEl>
                                        <p:attrNameLst>
                                          <p:attrName>style.visibility</p:attrName>
                                        </p:attrNameLst>
                                      </p:cBhvr>
                                      <p:to>
                                        <p:strVal val="visible"/>
                                      </p:to>
                                    </p:set>
                                    <p:animEffect transition="in" filter="wipe(up)">
                                      <p:cBhvr>
                                        <p:cTn id="28" dur="500"/>
                                        <p:tgtEl>
                                          <p:spTgt spid="257027">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57027">
                                            <p:txEl>
                                              <p:pRg st="7" end="7"/>
                                            </p:txEl>
                                          </p:spTgt>
                                        </p:tgtEl>
                                        <p:attrNameLst>
                                          <p:attrName>style.visibility</p:attrName>
                                        </p:attrNameLst>
                                      </p:cBhvr>
                                      <p:to>
                                        <p:strVal val="visible"/>
                                      </p:to>
                                    </p:set>
                                    <p:animEffect transition="in" filter="wipe(up)">
                                      <p:cBhvr>
                                        <p:cTn id="33" dur="500"/>
                                        <p:tgtEl>
                                          <p:spTgt spid="257027">
                                            <p:txEl>
                                              <p:pRg st="7" end="7"/>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57027">
                                            <p:txEl>
                                              <p:pRg st="8" end="8"/>
                                            </p:txEl>
                                          </p:spTgt>
                                        </p:tgtEl>
                                        <p:attrNameLst>
                                          <p:attrName>style.visibility</p:attrName>
                                        </p:attrNameLst>
                                      </p:cBhvr>
                                      <p:to>
                                        <p:strVal val="visible"/>
                                      </p:to>
                                    </p:set>
                                    <p:animEffect transition="in" filter="wipe(up)">
                                      <p:cBhvr>
                                        <p:cTn id="38" dur="500"/>
                                        <p:tgtEl>
                                          <p:spTgt spid="2570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zh-CN" altLang="en-US" dirty="0">
                <a:latin typeface="宋体" charset="-122"/>
              </a:rPr>
              <a:t>表示的缩写</a:t>
            </a:r>
          </a:p>
        </p:txBody>
      </p:sp>
      <p:sp>
        <p:nvSpPr>
          <p:cNvPr id="313347" name="Rectangle 3"/>
          <p:cNvSpPr>
            <a:spLocks noGrp="1" noChangeArrowheads="1"/>
          </p:cNvSpPr>
          <p:nvPr>
            <p:ph type="body" idx="1"/>
          </p:nvPr>
        </p:nvSpPr>
        <p:spPr/>
        <p:txBody>
          <a:bodyPr/>
          <a:lstStyle/>
          <a:p>
            <a:r>
              <a:rPr lang="zh-CN" altLang="en-US">
                <a:latin typeface="宋体" charset="-122"/>
              </a:rPr>
              <a:t>引入正闭包运算符</a:t>
            </a:r>
            <a:r>
              <a:rPr lang="zh-CN" altLang="en-US">
                <a:latin typeface="Times New Roman"/>
              </a:rPr>
              <a:t>‘</a:t>
            </a:r>
            <a:r>
              <a:rPr lang="en-US" altLang="zh-CN">
                <a:latin typeface="宋体" charset="-122"/>
              </a:rPr>
              <a:t>+</a:t>
            </a:r>
            <a:r>
              <a:rPr lang="en-US" altLang="zh-CN">
                <a:latin typeface="Times New Roman"/>
              </a:rPr>
              <a:t>’</a:t>
            </a:r>
            <a:endParaRPr lang="en-US" altLang="zh-CN">
              <a:latin typeface="宋体" charset="-122"/>
            </a:endParaRPr>
          </a:p>
          <a:p>
            <a:pPr lvl="1"/>
            <a:r>
              <a:rPr lang="en-US" altLang="zh-CN">
                <a:latin typeface="宋体" charset="-122"/>
              </a:rPr>
              <a:t> r</a:t>
            </a:r>
            <a:r>
              <a:rPr lang="en-US" altLang="zh-CN" baseline="30000">
                <a:latin typeface="宋体" charset="-122"/>
              </a:rPr>
              <a:t>*</a:t>
            </a:r>
            <a:r>
              <a:rPr lang="en-US" altLang="zh-CN">
                <a:latin typeface="宋体" charset="-122"/>
              </a:rPr>
              <a:t>=r</a:t>
            </a:r>
            <a:r>
              <a:rPr lang="en-US" altLang="zh-CN" baseline="30000">
                <a:latin typeface="宋体" charset="-122"/>
              </a:rPr>
              <a:t>+</a:t>
            </a:r>
            <a:r>
              <a:rPr lang="en-US" altLang="zh-CN">
                <a:latin typeface="宋体" charset="-122"/>
              </a:rPr>
              <a:t>|</a:t>
            </a:r>
            <a:r>
              <a:rPr lang="en-US" altLang="zh-CN">
                <a:latin typeface="宋体" charset="-122"/>
                <a:sym typeface="Symbol" pitchFamily="18" charset="2"/>
              </a:rPr>
              <a:t></a:t>
            </a:r>
            <a:r>
              <a:rPr lang="zh-CN" altLang="en-US">
                <a:latin typeface="宋体" charset="-122"/>
              </a:rPr>
              <a:t>、 </a:t>
            </a:r>
            <a:r>
              <a:rPr lang="en-US" altLang="zh-CN">
                <a:latin typeface="宋体" charset="-122"/>
              </a:rPr>
              <a:t>r</a:t>
            </a:r>
            <a:r>
              <a:rPr lang="en-US" altLang="zh-CN" baseline="30000">
                <a:latin typeface="宋体" charset="-122"/>
              </a:rPr>
              <a:t>+</a:t>
            </a:r>
            <a:r>
              <a:rPr lang="en-US" altLang="zh-CN">
                <a:latin typeface="宋体" charset="-122"/>
              </a:rPr>
              <a:t>=rr</a:t>
            </a:r>
            <a:r>
              <a:rPr lang="en-US" altLang="zh-CN" baseline="30000">
                <a:latin typeface="宋体" charset="-122"/>
              </a:rPr>
              <a:t>*</a:t>
            </a:r>
          </a:p>
          <a:p>
            <a:pPr lvl="1"/>
            <a:r>
              <a:rPr lang="en-US" altLang="zh-CN">
                <a:latin typeface="宋体" charset="-122"/>
              </a:rPr>
              <a:t> digits </a:t>
            </a:r>
            <a:r>
              <a:rPr lang="en-US" altLang="zh-CN">
                <a:latin typeface="宋体" charset="-122"/>
                <a:sym typeface="Symbol" pitchFamily="18" charset="2"/>
              </a:rPr>
              <a:t></a:t>
            </a:r>
            <a:r>
              <a:rPr lang="en-US" altLang="zh-CN">
                <a:latin typeface="宋体" charset="-122"/>
              </a:rPr>
              <a:t> digit</a:t>
            </a:r>
            <a:r>
              <a:rPr lang="en-US" altLang="zh-CN" baseline="30000">
                <a:latin typeface="宋体" charset="-122"/>
              </a:rPr>
              <a:t>+</a:t>
            </a:r>
          </a:p>
          <a:p>
            <a:r>
              <a:rPr lang="zh-CN" altLang="en-US">
                <a:latin typeface="宋体" charset="-122"/>
              </a:rPr>
              <a:t>引入可选运算符</a:t>
            </a:r>
            <a:r>
              <a:rPr lang="zh-CN" altLang="en-US">
                <a:latin typeface="Times New Roman"/>
              </a:rPr>
              <a:t>‘</a:t>
            </a:r>
            <a:r>
              <a:rPr lang="zh-CN" altLang="en-US">
                <a:latin typeface="宋体" charset="-122"/>
              </a:rPr>
              <a:t>？</a:t>
            </a:r>
            <a:r>
              <a:rPr lang="zh-CN" altLang="en-US">
                <a:latin typeface="Times New Roman"/>
              </a:rPr>
              <a:t>’</a:t>
            </a:r>
            <a:endParaRPr lang="zh-CN" altLang="en-US">
              <a:latin typeface="宋体" charset="-122"/>
            </a:endParaRPr>
          </a:p>
          <a:p>
            <a:pPr lvl="1"/>
            <a:r>
              <a:rPr lang="zh-CN" altLang="zh-CN">
                <a:latin typeface="宋体" charset="-122"/>
              </a:rPr>
              <a:t> </a:t>
            </a:r>
            <a:r>
              <a:rPr lang="en-US" altLang="zh-CN">
                <a:latin typeface="宋体" charset="-122"/>
              </a:rPr>
              <a:t>r?=r|</a:t>
            </a:r>
            <a:r>
              <a:rPr lang="en-US" altLang="zh-CN">
                <a:latin typeface="宋体" charset="-122"/>
                <a:sym typeface="Symbol" pitchFamily="18" charset="2"/>
              </a:rPr>
              <a:t></a:t>
            </a:r>
          </a:p>
          <a:p>
            <a:pPr lvl="1"/>
            <a:r>
              <a:rPr lang="en-US" altLang="zh-CN">
                <a:latin typeface="宋体" charset="-122"/>
              </a:rPr>
              <a:t>optional_fraction </a:t>
            </a:r>
            <a:r>
              <a:rPr lang="en-US" altLang="zh-CN">
                <a:latin typeface="宋体" charset="-122"/>
                <a:sym typeface="Symbol" pitchFamily="18" charset="2"/>
              </a:rPr>
              <a:t></a:t>
            </a:r>
            <a:r>
              <a:rPr lang="en-US" altLang="zh-CN">
                <a:latin typeface="宋体" charset="-122"/>
              </a:rPr>
              <a:t> (.digits)?</a:t>
            </a:r>
          </a:p>
          <a:p>
            <a:pPr lvl="1"/>
            <a:r>
              <a:rPr lang="en-US" altLang="zh-CN">
                <a:latin typeface="宋体" charset="-122"/>
              </a:rPr>
              <a:t>optional_exponent </a:t>
            </a:r>
            <a:r>
              <a:rPr lang="en-US" altLang="zh-CN">
                <a:latin typeface="宋体" charset="-122"/>
                <a:sym typeface="Symbol" pitchFamily="18" charset="2"/>
              </a:rPr>
              <a:t></a:t>
            </a:r>
            <a:r>
              <a:rPr lang="en-US" altLang="zh-CN">
                <a:latin typeface="宋体" charset="-122"/>
              </a:rPr>
              <a:t> (E(+|-)?digits)?</a:t>
            </a:r>
          </a:p>
          <a:p>
            <a:r>
              <a:rPr lang="zh-CN" altLang="en-US">
                <a:latin typeface="宋体" charset="-122"/>
              </a:rPr>
              <a:t>引入表示</a:t>
            </a:r>
            <a:r>
              <a:rPr lang="zh-CN" altLang="en-US">
                <a:latin typeface="Times New Roman"/>
              </a:rPr>
              <a:t>‘</a:t>
            </a:r>
            <a:r>
              <a:rPr lang="en-US" altLang="zh-CN">
                <a:latin typeface="宋体" charset="-122"/>
              </a:rPr>
              <a:t>[</a:t>
            </a:r>
            <a:r>
              <a:rPr lang="en-US" altLang="zh-CN">
                <a:latin typeface="Times New Roman"/>
              </a:rPr>
              <a:t>…</a:t>
            </a:r>
            <a:r>
              <a:rPr lang="en-US" altLang="zh-CN">
                <a:latin typeface="宋体" charset="-122"/>
              </a:rPr>
              <a:t>]</a:t>
            </a:r>
            <a:r>
              <a:rPr lang="en-US" altLang="zh-CN">
                <a:latin typeface="Times New Roman"/>
              </a:rPr>
              <a:t>’</a:t>
            </a:r>
            <a:endParaRPr lang="en-US" altLang="zh-CN">
              <a:latin typeface="宋体" charset="-122"/>
            </a:endParaRPr>
          </a:p>
          <a:p>
            <a:pPr lvl="1"/>
            <a:r>
              <a:rPr lang="zh-CN" altLang="en-US">
                <a:latin typeface="宋体" charset="-122"/>
              </a:rPr>
              <a:t>字符组</a:t>
            </a:r>
            <a:r>
              <a:rPr lang="en-US" altLang="zh-CN">
                <a:latin typeface="宋体" charset="-122"/>
              </a:rPr>
              <a:t>[abc]</a:t>
            </a:r>
            <a:r>
              <a:rPr lang="zh-CN" altLang="en-US">
                <a:latin typeface="宋体" charset="-122"/>
              </a:rPr>
              <a:t>，表示正规表达式</a:t>
            </a:r>
            <a:r>
              <a:rPr lang="en-US" altLang="zh-CN">
                <a:latin typeface="宋体" charset="-122"/>
              </a:rPr>
              <a:t>a|b|c</a:t>
            </a:r>
            <a:endParaRPr lang="en-US" altLang="zh-CN">
              <a:latin typeface="宋体" charset="-122"/>
              <a:sym typeface="Symbol" pitchFamily="18" charset="2"/>
            </a:endParaRPr>
          </a:p>
          <a:p>
            <a:pPr lvl="1"/>
            <a:r>
              <a:rPr lang="en-US" altLang="zh-CN">
                <a:latin typeface="宋体" charset="-122"/>
              </a:rPr>
              <a:t>digit </a:t>
            </a:r>
            <a:r>
              <a:rPr lang="en-US" altLang="zh-CN">
                <a:latin typeface="宋体" charset="-122"/>
                <a:sym typeface="Symbol" pitchFamily="18" charset="2"/>
              </a:rPr>
              <a:t></a:t>
            </a:r>
            <a:r>
              <a:rPr lang="en-US" altLang="zh-CN">
                <a:latin typeface="宋体" charset="-122"/>
              </a:rPr>
              <a:t> [0-9]</a:t>
            </a:r>
          </a:p>
          <a:p>
            <a:pPr lvl="1" algn="just"/>
            <a:r>
              <a:rPr lang="zh-CN" altLang="en-US">
                <a:latin typeface="宋体" charset="-122"/>
              </a:rPr>
              <a:t>标识符的正规表达式：</a:t>
            </a:r>
            <a:r>
              <a:rPr lang="en-US" altLang="zh-CN">
                <a:latin typeface="宋体" charset="-122"/>
              </a:rPr>
              <a:t>[A-Za-z][A-Za-z0-9]</a:t>
            </a:r>
            <a:r>
              <a:rPr lang="en-US" altLang="zh-CN" baseline="30000">
                <a:latin typeface="宋体" charset="-122"/>
              </a:rPr>
              <a:t>*</a:t>
            </a: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50</a:t>
            </a:fld>
            <a:endParaRPr lang="en-US" altLang="zh-CN"/>
          </a:p>
        </p:txBody>
      </p:sp>
    </p:spTree>
    <p:extLst>
      <p:ext uri="{BB962C8B-B14F-4D97-AF65-F5344CB8AC3E}">
        <p14:creationId xmlns:p14="http://schemas.microsoft.com/office/powerpoint/2010/main" val="17715232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3347">
                                            <p:txEl>
                                              <p:pRg st="0" end="0"/>
                                            </p:txEl>
                                          </p:spTgt>
                                        </p:tgtEl>
                                        <p:attrNameLst>
                                          <p:attrName>style.visibility</p:attrName>
                                        </p:attrNameLst>
                                      </p:cBhvr>
                                      <p:to>
                                        <p:strVal val="visible"/>
                                      </p:to>
                                    </p:set>
                                    <p:animEffect transition="in" filter="wipe(up)">
                                      <p:cBhvr>
                                        <p:cTn id="7" dur="500"/>
                                        <p:tgtEl>
                                          <p:spTgt spid="31334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3347">
                                            <p:txEl>
                                              <p:pRg st="1" end="1"/>
                                            </p:txEl>
                                          </p:spTgt>
                                        </p:tgtEl>
                                        <p:attrNameLst>
                                          <p:attrName>style.visibility</p:attrName>
                                        </p:attrNameLst>
                                      </p:cBhvr>
                                      <p:to>
                                        <p:strVal val="visible"/>
                                      </p:to>
                                    </p:set>
                                    <p:animEffect transition="in" filter="wipe(up)">
                                      <p:cBhvr>
                                        <p:cTn id="10" dur="500"/>
                                        <p:tgtEl>
                                          <p:spTgt spid="31334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13347">
                                            <p:txEl>
                                              <p:pRg st="2" end="2"/>
                                            </p:txEl>
                                          </p:spTgt>
                                        </p:tgtEl>
                                        <p:attrNameLst>
                                          <p:attrName>style.visibility</p:attrName>
                                        </p:attrNameLst>
                                      </p:cBhvr>
                                      <p:to>
                                        <p:strVal val="visible"/>
                                      </p:to>
                                    </p:set>
                                    <p:animEffect transition="in" filter="wipe(up)">
                                      <p:cBhvr>
                                        <p:cTn id="13" dur="500"/>
                                        <p:tgtEl>
                                          <p:spTgt spid="31334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13347">
                                            <p:txEl>
                                              <p:pRg st="3" end="3"/>
                                            </p:txEl>
                                          </p:spTgt>
                                        </p:tgtEl>
                                        <p:attrNameLst>
                                          <p:attrName>style.visibility</p:attrName>
                                        </p:attrNameLst>
                                      </p:cBhvr>
                                      <p:to>
                                        <p:strVal val="visible"/>
                                      </p:to>
                                    </p:set>
                                    <p:animEffect transition="in" filter="wipe(up)">
                                      <p:cBhvr>
                                        <p:cTn id="18" dur="500"/>
                                        <p:tgtEl>
                                          <p:spTgt spid="313347">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13347">
                                            <p:txEl>
                                              <p:pRg st="4" end="4"/>
                                            </p:txEl>
                                          </p:spTgt>
                                        </p:tgtEl>
                                        <p:attrNameLst>
                                          <p:attrName>style.visibility</p:attrName>
                                        </p:attrNameLst>
                                      </p:cBhvr>
                                      <p:to>
                                        <p:strVal val="visible"/>
                                      </p:to>
                                    </p:set>
                                    <p:animEffect transition="in" filter="wipe(up)">
                                      <p:cBhvr>
                                        <p:cTn id="21" dur="500"/>
                                        <p:tgtEl>
                                          <p:spTgt spid="313347">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313347">
                                            <p:txEl>
                                              <p:pRg st="5" end="5"/>
                                            </p:txEl>
                                          </p:spTgt>
                                        </p:tgtEl>
                                        <p:attrNameLst>
                                          <p:attrName>style.visibility</p:attrName>
                                        </p:attrNameLst>
                                      </p:cBhvr>
                                      <p:to>
                                        <p:strVal val="visible"/>
                                      </p:to>
                                    </p:set>
                                    <p:animEffect transition="in" filter="wipe(up)">
                                      <p:cBhvr>
                                        <p:cTn id="24" dur="500"/>
                                        <p:tgtEl>
                                          <p:spTgt spid="313347">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313347">
                                            <p:txEl>
                                              <p:pRg st="6" end="6"/>
                                            </p:txEl>
                                          </p:spTgt>
                                        </p:tgtEl>
                                        <p:attrNameLst>
                                          <p:attrName>style.visibility</p:attrName>
                                        </p:attrNameLst>
                                      </p:cBhvr>
                                      <p:to>
                                        <p:strVal val="visible"/>
                                      </p:to>
                                    </p:set>
                                    <p:animEffect transition="in" filter="wipe(up)">
                                      <p:cBhvr>
                                        <p:cTn id="27" dur="500"/>
                                        <p:tgtEl>
                                          <p:spTgt spid="31334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13347">
                                            <p:txEl>
                                              <p:pRg st="7" end="7"/>
                                            </p:txEl>
                                          </p:spTgt>
                                        </p:tgtEl>
                                        <p:attrNameLst>
                                          <p:attrName>style.visibility</p:attrName>
                                        </p:attrNameLst>
                                      </p:cBhvr>
                                      <p:to>
                                        <p:strVal val="visible"/>
                                      </p:to>
                                    </p:set>
                                    <p:animEffect transition="in" filter="wipe(up)">
                                      <p:cBhvr>
                                        <p:cTn id="32" dur="500"/>
                                        <p:tgtEl>
                                          <p:spTgt spid="313347">
                                            <p:txEl>
                                              <p:pRg st="7" end="7"/>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13347">
                                            <p:txEl>
                                              <p:pRg st="8" end="8"/>
                                            </p:txEl>
                                          </p:spTgt>
                                        </p:tgtEl>
                                        <p:attrNameLst>
                                          <p:attrName>style.visibility</p:attrName>
                                        </p:attrNameLst>
                                      </p:cBhvr>
                                      <p:to>
                                        <p:strVal val="visible"/>
                                      </p:to>
                                    </p:set>
                                    <p:animEffect transition="in" filter="wipe(up)">
                                      <p:cBhvr>
                                        <p:cTn id="35" dur="500"/>
                                        <p:tgtEl>
                                          <p:spTgt spid="313347">
                                            <p:txEl>
                                              <p:pRg st="8" end="8"/>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13347">
                                            <p:txEl>
                                              <p:pRg st="9" end="9"/>
                                            </p:txEl>
                                          </p:spTgt>
                                        </p:tgtEl>
                                        <p:attrNameLst>
                                          <p:attrName>style.visibility</p:attrName>
                                        </p:attrNameLst>
                                      </p:cBhvr>
                                      <p:to>
                                        <p:strVal val="visible"/>
                                      </p:to>
                                    </p:set>
                                    <p:animEffect transition="in" filter="wipe(up)">
                                      <p:cBhvr>
                                        <p:cTn id="38" dur="500"/>
                                        <p:tgtEl>
                                          <p:spTgt spid="313347">
                                            <p:txEl>
                                              <p:pRg st="9" end="9"/>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313347">
                                            <p:txEl>
                                              <p:pRg st="10" end="10"/>
                                            </p:txEl>
                                          </p:spTgt>
                                        </p:tgtEl>
                                        <p:attrNameLst>
                                          <p:attrName>style.visibility</p:attrName>
                                        </p:attrNameLst>
                                      </p:cBhvr>
                                      <p:to>
                                        <p:strVal val="visible"/>
                                      </p:to>
                                    </p:set>
                                    <p:animEffect transition="in" filter="wipe(up)">
                                      <p:cBhvr>
                                        <p:cTn id="41" dur="500"/>
                                        <p:tgtEl>
                                          <p:spTgt spid="3133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304800" y="152400"/>
            <a:ext cx="8610600" cy="669925"/>
          </a:xfrm>
        </p:spPr>
        <p:txBody>
          <a:bodyPr/>
          <a:lstStyle/>
          <a:p>
            <a:r>
              <a:rPr lang="zh-CN" altLang="en-US" sz="3200" dirty="0">
                <a:latin typeface="宋体" charset="-122"/>
              </a:rPr>
              <a:t>正规表达式转换为等价的正规文法</a:t>
            </a:r>
          </a:p>
        </p:txBody>
      </p:sp>
      <p:sp>
        <p:nvSpPr>
          <p:cNvPr id="315395" name="Rectangle 3"/>
          <p:cNvSpPr>
            <a:spLocks noGrp="1" noChangeArrowheads="1"/>
          </p:cNvSpPr>
          <p:nvPr>
            <p:ph type="body" idx="1"/>
          </p:nvPr>
        </p:nvSpPr>
        <p:spPr>
          <a:xfrm>
            <a:off x="304800" y="990600"/>
            <a:ext cx="8488363" cy="5334000"/>
          </a:xfrm>
        </p:spPr>
        <p:txBody>
          <a:bodyPr/>
          <a:lstStyle/>
          <a:p>
            <a:r>
              <a:rPr lang="zh-CN" altLang="en-US" b="0">
                <a:latin typeface="宋体" charset="-122"/>
              </a:rPr>
              <a:t>例：</a:t>
            </a:r>
            <a:r>
              <a:rPr lang="en-US" altLang="zh-CN">
                <a:latin typeface="宋体" charset="-122"/>
              </a:rPr>
              <a:t>Pascal</a:t>
            </a:r>
            <a:r>
              <a:rPr lang="zh-CN" altLang="en-US">
                <a:latin typeface="宋体" charset="-122"/>
              </a:rPr>
              <a:t>语言标识符的正规表达式：</a:t>
            </a:r>
          </a:p>
          <a:p>
            <a:pPr lvl="1">
              <a:buFontTx/>
              <a:buNone/>
            </a:pPr>
            <a:r>
              <a:rPr lang="en-US" altLang="zh-CN" sz="2800">
                <a:solidFill>
                  <a:srgbClr val="0000FF"/>
                </a:solidFill>
                <a:latin typeface="宋体" charset="-122"/>
              </a:rPr>
              <a:t>letter(letter|digit)</a:t>
            </a:r>
            <a:r>
              <a:rPr lang="en-US" altLang="zh-CN" sz="2800" baseline="30000">
                <a:solidFill>
                  <a:srgbClr val="0000FF"/>
                </a:solidFill>
                <a:latin typeface="宋体" charset="-122"/>
              </a:rPr>
              <a:t>*</a:t>
            </a:r>
            <a:endParaRPr lang="en-US" altLang="zh-CN">
              <a:latin typeface="宋体" charset="-122"/>
            </a:endParaRPr>
          </a:p>
          <a:p>
            <a:r>
              <a:rPr lang="zh-CN" altLang="en-US">
                <a:latin typeface="宋体" charset="-122"/>
              </a:rPr>
              <a:t>引入名字</a:t>
            </a:r>
            <a:r>
              <a:rPr lang="en-US" altLang="zh-CN">
                <a:latin typeface="宋体" charset="-122"/>
              </a:rPr>
              <a:t>letter</a:t>
            </a:r>
            <a:r>
              <a:rPr lang="zh-CN" altLang="en-US">
                <a:latin typeface="宋体" charset="-122"/>
              </a:rPr>
              <a:t>、</a:t>
            </a:r>
            <a:r>
              <a:rPr lang="en-US" altLang="zh-CN">
                <a:latin typeface="宋体" charset="-122"/>
              </a:rPr>
              <a:t>digit</a:t>
            </a:r>
            <a:r>
              <a:rPr lang="zh-CN" altLang="en-US">
                <a:latin typeface="宋体" charset="-122"/>
              </a:rPr>
              <a:t>、和</a:t>
            </a:r>
            <a:r>
              <a:rPr lang="en-US" altLang="zh-CN">
                <a:latin typeface="宋体" charset="-122"/>
              </a:rPr>
              <a:t>id</a:t>
            </a:r>
          </a:p>
          <a:p>
            <a:r>
              <a:rPr lang="zh-CN" altLang="en-US">
                <a:latin typeface="宋体" charset="-122"/>
              </a:rPr>
              <a:t>正规定义式：</a:t>
            </a:r>
          </a:p>
          <a:p>
            <a:pPr lvl="1" algn="just">
              <a:buFontTx/>
              <a:buNone/>
            </a:pPr>
            <a:r>
              <a:rPr lang="en-US" altLang="zh-CN" b="0">
                <a:latin typeface="宋体" charset="-122"/>
              </a:rPr>
              <a:t>letter </a:t>
            </a:r>
            <a:r>
              <a:rPr lang="en-US" altLang="zh-CN">
                <a:latin typeface="宋体" charset="-122"/>
                <a:sym typeface="Symbol" pitchFamily="18" charset="2"/>
              </a:rPr>
              <a:t></a:t>
            </a:r>
            <a:r>
              <a:rPr lang="en-US" altLang="zh-CN">
                <a:latin typeface="宋体" charset="-122"/>
              </a:rPr>
              <a:t> A|B|</a:t>
            </a:r>
            <a:r>
              <a:rPr lang="en-US" altLang="zh-CN">
                <a:latin typeface="Times New Roman"/>
              </a:rPr>
              <a:t>…</a:t>
            </a:r>
            <a:r>
              <a:rPr lang="en-US" altLang="zh-CN">
                <a:latin typeface="宋体" charset="-122"/>
              </a:rPr>
              <a:t>|Z|a|b|</a:t>
            </a:r>
            <a:r>
              <a:rPr lang="en-US" altLang="zh-CN">
                <a:latin typeface="Times New Roman"/>
              </a:rPr>
              <a:t>…</a:t>
            </a:r>
            <a:r>
              <a:rPr lang="en-US" altLang="zh-CN">
                <a:latin typeface="宋体" charset="-122"/>
              </a:rPr>
              <a:t>|z</a:t>
            </a:r>
          </a:p>
          <a:p>
            <a:pPr lvl="1" algn="just">
              <a:buFontTx/>
              <a:buNone/>
            </a:pPr>
            <a:r>
              <a:rPr lang="en-US" altLang="zh-CN" b="0">
                <a:latin typeface="宋体" charset="-122"/>
              </a:rPr>
              <a:t> digit </a:t>
            </a:r>
            <a:r>
              <a:rPr lang="en-US" altLang="zh-CN">
                <a:latin typeface="宋体" charset="-122"/>
                <a:sym typeface="Symbol" pitchFamily="18" charset="2"/>
              </a:rPr>
              <a:t></a:t>
            </a:r>
            <a:r>
              <a:rPr lang="en-US" altLang="zh-CN">
                <a:latin typeface="宋体" charset="-122"/>
              </a:rPr>
              <a:t> 0|1|</a:t>
            </a:r>
            <a:r>
              <a:rPr lang="en-US" altLang="zh-CN">
                <a:latin typeface="Times New Roman"/>
              </a:rPr>
              <a:t>…</a:t>
            </a:r>
            <a:r>
              <a:rPr lang="en-US" altLang="zh-CN">
                <a:latin typeface="宋体" charset="-122"/>
              </a:rPr>
              <a:t>|9</a:t>
            </a:r>
          </a:p>
          <a:p>
            <a:pPr lvl="1" algn="just">
              <a:buFontTx/>
              <a:buNone/>
            </a:pPr>
            <a:r>
              <a:rPr lang="en-US" altLang="zh-CN" b="0">
                <a:latin typeface="宋体" charset="-122"/>
              </a:rPr>
              <a:t>    id </a:t>
            </a:r>
            <a:r>
              <a:rPr lang="en-US" altLang="zh-CN">
                <a:latin typeface="宋体" charset="-122"/>
                <a:sym typeface="Symbol" pitchFamily="18" charset="2"/>
              </a:rPr>
              <a:t></a:t>
            </a:r>
            <a:r>
              <a:rPr lang="en-US" altLang="zh-CN">
                <a:latin typeface="宋体" charset="-122"/>
              </a:rPr>
              <a:t> </a:t>
            </a:r>
            <a:r>
              <a:rPr lang="en-US" altLang="zh-CN" b="0">
                <a:latin typeface="宋体" charset="-122"/>
              </a:rPr>
              <a:t>letter</a:t>
            </a:r>
            <a:r>
              <a:rPr lang="en-US" altLang="zh-CN">
                <a:latin typeface="宋体" charset="-122"/>
              </a:rPr>
              <a:t>(</a:t>
            </a:r>
            <a:r>
              <a:rPr lang="en-US" altLang="zh-CN" b="0">
                <a:latin typeface="宋体" charset="-122"/>
              </a:rPr>
              <a:t>letter</a:t>
            </a:r>
            <a:r>
              <a:rPr lang="en-US" altLang="zh-CN">
                <a:latin typeface="宋体" charset="-122"/>
              </a:rPr>
              <a:t>|</a:t>
            </a:r>
            <a:r>
              <a:rPr lang="en-US" altLang="zh-CN" b="0">
                <a:latin typeface="宋体" charset="-122"/>
              </a:rPr>
              <a:t>digit</a:t>
            </a:r>
            <a:r>
              <a:rPr lang="en-US" altLang="zh-CN">
                <a:latin typeface="宋体" charset="-122"/>
              </a:rPr>
              <a:t>)</a:t>
            </a:r>
            <a:r>
              <a:rPr lang="en-US" altLang="zh-CN" baseline="30000">
                <a:latin typeface="宋体" charset="-122"/>
              </a:rPr>
              <a:t>*</a:t>
            </a:r>
          </a:p>
          <a:p>
            <a:pPr algn="just"/>
            <a:r>
              <a:rPr lang="zh-CN" altLang="en-US">
                <a:solidFill>
                  <a:srgbClr val="0000FF"/>
                </a:solidFill>
                <a:latin typeface="宋体" charset="-122"/>
              </a:rPr>
              <a:t>关键：</a:t>
            </a:r>
            <a:r>
              <a:rPr lang="zh-CN" altLang="en-US">
                <a:latin typeface="宋体" charset="-122"/>
              </a:rPr>
              <a:t>如何把正规定义式转换为相应的正规文法</a:t>
            </a:r>
            <a:endParaRPr lang="zh-CN" altLang="en-US" sz="2400">
              <a:latin typeface="宋体" charset="-122"/>
            </a:endParaRPr>
          </a:p>
          <a:p>
            <a:pPr algn="just"/>
            <a:r>
              <a:rPr lang="zh-CN" altLang="en-US">
                <a:latin typeface="宋体" charset="-122"/>
              </a:rPr>
              <a:t>分析：</a:t>
            </a:r>
          </a:p>
          <a:p>
            <a:pPr lvl="1" algn="just"/>
            <a:r>
              <a:rPr lang="zh-CN" altLang="en-US">
                <a:latin typeface="宋体" charset="-122"/>
              </a:rPr>
              <a:t>为子表达式</a:t>
            </a:r>
            <a:r>
              <a:rPr lang="en-US" altLang="zh-CN">
                <a:latin typeface="宋体" charset="-122"/>
              </a:rPr>
              <a:t>(letter|digit)</a:t>
            </a:r>
            <a:r>
              <a:rPr lang="en-US" altLang="zh-CN" baseline="30000">
                <a:latin typeface="宋体" charset="-122"/>
              </a:rPr>
              <a:t>*</a:t>
            </a:r>
            <a:r>
              <a:rPr lang="en-US" altLang="zh-CN">
                <a:latin typeface="宋体" charset="-122"/>
              </a:rPr>
              <a:t> </a:t>
            </a:r>
            <a:r>
              <a:rPr lang="zh-CN" altLang="en-US">
                <a:latin typeface="宋体" charset="-122"/>
              </a:rPr>
              <a:t>取一个名字</a:t>
            </a:r>
            <a:r>
              <a:rPr lang="en-US" altLang="zh-CN" b="0">
                <a:latin typeface="宋体" charset="-122"/>
              </a:rPr>
              <a:t>rid</a:t>
            </a:r>
          </a:p>
          <a:p>
            <a:pPr lvl="1" algn="just"/>
            <a:r>
              <a:rPr lang="zh-CN" altLang="en-US">
                <a:latin typeface="宋体" charset="-122"/>
              </a:rPr>
              <a:t>展开第三个正规定义</a:t>
            </a:r>
            <a:endParaRPr lang="zh-CN" altLang="en-US" sz="2800" baseline="30000">
              <a:latin typeface="宋体" charset="-122"/>
            </a:endParaRP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51</a:t>
            </a:fld>
            <a:endParaRPr lang="en-US" altLang="zh-CN"/>
          </a:p>
        </p:txBody>
      </p:sp>
    </p:spTree>
    <p:extLst>
      <p:ext uri="{BB962C8B-B14F-4D97-AF65-F5344CB8AC3E}">
        <p14:creationId xmlns:p14="http://schemas.microsoft.com/office/powerpoint/2010/main" val="621163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5395">
                                            <p:txEl>
                                              <p:pRg st="0" end="0"/>
                                            </p:txEl>
                                          </p:spTgt>
                                        </p:tgtEl>
                                        <p:attrNameLst>
                                          <p:attrName>style.visibility</p:attrName>
                                        </p:attrNameLst>
                                      </p:cBhvr>
                                      <p:to>
                                        <p:strVal val="visible"/>
                                      </p:to>
                                    </p:set>
                                    <p:animEffect transition="in" filter="wipe(up)">
                                      <p:cBhvr>
                                        <p:cTn id="7" dur="500"/>
                                        <p:tgtEl>
                                          <p:spTgt spid="31539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5395">
                                            <p:txEl>
                                              <p:pRg st="1" end="1"/>
                                            </p:txEl>
                                          </p:spTgt>
                                        </p:tgtEl>
                                        <p:attrNameLst>
                                          <p:attrName>style.visibility</p:attrName>
                                        </p:attrNameLst>
                                      </p:cBhvr>
                                      <p:to>
                                        <p:strVal val="visible"/>
                                      </p:to>
                                    </p:set>
                                    <p:animEffect transition="in" filter="wipe(up)">
                                      <p:cBhvr>
                                        <p:cTn id="10" dur="500"/>
                                        <p:tgtEl>
                                          <p:spTgt spid="31539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15395">
                                            <p:txEl>
                                              <p:pRg st="2" end="2"/>
                                            </p:txEl>
                                          </p:spTgt>
                                        </p:tgtEl>
                                        <p:attrNameLst>
                                          <p:attrName>style.visibility</p:attrName>
                                        </p:attrNameLst>
                                      </p:cBhvr>
                                      <p:to>
                                        <p:strVal val="visible"/>
                                      </p:to>
                                    </p:set>
                                    <p:animEffect transition="in" filter="wipe(up)">
                                      <p:cBhvr>
                                        <p:cTn id="15" dur="500"/>
                                        <p:tgtEl>
                                          <p:spTgt spid="31539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15395">
                                            <p:txEl>
                                              <p:pRg st="3" end="3"/>
                                            </p:txEl>
                                          </p:spTgt>
                                        </p:tgtEl>
                                        <p:attrNameLst>
                                          <p:attrName>style.visibility</p:attrName>
                                        </p:attrNameLst>
                                      </p:cBhvr>
                                      <p:to>
                                        <p:strVal val="visible"/>
                                      </p:to>
                                    </p:set>
                                    <p:animEffect transition="in" filter="wipe(up)">
                                      <p:cBhvr>
                                        <p:cTn id="20" dur="500"/>
                                        <p:tgtEl>
                                          <p:spTgt spid="315395">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15395">
                                            <p:txEl>
                                              <p:pRg st="4" end="4"/>
                                            </p:txEl>
                                          </p:spTgt>
                                        </p:tgtEl>
                                        <p:attrNameLst>
                                          <p:attrName>style.visibility</p:attrName>
                                        </p:attrNameLst>
                                      </p:cBhvr>
                                      <p:to>
                                        <p:strVal val="visible"/>
                                      </p:to>
                                    </p:set>
                                    <p:animEffect transition="in" filter="wipe(up)">
                                      <p:cBhvr>
                                        <p:cTn id="23" dur="500"/>
                                        <p:tgtEl>
                                          <p:spTgt spid="315395">
                                            <p:txEl>
                                              <p:pRg st="4" end="4"/>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15395">
                                            <p:txEl>
                                              <p:pRg st="5" end="5"/>
                                            </p:txEl>
                                          </p:spTgt>
                                        </p:tgtEl>
                                        <p:attrNameLst>
                                          <p:attrName>style.visibility</p:attrName>
                                        </p:attrNameLst>
                                      </p:cBhvr>
                                      <p:to>
                                        <p:strVal val="visible"/>
                                      </p:to>
                                    </p:set>
                                    <p:animEffect transition="in" filter="wipe(up)">
                                      <p:cBhvr>
                                        <p:cTn id="26" dur="500"/>
                                        <p:tgtEl>
                                          <p:spTgt spid="315395">
                                            <p:txEl>
                                              <p:pRg st="5" end="5"/>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15395">
                                            <p:txEl>
                                              <p:pRg st="6" end="6"/>
                                            </p:txEl>
                                          </p:spTgt>
                                        </p:tgtEl>
                                        <p:attrNameLst>
                                          <p:attrName>style.visibility</p:attrName>
                                        </p:attrNameLst>
                                      </p:cBhvr>
                                      <p:to>
                                        <p:strVal val="visible"/>
                                      </p:to>
                                    </p:set>
                                    <p:animEffect transition="in" filter="wipe(up)">
                                      <p:cBhvr>
                                        <p:cTn id="29" dur="500"/>
                                        <p:tgtEl>
                                          <p:spTgt spid="315395">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315395">
                                            <p:txEl>
                                              <p:pRg st="7" end="7"/>
                                            </p:txEl>
                                          </p:spTgt>
                                        </p:tgtEl>
                                        <p:attrNameLst>
                                          <p:attrName>style.visibility</p:attrName>
                                        </p:attrNameLst>
                                      </p:cBhvr>
                                      <p:to>
                                        <p:strVal val="visible"/>
                                      </p:to>
                                    </p:set>
                                    <p:animEffect transition="in" filter="wipe(up)">
                                      <p:cBhvr>
                                        <p:cTn id="34" dur="500"/>
                                        <p:tgtEl>
                                          <p:spTgt spid="315395">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315395">
                                            <p:txEl>
                                              <p:pRg st="8" end="8"/>
                                            </p:txEl>
                                          </p:spTgt>
                                        </p:tgtEl>
                                        <p:attrNameLst>
                                          <p:attrName>style.visibility</p:attrName>
                                        </p:attrNameLst>
                                      </p:cBhvr>
                                      <p:to>
                                        <p:strVal val="visible"/>
                                      </p:to>
                                    </p:set>
                                    <p:animEffect transition="in" filter="wipe(up)">
                                      <p:cBhvr>
                                        <p:cTn id="39" dur="500"/>
                                        <p:tgtEl>
                                          <p:spTgt spid="315395">
                                            <p:txEl>
                                              <p:pRg st="8" end="8"/>
                                            </p:txEl>
                                          </p:spTgt>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15395">
                                            <p:txEl>
                                              <p:pRg st="9" end="9"/>
                                            </p:txEl>
                                          </p:spTgt>
                                        </p:tgtEl>
                                        <p:attrNameLst>
                                          <p:attrName>style.visibility</p:attrName>
                                        </p:attrNameLst>
                                      </p:cBhvr>
                                      <p:to>
                                        <p:strVal val="visible"/>
                                      </p:to>
                                    </p:set>
                                    <p:animEffect transition="in" filter="wipe(up)">
                                      <p:cBhvr>
                                        <p:cTn id="42" dur="500"/>
                                        <p:tgtEl>
                                          <p:spTgt spid="315395">
                                            <p:txEl>
                                              <p:pRg st="9" end="9"/>
                                            </p:txEl>
                                          </p:spTgt>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315395">
                                            <p:txEl>
                                              <p:pRg st="10" end="10"/>
                                            </p:txEl>
                                          </p:spTgt>
                                        </p:tgtEl>
                                        <p:attrNameLst>
                                          <p:attrName>style.visibility</p:attrName>
                                        </p:attrNameLst>
                                      </p:cBhvr>
                                      <p:to>
                                        <p:strVal val="visible"/>
                                      </p:to>
                                    </p:set>
                                    <p:animEffect transition="in" filter="wipe(up)">
                                      <p:cBhvr>
                                        <p:cTn id="45" dur="500"/>
                                        <p:tgtEl>
                                          <p:spTgt spid="3153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304800" y="152400"/>
            <a:ext cx="8610600" cy="558800"/>
          </a:xfrm>
        </p:spPr>
        <p:txBody>
          <a:bodyPr/>
          <a:lstStyle/>
          <a:p>
            <a:r>
              <a:rPr lang="zh-CN" altLang="en-US" sz="3200" dirty="0">
                <a:latin typeface="宋体" charset="-122"/>
              </a:rPr>
              <a:t>转换为</a:t>
            </a:r>
            <a:r>
              <a:rPr lang="zh-CN" altLang="en-US" sz="3200" dirty="0" smtClean="0"/>
              <a:t>正规</a:t>
            </a:r>
            <a:r>
              <a:rPr lang="zh-CN" altLang="en-US" sz="3200" dirty="0"/>
              <a:t>文法</a:t>
            </a:r>
            <a:endParaRPr lang="zh-CN" altLang="en-US" dirty="0"/>
          </a:p>
        </p:txBody>
      </p:sp>
      <p:sp>
        <p:nvSpPr>
          <p:cNvPr id="317443" name="Rectangle 3"/>
          <p:cNvSpPr>
            <a:spLocks noGrp="1" noChangeArrowheads="1"/>
          </p:cNvSpPr>
          <p:nvPr>
            <p:ph type="body" idx="1"/>
          </p:nvPr>
        </p:nvSpPr>
        <p:spPr>
          <a:xfrm>
            <a:off x="304800" y="908720"/>
            <a:ext cx="8632685" cy="5720680"/>
          </a:xfrm>
        </p:spPr>
        <p:txBody>
          <a:bodyPr>
            <a:noAutofit/>
          </a:bodyPr>
          <a:lstStyle/>
          <a:p>
            <a:pPr>
              <a:buFont typeface="Monotype Sorts" pitchFamily="2" charset="2"/>
              <a:buNone/>
            </a:pPr>
            <a:r>
              <a:rPr lang="en-US" altLang="zh-CN" sz="2000" dirty="0"/>
              <a:t>(</a:t>
            </a:r>
            <a:r>
              <a:rPr lang="en-US" altLang="zh-CN" sz="2000" dirty="0" err="1"/>
              <a:t>letter|digit</a:t>
            </a:r>
            <a:r>
              <a:rPr lang="en-US" altLang="zh-CN" sz="2000" dirty="0"/>
              <a:t>)</a:t>
            </a:r>
            <a:r>
              <a:rPr lang="en-US" altLang="zh-CN" sz="2000" baseline="30000" dirty="0"/>
              <a:t>*</a:t>
            </a:r>
            <a:r>
              <a:rPr lang="en-US" altLang="zh-CN" sz="2000" dirty="0"/>
              <a:t> </a:t>
            </a:r>
            <a:r>
              <a:rPr lang="en-US" altLang="zh-CN" sz="2000" dirty="0" smtClean="0"/>
              <a:t>=</a:t>
            </a:r>
            <a:r>
              <a:rPr lang="en-US" altLang="zh-CN" sz="2000" dirty="0" smtClean="0">
                <a:sym typeface="Symbol" pitchFamily="18" charset="2"/>
              </a:rPr>
              <a:t></a:t>
            </a:r>
            <a:r>
              <a:rPr lang="en-US" altLang="zh-CN" sz="2000" dirty="0" smtClean="0"/>
              <a:t>|(</a:t>
            </a:r>
            <a:r>
              <a:rPr lang="en-US" altLang="zh-CN" sz="2000" dirty="0" err="1"/>
              <a:t>letter|digit</a:t>
            </a:r>
            <a:r>
              <a:rPr lang="en-US" altLang="zh-CN" sz="2000" dirty="0"/>
              <a:t>)</a:t>
            </a:r>
            <a:r>
              <a:rPr lang="en-US" altLang="zh-CN" sz="2000" baseline="30000" dirty="0"/>
              <a:t>+</a:t>
            </a:r>
            <a:r>
              <a:rPr lang="en-US" altLang="zh-CN" sz="2000" dirty="0"/>
              <a:t> </a:t>
            </a:r>
          </a:p>
          <a:p>
            <a:pPr>
              <a:buFont typeface="Monotype Sorts" pitchFamily="2" charset="2"/>
              <a:buNone/>
            </a:pPr>
            <a:r>
              <a:rPr lang="en-US" altLang="zh-CN" sz="2000" dirty="0" smtClean="0"/>
              <a:t>=</a:t>
            </a:r>
            <a:r>
              <a:rPr lang="en-US" altLang="zh-CN" sz="2000" dirty="0" smtClean="0">
                <a:sym typeface="Symbol" pitchFamily="18" charset="2"/>
              </a:rPr>
              <a:t></a:t>
            </a:r>
            <a:r>
              <a:rPr lang="en-US" altLang="zh-CN" sz="2000" dirty="0" smtClean="0"/>
              <a:t>|(</a:t>
            </a:r>
            <a:r>
              <a:rPr lang="en-US" altLang="zh-CN" sz="2000" dirty="0" err="1"/>
              <a:t>letter|digit</a:t>
            </a:r>
            <a:r>
              <a:rPr lang="en-US" altLang="zh-CN" sz="2000" dirty="0"/>
              <a:t>)</a:t>
            </a:r>
            <a:r>
              <a:rPr lang="en-US" altLang="zh-CN" sz="2000" baseline="30000" dirty="0"/>
              <a:t> </a:t>
            </a:r>
            <a:r>
              <a:rPr lang="en-US" altLang="zh-CN" sz="2000" dirty="0"/>
              <a:t>(</a:t>
            </a:r>
            <a:r>
              <a:rPr lang="en-US" altLang="zh-CN" sz="2000" dirty="0" err="1"/>
              <a:t>letter|digit</a:t>
            </a:r>
            <a:r>
              <a:rPr lang="en-US" altLang="zh-CN" sz="2000" dirty="0"/>
              <a:t>)</a:t>
            </a:r>
            <a:r>
              <a:rPr lang="en-US" altLang="zh-CN" sz="2000" baseline="30000" dirty="0"/>
              <a:t>*</a:t>
            </a:r>
            <a:r>
              <a:rPr lang="en-US" altLang="zh-CN" sz="2000" dirty="0"/>
              <a:t> </a:t>
            </a:r>
          </a:p>
          <a:p>
            <a:pPr>
              <a:buFont typeface="Monotype Sorts" pitchFamily="2" charset="2"/>
              <a:buNone/>
            </a:pPr>
            <a:r>
              <a:rPr lang="en-US" altLang="zh-CN" sz="2000" dirty="0" smtClean="0"/>
              <a:t>=</a:t>
            </a:r>
            <a:r>
              <a:rPr lang="en-US" altLang="zh-CN" sz="2000" dirty="0" smtClean="0">
                <a:sym typeface="Symbol" pitchFamily="18" charset="2"/>
              </a:rPr>
              <a:t></a:t>
            </a:r>
            <a:r>
              <a:rPr lang="en-US" altLang="zh-CN" sz="2000" dirty="0" smtClean="0"/>
              <a:t>|letter(</a:t>
            </a:r>
            <a:r>
              <a:rPr lang="en-US" altLang="zh-CN" sz="2000" dirty="0" err="1" smtClean="0"/>
              <a:t>letter|digit</a:t>
            </a:r>
            <a:r>
              <a:rPr lang="en-US" altLang="zh-CN" sz="2000" dirty="0"/>
              <a:t>)</a:t>
            </a:r>
            <a:r>
              <a:rPr lang="en-US" altLang="zh-CN" sz="2000" baseline="30000" dirty="0"/>
              <a:t>*</a:t>
            </a:r>
            <a:r>
              <a:rPr lang="en-US" altLang="zh-CN" sz="2000" dirty="0"/>
              <a:t> | digit(</a:t>
            </a:r>
            <a:r>
              <a:rPr lang="en-US" altLang="zh-CN" sz="2000" dirty="0" err="1"/>
              <a:t>letter|digit</a:t>
            </a:r>
            <a:r>
              <a:rPr lang="en-US" altLang="zh-CN" sz="2000" dirty="0"/>
              <a:t>)</a:t>
            </a:r>
            <a:r>
              <a:rPr lang="en-US" altLang="zh-CN" sz="2000" baseline="30000" dirty="0"/>
              <a:t>*</a:t>
            </a:r>
            <a:r>
              <a:rPr lang="en-US" altLang="zh-CN" sz="2000" dirty="0"/>
              <a:t> </a:t>
            </a:r>
          </a:p>
          <a:p>
            <a:pPr>
              <a:buFont typeface="Monotype Sorts" pitchFamily="2" charset="2"/>
              <a:buNone/>
            </a:pPr>
            <a:r>
              <a:rPr lang="en-US" altLang="zh-CN" sz="2000" dirty="0" smtClean="0"/>
              <a:t>=</a:t>
            </a:r>
            <a:r>
              <a:rPr lang="en-US" altLang="zh-CN" sz="2000" dirty="0" smtClean="0">
                <a:sym typeface="Symbol" pitchFamily="18" charset="2"/>
              </a:rPr>
              <a:t></a:t>
            </a:r>
            <a:r>
              <a:rPr lang="en-US" altLang="zh-CN" sz="2000" dirty="0" smtClean="0"/>
              <a:t>|(</a:t>
            </a:r>
            <a:r>
              <a:rPr lang="en-US" altLang="zh-CN" sz="2000" dirty="0"/>
              <a:t>A|B|…|</a:t>
            </a:r>
            <a:r>
              <a:rPr lang="en-US" altLang="zh-CN" sz="2000" dirty="0" err="1"/>
              <a:t>Z|a|b</a:t>
            </a:r>
            <a:r>
              <a:rPr lang="en-US" altLang="zh-CN" sz="2000" dirty="0"/>
              <a:t>|…|z)(</a:t>
            </a:r>
            <a:r>
              <a:rPr lang="en-US" altLang="zh-CN" sz="2000" dirty="0" err="1"/>
              <a:t>letter|digit</a:t>
            </a:r>
            <a:r>
              <a:rPr lang="en-US" altLang="zh-CN" sz="2000" dirty="0"/>
              <a:t>)</a:t>
            </a:r>
            <a:r>
              <a:rPr lang="en-US" altLang="zh-CN" sz="2000" baseline="30000" dirty="0"/>
              <a:t>*</a:t>
            </a:r>
            <a:r>
              <a:rPr lang="en-US" altLang="zh-CN" sz="2000" dirty="0"/>
              <a:t> | (0|1|…|9)(</a:t>
            </a:r>
            <a:r>
              <a:rPr lang="en-US" altLang="zh-CN" sz="2000" dirty="0" err="1"/>
              <a:t>letter|digit</a:t>
            </a:r>
            <a:r>
              <a:rPr lang="en-US" altLang="zh-CN" sz="2000" dirty="0"/>
              <a:t>)</a:t>
            </a:r>
            <a:r>
              <a:rPr lang="en-US" altLang="zh-CN" sz="2000" baseline="30000" dirty="0"/>
              <a:t>*</a:t>
            </a:r>
            <a:r>
              <a:rPr lang="en-US" altLang="zh-CN" sz="2000" dirty="0"/>
              <a:t> </a:t>
            </a:r>
          </a:p>
          <a:p>
            <a:pPr>
              <a:buFont typeface="Monotype Sorts" pitchFamily="2" charset="2"/>
              <a:buNone/>
            </a:pPr>
            <a:r>
              <a:rPr lang="en-US" altLang="zh-CN" sz="2000" dirty="0" smtClean="0"/>
              <a:t>=</a:t>
            </a:r>
            <a:r>
              <a:rPr lang="en-US" altLang="zh-CN" sz="2000" dirty="0" smtClean="0">
                <a:sym typeface="Symbol" pitchFamily="18" charset="2"/>
              </a:rPr>
              <a:t></a:t>
            </a:r>
            <a:r>
              <a:rPr lang="en-US" altLang="zh-CN" sz="2000" dirty="0" smtClean="0"/>
              <a:t>|A(</a:t>
            </a:r>
            <a:r>
              <a:rPr lang="en-US" altLang="zh-CN" sz="2000" dirty="0" err="1" smtClean="0"/>
              <a:t>letter|digit</a:t>
            </a:r>
            <a:r>
              <a:rPr lang="en-US" altLang="zh-CN" sz="2000" dirty="0"/>
              <a:t>)</a:t>
            </a:r>
            <a:r>
              <a:rPr lang="en-US" altLang="zh-CN" sz="2000" baseline="30000" dirty="0"/>
              <a:t>*</a:t>
            </a:r>
            <a:r>
              <a:rPr lang="en-US" altLang="zh-CN" sz="2000" dirty="0"/>
              <a:t> | B(</a:t>
            </a:r>
            <a:r>
              <a:rPr lang="en-US" altLang="zh-CN" sz="2000" dirty="0" err="1"/>
              <a:t>letter|digit</a:t>
            </a:r>
            <a:r>
              <a:rPr lang="en-US" altLang="zh-CN" sz="2000" dirty="0"/>
              <a:t>)</a:t>
            </a:r>
            <a:r>
              <a:rPr lang="en-US" altLang="zh-CN" sz="2000" baseline="30000" dirty="0"/>
              <a:t>*</a:t>
            </a:r>
            <a:r>
              <a:rPr lang="en-US" altLang="zh-CN" sz="2000" dirty="0"/>
              <a:t> | … | Z(</a:t>
            </a:r>
            <a:r>
              <a:rPr lang="en-US" altLang="zh-CN" sz="2000" dirty="0" err="1"/>
              <a:t>letter|digit</a:t>
            </a:r>
            <a:r>
              <a:rPr lang="en-US" altLang="zh-CN" sz="2000" dirty="0"/>
              <a:t>)</a:t>
            </a:r>
            <a:r>
              <a:rPr lang="en-US" altLang="zh-CN" sz="2000" baseline="30000" dirty="0"/>
              <a:t>*</a:t>
            </a:r>
            <a:r>
              <a:rPr lang="en-US" altLang="zh-CN" sz="2000" dirty="0"/>
              <a:t> </a:t>
            </a:r>
          </a:p>
          <a:p>
            <a:pPr>
              <a:buFont typeface="Monotype Sorts" pitchFamily="2" charset="2"/>
              <a:buNone/>
            </a:pPr>
            <a:r>
              <a:rPr lang="en-US" altLang="zh-CN" sz="2000" dirty="0"/>
              <a:t> </a:t>
            </a:r>
            <a:r>
              <a:rPr lang="en-US" altLang="zh-CN" sz="2000" dirty="0" smtClean="0"/>
              <a:t> |a(</a:t>
            </a:r>
            <a:r>
              <a:rPr lang="en-US" altLang="zh-CN" sz="2000" dirty="0" err="1" smtClean="0"/>
              <a:t>letter|digit</a:t>
            </a:r>
            <a:r>
              <a:rPr lang="en-US" altLang="zh-CN" sz="2000" dirty="0"/>
              <a:t>)</a:t>
            </a:r>
            <a:r>
              <a:rPr lang="en-US" altLang="zh-CN" sz="2000" baseline="30000" dirty="0"/>
              <a:t>*</a:t>
            </a:r>
            <a:r>
              <a:rPr lang="en-US" altLang="zh-CN" sz="2000" dirty="0"/>
              <a:t> | b(</a:t>
            </a:r>
            <a:r>
              <a:rPr lang="en-US" altLang="zh-CN" sz="2000" dirty="0" err="1"/>
              <a:t>letter|digit</a:t>
            </a:r>
            <a:r>
              <a:rPr lang="en-US" altLang="zh-CN" sz="2000" dirty="0"/>
              <a:t>)</a:t>
            </a:r>
            <a:r>
              <a:rPr lang="en-US" altLang="zh-CN" sz="2000" baseline="30000" dirty="0"/>
              <a:t>*</a:t>
            </a:r>
            <a:r>
              <a:rPr lang="en-US" altLang="zh-CN" sz="2000" dirty="0"/>
              <a:t> | … | z(</a:t>
            </a:r>
            <a:r>
              <a:rPr lang="en-US" altLang="zh-CN" sz="2000" dirty="0" err="1"/>
              <a:t>letter|digit</a:t>
            </a:r>
            <a:r>
              <a:rPr lang="en-US" altLang="zh-CN" sz="2000" dirty="0"/>
              <a:t>)</a:t>
            </a:r>
            <a:r>
              <a:rPr lang="en-US" altLang="zh-CN" sz="2000" baseline="30000" dirty="0"/>
              <a:t>*</a:t>
            </a:r>
            <a:r>
              <a:rPr lang="en-US" altLang="zh-CN" sz="2000" dirty="0"/>
              <a:t> </a:t>
            </a:r>
          </a:p>
          <a:p>
            <a:pPr>
              <a:buFont typeface="Monotype Sorts" pitchFamily="2" charset="2"/>
              <a:buNone/>
            </a:pPr>
            <a:r>
              <a:rPr lang="en-US" altLang="zh-CN" sz="2000" dirty="0" smtClean="0"/>
              <a:t>  |0(</a:t>
            </a:r>
            <a:r>
              <a:rPr lang="en-US" altLang="zh-CN" sz="2000" dirty="0" err="1" smtClean="0"/>
              <a:t>letter|digit</a:t>
            </a:r>
            <a:r>
              <a:rPr lang="en-US" altLang="zh-CN" sz="2000" dirty="0"/>
              <a:t>)</a:t>
            </a:r>
            <a:r>
              <a:rPr lang="en-US" altLang="zh-CN" sz="2000" baseline="30000" dirty="0"/>
              <a:t>*</a:t>
            </a:r>
            <a:r>
              <a:rPr lang="en-US" altLang="zh-CN" sz="2000" dirty="0"/>
              <a:t> | 1(</a:t>
            </a:r>
            <a:r>
              <a:rPr lang="en-US" altLang="zh-CN" sz="2000" dirty="0" err="1"/>
              <a:t>letter|digit</a:t>
            </a:r>
            <a:r>
              <a:rPr lang="en-US" altLang="zh-CN" sz="2000" dirty="0"/>
              <a:t>)</a:t>
            </a:r>
            <a:r>
              <a:rPr lang="en-US" altLang="zh-CN" sz="2000" baseline="30000" dirty="0"/>
              <a:t>*</a:t>
            </a:r>
            <a:r>
              <a:rPr lang="en-US" altLang="zh-CN" sz="2000" dirty="0"/>
              <a:t> | … | 9(</a:t>
            </a:r>
            <a:r>
              <a:rPr lang="en-US" altLang="zh-CN" sz="2000" dirty="0" err="1"/>
              <a:t>letter|digit</a:t>
            </a:r>
            <a:r>
              <a:rPr lang="en-US" altLang="zh-CN" sz="2000" dirty="0"/>
              <a:t>)</a:t>
            </a:r>
            <a:r>
              <a:rPr lang="en-US" altLang="zh-CN" sz="2000" baseline="30000" dirty="0"/>
              <a:t>*</a:t>
            </a:r>
          </a:p>
          <a:p>
            <a:pPr lvl="1">
              <a:buFontTx/>
              <a:buNone/>
            </a:pPr>
            <a:endParaRPr lang="en-US" altLang="zh-CN" sz="2000" baseline="30000" dirty="0"/>
          </a:p>
          <a:p>
            <a:r>
              <a:rPr lang="en-US" altLang="zh-CN" sz="2000" dirty="0">
                <a:latin typeface="宋体" charset="-122"/>
              </a:rPr>
              <a:t>id</a:t>
            </a:r>
            <a:r>
              <a:rPr lang="zh-CN" altLang="en-US" sz="2000" dirty="0">
                <a:latin typeface="宋体" charset="-122"/>
              </a:rPr>
              <a:t>和</a:t>
            </a:r>
            <a:r>
              <a:rPr lang="en-US" altLang="zh-CN" sz="2000" dirty="0">
                <a:latin typeface="宋体" charset="-122"/>
              </a:rPr>
              <a:t>rid</a:t>
            </a:r>
            <a:r>
              <a:rPr lang="zh-CN" altLang="en-US" sz="2000" dirty="0">
                <a:latin typeface="宋体" charset="-122"/>
              </a:rPr>
              <a:t>看成是文法的非终结符号，产生式：</a:t>
            </a:r>
          </a:p>
          <a:p>
            <a:pPr lvl="1">
              <a:buFontTx/>
              <a:buNone/>
            </a:pPr>
            <a:r>
              <a:rPr lang="en-US" altLang="zh-CN" sz="2000" i="1" dirty="0"/>
              <a:t>id</a:t>
            </a:r>
            <a:r>
              <a:rPr lang="en-US" altLang="zh-CN" sz="2000" dirty="0"/>
              <a:t> </a:t>
            </a:r>
            <a:r>
              <a:rPr lang="en-US" altLang="zh-CN" sz="2000" dirty="0">
                <a:sym typeface="Symbol" pitchFamily="18" charset="2"/>
              </a:rPr>
              <a:t></a:t>
            </a:r>
            <a:r>
              <a:rPr lang="en-US" altLang="zh-CN" sz="2000" dirty="0"/>
              <a:t> A </a:t>
            </a:r>
            <a:r>
              <a:rPr lang="en-US" altLang="zh-CN" sz="2000" i="1" dirty="0" smtClean="0"/>
              <a:t>rid </a:t>
            </a:r>
            <a:r>
              <a:rPr lang="en-US" altLang="zh-CN" sz="2000" dirty="0" smtClean="0"/>
              <a:t>|</a:t>
            </a:r>
            <a:r>
              <a:rPr lang="en-US" altLang="zh-CN" sz="2000" dirty="0"/>
              <a:t>B </a:t>
            </a:r>
            <a:r>
              <a:rPr lang="en-US" altLang="zh-CN" sz="2000" i="1" dirty="0" smtClean="0"/>
              <a:t>rid </a:t>
            </a:r>
            <a:r>
              <a:rPr lang="en-US" altLang="zh-CN" sz="2000" dirty="0" smtClean="0"/>
              <a:t>|…|</a:t>
            </a:r>
            <a:r>
              <a:rPr lang="en-US" altLang="zh-CN" sz="2000" dirty="0"/>
              <a:t>Z </a:t>
            </a:r>
            <a:r>
              <a:rPr lang="en-US" altLang="zh-CN" sz="2000" i="1" dirty="0" smtClean="0"/>
              <a:t>rid </a:t>
            </a:r>
            <a:r>
              <a:rPr lang="en-US" altLang="zh-CN" sz="2000" dirty="0" smtClean="0"/>
              <a:t>|</a:t>
            </a:r>
            <a:r>
              <a:rPr lang="en-US" altLang="zh-CN" sz="2000" dirty="0"/>
              <a:t>a </a:t>
            </a:r>
            <a:r>
              <a:rPr lang="en-US" altLang="zh-CN" sz="2000" i="1" dirty="0" smtClean="0"/>
              <a:t>rid </a:t>
            </a:r>
            <a:r>
              <a:rPr lang="en-US" altLang="zh-CN" sz="2000" dirty="0" smtClean="0"/>
              <a:t>|</a:t>
            </a:r>
            <a:r>
              <a:rPr lang="en-US" altLang="zh-CN" sz="2000" dirty="0"/>
              <a:t>b </a:t>
            </a:r>
            <a:r>
              <a:rPr lang="en-US" altLang="zh-CN" sz="2000" i="1" dirty="0" smtClean="0"/>
              <a:t>rid </a:t>
            </a:r>
            <a:r>
              <a:rPr lang="en-US" altLang="zh-CN" sz="2000" dirty="0" smtClean="0"/>
              <a:t>|…|</a:t>
            </a:r>
            <a:r>
              <a:rPr lang="en-US" altLang="zh-CN" sz="2000" dirty="0"/>
              <a:t>z </a:t>
            </a:r>
            <a:r>
              <a:rPr lang="en-US" altLang="zh-CN" sz="2000" i="1" dirty="0"/>
              <a:t>rid</a:t>
            </a:r>
          </a:p>
          <a:p>
            <a:pPr lvl="1">
              <a:buFontTx/>
              <a:buNone/>
            </a:pPr>
            <a:r>
              <a:rPr lang="en-US" altLang="zh-CN" sz="2000" i="1" dirty="0"/>
              <a:t>rid</a:t>
            </a:r>
            <a:r>
              <a:rPr lang="en-US" altLang="zh-CN" sz="2000" dirty="0"/>
              <a:t> </a:t>
            </a:r>
            <a:r>
              <a:rPr lang="en-US" altLang="zh-CN" sz="2000" dirty="0" smtClean="0">
                <a:sym typeface="Symbol" pitchFamily="18" charset="2"/>
              </a:rPr>
              <a:t> </a:t>
            </a:r>
            <a:r>
              <a:rPr lang="en-US" altLang="zh-CN" sz="2000" dirty="0" smtClean="0"/>
              <a:t>|</a:t>
            </a:r>
            <a:r>
              <a:rPr lang="en-US" altLang="zh-CN" sz="2000" dirty="0"/>
              <a:t>A </a:t>
            </a:r>
            <a:r>
              <a:rPr lang="en-US" altLang="zh-CN" sz="2000" i="1" dirty="0" smtClean="0"/>
              <a:t>rid </a:t>
            </a:r>
            <a:r>
              <a:rPr lang="en-US" altLang="zh-CN" sz="2000" dirty="0" smtClean="0"/>
              <a:t>|</a:t>
            </a:r>
            <a:r>
              <a:rPr lang="en-US" altLang="zh-CN" sz="2000" dirty="0"/>
              <a:t>B </a:t>
            </a:r>
            <a:r>
              <a:rPr lang="en-US" altLang="zh-CN" sz="2000" i="1" dirty="0" smtClean="0"/>
              <a:t>rid </a:t>
            </a:r>
            <a:r>
              <a:rPr lang="en-US" altLang="zh-CN" sz="2000" dirty="0" smtClean="0"/>
              <a:t>|…|</a:t>
            </a:r>
            <a:r>
              <a:rPr lang="en-US" altLang="zh-CN" sz="2000" dirty="0"/>
              <a:t>Z </a:t>
            </a:r>
            <a:r>
              <a:rPr lang="en-US" altLang="zh-CN" sz="2000" i="1" dirty="0" smtClean="0"/>
              <a:t>rid </a:t>
            </a:r>
            <a:r>
              <a:rPr lang="en-US" altLang="zh-CN" sz="2000" dirty="0" smtClean="0"/>
              <a:t>|</a:t>
            </a:r>
            <a:r>
              <a:rPr lang="en-US" altLang="zh-CN" sz="2000" dirty="0"/>
              <a:t>a </a:t>
            </a:r>
            <a:r>
              <a:rPr lang="en-US" altLang="zh-CN" sz="2000" i="1" dirty="0" smtClean="0"/>
              <a:t>rid </a:t>
            </a:r>
            <a:r>
              <a:rPr lang="en-US" altLang="zh-CN" sz="2000" dirty="0" smtClean="0"/>
              <a:t>|</a:t>
            </a:r>
            <a:r>
              <a:rPr lang="en-US" altLang="zh-CN" sz="2000" dirty="0"/>
              <a:t>b </a:t>
            </a:r>
            <a:r>
              <a:rPr lang="en-US" altLang="zh-CN" sz="2000" i="1" dirty="0" smtClean="0"/>
              <a:t>rid </a:t>
            </a:r>
            <a:r>
              <a:rPr lang="en-US" altLang="zh-CN" sz="2000" dirty="0" smtClean="0"/>
              <a:t>|…|</a:t>
            </a:r>
            <a:r>
              <a:rPr lang="en-US" altLang="zh-CN" sz="2000" dirty="0"/>
              <a:t>z </a:t>
            </a:r>
            <a:r>
              <a:rPr lang="en-US" altLang="zh-CN" sz="2000" i="1" dirty="0" smtClean="0"/>
              <a:t>rid</a:t>
            </a:r>
            <a:r>
              <a:rPr lang="en-US" altLang="zh-CN" sz="2000" dirty="0" smtClean="0"/>
              <a:t/>
            </a:r>
            <a:br>
              <a:rPr lang="en-US" altLang="zh-CN" sz="2000" dirty="0" smtClean="0"/>
            </a:br>
            <a:r>
              <a:rPr lang="en-US" altLang="zh-CN" sz="2000" dirty="0" smtClean="0"/>
              <a:t>   |</a:t>
            </a:r>
            <a:r>
              <a:rPr lang="en-US" altLang="zh-CN" sz="2000" dirty="0"/>
              <a:t>0 </a:t>
            </a:r>
            <a:r>
              <a:rPr lang="en-US" altLang="zh-CN" sz="2000" i="1" dirty="0" smtClean="0"/>
              <a:t>rid </a:t>
            </a:r>
            <a:r>
              <a:rPr lang="en-US" altLang="zh-CN" sz="2000" dirty="0" smtClean="0"/>
              <a:t>|</a:t>
            </a:r>
            <a:r>
              <a:rPr lang="en-US" altLang="zh-CN" sz="2000" dirty="0"/>
              <a:t>1 </a:t>
            </a:r>
            <a:r>
              <a:rPr lang="en-US" altLang="zh-CN" sz="2000" i="1" dirty="0" smtClean="0"/>
              <a:t>rid </a:t>
            </a:r>
            <a:r>
              <a:rPr lang="en-US" altLang="zh-CN" sz="2000" dirty="0" smtClean="0"/>
              <a:t>|…|</a:t>
            </a:r>
            <a:r>
              <a:rPr lang="en-US" altLang="zh-CN" sz="2000" dirty="0"/>
              <a:t>9 </a:t>
            </a:r>
            <a:r>
              <a:rPr lang="en-US" altLang="zh-CN" sz="2000" i="1" dirty="0"/>
              <a:t>rid</a:t>
            </a:r>
          </a:p>
          <a:p>
            <a:r>
              <a:rPr lang="zh-CN" altLang="en-US" sz="2000" dirty="0">
                <a:latin typeface="宋体" charset="-122"/>
              </a:rPr>
              <a:t>把</a:t>
            </a:r>
            <a:r>
              <a:rPr lang="en-US" altLang="zh-CN" sz="2000" dirty="0">
                <a:latin typeface="宋体" charset="-122"/>
              </a:rPr>
              <a:t>letter</a:t>
            </a:r>
            <a:r>
              <a:rPr lang="zh-CN" altLang="en-US" sz="2000" dirty="0">
                <a:latin typeface="宋体" charset="-122"/>
              </a:rPr>
              <a:t>和</a:t>
            </a:r>
            <a:r>
              <a:rPr lang="en-US" altLang="zh-CN" sz="2000" dirty="0">
                <a:latin typeface="宋体" charset="-122"/>
              </a:rPr>
              <a:t>digit</a:t>
            </a:r>
            <a:r>
              <a:rPr lang="zh-CN" altLang="en-US" sz="2000" dirty="0">
                <a:latin typeface="宋体" charset="-122"/>
              </a:rPr>
              <a:t>看作是终结符号，产生式：</a:t>
            </a:r>
          </a:p>
          <a:p>
            <a:pPr lvl="1">
              <a:buFontTx/>
              <a:buNone/>
            </a:pPr>
            <a:r>
              <a:rPr lang="en-US" altLang="zh-CN" sz="2000" i="1" dirty="0">
                <a:latin typeface="宋体" charset="-122"/>
              </a:rPr>
              <a:t>id</a:t>
            </a:r>
            <a:r>
              <a:rPr lang="en-US" altLang="zh-CN" sz="2000" dirty="0">
                <a:latin typeface="宋体" charset="-122"/>
              </a:rPr>
              <a:t> </a:t>
            </a:r>
            <a:r>
              <a:rPr lang="en-US" altLang="zh-CN" sz="2000" dirty="0">
                <a:latin typeface="宋体" charset="-122"/>
                <a:sym typeface="Symbol" pitchFamily="18" charset="2"/>
              </a:rPr>
              <a:t></a:t>
            </a:r>
            <a:r>
              <a:rPr lang="en-US" altLang="zh-CN" sz="2000" dirty="0">
                <a:latin typeface="宋体" charset="-122"/>
              </a:rPr>
              <a:t> letter </a:t>
            </a:r>
            <a:r>
              <a:rPr lang="en-US" altLang="zh-CN" sz="2000" i="1" dirty="0">
                <a:latin typeface="宋体" charset="-122"/>
              </a:rPr>
              <a:t>rid</a:t>
            </a:r>
          </a:p>
          <a:p>
            <a:pPr lvl="1">
              <a:buFontTx/>
              <a:buNone/>
            </a:pPr>
            <a:r>
              <a:rPr lang="en-US" altLang="zh-CN" sz="2000" i="1" dirty="0">
                <a:latin typeface="宋体" charset="-122"/>
              </a:rPr>
              <a:t>rid </a:t>
            </a:r>
            <a:r>
              <a:rPr lang="en-US" altLang="zh-CN" sz="2000" dirty="0">
                <a:latin typeface="宋体" charset="-122"/>
                <a:sym typeface="Symbol" pitchFamily="18" charset="2"/>
              </a:rPr>
              <a:t></a:t>
            </a:r>
            <a:r>
              <a:rPr lang="en-US" altLang="zh-CN" sz="2000" dirty="0">
                <a:latin typeface="宋体" charset="-122"/>
              </a:rPr>
              <a:t> </a:t>
            </a:r>
            <a:r>
              <a:rPr lang="en-US" altLang="zh-CN" sz="2000" dirty="0">
                <a:latin typeface="宋体" charset="-122"/>
                <a:sym typeface="Symbol" pitchFamily="18" charset="2"/>
              </a:rPr>
              <a:t></a:t>
            </a:r>
            <a:r>
              <a:rPr lang="en-US" altLang="zh-CN" sz="2000" dirty="0">
                <a:latin typeface="宋体" charset="-122"/>
              </a:rPr>
              <a:t> | letter </a:t>
            </a:r>
            <a:r>
              <a:rPr lang="en-US" altLang="zh-CN" sz="2000" i="1" dirty="0">
                <a:latin typeface="宋体" charset="-122"/>
              </a:rPr>
              <a:t>rid</a:t>
            </a:r>
            <a:r>
              <a:rPr lang="en-US" altLang="zh-CN" sz="2000" dirty="0">
                <a:latin typeface="宋体" charset="-122"/>
              </a:rPr>
              <a:t> | digit </a:t>
            </a:r>
            <a:r>
              <a:rPr lang="en-US" altLang="zh-CN" sz="2000" i="1" dirty="0">
                <a:latin typeface="宋体" charset="-122"/>
              </a:rPr>
              <a:t>rid</a:t>
            </a: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52</a:t>
            </a:fld>
            <a:endParaRPr lang="en-US" altLang="zh-CN"/>
          </a:p>
        </p:txBody>
      </p:sp>
    </p:spTree>
    <p:extLst>
      <p:ext uri="{BB962C8B-B14F-4D97-AF65-F5344CB8AC3E}">
        <p14:creationId xmlns:p14="http://schemas.microsoft.com/office/powerpoint/2010/main" val="3801644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43">
                                            <p:txEl>
                                              <p:pRg st="0" end="0"/>
                                            </p:txEl>
                                          </p:spTgt>
                                        </p:tgtEl>
                                        <p:attrNameLst>
                                          <p:attrName>style.visibility</p:attrName>
                                        </p:attrNameLst>
                                      </p:cBhvr>
                                      <p:to>
                                        <p:strVal val="visible"/>
                                      </p:to>
                                    </p:set>
                                    <p:animEffect transition="in" filter="wipe(left)">
                                      <p:cBhvr>
                                        <p:cTn id="7" dur="500"/>
                                        <p:tgtEl>
                                          <p:spTgt spid="317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443">
                                            <p:txEl>
                                              <p:pRg st="1" end="1"/>
                                            </p:txEl>
                                          </p:spTgt>
                                        </p:tgtEl>
                                        <p:attrNameLst>
                                          <p:attrName>style.visibility</p:attrName>
                                        </p:attrNameLst>
                                      </p:cBhvr>
                                      <p:to>
                                        <p:strVal val="visible"/>
                                      </p:to>
                                    </p:set>
                                    <p:animEffect transition="in" filter="wipe(left)">
                                      <p:cBhvr>
                                        <p:cTn id="12" dur="500"/>
                                        <p:tgtEl>
                                          <p:spTgt spid="3174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443">
                                            <p:txEl>
                                              <p:pRg st="2" end="2"/>
                                            </p:txEl>
                                          </p:spTgt>
                                        </p:tgtEl>
                                        <p:attrNameLst>
                                          <p:attrName>style.visibility</p:attrName>
                                        </p:attrNameLst>
                                      </p:cBhvr>
                                      <p:to>
                                        <p:strVal val="visible"/>
                                      </p:to>
                                    </p:set>
                                    <p:animEffect transition="in" filter="wipe(left)">
                                      <p:cBhvr>
                                        <p:cTn id="17" dur="500"/>
                                        <p:tgtEl>
                                          <p:spTgt spid="3174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7443">
                                            <p:txEl>
                                              <p:pRg st="3" end="3"/>
                                            </p:txEl>
                                          </p:spTgt>
                                        </p:tgtEl>
                                        <p:attrNameLst>
                                          <p:attrName>style.visibility</p:attrName>
                                        </p:attrNameLst>
                                      </p:cBhvr>
                                      <p:to>
                                        <p:strVal val="visible"/>
                                      </p:to>
                                    </p:set>
                                    <p:animEffect transition="in" filter="wipe(left)">
                                      <p:cBhvr>
                                        <p:cTn id="22" dur="500"/>
                                        <p:tgtEl>
                                          <p:spTgt spid="3174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7443">
                                            <p:txEl>
                                              <p:pRg st="4" end="4"/>
                                            </p:txEl>
                                          </p:spTgt>
                                        </p:tgtEl>
                                        <p:attrNameLst>
                                          <p:attrName>style.visibility</p:attrName>
                                        </p:attrNameLst>
                                      </p:cBhvr>
                                      <p:to>
                                        <p:strVal val="visible"/>
                                      </p:to>
                                    </p:set>
                                    <p:animEffect transition="in" filter="wipe(left)">
                                      <p:cBhvr>
                                        <p:cTn id="27" dur="500"/>
                                        <p:tgtEl>
                                          <p:spTgt spid="3174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7443">
                                            <p:txEl>
                                              <p:pRg st="5" end="5"/>
                                            </p:txEl>
                                          </p:spTgt>
                                        </p:tgtEl>
                                        <p:attrNameLst>
                                          <p:attrName>style.visibility</p:attrName>
                                        </p:attrNameLst>
                                      </p:cBhvr>
                                      <p:to>
                                        <p:strVal val="visible"/>
                                      </p:to>
                                    </p:set>
                                    <p:animEffect transition="in" filter="wipe(left)">
                                      <p:cBhvr>
                                        <p:cTn id="32" dur="500"/>
                                        <p:tgtEl>
                                          <p:spTgt spid="3174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7443">
                                            <p:txEl>
                                              <p:pRg st="6" end="6"/>
                                            </p:txEl>
                                          </p:spTgt>
                                        </p:tgtEl>
                                        <p:attrNameLst>
                                          <p:attrName>style.visibility</p:attrName>
                                        </p:attrNameLst>
                                      </p:cBhvr>
                                      <p:to>
                                        <p:strVal val="visible"/>
                                      </p:to>
                                    </p:set>
                                    <p:animEffect transition="in" filter="wipe(left)">
                                      <p:cBhvr>
                                        <p:cTn id="37" dur="500"/>
                                        <p:tgtEl>
                                          <p:spTgt spid="31744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7443">
                                            <p:txEl>
                                              <p:pRg st="8" end="8"/>
                                            </p:txEl>
                                          </p:spTgt>
                                        </p:tgtEl>
                                        <p:attrNameLst>
                                          <p:attrName>style.visibility</p:attrName>
                                        </p:attrNameLst>
                                      </p:cBhvr>
                                      <p:to>
                                        <p:strVal val="visible"/>
                                      </p:to>
                                    </p:set>
                                    <p:animEffect transition="in" filter="wipe(left)">
                                      <p:cBhvr>
                                        <p:cTn id="42" dur="500"/>
                                        <p:tgtEl>
                                          <p:spTgt spid="317443">
                                            <p:txEl>
                                              <p:pRg st="8" end="8"/>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17443">
                                            <p:txEl>
                                              <p:pRg st="9" end="9"/>
                                            </p:txEl>
                                          </p:spTgt>
                                        </p:tgtEl>
                                        <p:attrNameLst>
                                          <p:attrName>style.visibility</p:attrName>
                                        </p:attrNameLst>
                                      </p:cBhvr>
                                      <p:to>
                                        <p:strVal val="visible"/>
                                      </p:to>
                                    </p:set>
                                    <p:animEffect transition="in" filter="wipe(left)">
                                      <p:cBhvr>
                                        <p:cTn id="45" dur="500"/>
                                        <p:tgtEl>
                                          <p:spTgt spid="317443">
                                            <p:txEl>
                                              <p:pRg st="9" end="9"/>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317443">
                                            <p:txEl>
                                              <p:pRg st="10" end="10"/>
                                            </p:txEl>
                                          </p:spTgt>
                                        </p:tgtEl>
                                        <p:attrNameLst>
                                          <p:attrName>style.visibility</p:attrName>
                                        </p:attrNameLst>
                                      </p:cBhvr>
                                      <p:to>
                                        <p:strVal val="visible"/>
                                      </p:to>
                                    </p:set>
                                    <p:animEffect transition="in" filter="wipe(left)">
                                      <p:cBhvr>
                                        <p:cTn id="48" dur="500"/>
                                        <p:tgtEl>
                                          <p:spTgt spid="317443">
                                            <p:txEl>
                                              <p:pRg st="10" end="1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17443">
                                            <p:txEl>
                                              <p:pRg st="11" end="11"/>
                                            </p:txEl>
                                          </p:spTgt>
                                        </p:tgtEl>
                                        <p:attrNameLst>
                                          <p:attrName>style.visibility</p:attrName>
                                        </p:attrNameLst>
                                      </p:cBhvr>
                                      <p:to>
                                        <p:strVal val="visible"/>
                                      </p:to>
                                    </p:set>
                                    <p:animEffect transition="in" filter="wipe(left)">
                                      <p:cBhvr>
                                        <p:cTn id="53" dur="500"/>
                                        <p:tgtEl>
                                          <p:spTgt spid="317443">
                                            <p:txEl>
                                              <p:pRg st="11" end="11"/>
                                            </p:txEl>
                                          </p:spTgt>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17443">
                                            <p:txEl>
                                              <p:pRg st="12" end="12"/>
                                            </p:txEl>
                                          </p:spTgt>
                                        </p:tgtEl>
                                        <p:attrNameLst>
                                          <p:attrName>style.visibility</p:attrName>
                                        </p:attrNameLst>
                                      </p:cBhvr>
                                      <p:to>
                                        <p:strVal val="visible"/>
                                      </p:to>
                                    </p:set>
                                    <p:animEffect transition="in" filter="wipe(left)">
                                      <p:cBhvr>
                                        <p:cTn id="56" dur="500"/>
                                        <p:tgtEl>
                                          <p:spTgt spid="317443">
                                            <p:txEl>
                                              <p:pRg st="12" end="12"/>
                                            </p:txEl>
                                          </p:spTgt>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317443">
                                            <p:txEl>
                                              <p:pRg st="13" end="13"/>
                                            </p:txEl>
                                          </p:spTgt>
                                        </p:tgtEl>
                                        <p:attrNameLst>
                                          <p:attrName>style.visibility</p:attrName>
                                        </p:attrNameLst>
                                      </p:cBhvr>
                                      <p:to>
                                        <p:strVal val="visible"/>
                                      </p:to>
                                    </p:set>
                                    <p:animEffect transition="in" filter="wipe(left)">
                                      <p:cBhvr>
                                        <p:cTn id="59" dur="500"/>
                                        <p:tgtEl>
                                          <p:spTgt spid="31744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431540" y="76200"/>
            <a:ext cx="8514023" cy="1327575"/>
          </a:xfrm>
        </p:spPr>
        <p:txBody>
          <a:bodyPr/>
          <a:lstStyle/>
          <a:p>
            <a:r>
              <a:rPr lang="zh-CN" altLang="en-US" sz="3200" dirty="0">
                <a:latin typeface="宋体" charset="-122"/>
              </a:rPr>
              <a:t>正规文法的产生式和</a:t>
            </a:r>
            <a:br>
              <a:rPr lang="zh-CN" altLang="en-US" sz="3200" dirty="0">
                <a:latin typeface="宋体" charset="-122"/>
              </a:rPr>
            </a:br>
            <a:r>
              <a:rPr lang="zh-CN" altLang="en-US" sz="3200" dirty="0">
                <a:latin typeface="宋体" charset="-122"/>
              </a:rPr>
              <a:t>正规定义式中的正规定义</a:t>
            </a:r>
          </a:p>
        </p:txBody>
      </p:sp>
      <p:sp>
        <p:nvSpPr>
          <p:cNvPr id="319491" name="Rectangle 3"/>
          <p:cNvSpPr>
            <a:spLocks noGrp="1" noChangeArrowheads="1"/>
          </p:cNvSpPr>
          <p:nvPr>
            <p:ph type="body" idx="1"/>
          </p:nvPr>
        </p:nvSpPr>
        <p:spPr>
          <a:xfrm>
            <a:off x="228600" y="1916113"/>
            <a:ext cx="8686800" cy="4484687"/>
          </a:xfrm>
        </p:spPr>
        <p:txBody>
          <a:bodyPr/>
          <a:lstStyle/>
          <a:p>
            <a:r>
              <a:rPr lang="zh-CN" altLang="en-US">
                <a:latin typeface="宋体" charset="-122"/>
              </a:rPr>
              <a:t>两个不同的概念，具有不同的含义。</a:t>
            </a:r>
          </a:p>
          <a:p>
            <a:r>
              <a:rPr lang="zh-CN" altLang="en-US">
                <a:solidFill>
                  <a:srgbClr val="0000FF"/>
                </a:solidFill>
                <a:latin typeface="宋体" charset="-122"/>
              </a:rPr>
              <a:t>产生式：</a:t>
            </a:r>
            <a:r>
              <a:rPr lang="zh-CN" altLang="en-US">
                <a:latin typeface="宋体" charset="-122"/>
              </a:rPr>
              <a:t>左部是一个非终结符号，右部是一个符合特定形式的文法符号串</a:t>
            </a:r>
            <a:r>
              <a:rPr lang="zh-CN" altLang="en-US">
                <a:latin typeface="宋体" charset="-122"/>
                <a:sym typeface="Symbol" pitchFamily="18" charset="2"/>
              </a:rPr>
              <a:t></a:t>
            </a:r>
            <a:r>
              <a:rPr lang="zh-CN" altLang="en-US">
                <a:latin typeface="宋体" charset="-122"/>
              </a:rPr>
              <a:t>，</a:t>
            </a:r>
            <a:r>
              <a:rPr lang="zh-CN" altLang="en-US">
                <a:latin typeface="宋体" charset="-122"/>
                <a:sym typeface="Symbol" pitchFamily="18" charset="2"/>
              </a:rPr>
              <a:t></a:t>
            </a:r>
            <a:r>
              <a:rPr lang="zh-CN" altLang="en-US">
                <a:latin typeface="宋体" charset="-122"/>
              </a:rPr>
              <a:t>中的非终结符号可以与该产生式左部的非终结符号相同，即允许非终结符号的递归出现。</a:t>
            </a:r>
          </a:p>
          <a:p>
            <a:r>
              <a:rPr lang="zh-CN" altLang="en-US">
                <a:solidFill>
                  <a:srgbClr val="0000FF"/>
                </a:solidFill>
                <a:latin typeface="宋体" charset="-122"/>
              </a:rPr>
              <a:t>正规定义：</a:t>
            </a:r>
            <a:r>
              <a:rPr lang="zh-CN" altLang="en-US">
                <a:latin typeface="宋体" charset="-122"/>
              </a:rPr>
              <a:t>左部是一个名字，右部是一个正规表达式，表达式中出现的名字是有限制的，即只能是此定义之前已经定义过的名字。</a:t>
            </a: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53</a:t>
            </a:fld>
            <a:endParaRPr lang="en-US" altLang="zh-CN"/>
          </a:p>
        </p:txBody>
      </p:sp>
    </p:spTree>
    <p:extLst>
      <p:ext uri="{BB962C8B-B14F-4D97-AF65-F5344CB8AC3E}">
        <p14:creationId xmlns:p14="http://schemas.microsoft.com/office/powerpoint/2010/main" val="20493422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9491">
                                            <p:txEl>
                                              <p:pRg st="0" end="0"/>
                                            </p:txEl>
                                          </p:spTgt>
                                        </p:tgtEl>
                                        <p:attrNameLst>
                                          <p:attrName>style.visibility</p:attrName>
                                        </p:attrNameLst>
                                      </p:cBhvr>
                                      <p:to>
                                        <p:strVal val="visible"/>
                                      </p:to>
                                    </p:set>
                                    <p:animEffect transition="in" filter="wipe(up)">
                                      <p:cBhvr>
                                        <p:cTn id="7" dur="500"/>
                                        <p:tgtEl>
                                          <p:spTgt spid="319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9491">
                                            <p:txEl>
                                              <p:pRg st="1" end="1"/>
                                            </p:txEl>
                                          </p:spTgt>
                                        </p:tgtEl>
                                        <p:attrNameLst>
                                          <p:attrName>style.visibility</p:attrName>
                                        </p:attrNameLst>
                                      </p:cBhvr>
                                      <p:to>
                                        <p:strVal val="visible"/>
                                      </p:to>
                                    </p:set>
                                    <p:animEffect transition="in" filter="wipe(up)">
                                      <p:cBhvr>
                                        <p:cTn id="12" dur="500"/>
                                        <p:tgtEl>
                                          <p:spTgt spid="319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9491">
                                            <p:txEl>
                                              <p:pRg st="2" end="2"/>
                                            </p:txEl>
                                          </p:spTgt>
                                        </p:tgtEl>
                                        <p:attrNameLst>
                                          <p:attrName>style.visibility</p:attrName>
                                        </p:attrNameLst>
                                      </p:cBhvr>
                                      <p:to>
                                        <p:strVal val="visible"/>
                                      </p:to>
                                    </p:set>
                                    <p:animEffect transition="in" filter="wipe(up)">
                                      <p:cBhvr>
                                        <p:cTn id="17" dur="500"/>
                                        <p:tgtEl>
                                          <p:spTgt spid="3194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r>
              <a:rPr lang="zh-CN" altLang="en-US"/>
              <a:t>小  结</a:t>
            </a:r>
          </a:p>
        </p:txBody>
      </p:sp>
      <p:sp>
        <p:nvSpPr>
          <p:cNvPr id="329731" name="Rectangle 3"/>
          <p:cNvSpPr>
            <a:spLocks noGrp="1" noChangeArrowheads="1"/>
          </p:cNvSpPr>
          <p:nvPr>
            <p:ph type="body" idx="1"/>
          </p:nvPr>
        </p:nvSpPr>
        <p:spPr>
          <a:xfrm>
            <a:off x="381000" y="990600"/>
            <a:ext cx="8488363" cy="5638800"/>
          </a:xfrm>
        </p:spPr>
        <p:txBody>
          <a:bodyPr/>
          <a:lstStyle/>
          <a:p>
            <a:r>
              <a:rPr lang="zh-CN" altLang="en-US">
                <a:latin typeface="宋体" charset="-122"/>
              </a:rPr>
              <a:t>字母表和符号串</a:t>
            </a:r>
          </a:p>
          <a:p>
            <a:pPr lvl="1"/>
            <a:r>
              <a:rPr lang="zh-CN" altLang="en-US">
                <a:latin typeface="宋体" charset="-122"/>
              </a:rPr>
              <a:t>前缀、后缀、子串、子序列、真前缀、真后缀、真子串</a:t>
            </a:r>
          </a:p>
          <a:p>
            <a:pPr lvl="1"/>
            <a:r>
              <a:rPr lang="zh-CN" altLang="en-US">
                <a:latin typeface="宋体" charset="-122"/>
              </a:rPr>
              <a:t>连接、幂</a:t>
            </a:r>
          </a:p>
          <a:p>
            <a:r>
              <a:rPr lang="zh-CN" altLang="en-US">
                <a:latin typeface="宋体" charset="-122"/>
              </a:rPr>
              <a:t>语言</a:t>
            </a:r>
          </a:p>
          <a:p>
            <a:pPr lvl="1"/>
            <a:r>
              <a:rPr lang="zh-CN" altLang="en-US">
                <a:latin typeface="宋体" charset="-122"/>
              </a:rPr>
              <a:t>语言的运算：并、连接、闭包、正闭包</a:t>
            </a:r>
          </a:p>
          <a:p>
            <a:r>
              <a:rPr lang="zh-CN" altLang="en-US">
                <a:latin typeface="宋体" charset="-122"/>
              </a:rPr>
              <a:t>文法</a:t>
            </a:r>
          </a:p>
          <a:p>
            <a:pPr lvl="1"/>
            <a:r>
              <a:rPr lang="zh-CN" altLang="en-US">
                <a:latin typeface="宋体" charset="-122"/>
              </a:rPr>
              <a:t>形式定义</a:t>
            </a:r>
            <a:r>
              <a:rPr lang="en-US" altLang="zh-CN">
                <a:latin typeface="宋体" charset="-122"/>
              </a:rPr>
              <a:t>G=(V</a:t>
            </a:r>
            <a:r>
              <a:rPr lang="en-US" altLang="zh-CN" baseline="-25000">
                <a:latin typeface="宋体" charset="-122"/>
              </a:rPr>
              <a:t>T</a:t>
            </a:r>
            <a:r>
              <a:rPr lang="en-US" altLang="zh-CN">
                <a:latin typeface="宋体" charset="-122"/>
              </a:rPr>
              <a:t>,V</a:t>
            </a:r>
            <a:r>
              <a:rPr lang="en-US" altLang="zh-CN" baseline="-25000">
                <a:latin typeface="宋体" charset="-122"/>
              </a:rPr>
              <a:t>N</a:t>
            </a:r>
            <a:r>
              <a:rPr lang="en-US" altLang="zh-CN">
                <a:latin typeface="宋体" charset="-122"/>
              </a:rPr>
              <a:t>,S,</a:t>
            </a:r>
            <a:r>
              <a:rPr lang="en-US" altLang="zh-CN">
                <a:latin typeface="宋体" charset="-122"/>
                <a:sym typeface="Symbol" pitchFamily="18" charset="2"/>
              </a:rPr>
              <a:t></a:t>
            </a:r>
            <a:r>
              <a:rPr lang="en-US" altLang="zh-CN">
                <a:latin typeface="宋体" charset="-122"/>
              </a:rPr>
              <a:t>)</a:t>
            </a:r>
          </a:p>
          <a:p>
            <a:pPr lvl="1"/>
            <a:r>
              <a:rPr lang="zh-CN" altLang="en-US">
                <a:latin typeface="宋体" charset="-122"/>
              </a:rPr>
              <a:t>文法的分类</a:t>
            </a:r>
          </a:p>
          <a:p>
            <a:pPr lvl="1"/>
            <a:r>
              <a:rPr lang="zh-CN" altLang="en-US">
                <a:latin typeface="宋体" charset="-122"/>
              </a:rPr>
              <a:t>上下文无关文法（</a:t>
            </a:r>
            <a:r>
              <a:rPr lang="en-US" altLang="zh-CN">
                <a:latin typeface="宋体" charset="-122"/>
              </a:rPr>
              <a:t>A</a:t>
            </a:r>
            <a:r>
              <a:rPr lang="en-US" altLang="zh-CN">
                <a:latin typeface="宋体" charset="-122"/>
                <a:sym typeface="Symbol" pitchFamily="18" charset="2"/>
              </a:rPr>
              <a:t></a:t>
            </a:r>
            <a:r>
              <a:rPr lang="zh-CN" altLang="en-US">
                <a:latin typeface="宋体" charset="-122"/>
                <a:sym typeface="Symbol" pitchFamily="18" charset="2"/>
              </a:rPr>
              <a:t>）</a:t>
            </a:r>
            <a:endParaRPr lang="zh-CN" altLang="en-US">
              <a:latin typeface="宋体" charset="-122"/>
            </a:endParaRPr>
          </a:p>
          <a:p>
            <a:pPr lvl="1"/>
            <a:r>
              <a:rPr lang="zh-CN" altLang="en-US">
                <a:latin typeface="宋体" charset="-122"/>
              </a:rPr>
              <a:t>正规文法</a:t>
            </a:r>
          </a:p>
          <a:p>
            <a:pPr lvl="2"/>
            <a:r>
              <a:rPr lang="zh-CN" altLang="en-US">
                <a:latin typeface="宋体" charset="-122"/>
              </a:rPr>
              <a:t>右线性文法（</a:t>
            </a:r>
            <a:r>
              <a:rPr lang="en-US" altLang="zh-CN">
                <a:latin typeface="宋体" charset="-122"/>
              </a:rPr>
              <a:t>A</a:t>
            </a:r>
            <a:r>
              <a:rPr lang="en-US" altLang="zh-CN">
                <a:latin typeface="宋体" charset="-122"/>
                <a:sym typeface="Symbol" pitchFamily="18" charset="2"/>
              </a:rPr>
              <a:t>aB   Aa</a:t>
            </a:r>
            <a:r>
              <a:rPr lang="zh-CN" altLang="en-US">
                <a:latin typeface="宋体" charset="-122"/>
              </a:rPr>
              <a:t>）</a:t>
            </a:r>
          </a:p>
          <a:p>
            <a:pPr lvl="2"/>
            <a:r>
              <a:rPr lang="zh-CN" altLang="en-US">
                <a:latin typeface="宋体" charset="-122"/>
              </a:rPr>
              <a:t>左线性文法（</a:t>
            </a:r>
            <a:r>
              <a:rPr lang="en-US" altLang="zh-CN">
                <a:latin typeface="宋体" charset="-122"/>
              </a:rPr>
              <a:t>A</a:t>
            </a:r>
            <a:r>
              <a:rPr lang="en-US" altLang="zh-CN">
                <a:latin typeface="宋体" charset="-122"/>
                <a:sym typeface="Symbol" pitchFamily="18" charset="2"/>
              </a:rPr>
              <a:t>Ba   Aa</a:t>
            </a:r>
            <a:r>
              <a:rPr lang="zh-CN" altLang="en-US">
                <a:latin typeface="宋体" charset="-122"/>
              </a:rPr>
              <a:t>）</a:t>
            </a: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54</a:t>
            </a:fld>
            <a:endParaRPr lang="en-US" altLang="zh-CN"/>
          </a:p>
        </p:txBody>
      </p:sp>
    </p:spTree>
    <p:extLst>
      <p:ext uri="{BB962C8B-B14F-4D97-AF65-F5344CB8AC3E}">
        <p14:creationId xmlns:p14="http://schemas.microsoft.com/office/powerpoint/2010/main" val="2456329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animEffect transition="in" filter="wipe(up)">
                                      <p:cBhvr>
                                        <p:cTn id="7" dur="500"/>
                                        <p:tgtEl>
                                          <p:spTgt spid="32973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29731">
                                            <p:txEl>
                                              <p:pRg st="1" end="1"/>
                                            </p:txEl>
                                          </p:spTgt>
                                        </p:tgtEl>
                                        <p:attrNameLst>
                                          <p:attrName>style.visibility</p:attrName>
                                        </p:attrNameLst>
                                      </p:cBhvr>
                                      <p:to>
                                        <p:strVal val="visible"/>
                                      </p:to>
                                    </p:set>
                                    <p:animEffect transition="in" filter="wipe(up)">
                                      <p:cBhvr>
                                        <p:cTn id="10" dur="500"/>
                                        <p:tgtEl>
                                          <p:spTgt spid="329731">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29731">
                                            <p:txEl>
                                              <p:pRg st="2" end="2"/>
                                            </p:txEl>
                                          </p:spTgt>
                                        </p:tgtEl>
                                        <p:attrNameLst>
                                          <p:attrName>style.visibility</p:attrName>
                                        </p:attrNameLst>
                                      </p:cBhvr>
                                      <p:to>
                                        <p:strVal val="visible"/>
                                      </p:to>
                                    </p:set>
                                    <p:animEffect transition="in" filter="wipe(up)">
                                      <p:cBhvr>
                                        <p:cTn id="13" dur="500"/>
                                        <p:tgtEl>
                                          <p:spTgt spid="32973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29731">
                                            <p:txEl>
                                              <p:pRg st="3" end="3"/>
                                            </p:txEl>
                                          </p:spTgt>
                                        </p:tgtEl>
                                        <p:attrNameLst>
                                          <p:attrName>style.visibility</p:attrName>
                                        </p:attrNameLst>
                                      </p:cBhvr>
                                      <p:to>
                                        <p:strVal val="visible"/>
                                      </p:to>
                                    </p:set>
                                    <p:animEffect transition="in" filter="wipe(up)">
                                      <p:cBhvr>
                                        <p:cTn id="18" dur="500"/>
                                        <p:tgtEl>
                                          <p:spTgt spid="329731">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29731">
                                            <p:txEl>
                                              <p:pRg st="4" end="4"/>
                                            </p:txEl>
                                          </p:spTgt>
                                        </p:tgtEl>
                                        <p:attrNameLst>
                                          <p:attrName>style.visibility</p:attrName>
                                        </p:attrNameLst>
                                      </p:cBhvr>
                                      <p:to>
                                        <p:strVal val="visible"/>
                                      </p:to>
                                    </p:set>
                                    <p:animEffect transition="in" filter="wipe(up)">
                                      <p:cBhvr>
                                        <p:cTn id="21" dur="500"/>
                                        <p:tgtEl>
                                          <p:spTgt spid="32973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29731">
                                            <p:txEl>
                                              <p:pRg st="5" end="5"/>
                                            </p:txEl>
                                          </p:spTgt>
                                        </p:tgtEl>
                                        <p:attrNameLst>
                                          <p:attrName>style.visibility</p:attrName>
                                        </p:attrNameLst>
                                      </p:cBhvr>
                                      <p:to>
                                        <p:strVal val="visible"/>
                                      </p:to>
                                    </p:set>
                                    <p:animEffect transition="in" filter="wipe(up)">
                                      <p:cBhvr>
                                        <p:cTn id="26" dur="500"/>
                                        <p:tgtEl>
                                          <p:spTgt spid="329731">
                                            <p:txEl>
                                              <p:pRg st="5" end="5"/>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29731">
                                            <p:txEl>
                                              <p:pRg st="6" end="6"/>
                                            </p:txEl>
                                          </p:spTgt>
                                        </p:tgtEl>
                                        <p:attrNameLst>
                                          <p:attrName>style.visibility</p:attrName>
                                        </p:attrNameLst>
                                      </p:cBhvr>
                                      <p:to>
                                        <p:strVal val="visible"/>
                                      </p:to>
                                    </p:set>
                                    <p:animEffect transition="in" filter="wipe(up)">
                                      <p:cBhvr>
                                        <p:cTn id="29" dur="500"/>
                                        <p:tgtEl>
                                          <p:spTgt spid="329731">
                                            <p:txEl>
                                              <p:pRg st="6" end="6"/>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29731">
                                            <p:txEl>
                                              <p:pRg st="7" end="7"/>
                                            </p:txEl>
                                          </p:spTgt>
                                        </p:tgtEl>
                                        <p:attrNameLst>
                                          <p:attrName>style.visibility</p:attrName>
                                        </p:attrNameLst>
                                      </p:cBhvr>
                                      <p:to>
                                        <p:strVal val="visible"/>
                                      </p:to>
                                    </p:set>
                                    <p:animEffect transition="in" filter="wipe(up)">
                                      <p:cBhvr>
                                        <p:cTn id="32" dur="500"/>
                                        <p:tgtEl>
                                          <p:spTgt spid="329731">
                                            <p:txEl>
                                              <p:pRg st="7" end="7"/>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29731">
                                            <p:txEl>
                                              <p:pRg st="8" end="8"/>
                                            </p:txEl>
                                          </p:spTgt>
                                        </p:tgtEl>
                                        <p:attrNameLst>
                                          <p:attrName>style.visibility</p:attrName>
                                        </p:attrNameLst>
                                      </p:cBhvr>
                                      <p:to>
                                        <p:strVal val="visible"/>
                                      </p:to>
                                    </p:set>
                                    <p:animEffect transition="in" filter="wipe(up)">
                                      <p:cBhvr>
                                        <p:cTn id="35" dur="500"/>
                                        <p:tgtEl>
                                          <p:spTgt spid="329731">
                                            <p:txEl>
                                              <p:pRg st="8" end="8"/>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29731">
                                            <p:txEl>
                                              <p:pRg st="9" end="9"/>
                                            </p:txEl>
                                          </p:spTgt>
                                        </p:tgtEl>
                                        <p:attrNameLst>
                                          <p:attrName>style.visibility</p:attrName>
                                        </p:attrNameLst>
                                      </p:cBhvr>
                                      <p:to>
                                        <p:strVal val="visible"/>
                                      </p:to>
                                    </p:set>
                                    <p:animEffect transition="in" filter="wipe(up)">
                                      <p:cBhvr>
                                        <p:cTn id="38" dur="500"/>
                                        <p:tgtEl>
                                          <p:spTgt spid="329731">
                                            <p:txEl>
                                              <p:pRg st="9" end="9"/>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329731">
                                            <p:txEl>
                                              <p:pRg st="10" end="10"/>
                                            </p:txEl>
                                          </p:spTgt>
                                        </p:tgtEl>
                                        <p:attrNameLst>
                                          <p:attrName>style.visibility</p:attrName>
                                        </p:attrNameLst>
                                      </p:cBhvr>
                                      <p:to>
                                        <p:strVal val="visible"/>
                                      </p:to>
                                    </p:set>
                                    <p:animEffect transition="in" filter="wipe(up)">
                                      <p:cBhvr>
                                        <p:cTn id="41" dur="500"/>
                                        <p:tgtEl>
                                          <p:spTgt spid="329731">
                                            <p:txEl>
                                              <p:pRg st="10" end="10"/>
                                            </p:txEl>
                                          </p:spTgt>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329731">
                                            <p:txEl>
                                              <p:pRg st="11" end="11"/>
                                            </p:txEl>
                                          </p:spTgt>
                                        </p:tgtEl>
                                        <p:attrNameLst>
                                          <p:attrName>style.visibility</p:attrName>
                                        </p:attrNameLst>
                                      </p:cBhvr>
                                      <p:to>
                                        <p:strVal val="visible"/>
                                      </p:to>
                                    </p:set>
                                    <p:animEffect transition="in" filter="wipe(up)">
                                      <p:cBhvr>
                                        <p:cTn id="44" dur="500"/>
                                        <p:tgtEl>
                                          <p:spTgt spid="32973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0754" name="Rectangle 2"/>
          <p:cNvSpPr>
            <a:spLocks noGrp="1" noChangeArrowheads="1"/>
          </p:cNvSpPr>
          <p:nvPr>
            <p:ph type="body" idx="1"/>
          </p:nvPr>
        </p:nvSpPr>
        <p:spPr>
          <a:xfrm>
            <a:off x="304800" y="152400"/>
            <a:ext cx="8564563" cy="2362200"/>
          </a:xfrm>
        </p:spPr>
        <p:txBody>
          <a:bodyPr/>
          <a:lstStyle/>
          <a:p>
            <a:r>
              <a:rPr lang="zh-CN" altLang="en-US">
                <a:latin typeface="宋体" charset="-122"/>
              </a:rPr>
              <a:t>推导</a:t>
            </a:r>
          </a:p>
          <a:p>
            <a:pPr lvl="1"/>
            <a:r>
              <a:rPr lang="zh-CN" altLang="en-US">
                <a:latin typeface="宋体" charset="-122"/>
              </a:rPr>
              <a:t>一步推导、直接推导、推导的长度</a:t>
            </a:r>
          </a:p>
          <a:p>
            <a:pPr lvl="1"/>
            <a:r>
              <a:rPr lang="zh-CN" altLang="en-US">
                <a:latin typeface="宋体" charset="-122"/>
              </a:rPr>
              <a:t>最左推导、最右推导、规范推导</a:t>
            </a:r>
          </a:p>
          <a:p>
            <a:pPr lvl="1"/>
            <a:r>
              <a:rPr lang="zh-CN" altLang="en-US">
                <a:latin typeface="宋体" charset="-122"/>
              </a:rPr>
              <a:t>句型、左句型、右句型、规范句型</a:t>
            </a:r>
          </a:p>
          <a:p>
            <a:pPr lvl="1"/>
            <a:r>
              <a:rPr lang="zh-CN" altLang="en-US">
                <a:latin typeface="宋体" charset="-122"/>
              </a:rPr>
              <a:t>句子</a:t>
            </a:r>
          </a:p>
        </p:txBody>
      </p:sp>
      <p:sp>
        <p:nvSpPr>
          <p:cNvPr id="330755" name="Rectangle 3"/>
          <p:cNvSpPr>
            <a:spLocks noChangeArrowheads="1"/>
          </p:cNvSpPr>
          <p:nvPr/>
        </p:nvSpPr>
        <p:spPr bwMode="auto">
          <a:xfrm>
            <a:off x="304800" y="2438400"/>
            <a:ext cx="8335963"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742950" indent="-285750" algn="l">
              <a:spcBef>
                <a:spcPct val="20000"/>
              </a:spcBef>
              <a:buChar char="–"/>
              <a:defRPr kumimoji="1" sz="2400" b="1">
                <a:solidFill>
                  <a:schemeClr val="tx1"/>
                </a:solidFill>
                <a:latin typeface="Times New Roman" pitchFamily="18" charset="0"/>
                <a:ea typeface="黑体" pitchFamily="2" charset="-122"/>
              </a:defRPr>
            </a:lvl2pPr>
            <a:lvl3pPr marL="1143000" indent="-228600" algn="l">
              <a:spcBef>
                <a:spcPct val="20000"/>
              </a:spcBef>
              <a:buChar char="•"/>
              <a:defRPr kumimoji="1" sz="2000" b="1">
                <a:solidFill>
                  <a:schemeClr val="tx1"/>
                </a:solidFill>
                <a:latin typeface="Times New Roman" pitchFamily="18" charset="0"/>
                <a:ea typeface="黑体" pitchFamily="2" charset="-122"/>
              </a:defRPr>
            </a:lvl3pPr>
            <a:lvl4pPr marL="1562100" indent="-228600" algn="l">
              <a:spcBef>
                <a:spcPct val="20000"/>
              </a:spcBef>
              <a:buChar char="–"/>
              <a:defRPr kumimoji="1" b="1">
                <a:solidFill>
                  <a:schemeClr val="tx1"/>
                </a:solidFill>
                <a:latin typeface="Times New Roman" pitchFamily="18" charset="0"/>
                <a:ea typeface="黑体" pitchFamily="2" charset="-122"/>
              </a:defRPr>
            </a:lvl4pPr>
            <a:lvl5pPr marL="1981200" indent="-228600" algn="l">
              <a:spcBef>
                <a:spcPct val="20000"/>
              </a:spcBef>
              <a:buChar char="»"/>
              <a:defRPr kumimoji="1" b="1">
                <a:solidFill>
                  <a:schemeClr val="tx1"/>
                </a:solidFill>
                <a:latin typeface="Times New Roman" pitchFamily="18" charset="0"/>
                <a:ea typeface="黑体" pitchFamily="2" charset="-122"/>
              </a:defRPr>
            </a:lvl5pPr>
            <a:lvl6pPr marL="24384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28956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3528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8100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r>
              <a:rPr lang="zh-CN" altLang="en-US">
                <a:latin typeface="宋体" charset="-122"/>
              </a:rPr>
              <a:t>短语</a:t>
            </a:r>
          </a:p>
          <a:p>
            <a:pPr lvl="1"/>
            <a:r>
              <a:rPr lang="zh-CN" altLang="en-US">
                <a:latin typeface="宋体" charset="-122"/>
              </a:rPr>
              <a:t>短语、直接短语、句柄</a:t>
            </a:r>
            <a:endParaRPr lang="zh-CN" altLang="en-US"/>
          </a:p>
        </p:txBody>
      </p:sp>
      <p:grpSp>
        <p:nvGrpSpPr>
          <p:cNvPr id="330756" name="Group 4"/>
          <p:cNvGrpSpPr>
            <a:grpSpLocks/>
          </p:cNvGrpSpPr>
          <p:nvPr/>
        </p:nvGrpSpPr>
        <p:grpSpPr bwMode="auto">
          <a:xfrm>
            <a:off x="4876800" y="2667000"/>
            <a:ext cx="3460750" cy="457200"/>
            <a:chOff x="1766" y="1318"/>
            <a:chExt cx="2180" cy="288"/>
          </a:xfrm>
        </p:grpSpPr>
        <p:sp>
          <p:nvSpPr>
            <p:cNvPr id="330757" name="Text Box 5"/>
            <p:cNvSpPr txBox="1">
              <a:spLocks noChangeArrowheads="1"/>
            </p:cNvSpPr>
            <p:nvPr/>
          </p:nvSpPr>
          <p:spPr bwMode="auto">
            <a:xfrm>
              <a:off x="1766" y="1318"/>
              <a:ext cx="2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latin typeface="宋体" charset="-122"/>
                </a:rPr>
                <a:t>S    </a:t>
              </a:r>
              <a:r>
                <a:rPr lang="en-US" altLang="zh-CN" b="1">
                  <a:latin typeface="宋体" charset="-122"/>
                  <a:sym typeface="Symbol" pitchFamily="18" charset="2"/>
                </a:rPr>
                <a:t></a:t>
              </a:r>
              <a:r>
                <a:rPr lang="en-US" altLang="zh-CN" b="1">
                  <a:latin typeface="宋体" charset="-122"/>
                </a:rPr>
                <a:t>A</a:t>
              </a:r>
              <a:r>
                <a:rPr lang="en-US" altLang="zh-CN" b="1">
                  <a:latin typeface="宋体" charset="-122"/>
                  <a:sym typeface="Symbol" pitchFamily="18" charset="2"/>
                </a:rPr>
                <a:t></a:t>
              </a:r>
              <a:r>
                <a:rPr lang="zh-CN" altLang="en-US" b="1">
                  <a:latin typeface="宋体" charset="-122"/>
                </a:rPr>
                <a:t>，并且 </a:t>
              </a:r>
              <a:r>
                <a:rPr lang="en-US" altLang="zh-CN" b="1">
                  <a:latin typeface="宋体" charset="-122"/>
                </a:rPr>
                <a:t>A    </a:t>
              </a:r>
              <a:r>
                <a:rPr lang="en-US" altLang="zh-CN" b="1">
                  <a:latin typeface="宋体" charset="-122"/>
                  <a:sym typeface="Symbol" pitchFamily="18" charset="2"/>
                </a:rPr>
                <a:t></a:t>
              </a:r>
            </a:p>
          </p:txBody>
        </p:sp>
        <p:sp>
          <p:nvSpPr>
            <p:cNvPr id="330758" name="Rectangle 6"/>
            <p:cNvSpPr>
              <a:spLocks noChangeArrowheads="1"/>
            </p:cNvSpPr>
            <p:nvPr/>
          </p:nvSpPr>
          <p:spPr bwMode="auto">
            <a:xfrm>
              <a:off x="1968" y="1344"/>
              <a:ext cx="28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12700" tIns="12700" rIns="12700" bIns="12700"/>
            <a:lstStyle/>
            <a:p>
              <a:pPr algn="just"/>
              <a:r>
                <a:rPr lang="en-US" altLang="zh-CN" b="1"/>
                <a:t>*</a:t>
              </a:r>
              <a:r>
                <a:rPr lang="en-US" altLang="zh-CN" b="1">
                  <a:sym typeface="Symbol" pitchFamily="18" charset="2"/>
                </a:rPr>
                <a:t></a:t>
              </a:r>
              <a:endParaRPr lang="en-US" altLang="zh-CN" b="1"/>
            </a:p>
          </p:txBody>
        </p:sp>
        <p:sp>
          <p:nvSpPr>
            <p:cNvPr id="330759" name="Rectangle 7"/>
            <p:cNvSpPr>
              <a:spLocks noChangeArrowheads="1"/>
            </p:cNvSpPr>
            <p:nvPr/>
          </p:nvSpPr>
          <p:spPr bwMode="auto">
            <a:xfrm>
              <a:off x="3408" y="1344"/>
              <a:ext cx="28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12700" tIns="12700" rIns="12700" bIns="12700"/>
            <a:lstStyle/>
            <a:p>
              <a:pPr algn="just"/>
              <a:r>
                <a:rPr lang="en-US" altLang="zh-CN" sz="2000" b="1"/>
                <a:t>+</a:t>
              </a:r>
              <a:r>
                <a:rPr lang="en-US" altLang="zh-CN" sz="2000" b="1">
                  <a:sym typeface="Symbol" pitchFamily="18" charset="2"/>
                </a:rPr>
                <a:t></a:t>
              </a:r>
              <a:endParaRPr lang="en-US" altLang="zh-CN" sz="2000" b="1"/>
            </a:p>
          </p:txBody>
        </p:sp>
      </p:grpSp>
      <p:grpSp>
        <p:nvGrpSpPr>
          <p:cNvPr id="330760" name="Group 8"/>
          <p:cNvGrpSpPr>
            <a:grpSpLocks/>
          </p:cNvGrpSpPr>
          <p:nvPr/>
        </p:nvGrpSpPr>
        <p:grpSpPr bwMode="auto">
          <a:xfrm>
            <a:off x="4884738" y="3200400"/>
            <a:ext cx="3454400" cy="457200"/>
            <a:chOff x="1584" y="2064"/>
            <a:chExt cx="2176" cy="288"/>
          </a:xfrm>
        </p:grpSpPr>
        <p:sp>
          <p:nvSpPr>
            <p:cNvPr id="330761" name="Text Box 9"/>
            <p:cNvSpPr txBox="1">
              <a:spLocks noChangeArrowheads="1"/>
            </p:cNvSpPr>
            <p:nvPr/>
          </p:nvSpPr>
          <p:spPr bwMode="auto">
            <a:xfrm>
              <a:off x="1584" y="2064"/>
              <a:ext cx="21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latin typeface="宋体" charset="-122"/>
                </a:rPr>
                <a:t>S    </a:t>
              </a:r>
              <a:r>
                <a:rPr lang="en-US" altLang="zh-CN" b="1">
                  <a:latin typeface="宋体" charset="-122"/>
                  <a:sym typeface="Symbol" pitchFamily="18" charset="2"/>
                </a:rPr>
                <a:t></a:t>
              </a:r>
              <a:r>
                <a:rPr lang="en-US" altLang="zh-CN" b="1">
                  <a:latin typeface="宋体" charset="-122"/>
                </a:rPr>
                <a:t>A</a:t>
              </a:r>
              <a:r>
                <a:rPr lang="en-US" altLang="zh-CN" b="1">
                  <a:latin typeface="宋体" charset="-122"/>
                  <a:sym typeface="Symbol" pitchFamily="18" charset="2"/>
                </a:rPr>
                <a:t></a:t>
              </a:r>
              <a:r>
                <a:rPr lang="zh-CN" altLang="en-US" b="1">
                  <a:latin typeface="宋体" charset="-122"/>
                </a:rPr>
                <a:t>，并且 </a:t>
              </a:r>
              <a:r>
                <a:rPr lang="en-US" altLang="zh-CN" b="1">
                  <a:latin typeface="宋体" charset="-122"/>
                </a:rPr>
                <a:t>A </a:t>
              </a:r>
              <a:r>
                <a:rPr lang="en-US" altLang="zh-CN" b="1">
                  <a:latin typeface="宋体" charset="-122"/>
                  <a:sym typeface="Symbol" pitchFamily="18" charset="2"/>
                </a:rPr>
                <a:t> </a:t>
              </a:r>
            </a:p>
          </p:txBody>
        </p:sp>
        <p:sp>
          <p:nvSpPr>
            <p:cNvPr id="330762" name="Rectangle 10"/>
            <p:cNvSpPr>
              <a:spLocks noChangeArrowheads="1"/>
            </p:cNvSpPr>
            <p:nvPr/>
          </p:nvSpPr>
          <p:spPr bwMode="auto">
            <a:xfrm>
              <a:off x="1786" y="2090"/>
              <a:ext cx="28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12700" tIns="12700" rIns="12700" bIns="12700"/>
            <a:lstStyle/>
            <a:p>
              <a:pPr algn="just"/>
              <a:r>
                <a:rPr lang="en-US" altLang="zh-CN" b="1"/>
                <a:t>*</a:t>
              </a:r>
              <a:r>
                <a:rPr lang="en-US" altLang="zh-CN" b="1">
                  <a:sym typeface="Symbol" pitchFamily="18" charset="2"/>
                </a:rPr>
                <a:t></a:t>
              </a:r>
              <a:endParaRPr lang="en-US" altLang="zh-CN" b="1"/>
            </a:p>
          </p:txBody>
        </p:sp>
      </p:grpSp>
      <p:sp>
        <p:nvSpPr>
          <p:cNvPr id="330763" name="Rectangle 11"/>
          <p:cNvSpPr>
            <a:spLocks noChangeArrowheads="1"/>
          </p:cNvSpPr>
          <p:nvPr/>
        </p:nvSpPr>
        <p:spPr bwMode="auto">
          <a:xfrm>
            <a:off x="304800" y="3581400"/>
            <a:ext cx="8335963"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742950" indent="-285750" algn="l">
              <a:spcBef>
                <a:spcPct val="20000"/>
              </a:spcBef>
              <a:buChar char="–"/>
              <a:defRPr kumimoji="1" sz="2400" b="1">
                <a:solidFill>
                  <a:schemeClr val="tx1"/>
                </a:solidFill>
                <a:latin typeface="Times New Roman" pitchFamily="18" charset="0"/>
                <a:ea typeface="黑体" pitchFamily="2" charset="-122"/>
              </a:defRPr>
            </a:lvl2pPr>
            <a:lvl3pPr marL="1143000" indent="-228600" algn="l">
              <a:spcBef>
                <a:spcPct val="20000"/>
              </a:spcBef>
              <a:buChar char="•"/>
              <a:defRPr kumimoji="1" sz="2000" b="1">
                <a:solidFill>
                  <a:schemeClr val="tx1"/>
                </a:solidFill>
                <a:latin typeface="Times New Roman" pitchFamily="18" charset="0"/>
                <a:ea typeface="黑体" pitchFamily="2" charset="-122"/>
              </a:defRPr>
            </a:lvl3pPr>
            <a:lvl4pPr marL="1562100" indent="-228600" algn="l">
              <a:spcBef>
                <a:spcPct val="20000"/>
              </a:spcBef>
              <a:buChar char="–"/>
              <a:defRPr kumimoji="1" b="1">
                <a:solidFill>
                  <a:schemeClr val="tx1"/>
                </a:solidFill>
                <a:latin typeface="Times New Roman" pitchFamily="18" charset="0"/>
                <a:ea typeface="黑体" pitchFamily="2" charset="-122"/>
              </a:defRPr>
            </a:lvl4pPr>
            <a:lvl5pPr marL="1981200" indent="-228600" algn="l">
              <a:spcBef>
                <a:spcPct val="20000"/>
              </a:spcBef>
              <a:buChar char="»"/>
              <a:defRPr kumimoji="1" b="1">
                <a:solidFill>
                  <a:schemeClr val="tx1"/>
                </a:solidFill>
                <a:latin typeface="Times New Roman" pitchFamily="18" charset="0"/>
                <a:ea typeface="黑体" pitchFamily="2" charset="-122"/>
              </a:defRPr>
            </a:lvl5pPr>
            <a:lvl6pPr marL="24384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28956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3528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8100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r>
              <a:rPr lang="zh-CN" altLang="en-US">
                <a:latin typeface="宋体" charset="-122"/>
              </a:rPr>
              <a:t>分析树及二义性</a:t>
            </a:r>
          </a:p>
          <a:p>
            <a:pPr lvl="1"/>
            <a:r>
              <a:rPr lang="zh-CN" altLang="en-US">
                <a:latin typeface="宋体" charset="-122"/>
              </a:rPr>
              <a:t>分析树、子树</a:t>
            </a:r>
          </a:p>
          <a:p>
            <a:pPr lvl="1"/>
            <a:r>
              <a:rPr lang="zh-CN" altLang="en-US">
                <a:latin typeface="宋体" charset="-122"/>
              </a:rPr>
              <a:t>子树与短语之间的关系</a:t>
            </a:r>
          </a:p>
          <a:p>
            <a:pPr lvl="2"/>
            <a:r>
              <a:rPr lang="zh-CN" altLang="en-US">
                <a:latin typeface="宋体" charset="-122"/>
              </a:rPr>
              <a:t>子树</a:t>
            </a:r>
            <a:r>
              <a:rPr lang="en-US" altLang="zh-CN">
                <a:latin typeface="Times New Roman"/>
              </a:rPr>
              <a:t>——</a:t>
            </a:r>
            <a:r>
              <a:rPr lang="zh-CN" altLang="en-US">
                <a:latin typeface="宋体" charset="-122"/>
              </a:rPr>
              <a:t>短语</a:t>
            </a:r>
          </a:p>
          <a:p>
            <a:pPr lvl="2"/>
            <a:r>
              <a:rPr lang="zh-CN" altLang="en-US">
                <a:latin typeface="宋体" charset="-122"/>
              </a:rPr>
              <a:t>只有父子两代的子树</a:t>
            </a:r>
            <a:r>
              <a:rPr lang="en-US" altLang="zh-CN">
                <a:latin typeface="Times New Roman"/>
              </a:rPr>
              <a:t>——</a:t>
            </a:r>
            <a:r>
              <a:rPr lang="zh-CN" altLang="en-US">
                <a:latin typeface="宋体" charset="-122"/>
              </a:rPr>
              <a:t>直接短语</a:t>
            </a:r>
          </a:p>
          <a:p>
            <a:pPr lvl="2"/>
            <a:r>
              <a:rPr lang="zh-CN" altLang="en-US">
                <a:latin typeface="宋体" charset="-122"/>
              </a:rPr>
              <a:t>最左边的只有父子两代的子树</a:t>
            </a:r>
            <a:r>
              <a:rPr lang="en-US" altLang="zh-CN">
                <a:latin typeface="Times New Roman"/>
              </a:rPr>
              <a:t>——</a:t>
            </a:r>
            <a:r>
              <a:rPr lang="zh-CN" altLang="en-US">
                <a:latin typeface="宋体" charset="-122"/>
              </a:rPr>
              <a:t>句柄</a:t>
            </a:r>
          </a:p>
          <a:p>
            <a:pPr lvl="1"/>
            <a:r>
              <a:rPr lang="zh-CN" altLang="en-US">
                <a:latin typeface="宋体" charset="-122"/>
              </a:rPr>
              <a:t>句子二义性、文法的二义性、语言的二义性</a:t>
            </a:r>
            <a:endParaRPr lang="zh-CN" altLang="en-US"/>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55</a:t>
            </a:fld>
            <a:endParaRPr lang="en-US" altLang="zh-CN"/>
          </a:p>
        </p:txBody>
      </p:sp>
    </p:spTree>
    <p:extLst>
      <p:ext uri="{BB962C8B-B14F-4D97-AF65-F5344CB8AC3E}">
        <p14:creationId xmlns:p14="http://schemas.microsoft.com/office/powerpoint/2010/main" val="1738441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0755"/>
                                        </p:tgtEl>
                                        <p:attrNameLst>
                                          <p:attrName>style.visibility</p:attrName>
                                        </p:attrNameLst>
                                      </p:cBhvr>
                                      <p:to>
                                        <p:strVal val="visible"/>
                                      </p:to>
                                    </p:set>
                                    <p:animEffect transition="in" filter="wipe(up)">
                                      <p:cBhvr>
                                        <p:cTn id="7" dur="500"/>
                                        <p:tgtEl>
                                          <p:spTgt spid="3307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0756"/>
                                        </p:tgtEl>
                                        <p:attrNameLst>
                                          <p:attrName>style.visibility</p:attrName>
                                        </p:attrNameLst>
                                      </p:cBhvr>
                                      <p:to>
                                        <p:strVal val="visible"/>
                                      </p:to>
                                    </p:set>
                                    <p:animEffect transition="in" filter="wipe(left)">
                                      <p:cBhvr>
                                        <p:cTn id="12" dur="500"/>
                                        <p:tgtEl>
                                          <p:spTgt spid="3307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30760"/>
                                        </p:tgtEl>
                                        <p:attrNameLst>
                                          <p:attrName>style.visibility</p:attrName>
                                        </p:attrNameLst>
                                      </p:cBhvr>
                                      <p:to>
                                        <p:strVal val="visible"/>
                                      </p:to>
                                    </p:set>
                                    <p:animEffect transition="in" filter="wipe(left)">
                                      <p:cBhvr>
                                        <p:cTn id="17" dur="500"/>
                                        <p:tgtEl>
                                          <p:spTgt spid="3307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30763">
                                            <p:txEl>
                                              <p:pRg st="0" end="0"/>
                                            </p:txEl>
                                          </p:spTgt>
                                        </p:tgtEl>
                                        <p:attrNameLst>
                                          <p:attrName>style.visibility</p:attrName>
                                        </p:attrNameLst>
                                      </p:cBhvr>
                                      <p:to>
                                        <p:strVal val="visible"/>
                                      </p:to>
                                    </p:set>
                                    <p:animEffect transition="in" filter="wipe(up)">
                                      <p:cBhvr>
                                        <p:cTn id="22" dur="500"/>
                                        <p:tgtEl>
                                          <p:spTgt spid="330763">
                                            <p:txEl>
                                              <p:pRg st="0" end="0"/>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30763">
                                            <p:txEl>
                                              <p:pRg st="1" end="1"/>
                                            </p:txEl>
                                          </p:spTgt>
                                        </p:tgtEl>
                                        <p:attrNameLst>
                                          <p:attrName>style.visibility</p:attrName>
                                        </p:attrNameLst>
                                      </p:cBhvr>
                                      <p:to>
                                        <p:strVal val="visible"/>
                                      </p:to>
                                    </p:set>
                                    <p:animEffect transition="in" filter="wipe(up)">
                                      <p:cBhvr>
                                        <p:cTn id="25" dur="500"/>
                                        <p:tgtEl>
                                          <p:spTgt spid="330763">
                                            <p:txEl>
                                              <p:pRg st="1" end="1"/>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30763">
                                            <p:txEl>
                                              <p:pRg st="2" end="2"/>
                                            </p:txEl>
                                          </p:spTgt>
                                        </p:tgtEl>
                                        <p:attrNameLst>
                                          <p:attrName>style.visibility</p:attrName>
                                        </p:attrNameLst>
                                      </p:cBhvr>
                                      <p:to>
                                        <p:strVal val="visible"/>
                                      </p:to>
                                    </p:set>
                                    <p:animEffect transition="in" filter="wipe(up)">
                                      <p:cBhvr>
                                        <p:cTn id="28" dur="500"/>
                                        <p:tgtEl>
                                          <p:spTgt spid="330763">
                                            <p:txEl>
                                              <p:pRg st="2" end="2"/>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30763">
                                            <p:txEl>
                                              <p:pRg st="3" end="3"/>
                                            </p:txEl>
                                          </p:spTgt>
                                        </p:tgtEl>
                                        <p:attrNameLst>
                                          <p:attrName>style.visibility</p:attrName>
                                        </p:attrNameLst>
                                      </p:cBhvr>
                                      <p:to>
                                        <p:strVal val="visible"/>
                                      </p:to>
                                    </p:set>
                                    <p:animEffect transition="in" filter="wipe(up)">
                                      <p:cBhvr>
                                        <p:cTn id="31" dur="500"/>
                                        <p:tgtEl>
                                          <p:spTgt spid="330763">
                                            <p:txEl>
                                              <p:pRg st="3" end="3"/>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30763">
                                            <p:txEl>
                                              <p:pRg st="4" end="4"/>
                                            </p:txEl>
                                          </p:spTgt>
                                        </p:tgtEl>
                                        <p:attrNameLst>
                                          <p:attrName>style.visibility</p:attrName>
                                        </p:attrNameLst>
                                      </p:cBhvr>
                                      <p:to>
                                        <p:strVal val="visible"/>
                                      </p:to>
                                    </p:set>
                                    <p:animEffect transition="in" filter="wipe(up)">
                                      <p:cBhvr>
                                        <p:cTn id="34" dur="500"/>
                                        <p:tgtEl>
                                          <p:spTgt spid="330763">
                                            <p:txEl>
                                              <p:pRg st="4" end="4"/>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330763">
                                            <p:txEl>
                                              <p:pRg st="5" end="5"/>
                                            </p:txEl>
                                          </p:spTgt>
                                        </p:tgtEl>
                                        <p:attrNameLst>
                                          <p:attrName>style.visibility</p:attrName>
                                        </p:attrNameLst>
                                      </p:cBhvr>
                                      <p:to>
                                        <p:strVal val="visible"/>
                                      </p:to>
                                    </p:set>
                                    <p:animEffect transition="in" filter="wipe(up)">
                                      <p:cBhvr>
                                        <p:cTn id="37" dur="500"/>
                                        <p:tgtEl>
                                          <p:spTgt spid="330763">
                                            <p:txEl>
                                              <p:pRg st="5" end="5"/>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330763">
                                            <p:txEl>
                                              <p:pRg st="6" end="6"/>
                                            </p:txEl>
                                          </p:spTgt>
                                        </p:tgtEl>
                                        <p:attrNameLst>
                                          <p:attrName>style.visibility</p:attrName>
                                        </p:attrNameLst>
                                      </p:cBhvr>
                                      <p:to>
                                        <p:strVal val="visible"/>
                                      </p:to>
                                    </p:set>
                                    <p:animEffect transition="in" filter="wipe(up)">
                                      <p:cBhvr>
                                        <p:cTn id="40" dur="500"/>
                                        <p:tgtEl>
                                          <p:spTgt spid="3307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autoUpdateAnimBg="0"/>
      <p:bldP spid="330763"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1778" name="Rectangle 2"/>
          <p:cNvSpPr>
            <a:spLocks noGrp="1" noChangeArrowheads="1"/>
          </p:cNvSpPr>
          <p:nvPr>
            <p:ph type="body" idx="1"/>
          </p:nvPr>
        </p:nvSpPr>
        <p:spPr>
          <a:xfrm>
            <a:off x="304800" y="76200"/>
            <a:ext cx="8335963" cy="2971800"/>
          </a:xfrm>
        </p:spPr>
        <p:txBody>
          <a:bodyPr/>
          <a:lstStyle/>
          <a:p>
            <a:r>
              <a:rPr lang="zh-CN" altLang="en-US">
                <a:latin typeface="宋体" charset="-122"/>
              </a:rPr>
              <a:t>文法的变换</a:t>
            </a:r>
          </a:p>
          <a:p>
            <a:pPr lvl="1"/>
            <a:r>
              <a:rPr lang="zh-CN" altLang="en-US">
                <a:latin typeface="宋体" charset="-122"/>
              </a:rPr>
              <a:t>文法的改写</a:t>
            </a:r>
          </a:p>
          <a:p>
            <a:pPr lvl="1"/>
            <a:r>
              <a:rPr lang="zh-CN" altLang="en-US">
                <a:latin typeface="宋体" charset="-122"/>
              </a:rPr>
              <a:t>左递归的消除</a:t>
            </a:r>
          </a:p>
          <a:p>
            <a:pPr lvl="2"/>
            <a:r>
              <a:rPr lang="zh-CN" altLang="en-US">
                <a:latin typeface="宋体" charset="-122"/>
              </a:rPr>
              <a:t>简单的直接左递归的消除</a:t>
            </a:r>
          </a:p>
          <a:p>
            <a:pPr lvl="2"/>
            <a:r>
              <a:rPr lang="zh-CN" altLang="en-US">
                <a:latin typeface="宋体" charset="-122"/>
              </a:rPr>
              <a:t>间接左递归的消除算法</a:t>
            </a:r>
          </a:p>
          <a:p>
            <a:pPr lvl="2"/>
            <a:r>
              <a:rPr lang="zh-CN" altLang="en-US">
                <a:latin typeface="宋体" charset="-122"/>
              </a:rPr>
              <a:t>改写文法为无</a:t>
            </a:r>
            <a:r>
              <a:rPr lang="zh-CN" altLang="en-US">
                <a:latin typeface="宋体" charset="-122"/>
                <a:sym typeface="Symbol" pitchFamily="18" charset="2"/>
              </a:rPr>
              <a:t></a:t>
            </a:r>
            <a:r>
              <a:rPr lang="en-US" altLang="zh-CN">
                <a:latin typeface="宋体" charset="-122"/>
                <a:sym typeface="Symbol" pitchFamily="18" charset="2"/>
              </a:rPr>
              <a:t>-</a:t>
            </a:r>
            <a:r>
              <a:rPr lang="zh-CN" altLang="en-US">
                <a:latin typeface="宋体" charset="-122"/>
                <a:sym typeface="Symbol" pitchFamily="18" charset="2"/>
              </a:rPr>
              <a:t>产生式的文法</a:t>
            </a:r>
          </a:p>
          <a:p>
            <a:pPr lvl="1"/>
            <a:r>
              <a:rPr lang="zh-CN" altLang="en-US">
                <a:latin typeface="宋体" charset="-122"/>
              </a:rPr>
              <a:t>提取左公因子</a:t>
            </a:r>
          </a:p>
        </p:txBody>
      </p:sp>
      <p:sp>
        <p:nvSpPr>
          <p:cNvPr id="331779" name="Rectangle 3"/>
          <p:cNvSpPr>
            <a:spLocks noChangeArrowheads="1"/>
          </p:cNvSpPr>
          <p:nvPr/>
        </p:nvSpPr>
        <p:spPr bwMode="auto">
          <a:xfrm>
            <a:off x="304800" y="2971800"/>
            <a:ext cx="8335963"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742950" indent="-285750" algn="l">
              <a:spcBef>
                <a:spcPct val="20000"/>
              </a:spcBef>
              <a:buChar char="–"/>
              <a:defRPr kumimoji="1" sz="2400" b="1">
                <a:solidFill>
                  <a:schemeClr val="tx1"/>
                </a:solidFill>
                <a:latin typeface="Times New Roman" pitchFamily="18" charset="0"/>
                <a:ea typeface="黑体" pitchFamily="2" charset="-122"/>
              </a:defRPr>
            </a:lvl2pPr>
            <a:lvl3pPr marL="1143000" indent="-228600" algn="l">
              <a:spcBef>
                <a:spcPct val="20000"/>
              </a:spcBef>
              <a:buChar char="•"/>
              <a:defRPr kumimoji="1" sz="2000" b="1">
                <a:solidFill>
                  <a:schemeClr val="tx1"/>
                </a:solidFill>
                <a:latin typeface="Times New Roman" pitchFamily="18" charset="0"/>
                <a:ea typeface="黑体" pitchFamily="2" charset="-122"/>
              </a:defRPr>
            </a:lvl3pPr>
            <a:lvl4pPr marL="1562100" indent="-228600" algn="l">
              <a:spcBef>
                <a:spcPct val="20000"/>
              </a:spcBef>
              <a:buChar char="–"/>
              <a:defRPr kumimoji="1" b="1">
                <a:solidFill>
                  <a:schemeClr val="tx1"/>
                </a:solidFill>
                <a:latin typeface="Times New Roman" pitchFamily="18" charset="0"/>
                <a:ea typeface="黑体" pitchFamily="2" charset="-122"/>
              </a:defRPr>
            </a:lvl4pPr>
            <a:lvl5pPr marL="1981200" indent="-228600" algn="l">
              <a:spcBef>
                <a:spcPct val="20000"/>
              </a:spcBef>
              <a:buChar char="»"/>
              <a:defRPr kumimoji="1" b="1">
                <a:solidFill>
                  <a:schemeClr val="tx1"/>
                </a:solidFill>
                <a:latin typeface="Times New Roman" pitchFamily="18" charset="0"/>
                <a:ea typeface="黑体" pitchFamily="2" charset="-122"/>
              </a:defRPr>
            </a:lvl5pPr>
            <a:lvl6pPr marL="24384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28956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3528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8100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r>
              <a:rPr lang="zh-CN" altLang="en-US">
                <a:latin typeface="宋体" charset="-122"/>
              </a:rPr>
              <a:t>有限自动机</a:t>
            </a:r>
          </a:p>
          <a:p>
            <a:pPr lvl="1"/>
            <a:r>
              <a:rPr lang="zh-CN" altLang="en-US">
                <a:latin typeface="宋体" charset="-122"/>
              </a:rPr>
              <a:t>形式定义</a:t>
            </a:r>
            <a:r>
              <a:rPr lang="en-US" altLang="zh-CN">
                <a:latin typeface="宋体" charset="-122"/>
              </a:rPr>
              <a:t>M=(</a:t>
            </a:r>
            <a:r>
              <a:rPr lang="en-US" altLang="zh-CN">
                <a:latin typeface="宋体" charset="-122"/>
                <a:sym typeface="Symbol" pitchFamily="18" charset="2"/>
              </a:rPr>
              <a:t>,Q,q</a:t>
            </a:r>
            <a:r>
              <a:rPr lang="en-US" altLang="zh-CN" baseline="-25000">
                <a:latin typeface="宋体" charset="-122"/>
                <a:sym typeface="Symbol" pitchFamily="18" charset="2"/>
              </a:rPr>
              <a:t>0</a:t>
            </a:r>
            <a:r>
              <a:rPr lang="en-US" altLang="zh-CN">
                <a:latin typeface="宋体" charset="-122"/>
                <a:sym typeface="Symbol" pitchFamily="18" charset="2"/>
              </a:rPr>
              <a:t>,F,</a:t>
            </a:r>
            <a:r>
              <a:rPr lang="en-US" altLang="zh-CN">
                <a:latin typeface="宋体" charset="-122"/>
              </a:rPr>
              <a:t>)</a:t>
            </a:r>
          </a:p>
          <a:p>
            <a:pPr lvl="1"/>
            <a:r>
              <a:rPr lang="en-US" altLang="zh-CN">
                <a:latin typeface="宋体" charset="-122"/>
              </a:rPr>
              <a:t>DFA</a:t>
            </a:r>
            <a:r>
              <a:rPr lang="zh-CN" altLang="en-US">
                <a:latin typeface="宋体" charset="-122"/>
              </a:rPr>
              <a:t>： </a:t>
            </a:r>
            <a:r>
              <a:rPr lang="zh-CN" altLang="en-US">
                <a:latin typeface="宋体" charset="-122"/>
                <a:sym typeface="Symbol" pitchFamily="18" charset="2"/>
              </a:rPr>
              <a:t>：</a:t>
            </a:r>
            <a:r>
              <a:rPr lang="en-US" altLang="zh-CN">
                <a:latin typeface="宋体" charset="-122"/>
                <a:sym typeface="Symbol" pitchFamily="18" charset="2"/>
              </a:rPr>
              <a:t>QQ</a:t>
            </a:r>
          </a:p>
          <a:p>
            <a:pPr lvl="1"/>
            <a:r>
              <a:rPr lang="en-US" altLang="zh-CN">
                <a:latin typeface="宋体" charset="-122"/>
              </a:rPr>
              <a:t>NFA</a:t>
            </a:r>
            <a:r>
              <a:rPr lang="zh-CN" altLang="en-US">
                <a:latin typeface="宋体" charset="-122"/>
              </a:rPr>
              <a:t>： </a:t>
            </a:r>
            <a:r>
              <a:rPr lang="zh-CN" altLang="en-US">
                <a:latin typeface="宋体" charset="-122"/>
                <a:sym typeface="Symbol" pitchFamily="18" charset="2"/>
              </a:rPr>
              <a:t>：</a:t>
            </a:r>
            <a:r>
              <a:rPr lang="en-US" altLang="zh-CN">
                <a:latin typeface="宋体" charset="-122"/>
                <a:sym typeface="Symbol" pitchFamily="18" charset="2"/>
              </a:rPr>
              <a:t>Q2</a:t>
            </a:r>
            <a:r>
              <a:rPr lang="en-US" altLang="zh-CN" baseline="30000">
                <a:latin typeface="宋体" charset="-122"/>
                <a:sym typeface="Symbol" pitchFamily="18" charset="2"/>
              </a:rPr>
              <a:t>Q</a:t>
            </a:r>
            <a:endParaRPr lang="en-US" altLang="zh-CN">
              <a:latin typeface="宋体" charset="-122"/>
            </a:endParaRPr>
          </a:p>
          <a:p>
            <a:pPr lvl="1"/>
            <a:r>
              <a:rPr lang="zh-CN" altLang="en-US">
                <a:latin typeface="宋体" charset="-122"/>
                <a:sym typeface="Symbol" pitchFamily="18" charset="2"/>
              </a:rPr>
              <a:t>具有</a:t>
            </a:r>
            <a:r>
              <a:rPr lang="en-US" altLang="zh-CN">
                <a:latin typeface="宋体" charset="-122"/>
                <a:sym typeface="Symbol" pitchFamily="18" charset="2"/>
              </a:rPr>
              <a:t>-</a:t>
            </a:r>
            <a:r>
              <a:rPr lang="zh-CN" altLang="en-US">
                <a:latin typeface="宋体" charset="-122"/>
                <a:sym typeface="Symbol" pitchFamily="18" charset="2"/>
              </a:rPr>
              <a:t>转移的</a:t>
            </a:r>
            <a:r>
              <a:rPr lang="en-US" altLang="zh-CN">
                <a:latin typeface="宋体" charset="-122"/>
                <a:sym typeface="Symbol" pitchFamily="18" charset="2"/>
              </a:rPr>
              <a:t>NFA</a:t>
            </a:r>
            <a:r>
              <a:rPr lang="zh-CN" altLang="en-US">
                <a:latin typeface="宋体" charset="-122"/>
                <a:sym typeface="Symbol" pitchFamily="18" charset="2"/>
              </a:rPr>
              <a:t>： ：</a:t>
            </a:r>
            <a:r>
              <a:rPr lang="en-US" altLang="zh-CN">
                <a:latin typeface="宋体" charset="-122"/>
                <a:sym typeface="Symbol" pitchFamily="18" charset="2"/>
              </a:rPr>
              <a:t>Q(</a:t>
            </a:r>
            <a:r>
              <a:rPr lang="en-US" altLang="zh-CN">
                <a:latin typeface="仿宋_GB2312" pitchFamily="49" charset="-122"/>
                <a:ea typeface="仿宋_GB2312" pitchFamily="49" charset="-122"/>
                <a:sym typeface="Symbol" pitchFamily="18" charset="2"/>
              </a:rPr>
              <a:t>∪</a:t>
            </a:r>
            <a:r>
              <a:rPr lang="en-US" altLang="zh-CN">
                <a:latin typeface="宋体" charset="-122"/>
                <a:sym typeface="Symbol" pitchFamily="18" charset="2"/>
              </a:rPr>
              <a:t>)2</a:t>
            </a:r>
            <a:r>
              <a:rPr lang="en-US" altLang="zh-CN" baseline="30000">
                <a:latin typeface="宋体" charset="-122"/>
                <a:sym typeface="Symbol" pitchFamily="18" charset="2"/>
              </a:rPr>
              <a:t>Q</a:t>
            </a:r>
          </a:p>
          <a:p>
            <a:r>
              <a:rPr lang="zh-CN" altLang="en-US">
                <a:latin typeface="宋体" charset="-122"/>
                <a:sym typeface="Symbol" pitchFamily="18" charset="2"/>
              </a:rPr>
              <a:t>自动机之间的等价性</a:t>
            </a:r>
          </a:p>
          <a:p>
            <a:pPr lvl="1"/>
            <a:r>
              <a:rPr lang="en-US" altLang="zh-CN">
                <a:latin typeface="宋体" charset="-122"/>
                <a:sym typeface="Symbol" pitchFamily="18" charset="2"/>
              </a:rPr>
              <a:t>NFA</a:t>
            </a:r>
            <a:r>
              <a:rPr lang="zh-CN" altLang="en-US">
                <a:latin typeface="宋体" charset="-122"/>
                <a:sym typeface="Symbol" pitchFamily="18" charset="2"/>
              </a:rPr>
              <a:t>确定化</a:t>
            </a:r>
          </a:p>
          <a:p>
            <a:pPr lvl="1"/>
            <a:r>
              <a:rPr lang="zh-CN" altLang="en-US">
                <a:latin typeface="宋体" charset="-122"/>
                <a:sym typeface="Symbol" pitchFamily="18" charset="2"/>
              </a:rPr>
              <a:t>具有</a:t>
            </a:r>
            <a:r>
              <a:rPr lang="en-US" altLang="zh-CN">
                <a:latin typeface="宋体" charset="-122"/>
                <a:sym typeface="Symbol" pitchFamily="18" charset="2"/>
              </a:rPr>
              <a:t>-</a:t>
            </a:r>
            <a:r>
              <a:rPr lang="zh-CN" altLang="en-US">
                <a:latin typeface="宋体" charset="-122"/>
                <a:sym typeface="Symbol" pitchFamily="18" charset="2"/>
              </a:rPr>
              <a:t>转移的</a:t>
            </a:r>
            <a:r>
              <a:rPr lang="en-US" altLang="zh-CN">
                <a:latin typeface="宋体" charset="-122"/>
                <a:sym typeface="Symbol" pitchFamily="18" charset="2"/>
              </a:rPr>
              <a:t>NFA</a:t>
            </a:r>
            <a:r>
              <a:rPr lang="zh-CN" altLang="en-US">
                <a:latin typeface="宋体" charset="-122"/>
                <a:sym typeface="Symbol" pitchFamily="18" charset="2"/>
              </a:rPr>
              <a:t>的确定化</a:t>
            </a:r>
            <a:endParaRPr lang="zh-CN" altLang="en-US">
              <a:latin typeface="宋体" charset="-122"/>
            </a:endParaRP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56</a:t>
            </a:fld>
            <a:endParaRPr lang="en-US" altLang="zh-CN"/>
          </a:p>
        </p:txBody>
      </p:sp>
    </p:spTree>
    <p:extLst>
      <p:ext uri="{BB962C8B-B14F-4D97-AF65-F5344CB8AC3E}">
        <p14:creationId xmlns:p14="http://schemas.microsoft.com/office/powerpoint/2010/main" val="39499514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1779">
                                            <p:txEl>
                                              <p:pRg st="0" end="0"/>
                                            </p:txEl>
                                          </p:spTgt>
                                        </p:tgtEl>
                                        <p:attrNameLst>
                                          <p:attrName>style.visibility</p:attrName>
                                        </p:attrNameLst>
                                      </p:cBhvr>
                                      <p:to>
                                        <p:strVal val="visible"/>
                                      </p:to>
                                    </p:set>
                                    <p:animEffect transition="in" filter="wipe(up)">
                                      <p:cBhvr>
                                        <p:cTn id="7" dur="500"/>
                                        <p:tgtEl>
                                          <p:spTgt spid="33177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31779">
                                            <p:txEl>
                                              <p:pRg st="1" end="1"/>
                                            </p:txEl>
                                          </p:spTgt>
                                        </p:tgtEl>
                                        <p:attrNameLst>
                                          <p:attrName>style.visibility</p:attrName>
                                        </p:attrNameLst>
                                      </p:cBhvr>
                                      <p:to>
                                        <p:strVal val="visible"/>
                                      </p:to>
                                    </p:set>
                                    <p:animEffect transition="in" filter="wipe(up)">
                                      <p:cBhvr>
                                        <p:cTn id="10" dur="500"/>
                                        <p:tgtEl>
                                          <p:spTgt spid="331779">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31779">
                                            <p:txEl>
                                              <p:pRg st="2" end="2"/>
                                            </p:txEl>
                                          </p:spTgt>
                                        </p:tgtEl>
                                        <p:attrNameLst>
                                          <p:attrName>style.visibility</p:attrName>
                                        </p:attrNameLst>
                                      </p:cBhvr>
                                      <p:to>
                                        <p:strVal val="visible"/>
                                      </p:to>
                                    </p:set>
                                    <p:animEffect transition="in" filter="wipe(up)">
                                      <p:cBhvr>
                                        <p:cTn id="13" dur="500"/>
                                        <p:tgtEl>
                                          <p:spTgt spid="331779">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31779">
                                            <p:txEl>
                                              <p:pRg st="3" end="3"/>
                                            </p:txEl>
                                          </p:spTgt>
                                        </p:tgtEl>
                                        <p:attrNameLst>
                                          <p:attrName>style.visibility</p:attrName>
                                        </p:attrNameLst>
                                      </p:cBhvr>
                                      <p:to>
                                        <p:strVal val="visible"/>
                                      </p:to>
                                    </p:set>
                                    <p:animEffect transition="in" filter="wipe(up)">
                                      <p:cBhvr>
                                        <p:cTn id="16" dur="500"/>
                                        <p:tgtEl>
                                          <p:spTgt spid="331779">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31779">
                                            <p:txEl>
                                              <p:pRg st="4" end="4"/>
                                            </p:txEl>
                                          </p:spTgt>
                                        </p:tgtEl>
                                        <p:attrNameLst>
                                          <p:attrName>style.visibility</p:attrName>
                                        </p:attrNameLst>
                                      </p:cBhvr>
                                      <p:to>
                                        <p:strVal val="visible"/>
                                      </p:to>
                                    </p:set>
                                    <p:animEffect transition="in" filter="wipe(up)">
                                      <p:cBhvr>
                                        <p:cTn id="19" dur="500"/>
                                        <p:tgtEl>
                                          <p:spTgt spid="331779">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31779">
                                            <p:txEl>
                                              <p:pRg st="5" end="5"/>
                                            </p:txEl>
                                          </p:spTgt>
                                        </p:tgtEl>
                                        <p:attrNameLst>
                                          <p:attrName>style.visibility</p:attrName>
                                        </p:attrNameLst>
                                      </p:cBhvr>
                                      <p:to>
                                        <p:strVal val="visible"/>
                                      </p:to>
                                    </p:set>
                                    <p:animEffect transition="in" filter="wipe(up)">
                                      <p:cBhvr>
                                        <p:cTn id="24" dur="500"/>
                                        <p:tgtEl>
                                          <p:spTgt spid="331779">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331779">
                                            <p:txEl>
                                              <p:pRg st="6" end="6"/>
                                            </p:txEl>
                                          </p:spTgt>
                                        </p:tgtEl>
                                        <p:attrNameLst>
                                          <p:attrName>style.visibility</p:attrName>
                                        </p:attrNameLst>
                                      </p:cBhvr>
                                      <p:to>
                                        <p:strVal val="visible"/>
                                      </p:to>
                                    </p:set>
                                    <p:animEffect transition="in" filter="wipe(up)">
                                      <p:cBhvr>
                                        <p:cTn id="27" dur="500"/>
                                        <p:tgtEl>
                                          <p:spTgt spid="331779">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31779">
                                            <p:txEl>
                                              <p:pRg st="7" end="7"/>
                                            </p:txEl>
                                          </p:spTgt>
                                        </p:tgtEl>
                                        <p:attrNameLst>
                                          <p:attrName>style.visibility</p:attrName>
                                        </p:attrNameLst>
                                      </p:cBhvr>
                                      <p:to>
                                        <p:strVal val="visible"/>
                                      </p:to>
                                    </p:set>
                                    <p:animEffect transition="in" filter="wipe(up)">
                                      <p:cBhvr>
                                        <p:cTn id="30" dur="500"/>
                                        <p:tgtEl>
                                          <p:spTgt spid="3317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body" idx="1"/>
          </p:nvPr>
        </p:nvSpPr>
        <p:spPr>
          <a:xfrm>
            <a:off x="304800" y="76200"/>
            <a:ext cx="8335963" cy="1447800"/>
          </a:xfrm>
        </p:spPr>
        <p:txBody>
          <a:bodyPr/>
          <a:lstStyle/>
          <a:p>
            <a:r>
              <a:rPr lang="en-US" altLang="zh-CN"/>
              <a:t>DFA</a:t>
            </a:r>
            <a:r>
              <a:rPr lang="zh-CN" altLang="en-US"/>
              <a:t>的最小化</a:t>
            </a:r>
          </a:p>
          <a:p>
            <a:pPr lvl="1"/>
            <a:r>
              <a:rPr lang="zh-CN" altLang="en-US"/>
              <a:t>状态等价、状态可区分</a:t>
            </a:r>
          </a:p>
          <a:p>
            <a:pPr lvl="1"/>
            <a:r>
              <a:rPr lang="zh-CN" altLang="en-US"/>
              <a:t>将</a:t>
            </a:r>
            <a:r>
              <a:rPr lang="en-US" altLang="zh-CN"/>
              <a:t>DFA</a:t>
            </a:r>
            <a:r>
              <a:rPr lang="zh-CN" altLang="en-US"/>
              <a:t>的状态集合划分为等价状态子集</a:t>
            </a:r>
          </a:p>
        </p:txBody>
      </p:sp>
      <p:sp>
        <p:nvSpPr>
          <p:cNvPr id="332803" name="Rectangle 3"/>
          <p:cNvSpPr>
            <a:spLocks noChangeArrowheads="1"/>
          </p:cNvSpPr>
          <p:nvPr/>
        </p:nvSpPr>
        <p:spPr bwMode="auto">
          <a:xfrm>
            <a:off x="304800" y="1524000"/>
            <a:ext cx="8335963"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742950" indent="-285750" algn="l">
              <a:spcBef>
                <a:spcPct val="20000"/>
              </a:spcBef>
              <a:buChar char="–"/>
              <a:defRPr kumimoji="1" sz="2400" b="1">
                <a:solidFill>
                  <a:schemeClr val="tx1"/>
                </a:solidFill>
                <a:latin typeface="Times New Roman" pitchFamily="18" charset="0"/>
                <a:ea typeface="黑体" pitchFamily="2" charset="-122"/>
              </a:defRPr>
            </a:lvl2pPr>
            <a:lvl3pPr marL="1143000" indent="-228600" algn="l">
              <a:spcBef>
                <a:spcPct val="20000"/>
              </a:spcBef>
              <a:buChar char="•"/>
              <a:defRPr kumimoji="1" sz="2000" b="1">
                <a:solidFill>
                  <a:schemeClr val="tx1"/>
                </a:solidFill>
                <a:latin typeface="Times New Roman" pitchFamily="18" charset="0"/>
                <a:ea typeface="黑体" pitchFamily="2" charset="-122"/>
              </a:defRPr>
            </a:lvl3pPr>
            <a:lvl4pPr marL="1562100" indent="-228600" algn="l">
              <a:spcBef>
                <a:spcPct val="20000"/>
              </a:spcBef>
              <a:buChar char="–"/>
              <a:defRPr kumimoji="1" b="1">
                <a:solidFill>
                  <a:schemeClr val="tx1"/>
                </a:solidFill>
                <a:latin typeface="Times New Roman" pitchFamily="18" charset="0"/>
                <a:ea typeface="黑体" pitchFamily="2" charset="-122"/>
              </a:defRPr>
            </a:lvl4pPr>
            <a:lvl5pPr marL="1981200" indent="-228600" algn="l">
              <a:spcBef>
                <a:spcPct val="20000"/>
              </a:spcBef>
              <a:buChar char="»"/>
              <a:defRPr kumimoji="1" b="1">
                <a:solidFill>
                  <a:schemeClr val="tx1"/>
                </a:solidFill>
                <a:latin typeface="Times New Roman" pitchFamily="18" charset="0"/>
                <a:ea typeface="黑体" pitchFamily="2" charset="-122"/>
              </a:defRPr>
            </a:lvl5pPr>
            <a:lvl6pPr marL="24384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28956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3528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8100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r>
              <a:rPr lang="zh-CN" altLang="en-US"/>
              <a:t>正规文法与有限自动机之间的等价性</a:t>
            </a:r>
          </a:p>
          <a:p>
            <a:pPr lvl="1"/>
            <a:r>
              <a:rPr lang="zh-CN" altLang="en-US"/>
              <a:t>为右线性文法构造</a:t>
            </a:r>
            <a:r>
              <a:rPr lang="en-US" altLang="zh-CN"/>
              <a:t>DFA</a:t>
            </a:r>
          </a:p>
          <a:p>
            <a:pPr lvl="1"/>
            <a:r>
              <a:rPr lang="zh-CN" altLang="en-US"/>
              <a:t>为</a:t>
            </a:r>
            <a:r>
              <a:rPr lang="en-US" altLang="zh-CN"/>
              <a:t>DFA</a:t>
            </a:r>
            <a:r>
              <a:rPr lang="zh-CN" altLang="en-US"/>
              <a:t>构造右线性文法</a:t>
            </a:r>
          </a:p>
          <a:p>
            <a:r>
              <a:rPr lang="zh-CN" altLang="en-US"/>
              <a:t>正规表达式与有限自动机之间的等价性</a:t>
            </a:r>
          </a:p>
          <a:p>
            <a:pPr lvl="1"/>
            <a:r>
              <a:rPr lang="zh-CN" altLang="en-US"/>
              <a:t>为</a:t>
            </a:r>
            <a:r>
              <a:rPr lang="en-US" altLang="zh-CN"/>
              <a:t>NFA</a:t>
            </a:r>
            <a:r>
              <a:rPr lang="zh-CN" altLang="en-US"/>
              <a:t>构造正规表达式</a:t>
            </a:r>
          </a:p>
          <a:p>
            <a:pPr lvl="1"/>
            <a:r>
              <a:rPr lang="zh-CN" altLang="en-US"/>
              <a:t>为正规表达式构造</a:t>
            </a:r>
            <a:r>
              <a:rPr lang="en-US" altLang="zh-CN"/>
              <a:t>NFA</a:t>
            </a:r>
          </a:p>
          <a:p>
            <a:r>
              <a:rPr lang="zh-CN" altLang="en-US"/>
              <a:t>正规表达式与正规文法之间的等价性</a:t>
            </a:r>
          </a:p>
          <a:p>
            <a:pPr lvl="1"/>
            <a:r>
              <a:rPr lang="zh-CN" altLang="en-US"/>
              <a:t>同等表达能力</a:t>
            </a:r>
          </a:p>
          <a:p>
            <a:pPr lvl="1"/>
            <a:r>
              <a:rPr lang="zh-CN" altLang="en-US"/>
              <a:t>利用正规定义式，将正规表达式转换为正规文法</a:t>
            </a: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57</a:t>
            </a:fld>
            <a:endParaRPr lang="en-US" altLang="zh-CN"/>
          </a:p>
        </p:txBody>
      </p:sp>
    </p:spTree>
    <p:extLst>
      <p:ext uri="{BB962C8B-B14F-4D97-AF65-F5344CB8AC3E}">
        <p14:creationId xmlns:p14="http://schemas.microsoft.com/office/powerpoint/2010/main" val="15576407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2803">
                                            <p:txEl>
                                              <p:pRg st="0" end="0"/>
                                            </p:txEl>
                                          </p:spTgt>
                                        </p:tgtEl>
                                        <p:attrNameLst>
                                          <p:attrName>style.visibility</p:attrName>
                                        </p:attrNameLst>
                                      </p:cBhvr>
                                      <p:to>
                                        <p:strVal val="visible"/>
                                      </p:to>
                                    </p:set>
                                    <p:animEffect transition="in" filter="wipe(up)">
                                      <p:cBhvr>
                                        <p:cTn id="7" dur="500"/>
                                        <p:tgtEl>
                                          <p:spTgt spid="33280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32803">
                                            <p:txEl>
                                              <p:pRg st="1" end="1"/>
                                            </p:txEl>
                                          </p:spTgt>
                                        </p:tgtEl>
                                        <p:attrNameLst>
                                          <p:attrName>style.visibility</p:attrName>
                                        </p:attrNameLst>
                                      </p:cBhvr>
                                      <p:to>
                                        <p:strVal val="visible"/>
                                      </p:to>
                                    </p:set>
                                    <p:animEffect transition="in" filter="wipe(up)">
                                      <p:cBhvr>
                                        <p:cTn id="10" dur="500"/>
                                        <p:tgtEl>
                                          <p:spTgt spid="33280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32803">
                                            <p:txEl>
                                              <p:pRg st="2" end="2"/>
                                            </p:txEl>
                                          </p:spTgt>
                                        </p:tgtEl>
                                        <p:attrNameLst>
                                          <p:attrName>style.visibility</p:attrName>
                                        </p:attrNameLst>
                                      </p:cBhvr>
                                      <p:to>
                                        <p:strVal val="visible"/>
                                      </p:to>
                                    </p:set>
                                    <p:animEffect transition="in" filter="wipe(up)">
                                      <p:cBhvr>
                                        <p:cTn id="13" dur="500"/>
                                        <p:tgtEl>
                                          <p:spTgt spid="33280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2803">
                                            <p:txEl>
                                              <p:pRg st="3" end="3"/>
                                            </p:txEl>
                                          </p:spTgt>
                                        </p:tgtEl>
                                        <p:attrNameLst>
                                          <p:attrName>style.visibility</p:attrName>
                                        </p:attrNameLst>
                                      </p:cBhvr>
                                      <p:to>
                                        <p:strVal val="visible"/>
                                      </p:to>
                                    </p:set>
                                    <p:animEffect transition="in" filter="wipe(up)">
                                      <p:cBhvr>
                                        <p:cTn id="18" dur="500"/>
                                        <p:tgtEl>
                                          <p:spTgt spid="332803">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32803">
                                            <p:txEl>
                                              <p:pRg st="4" end="4"/>
                                            </p:txEl>
                                          </p:spTgt>
                                        </p:tgtEl>
                                        <p:attrNameLst>
                                          <p:attrName>style.visibility</p:attrName>
                                        </p:attrNameLst>
                                      </p:cBhvr>
                                      <p:to>
                                        <p:strVal val="visible"/>
                                      </p:to>
                                    </p:set>
                                    <p:animEffect transition="in" filter="wipe(up)">
                                      <p:cBhvr>
                                        <p:cTn id="21" dur="500"/>
                                        <p:tgtEl>
                                          <p:spTgt spid="332803">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332803">
                                            <p:txEl>
                                              <p:pRg st="5" end="5"/>
                                            </p:txEl>
                                          </p:spTgt>
                                        </p:tgtEl>
                                        <p:attrNameLst>
                                          <p:attrName>style.visibility</p:attrName>
                                        </p:attrNameLst>
                                      </p:cBhvr>
                                      <p:to>
                                        <p:strVal val="visible"/>
                                      </p:to>
                                    </p:set>
                                    <p:animEffect transition="in" filter="wipe(up)">
                                      <p:cBhvr>
                                        <p:cTn id="24" dur="500"/>
                                        <p:tgtEl>
                                          <p:spTgt spid="33280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32803">
                                            <p:txEl>
                                              <p:pRg st="6" end="6"/>
                                            </p:txEl>
                                          </p:spTgt>
                                        </p:tgtEl>
                                        <p:attrNameLst>
                                          <p:attrName>style.visibility</p:attrName>
                                        </p:attrNameLst>
                                      </p:cBhvr>
                                      <p:to>
                                        <p:strVal val="visible"/>
                                      </p:to>
                                    </p:set>
                                    <p:animEffect transition="in" filter="wipe(up)">
                                      <p:cBhvr>
                                        <p:cTn id="29" dur="500"/>
                                        <p:tgtEl>
                                          <p:spTgt spid="332803">
                                            <p:txEl>
                                              <p:pRg st="6" end="6"/>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32803">
                                            <p:txEl>
                                              <p:pRg st="7" end="7"/>
                                            </p:txEl>
                                          </p:spTgt>
                                        </p:tgtEl>
                                        <p:attrNameLst>
                                          <p:attrName>style.visibility</p:attrName>
                                        </p:attrNameLst>
                                      </p:cBhvr>
                                      <p:to>
                                        <p:strVal val="visible"/>
                                      </p:to>
                                    </p:set>
                                    <p:animEffect transition="in" filter="wipe(up)">
                                      <p:cBhvr>
                                        <p:cTn id="32" dur="500"/>
                                        <p:tgtEl>
                                          <p:spTgt spid="332803">
                                            <p:txEl>
                                              <p:pRg st="7" end="7"/>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32803">
                                            <p:txEl>
                                              <p:pRg st="8" end="8"/>
                                            </p:txEl>
                                          </p:spTgt>
                                        </p:tgtEl>
                                        <p:attrNameLst>
                                          <p:attrName>style.visibility</p:attrName>
                                        </p:attrNameLst>
                                      </p:cBhvr>
                                      <p:to>
                                        <p:strVal val="visible"/>
                                      </p:to>
                                    </p:set>
                                    <p:animEffect transition="in" filter="wipe(up)">
                                      <p:cBhvr>
                                        <p:cTn id="35" dur="500"/>
                                        <p:tgtEl>
                                          <p:spTgt spid="3328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609600" y="76200"/>
            <a:ext cx="8335963" cy="1600200"/>
          </a:xfrm>
        </p:spPr>
        <p:txBody>
          <a:bodyPr/>
          <a:lstStyle/>
          <a:p>
            <a:r>
              <a:rPr lang="zh-CN" altLang="en-US" sz="2800" dirty="0" smtClean="0">
                <a:latin typeface="宋体" charset="-122"/>
              </a:rPr>
              <a:t>示例：</a:t>
            </a:r>
            <a:r>
              <a:rPr lang="zh-CN" altLang="en-US" sz="2800" dirty="0" smtClean="0">
                <a:solidFill>
                  <a:schemeClr val="tx1"/>
                </a:solidFill>
                <a:latin typeface="宋体" charset="-122"/>
              </a:rPr>
              <a:t>有 </a:t>
            </a:r>
            <a:r>
              <a:rPr lang="en-US" altLang="zh-CN" sz="2800" dirty="0">
                <a:solidFill>
                  <a:schemeClr val="tx1"/>
                </a:solidFill>
                <a:latin typeface="宋体" charset="-122"/>
              </a:rPr>
              <a:t>DFA M=({0,1},{</a:t>
            </a:r>
            <a:r>
              <a:rPr lang="en-US" altLang="zh-CN" sz="2800" dirty="0" err="1">
                <a:solidFill>
                  <a:schemeClr val="tx1"/>
                </a:solidFill>
                <a:latin typeface="宋体" charset="-122"/>
              </a:rPr>
              <a:t>A,B,C,S,f</a:t>
            </a:r>
            <a:r>
              <a:rPr lang="en-US" altLang="zh-CN" sz="2800" dirty="0">
                <a:solidFill>
                  <a:schemeClr val="tx1"/>
                </a:solidFill>
                <a:latin typeface="宋体" charset="-122"/>
              </a:rPr>
              <a:t>},S,{f},</a:t>
            </a:r>
            <a:r>
              <a:rPr lang="en-US" altLang="zh-CN" sz="2800" dirty="0">
                <a:solidFill>
                  <a:schemeClr val="tx1"/>
                </a:solidFill>
                <a:latin typeface="宋体" charset="-122"/>
                <a:sym typeface="Symbol" pitchFamily="18" charset="2"/>
              </a:rPr>
              <a:t></a:t>
            </a:r>
            <a:r>
              <a:rPr lang="en-US" altLang="zh-CN" sz="2800" dirty="0">
                <a:solidFill>
                  <a:schemeClr val="tx1"/>
                </a:solidFill>
                <a:latin typeface="宋体" charset="-122"/>
              </a:rPr>
              <a:t>)</a:t>
            </a:r>
            <a:br>
              <a:rPr lang="en-US" altLang="zh-CN" sz="2800" dirty="0">
                <a:solidFill>
                  <a:schemeClr val="tx1"/>
                </a:solidFill>
                <a:latin typeface="宋体" charset="-122"/>
              </a:rPr>
            </a:br>
            <a:r>
              <a:rPr lang="en-US" altLang="zh-CN" sz="2800" dirty="0">
                <a:solidFill>
                  <a:schemeClr val="tx1"/>
                </a:solidFill>
                <a:latin typeface="宋体" charset="-122"/>
              </a:rPr>
              <a:t> </a:t>
            </a:r>
            <a:r>
              <a:rPr lang="zh-CN" altLang="en-US" sz="2400" dirty="0">
                <a:solidFill>
                  <a:schemeClr val="tx1"/>
                </a:solidFill>
                <a:latin typeface="宋体" charset="-122"/>
              </a:rPr>
              <a:t>其中  </a:t>
            </a:r>
            <a:r>
              <a:rPr lang="zh-CN" altLang="zh-CN" sz="2400" dirty="0">
                <a:solidFill>
                  <a:schemeClr val="tx1"/>
                </a:solidFill>
                <a:latin typeface="宋体" charset="-122"/>
                <a:sym typeface="Symbol" pitchFamily="18" charset="2"/>
              </a:rPr>
              <a:t></a:t>
            </a:r>
            <a:r>
              <a:rPr lang="en-US" altLang="zh-CN" sz="2400" dirty="0">
                <a:solidFill>
                  <a:schemeClr val="tx1"/>
                </a:solidFill>
                <a:latin typeface="宋体" charset="-122"/>
              </a:rPr>
              <a:t>(S,0)=B    </a:t>
            </a:r>
            <a:r>
              <a:rPr lang="en-US" altLang="zh-CN" sz="2400" dirty="0">
                <a:solidFill>
                  <a:schemeClr val="tx1"/>
                </a:solidFill>
                <a:latin typeface="宋体" charset="-122"/>
                <a:sym typeface="Symbol" pitchFamily="18" charset="2"/>
              </a:rPr>
              <a:t></a:t>
            </a:r>
            <a:r>
              <a:rPr lang="en-US" altLang="zh-CN" sz="2400" dirty="0">
                <a:solidFill>
                  <a:schemeClr val="tx1"/>
                </a:solidFill>
                <a:latin typeface="宋体" charset="-122"/>
              </a:rPr>
              <a:t>(A,0)=f    </a:t>
            </a:r>
            <a:r>
              <a:rPr lang="en-US" altLang="zh-CN" sz="2400" dirty="0">
                <a:solidFill>
                  <a:schemeClr val="tx1"/>
                </a:solidFill>
                <a:latin typeface="宋体" charset="-122"/>
                <a:sym typeface="Symbol" pitchFamily="18" charset="2"/>
              </a:rPr>
              <a:t></a:t>
            </a:r>
            <a:r>
              <a:rPr lang="en-US" altLang="zh-CN" sz="2400" dirty="0">
                <a:solidFill>
                  <a:schemeClr val="tx1"/>
                </a:solidFill>
                <a:latin typeface="宋体" charset="-122"/>
              </a:rPr>
              <a:t>(B,0)=C    </a:t>
            </a:r>
            <a:r>
              <a:rPr lang="en-US" altLang="zh-CN" sz="2400" dirty="0">
                <a:solidFill>
                  <a:schemeClr val="tx1"/>
                </a:solidFill>
                <a:latin typeface="宋体" charset="-122"/>
                <a:sym typeface="Symbol" pitchFamily="18" charset="2"/>
              </a:rPr>
              <a:t></a:t>
            </a:r>
            <a:r>
              <a:rPr lang="en-US" altLang="zh-CN" sz="2400" dirty="0">
                <a:solidFill>
                  <a:schemeClr val="tx1"/>
                </a:solidFill>
                <a:latin typeface="宋体" charset="-122"/>
              </a:rPr>
              <a:t>(C,0)=f</a:t>
            </a:r>
            <a:br>
              <a:rPr lang="en-US" altLang="zh-CN" sz="2400" dirty="0">
                <a:solidFill>
                  <a:schemeClr val="tx1"/>
                </a:solidFill>
                <a:latin typeface="宋体" charset="-122"/>
              </a:rPr>
            </a:br>
            <a:r>
              <a:rPr lang="en-US" altLang="zh-CN" sz="2400" dirty="0">
                <a:solidFill>
                  <a:schemeClr val="tx1"/>
                </a:solidFill>
                <a:latin typeface="宋体" charset="-122"/>
              </a:rPr>
              <a:t>       </a:t>
            </a:r>
            <a:r>
              <a:rPr lang="en-US" altLang="zh-CN" sz="2400" dirty="0">
                <a:solidFill>
                  <a:schemeClr val="tx1"/>
                </a:solidFill>
                <a:latin typeface="宋体" charset="-122"/>
                <a:sym typeface="Symbol" pitchFamily="18" charset="2"/>
              </a:rPr>
              <a:t></a:t>
            </a:r>
            <a:r>
              <a:rPr lang="en-US" altLang="zh-CN" sz="2400" dirty="0">
                <a:solidFill>
                  <a:schemeClr val="tx1"/>
                </a:solidFill>
                <a:latin typeface="宋体" charset="-122"/>
              </a:rPr>
              <a:t>(S,1)=A    </a:t>
            </a:r>
            <a:r>
              <a:rPr lang="en-US" altLang="zh-CN" sz="2400" dirty="0">
                <a:solidFill>
                  <a:schemeClr val="tx1"/>
                </a:solidFill>
                <a:latin typeface="宋体" charset="-122"/>
                <a:sym typeface="Symbol" pitchFamily="18" charset="2"/>
              </a:rPr>
              <a:t></a:t>
            </a:r>
            <a:r>
              <a:rPr lang="en-US" altLang="zh-CN" sz="2400" dirty="0">
                <a:solidFill>
                  <a:schemeClr val="tx1"/>
                </a:solidFill>
                <a:latin typeface="宋体" charset="-122"/>
              </a:rPr>
              <a:t>(A,1)=C    </a:t>
            </a:r>
            <a:r>
              <a:rPr lang="en-US" altLang="zh-CN" sz="2400" dirty="0">
                <a:solidFill>
                  <a:schemeClr val="tx1"/>
                </a:solidFill>
                <a:latin typeface="宋体" charset="-122"/>
                <a:sym typeface="Symbol" pitchFamily="18" charset="2"/>
              </a:rPr>
              <a:t></a:t>
            </a:r>
            <a:r>
              <a:rPr lang="en-US" altLang="zh-CN" sz="2400" dirty="0">
                <a:solidFill>
                  <a:schemeClr val="tx1"/>
                </a:solidFill>
                <a:latin typeface="宋体" charset="-122"/>
              </a:rPr>
              <a:t>(B,1)=f    </a:t>
            </a:r>
            <a:r>
              <a:rPr lang="en-US" altLang="zh-CN" sz="2400" dirty="0">
                <a:solidFill>
                  <a:schemeClr val="tx1"/>
                </a:solidFill>
                <a:latin typeface="宋体" charset="-122"/>
                <a:sym typeface="Symbol" pitchFamily="18" charset="2"/>
              </a:rPr>
              <a:t></a:t>
            </a:r>
            <a:r>
              <a:rPr lang="en-US" altLang="zh-CN" sz="2400" dirty="0">
                <a:solidFill>
                  <a:schemeClr val="tx1"/>
                </a:solidFill>
                <a:latin typeface="宋体" charset="-122"/>
              </a:rPr>
              <a:t>(C,1)=f</a:t>
            </a:r>
          </a:p>
        </p:txBody>
      </p:sp>
      <p:sp>
        <p:nvSpPr>
          <p:cNvPr id="258051" name="Rectangle 3"/>
          <p:cNvSpPr>
            <a:spLocks noGrp="1" noChangeArrowheads="1"/>
          </p:cNvSpPr>
          <p:nvPr>
            <p:ph type="body" idx="1"/>
          </p:nvPr>
        </p:nvSpPr>
        <p:spPr>
          <a:xfrm>
            <a:off x="325438" y="1760538"/>
            <a:ext cx="5160962" cy="1933575"/>
          </a:xfrm>
        </p:spPr>
        <p:txBody>
          <a:bodyPr/>
          <a:lstStyle/>
          <a:p>
            <a:r>
              <a:rPr lang="zh-CN" altLang="en-US"/>
              <a:t>状态转换矩阵：</a:t>
            </a:r>
          </a:p>
          <a:p>
            <a:pPr lvl="1"/>
            <a:r>
              <a:rPr lang="en-US" altLang="zh-CN">
                <a:latin typeface="宋体" charset="-122"/>
              </a:rPr>
              <a:t>5</a:t>
            </a:r>
            <a:r>
              <a:rPr lang="zh-CN" altLang="en-US">
                <a:latin typeface="宋体" charset="-122"/>
              </a:rPr>
              <a:t>行</a:t>
            </a:r>
            <a:r>
              <a:rPr lang="en-US" altLang="zh-CN">
                <a:latin typeface="宋体" charset="-122"/>
              </a:rPr>
              <a:t>2</a:t>
            </a:r>
            <a:r>
              <a:rPr lang="zh-CN" altLang="en-US">
                <a:latin typeface="宋体" charset="-122"/>
              </a:rPr>
              <a:t>列的矩阵</a:t>
            </a:r>
          </a:p>
          <a:p>
            <a:pPr lvl="1"/>
            <a:r>
              <a:rPr lang="zh-CN" altLang="en-US">
                <a:latin typeface="宋体" charset="-122"/>
              </a:rPr>
              <a:t>每一行对应</a:t>
            </a:r>
            <a:r>
              <a:rPr lang="en-US" altLang="zh-CN">
                <a:latin typeface="宋体" charset="-122"/>
              </a:rPr>
              <a:t>M</a:t>
            </a:r>
            <a:r>
              <a:rPr lang="zh-CN" altLang="en-US">
                <a:latin typeface="宋体" charset="-122"/>
              </a:rPr>
              <a:t>的一个状态</a:t>
            </a:r>
          </a:p>
          <a:p>
            <a:pPr lvl="1"/>
            <a:r>
              <a:rPr lang="zh-CN" altLang="en-US">
                <a:latin typeface="宋体" charset="-122"/>
              </a:rPr>
              <a:t>每一列对应</a:t>
            </a:r>
            <a:r>
              <a:rPr lang="en-US" altLang="zh-CN">
                <a:latin typeface="宋体" charset="-122"/>
              </a:rPr>
              <a:t>M</a:t>
            </a:r>
            <a:r>
              <a:rPr lang="zh-CN" altLang="en-US">
                <a:latin typeface="宋体" charset="-122"/>
              </a:rPr>
              <a:t>的一个输入符号</a:t>
            </a:r>
          </a:p>
        </p:txBody>
      </p:sp>
      <p:sp>
        <p:nvSpPr>
          <p:cNvPr id="258052" name="Rectangle 4"/>
          <p:cNvSpPr>
            <a:spLocks noChangeArrowheads="1"/>
          </p:cNvSpPr>
          <p:nvPr/>
        </p:nvSpPr>
        <p:spPr bwMode="auto">
          <a:xfrm>
            <a:off x="304800" y="3810000"/>
            <a:ext cx="853440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742950" indent="-285750" algn="l">
              <a:spcBef>
                <a:spcPct val="20000"/>
              </a:spcBef>
              <a:buChar char="–"/>
              <a:defRPr kumimoji="1" sz="2400" b="1">
                <a:solidFill>
                  <a:schemeClr val="tx1"/>
                </a:solidFill>
                <a:latin typeface="Times New Roman" pitchFamily="18" charset="0"/>
                <a:ea typeface="黑体" pitchFamily="2" charset="-122"/>
              </a:defRPr>
            </a:lvl2pPr>
            <a:lvl3pPr marL="1143000" indent="-228600" algn="l">
              <a:spcBef>
                <a:spcPct val="20000"/>
              </a:spcBef>
              <a:buChar char="•"/>
              <a:defRPr kumimoji="1" sz="2000" b="1">
                <a:solidFill>
                  <a:schemeClr val="tx1"/>
                </a:solidFill>
                <a:latin typeface="Times New Roman" pitchFamily="18" charset="0"/>
                <a:ea typeface="黑体" pitchFamily="2" charset="-122"/>
              </a:defRPr>
            </a:lvl3pPr>
            <a:lvl4pPr marL="1562100" indent="-228600" algn="l">
              <a:spcBef>
                <a:spcPct val="20000"/>
              </a:spcBef>
              <a:buChar char="–"/>
              <a:defRPr kumimoji="1" b="1">
                <a:solidFill>
                  <a:schemeClr val="tx1"/>
                </a:solidFill>
                <a:latin typeface="Times New Roman" pitchFamily="18" charset="0"/>
                <a:ea typeface="黑体" pitchFamily="2" charset="-122"/>
              </a:defRPr>
            </a:lvl4pPr>
            <a:lvl5pPr marL="1981200" indent="-228600" algn="l">
              <a:spcBef>
                <a:spcPct val="20000"/>
              </a:spcBef>
              <a:buChar char="»"/>
              <a:defRPr kumimoji="1" b="1">
                <a:solidFill>
                  <a:schemeClr val="tx1"/>
                </a:solidFill>
                <a:latin typeface="Times New Roman" pitchFamily="18" charset="0"/>
                <a:ea typeface="黑体" pitchFamily="2" charset="-122"/>
              </a:defRPr>
            </a:lvl5pPr>
            <a:lvl6pPr marL="24384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28956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3528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8100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pPr algn="just"/>
            <a:r>
              <a:rPr lang="en-US" altLang="zh-CN">
                <a:latin typeface="宋体" charset="-122"/>
              </a:rPr>
              <a:t>DFA M</a:t>
            </a:r>
            <a:r>
              <a:rPr lang="zh-CN" altLang="en-US">
                <a:latin typeface="宋体" charset="-122"/>
              </a:rPr>
              <a:t>可用一张状态转换图来表示：</a:t>
            </a:r>
          </a:p>
          <a:p>
            <a:pPr lvl="1" algn="just"/>
            <a:r>
              <a:rPr lang="zh-CN" altLang="en-US">
                <a:latin typeface="宋体" charset="-122"/>
              </a:rPr>
              <a:t>若</a:t>
            </a:r>
            <a:r>
              <a:rPr lang="en-US" altLang="zh-CN">
                <a:latin typeface="宋体" charset="-122"/>
              </a:rPr>
              <a:t>DFA M</a:t>
            </a:r>
            <a:r>
              <a:rPr lang="zh-CN" altLang="en-US">
                <a:latin typeface="宋体" charset="-122"/>
              </a:rPr>
              <a:t>有</a:t>
            </a:r>
            <a:r>
              <a:rPr lang="en-US" altLang="zh-CN">
                <a:latin typeface="宋体" charset="-122"/>
              </a:rPr>
              <a:t>n</a:t>
            </a:r>
            <a:r>
              <a:rPr lang="zh-CN" altLang="en-US">
                <a:latin typeface="宋体" charset="-122"/>
              </a:rPr>
              <a:t>个状态，</a:t>
            </a:r>
            <a:r>
              <a:rPr lang="en-US" altLang="zh-CN">
                <a:latin typeface="宋体" charset="-122"/>
              </a:rPr>
              <a:t>m</a:t>
            </a:r>
            <a:r>
              <a:rPr lang="zh-CN" altLang="en-US">
                <a:latin typeface="宋体" charset="-122"/>
              </a:rPr>
              <a:t>个输入符号，则状态转换图有</a:t>
            </a:r>
            <a:r>
              <a:rPr lang="en-US" altLang="zh-CN">
                <a:latin typeface="宋体" charset="-122"/>
              </a:rPr>
              <a:t>n</a:t>
            </a:r>
            <a:r>
              <a:rPr lang="zh-CN" altLang="en-US">
                <a:latin typeface="宋体" charset="-122"/>
              </a:rPr>
              <a:t>个状态结点，每个结点最多有</a:t>
            </a:r>
            <a:r>
              <a:rPr lang="en-US" altLang="zh-CN">
                <a:latin typeface="宋体" charset="-122"/>
              </a:rPr>
              <a:t>m</a:t>
            </a:r>
            <a:r>
              <a:rPr lang="zh-CN" altLang="en-US">
                <a:latin typeface="宋体" charset="-122"/>
              </a:rPr>
              <a:t>条射出边。</a:t>
            </a:r>
          </a:p>
          <a:p>
            <a:pPr lvl="1" algn="just"/>
            <a:r>
              <a:rPr lang="zh-CN" altLang="en-US">
                <a:latin typeface="宋体" charset="-122"/>
              </a:rPr>
              <a:t>若</a:t>
            </a:r>
            <a:r>
              <a:rPr lang="en-US" altLang="zh-CN"/>
              <a:t>q</a:t>
            </a:r>
            <a:r>
              <a:rPr lang="zh-CN" altLang="en-US"/>
              <a:t>、</a:t>
            </a:r>
            <a:r>
              <a:rPr lang="en-US" altLang="zh-CN"/>
              <a:t>q</a:t>
            </a:r>
            <a:r>
              <a:rPr lang="en-US" altLang="zh-CN">
                <a:sym typeface="Symbol" pitchFamily="18" charset="2"/>
              </a:rPr>
              <a:t></a:t>
            </a:r>
            <a:r>
              <a:rPr lang="en-US" altLang="zh-CN"/>
              <a:t>Q,a</a:t>
            </a:r>
            <a:r>
              <a:rPr lang="en-US" altLang="zh-CN">
                <a:sym typeface="Symbol" pitchFamily="18" charset="2"/>
              </a:rPr>
              <a:t></a:t>
            </a:r>
            <a:r>
              <a:rPr lang="zh-CN" altLang="en-US">
                <a:latin typeface="宋体" charset="-122"/>
              </a:rPr>
              <a:t>，并且</a:t>
            </a:r>
            <a:r>
              <a:rPr lang="zh-CN" altLang="en-US">
                <a:sym typeface="Symbol" pitchFamily="18" charset="2"/>
              </a:rPr>
              <a:t></a:t>
            </a:r>
            <a:r>
              <a:rPr lang="en-US" altLang="zh-CN"/>
              <a:t>(q,a)=q</a:t>
            </a:r>
            <a:r>
              <a:rPr lang="en-US" altLang="zh-CN">
                <a:sym typeface="Symbol" pitchFamily="18" charset="2"/>
              </a:rPr>
              <a:t></a:t>
            </a:r>
            <a:r>
              <a:rPr lang="zh-CN" altLang="en-US">
                <a:latin typeface="宋体" charset="-122"/>
              </a:rPr>
              <a:t>，则从</a:t>
            </a:r>
            <a:r>
              <a:rPr lang="en-US" altLang="zh-CN">
                <a:latin typeface="宋体" charset="-122"/>
              </a:rPr>
              <a:t>q</a:t>
            </a:r>
            <a:r>
              <a:rPr lang="zh-CN" altLang="en-US">
                <a:latin typeface="宋体" charset="-122"/>
              </a:rPr>
              <a:t>到</a:t>
            </a:r>
            <a:r>
              <a:rPr lang="en-US" altLang="zh-CN">
                <a:latin typeface="宋体" charset="-122"/>
              </a:rPr>
              <a:t>q</a:t>
            </a:r>
            <a:r>
              <a:rPr lang="en-US" altLang="zh-CN">
                <a:latin typeface="宋体" charset="-122"/>
                <a:sym typeface="Symbol" pitchFamily="18" charset="2"/>
              </a:rPr>
              <a:t></a:t>
            </a:r>
            <a:r>
              <a:rPr lang="zh-CN" altLang="en-US">
                <a:latin typeface="宋体" charset="-122"/>
              </a:rPr>
              <a:t>有一条标记为</a:t>
            </a:r>
            <a:r>
              <a:rPr lang="en-US" altLang="zh-CN">
                <a:latin typeface="宋体" charset="-122"/>
              </a:rPr>
              <a:t>a</a:t>
            </a:r>
            <a:r>
              <a:rPr lang="zh-CN" altLang="en-US">
                <a:latin typeface="宋体" charset="-122"/>
              </a:rPr>
              <a:t>的有向边。</a:t>
            </a:r>
          </a:p>
          <a:p>
            <a:pPr lvl="1" algn="just"/>
            <a:r>
              <a:rPr lang="zh-CN" altLang="en-US">
                <a:latin typeface="宋体" charset="-122"/>
              </a:rPr>
              <a:t>整个图含有唯一的一个初态。</a:t>
            </a:r>
          </a:p>
        </p:txBody>
      </p:sp>
      <p:grpSp>
        <p:nvGrpSpPr>
          <p:cNvPr id="258053" name="Group 5"/>
          <p:cNvGrpSpPr>
            <a:grpSpLocks/>
          </p:cNvGrpSpPr>
          <p:nvPr/>
        </p:nvGrpSpPr>
        <p:grpSpPr bwMode="auto">
          <a:xfrm>
            <a:off x="6046788" y="1793875"/>
            <a:ext cx="2220912" cy="1808163"/>
            <a:chOff x="3809" y="1130"/>
            <a:chExt cx="1399" cy="1139"/>
          </a:xfrm>
        </p:grpSpPr>
        <p:sp>
          <p:nvSpPr>
            <p:cNvPr id="258054" name="Rectangle 6"/>
            <p:cNvSpPr>
              <a:spLocks noChangeArrowheads="1"/>
            </p:cNvSpPr>
            <p:nvPr/>
          </p:nvSpPr>
          <p:spPr bwMode="auto">
            <a:xfrm>
              <a:off x="4841" y="1154"/>
              <a:ext cx="1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1</a:t>
              </a:r>
              <a:endParaRPr lang="en-US" altLang="zh-CN" sz="1800" b="1">
                <a:latin typeface="Verdana" pitchFamily="34" charset="0"/>
              </a:endParaRPr>
            </a:p>
          </p:txBody>
        </p:sp>
        <p:sp>
          <p:nvSpPr>
            <p:cNvPr id="258055" name="Rectangle 7"/>
            <p:cNvSpPr>
              <a:spLocks noChangeArrowheads="1"/>
            </p:cNvSpPr>
            <p:nvPr/>
          </p:nvSpPr>
          <p:spPr bwMode="auto">
            <a:xfrm>
              <a:off x="4841" y="1308"/>
              <a:ext cx="189"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8056" name="Rectangle 8"/>
            <p:cNvSpPr>
              <a:spLocks noChangeArrowheads="1"/>
            </p:cNvSpPr>
            <p:nvPr/>
          </p:nvSpPr>
          <p:spPr bwMode="auto">
            <a:xfrm>
              <a:off x="4841" y="1344"/>
              <a:ext cx="1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A</a:t>
              </a:r>
              <a:endParaRPr lang="en-US" altLang="zh-CN" sz="1800" b="1">
                <a:latin typeface="Verdana" pitchFamily="34" charset="0"/>
              </a:endParaRPr>
            </a:p>
          </p:txBody>
        </p:sp>
        <p:sp>
          <p:nvSpPr>
            <p:cNvPr id="258057" name="Rectangle 9"/>
            <p:cNvSpPr>
              <a:spLocks noChangeArrowheads="1"/>
            </p:cNvSpPr>
            <p:nvPr/>
          </p:nvSpPr>
          <p:spPr bwMode="auto">
            <a:xfrm>
              <a:off x="4841" y="1486"/>
              <a:ext cx="17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8058" name="Rectangle 10"/>
            <p:cNvSpPr>
              <a:spLocks noChangeArrowheads="1"/>
            </p:cNvSpPr>
            <p:nvPr/>
          </p:nvSpPr>
          <p:spPr bwMode="auto">
            <a:xfrm>
              <a:off x="4841" y="1522"/>
              <a:ext cx="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C</a:t>
              </a:r>
              <a:endParaRPr lang="en-US" altLang="zh-CN" sz="1800" b="1">
                <a:latin typeface="Verdana" pitchFamily="34" charset="0"/>
              </a:endParaRPr>
            </a:p>
          </p:txBody>
        </p:sp>
        <p:sp>
          <p:nvSpPr>
            <p:cNvPr id="258059" name="Rectangle 11"/>
            <p:cNvSpPr>
              <a:spLocks noChangeArrowheads="1"/>
            </p:cNvSpPr>
            <p:nvPr/>
          </p:nvSpPr>
          <p:spPr bwMode="auto">
            <a:xfrm>
              <a:off x="4841" y="1676"/>
              <a:ext cx="11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8060" name="Rectangle 12"/>
            <p:cNvSpPr>
              <a:spLocks noChangeArrowheads="1"/>
            </p:cNvSpPr>
            <p:nvPr/>
          </p:nvSpPr>
          <p:spPr bwMode="auto">
            <a:xfrm>
              <a:off x="4841" y="1712"/>
              <a:ext cx="6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f</a:t>
              </a:r>
              <a:endParaRPr lang="en-US" altLang="zh-CN" sz="1800" b="1">
                <a:latin typeface="Verdana" pitchFamily="34" charset="0"/>
              </a:endParaRPr>
            </a:p>
          </p:txBody>
        </p:sp>
        <p:sp>
          <p:nvSpPr>
            <p:cNvPr id="258061" name="Rectangle 13"/>
            <p:cNvSpPr>
              <a:spLocks noChangeArrowheads="1"/>
            </p:cNvSpPr>
            <p:nvPr/>
          </p:nvSpPr>
          <p:spPr bwMode="auto">
            <a:xfrm>
              <a:off x="4841" y="1854"/>
              <a:ext cx="11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8062" name="Rectangle 14"/>
            <p:cNvSpPr>
              <a:spLocks noChangeArrowheads="1"/>
            </p:cNvSpPr>
            <p:nvPr/>
          </p:nvSpPr>
          <p:spPr bwMode="auto">
            <a:xfrm>
              <a:off x="4841" y="1889"/>
              <a:ext cx="6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f</a:t>
              </a:r>
              <a:endParaRPr lang="en-US" altLang="zh-CN" sz="1800" b="1">
                <a:latin typeface="Verdana" pitchFamily="34" charset="0"/>
              </a:endParaRPr>
            </a:p>
          </p:txBody>
        </p:sp>
        <p:sp>
          <p:nvSpPr>
            <p:cNvPr id="258063" name="Rectangle 15"/>
            <p:cNvSpPr>
              <a:spLocks noChangeArrowheads="1"/>
            </p:cNvSpPr>
            <p:nvPr/>
          </p:nvSpPr>
          <p:spPr bwMode="auto">
            <a:xfrm>
              <a:off x="4841" y="2044"/>
              <a:ext cx="11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8064" name="Rectangle 16"/>
            <p:cNvSpPr>
              <a:spLocks noChangeArrowheads="1"/>
            </p:cNvSpPr>
            <p:nvPr/>
          </p:nvSpPr>
          <p:spPr bwMode="auto">
            <a:xfrm>
              <a:off x="4841" y="2067"/>
              <a:ext cx="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a:t>
              </a:r>
              <a:endParaRPr lang="en-US" altLang="zh-CN" sz="1800" b="1">
                <a:latin typeface="Verdana" pitchFamily="34" charset="0"/>
              </a:endParaRPr>
            </a:p>
          </p:txBody>
        </p:sp>
        <p:sp>
          <p:nvSpPr>
            <p:cNvPr id="258065" name="Rectangle 17"/>
            <p:cNvSpPr>
              <a:spLocks noChangeArrowheads="1"/>
            </p:cNvSpPr>
            <p:nvPr/>
          </p:nvSpPr>
          <p:spPr bwMode="auto">
            <a:xfrm>
              <a:off x="4307" y="1130"/>
              <a:ext cx="15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8066" name="Rectangle 18"/>
            <p:cNvSpPr>
              <a:spLocks noChangeArrowheads="1"/>
            </p:cNvSpPr>
            <p:nvPr/>
          </p:nvSpPr>
          <p:spPr bwMode="auto">
            <a:xfrm>
              <a:off x="4307" y="1154"/>
              <a:ext cx="1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0</a:t>
              </a:r>
              <a:endParaRPr lang="en-US" altLang="zh-CN" sz="1800" b="1">
                <a:latin typeface="Verdana" pitchFamily="34" charset="0"/>
              </a:endParaRPr>
            </a:p>
          </p:txBody>
        </p:sp>
        <p:sp>
          <p:nvSpPr>
            <p:cNvPr id="258067" name="Rectangle 19"/>
            <p:cNvSpPr>
              <a:spLocks noChangeArrowheads="1"/>
            </p:cNvSpPr>
            <p:nvPr/>
          </p:nvSpPr>
          <p:spPr bwMode="auto">
            <a:xfrm>
              <a:off x="4307" y="1308"/>
              <a:ext cx="178"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8068" name="Rectangle 20"/>
            <p:cNvSpPr>
              <a:spLocks noChangeArrowheads="1"/>
            </p:cNvSpPr>
            <p:nvPr/>
          </p:nvSpPr>
          <p:spPr bwMode="auto">
            <a:xfrm>
              <a:off x="4307" y="1344"/>
              <a:ext cx="11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B</a:t>
              </a:r>
              <a:endParaRPr lang="en-US" altLang="zh-CN" sz="1800" b="1">
                <a:latin typeface="Verdana" pitchFamily="34" charset="0"/>
              </a:endParaRPr>
            </a:p>
          </p:txBody>
        </p:sp>
        <p:sp>
          <p:nvSpPr>
            <p:cNvPr id="258069" name="Rectangle 21"/>
            <p:cNvSpPr>
              <a:spLocks noChangeArrowheads="1"/>
            </p:cNvSpPr>
            <p:nvPr/>
          </p:nvSpPr>
          <p:spPr bwMode="auto">
            <a:xfrm>
              <a:off x="4307" y="1486"/>
              <a:ext cx="130"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8070" name="Rectangle 22"/>
            <p:cNvSpPr>
              <a:spLocks noChangeArrowheads="1"/>
            </p:cNvSpPr>
            <p:nvPr/>
          </p:nvSpPr>
          <p:spPr bwMode="auto">
            <a:xfrm>
              <a:off x="4307" y="1522"/>
              <a:ext cx="6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f</a:t>
              </a:r>
              <a:endParaRPr lang="en-US" altLang="zh-CN" sz="1800" b="1">
                <a:latin typeface="Verdana" pitchFamily="34" charset="0"/>
              </a:endParaRPr>
            </a:p>
          </p:txBody>
        </p:sp>
        <p:sp>
          <p:nvSpPr>
            <p:cNvPr id="258071" name="Rectangle 23"/>
            <p:cNvSpPr>
              <a:spLocks noChangeArrowheads="1"/>
            </p:cNvSpPr>
            <p:nvPr/>
          </p:nvSpPr>
          <p:spPr bwMode="auto">
            <a:xfrm>
              <a:off x="4307" y="1676"/>
              <a:ext cx="17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8072" name="Rectangle 24"/>
            <p:cNvSpPr>
              <a:spLocks noChangeArrowheads="1"/>
            </p:cNvSpPr>
            <p:nvPr/>
          </p:nvSpPr>
          <p:spPr bwMode="auto">
            <a:xfrm>
              <a:off x="4307" y="1712"/>
              <a:ext cx="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C</a:t>
              </a:r>
              <a:endParaRPr lang="en-US" altLang="zh-CN" sz="1800" b="1">
                <a:latin typeface="Verdana" pitchFamily="34" charset="0"/>
              </a:endParaRPr>
            </a:p>
          </p:txBody>
        </p:sp>
        <p:sp>
          <p:nvSpPr>
            <p:cNvPr id="258073" name="Rectangle 25"/>
            <p:cNvSpPr>
              <a:spLocks noChangeArrowheads="1"/>
            </p:cNvSpPr>
            <p:nvPr/>
          </p:nvSpPr>
          <p:spPr bwMode="auto">
            <a:xfrm>
              <a:off x="4307" y="1854"/>
              <a:ext cx="130"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8074" name="Rectangle 26"/>
            <p:cNvSpPr>
              <a:spLocks noChangeArrowheads="1"/>
            </p:cNvSpPr>
            <p:nvPr/>
          </p:nvSpPr>
          <p:spPr bwMode="auto">
            <a:xfrm>
              <a:off x="4307" y="1889"/>
              <a:ext cx="6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f</a:t>
              </a:r>
              <a:endParaRPr lang="en-US" altLang="zh-CN" sz="1800" b="1">
                <a:latin typeface="Verdana" pitchFamily="34" charset="0"/>
              </a:endParaRPr>
            </a:p>
          </p:txBody>
        </p:sp>
        <p:sp>
          <p:nvSpPr>
            <p:cNvPr id="258075" name="Rectangle 27"/>
            <p:cNvSpPr>
              <a:spLocks noChangeArrowheads="1"/>
            </p:cNvSpPr>
            <p:nvPr/>
          </p:nvSpPr>
          <p:spPr bwMode="auto">
            <a:xfrm>
              <a:off x="4307" y="2044"/>
              <a:ext cx="13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8076" name="Rectangle 28"/>
            <p:cNvSpPr>
              <a:spLocks noChangeArrowheads="1"/>
            </p:cNvSpPr>
            <p:nvPr/>
          </p:nvSpPr>
          <p:spPr bwMode="auto">
            <a:xfrm>
              <a:off x="4307" y="2067"/>
              <a:ext cx="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a:t>
              </a:r>
              <a:endParaRPr lang="en-US" altLang="zh-CN" sz="1800" b="1">
                <a:latin typeface="Verdana" pitchFamily="34" charset="0"/>
              </a:endParaRPr>
            </a:p>
          </p:txBody>
        </p:sp>
        <p:sp>
          <p:nvSpPr>
            <p:cNvPr id="258077" name="Rectangle 29"/>
            <p:cNvSpPr>
              <a:spLocks noChangeArrowheads="1"/>
            </p:cNvSpPr>
            <p:nvPr/>
          </p:nvSpPr>
          <p:spPr bwMode="auto">
            <a:xfrm>
              <a:off x="3809" y="1285"/>
              <a:ext cx="154"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8078" name="Rectangle 30"/>
            <p:cNvSpPr>
              <a:spLocks noChangeArrowheads="1"/>
            </p:cNvSpPr>
            <p:nvPr/>
          </p:nvSpPr>
          <p:spPr bwMode="auto">
            <a:xfrm>
              <a:off x="3809" y="1320"/>
              <a:ext cx="1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S</a:t>
              </a:r>
              <a:endParaRPr lang="en-US" altLang="zh-CN" sz="1800" b="1">
                <a:latin typeface="Verdana" pitchFamily="34" charset="0"/>
              </a:endParaRPr>
            </a:p>
          </p:txBody>
        </p:sp>
        <p:sp>
          <p:nvSpPr>
            <p:cNvPr id="258079" name="Rectangle 31"/>
            <p:cNvSpPr>
              <a:spLocks noChangeArrowheads="1"/>
            </p:cNvSpPr>
            <p:nvPr/>
          </p:nvSpPr>
          <p:spPr bwMode="auto">
            <a:xfrm>
              <a:off x="3809" y="1474"/>
              <a:ext cx="17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8080" name="Rectangle 32"/>
            <p:cNvSpPr>
              <a:spLocks noChangeArrowheads="1"/>
            </p:cNvSpPr>
            <p:nvPr/>
          </p:nvSpPr>
          <p:spPr bwMode="auto">
            <a:xfrm>
              <a:off x="3809" y="1498"/>
              <a:ext cx="1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A</a:t>
              </a:r>
              <a:endParaRPr lang="en-US" altLang="zh-CN" sz="1800" b="1">
                <a:latin typeface="Verdana" pitchFamily="34" charset="0"/>
              </a:endParaRPr>
            </a:p>
          </p:txBody>
        </p:sp>
        <p:sp>
          <p:nvSpPr>
            <p:cNvPr id="258081" name="Rectangle 33"/>
            <p:cNvSpPr>
              <a:spLocks noChangeArrowheads="1"/>
            </p:cNvSpPr>
            <p:nvPr/>
          </p:nvSpPr>
          <p:spPr bwMode="auto">
            <a:xfrm>
              <a:off x="3809" y="1652"/>
              <a:ext cx="17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8082" name="Rectangle 34"/>
            <p:cNvSpPr>
              <a:spLocks noChangeArrowheads="1"/>
            </p:cNvSpPr>
            <p:nvPr/>
          </p:nvSpPr>
          <p:spPr bwMode="auto">
            <a:xfrm>
              <a:off x="3809" y="1688"/>
              <a:ext cx="11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B</a:t>
              </a:r>
              <a:endParaRPr lang="en-US" altLang="zh-CN" sz="1800" b="1">
                <a:latin typeface="Verdana" pitchFamily="34" charset="0"/>
              </a:endParaRPr>
            </a:p>
          </p:txBody>
        </p:sp>
        <p:sp>
          <p:nvSpPr>
            <p:cNvPr id="258083" name="Rectangle 35"/>
            <p:cNvSpPr>
              <a:spLocks noChangeArrowheads="1"/>
            </p:cNvSpPr>
            <p:nvPr/>
          </p:nvSpPr>
          <p:spPr bwMode="auto">
            <a:xfrm>
              <a:off x="3809" y="1830"/>
              <a:ext cx="190"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8084" name="Rectangle 36"/>
            <p:cNvSpPr>
              <a:spLocks noChangeArrowheads="1"/>
            </p:cNvSpPr>
            <p:nvPr/>
          </p:nvSpPr>
          <p:spPr bwMode="auto">
            <a:xfrm>
              <a:off x="3809" y="1866"/>
              <a:ext cx="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C</a:t>
              </a:r>
              <a:endParaRPr lang="en-US" altLang="zh-CN" sz="1800" b="1">
                <a:latin typeface="Verdana" pitchFamily="34" charset="0"/>
              </a:endParaRPr>
            </a:p>
          </p:txBody>
        </p:sp>
        <p:sp>
          <p:nvSpPr>
            <p:cNvPr id="258085" name="Rectangle 37"/>
            <p:cNvSpPr>
              <a:spLocks noChangeArrowheads="1"/>
            </p:cNvSpPr>
            <p:nvPr/>
          </p:nvSpPr>
          <p:spPr bwMode="auto">
            <a:xfrm>
              <a:off x="3809" y="2020"/>
              <a:ext cx="13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8086" name="Rectangle 38"/>
            <p:cNvSpPr>
              <a:spLocks noChangeArrowheads="1"/>
            </p:cNvSpPr>
            <p:nvPr/>
          </p:nvSpPr>
          <p:spPr bwMode="auto">
            <a:xfrm>
              <a:off x="3809" y="2056"/>
              <a:ext cx="6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800" b="1">
                  <a:solidFill>
                    <a:srgbClr val="000000"/>
                  </a:solidFill>
                  <a:latin typeface="Verdana" pitchFamily="34" charset="0"/>
                </a:rPr>
                <a:t>f</a:t>
              </a:r>
              <a:endParaRPr lang="en-US" altLang="zh-CN" sz="1800" b="1">
                <a:latin typeface="Verdana" pitchFamily="34" charset="0"/>
              </a:endParaRPr>
            </a:p>
          </p:txBody>
        </p:sp>
        <p:grpSp>
          <p:nvGrpSpPr>
            <p:cNvPr id="258087" name="Group 39"/>
            <p:cNvGrpSpPr>
              <a:grpSpLocks/>
            </p:cNvGrpSpPr>
            <p:nvPr/>
          </p:nvGrpSpPr>
          <p:grpSpPr bwMode="auto">
            <a:xfrm>
              <a:off x="4070" y="1332"/>
              <a:ext cx="1138" cy="866"/>
              <a:chOff x="4070" y="1332"/>
              <a:chExt cx="1138" cy="866"/>
            </a:xfrm>
          </p:grpSpPr>
          <p:sp>
            <p:nvSpPr>
              <p:cNvPr id="258088" name="Freeform 40"/>
              <p:cNvSpPr>
                <a:spLocks/>
              </p:cNvSpPr>
              <p:nvPr/>
            </p:nvSpPr>
            <p:spPr bwMode="auto">
              <a:xfrm>
                <a:off x="4070" y="1332"/>
                <a:ext cx="142" cy="866"/>
              </a:xfrm>
              <a:custGeom>
                <a:avLst/>
                <a:gdLst>
                  <a:gd name="T0" fmla="*/ 142 w 142"/>
                  <a:gd name="T1" fmla="*/ 0 h 866"/>
                  <a:gd name="T2" fmla="*/ 95 w 142"/>
                  <a:gd name="T3" fmla="*/ 12 h 866"/>
                  <a:gd name="T4" fmla="*/ 47 w 142"/>
                  <a:gd name="T5" fmla="*/ 36 h 866"/>
                  <a:gd name="T6" fmla="*/ 12 w 142"/>
                  <a:gd name="T7" fmla="*/ 83 h 866"/>
                  <a:gd name="T8" fmla="*/ 0 w 142"/>
                  <a:gd name="T9" fmla="*/ 142 h 866"/>
                  <a:gd name="T10" fmla="*/ 0 w 142"/>
                  <a:gd name="T11" fmla="*/ 712 h 866"/>
                  <a:gd name="T12" fmla="*/ 12 w 142"/>
                  <a:gd name="T13" fmla="*/ 771 h 866"/>
                  <a:gd name="T14" fmla="*/ 47 w 142"/>
                  <a:gd name="T15" fmla="*/ 818 h 866"/>
                  <a:gd name="T16" fmla="*/ 95 w 142"/>
                  <a:gd name="T17" fmla="*/ 854 h 866"/>
                  <a:gd name="T18" fmla="*/ 142 w 142"/>
                  <a:gd name="T19" fmla="*/ 866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866">
                    <a:moveTo>
                      <a:pt x="142" y="0"/>
                    </a:moveTo>
                    <a:lnTo>
                      <a:pt x="95" y="12"/>
                    </a:lnTo>
                    <a:lnTo>
                      <a:pt x="47" y="36"/>
                    </a:lnTo>
                    <a:lnTo>
                      <a:pt x="12" y="83"/>
                    </a:lnTo>
                    <a:lnTo>
                      <a:pt x="0" y="142"/>
                    </a:lnTo>
                    <a:lnTo>
                      <a:pt x="0" y="712"/>
                    </a:lnTo>
                    <a:lnTo>
                      <a:pt x="12" y="771"/>
                    </a:lnTo>
                    <a:lnTo>
                      <a:pt x="47" y="818"/>
                    </a:lnTo>
                    <a:lnTo>
                      <a:pt x="95" y="854"/>
                    </a:lnTo>
                    <a:lnTo>
                      <a:pt x="142" y="86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8089" name="Freeform 41"/>
              <p:cNvSpPr>
                <a:spLocks/>
              </p:cNvSpPr>
              <p:nvPr/>
            </p:nvSpPr>
            <p:spPr bwMode="auto">
              <a:xfrm>
                <a:off x="5066" y="1332"/>
                <a:ext cx="142" cy="866"/>
              </a:xfrm>
              <a:custGeom>
                <a:avLst/>
                <a:gdLst>
                  <a:gd name="T0" fmla="*/ 0 w 142"/>
                  <a:gd name="T1" fmla="*/ 0 h 866"/>
                  <a:gd name="T2" fmla="*/ 59 w 142"/>
                  <a:gd name="T3" fmla="*/ 12 h 866"/>
                  <a:gd name="T4" fmla="*/ 107 w 142"/>
                  <a:gd name="T5" fmla="*/ 36 h 866"/>
                  <a:gd name="T6" fmla="*/ 130 w 142"/>
                  <a:gd name="T7" fmla="*/ 83 h 866"/>
                  <a:gd name="T8" fmla="*/ 142 w 142"/>
                  <a:gd name="T9" fmla="*/ 142 h 866"/>
                  <a:gd name="T10" fmla="*/ 142 w 142"/>
                  <a:gd name="T11" fmla="*/ 712 h 866"/>
                  <a:gd name="T12" fmla="*/ 130 w 142"/>
                  <a:gd name="T13" fmla="*/ 771 h 866"/>
                  <a:gd name="T14" fmla="*/ 107 w 142"/>
                  <a:gd name="T15" fmla="*/ 818 h 866"/>
                  <a:gd name="T16" fmla="*/ 59 w 142"/>
                  <a:gd name="T17" fmla="*/ 854 h 866"/>
                  <a:gd name="T18" fmla="*/ 0 w 142"/>
                  <a:gd name="T19" fmla="*/ 866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866">
                    <a:moveTo>
                      <a:pt x="0" y="0"/>
                    </a:moveTo>
                    <a:lnTo>
                      <a:pt x="59" y="12"/>
                    </a:lnTo>
                    <a:lnTo>
                      <a:pt x="107" y="36"/>
                    </a:lnTo>
                    <a:lnTo>
                      <a:pt x="130" y="83"/>
                    </a:lnTo>
                    <a:lnTo>
                      <a:pt x="142" y="142"/>
                    </a:lnTo>
                    <a:lnTo>
                      <a:pt x="142" y="712"/>
                    </a:lnTo>
                    <a:lnTo>
                      <a:pt x="130" y="771"/>
                    </a:lnTo>
                    <a:lnTo>
                      <a:pt x="107" y="818"/>
                    </a:lnTo>
                    <a:lnTo>
                      <a:pt x="59" y="854"/>
                    </a:lnTo>
                    <a:lnTo>
                      <a:pt x="0" y="86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2" name="灯片编号占位符 1"/>
          <p:cNvSpPr>
            <a:spLocks noGrp="1"/>
          </p:cNvSpPr>
          <p:nvPr>
            <p:ph type="sldNum" sz="quarter" idx="10"/>
          </p:nvPr>
        </p:nvSpPr>
        <p:spPr/>
        <p:txBody>
          <a:bodyPr/>
          <a:lstStyle/>
          <a:p>
            <a:fld id="{53D5C0A6-204F-44E2-BC2D-888719E44444}" type="slidenum">
              <a:rPr lang="en-US" altLang="zh-CN" smtClean="0"/>
              <a:pPr/>
              <a:t>6</a:t>
            </a:fld>
            <a:endParaRPr lang="en-US" altLang="zh-CN"/>
          </a:p>
        </p:txBody>
      </p:sp>
    </p:spTree>
    <p:extLst>
      <p:ext uri="{BB962C8B-B14F-4D97-AF65-F5344CB8AC3E}">
        <p14:creationId xmlns:p14="http://schemas.microsoft.com/office/powerpoint/2010/main" val="2146102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Effect transition="in" filter="wipe(left)">
                                      <p:cBhvr>
                                        <p:cTn id="7" dur="500"/>
                                        <p:tgtEl>
                                          <p:spTgt spid="258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8051">
                                            <p:txEl>
                                              <p:pRg st="1" end="1"/>
                                            </p:txEl>
                                          </p:spTgt>
                                        </p:tgtEl>
                                        <p:attrNameLst>
                                          <p:attrName>style.visibility</p:attrName>
                                        </p:attrNameLst>
                                      </p:cBhvr>
                                      <p:to>
                                        <p:strVal val="visible"/>
                                      </p:to>
                                    </p:set>
                                    <p:animEffect transition="in" filter="wipe(left)">
                                      <p:cBhvr>
                                        <p:cTn id="12" dur="500"/>
                                        <p:tgtEl>
                                          <p:spTgt spid="258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8051">
                                            <p:txEl>
                                              <p:pRg st="2" end="2"/>
                                            </p:txEl>
                                          </p:spTgt>
                                        </p:tgtEl>
                                        <p:attrNameLst>
                                          <p:attrName>style.visibility</p:attrName>
                                        </p:attrNameLst>
                                      </p:cBhvr>
                                      <p:to>
                                        <p:strVal val="visible"/>
                                      </p:to>
                                    </p:set>
                                    <p:animEffect transition="in" filter="wipe(left)">
                                      <p:cBhvr>
                                        <p:cTn id="17" dur="500"/>
                                        <p:tgtEl>
                                          <p:spTgt spid="2580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8051">
                                            <p:txEl>
                                              <p:pRg st="3" end="3"/>
                                            </p:txEl>
                                          </p:spTgt>
                                        </p:tgtEl>
                                        <p:attrNameLst>
                                          <p:attrName>style.visibility</p:attrName>
                                        </p:attrNameLst>
                                      </p:cBhvr>
                                      <p:to>
                                        <p:strVal val="visible"/>
                                      </p:to>
                                    </p:set>
                                    <p:animEffect transition="in" filter="wipe(left)">
                                      <p:cBhvr>
                                        <p:cTn id="22" dur="500"/>
                                        <p:tgtEl>
                                          <p:spTgt spid="2580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258053"/>
                                        </p:tgtEl>
                                        <p:attrNameLst>
                                          <p:attrName>style.visibility</p:attrName>
                                        </p:attrNameLst>
                                      </p:cBhvr>
                                      <p:to>
                                        <p:strVal val="visible"/>
                                      </p:to>
                                    </p:set>
                                    <p:animEffect transition="in" filter="box(out)">
                                      <p:cBhvr>
                                        <p:cTn id="27" dur="500"/>
                                        <p:tgtEl>
                                          <p:spTgt spid="2580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58052">
                                            <p:txEl>
                                              <p:pRg st="0" end="0"/>
                                            </p:txEl>
                                          </p:spTgt>
                                        </p:tgtEl>
                                        <p:attrNameLst>
                                          <p:attrName>style.visibility</p:attrName>
                                        </p:attrNameLst>
                                      </p:cBhvr>
                                      <p:to>
                                        <p:strVal val="visible"/>
                                      </p:to>
                                    </p:set>
                                    <p:animEffect transition="in" filter="wipe(up)">
                                      <p:cBhvr>
                                        <p:cTn id="32" dur="500"/>
                                        <p:tgtEl>
                                          <p:spTgt spid="258052">
                                            <p:txEl>
                                              <p:pRg st="0" end="0"/>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258052">
                                            <p:txEl>
                                              <p:pRg st="1" end="1"/>
                                            </p:txEl>
                                          </p:spTgt>
                                        </p:tgtEl>
                                        <p:attrNameLst>
                                          <p:attrName>style.visibility</p:attrName>
                                        </p:attrNameLst>
                                      </p:cBhvr>
                                      <p:to>
                                        <p:strVal val="visible"/>
                                      </p:to>
                                    </p:set>
                                    <p:animEffect transition="in" filter="wipe(up)">
                                      <p:cBhvr>
                                        <p:cTn id="35" dur="500"/>
                                        <p:tgtEl>
                                          <p:spTgt spid="258052">
                                            <p:txEl>
                                              <p:pRg st="1" end="1"/>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258052">
                                            <p:txEl>
                                              <p:pRg st="2" end="2"/>
                                            </p:txEl>
                                          </p:spTgt>
                                        </p:tgtEl>
                                        <p:attrNameLst>
                                          <p:attrName>style.visibility</p:attrName>
                                        </p:attrNameLst>
                                      </p:cBhvr>
                                      <p:to>
                                        <p:strVal val="visible"/>
                                      </p:to>
                                    </p:set>
                                    <p:animEffect transition="in" filter="wipe(up)">
                                      <p:cBhvr>
                                        <p:cTn id="38" dur="500"/>
                                        <p:tgtEl>
                                          <p:spTgt spid="258052">
                                            <p:txEl>
                                              <p:pRg st="2" end="2"/>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258052">
                                            <p:txEl>
                                              <p:pRg st="3" end="3"/>
                                            </p:txEl>
                                          </p:spTgt>
                                        </p:tgtEl>
                                        <p:attrNameLst>
                                          <p:attrName>style.visibility</p:attrName>
                                        </p:attrNameLst>
                                      </p:cBhvr>
                                      <p:to>
                                        <p:strVal val="visible"/>
                                      </p:to>
                                    </p:set>
                                    <p:animEffect transition="in" filter="wipe(up)">
                                      <p:cBhvr>
                                        <p:cTn id="41" dur="500"/>
                                        <p:tgtEl>
                                          <p:spTgt spid="2580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bldLvl="2" autoUpdateAnimBg="0"/>
      <p:bldP spid="258052"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304800" y="152400"/>
            <a:ext cx="8610600" cy="801325"/>
          </a:xfrm>
        </p:spPr>
        <p:txBody>
          <a:bodyPr/>
          <a:lstStyle/>
          <a:p>
            <a:r>
              <a:rPr lang="en-US" altLang="zh-CN" sz="3600" dirty="0">
                <a:latin typeface="宋体" charset="-122"/>
              </a:rPr>
              <a:t>DFA M</a:t>
            </a:r>
            <a:r>
              <a:rPr lang="zh-CN" altLang="en-US" sz="3600" dirty="0">
                <a:latin typeface="宋体" charset="-122"/>
              </a:rPr>
              <a:t>所识别的语言</a:t>
            </a:r>
          </a:p>
        </p:txBody>
      </p:sp>
      <p:sp>
        <p:nvSpPr>
          <p:cNvPr id="259075" name="Rectangle 3"/>
          <p:cNvSpPr>
            <a:spLocks noGrp="1" noChangeArrowheads="1"/>
          </p:cNvSpPr>
          <p:nvPr>
            <p:ph type="body" idx="1"/>
          </p:nvPr>
        </p:nvSpPr>
        <p:spPr>
          <a:xfrm>
            <a:off x="228600" y="1133745"/>
            <a:ext cx="8686800" cy="5328955"/>
          </a:xfrm>
        </p:spPr>
        <p:txBody>
          <a:bodyPr/>
          <a:lstStyle/>
          <a:p>
            <a:r>
              <a:rPr lang="zh-CN" altLang="en-US" dirty="0">
                <a:latin typeface="宋体" charset="-122"/>
              </a:rPr>
              <a:t>对</a:t>
            </a:r>
            <a:r>
              <a:rPr lang="zh-CN" altLang="en-US" dirty="0">
                <a:latin typeface="宋体" charset="-122"/>
                <a:sym typeface="Symbol" pitchFamily="18" charset="2"/>
              </a:rPr>
              <a:t></a:t>
            </a:r>
            <a:r>
              <a:rPr lang="zh-CN" altLang="en-US" dirty="0">
                <a:latin typeface="宋体" charset="-122"/>
              </a:rPr>
              <a:t>上的任何符号串</a:t>
            </a:r>
            <a:r>
              <a:rPr lang="zh-CN" altLang="en-US" dirty="0">
                <a:latin typeface="宋体" charset="-122"/>
                <a:sym typeface="Symbol" pitchFamily="18" charset="2"/>
              </a:rPr>
              <a:t></a:t>
            </a:r>
            <a:r>
              <a:rPr lang="zh-CN" altLang="en-US" baseline="30000" dirty="0">
                <a:latin typeface="宋体" charset="-122"/>
              </a:rPr>
              <a:t>*</a:t>
            </a:r>
            <a:r>
              <a:rPr lang="zh-CN" altLang="en-US" dirty="0">
                <a:latin typeface="宋体" charset="-122"/>
              </a:rPr>
              <a:t>，若存在一条从初态结点到终态结点的路径，该路径上每条边的标记连接成的符号串恰好是</a:t>
            </a:r>
            <a:r>
              <a:rPr lang="zh-CN" altLang="en-US" dirty="0">
                <a:latin typeface="宋体" charset="-122"/>
                <a:sym typeface="Symbol" pitchFamily="18" charset="2"/>
              </a:rPr>
              <a:t></a:t>
            </a:r>
            <a:r>
              <a:rPr lang="zh-CN" altLang="en-US" dirty="0">
                <a:latin typeface="宋体" charset="-122"/>
              </a:rPr>
              <a:t>，则称</a:t>
            </a:r>
            <a:r>
              <a:rPr lang="zh-CN" altLang="en-US" dirty="0">
                <a:solidFill>
                  <a:srgbClr val="0000FF"/>
                </a:solidFill>
                <a:latin typeface="宋体" charset="-122"/>
                <a:sym typeface="Symbol" pitchFamily="18" charset="2"/>
              </a:rPr>
              <a:t></a:t>
            </a:r>
            <a:r>
              <a:rPr lang="zh-CN" altLang="en-US" dirty="0">
                <a:solidFill>
                  <a:srgbClr val="0000FF"/>
                </a:solidFill>
                <a:latin typeface="宋体" charset="-122"/>
              </a:rPr>
              <a:t>为</a:t>
            </a:r>
            <a:r>
              <a:rPr lang="en-US" altLang="zh-CN" dirty="0">
                <a:solidFill>
                  <a:srgbClr val="0000FF"/>
                </a:solidFill>
                <a:latin typeface="宋体" charset="-122"/>
              </a:rPr>
              <a:t>DFA M</a:t>
            </a:r>
            <a:r>
              <a:rPr lang="zh-CN" altLang="en-US" dirty="0">
                <a:solidFill>
                  <a:srgbClr val="0000FF"/>
                </a:solidFill>
                <a:latin typeface="宋体" charset="-122"/>
              </a:rPr>
              <a:t>所识别</a:t>
            </a:r>
            <a:r>
              <a:rPr lang="zh-CN" altLang="en-US" dirty="0">
                <a:latin typeface="宋体" charset="-122"/>
              </a:rPr>
              <a:t>。</a:t>
            </a:r>
          </a:p>
          <a:p>
            <a:r>
              <a:rPr lang="en-US" altLang="zh-CN" dirty="0">
                <a:latin typeface="宋体" charset="-122"/>
              </a:rPr>
              <a:t>DFA M</a:t>
            </a:r>
            <a:r>
              <a:rPr lang="zh-CN" altLang="en-US" dirty="0">
                <a:latin typeface="宋体" charset="-122"/>
              </a:rPr>
              <a:t>所</a:t>
            </a:r>
            <a:r>
              <a:rPr lang="zh-CN" altLang="en-US" dirty="0">
                <a:solidFill>
                  <a:srgbClr val="0000FF"/>
                </a:solidFill>
                <a:latin typeface="宋体" charset="-122"/>
              </a:rPr>
              <a:t>能识别的符号串的全体</a:t>
            </a:r>
            <a:r>
              <a:rPr lang="zh-CN" altLang="en-US" dirty="0">
                <a:latin typeface="宋体" charset="-122"/>
              </a:rPr>
              <a:t>记为</a:t>
            </a:r>
            <a:r>
              <a:rPr lang="en-US" altLang="zh-CN" dirty="0">
                <a:latin typeface="宋体" charset="-122"/>
              </a:rPr>
              <a:t>L(M)</a:t>
            </a:r>
            <a:r>
              <a:rPr lang="zh-CN" altLang="en-US" dirty="0">
                <a:latin typeface="宋体" charset="-122"/>
              </a:rPr>
              <a:t>，称为 </a:t>
            </a:r>
            <a:r>
              <a:rPr lang="en-US" altLang="zh-CN" dirty="0">
                <a:latin typeface="宋体" charset="-122"/>
              </a:rPr>
              <a:t>DFA M </a:t>
            </a:r>
            <a:r>
              <a:rPr lang="zh-CN" altLang="en-US" dirty="0">
                <a:latin typeface="宋体" charset="-122"/>
              </a:rPr>
              <a:t>所识别的语言。</a:t>
            </a:r>
          </a:p>
          <a:p>
            <a:pPr lvl="2"/>
            <a:endParaRPr lang="zh-CN" altLang="en-US" dirty="0">
              <a:latin typeface="宋体" charset="-122"/>
            </a:endParaRPr>
          </a:p>
          <a:p>
            <a:r>
              <a:rPr lang="zh-CN" altLang="en-US" dirty="0">
                <a:latin typeface="宋体" charset="-122"/>
              </a:rPr>
              <a:t>如果我们对所有</a:t>
            </a:r>
            <a:r>
              <a:rPr lang="zh-CN" altLang="en-US" dirty="0">
                <a:latin typeface="宋体" charset="-122"/>
                <a:sym typeface="Symbol" pitchFamily="18" charset="2"/>
              </a:rPr>
              <a:t></a:t>
            </a:r>
            <a:r>
              <a:rPr lang="zh-CN" altLang="en-US" baseline="30000" dirty="0">
                <a:latin typeface="宋体" charset="-122"/>
              </a:rPr>
              <a:t>*</a:t>
            </a:r>
            <a:r>
              <a:rPr lang="zh-CN" altLang="en-US" dirty="0">
                <a:latin typeface="宋体" charset="-122"/>
              </a:rPr>
              <a:t>，递归地扩张</a:t>
            </a:r>
            <a:r>
              <a:rPr lang="zh-CN" altLang="en-US" dirty="0">
                <a:latin typeface="宋体" charset="-122"/>
                <a:sym typeface="Symbol" pitchFamily="18" charset="2"/>
              </a:rPr>
              <a:t></a:t>
            </a:r>
            <a:r>
              <a:rPr lang="zh-CN" altLang="en-US" dirty="0">
                <a:latin typeface="宋体" charset="-122"/>
              </a:rPr>
              <a:t>的定义：</a:t>
            </a:r>
          </a:p>
          <a:p>
            <a:pPr>
              <a:buFont typeface="Monotype Sorts" pitchFamily="2" charset="2"/>
              <a:buNone/>
            </a:pPr>
            <a:r>
              <a:rPr lang="zh-CN" altLang="en-US" dirty="0">
                <a:latin typeface="宋体" charset="-122"/>
              </a:rPr>
              <a:t>  </a:t>
            </a:r>
            <a:r>
              <a:rPr lang="zh-CN" altLang="en-US" sz="2400" dirty="0">
                <a:latin typeface="宋体" charset="-122"/>
              </a:rPr>
              <a:t>对任何</a:t>
            </a:r>
            <a:r>
              <a:rPr lang="en-US" altLang="zh-CN" sz="2400" dirty="0"/>
              <a:t>a</a:t>
            </a:r>
            <a:r>
              <a:rPr lang="en-US" altLang="zh-CN" sz="2400" dirty="0">
                <a:sym typeface="Symbol" pitchFamily="18" charset="2"/>
              </a:rPr>
              <a:t></a:t>
            </a:r>
            <a:r>
              <a:rPr lang="zh-CN" altLang="en-US" sz="2400" dirty="0"/>
              <a:t>，</a:t>
            </a:r>
            <a:r>
              <a:rPr lang="en-US" altLang="zh-CN" sz="2400" dirty="0" err="1"/>
              <a:t>q</a:t>
            </a:r>
            <a:r>
              <a:rPr lang="en-US" altLang="zh-CN" sz="2400" dirty="0" err="1">
                <a:sym typeface="Symbol" pitchFamily="18" charset="2"/>
              </a:rPr>
              <a:t></a:t>
            </a:r>
            <a:r>
              <a:rPr lang="en-US" altLang="zh-CN" sz="2400" dirty="0" err="1"/>
              <a:t>Q</a:t>
            </a:r>
            <a:r>
              <a:rPr lang="en-US" altLang="zh-CN" sz="2400" dirty="0"/>
              <a:t>  </a:t>
            </a:r>
            <a:r>
              <a:rPr lang="zh-CN" altLang="en-US" sz="2400" dirty="0"/>
              <a:t>定义</a:t>
            </a:r>
            <a:r>
              <a:rPr lang="zh-CN" altLang="en-US" sz="2400" dirty="0" smtClean="0"/>
              <a:t>：</a:t>
            </a:r>
            <a:r>
              <a:rPr lang="en-US" altLang="zh-CN" sz="2400" dirty="0" smtClean="0"/>
              <a:t/>
            </a:r>
            <a:br>
              <a:rPr lang="en-US" altLang="zh-CN" sz="2400" dirty="0" smtClean="0"/>
            </a:br>
            <a:r>
              <a:rPr lang="en-US" altLang="zh-CN" sz="2400" dirty="0" smtClean="0"/>
              <a:t>  </a:t>
            </a:r>
            <a:r>
              <a:rPr lang="zh-CN" altLang="en-US" sz="2400" dirty="0" smtClean="0">
                <a:solidFill>
                  <a:srgbClr val="0000FF"/>
                </a:solidFill>
                <a:sym typeface="Symbol" pitchFamily="18" charset="2"/>
              </a:rPr>
              <a:t></a:t>
            </a:r>
            <a:r>
              <a:rPr lang="en-US" altLang="zh-CN" sz="2400" dirty="0">
                <a:solidFill>
                  <a:srgbClr val="0000FF"/>
                </a:solidFill>
              </a:rPr>
              <a:t>(q,</a:t>
            </a:r>
            <a:r>
              <a:rPr lang="en-US" altLang="zh-CN" sz="2400" dirty="0">
                <a:solidFill>
                  <a:srgbClr val="0000FF"/>
                </a:solidFill>
                <a:sym typeface="Symbol" pitchFamily="18" charset="2"/>
              </a:rPr>
              <a:t></a:t>
            </a:r>
            <a:r>
              <a:rPr lang="en-US" altLang="zh-CN" sz="2400" dirty="0">
                <a:solidFill>
                  <a:srgbClr val="0000FF"/>
                </a:solidFill>
              </a:rPr>
              <a:t>)=q    </a:t>
            </a:r>
            <a:r>
              <a:rPr lang="en-US" altLang="zh-CN" sz="2400" dirty="0" smtClean="0">
                <a:solidFill>
                  <a:srgbClr val="0000FF"/>
                </a:solidFill>
              </a:rPr>
              <a:t/>
            </a:r>
            <a:br>
              <a:rPr lang="en-US" altLang="zh-CN" sz="2400" dirty="0" smtClean="0">
                <a:solidFill>
                  <a:srgbClr val="0000FF"/>
                </a:solidFill>
              </a:rPr>
            </a:br>
            <a:r>
              <a:rPr lang="en-US" altLang="zh-CN" sz="2400" dirty="0" smtClean="0">
                <a:solidFill>
                  <a:srgbClr val="0000FF"/>
                </a:solidFill>
              </a:rPr>
              <a:t>  </a:t>
            </a:r>
            <a:r>
              <a:rPr lang="en-US" altLang="zh-CN" sz="2400" dirty="0" smtClean="0">
                <a:solidFill>
                  <a:srgbClr val="0000FF"/>
                </a:solidFill>
                <a:sym typeface="Symbol" pitchFamily="18" charset="2"/>
              </a:rPr>
              <a:t></a:t>
            </a:r>
            <a:r>
              <a:rPr lang="en-US" altLang="zh-CN" sz="2400" dirty="0">
                <a:solidFill>
                  <a:srgbClr val="0000FF"/>
                </a:solidFill>
              </a:rPr>
              <a:t>(</a:t>
            </a:r>
            <a:r>
              <a:rPr lang="en-US" altLang="zh-CN" sz="2400" dirty="0" err="1">
                <a:solidFill>
                  <a:srgbClr val="0000FF"/>
                </a:solidFill>
              </a:rPr>
              <a:t>q,</a:t>
            </a:r>
            <a:r>
              <a:rPr lang="en-US" altLang="zh-CN" sz="2400" dirty="0" err="1">
                <a:solidFill>
                  <a:srgbClr val="0000FF"/>
                </a:solidFill>
                <a:sym typeface="Symbol" pitchFamily="18" charset="2"/>
              </a:rPr>
              <a:t></a:t>
            </a:r>
            <a:r>
              <a:rPr lang="en-US" altLang="zh-CN" sz="2400" dirty="0" err="1">
                <a:solidFill>
                  <a:srgbClr val="0000FF"/>
                </a:solidFill>
              </a:rPr>
              <a:t>a</a:t>
            </a:r>
            <a:r>
              <a:rPr lang="en-US" altLang="zh-CN" sz="2400" dirty="0">
                <a:solidFill>
                  <a:srgbClr val="0000FF"/>
                </a:solidFill>
              </a:rPr>
              <a:t>)=</a:t>
            </a:r>
            <a:r>
              <a:rPr lang="en-US" altLang="zh-CN" sz="2400" dirty="0">
                <a:solidFill>
                  <a:srgbClr val="0000FF"/>
                </a:solidFill>
                <a:sym typeface="Symbol" pitchFamily="18" charset="2"/>
              </a:rPr>
              <a:t></a:t>
            </a:r>
            <a:r>
              <a:rPr lang="en-US" altLang="zh-CN" sz="2400" dirty="0">
                <a:solidFill>
                  <a:srgbClr val="0000FF"/>
                </a:solidFill>
              </a:rPr>
              <a:t>(</a:t>
            </a:r>
            <a:r>
              <a:rPr lang="en-US" altLang="zh-CN" sz="2400" dirty="0">
                <a:solidFill>
                  <a:srgbClr val="0000FF"/>
                </a:solidFill>
                <a:sym typeface="Symbol" pitchFamily="18" charset="2"/>
              </a:rPr>
              <a:t></a:t>
            </a:r>
            <a:r>
              <a:rPr lang="en-US" altLang="zh-CN" sz="2400" dirty="0">
                <a:solidFill>
                  <a:srgbClr val="0000FF"/>
                </a:solidFill>
              </a:rPr>
              <a:t>(q,</a:t>
            </a:r>
            <a:r>
              <a:rPr lang="en-US" altLang="zh-CN" sz="2400" dirty="0">
                <a:solidFill>
                  <a:srgbClr val="0000FF"/>
                </a:solidFill>
                <a:sym typeface="Symbol" pitchFamily="18" charset="2"/>
              </a:rPr>
              <a:t></a:t>
            </a:r>
            <a:r>
              <a:rPr lang="en-US" altLang="zh-CN" sz="2400" dirty="0">
                <a:solidFill>
                  <a:srgbClr val="0000FF"/>
                </a:solidFill>
              </a:rPr>
              <a:t>),a)</a:t>
            </a:r>
          </a:p>
          <a:p>
            <a:pPr lvl="4">
              <a:buFontTx/>
              <a:buNone/>
            </a:pPr>
            <a:endParaRPr lang="en-US" altLang="zh-CN" dirty="0">
              <a:latin typeface="宋体" charset="-122"/>
            </a:endParaRPr>
          </a:p>
          <a:p>
            <a:pPr>
              <a:buFont typeface="Monotype Sorts" pitchFamily="2" charset="2"/>
              <a:buNone/>
            </a:pPr>
            <a:r>
              <a:rPr lang="en-US" altLang="zh-CN" sz="2400" dirty="0">
                <a:latin typeface="宋体" charset="-122"/>
              </a:rPr>
              <a:t>   L(M)={ </a:t>
            </a:r>
            <a:r>
              <a:rPr lang="en-US" altLang="zh-CN" sz="2400" dirty="0">
                <a:latin typeface="宋体" charset="-122"/>
                <a:sym typeface="Symbol" pitchFamily="18" charset="2"/>
              </a:rPr>
              <a:t></a:t>
            </a:r>
            <a:r>
              <a:rPr lang="en-US" altLang="zh-CN" sz="2400" dirty="0">
                <a:latin typeface="宋体" charset="-122"/>
              </a:rPr>
              <a:t> | </a:t>
            </a:r>
            <a:r>
              <a:rPr lang="en-US" altLang="zh-CN" sz="2400" dirty="0">
                <a:latin typeface="宋体" charset="-122"/>
                <a:sym typeface="Symbol" pitchFamily="18" charset="2"/>
              </a:rPr>
              <a:t></a:t>
            </a:r>
            <a:r>
              <a:rPr lang="en-US" altLang="zh-CN" sz="2400" baseline="30000" dirty="0">
                <a:latin typeface="宋体" charset="-122"/>
              </a:rPr>
              <a:t>*</a:t>
            </a:r>
            <a:r>
              <a:rPr lang="zh-CN" altLang="en-US" sz="2400" dirty="0">
                <a:latin typeface="宋体" charset="-122"/>
              </a:rPr>
              <a:t>，并且存在</a:t>
            </a:r>
            <a:r>
              <a:rPr lang="en-US" altLang="zh-CN" sz="2400" dirty="0" err="1">
                <a:latin typeface="宋体" charset="-122"/>
              </a:rPr>
              <a:t>q</a:t>
            </a:r>
            <a:r>
              <a:rPr lang="en-US" altLang="zh-CN" sz="2400" dirty="0" err="1">
                <a:latin typeface="宋体" charset="-122"/>
                <a:sym typeface="Symbol" pitchFamily="18" charset="2"/>
              </a:rPr>
              <a:t></a:t>
            </a:r>
            <a:r>
              <a:rPr lang="en-US" altLang="zh-CN" sz="2400" dirty="0" err="1">
                <a:latin typeface="宋体" charset="-122"/>
              </a:rPr>
              <a:t>F</a:t>
            </a:r>
            <a:r>
              <a:rPr lang="zh-CN" altLang="en-US" sz="2400" dirty="0">
                <a:latin typeface="宋体" charset="-122"/>
              </a:rPr>
              <a:t>，使</a:t>
            </a:r>
            <a:r>
              <a:rPr lang="zh-CN" altLang="en-US" sz="2400" dirty="0">
                <a:latin typeface="宋体" charset="-122"/>
                <a:sym typeface="Symbol" pitchFamily="18" charset="2"/>
              </a:rPr>
              <a:t></a:t>
            </a:r>
            <a:r>
              <a:rPr lang="en-US" altLang="zh-CN" sz="2400" dirty="0">
                <a:latin typeface="宋体" charset="-122"/>
              </a:rPr>
              <a:t>(q</a:t>
            </a:r>
            <a:r>
              <a:rPr lang="en-US" altLang="zh-CN" sz="2400" baseline="-25000" dirty="0">
                <a:latin typeface="宋体" charset="-122"/>
              </a:rPr>
              <a:t>0</a:t>
            </a:r>
            <a:r>
              <a:rPr lang="en-US" altLang="zh-CN" sz="2400" dirty="0">
                <a:latin typeface="宋体" charset="-122"/>
              </a:rPr>
              <a:t>,</a:t>
            </a:r>
            <a:r>
              <a:rPr lang="en-US" altLang="zh-CN" sz="2400" dirty="0">
                <a:latin typeface="宋体" charset="-122"/>
                <a:sym typeface="Symbol" pitchFamily="18" charset="2"/>
              </a:rPr>
              <a:t></a:t>
            </a:r>
            <a:r>
              <a:rPr lang="en-US" altLang="zh-CN" sz="2400" dirty="0">
                <a:latin typeface="宋体" charset="-122"/>
              </a:rPr>
              <a:t>)=q }</a:t>
            </a:r>
            <a:endParaRPr lang="en-US" altLang="zh-CN" dirty="0">
              <a:latin typeface="宋体" charset="-122"/>
            </a:endParaRP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7</a:t>
            </a:fld>
            <a:endParaRPr lang="en-US" altLang="zh-CN"/>
          </a:p>
        </p:txBody>
      </p:sp>
    </p:spTree>
    <p:extLst>
      <p:ext uri="{BB962C8B-B14F-4D97-AF65-F5344CB8AC3E}">
        <p14:creationId xmlns:p14="http://schemas.microsoft.com/office/powerpoint/2010/main" val="37023643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9075">
                                            <p:txEl>
                                              <p:pRg st="0" end="0"/>
                                            </p:txEl>
                                          </p:spTgt>
                                        </p:tgtEl>
                                        <p:attrNameLst>
                                          <p:attrName>style.visibility</p:attrName>
                                        </p:attrNameLst>
                                      </p:cBhvr>
                                      <p:to>
                                        <p:strVal val="visible"/>
                                      </p:to>
                                    </p:set>
                                    <p:animEffect transition="in" filter="wipe(up)">
                                      <p:cBhvr>
                                        <p:cTn id="7" dur="500"/>
                                        <p:tgtEl>
                                          <p:spTgt spid="259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9075">
                                            <p:txEl>
                                              <p:pRg st="1" end="1"/>
                                            </p:txEl>
                                          </p:spTgt>
                                        </p:tgtEl>
                                        <p:attrNameLst>
                                          <p:attrName>style.visibility</p:attrName>
                                        </p:attrNameLst>
                                      </p:cBhvr>
                                      <p:to>
                                        <p:strVal val="visible"/>
                                      </p:to>
                                    </p:set>
                                    <p:animEffect transition="in" filter="wipe(up)">
                                      <p:cBhvr>
                                        <p:cTn id="12" dur="500"/>
                                        <p:tgtEl>
                                          <p:spTgt spid="259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9075">
                                            <p:txEl>
                                              <p:pRg st="3" end="3"/>
                                            </p:txEl>
                                          </p:spTgt>
                                        </p:tgtEl>
                                        <p:attrNameLst>
                                          <p:attrName>style.visibility</p:attrName>
                                        </p:attrNameLst>
                                      </p:cBhvr>
                                      <p:to>
                                        <p:strVal val="visible"/>
                                      </p:to>
                                    </p:set>
                                    <p:animEffect transition="in" filter="wipe(up)">
                                      <p:cBhvr>
                                        <p:cTn id="17" dur="500"/>
                                        <p:tgtEl>
                                          <p:spTgt spid="25907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59075">
                                            <p:txEl>
                                              <p:pRg st="4" end="4"/>
                                            </p:txEl>
                                          </p:spTgt>
                                        </p:tgtEl>
                                        <p:attrNameLst>
                                          <p:attrName>style.visibility</p:attrName>
                                        </p:attrNameLst>
                                      </p:cBhvr>
                                      <p:to>
                                        <p:strVal val="visible"/>
                                      </p:to>
                                    </p:set>
                                    <p:animEffect transition="in" filter="wipe(up)">
                                      <p:cBhvr>
                                        <p:cTn id="22" dur="500"/>
                                        <p:tgtEl>
                                          <p:spTgt spid="25907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59075">
                                            <p:txEl>
                                              <p:pRg st="6" end="6"/>
                                            </p:txEl>
                                          </p:spTgt>
                                        </p:tgtEl>
                                        <p:attrNameLst>
                                          <p:attrName>style.visibility</p:attrName>
                                        </p:attrNameLst>
                                      </p:cBhvr>
                                      <p:to>
                                        <p:strVal val="visible"/>
                                      </p:to>
                                    </p:set>
                                    <p:animEffect transition="in" filter="wipe(up)">
                                      <p:cBhvr>
                                        <p:cTn id="27" dur="500"/>
                                        <p:tgtEl>
                                          <p:spTgt spid="2590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zh-CN" altLang="en-US">
                <a:latin typeface="宋体" charset="-122"/>
              </a:rPr>
              <a:t>二、非确定的有限自动机（</a:t>
            </a:r>
            <a:r>
              <a:rPr lang="en-US" altLang="zh-CN">
                <a:latin typeface="宋体" charset="-122"/>
              </a:rPr>
              <a:t>NFA</a:t>
            </a:r>
            <a:r>
              <a:rPr lang="zh-CN" altLang="en-US">
                <a:latin typeface="宋体" charset="-122"/>
              </a:rPr>
              <a:t>）</a:t>
            </a:r>
          </a:p>
        </p:txBody>
      </p:sp>
      <p:sp>
        <p:nvSpPr>
          <p:cNvPr id="261123" name="Rectangle 3"/>
          <p:cNvSpPr>
            <a:spLocks noGrp="1" noChangeArrowheads="1"/>
          </p:cNvSpPr>
          <p:nvPr>
            <p:ph type="body" idx="1"/>
          </p:nvPr>
        </p:nvSpPr>
        <p:spPr>
          <a:xfrm>
            <a:off x="4405313" y="1528763"/>
            <a:ext cx="4478337" cy="617537"/>
          </a:xfrm>
        </p:spPr>
        <p:txBody>
          <a:bodyPr/>
          <a:lstStyle/>
          <a:p>
            <a:pPr>
              <a:buFont typeface="Monotype Sorts" pitchFamily="2" charset="2"/>
              <a:buNone/>
            </a:pPr>
            <a:r>
              <a:rPr lang="zh-CN" altLang="en-US" sz="2400" dirty="0" smtClean="0">
                <a:latin typeface="宋体" charset="-122"/>
              </a:rPr>
              <a:t>所</a:t>
            </a:r>
            <a:r>
              <a:rPr lang="zh-CN" altLang="en-US" sz="2400" dirty="0">
                <a:latin typeface="宋体" charset="-122"/>
              </a:rPr>
              <a:t>识别</a:t>
            </a:r>
            <a:r>
              <a:rPr lang="zh-CN" altLang="en-US" sz="2400" dirty="0" smtClean="0">
                <a:latin typeface="宋体" charset="-122"/>
              </a:rPr>
              <a:t>的</a:t>
            </a:r>
            <a:r>
              <a:rPr lang="zh-CN" altLang="en-US" sz="2400" dirty="0">
                <a:latin typeface="宋体" charset="-122"/>
              </a:rPr>
              <a:t>语言是 </a:t>
            </a:r>
            <a:r>
              <a:rPr lang="en-US" altLang="zh-CN" sz="2400" dirty="0">
                <a:latin typeface="宋体" charset="-122"/>
              </a:rPr>
              <a:t>L(M)={</a:t>
            </a:r>
            <a:r>
              <a:rPr lang="en-US" altLang="zh-CN" sz="2400" dirty="0" err="1">
                <a:latin typeface="宋体" charset="-122"/>
              </a:rPr>
              <a:t>a</a:t>
            </a:r>
            <a:r>
              <a:rPr lang="en-US" altLang="zh-CN" sz="2400" baseline="30000" dirty="0" err="1">
                <a:latin typeface="宋体" charset="-122"/>
              </a:rPr>
              <a:t>+</a:t>
            </a:r>
            <a:r>
              <a:rPr lang="en-US" altLang="zh-CN" sz="2400" dirty="0" err="1">
                <a:latin typeface="宋体" charset="-122"/>
              </a:rPr>
              <a:t>b</a:t>
            </a:r>
            <a:r>
              <a:rPr lang="en-US" altLang="zh-CN" sz="2400" baseline="30000" dirty="0">
                <a:latin typeface="宋体" charset="-122"/>
              </a:rPr>
              <a:t>+</a:t>
            </a:r>
            <a:r>
              <a:rPr lang="en-US" altLang="zh-CN" sz="2400" dirty="0">
                <a:latin typeface="宋体" charset="-122"/>
              </a:rPr>
              <a:t>}</a:t>
            </a:r>
          </a:p>
        </p:txBody>
      </p:sp>
      <p:sp>
        <p:nvSpPr>
          <p:cNvPr id="261124" name="Rectangle 4"/>
          <p:cNvSpPr>
            <a:spLocks noChangeArrowheads="1"/>
          </p:cNvSpPr>
          <p:nvPr/>
        </p:nvSpPr>
        <p:spPr bwMode="auto">
          <a:xfrm>
            <a:off x="609600" y="2362200"/>
            <a:ext cx="8335963"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1054100" indent="-10541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1530350" indent="-285750" algn="l">
              <a:spcBef>
                <a:spcPct val="20000"/>
              </a:spcBef>
              <a:buChar char="–"/>
              <a:defRPr kumimoji="1" sz="2400" b="1">
                <a:solidFill>
                  <a:schemeClr val="tx1"/>
                </a:solidFill>
                <a:latin typeface="Times New Roman" pitchFamily="18" charset="0"/>
                <a:ea typeface="黑体" pitchFamily="2" charset="-122"/>
              </a:defRPr>
            </a:lvl2pPr>
            <a:lvl3pPr marL="1949450" indent="-228600" algn="l">
              <a:spcBef>
                <a:spcPct val="20000"/>
              </a:spcBef>
              <a:buChar char="•"/>
              <a:defRPr kumimoji="1" sz="2000" b="1">
                <a:solidFill>
                  <a:schemeClr val="tx1"/>
                </a:solidFill>
                <a:latin typeface="Times New Roman" pitchFamily="18" charset="0"/>
                <a:ea typeface="黑体" pitchFamily="2" charset="-122"/>
              </a:defRPr>
            </a:lvl3pPr>
            <a:lvl4pPr marL="2368550" indent="-228600" algn="l">
              <a:spcBef>
                <a:spcPct val="20000"/>
              </a:spcBef>
              <a:buChar char="–"/>
              <a:defRPr kumimoji="1" b="1">
                <a:solidFill>
                  <a:schemeClr val="tx1"/>
                </a:solidFill>
                <a:latin typeface="Times New Roman" pitchFamily="18" charset="0"/>
                <a:ea typeface="黑体" pitchFamily="2" charset="-122"/>
              </a:defRPr>
            </a:lvl4pPr>
            <a:lvl5pPr marL="2787650" indent="-228600" algn="l">
              <a:spcBef>
                <a:spcPct val="20000"/>
              </a:spcBef>
              <a:buChar char="»"/>
              <a:defRPr kumimoji="1" b="1">
                <a:solidFill>
                  <a:schemeClr val="tx1"/>
                </a:solidFill>
                <a:latin typeface="Times New Roman" pitchFamily="18" charset="0"/>
                <a:ea typeface="黑体" pitchFamily="2" charset="-122"/>
              </a:defRPr>
            </a:lvl5pPr>
            <a:lvl6pPr marL="324485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370205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415925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461645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pPr algn="just">
              <a:buFont typeface="Monotype Sorts" pitchFamily="2" charset="2"/>
              <a:buNone/>
            </a:pPr>
            <a:r>
              <a:rPr lang="en-US" altLang="zh-CN" sz="2400">
                <a:solidFill>
                  <a:srgbClr val="0000FF"/>
                </a:solidFill>
                <a:latin typeface="宋体" charset="-122"/>
              </a:rPr>
              <a:t>NFA</a:t>
            </a:r>
            <a:r>
              <a:rPr lang="zh-CN" altLang="en-US" sz="2400">
                <a:solidFill>
                  <a:srgbClr val="0000FF"/>
                </a:solidFill>
                <a:latin typeface="宋体" charset="-122"/>
              </a:rPr>
              <a:t>的定义</a:t>
            </a:r>
            <a:r>
              <a:rPr lang="zh-CN" altLang="en-US" sz="2400">
                <a:latin typeface="宋体" charset="-122"/>
              </a:rPr>
              <a:t>：</a:t>
            </a:r>
          </a:p>
          <a:p>
            <a:pPr algn="just">
              <a:buFont typeface="Monotype Sorts" pitchFamily="2" charset="2"/>
              <a:buNone/>
            </a:pPr>
            <a:r>
              <a:rPr lang="zh-CN" altLang="en-US" sz="2400">
                <a:latin typeface="宋体" charset="-122"/>
              </a:rPr>
              <a:t>一个非确定的有限自动机</a:t>
            </a:r>
            <a:r>
              <a:rPr lang="en-US" altLang="zh-CN" sz="2400">
                <a:latin typeface="宋体" charset="-122"/>
              </a:rPr>
              <a:t>M(</a:t>
            </a:r>
            <a:r>
              <a:rPr lang="zh-CN" altLang="en-US" sz="2400">
                <a:latin typeface="宋体" charset="-122"/>
              </a:rPr>
              <a:t>记作：</a:t>
            </a:r>
            <a:r>
              <a:rPr lang="en-US" altLang="zh-CN" sz="2400">
                <a:solidFill>
                  <a:srgbClr val="0000FF"/>
                </a:solidFill>
                <a:latin typeface="宋体" charset="-122"/>
              </a:rPr>
              <a:t>NFA M</a:t>
            </a:r>
            <a:r>
              <a:rPr lang="en-US" altLang="zh-CN" sz="2400">
                <a:latin typeface="宋体" charset="-122"/>
              </a:rPr>
              <a:t>)</a:t>
            </a:r>
            <a:r>
              <a:rPr lang="zh-CN" altLang="en-US" sz="2400">
                <a:latin typeface="宋体" charset="-122"/>
              </a:rPr>
              <a:t>是一个五元组</a:t>
            </a:r>
          </a:p>
          <a:p>
            <a:pPr algn="just">
              <a:buFont typeface="Monotype Sorts" pitchFamily="2" charset="2"/>
              <a:buNone/>
            </a:pPr>
            <a:r>
              <a:rPr lang="zh-CN" altLang="zh-CN" sz="2400">
                <a:latin typeface="宋体" charset="-122"/>
              </a:rPr>
              <a:t>          </a:t>
            </a:r>
            <a:r>
              <a:rPr lang="en-US" altLang="zh-CN" sz="2400">
                <a:latin typeface="宋体" charset="-122"/>
              </a:rPr>
              <a:t>M=(</a:t>
            </a:r>
            <a:r>
              <a:rPr lang="en-US" altLang="zh-CN" sz="2400">
                <a:latin typeface="宋体" charset="-122"/>
                <a:sym typeface="Symbol" pitchFamily="18" charset="2"/>
              </a:rPr>
              <a:t></a:t>
            </a:r>
            <a:r>
              <a:rPr lang="zh-CN" altLang="en-US" sz="2400">
                <a:latin typeface="宋体" charset="-122"/>
              </a:rPr>
              <a:t>，</a:t>
            </a:r>
            <a:r>
              <a:rPr lang="en-US" altLang="zh-CN" sz="2400">
                <a:latin typeface="宋体" charset="-122"/>
              </a:rPr>
              <a:t>Q</a:t>
            </a:r>
            <a:r>
              <a:rPr lang="zh-CN" altLang="en-US" sz="2400">
                <a:latin typeface="宋体" charset="-122"/>
              </a:rPr>
              <a:t>，</a:t>
            </a:r>
            <a:r>
              <a:rPr lang="en-US" altLang="zh-CN" sz="2400">
                <a:latin typeface="宋体" charset="-122"/>
              </a:rPr>
              <a:t>q</a:t>
            </a:r>
            <a:r>
              <a:rPr lang="en-US" altLang="zh-CN" sz="2400" baseline="-25000">
                <a:latin typeface="宋体" charset="-122"/>
              </a:rPr>
              <a:t>0</a:t>
            </a:r>
            <a:r>
              <a:rPr lang="zh-CN" altLang="en-US" sz="2400">
                <a:latin typeface="宋体" charset="-122"/>
              </a:rPr>
              <a:t>，</a:t>
            </a:r>
            <a:r>
              <a:rPr lang="en-US" altLang="zh-CN" sz="2400">
                <a:latin typeface="宋体" charset="-122"/>
              </a:rPr>
              <a:t>F</a:t>
            </a:r>
            <a:r>
              <a:rPr lang="zh-CN" altLang="en-US" sz="2400">
                <a:latin typeface="宋体" charset="-122"/>
              </a:rPr>
              <a:t>，</a:t>
            </a:r>
            <a:r>
              <a:rPr lang="zh-CN" altLang="en-US" sz="2400">
                <a:latin typeface="宋体" charset="-122"/>
                <a:sym typeface="Symbol" pitchFamily="18" charset="2"/>
              </a:rPr>
              <a:t></a:t>
            </a:r>
            <a:r>
              <a:rPr lang="en-US" altLang="zh-CN" sz="2400">
                <a:latin typeface="宋体" charset="-122"/>
              </a:rPr>
              <a:t>)</a:t>
            </a:r>
          </a:p>
          <a:p>
            <a:pPr algn="just">
              <a:buFont typeface="Monotype Sorts" pitchFamily="2" charset="2"/>
              <a:buNone/>
            </a:pPr>
            <a:r>
              <a:rPr lang="zh-CN" altLang="en-US" sz="2400">
                <a:latin typeface="宋体" charset="-122"/>
              </a:rPr>
              <a:t>其中  </a:t>
            </a:r>
            <a:r>
              <a:rPr lang="zh-CN" altLang="en-US" sz="2000">
                <a:latin typeface="宋体" charset="-122"/>
                <a:sym typeface="Symbol" pitchFamily="18" charset="2"/>
              </a:rPr>
              <a:t></a:t>
            </a:r>
            <a:r>
              <a:rPr lang="zh-CN" altLang="en-US" sz="2000">
                <a:latin typeface="宋体" charset="-122"/>
              </a:rPr>
              <a:t>：是一个</a:t>
            </a:r>
            <a:r>
              <a:rPr lang="zh-CN" altLang="en-US" sz="2000">
                <a:solidFill>
                  <a:srgbClr val="0000FF"/>
                </a:solidFill>
                <a:latin typeface="宋体" charset="-122"/>
              </a:rPr>
              <a:t>字母表</a:t>
            </a:r>
            <a:r>
              <a:rPr lang="zh-CN" altLang="en-US" sz="2000">
                <a:latin typeface="宋体" charset="-122"/>
              </a:rPr>
              <a:t>，它的每个元素称为一个输入符号</a:t>
            </a:r>
          </a:p>
          <a:p>
            <a:pPr algn="just">
              <a:buFont typeface="Monotype Sorts" pitchFamily="2" charset="2"/>
              <a:buNone/>
            </a:pPr>
            <a:r>
              <a:rPr lang="zh-CN" altLang="en-US" sz="2000">
                <a:latin typeface="宋体" charset="-122"/>
              </a:rPr>
              <a:t>       </a:t>
            </a:r>
            <a:r>
              <a:rPr lang="en-US" altLang="zh-CN" sz="2000">
                <a:latin typeface="宋体" charset="-122"/>
              </a:rPr>
              <a:t>Q</a:t>
            </a:r>
            <a:r>
              <a:rPr lang="zh-CN" altLang="en-US" sz="2000">
                <a:latin typeface="宋体" charset="-122"/>
              </a:rPr>
              <a:t>：是一个</a:t>
            </a:r>
            <a:r>
              <a:rPr lang="zh-CN" altLang="en-US" sz="2000">
                <a:solidFill>
                  <a:srgbClr val="0000FF"/>
                </a:solidFill>
                <a:latin typeface="宋体" charset="-122"/>
              </a:rPr>
              <a:t>有限状态集合</a:t>
            </a:r>
            <a:endParaRPr lang="zh-CN" altLang="en-US" sz="2000">
              <a:latin typeface="宋体" charset="-122"/>
            </a:endParaRPr>
          </a:p>
          <a:p>
            <a:pPr algn="just">
              <a:buFont typeface="Monotype Sorts" pitchFamily="2" charset="2"/>
              <a:buNone/>
            </a:pPr>
            <a:r>
              <a:rPr lang="zh-CN" altLang="en-US" sz="2000">
                <a:latin typeface="宋体" charset="-122"/>
              </a:rPr>
              <a:t>       </a:t>
            </a:r>
            <a:r>
              <a:rPr lang="en-US" altLang="zh-CN" sz="2000">
                <a:latin typeface="宋体" charset="-122"/>
              </a:rPr>
              <a:t>q</a:t>
            </a:r>
            <a:r>
              <a:rPr lang="en-US" altLang="zh-CN" sz="2000" baseline="-25000">
                <a:latin typeface="宋体" charset="-122"/>
              </a:rPr>
              <a:t>0</a:t>
            </a:r>
            <a:r>
              <a:rPr lang="en-US" altLang="zh-CN" sz="2000">
                <a:latin typeface="宋体" charset="-122"/>
                <a:sym typeface="Symbol" pitchFamily="18" charset="2"/>
              </a:rPr>
              <a:t></a:t>
            </a:r>
            <a:r>
              <a:rPr lang="en-US" altLang="zh-CN" sz="2000">
                <a:latin typeface="宋体" charset="-122"/>
              </a:rPr>
              <a:t>Q</a:t>
            </a:r>
            <a:r>
              <a:rPr lang="zh-CN" altLang="en-US" sz="2000">
                <a:latin typeface="宋体" charset="-122"/>
              </a:rPr>
              <a:t>：</a:t>
            </a:r>
            <a:r>
              <a:rPr lang="en-US" altLang="zh-CN" sz="2000">
                <a:latin typeface="宋体" charset="-122"/>
              </a:rPr>
              <a:t>q</a:t>
            </a:r>
            <a:r>
              <a:rPr lang="en-US" altLang="zh-CN" sz="2000" baseline="-25000">
                <a:latin typeface="宋体" charset="-122"/>
              </a:rPr>
              <a:t>0</a:t>
            </a:r>
            <a:r>
              <a:rPr lang="zh-CN" altLang="en-US" sz="2000">
                <a:latin typeface="宋体" charset="-122"/>
              </a:rPr>
              <a:t>称为</a:t>
            </a:r>
            <a:r>
              <a:rPr lang="zh-CN" altLang="en-US" sz="2000">
                <a:solidFill>
                  <a:srgbClr val="0000FF"/>
                </a:solidFill>
                <a:latin typeface="宋体" charset="-122"/>
              </a:rPr>
              <a:t>初始状态</a:t>
            </a:r>
            <a:endParaRPr lang="zh-CN" altLang="en-US" sz="2000">
              <a:latin typeface="宋体" charset="-122"/>
            </a:endParaRPr>
          </a:p>
          <a:p>
            <a:pPr algn="just">
              <a:buFont typeface="Monotype Sorts" pitchFamily="2" charset="2"/>
              <a:buNone/>
            </a:pPr>
            <a:r>
              <a:rPr lang="zh-CN" altLang="en-US" sz="2000">
                <a:latin typeface="宋体" charset="-122"/>
              </a:rPr>
              <a:t>       </a:t>
            </a:r>
            <a:r>
              <a:rPr lang="en-US" altLang="zh-CN" sz="2000">
                <a:latin typeface="宋体" charset="-122"/>
              </a:rPr>
              <a:t>F</a:t>
            </a:r>
            <a:r>
              <a:rPr lang="en-US" altLang="zh-CN" sz="2000">
                <a:latin typeface="宋体" charset="-122"/>
                <a:sym typeface="Symbol" pitchFamily="18" charset="2"/>
              </a:rPr>
              <a:t></a:t>
            </a:r>
            <a:r>
              <a:rPr lang="en-US" altLang="zh-CN" sz="2000">
                <a:latin typeface="宋体" charset="-122"/>
              </a:rPr>
              <a:t>Q</a:t>
            </a:r>
            <a:r>
              <a:rPr lang="zh-CN" altLang="en-US" sz="2000">
                <a:latin typeface="宋体" charset="-122"/>
              </a:rPr>
              <a:t>：</a:t>
            </a:r>
            <a:r>
              <a:rPr lang="en-US" altLang="zh-CN" sz="2000">
                <a:latin typeface="宋体" charset="-122"/>
              </a:rPr>
              <a:t>F</a:t>
            </a:r>
            <a:r>
              <a:rPr lang="zh-CN" altLang="en-US" sz="2000">
                <a:latin typeface="宋体" charset="-122"/>
              </a:rPr>
              <a:t>称为</a:t>
            </a:r>
            <a:r>
              <a:rPr lang="zh-CN" altLang="en-US" sz="2000">
                <a:solidFill>
                  <a:srgbClr val="0000FF"/>
                </a:solidFill>
                <a:latin typeface="宋体" charset="-122"/>
              </a:rPr>
              <a:t>终结状态集合</a:t>
            </a:r>
            <a:endParaRPr lang="zh-CN" altLang="en-US" sz="2000">
              <a:latin typeface="宋体" charset="-122"/>
            </a:endParaRPr>
          </a:p>
          <a:p>
            <a:pPr algn="just">
              <a:buFont typeface="Monotype Sorts" pitchFamily="2" charset="2"/>
              <a:buNone/>
            </a:pPr>
            <a:r>
              <a:rPr lang="zh-CN" altLang="en-US" sz="2000">
                <a:latin typeface="宋体" charset="-122"/>
              </a:rPr>
              <a:t>       </a:t>
            </a:r>
            <a:r>
              <a:rPr lang="zh-CN" altLang="en-US" sz="2000">
                <a:latin typeface="宋体" charset="-122"/>
                <a:sym typeface="Symbol" pitchFamily="18" charset="2"/>
              </a:rPr>
              <a:t></a:t>
            </a:r>
            <a:r>
              <a:rPr lang="zh-CN" altLang="en-US" sz="2000">
                <a:latin typeface="宋体" charset="-122"/>
              </a:rPr>
              <a:t>：是一个从</a:t>
            </a:r>
            <a:r>
              <a:rPr lang="en-US" altLang="zh-CN" sz="2000">
                <a:latin typeface="宋体" charset="-122"/>
              </a:rPr>
              <a:t>Q</a:t>
            </a:r>
            <a:r>
              <a:rPr lang="en-US" altLang="zh-CN" sz="2000">
                <a:latin typeface="宋体" charset="-122"/>
                <a:sym typeface="Symbol" pitchFamily="18" charset="2"/>
              </a:rPr>
              <a:t></a:t>
            </a:r>
            <a:r>
              <a:rPr lang="zh-CN" altLang="en-US" sz="2000">
                <a:latin typeface="宋体" charset="-122"/>
              </a:rPr>
              <a:t>到</a:t>
            </a:r>
            <a:r>
              <a:rPr lang="en-US" altLang="zh-CN" sz="2000">
                <a:latin typeface="宋体" charset="-122"/>
              </a:rPr>
              <a:t>Q</a:t>
            </a:r>
            <a:r>
              <a:rPr lang="zh-CN" altLang="en-US" sz="2000">
                <a:latin typeface="宋体" charset="-122"/>
              </a:rPr>
              <a:t>的子集的</a:t>
            </a:r>
            <a:r>
              <a:rPr lang="zh-CN" altLang="en-US" sz="2000">
                <a:solidFill>
                  <a:srgbClr val="0000FF"/>
                </a:solidFill>
                <a:latin typeface="宋体" charset="-122"/>
              </a:rPr>
              <a:t>映射</a:t>
            </a:r>
            <a:r>
              <a:rPr lang="zh-CN" altLang="en-US" sz="2000">
                <a:latin typeface="宋体" charset="-122"/>
              </a:rPr>
              <a:t>， 即</a:t>
            </a:r>
            <a:r>
              <a:rPr lang="zh-CN" altLang="en-US" sz="2000">
                <a:solidFill>
                  <a:srgbClr val="0000FF"/>
                </a:solidFill>
                <a:latin typeface="宋体" charset="-122"/>
                <a:sym typeface="Symbol" pitchFamily="18" charset="2"/>
              </a:rPr>
              <a:t></a:t>
            </a:r>
            <a:r>
              <a:rPr lang="zh-CN" altLang="en-US" sz="2000">
                <a:solidFill>
                  <a:srgbClr val="0000FF"/>
                </a:solidFill>
                <a:latin typeface="宋体" charset="-122"/>
              </a:rPr>
              <a:t>：</a:t>
            </a:r>
            <a:r>
              <a:rPr lang="en-US" altLang="zh-CN" sz="2000">
                <a:solidFill>
                  <a:srgbClr val="0000FF"/>
                </a:solidFill>
                <a:latin typeface="宋体" charset="-122"/>
              </a:rPr>
              <a:t>Q</a:t>
            </a:r>
            <a:r>
              <a:rPr lang="en-US" altLang="zh-CN" sz="2000">
                <a:solidFill>
                  <a:srgbClr val="0000FF"/>
                </a:solidFill>
                <a:latin typeface="宋体" charset="-122"/>
                <a:sym typeface="Symbol" pitchFamily="18" charset="2"/>
              </a:rPr>
              <a:t></a:t>
            </a:r>
            <a:r>
              <a:rPr lang="en-US" altLang="zh-CN" sz="2000">
                <a:solidFill>
                  <a:srgbClr val="0000FF"/>
                </a:solidFill>
                <a:latin typeface="宋体" charset="-122"/>
              </a:rPr>
              <a:t>2</a:t>
            </a:r>
            <a:r>
              <a:rPr lang="en-US" altLang="zh-CN" sz="2000" baseline="30000">
                <a:solidFill>
                  <a:srgbClr val="0000FF"/>
                </a:solidFill>
                <a:latin typeface="宋体" charset="-122"/>
              </a:rPr>
              <a:t>Q</a:t>
            </a:r>
          </a:p>
          <a:p>
            <a:pPr lvl="2" algn="just">
              <a:buFontTx/>
              <a:buNone/>
            </a:pPr>
            <a:endParaRPr lang="en-US" altLang="zh-CN" sz="1800">
              <a:latin typeface="宋体" charset="-122"/>
            </a:endParaRPr>
          </a:p>
          <a:p>
            <a:pPr algn="just">
              <a:buFont typeface="Monotype Sorts" pitchFamily="2" charset="2"/>
              <a:buNone/>
            </a:pPr>
            <a:r>
              <a:rPr lang="zh-CN" altLang="en-US" sz="2400">
                <a:latin typeface="宋体" charset="-122"/>
              </a:rPr>
              <a:t>其中</a:t>
            </a:r>
            <a:r>
              <a:rPr lang="en-US" altLang="zh-CN" sz="2400">
                <a:solidFill>
                  <a:srgbClr val="0000FF"/>
                </a:solidFill>
                <a:latin typeface="宋体" charset="-122"/>
              </a:rPr>
              <a:t>2</a:t>
            </a:r>
            <a:r>
              <a:rPr lang="en-US" altLang="zh-CN" sz="2400" baseline="30000">
                <a:solidFill>
                  <a:srgbClr val="0000FF"/>
                </a:solidFill>
                <a:latin typeface="宋体" charset="-122"/>
              </a:rPr>
              <a:t>Q</a:t>
            </a:r>
            <a:r>
              <a:rPr lang="zh-CN" altLang="en-US" sz="2400">
                <a:solidFill>
                  <a:srgbClr val="0000FF"/>
                </a:solidFill>
                <a:latin typeface="宋体" charset="-122"/>
              </a:rPr>
              <a:t>是</a:t>
            </a:r>
            <a:r>
              <a:rPr lang="en-US" altLang="zh-CN" sz="2400">
                <a:solidFill>
                  <a:srgbClr val="0000FF"/>
                </a:solidFill>
                <a:latin typeface="宋体" charset="-122"/>
              </a:rPr>
              <a:t>Q</a:t>
            </a:r>
            <a:r>
              <a:rPr lang="zh-CN" altLang="en-US" sz="2400">
                <a:solidFill>
                  <a:srgbClr val="0000FF"/>
                </a:solidFill>
                <a:latin typeface="宋体" charset="-122"/>
              </a:rPr>
              <a:t>的幂集</a:t>
            </a:r>
            <a:r>
              <a:rPr lang="zh-CN" altLang="en-US" sz="2400">
                <a:latin typeface="宋体" charset="-122"/>
              </a:rPr>
              <a:t>，也就是</a:t>
            </a:r>
            <a:r>
              <a:rPr lang="en-US" altLang="zh-CN" sz="2400">
                <a:latin typeface="宋体" charset="-122"/>
              </a:rPr>
              <a:t>Q</a:t>
            </a:r>
            <a:r>
              <a:rPr lang="zh-CN" altLang="en-US" sz="2400">
                <a:latin typeface="宋体" charset="-122"/>
              </a:rPr>
              <a:t>的所有子集组成的集合。</a:t>
            </a:r>
          </a:p>
        </p:txBody>
      </p:sp>
      <p:grpSp>
        <p:nvGrpSpPr>
          <p:cNvPr id="261125" name="Group 5"/>
          <p:cNvGrpSpPr>
            <a:grpSpLocks/>
          </p:cNvGrpSpPr>
          <p:nvPr/>
        </p:nvGrpSpPr>
        <p:grpSpPr bwMode="auto">
          <a:xfrm>
            <a:off x="1066800" y="1143000"/>
            <a:ext cx="3124200" cy="863600"/>
            <a:chOff x="3111" y="11585"/>
            <a:chExt cx="3680" cy="1000"/>
          </a:xfrm>
        </p:grpSpPr>
        <p:grpSp>
          <p:nvGrpSpPr>
            <p:cNvPr id="261126" name="Group 6"/>
            <p:cNvGrpSpPr>
              <a:grpSpLocks/>
            </p:cNvGrpSpPr>
            <p:nvPr/>
          </p:nvGrpSpPr>
          <p:grpSpPr bwMode="auto">
            <a:xfrm>
              <a:off x="3851" y="12125"/>
              <a:ext cx="440" cy="460"/>
              <a:chOff x="3851" y="12125"/>
              <a:chExt cx="440" cy="460"/>
            </a:xfrm>
          </p:grpSpPr>
          <p:sp>
            <p:nvSpPr>
              <p:cNvPr id="261127" name="Oval 7"/>
              <p:cNvSpPr>
                <a:spLocks noChangeArrowheads="1"/>
              </p:cNvSpPr>
              <p:nvPr/>
            </p:nvSpPr>
            <p:spPr bwMode="auto">
              <a:xfrm>
                <a:off x="3891" y="12145"/>
                <a:ext cx="360" cy="40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1128" name="Text Box 8"/>
              <p:cNvSpPr txBox="1">
                <a:spLocks noChangeArrowheads="1"/>
              </p:cNvSpPr>
              <p:nvPr/>
            </p:nvSpPr>
            <p:spPr bwMode="auto">
              <a:xfrm>
                <a:off x="3851" y="12125"/>
                <a:ext cx="44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800" b="1"/>
                  <a:t>A</a:t>
                </a:r>
              </a:p>
            </p:txBody>
          </p:sp>
        </p:grpSp>
        <p:grpSp>
          <p:nvGrpSpPr>
            <p:cNvPr id="261129" name="Group 9"/>
            <p:cNvGrpSpPr>
              <a:grpSpLocks/>
            </p:cNvGrpSpPr>
            <p:nvPr/>
          </p:nvGrpSpPr>
          <p:grpSpPr bwMode="auto">
            <a:xfrm>
              <a:off x="6351" y="12125"/>
              <a:ext cx="440" cy="460"/>
              <a:chOff x="3851" y="12125"/>
              <a:chExt cx="440" cy="460"/>
            </a:xfrm>
          </p:grpSpPr>
          <p:sp>
            <p:nvSpPr>
              <p:cNvPr id="261130" name="Oval 10"/>
              <p:cNvSpPr>
                <a:spLocks noChangeArrowheads="1"/>
              </p:cNvSpPr>
              <p:nvPr/>
            </p:nvSpPr>
            <p:spPr bwMode="auto">
              <a:xfrm>
                <a:off x="3891" y="12145"/>
                <a:ext cx="360" cy="400"/>
              </a:xfrm>
              <a:prstGeom prst="ellipse">
                <a:avLst/>
              </a:prstGeom>
              <a:noFill/>
              <a:ln w="38100" cmpd="dbl">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1131" name="Text Box 11"/>
              <p:cNvSpPr txBox="1">
                <a:spLocks noChangeArrowheads="1"/>
              </p:cNvSpPr>
              <p:nvPr/>
            </p:nvSpPr>
            <p:spPr bwMode="auto">
              <a:xfrm>
                <a:off x="3851" y="12125"/>
                <a:ext cx="44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a:lstStyle/>
              <a:p>
                <a:pPr algn="just"/>
                <a:r>
                  <a:rPr lang="en-US" altLang="zh-CN" sz="1800" b="1"/>
                  <a:t>C</a:t>
                </a:r>
              </a:p>
            </p:txBody>
          </p:sp>
        </p:grpSp>
        <p:grpSp>
          <p:nvGrpSpPr>
            <p:cNvPr id="261132" name="Group 12"/>
            <p:cNvGrpSpPr>
              <a:grpSpLocks/>
            </p:cNvGrpSpPr>
            <p:nvPr/>
          </p:nvGrpSpPr>
          <p:grpSpPr bwMode="auto">
            <a:xfrm>
              <a:off x="5091" y="12125"/>
              <a:ext cx="440" cy="460"/>
              <a:chOff x="3851" y="12125"/>
              <a:chExt cx="440" cy="460"/>
            </a:xfrm>
          </p:grpSpPr>
          <p:sp>
            <p:nvSpPr>
              <p:cNvPr id="261133" name="Oval 13"/>
              <p:cNvSpPr>
                <a:spLocks noChangeArrowheads="1"/>
              </p:cNvSpPr>
              <p:nvPr/>
            </p:nvSpPr>
            <p:spPr bwMode="auto">
              <a:xfrm>
                <a:off x="3891" y="12145"/>
                <a:ext cx="360" cy="40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1134" name="Text Box 14"/>
              <p:cNvSpPr txBox="1">
                <a:spLocks noChangeArrowheads="1"/>
              </p:cNvSpPr>
              <p:nvPr/>
            </p:nvSpPr>
            <p:spPr bwMode="auto">
              <a:xfrm>
                <a:off x="3851" y="12125"/>
                <a:ext cx="44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800" b="1"/>
                  <a:t>B</a:t>
                </a:r>
              </a:p>
            </p:txBody>
          </p:sp>
        </p:grpSp>
        <p:sp>
          <p:nvSpPr>
            <p:cNvPr id="261135" name="Line 15"/>
            <p:cNvSpPr>
              <a:spLocks noChangeShapeType="1"/>
            </p:cNvSpPr>
            <p:nvPr/>
          </p:nvSpPr>
          <p:spPr bwMode="auto">
            <a:xfrm>
              <a:off x="3391" y="12365"/>
              <a:ext cx="50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61136" name="Line 16"/>
            <p:cNvSpPr>
              <a:spLocks noChangeShapeType="1"/>
            </p:cNvSpPr>
            <p:nvPr/>
          </p:nvSpPr>
          <p:spPr bwMode="auto">
            <a:xfrm>
              <a:off x="4251" y="12365"/>
              <a:ext cx="86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61137" name="Line 17"/>
            <p:cNvSpPr>
              <a:spLocks noChangeShapeType="1"/>
            </p:cNvSpPr>
            <p:nvPr/>
          </p:nvSpPr>
          <p:spPr bwMode="auto">
            <a:xfrm>
              <a:off x="5511" y="12365"/>
              <a:ext cx="86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61138" name="Text Box 18"/>
            <p:cNvSpPr txBox="1">
              <a:spLocks noChangeArrowheads="1"/>
            </p:cNvSpPr>
            <p:nvPr/>
          </p:nvSpPr>
          <p:spPr bwMode="auto">
            <a:xfrm>
              <a:off x="3111" y="11985"/>
              <a:ext cx="78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b="1"/>
                <a:t>开始</a:t>
              </a:r>
            </a:p>
          </p:txBody>
        </p:sp>
        <p:sp>
          <p:nvSpPr>
            <p:cNvPr id="261139" name="Arc 19"/>
            <p:cNvSpPr>
              <a:spLocks/>
            </p:cNvSpPr>
            <p:nvPr/>
          </p:nvSpPr>
          <p:spPr bwMode="auto">
            <a:xfrm flipV="1">
              <a:off x="3911" y="11888"/>
              <a:ext cx="320" cy="277"/>
            </a:xfrm>
            <a:custGeom>
              <a:avLst/>
              <a:gdLst>
                <a:gd name="G0" fmla="+- 21600 0 0"/>
                <a:gd name="G1" fmla="+- 17664 0 0"/>
                <a:gd name="G2" fmla="+- 21600 0 0"/>
                <a:gd name="T0" fmla="*/ 34272 w 43200"/>
                <a:gd name="T1" fmla="*/ 172 h 39264"/>
                <a:gd name="T2" fmla="*/ 9168 w 43200"/>
                <a:gd name="T3" fmla="*/ 0 h 39264"/>
                <a:gd name="T4" fmla="*/ 21600 w 43200"/>
                <a:gd name="T5" fmla="*/ 17664 h 39264"/>
              </a:gdLst>
              <a:ahLst/>
              <a:cxnLst>
                <a:cxn ang="0">
                  <a:pos x="T0" y="T1"/>
                </a:cxn>
                <a:cxn ang="0">
                  <a:pos x="T2" y="T3"/>
                </a:cxn>
                <a:cxn ang="0">
                  <a:pos x="T4" y="T5"/>
                </a:cxn>
              </a:cxnLst>
              <a:rect l="0" t="0" r="r" b="b"/>
              <a:pathLst>
                <a:path w="43200" h="39264" fill="none" extrusionOk="0">
                  <a:moveTo>
                    <a:pt x="34272" y="171"/>
                  </a:moveTo>
                  <a:cubicBezTo>
                    <a:pt x="39879" y="4234"/>
                    <a:pt x="43200" y="10739"/>
                    <a:pt x="43200" y="17664"/>
                  </a:cubicBezTo>
                  <a:cubicBezTo>
                    <a:pt x="43200" y="29593"/>
                    <a:pt x="33529" y="39264"/>
                    <a:pt x="21600" y="39264"/>
                  </a:cubicBezTo>
                  <a:cubicBezTo>
                    <a:pt x="9670" y="39264"/>
                    <a:pt x="0" y="29593"/>
                    <a:pt x="0" y="17664"/>
                  </a:cubicBezTo>
                  <a:cubicBezTo>
                    <a:pt x="-1" y="10635"/>
                    <a:pt x="3420" y="4045"/>
                    <a:pt x="9168" y="0"/>
                  </a:cubicBezTo>
                </a:path>
                <a:path w="43200" h="39264" stroke="0" extrusionOk="0">
                  <a:moveTo>
                    <a:pt x="34272" y="171"/>
                  </a:moveTo>
                  <a:cubicBezTo>
                    <a:pt x="39879" y="4234"/>
                    <a:pt x="43200" y="10739"/>
                    <a:pt x="43200" y="17664"/>
                  </a:cubicBezTo>
                  <a:cubicBezTo>
                    <a:pt x="43200" y="29593"/>
                    <a:pt x="33529" y="39264"/>
                    <a:pt x="21600" y="39264"/>
                  </a:cubicBezTo>
                  <a:cubicBezTo>
                    <a:pt x="9670" y="39264"/>
                    <a:pt x="0" y="29593"/>
                    <a:pt x="0" y="17664"/>
                  </a:cubicBezTo>
                  <a:cubicBezTo>
                    <a:pt x="-1" y="10635"/>
                    <a:pt x="3420" y="4045"/>
                    <a:pt x="9168" y="0"/>
                  </a:cubicBezTo>
                  <a:lnTo>
                    <a:pt x="21600" y="17664"/>
                  </a:lnTo>
                  <a:close/>
                </a:path>
              </a:pathLst>
            </a:custGeom>
            <a:noFill/>
            <a:ln w="9525">
              <a:solidFill>
                <a:srgbClr val="000000"/>
              </a:solidFill>
              <a:round/>
              <a:headEnd type="triangle" w="sm"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1140" name="Arc 20"/>
            <p:cNvSpPr>
              <a:spLocks/>
            </p:cNvSpPr>
            <p:nvPr/>
          </p:nvSpPr>
          <p:spPr bwMode="auto">
            <a:xfrm flipV="1">
              <a:off x="5171" y="11905"/>
              <a:ext cx="320" cy="277"/>
            </a:xfrm>
            <a:custGeom>
              <a:avLst/>
              <a:gdLst>
                <a:gd name="G0" fmla="+- 21600 0 0"/>
                <a:gd name="G1" fmla="+- 17664 0 0"/>
                <a:gd name="G2" fmla="+- 21600 0 0"/>
                <a:gd name="T0" fmla="*/ 34272 w 43200"/>
                <a:gd name="T1" fmla="*/ 172 h 39264"/>
                <a:gd name="T2" fmla="*/ 9168 w 43200"/>
                <a:gd name="T3" fmla="*/ 0 h 39264"/>
                <a:gd name="T4" fmla="*/ 21600 w 43200"/>
                <a:gd name="T5" fmla="*/ 17664 h 39264"/>
              </a:gdLst>
              <a:ahLst/>
              <a:cxnLst>
                <a:cxn ang="0">
                  <a:pos x="T0" y="T1"/>
                </a:cxn>
                <a:cxn ang="0">
                  <a:pos x="T2" y="T3"/>
                </a:cxn>
                <a:cxn ang="0">
                  <a:pos x="T4" y="T5"/>
                </a:cxn>
              </a:cxnLst>
              <a:rect l="0" t="0" r="r" b="b"/>
              <a:pathLst>
                <a:path w="43200" h="39264" fill="none" extrusionOk="0">
                  <a:moveTo>
                    <a:pt x="34272" y="171"/>
                  </a:moveTo>
                  <a:cubicBezTo>
                    <a:pt x="39879" y="4234"/>
                    <a:pt x="43200" y="10739"/>
                    <a:pt x="43200" y="17664"/>
                  </a:cubicBezTo>
                  <a:cubicBezTo>
                    <a:pt x="43200" y="29593"/>
                    <a:pt x="33529" y="39264"/>
                    <a:pt x="21600" y="39264"/>
                  </a:cubicBezTo>
                  <a:cubicBezTo>
                    <a:pt x="9670" y="39264"/>
                    <a:pt x="0" y="29593"/>
                    <a:pt x="0" y="17664"/>
                  </a:cubicBezTo>
                  <a:cubicBezTo>
                    <a:pt x="-1" y="10635"/>
                    <a:pt x="3420" y="4045"/>
                    <a:pt x="9168" y="0"/>
                  </a:cubicBezTo>
                </a:path>
                <a:path w="43200" h="39264" stroke="0" extrusionOk="0">
                  <a:moveTo>
                    <a:pt x="34272" y="171"/>
                  </a:moveTo>
                  <a:cubicBezTo>
                    <a:pt x="39879" y="4234"/>
                    <a:pt x="43200" y="10739"/>
                    <a:pt x="43200" y="17664"/>
                  </a:cubicBezTo>
                  <a:cubicBezTo>
                    <a:pt x="43200" y="29593"/>
                    <a:pt x="33529" y="39264"/>
                    <a:pt x="21600" y="39264"/>
                  </a:cubicBezTo>
                  <a:cubicBezTo>
                    <a:pt x="9670" y="39264"/>
                    <a:pt x="0" y="29593"/>
                    <a:pt x="0" y="17664"/>
                  </a:cubicBezTo>
                  <a:cubicBezTo>
                    <a:pt x="-1" y="10635"/>
                    <a:pt x="3420" y="4045"/>
                    <a:pt x="9168" y="0"/>
                  </a:cubicBezTo>
                  <a:lnTo>
                    <a:pt x="21600" y="17664"/>
                  </a:lnTo>
                  <a:close/>
                </a:path>
              </a:pathLst>
            </a:custGeom>
            <a:noFill/>
            <a:ln w="9525">
              <a:solidFill>
                <a:srgbClr val="000000"/>
              </a:solidFill>
              <a:round/>
              <a:headEnd type="triangle" w="sm"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1141" name="Text Box 21"/>
            <p:cNvSpPr txBox="1">
              <a:spLocks noChangeArrowheads="1"/>
            </p:cNvSpPr>
            <p:nvPr/>
          </p:nvSpPr>
          <p:spPr bwMode="auto">
            <a:xfrm>
              <a:off x="4088" y="11585"/>
              <a:ext cx="44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800" b="1"/>
                <a:t>a</a:t>
              </a:r>
            </a:p>
          </p:txBody>
        </p:sp>
        <p:sp>
          <p:nvSpPr>
            <p:cNvPr id="261142" name="Text Box 22"/>
            <p:cNvSpPr txBox="1">
              <a:spLocks noChangeArrowheads="1"/>
            </p:cNvSpPr>
            <p:nvPr/>
          </p:nvSpPr>
          <p:spPr bwMode="auto">
            <a:xfrm>
              <a:off x="4328" y="11985"/>
              <a:ext cx="44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800" b="1"/>
                <a:t>a</a:t>
              </a:r>
            </a:p>
          </p:txBody>
        </p:sp>
        <p:sp>
          <p:nvSpPr>
            <p:cNvPr id="261143" name="Text Box 23"/>
            <p:cNvSpPr txBox="1">
              <a:spLocks noChangeArrowheads="1"/>
            </p:cNvSpPr>
            <p:nvPr/>
          </p:nvSpPr>
          <p:spPr bwMode="auto">
            <a:xfrm>
              <a:off x="5391" y="11625"/>
              <a:ext cx="44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800" b="1"/>
                <a:t>b</a:t>
              </a:r>
            </a:p>
          </p:txBody>
        </p:sp>
        <p:sp>
          <p:nvSpPr>
            <p:cNvPr id="261144" name="Text Box 24"/>
            <p:cNvSpPr txBox="1">
              <a:spLocks noChangeArrowheads="1"/>
            </p:cNvSpPr>
            <p:nvPr/>
          </p:nvSpPr>
          <p:spPr bwMode="auto">
            <a:xfrm>
              <a:off x="5648" y="11985"/>
              <a:ext cx="44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800" b="1"/>
                <a:t>b</a:t>
              </a:r>
            </a:p>
          </p:txBody>
        </p:sp>
      </p:grpSp>
      <p:sp>
        <p:nvSpPr>
          <p:cNvPr id="2" name="灯片编号占位符 1"/>
          <p:cNvSpPr>
            <a:spLocks noGrp="1"/>
          </p:cNvSpPr>
          <p:nvPr>
            <p:ph type="sldNum" sz="quarter" idx="10"/>
          </p:nvPr>
        </p:nvSpPr>
        <p:spPr/>
        <p:txBody>
          <a:bodyPr/>
          <a:lstStyle/>
          <a:p>
            <a:fld id="{53D5C0A6-204F-44E2-BC2D-888719E44444}" type="slidenum">
              <a:rPr lang="en-US" altLang="zh-CN" smtClean="0"/>
              <a:pPr/>
              <a:t>8</a:t>
            </a:fld>
            <a:endParaRPr lang="en-US" altLang="zh-CN"/>
          </a:p>
        </p:txBody>
      </p:sp>
    </p:spTree>
    <p:extLst>
      <p:ext uri="{BB962C8B-B14F-4D97-AF65-F5344CB8AC3E}">
        <p14:creationId xmlns:p14="http://schemas.microsoft.com/office/powerpoint/2010/main" val="110728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61125"/>
                                        </p:tgtEl>
                                        <p:attrNameLst>
                                          <p:attrName>style.visibility</p:attrName>
                                        </p:attrNameLst>
                                      </p:cBhvr>
                                      <p:to>
                                        <p:strVal val="visible"/>
                                      </p:to>
                                    </p:set>
                                    <p:animEffect transition="in" filter="box(out)">
                                      <p:cBhvr>
                                        <p:cTn id="7" dur="500"/>
                                        <p:tgtEl>
                                          <p:spTgt spid="2611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1123">
                                            <p:txEl>
                                              <p:pRg st="0" end="0"/>
                                            </p:txEl>
                                          </p:spTgt>
                                        </p:tgtEl>
                                        <p:attrNameLst>
                                          <p:attrName>style.visibility</p:attrName>
                                        </p:attrNameLst>
                                      </p:cBhvr>
                                      <p:to>
                                        <p:strVal val="visible"/>
                                      </p:to>
                                    </p:set>
                                    <p:animEffect transition="in" filter="wipe(left)">
                                      <p:cBhvr>
                                        <p:cTn id="12" dur="500"/>
                                        <p:tgtEl>
                                          <p:spTgt spid="26112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1124">
                                            <p:txEl>
                                              <p:pRg st="0" end="0"/>
                                            </p:txEl>
                                          </p:spTgt>
                                        </p:tgtEl>
                                        <p:attrNameLst>
                                          <p:attrName>style.visibility</p:attrName>
                                        </p:attrNameLst>
                                      </p:cBhvr>
                                      <p:to>
                                        <p:strVal val="visible"/>
                                      </p:to>
                                    </p:set>
                                    <p:animEffect transition="in" filter="wipe(up)">
                                      <p:cBhvr>
                                        <p:cTn id="17" dur="500"/>
                                        <p:tgtEl>
                                          <p:spTgt spid="26112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61124">
                                            <p:txEl>
                                              <p:pRg st="1" end="1"/>
                                            </p:txEl>
                                          </p:spTgt>
                                        </p:tgtEl>
                                        <p:attrNameLst>
                                          <p:attrName>style.visibility</p:attrName>
                                        </p:attrNameLst>
                                      </p:cBhvr>
                                      <p:to>
                                        <p:strVal val="visible"/>
                                      </p:to>
                                    </p:set>
                                    <p:animEffect transition="in" filter="wipe(up)">
                                      <p:cBhvr>
                                        <p:cTn id="22" dur="500"/>
                                        <p:tgtEl>
                                          <p:spTgt spid="261124">
                                            <p:txEl>
                                              <p:pRg st="1" end="1"/>
                                            </p:txEl>
                                          </p:spTgt>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261124">
                                            <p:txEl>
                                              <p:pRg st="2" end="2"/>
                                            </p:txEl>
                                          </p:spTgt>
                                        </p:tgtEl>
                                        <p:attrNameLst>
                                          <p:attrName>style.visibility</p:attrName>
                                        </p:attrNameLst>
                                      </p:cBhvr>
                                      <p:to>
                                        <p:strVal val="visible"/>
                                      </p:to>
                                    </p:set>
                                    <p:animEffect transition="in" filter="wipe(up)">
                                      <p:cBhvr>
                                        <p:cTn id="26" dur="500"/>
                                        <p:tgtEl>
                                          <p:spTgt spid="261124">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61124">
                                            <p:txEl>
                                              <p:pRg st="3" end="3"/>
                                            </p:txEl>
                                          </p:spTgt>
                                        </p:tgtEl>
                                        <p:attrNameLst>
                                          <p:attrName>style.visibility</p:attrName>
                                        </p:attrNameLst>
                                      </p:cBhvr>
                                      <p:to>
                                        <p:strVal val="visible"/>
                                      </p:to>
                                    </p:set>
                                    <p:animEffect transition="in" filter="wipe(up)">
                                      <p:cBhvr>
                                        <p:cTn id="31" dur="500"/>
                                        <p:tgtEl>
                                          <p:spTgt spid="261124">
                                            <p:txEl>
                                              <p:pRg st="3" end="3"/>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61124">
                                            <p:txEl>
                                              <p:pRg st="4" end="4"/>
                                            </p:txEl>
                                          </p:spTgt>
                                        </p:tgtEl>
                                        <p:attrNameLst>
                                          <p:attrName>style.visibility</p:attrName>
                                        </p:attrNameLst>
                                      </p:cBhvr>
                                      <p:to>
                                        <p:strVal val="visible"/>
                                      </p:to>
                                    </p:set>
                                    <p:animEffect transition="in" filter="wipe(up)">
                                      <p:cBhvr>
                                        <p:cTn id="34" dur="500"/>
                                        <p:tgtEl>
                                          <p:spTgt spid="261124">
                                            <p:txEl>
                                              <p:pRg st="4" end="4"/>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261124">
                                            <p:txEl>
                                              <p:pRg st="5" end="5"/>
                                            </p:txEl>
                                          </p:spTgt>
                                        </p:tgtEl>
                                        <p:attrNameLst>
                                          <p:attrName>style.visibility</p:attrName>
                                        </p:attrNameLst>
                                      </p:cBhvr>
                                      <p:to>
                                        <p:strVal val="visible"/>
                                      </p:to>
                                    </p:set>
                                    <p:animEffect transition="in" filter="wipe(up)">
                                      <p:cBhvr>
                                        <p:cTn id="37" dur="500"/>
                                        <p:tgtEl>
                                          <p:spTgt spid="261124">
                                            <p:txEl>
                                              <p:pRg st="5" end="5"/>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261124">
                                            <p:txEl>
                                              <p:pRg st="6" end="6"/>
                                            </p:txEl>
                                          </p:spTgt>
                                        </p:tgtEl>
                                        <p:attrNameLst>
                                          <p:attrName>style.visibility</p:attrName>
                                        </p:attrNameLst>
                                      </p:cBhvr>
                                      <p:to>
                                        <p:strVal val="visible"/>
                                      </p:to>
                                    </p:set>
                                    <p:animEffect transition="in" filter="wipe(up)">
                                      <p:cBhvr>
                                        <p:cTn id="40" dur="500"/>
                                        <p:tgtEl>
                                          <p:spTgt spid="261124">
                                            <p:txEl>
                                              <p:pRg st="6" end="6"/>
                                            </p:txEl>
                                          </p:spTgt>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261124">
                                            <p:txEl>
                                              <p:pRg st="7" end="7"/>
                                            </p:txEl>
                                          </p:spTgt>
                                        </p:tgtEl>
                                        <p:attrNameLst>
                                          <p:attrName>style.visibility</p:attrName>
                                        </p:attrNameLst>
                                      </p:cBhvr>
                                      <p:to>
                                        <p:strVal val="visible"/>
                                      </p:to>
                                    </p:set>
                                    <p:animEffect transition="in" filter="wipe(up)">
                                      <p:cBhvr>
                                        <p:cTn id="43" dur="500"/>
                                        <p:tgtEl>
                                          <p:spTgt spid="261124">
                                            <p:txEl>
                                              <p:pRg st="7" end="7"/>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61124">
                                            <p:txEl>
                                              <p:pRg st="9" end="9"/>
                                            </p:txEl>
                                          </p:spTgt>
                                        </p:tgtEl>
                                        <p:attrNameLst>
                                          <p:attrName>style.visibility</p:attrName>
                                        </p:attrNameLst>
                                      </p:cBhvr>
                                      <p:to>
                                        <p:strVal val="visible"/>
                                      </p:to>
                                    </p:set>
                                    <p:animEffect transition="in" filter="wipe(up)">
                                      <p:cBhvr>
                                        <p:cTn id="48" dur="500"/>
                                        <p:tgtEl>
                                          <p:spTgt spid="26112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autoUpdateAnimBg="0"/>
      <p:bldP spid="261124"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304800" y="152400"/>
            <a:ext cx="8610600" cy="614363"/>
          </a:xfrm>
        </p:spPr>
        <p:txBody>
          <a:bodyPr/>
          <a:lstStyle/>
          <a:p>
            <a:r>
              <a:rPr lang="en-US" altLang="zh-CN" sz="3200" dirty="0">
                <a:latin typeface="宋体" charset="-122"/>
              </a:rPr>
              <a:t>NFA</a:t>
            </a:r>
            <a:r>
              <a:rPr lang="zh-CN" altLang="en-US" sz="3200" dirty="0" smtClean="0">
                <a:latin typeface="宋体" charset="-122"/>
              </a:rPr>
              <a:t>的</a:t>
            </a:r>
            <a:r>
              <a:rPr lang="zh-CN" altLang="en-US" sz="3200" dirty="0">
                <a:latin typeface="宋体" charset="-122"/>
              </a:rPr>
              <a:t>状态转换图及识别的语言</a:t>
            </a:r>
          </a:p>
        </p:txBody>
      </p:sp>
      <p:sp>
        <p:nvSpPr>
          <p:cNvPr id="263171" name="Rectangle 3"/>
          <p:cNvSpPr>
            <a:spLocks noGrp="1" noChangeArrowheads="1"/>
          </p:cNvSpPr>
          <p:nvPr>
            <p:ph type="body" idx="1"/>
          </p:nvPr>
        </p:nvSpPr>
        <p:spPr>
          <a:xfrm>
            <a:off x="304800" y="990600"/>
            <a:ext cx="8640763" cy="5562600"/>
          </a:xfrm>
        </p:spPr>
        <p:txBody>
          <a:bodyPr/>
          <a:lstStyle/>
          <a:p>
            <a:r>
              <a:rPr lang="zh-CN" altLang="en-US"/>
              <a:t>状态转换图</a:t>
            </a:r>
          </a:p>
          <a:p>
            <a:pPr lvl="1"/>
            <a:r>
              <a:rPr lang="en-US" altLang="zh-CN">
                <a:latin typeface="宋体" charset="-122"/>
              </a:rPr>
              <a:t>NFA M</a:t>
            </a:r>
            <a:r>
              <a:rPr lang="zh-CN" altLang="en-US">
                <a:latin typeface="宋体" charset="-122"/>
              </a:rPr>
              <a:t>含有</a:t>
            </a:r>
            <a:r>
              <a:rPr lang="en-US" altLang="zh-CN">
                <a:latin typeface="宋体" charset="-122"/>
              </a:rPr>
              <a:t>n</a:t>
            </a:r>
            <a:r>
              <a:rPr lang="zh-CN" altLang="en-US">
                <a:latin typeface="宋体" charset="-122"/>
              </a:rPr>
              <a:t>个状态，</a:t>
            </a:r>
            <a:r>
              <a:rPr lang="en-US" altLang="zh-CN">
                <a:latin typeface="宋体" charset="-122"/>
              </a:rPr>
              <a:t>m</a:t>
            </a:r>
            <a:r>
              <a:rPr lang="zh-CN" altLang="en-US">
                <a:latin typeface="宋体" charset="-122"/>
              </a:rPr>
              <a:t>个输入符号</a:t>
            </a:r>
          </a:p>
          <a:p>
            <a:pPr lvl="1"/>
            <a:r>
              <a:rPr lang="zh-CN" altLang="en-US">
                <a:latin typeface="宋体" charset="-122"/>
              </a:rPr>
              <a:t>图中含有</a:t>
            </a:r>
            <a:r>
              <a:rPr lang="en-US" altLang="zh-CN">
                <a:latin typeface="宋体" charset="-122"/>
              </a:rPr>
              <a:t>n</a:t>
            </a:r>
            <a:r>
              <a:rPr lang="zh-CN" altLang="en-US">
                <a:latin typeface="宋体" charset="-122"/>
              </a:rPr>
              <a:t>个状态结点，每个结点可射出若干条边</a:t>
            </a:r>
          </a:p>
          <a:p>
            <a:pPr lvl="1"/>
            <a:r>
              <a:rPr lang="zh-CN" altLang="en-US">
                <a:latin typeface="宋体" charset="-122"/>
              </a:rPr>
              <a:t>图中有唯一的一个初态结点</a:t>
            </a:r>
          </a:p>
          <a:p>
            <a:pPr algn="just"/>
            <a:r>
              <a:rPr lang="zh-CN" altLang="en-US">
                <a:latin typeface="宋体" charset="-122"/>
              </a:rPr>
              <a:t>对</a:t>
            </a:r>
            <a:r>
              <a:rPr lang="zh-CN" altLang="en-US">
                <a:latin typeface="宋体" charset="-122"/>
                <a:sym typeface="Symbol" pitchFamily="18" charset="2"/>
              </a:rPr>
              <a:t></a:t>
            </a:r>
            <a:r>
              <a:rPr lang="zh-CN" altLang="en-US">
                <a:latin typeface="宋体" charset="-122"/>
              </a:rPr>
              <a:t>上的任何符号串</a:t>
            </a:r>
            <a:r>
              <a:rPr lang="zh-CN" altLang="en-US">
                <a:latin typeface="宋体" charset="-122"/>
                <a:sym typeface="Symbol" pitchFamily="18" charset="2"/>
              </a:rPr>
              <a:t></a:t>
            </a:r>
            <a:r>
              <a:rPr lang="zh-CN" altLang="en-US" baseline="30000">
                <a:latin typeface="宋体" charset="-122"/>
              </a:rPr>
              <a:t>*</a:t>
            </a:r>
            <a:r>
              <a:rPr lang="zh-CN" altLang="en-US">
                <a:latin typeface="宋体" charset="-122"/>
              </a:rPr>
              <a:t>，若存在一条从初态结点到终态结点的路径，该路径上每条边的标记连接成的符号串恰好是</a:t>
            </a:r>
            <a:r>
              <a:rPr lang="zh-CN" altLang="en-US">
                <a:latin typeface="宋体" charset="-122"/>
                <a:sym typeface="Symbol" pitchFamily="18" charset="2"/>
              </a:rPr>
              <a:t></a:t>
            </a:r>
            <a:r>
              <a:rPr lang="zh-CN" altLang="en-US">
                <a:latin typeface="宋体" charset="-122"/>
              </a:rPr>
              <a:t>，则称</a:t>
            </a:r>
            <a:r>
              <a:rPr lang="zh-CN" altLang="en-US">
                <a:solidFill>
                  <a:srgbClr val="0000FF"/>
                </a:solidFill>
                <a:latin typeface="宋体" charset="-122"/>
                <a:sym typeface="Symbol" pitchFamily="18" charset="2"/>
              </a:rPr>
              <a:t></a:t>
            </a:r>
            <a:r>
              <a:rPr lang="zh-CN" altLang="en-US">
                <a:solidFill>
                  <a:srgbClr val="0000FF"/>
                </a:solidFill>
                <a:latin typeface="宋体" charset="-122"/>
              </a:rPr>
              <a:t>为</a:t>
            </a:r>
            <a:r>
              <a:rPr lang="en-US" altLang="zh-CN">
                <a:solidFill>
                  <a:srgbClr val="0000FF"/>
                </a:solidFill>
                <a:latin typeface="宋体" charset="-122"/>
              </a:rPr>
              <a:t>NFA M</a:t>
            </a:r>
            <a:r>
              <a:rPr lang="zh-CN" altLang="en-US">
                <a:solidFill>
                  <a:srgbClr val="0000FF"/>
                </a:solidFill>
                <a:latin typeface="宋体" charset="-122"/>
              </a:rPr>
              <a:t>所识别</a:t>
            </a:r>
            <a:r>
              <a:rPr lang="zh-CN" altLang="en-US">
                <a:latin typeface="宋体" charset="-122"/>
              </a:rPr>
              <a:t>。</a:t>
            </a:r>
          </a:p>
          <a:p>
            <a:pPr algn="just"/>
            <a:r>
              <a:rPr lang="en-US" altLang="zh-CN">
                <a:latin typeface="宋体" charset="-122"/>
              </a:rPr>
              <a:t>NFA M</a:t>
            </a:r>
            <a:r>
              <a:rPr lang="zh-CN" altLang="en-US">
                <a:latin typeface="宋体" charset="-122"/>
              </a:rPr>
              <a:t>所能</a:t>
            </a:r>
            <a:r>
              <a:rPr lang="zh-CN" altLang="en-US">
                <a:solidFill>
                  <a:srgbClr val="0000FF"/>
                </a:solidFill>
                <a:latin typeface="宋体" charset="-122"/>
              </a:rPr>
              <a:t>识别的符号串的全体</a:t>
            </a:r>
            <a:r>
              <a:rPr lang="zh-CN" altLang="en-US">
                <a:latin typeface="宋体" charset="-122"/>
              </a:rPr>
              <a:t>记为</a:t>
            </a:r>
            <a:r>
              <a:rPr lang="en-US" altLang="zh-CN">
                <a:latin typeface="宋体" charset="-122"/>
              </a:rPr>
              <a:t>L(M)</a:t>
            </a:r>
            <a:r>
              <a:rPr lang="zh-CN" altLang="en-US">
                <a:latin typeface="宋体" charset="-122"/>
              </a:rPr>
              <a:t>，称为</a:t>
            </a:r>
            <a:r>
              <a:rPr lang="en-US" altLang="zh-CN">
                <a:latin typeface="宋体" charset="-122"/>
              </a:rPr>
              <a:t>NFA M</a:t>
            </a:r>
            <a:r>
              <a:rPr lang="zh-CN" altLang="en-US">
                <a:latin typeface="宋体" charset="-122"/>
              </a:rPr>
              <a:t>所识别的语言。</a:t>
            </a:r>
          </a:p>
          <a:p>
            <a:pPr algn="just"/>
            <a:r>
              <a:rPr lang="zh-CN" altLang="en-US">
                <a:latin typeface="宋体" charset="-122"/>
              </a:rPr>
              <a:t>如果</a:t>
            </a:r>
            <a:r>
              <a:rPr lang="en-US" altLang="zh-CN">
                <a:solidFill>
                  <a:srgbClr val="0000FF"/>
                </a:solidFill>
                <a:latin typeface="宋体" charset="-122"/>
              </a:rPr>
              <a:t>q</a:t>
            </a:r>
            <a:r>
              <a:rPr lang="en-US" altLang="zh-CN" baseline="-25000">
                <a:solidFill>
                  <a:srgbClr val="0000FF"/>
                </a:solidFill>
                <a:latin typeface="宋体" charset="-122"/>
              </a:rPr>
              <a:t>0</a:t>
            </a:r>
            <a:r>
              <a:rPr lang="en-US" altLang="zh-CN">
                <a:solidFill>
                  <a:srgbClr val="0000FF"/>
                </a:solidFill>
                <a:latin typeface="宋体" charset="-122"/>
                <a:sym typeface="Symbol" pitchFamily="18" charset="2"/>
              </a:rPr>
              <a:t></a:t>
            </a:r>
            <a:r>
              <a:rPr lang="en-US" altLang="zh-CN">
                <a:solidFill>
                  <a:srgbClr val="0000FF"/>
                </a:solidFill>
                <a:latin typeface="宋体" charset="-122"/>
              </a:rPr>
              <a:t>F</a:t>
            </a:r>
            <a:endParaRPr lang="en-US" altLang="zh-CN">
              <a:latin typeface="宋体" charset="-122"/>
            </a:endParaRPr>
          </a:p>
          <a:p>
            <a:pPr lvl="1" algn="just"/>
            <a:r>
              <a:rPr lang="zh-CN" altLang="en-US">
                <a:latin typeface="宋体" charset="-122"/>
              </a:rPr>
              <a:t>存在一条从初态结点到终态结点的</a:t>
            </a:r>
            <a:r>
              <a:rPr lang="zh-CN" altLang="en-US">
                <a:solidFill>
                  <a:srgbClr val="0000FF"/>
                </a:solidFill>
                <a:latin typeface="宋体" charset="-122"/>
                <a:sym typeface="Symbol" pitchFamily="18" charset="2"/>
              </a:rPr>
              <a:t></a:t>
            </a:r>
            <a:r>
              <a:rPr lang="en-US" altLang="zh-CN">
                <a:solidFill>
                  <a:srgbClr val="0000FF"/>
                </a:solidFill>
                <a:latin typeface="宋体" charset="-122"/>
              </a:rPr>
              <a:t>-</a:t>
            </a:r>
            <a:r>
              <a:rPr lang="zh-CN" altLang="en-US">
                <a:solidFill>
                  <a:srgbClr val="0000FF"/>
                </a:solidFill>
                <a:latin typeface="宋体" charset="-122"/>
              </a:rPr>
              <a:t>道路</a:t>
            </a:r>
          </a:p>
          <a:p>
            <a:pPr lvl="1" algn="just"/>
            <a:r>
              <a:rPr lang="zh-CN" altLang="en-US">
                <a:latin typeface="宋体" charset="-122"/>
              </a:rPr>
              <a:t>空串</a:t>
            </a:r>
            <a:r>
              <a:rPr lang="zh-CN" altLang="en-US">
                <a:latin typeface="宋体" charset="-122"/>
                <a:sym typeface="Symbol" pitchFamily="18" charset="2"/>
              </a:rPr>
              <a:t></a:t>
            </a:r>
            <a:r>
              <a:rPr lang="zh-CN" altLang="en-US">
                <a:latin typeface="宋体" charset="-122"/>
              </a:rPr>
              <a:t>可为该</a:t>
            </a:r>
            <a:r>
              <a:rPr lang="en-US" altLang="zh-CN">
                <a:latin typeface="宋体" charset="-122"/>
              </a:rPr>
              <a:t>NFA M</a:t>
            </a:r>
            <a:r>
              <a:rPr lang="zh-CN" altLang="en-US">
                <a:latin typeface="宋体" charset="-122"/>
              </a:rPr>
              <a:t>所识别，即 </a:t>
            </a:r>
            <a:r>
              <a:rPr lang="zh-CN" altLang="en-US">
                <a:latin typeface="宋体" charset="-122"/>
                <a:sym typeface="Symbol" pitchFamily="18" charset="2"/>
              </a:rPr>
              <a:t></a:t>
            </a:r>
            <a:r>
              <a:rPr lang="en-US" altLang="zh-CN">
                <a:latin typeface="宋体" charset="-122"/>
                <a:sym typeface="Symbol" pitchFamily="18" charset="2"/>
              </a:rPr>
              <a:t>L(M)</a:t>
            </a:r>
            <a:endParaRPr lang="en-US" altLang="zh-CN">
              <a:latin typeface="宋体" charset="-122"/>
            </a:endParaRPr>
          </a:p>
        </p:txBody>
      </p:sp>
      <p:sp>
        <p:nvSpPr>
          <p:cNvPr id="3" name="灯片编号占位符 2"/>
          <p:cNvSpPr>
            <a:spLocks noGrp="1"/>
          </p:cNvSpPr>
          <p:nvPr>
            <p:ph type="sldNum" sz="quarter" idx="10"/>
          </p:nvPr>
        </p:nvSpPr>
        <p:spPr/>
        <p:txBody>
          <a:bodyPr/>
          <a:lstStyle/>
          <a:p>
            <a:fld id="{53D5C0A6-204F-44E2-BC2D-888719E44444}" type="slidenum">
              <a:rPr lang="en-US" altLang="zh-CN" smtClean="0"/>
              <a:pPr/>
              <a:t>9</a:t>
            </a:fld>
            <a:endParaRPr lang="en-US" altLang="zh-CN"/>
          </a:p>
        </p:txBody>
      </p:sp>
    </p:spTree>
    <p:extLst>
      <p:ext uri="{BB962C8B-B14F-4D97-AF65-F5344CB8AC3E}">
        <p14:creationId xmlns:p14="http://schemas.microsoft.com/office/powerpoint/2010/main" val="37911362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Effect transition="in" filter="wipe(up)">
                                      <p:cBhvr>
                                        <p:cTn id="7" dur="500"/>
                                        <p:tgtEl>
                                          <p:spTgt spid="26317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63171">
                                            <p:txEl>
                                              <p:pRg st="1" end="1"/>
                                            </p:txEl>
                                          </p:spTgt>
                                        </p:tgtEl>
                                        <p:attrNameLst>
                                          <p:attrName>style.visibility</p:attrName>
                                        </p:attrNameLst>
                                      </p:cBhvr>
                                      <p:to>
                                        <p:strVal val="visible"/>
                                      </p:to>
                                    </p:set>
                                    <p:animEffect transition="in" filter="wipe(up)">
                                      <p:cBhvr>
                                        <p:cTn id="10" dur="500"/>
                                        <p:tgtEl>
                                          <p:spTgt spid="263171">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63171">
                                            <p:txEl>
                                              <p:pRg st="2" end="2"/>
                                            </p:txEl>
                                          </p:spTgt>
                                        </p:tgtEl>
                                        <p:attrNameLst>
                                          <p:attrName>style.visibility</p:attrName>
                                        </p:attrNameLst>
                                      </p:cBhvr>
                                      <p:to>
                                        <p:strVal val="visible"/>
                                      </p:to>
                                    </p:set>
                                    <p:animEffect transition="in" filter="wipe(up)">
                                      <p:cBhvr>
                                        <p:cTn id="13" dur="500"/>
                                        <p:tgtEl>
                                          <p:spTgt spid="263171">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63171">
                                            <p:txEl>
                                              <p:pRg st="3" end="3"/>
                                            </p:txEl>
                                          </p:spTgt>
                                        </p:tgtEl>
                                        <p:attrNameLst>
                                          <p:attrName>style.visibility</p:attrName>
                                        </p:attrNameLst>
                                      </p:cBhvr>
                                      <p:to>
                                        <p:strVal val="visible"/>
                                      </p:to>
                                    </p:set>
                                    <p:animEffect transition="in" filter="wipe(up)">
                                      <p:cBhvr>
                                        <p:cTn id="16" dur="500"/>
                                        <p:tgtEl>
                                          <p:spTgt spid="26317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63171">
                                            <p:txEl>
                                              <p:pRg st="4" end="4"/>
                                            </p:txEl>
                                          </p:spTgt>
                                        </p:tgtEl>
                                        <p:attrNameLst>
                                          <p:attrName>style.visibility</p:attrName>
                                        </p:attrNameLst>
                                      </p:cBhvr>
                                      <p:to>
                                        <p:strVal val="visible"/>
                                      </p:to>
                                    </p:set>
                                    <p:animEffect transition="in" filter="wipe(up)">
                                      <p:cBhvr>
                                        <p:cTn id="21" dur="500"/>
                                        <p:tgtEl>
                                          <p:spTgt spid="26317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63171">
                                            <p:txEl>
                                              <p:pRg st="5" end="5"/>
                                            </p:txEl>
                                          </p:spTgt>
                                        </p:tgtEl>
                                        <p:attrNameLst>
                                          <p:attrName>style.visibility</p:attrName>
                                        </p:attrNameLst>
                                      </p:cBhvr>
                                      <p:to>
                                        <p:strVal val="visible"/>
                                      </p:to>
                                    </p:set>
                                    <p:animEffect transition="in" filter="wipe(up)">
                                      <p:cBhvr>
                                        <p:cTn id="26" dur="500"/>
                                        <p:tgtEl>
                                          <p:spTgt spid="263171">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63171">
                                            <p:txEl>
                                              <p:pRg st="6" end="6"/>
                                            </p:txEl>
                                          </p:spTgt>
                                        </p:tgtEl>
                                        <p:attrNameLst>
                                          <p:attrName>style.visibility</p:attrName>
                                        </p:attrNameLst>
                                      </p:cBhvr>
                                      <p:to>
                                        <p:strVal val="visible"/>
                                      </p:to>
                                    </p:set>
                                    <p:animEffect transition="in" filter="wipe(up)">
                                      <p:cBhvr>
                                        <p:cTn id="31" dur="500"/>
                                        <p:tgtEl>
                                          <p:spTgt spid="263171">
                                            <p:txEl>
                                              <p:pRg st="6" end="6"/>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63171">
                                            <p:txEl>
                                              <p:pRg st="7" end="7"/>
                                            </p:txEl>
                                          </p:spTgt>
                                        </p:tgtEl>
                                        <p:attrNameLst>
                                          <p:attrName>style.visibility</p:attrName>
                                        </p:attrNameLst>
                                      </p:cBhvr>
                                      <p:to>
                                        <p:strVal val="visible"/>
                                      </p:to>
                                    </p:set>
                                    <p:animEffect transition="in" filter="wipe(up)">
                                      <p:cBhvr>
                                        <p:cTn id="34" dur="500"/>
                                        <p:tgtEl>
                                          <p:spTgt spid="263171">
                                            <p:txEl>
                                              <p:pRg st="7" end="7"/>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263171">
                                            <p:txEl>
                                              <p:pRg st="8" end="8"/>
                                            </p:txEl>
                                          </p:spTgt>
                                        </p:tgtEl>
                                        <p:attrNameLst>
                                          <p:attrName>style.visibility</p:attrName>
                                        </p:attrNameLst>
                                      </p:cBhvr>
                                      <p:to>
                                        <p:strVal val="visible"/>
                                      </p:to>
                                    </p:set>
                                    <p:animEffect transition="in" filter="wipe(up)">
                                      <p:cBhvr>
                                        <p:cTn id="37" dur="500"/>
                                        <p:tgtEl>
                                          <p:spTgt spid="2631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autoUpdateAnimBg="0"/>
    </p:bldLst>
  </p:timing>
</p:sld>
</file>

<file path=ppt/theme/theme1.xml><?xml version="1.0" encoding="utf-8"?>
<a:theme xmlns:a="http://schemas.openxmlformats.org/drawingml/2006/main" name="领带型模板">
  <a:themeElements>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领带型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黑体" pitchFamily="2" charset="-122"/>
          </a:defRPr>
        </a:defPPr>
      </a:lstStyle>
    </a:lnDef>
  </a:objectDefaults>
  <a:extraClrSchemeLst>
    <a:extraClrScheme>
      <a:clrScheme name="领带型模板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领带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领带型模板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领带型模板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领带型模板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笔记本型模板">
  <a:themeElements>
    <a:clrScheme name="">
      <a:dk1>
        <a:srgbClr val="000000"/>
      </a:dk1>
      <a:lt1>
        <a:srgbClr val="FFFFFF"/>
      </a:lt1>
      <a:dk2>
        <a:srgbClr val="800000"/>
      </a:dk2>
      <a:lt2>
        <a:srgbClr val="A08366"/>
      </a:lt2>
      <a:accent1>
        <a:srgbClr val="CE9964"/>
      </a:accent1>
      <a:accent2>
        <a:srgbClr val="CD3333"/>
      </a:accent2>
      <a:accent3>
        <a:srgbClr val="FFFFFF"/>
      </a:accent3>
      <a:accent4>
        <a:srgbClr val="000000"/>
      </a:accent4>
      <a:accent5>
        <a:srgbClr val="E3CAB8"/>
      </a:accent5>
      <a:accent6>
        <a:srgbClr val="BA2D2D"/>
      </a:accent6>
      <a:hlink>
        <a:srgbClr val="9A7F32"/>
      </a:hlink>
      <a:folHlink>
        <a:srgbClr val="ECA07A"/>
      </a:folHlink>
    </a:clrScheme>
    <a:fontScheme name="笔记本型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3200" b="1" i="1" u="sng"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3200" b="1" i="1" u="sng"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笔记本型模板 1">
        <a:dk1>
          <a:srgbClr val="402000"/>
        </a:dk1>
        <a:lt1>
          <a:srgbClr val="FBFAE2"/>
        </a:lt1>
        <a:dk2>
          <a:srgbClr val="996633"/>
        </a:dk2>
        <a:lt2>
          <a:srgbClr val="A08366"/>
        </a:lt2>
        <a:accent1>
          <a:srgbClr val="CE9964"/>
        </a:accent1>
        <a:accent2>
          <a:srgbClr val="CD3333"/>
        </a:accent2>
        <a:accent3>
          <a:srgbClr val="FDFCEE"/>
        </a:accent3>
        <a:accent4>
          <a:srgbClr val="351A00"/>
        </a:accent4>
        <a:accent5>
          <a:srgbClr val="E3CAB8"/>
        </a:accent5>
        <a:accent6>
          <a:srgbClr val="BA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
      <a:clrScheme name="笔记本型模板 2">
        <a:dk1>
          <a:srgbClr val="402000"/>
        </a:dk1>
        <a:lt1>
          <a:srgbClr val="FFFFFF"/>
        </a:lt1>
        <a:dk2>
          <a:srgbClr val="996633"/>
        </a:dk2>
        <a:lt2>
          <a:srgbClr val="A08366"/>
        </a:lt2>
        <a:accent1>
          <a:srgbClr val="CE9964"/>
        </a:accent1>
        <a:accent2>
          <a:srgbClr val="CD3333"/>
        </a:accent2>
        <a:accent3>
          <a:srgbClr val="FFFFFF"/>
        </a:accent3>
        <a:accent4>
          <a:srgbClr val="351A00"/>
        </a:accent4>
        <a:accent5>
          <a:srgbClr val="E3CAB8"/>
        </a:accent5>
        <a:accent6>
          <a:srgbClr val="BA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
      <a:clrScheme name="笔记本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笔记本型模板 4">
        <a:dk1>
          <a:srgbClr val="1C1C1C"/>
        </a:dk1>
        <a:lt1>
          <a:srgbClr val="FFFFFF"/>
        </a:lt1>
        <a:dk2>
          <a:srgbClr val="000066"/>
        </a:dk2>
        <a:lt2>
          <a:srgbClr val="666699"/>
        </a:lt2>
        <a:accent1>
          <a:srgbClr val="FF5050"/>
        </a:accent1>
        <a:accent2>
          <a:srgbClr val="009999"/>
        </a:accent2>
        <a:accent3>
          <a:srgbClr val="FFFFFF"/>
        </a:accent3>
        <a:accent4>
          <a:srgbClr val="161616"/>
        </a:accent4>
        <a:accent5>
          <a:srgbClr val="FFB3B3"/>
        </a:accent5>
        <a:accent6>
          <a:srgbClr val="008A8A"/>
        </a:accent6>
        <a:hlink>
          <a:srgbClr val="3366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Office\Templates\演示文稿设计\领带型模板.pot</Template>
  <TotalTime>1401</TotalTime>
  <Words>9060</Words>
  <Application>Microsoft Office PowerPoint</Application>
  <PresentationFormat>全屏显示(4:3)</PresentationFormat>
  <Paragraphs>1306</Paragraphs>
  <Slides>57</Slides>
  <Notes>31</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57</vt:i4>
      </vt:variant>
    </vt:vector>
  </HeadingPairs>
  <TitlesOfParts>
    <vt:vector size="61" baseType="lpstr">
      <vt:lpstr>领带型模板</vt:lpstr>
      <vt:lpstr>笔记本型模板</vt:lpstr>
      <vt:lpstr>剪辑</vt:lpstr>
      <vt:lpstr>文档</vt:lpstr>
      <vt:lpstr>2.2  有限自动机</vt:lpstr>
      <vt:lpstr>有限自动机</vt:lpstr>
      <vt:lpstr>一、确定的有限自动机（DFA）</vt:lpstr>
      <vt:lpstr>利用状态转换图，识别符号串</vt:lpstr>
      <vt:lpstr>确定的有限自动机的定义</vt:lpstr>
      <vt:lpstr>示例：有 DFA M=({0,1},{A,B,C,S,f},S,{f},)  其中  (S,0)=B    (A,0)=f    (B,0)=C    (C,0)=f        (S,1)=A    (A,1)=C    (B,1)=f    (C,1)=f</vt:lpstr>
      <vt:lpstr>DFA M所识别的语言</vt:lpstr>
      <vt:lpstr>二、非确定的有限自动机（NFA）</vt:lpstr>
      <vt:lpstr>NFA的状态转换图及识别的语言</vt:lpstr>
      <vt:lpstr>NFA示例：  设有 NFA M=({a,b},{0,1,2,3},0,{3}, )  其中 (0,a)={0,1}  (0,b)={0}  (1,b)={2}  (2,b)={3}</vt:lpstr>
      <vt:lpstr>定理：对任何一个NFA M，都存在一个与之等价的       DFA D，即L(M)=L(D)。</vt:lpstr>
      <vt:lpstr>的构成    ({q1,q2,…,qk},a)= (q1,a)∪(q2,a)∪…∪(qk,a)</vt:lpstr>
      <vt:lpstr>子集构造法：构造与NFA M等价的DFA D</vt:lpstr>
      <vt:lpstr>三、具有-转移的非确定有限自动机</vt:lpstr>
      <vt:lpstr>示例：     有NFA M=({a,b},{0,1,2,3,4},0,{2,4}, )       其中  (0,)={1,3}   (1,a)={1,2}   (3,b)={3,4}</vt:lpstr>
      <vt:lpstr>定理：对任何一个具有-转移的NFA M，都存在一个       等价的不具有-转移的NFA N，即L(M)=L(N)。</vt:lpstr>
      <vt:lpstr>的构成：</vt:lpstr>
      <vt:lpstr>推论：对于任何一个具有-转移的NFA M，都存在       一个与之等价的DFA D，即L(M)=L(D)。</vt:lpstr>
      <vt:lpstr>状态集合I的有关运算的例子</vt:lpstr>
      <vt:lpstr>算法：计算_closure(T)</vt:lpstr>
      <vt:lpstr>算法：为NFA构造等价的DFA</vt:lpstr>
      <vt:lpstr>示例：构造与下面的NFA M等价的DFA D。</vt:lpstr>
      <vt:lpstr>PowerPoint 演示文稿</vt:lpstr>
      <vt:lpstr>PowerPoint 演示文稿</vt:lpstr>
      <vt:lpstr>  NFA的确定化 </vt:lpstr>
      <vt:lpstr>PowerPoint 演示文稿</vt:lpstr>
      <vt:lpstr>  等价的DFA</vt:lpstr>
      <vt:lpstr>四、DFA的化简</vt:lpstr>
      <vt:lpstr>DFA D的最小化过程</vt:lpstr>
      <vt:lpstr>把状态集合Q分割成满足要求的子集</vt:lpstr>
      <vt:lpstr>示例：对状态转换图所描述的DFA D最小化</vt:lpstr>
      <vt:lpstr>D的状态集合被划分为：{A,B,C}、{D}和{E}</vt:lpstr>
      <vt:lpstr>构造最小DFA  D</vt:lpstr>
      <vt:lpstr>  DFA的最小化—例子</vt:lpstr>
      <vt:lpstr>2.3 正规文法与有限自动机的等价性</vt:lpstr>
      <vt:lpstr>L(G)的充分必要条件是L(M)，所以L(G)=L(M)</vt:lpstr>
      <vt:lpstr>示例：设有右线性文法G=({a,b}, {S,B}, S, )，其中：        SaB        BaB|bS|a     试构造与G等价的有限自动机M。</vt:lpstr>
      <vt:lpstr>定理：对每一个DFA M，都存在一个等价的右线性文       法G和一个等价的左线性文法G。</vt:lpstr>
      <vt:lpstr>  再证明由文法G产生的语言，能够被DFA M所接受。</vt:lpstr>
      <vt:lpstr>示例：设有DFA M=({a,b}, {q0,q1,q2,q3},q0,{q3},)       其中转换函数如下：       (q0,a)=q1,  (q1,a)=q3,  (q2,a)=q2       (q0,b)=q2,  (q1,b)=q1,  (q2,b)=q3 试构造与之等价的右线性文法G。</vt:lpstr>
      <vt:lpstr>2.4 正规表达式与有限自动机的等价性</vt:lpstr>
      <vt:lpstr>正规表达式的书写约定</vt:lpstr>
      <vt:lpstr>正规表达式遵从的代数定律</vt:lpstr>
      <vt:lpstr>定理：对任何一个正规表达式r，都存在一个FA M，       使L(r)=L(M)，反之亦然。</vt:lpstr>
      <vt:lpstr>证2：设有FA M，则存在一个正规表达式r，它表示的语言即该FA M所识别的语言。</vt:lpstr>
      <vt:lpstr>示例：为正规表达式(a|b)*abb，构造等价的NFA。</vt:lpstr>
      <vt:lpstr>示例：构造与如下的NFA M等价的正规表达式r。</vt:lpstr>
      <vt:lpstr>2.5 正规表达式与正规文法的等价性</vt:lpstr>
      <vt:lpstr>正规定义式</vt:lpstr>
      <vt:lpstr>表示的缩写</vt:lpstr>
      <vt:lpstr>正规表达式转换为等价的正规文法</vt:lpstr>
      <vt:lpstr>转换为正规文法</vt:lpstr>
      <vt:lpstr>正规文法的产生式和 正规定义式中的正规定义</vt:lpstr>
      <vt:lpstr>小  结</vt:lpstr>
      <vt:lpstr>PowerPoint 演示文稿</vt:lpstr>
      <vt:lpstr>PowerPoint 演示文稿</vt:lpstr>
      <vt:lpstr>PowerPoint 演示文稿</vt:lpstr>
    </vt:vector>
  </TitlesOfParts>
  <Company>BUPT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编译概述</dc:title>
  <dc:creator>Li Wensheng</dc:creator>
  <cp:lastModifiedBy>xb21cn</cp:lastModifiedBy>
  <cp:revision>231</cp:revision>
  <cp:lastPrinted>2002-07-19T08:01:10Z</cp:lastPrinted>
  <dcterms:created xsi:type="dcterms:W3CDTF">2002-06-11T01:14:55Z</dcterms:created>
  <dcterms:modified xsi:type="dcterms:W3CDTF">2021-03-09T12:48:47Z</dcterms:modified>
</cp:coreProperties>
</file>