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380" r:id="rId2"/>
    <p:sldId id="379" r:id="rId3"/>
    <p:sldId id="257" r:id="rId4"/>
    <p:sldId id="258" r:id="rId5"/>
    <p:sldId id="259" r:id="rId6"/>
    <p:sldId id="33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71" r:id="rId45"/>
    <p:sldId id="300" r:id="rId46"/>
    <p:sldId id="302" r:id="rId47"/>
    <p:sldId id="303" r:id="rId48"/>
    <p:sldId id="304" r:id="rId49"/>
    <p:sldId id="306" r:id="rId50"/>
    <p:sldId id="307" r:id="rId51"/>
    <p:sldId id="331" r:id="rId52"/>
    <p:sldId id="308" r:id="rId53"/>
    <p:sldId id="373" r:id="rId54"/>
    <p:sldId id="374" r:id="rId55"/>
    <p:sldId id="377" r:id="rId56"/>
    <p:sldId id="378" r:id="rId57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  <a:srgbClr val="DDDDDD"/>
    <a:srgbClr val="C0C0C0"/>
    <a:srgbClr val="00FF00"/>
    <a:srgbClr val="FD9BA7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702"/>
      </p:cViewPr>
      <p:guideLst>
        <p:guide orient="horz" pos="2236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24131A23-95D3-4E11-A624-6178C1BC70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14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430588"/>
            <a:ext cx="7507287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6272F5AE-187D-4847-8E55-9A17765DC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1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549D2-513C-4AFD-92CD-9CB8584CE85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DC0E5-6907-41F7-B6A0-12C40B25C1F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E5EC5-9712-4E4D-8D52-5051F1035EA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7F9D8-FC37-4056-B7AA-2C8AE60441F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922D3-2277-48A1-80C2-FCE8B16A761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350EE-4344-4925-8F70-D9D8B3F692F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5936D-53DD-484E-AA7C-8029B472288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55A62-9047-4B6E-8EEC-9E5FDAE6E9B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46BDB-65BC-4C44-AC21-11D899DE172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C9EBC-D8DA-47A0-9204-7A2D4344067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EBF5-FA5F-48E6-8C8C-00F6FB73DF1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663" y="3549650"/>
            <a:ext cx="7507287" cy="3313113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FB44D-4D36-41B9-863F-3B15B13BC3B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CEB6B-AD04-40F5-B89B-05C45FC09C6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56AFE-D9D6-4C45-B205-ED6ACFBE19A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35E4A-5A8B-4FF0-A7B5-CDA4E51B1E2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AF6CE-4A8C-4679-A9F1-70139FE6187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A2264-4988-49B4-B214-6B589E19DAA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BA84B-9E3B-42B4-A6FF-DAC30C5D0FF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46B57-AC9C-4654-B0F5-5323B8D2C25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1036-8978-4975-A557-179659E43F0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08C87-978F-4264-A8C3-A83B7F09120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8D0C1-6D7C-40B4-93EA-F3C2A759B62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549D2-513C-4AFD-92CD-9CB8584CE85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8CC34-10E5-429B-9225-DB60CE9641F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7FA7-B855-43CE-9E7F-75C62D555BC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F724D-24B6-4764-BB18-E4303BCC007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5FB64-E29A-4C1A-82D9-350FDDCDBBA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C3D2C-C107-433A-A75F-A30F490DD33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38C6B-4796-4C1D-80A4-EE180F6AE2B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181E8-213F-4DAE-8DB9-B01368C0EEF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82198-D147-4486-A529-4E192A27437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57F33-3D79-4A22-9C65-54E3FCD8DC7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8D899-E535-40E6-B2CA-276A3574F0B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30C23-30BF-4972-A783-CDBE4C613CC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2600" indent="-482600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E022F-9F95-4ED8-AEB1-21BFEA41877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F835-400A-4E53-BA5B-29E9D68EF03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86D4-5141-4C4D-9BC4-FF3A1B88B96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38D95-93EB-41E3-93A6-520761B2A1A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6E1AC-B7F5-48E1-9B2F-AD916263F28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0DD98-7075-4B26-94B2-56E20361BC8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320D8-53AA-4211-A618-64D0DE5007E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DEBB0-F16F-47A1-800A-1552B8DF227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5D13E-2343-4DD1-944D-CD8C1F1BB47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9D739-4B21-458E-8D12-5BE7ABD64E3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E4C4D-BE4A-4C8D-B647-7F975CD78CA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3D388-FE83-4429-9B8A-011FD982976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3D388-FE83-4429-9B8A-011FD982976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3D388-FE83-4429-9B8A-011FD982976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D8223-BF4E-47DF-AC65-E99E0A183335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7B052-2CE6-4429-AAE2-A624777C167C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054F4-D2EB-451D-A1FF-9D09BB904FF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83B3F-34B2-442B-8EAF-A54AB7DC176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D03C0-D37A-4753-B2E5-2FB99D89C33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2CAAF-96F2-41C7-AD67-6545413DBDB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62000" indent="-762000"/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933A1DEB-0945-4F91-9ED0-FD912F629FA3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23850" y="2419350"/>
          <a:ext cx="853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剪辑" r:id="rId3" imgW="4732560" imgH="423000" progId="MS_ClipArt_Gallery.2">
                  <p:embed/>
                </p:oleObj>
              </mc:Choice>
              <mc:Fallback>
                <p:oleObj name="剪辑" r:id="rId3" imgW="4732560" imgH="423000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8534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3F53CB-076B-48A5-92F1-CA83E3163A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50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4872F-17E9-4F62-B675-84DBF8AEB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defRPr/>
            </a:lvl1pPr>
            <a:lvl2pPr marL="742950" indent="-285750"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95CB3-EBFB-4917-A570-4063C3B88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0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2580E-0BE9-43B2-9C7E-24752B95EA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36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3DCA6-D6A8-414E-A5D0-95566AF23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4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3DE90-6650-4473-BF97-CF013DEDA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2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5E09F0-F053-4749-BABA-55C1FF69D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4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B85C73-B7BC-4501-9394-9CAED65415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9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12C081-D2BE-4000-A9F3-2AFA1D2BE2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10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C60AE-A28C-44C2-AA6F-E07D58009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62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-19050" y="0"/>
          <a:ext cx="76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剪辑" r:id="rId14" imgW="44640" imgH="2657520" progId="MS_ClipArt_Gallery.2">
                  <p:embed/>
                </p:oleObj>
              </mc:Choice>
              <mc:Fallback>
                <p:oleObj name="剪辑" r:id="rId14" imgW="44640" imgH="2657520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0"/>
                        <a:ext cx="762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9072563" y="0"/>
          <a:ext cx="1079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剪辑" r:id="rId16" imgW="44640" imgH="2657520" progId="MS_ClipArt_Gallery.2">
                  <p:embed/>
                </p:oleObj>
              </mc:Choice>
              <mc:Fallback>
                <p:oleObj name="剪辑" r:id="rId16" imgW="44640" imgH="265752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63" y="0"/>
                        <a:ext cx="1079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7425" y="6534345"/>
            <a:ext cx="72008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fld id="{BDC31F69-48EC-410A-B75D-4FCD1371C2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E11E-E7B6-4A93-B384-5903BA7E2B9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8335963" cy="46148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latin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</a:rPr>
              <a:t>高级语言有那两种翻译方式？它们的特点分别是什么？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dirty="0" smtClean="0">
                <a:latin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</a:rPr>
              <a:t>total:=total+rate*4</a:t>
            </a:r>
            <a:r>
              <a:rPr lang="zh-CN" altLang="en-US" sz="2000" dirty="0" smtClean="0">
                <a:latin typeface="宋体" pitchFamily="2" charset="-122"/>
              </a:rPr>
              <a:t>的处理过程为例，说明编译过程的每个阶段。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3. </a:t>
            </a:r>
            <a:r>
              <a:rPr lang="zh-CN" altLang="en-US" sz="2000" dirty="0">
                <a:latin typeface="宋体" pitchFamily="2" charset="-122"/>
              </a:rPr>
              <a:t>构造有穷自动机</a:t>
            </a:r>
            <a:r>
              <a:rPr lang="en-US" altLang="zh-CN" sz="2000" dirty="0">
                <a:latin typeface="宋体" pitchFamily="2" charset="-122"/>
              </a:rPr>
              <a:t>.</a:t>
            </a: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</a:rPr>
              <a:t>a) </a:t>
            </a:r>
            <a:r>
              <a:rPr lang="zh-CN" altLang="en-US" sz="2000" dirty="0">
                <a:latin typeface="宋体" pitchFamily="2" charset="-122"/>
              </a:rPr>
              <a:t>构造一个</a:t>
            </a:r>
            <a:r>
              <a:rPr lang="en-US" altLang="zh-CN" sz="2000" dirty="0">
                <a:latin typeface="宋体" pitchFamily="2" charset="-122"/>
              </a:rPr>
              <a:t>DFA</a:t>
            </a:r>
            <a:r>
              <a:rPr lang="zh-CN" altLang="en-US" sz="2000" dirty="0">
                <a:latin typeface="宋体" pitchFamily="2" charset="-122"/>
              </a:rPr>
              <a:t>，接受字母</a:t>
            </a:r>
            <a:r>
              <a:rPr lang="zh-CN" altLang="en-US" sz="2000" dirty="0" smtClean="0">
                <a:latin typeface="宋体" pitchFamily="2" charset="-122"/>
              </a:rPr>
              <a:t>表</a:t>
            </a:r>
            <a:r>
              <a:rPr lang="en-US" altLang="zh-CN" sz="2000" dirty="0" smtClean="0">
                <a:latin typeface="宋体" pitchFamily="2" charset="-122"/>
              </a:rPr>
              <a:t>{</a:t>
            </a:r>
            <a:r>
              <a:rPr lang="en-US" altLang="zh-CN" sz="2000" dirty="0">
                <a:latin typeface="宋体" pitchFamily="2" charset="-122"/>
              </a:rPr>
              <a:t>0, 1}</a:t>
            </a:r>
            <a:r>
              <a:rPr lang="zh-CN" altLang="en-US" sz="2000" dirty="0">
                <a:latin typeface="宋体" pitchFamily="2" charset="-122"/>
              </a:rPr>
              <a:t>上的以</a:t>
            </a:r>
            <a:r>
              <a:rPr lang="en-US" altLang="zh-CN" sz="2000" dirty="0">
                <a:latin typeface="宋体" pitchFamily="2" charset="-122"/>
              </a:rPr>
              <a:t>01 </a:t>
            </a:r>
            <a:r>
              <a:rPr lang="zh-CN" altLang="en-US" sz="2000" dirty="0">
                <a:latin typeface="宋体" pitchFamily="2" charset="-122"/>
              </a:rPr>
              <a:t>结尾的所有串</a:t>
            </a: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</a:rPr>
              <a:t>b) </a:t>
            </a:r>
            <a:r>
              <a:rPr lang="zh-CN" altLang="en-US" sz="2000" dirty="0">
                <a:latin typeface="宋体" pitchFamily="2" charset="-122"/>
              </a:rPr>
              <a:t>构造一个</a:t>
            </a:r>
            <a:r>
              <a:rPr lang="en-US" altLang="zh-CN" sz="2000" dirty="0">
                <a:latin typeface="宋体" pitchFamily="2" charset="-122"/>
              </a:rPr>
              <a:t>DFA</a:t>
            </a:r>
            <a:r>
              <a:rPr lang="zh-CN" altLang="en-US" sz="2000" dirty="0">
                <a:latin typeface="宋体" pitchFamily="2" charset="-122"/>
              </a:rPr>
              <a:t>，接受字母</a:t>
            </a:r>
            <a:r>
              <a:rPr lang="zh-CN" altLang="en-US" sz="2000" dirty="0" smtClean="0">
                <a:latin typeface="宋体" pitchFamily="2" charset="-122"/>
              </a:rPr>
              <a:t>表</a:t>
            </a:r>
            <a:r>
              <a:rPr lang="en-US" altLang="zh-CN" sz="2000" dirty="0" smtClean="0">
                <a:latin typeface="宋体" pitchFamily="2" charset="-122"/>
              </a:rPr>
              <a:t>{</a:t>
            </a:r>
            <a:r>
              <a:rPr lang="en-US" altLang="zh-CN" sz="2000" dirty="0">
                <a:latin typeface="宋体" pitchFamily="2" charset="-122"/>
              </a:rPr>
              <a:t>0, 1}</a:t>
            </a:r>
            <a:r>
              <a:rPr lang="zh-CN" altLang="en-US" sz="2000" dirty="0">
                <a:latin typeface="宋体" pitchFamily="2" charset="-122"/>
              </a:rPr>
              <a:t>上的不包含</a:t>
            </a:r>
            <a:r>
              <a:rPr lang="en-US" altLang="zh-CN" sz="2000" dirty="0">
                <a:latin typeface="宋体" pitchFamily="2" charset="-122"/>
              </a:rPr>
              <a:t>01 </a:t>
            </a:r>
            <a:r>
              <a:rPr lang="zh-CN" altLang="en-US" sz="2000" dirty="0">
                <a:latin typeface="宋体" pitchFamily="2" charset="-122"/>
              </a:rPr>
              <a:t>子串的所有串</a:t>
            </a:r>
            <a:r>
              <a:rPr lang="en-US" altLang="zh-CN" sz="2000" dirty="0">
                <a:latin typeface="宋体" pitchFamily="2" charset="-122"/>
              </a:rPr>
              <a:t>.</a:t>
            </a: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</a:rPr>
              <a:t>c) </a:t>
            </a:r>
            <a:r>
              <a:rPr lang="zh-CN" altLang="en-US" sz="2000" dirty="0">
                <a:latin typeface="宋体" pitchFamily="2" charset="-122"/>
              </a:rPr>
              <a:t>构造一个</a:t>
            </a:r>
            <a:r>
              <a:rPr lang="en-US" altLang="zh-CN" sz="2000" dirty="0">
                <a:latin typeface="宋体" pitchFamily="2" charset="-122"/>
              </a:rPr>
              <a:t>NFA</a:t>
            </a:r>
            <a:r>
              <a:rPr lang="zh-CN" altLang="en-US" sz="2000" dirty="0">
                <a:latin typeface="宋体" pitchFamily="2" charset="-122"/>
              </a:rPr>
              <a:t>，接受字母</a:t>
            </a:r>
            <a:r>
              <a:rPr lang="zh-CN" altLang="en-US" sz="2000" dirty="0" smtClean="0">
                <a:latin typeface="宋体" pitchFamily="2" charset="-122"/>
              </a:rPr>
              <a:t>表 </a:t>
            </a:r>
            <a:r>
              <a:rPr lang="en-US" altLang="zh-CN" sz="2000" dirty="0" smtClean="0">
                <a:latin typeface="宋体" pitchFamily="2" charset="-122"/>
              </a:rPr>
              <a:t>{</a:t>
            </a:r>
            <a:r>
              <a:rPr lang="en-US" altLang="zh-CN" sz="2000" dirty="0">
                <a:latin typeface="宋体" pitchFamily="2" charset="-122"/>
              </a:rPr>
              <a:t>x,y}</a:t>
            </a:r>
            <a:r>
              <a:rPr lang="zh-CN" altLang="en-US" sz="2000" dirty="0">
                <a:latin typeface="宋体" pitchFamily="2" charset="-122"/>
              </a:rPr>
              <a:t>上的正规式</a:t>
            </a:r>
            <a:r>
              <a:rPr lang="en-US" altLang="zh-CN" sz="2000" dirty="0">
                <a:latin typeface="宋体" pitchFamily="2" charset="-122"/>
              </a:rPr>
              <a:t>x(x|y)*x</a:t>
            </a:r>
            <a:r>
              <a:rPr lang="zh-CN" altLang="en-US" sz="2000" dirty="0">
                <a:latin typeface="宋体" pitchFamily="2" charset="-122"/>
              </a:rPr>
              <a:t>描述的集合</a:t>
            </a:r>
          </a:p>
          <a:p>
            <a:pPr>
              <a:buNone/>
            </a:pPr>
            <a:r>
              <a:rPr lang="en-US" altLang="zh-CN" sz="2000" dirty="0">
                <a:latin typeface="宋体" pitchFamily="2" charset="-122"/>
              </a:rPr>
              <a:t>d) </a:t>
            </a:r>
            <a:r>
              <a:rPr lang="zh-CN" altLang="en-US" sz="2000" dirty="0">
                <a:latin typeface="宋体" pitchFamily="2" charset="-122"/>
              </a:rPr>
              <a:t>构造一个</a:t>
            </a:r>
            <a:r>
              <a:rPr lang="en-US" altLang="zh-CN" sz="2000" dirty="0">
                <a:latin typeface="宋体" pitchFamily="2" charset="-122"/>
              </a:rPr>
              <a:t>NFA</a:t>
            </a:r>
            <a:r>
              <a:rPr lang="zh-CN" altLang="en-US" sz="2000" dirty="0">
                <a:latin typeface="宋体" pitchFamily="2" charset="-122"/>
              </a:rPr>
              <a:t>，接受字母</a:t>
            </a:r>
            <a:r>
              <a:rPr lang="zh-CN" altLang="en-US" sz="2000" dirty="0" smtClean="0">
                <a:latin typeface="宋体" pitchFamily="2" charset="-122"/>
              </a:rPr>
              <a:t>表 </a:t>
            </a:r>
            <a:r>
              <a:rPr lang="en-US" altLang="zh-CN" sz="2000" dirty="0" smtClean="0">
                <a:latin typeface="宋体" pitchFamily="2" charset="-122"/>
              </a:rPr>
              <a:t>{</a:t>
            </a:r>
            <a:r>
              <a:rPr lang="en-US" altLang="zh-CN" sz="2000" dirty="0">
                <a:latin typeface="宋体" pitchFamily="2" charset="-122"/>
              </a:rPr>
              <a:t>0,1}</a:t>
            </a:r>
            <a:r>
              <a:rPr lang="zh-CN" altLang="en-US" sz="2000" dirty="0">
                <a:latin typeface="宋体" pitchFamily="2" charset="-122"/>
              </a:rPr>
              <a:t>上的正规式</a:t>
            </a:r>
            <a:r>
              <a:rPr lang="en-US" altLang="zh-CN" sz="2000" dirty="0">
                <a:latin typeface="宋体" pitchFamily="2" charset="-122"/>
              </a:rPr>
              <a:t>(ab|a)*b+</a:t>
            </a:r>
            <a:r>
              <a:rPr lang="zh-CN" altLang="en-US" sz="2000" dirty="0">
                <a:latin typeface="宋体" pitchFamily="2" charset="-122"/>
              </a:rPr>
              <a:t>描述的集合并将其转换为等价的</a:t>
            </a:r>
            <a:r>
              <a:rPr lang="en-US" altLang="zh-CN" sz="2000" dirty="0">
                <a:latin typeface="宋体" pitchFamily="2" charset="-122"/>
              </a:rPr>
              <a:t>DFA.</a:t>
            </a:r>
            <a:r>
              <a:rPr lang="zh-CN" altLang="en-US" sz="2000" dirty="0">
                <a:latin typeface="宋体" pitchFamily="2" charset="-122"/>
              </a:rPr>
              <a:t>以及最小状态</a:t>
            </a:r>
            <a:r>
              <a:rPr lang="en-US" altLang="zh-CN" sz="2000" dirty="0" smtClean="0">
                <a:latin typeface="宋体" pitchFamily="2" charset="-122"/>
              </a:rPr>
              <a:t>DFA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4 </a:t>
            </a:r>
            <a:r>
              <a:rPr lang="zh-CN" altLang="en-US" sz="2000" dirty="0" smtClean="0">
                <a:latin typeface="宋体" pitchFamily="2" charset="-122"/>
              </a:rPr>
              <a:t>针对</a:t>
            </a:r>
            <a:r>
              <a:rPr lang="zh-CN" altLang="en-US" sz="2000" dirty="0" smtClean="0">
                <a:latin typeface="宋体" pitchFamily="2" charset="-122"/>
              </a:rPr>
              <a:t>下</a:t>
            </a:r>
            <a:r>
              <a:rPr lang="zh-CN" altLang="en-US" sz="2000" dirty="0">
                <a:latin typeface="宋体" pitchFamily="2" charset="-122"/>
              </a:rPr>
              <a:t>述文法，构</a:t>
            </a:r>
            <a:r>
              <a:rPr lang="zh-CN" altLang="en-US" sz="2000" dirty="0" smtClean="0">
                <a:latin typeface="宋体" pitchFamily="2" charset="-122"/>
              </a:rPr>
              <a:t>造新文法，消除文法中的左递归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S-&gt;(L)|a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L-&gt;L,S|S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4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E713-4BE4-41F3-B3E5-CD35D0F919C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分离词法分析程序的好处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可以简化设计</a:t>
            </a:r>
          </a:p>
          <a:p>
            <a:pPr lvl="1"/>
            <a:r>
              <a:rPr lang="zh-CN" altLang="en-US">
                <a:latin typeface="宋体" pitchFamily="2" charset="-122"/>
              </a:rPr>
              <a:t>词法程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很容易识别并去除空格、注释，使语法分析程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致力于语法分析，结构清晰，易于实现。</a:t>
            </a:r>
          </a:p>
          <a:p>
            <a:pPr lvl="1"/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可以改进编译程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的效率</a:t>
            </a:r>
          </a:p>
          <a:p>
            <a:pPr lvl="1"/>
            <a:r>
              <a:rPr lang="zh-CN" altLang="en-US">
                <a:latin typeface="宋体" pitchFamily="2" charset="-122"/>
              </a:rPr>
              <a:t>利用专门的读字符和处理记号的技术构造更有效的词法分析程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。</a:t>
            </a:r>
          </a:p>
          <a:p>
            <a:pPr lvl="1"/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可以加强编译程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的可移植性</a:t>
            </a:r>
          </a:p>
          <a:p>
            <a:pPr lvl="1"/>
            <a:r>
              <a:rPr lang="zh-CN" altLang="en-US">
                <a:latin typeface="宋体" pitchFamily="2" charset="-122"/>
              </a:rPr>
              <a:t>在词法分析程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中处理特殊的或非标准的符号。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EF958-67CA-42A6-A8F8-51548F98DD4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 </a:t>
            </a:r>
            <a:r>
              <a:rPr lang="zh-CN" altLang="en-US"/>
              <a:t>词法分析程序的输入与输出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60488"/>
            <a:ext cx="8534400" cy="50403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/>
              <a:t>一、词法分析程</a:t>
            </a:r>
            <a:r>
              <a:rPr lang="zh-CN"/>
              <a:t>序</a:t>
            </a:r>
            <a:r>
              <a:rPr lang="zh-CN" altLang="en-US"/>
              <a:t>的实现方法</a:t>
            </a:r>
          </a:p>
          <a:p>
            <a:pPr>
              <a:buFont typeface="Monotype Sorts" pitchFamily="2" charset="2"/>
              <a:buNone/>
            </a:pPr>
            <a:r>
              <a:rPr lang="zh-CN" altLang="en-US"/>
              <a:t>二、设置缓冲区的必要性</a:t>
            </a:r>
          </a:p>
          <a:p>
            <a:pPr>
              <a:buFont typeface="Monotype Sorts" pitchFamily="2" charset="2"/>
              <a:buNone/>
            </a:pPr>
            <a:r>
              <a:rPr lang="zh-CN" altLang="en-US"/>
              <a:t>三、配对缓冲区</a:t>
            </a:r>
          </a:p>
          <a:p>
            <a:pPr>
              <a:buFont typeface="Monotype Sorts" pitchFamily="2" charset="2"/>
              <a:buNone/>
            </a:pPr>
            <a:r>
              <a:rPr lang="zh-CN" altLang="en-US"/>
              <a:t>四、词法分析程</a:t>
            </a:r>
            <a:r>
              <a:rPr lang="zh-CN"/>
              <a:t>序</a:t>
            </a:r>
            <a:r>
              <a:rPr lang="zh-CN" altLang="en-US"/>
              <a:t>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EE4C-2E52-41DB-A994-03CB811B2B4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一、词法分析程序的实现方法</a:t>
            </a:r>
            <a:endParaRPr lang="zh-CN" altLang="en-US" sz="440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4650"/>
            <a:ext cx="8564563" cy="4187825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利用词法分析程</a:t>
            </a:r>
            <a:r>
              <a:rPr lang="zh-CN">
                <a:latin typeface="宋体" pitchFamily="2" charset="-122"/>
              </a:rPr>
              <a:t>序自动</a:t>
            </a:r>
            <a:r>
              <a:rPr lang="zh-CN" altLang="en-US">
                <a:latin typeface="宋体" pitchFamily="2" charset="-122"/>
              </a:rPr>
              <a:t>生成器</a:t>
            </a:r>
          </a:p>
          <a:p>
            <a:pPr lvl="1"/>
            <a:r>
              <a:rPr lang="zh-CN" altLang="en-US"/>
              <a:t>从基于正规表达式的规范说明自动生成词法分析程</a:t>
            </a:r>
            <a:r>
              <a:rPr lang="zh-CN"/>
              <a:t>序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生成器提供用于源程序字符流读入和缓冲的若干子程序</a:t>
            </a:r>
          </a:p>
          <a:p>
            <a:pPr lvl="1"/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利用传统的系统程序设计语言来编写</a:t>
            </a:r>
          </a:p>
          <a:p>
            <a:pPr lvl="1"/>
            <a:r>
              <a:rPr lang="zh-CN" altLang="en-US"/>
              <a:t>利用该语言所具有的输入</a:t>
            </a:r>
            <a:r>
              <a:rPr lang="en-US" altLang="zh-CN"/>
              <a:t>/</a:t>
            </a:r>
            <a:r>
              <a:rPr lang="zh-CN" altLang="en-US"/>
              <a:t>输出能力来处理读入操作</a:t>
            </a:r>
          </a:p>
          <a:p>
            <a:pPr lvl="1"/>
            <a:endParaRPr lang="zh-CN" altLang="en-US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利用汇编语言来编写</a:t>
            </a:r>
          </a:p>
          <a:p>
            <a:pPr lvl="1"/>
            <a:r>
              <a:rPr lang="zh-CN" altLang="en-US"/>
              <a:t>直接管理源程序字符流的读入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44871-E04F-4FC8-9EA9-02D704C4728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二、设置缓冲区的必要性</a:t>
            </a:r>
            <a:endParaRPr lang="zh-CN" altLang="en-US" sz="440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为了得到某一个单词符号的确切性质，需要超前扫描若干个字符。</a:t>
            </a:r>
          </a:p>
          <a:p>
            <a:pPr lvl="2"/>
            <a:endParaRPr lang="zh-CN" altLang="en-US">
              <a:latin typeface="宋体" pitchFamily="2" charset="-122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有合法的</a:t>
            </a:r>
            <a:r>
              <a:rPr lang="en-US" altLang="zh-CN">
                <a:latin typeface="宋体" pitchFamily="2" charset="-122"/>
              </a:rPr>
              <a:t>FORTRAN</a:t>
            </a:r>
            <a:r>
              <a:rPr lang="zh-CN" altLang="en-US">
                <a:latin typeface="宋体" pitchFamily="2" charset="-122"/>
              </a:rPr>
              <a:t>语句：</a:t>
            </a:r>
          </a:p>
          <a:p>
            <a:pPr lvl="1" algn="just">
              <a:buFontTx/>
              <a:buNone/>
            </a:pPr>
            <a:r>
              <a:rPr lang="en-US" altLang="zh-CN">
                <a:latin typeface="宋体" pitchFamily="2" charset="-122"/>
              </a:rPr>
              <a:t>DO 99 K = 1,10    </a:t>
            </a:r>
            <a:r>
              <a:rPr lang="zh-CN" altLang="en-US">
                <a:latin typeface="宋体" pitchFamily="2" charset="-122"/>
              </a:rPr>
              <a:t>和    </a:t>
            </a:r>
            <a:r>
              <a:rPr lang="en-US" altLang="zh-CN">
                <a:latin typeface="宋体" pitchFamily="2" charset="-122"/>
              </a:rPr>
              <a:t>DO 99 K = 1.10</a:t>
            </a:r>
          </a:p>
          <a:p>
            <a:pPr lvl="1" algn="just">
              <a:buFontTx/>
              <a:buNone/>
            </a:pPr>
            <a:endParaRPr lang="en-US" altLang="zh-CN">
              <a:latin typeface="宋体" pitchFamily="2" charset="-122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为了区别这两个语句，必须超前扫描到等号后的第一个分界符处。</a:t>
            </a:r>
          </a:p>
          <a:p>
            <a:pPr algn="just"/>
            <a:r>
              <a:rPr lang="en-US" altLang="zh-CN">
                <a:latin typeface="宋体" pitchFamily="2" charset="-122"/>
              </a:rPr>
              <a:t>Pascal</a:t>
            </a:r>
            <a:r>
              <a:rPr lang="zh-CN" altLang="en-US">
                <a:latin typeface="宋体" pitchFamily="2" charset="-122"/>
              </a:rPr>
              <a:t>语言中：</a:t>
            </a:r>
            <a:r>
              <a:rPr lang="en-US" altLang="zh-CN">
                <a:latin typeface="宋体" pitchFamily="2" charset="-122"/>
              </a:rPr>
              <a:t>do99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:=</a:t>
            </a:r>
            <a:r>
              <a:rPr lang="zh-CN" altLang="en-US">
                <a:latin typeface="宋体" pitchFamily="2" charset="-122"/>
              </a:rPr>
              <a:t>、（*</a:t>
            </a:r>
          </a:p>
          <a:p>
            <a:pPr algn="just"/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语言中：</a:t>
            </a:r>
            <a:r>
              <a:rPr lang="en-US" altLang="zh-CN">
                <a:latin typeface="宋体" pitchFamily="2" charset="-122"/>
              </a:rPr>
              <a:t>==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/*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//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++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for_loop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501900" y="3473450"/>
            <a:ext cx="3735388" cy="381000"/>
            <a:chOff x="1536" y="2688"/>
            <a:chExt cx="2256" cy="240"/>
          </a:xfrm>
        </p:grpSpPr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 flipV="1">
              <a:off x="1536" y="2688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0" name="Line 6"/>
            <p:cNvSpPr>
              <a:spLocks noChangeShapeType="1"/>
            </p:cNvSpPr>
            <p:nvPr/>
          </p:nvSpPr>
          <p:spPr bwMode="auto">
            <a:xfrm flipV="1">
              <a:off x="3792" y="2688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A55D-09F4-4889-86C3-222A4819F83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三、配对缓冲区</a:t>
            </a:r>
            <a:endParaRPr lang="zh-CN" altLang="en-US" sz="440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686800" cy="1022350"/>
          </a:xfrm>
        </p:spPr>
        <p:txBody>
          <a:bodyPr/>
          <a:lstStyle/>
          <a:p>
            <a:r>
              <a:rPr lang="zh-CN" altLang="en-US" sz="2400" dirty="0">
                <a:latin typeface="宋体" pitchFamily="2" charset="-122"/>
              </a:rPr>
              <a:t>把一个缓冲器</a:t>
            </a:r>
            <a:r>
              <a:rPr lang="zh-CN" altLang="en-US" sz="2400" dirty="0" smtClean="0">
                <a:latin typeface="宋体" pitchFamily="2" charset="-122"/>
              </a:rPr>
              <a:t>分为</a:t>
            </a:r>
            <a:r>
              <a:rPr lang="zh-CN" altLang="en-US" sz="2400" dirty="0">
                <a:latin typeface="宋体" pitchFamily="2" charset="-122"/>
              </a:rPr>
              <a:t>大小</a:t>
            </a:r>
            <a:r>
              <a:rPr lang="zh-CN" altLang="en-US" sz="2400" dirty="0" smtClean="0">
                <a:latin typeface="宋体" pitchFamily="2" charset="-122"/>
              </a:rPr>
              <a:t>相同</a:t>
            </a:r>
            <a:r>
              <a:rPr lang="zh-CN" altLang="en-US" sz="2400" dirty="0">
                <a:latin typeface="宋体" pitchFamily="2" charset="-122"/>
              </a:rPr>
              <a:t>的两半，每半各含</a:t>
            </a:r>
            <a:r>
              <a:rPr lang="en-US" altLang="zh-CN" sz="2400" dirty="0">
                <a:latin typeface="宋体" pitchFamily="2" charset="-122"/>
              </a:rPr>
              <a:t>N</a:t>
            </a:r>
            <a:r>
              <a:rPr lang="zh-CN" altLang="en-US" sz="2400" dirty="0">
                <a:latin typeface="宋体" pitchFamily="2" charset="-122"/>
              </a:rPr>
              <a:t>个字符</a:t>
            </a:r>
            <a:r>
              <a:rPr lang="zh-CN" altLang="en-US" sz="2400" dirty="0" smtClean="0">
                <a:latin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</a:rPr>
              <a:t/>
            </a:r>
            <a:br>
              <a:rPr lang="en-US" altLang="zh-CN" sz="2400" dirty="0" smtClean="0">
                <a:latin typeface="宋体" pitchFamily="2" charset="-122"/>
              </a:rPr>
            </a:br>
            <a:r>
              <a:rPr lang="zh-CN" altLang="en-US" sz="2400" dirty="0" smtClean="0">
                <a:latin typeface="宋体" pitchFamily="2" charset="-122"/>
              </a:rPr>
              <a:t>一般</a:t>
            </a:r>
            <a:r>
              <a:rPr lang="en-US" altLang="zh-CN" sz="2400" dirty="0">
                <a:latin typeface="宋体" pitchFamily="2" charset="-122"/>
              </a:rPr>
              <a:t>N=1KB</a:t>
            </a:r>
            <a:r>
              <a:rPr lang="zh-CN" altLang="en-US" sz="2400" dirty="0">
                <a:latin typeface="宋体" pitchFamily="2" charset="-122"/>
              </a:rPr>
              <a:t>或</a:t>
            </a:r>
            <a:r>
              <a:rPr lang="en-US" altLang="zh-CN" sz="2400" dirty="0">
                <a:latin typeface="宋体" pitchFamily="2" charset="-122"/>
              </a:rPr>
              <a:t>4KB</a:t>
            </a:r>
            <a:r>
              <a:rPr lang="zh-CN" altLang="en-US" sz="2400" dirty="0">
                <a:latin typeface="宋体" pitchFamily="2" charset="-122"/>
              </a:rPr>
              <a:t>。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817974"/>
            <a:ext cx="8100900" cy="129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206515" y="2708919"/>
            <a:ext cx="8686800" cy="40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>
                <a:latin typeface="宋体" pitchFamily="2" charset="-122"/>
              </a:rPr>
              <a:t>测试过程：</a:t>
            </a:r>
            <a:endParaRPr lang="en-US" altLang="zh-CN" sz="2400" kern="0" dirty="0" smtClean="0">
              <a:latin typeface="宋体" pitchFamily="2" charset="-122"/>
            </a:endParaRPr>
          </a:p>
          <a:p>
            <a:pPr marL="857250" algn="just">
              <a:buNone/>
            </a:pPr>
            <a:r>
              <a:rPr lang="en-US" altLang="zh-CN" sz="2000" dirty="0">
                <a:latin typeface="Verdana" pitchFamily="34" charset="0"/>
              </a:rPr>
              <a:t>IF  (</a:t>
            </a:r>
            <a:r>
              <a:rPr lang="zh-CN" altLang="en-US" sz="2000" dirty="0">
                <a:latin typeface="Verdana" pitchFamily="34" charset="0"/>
              </a:rPr>
              <a:t>向前指针在左半区的终点</a:t>
            </a:r>
            <a:r>
              <a:rPr lang="en-US" altLang="zh-CN" sz="2000" dirty="0">
                <a:latin typeface="Verdana" pitchFamily="34" charset="0"/>
              </a:rPr>
              <a:t>)  {</a:t>
            </a:r>
          </a:p>
          <a:p>
            <a:pPr marL="1333500" lvl="1" algn="just">
              <a:buFontTx/>
              <a:buNone/>
            </a:pPr>
            <a:r>
              <a:rPr lang="zh-CN" altLang="en-US" sz="2000" dirty="0">
                <a:latin typeface="Verdana" pitchFamily="34" charset="0"/>
              </a:rPr>
              <a:t>读入字符串，填充右半区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333500" lvl="1" algn="just">
              <a:buFontTx/>
              <a:buNone/>
            </a:pPr>
            <a:r>
              <a:rPr lang="zh-CN" altLang="en-US" sz="2000" dirty="0">
                <a:latin typeface="Verdana" pitchFamily="34" charset="0"/>
              </a:rPr>
              <a:t>向前指针前移一个位置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3335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}</a:t>
            </a:r>
          </a:p>
          <a:p>
            <a:pPr marL="857250" algn="just">
              <a:buNone/>
            </a:pPr>
            <a:r>
              <a:rPr lang="en-US" altLang="zh-CN" sz="2000" dirty="0">
                <a:latin typeface="Verdana" pitchFamily="34" charset="0"/>
              </a:rPr>
              <a:t>ELSE  IF (</a:t>
            </a:r>
            <a:r>
              <a:rPr lang="zh-CN" altLang="en-US" sz="2000" dirty="0">
                <a:latin typeface="Verdana" pitchFamily="34" charset="0"/>
              </a:rPr>
              <a:t>向前指针在右半区的终点</a:t>
            </a:r>
            <a:r>
              <a:rPr lang="en-US" altLang="zh-CN" sz="2000" dirty="0">
                <a:latin typeface="Verdana" pitchFamily="34" charset="0"/>
              </a:rPr>
              <a:t>) {</a:t>
            </a:r>
          </a:p>
          <a:p>
            <a:pPr marL="13335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        </a:t>
            </a:r>
            <a:r>
              <a:rPr lang="zh-CN" altLang="en-US" sz="2000" dirty="0">
                <a:latin typeface="Verdana" pitchFamily="34" charset="0"/>
              </a:rPr>
              <a:t>读入字符串，填充左半区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3335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        </a:t>
            </a:r>
            <a:r>
              <a:rPr lang="zh-CN" altLang="en-US" sz="2000" dirty="0">
                <a:latin typeface="Verdana" pitchFamily="34" charset="0"/>
              </a:rPr>
              <a:t>向前指针移到缓冲区的开始位置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3335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   }</a:t>
            </a:r>
          </a:p>
          <a:p>
            <a:pPr marL="857250" algn="just">
              <a:buNone/>
            </a:pPr>
            <a:r>
              <a:rPr lang="en-US" altLang="zh-CN" sz="2000" dirty="0">
                <a:latin typeface="Verdana" pitchFamily="34" charset="0"/>
              </a:rPr>
              <a:t>      ELSE  </a:t>
            </a:r>
            <a:r>
              <a:rPr lang="zh-CN" altLang="en-US" sz="2000" dirty="0">
                <a:latin typeface="Verdana" pitchFamily="34" charset="0"/>
              </a:rPr>
              <a:t>向前指针前移一个位置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endParaRPr lang="zh-CN" altLang="en-US" sz="2400" kern="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  <p:bldP spid="4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" y="953725"/>
            <a:ext cx="7857597" cy="115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624C5-C9AB-4A5D-929C-62DE44EAB6F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每半区带有结束标记的缓冲器</a:t>
            </a:r>
            <a:endParaRPr lang="zh-CN" altLang="en-US" sz="4400" dirty="0">
              <a:latin typeface="宋体" pitchFamily="2" charset="-122"/>
            </a:endParaRP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835150" y="4992688"/>
            <a:ext cx="20415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                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4230688" y="4992688"/>
            <a:ext cx="19208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352925" y="4992688"/>
            <a:ext cx="2555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537075" y="4992688"/>
            <a:ext cx="3190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206515" y="1898830"/>
            <a:ext cx="8686800" cy="481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 smtClean="0">
                <a:latin typeface="宋体" pitchFamily="2" charset="-122"/>
              </a:rPr>
              <a:t>测试过程：</a:t>
            </a:r>
            <a:endParaRPr lang="en-US" altLang="zh-CN" sz="2000" kern="0" dirty="0" smtClean="0">
              <a:latin typeface="宋体" pitchFamily="2" charset="-122"/>
            </a:endParaRPr>
          </a:p>
          <a:p>
            <a:pPr marL="571500" algn="just">
              <a:buNone/>
            </a:pPr>
            <a:r>
              <a:rPr lang="zh-CN" altLang="en-US" sz="2000" dirty="0" smtClean="0">
                <a:latin typeface="Verdana" pitchFamily="34" charset="0"/>
              </a:rPr>
              <a:t>    向前</a:t>
            </a:r>
            <a:r>
              <a:rPr lang="zh-CN" altLang="en-US" sz="2000" dirty="0">
                <a:latin typeface="Verdana" pitchFamily="34" charset="0"/>
              </a:rPr>
              <a:t>指针前移一个位置；</a:t>
            </a:r>
          </a:p>
          <a:p>
            <a:pPr marL="571500" algn="just">
              <a:buNone/>
            </a:pPr>
            <a:r>
              <a:rPr lang="en-US" altLang="zh-CN" sz="2000" dirty="0" smtClean="0">
                <a:latin typeface="Verdana" pitchFamily="34" charset="0"/>
              </a:rPr>
              <a:t>    IF  </a:t>
            </a:r>
            <a:r>
              <a:rPr lang="en-US" altLang="zh-CN" sz="2000" dirty="0">
                <a:latin typeface="Verdana" pitchFamily="34" charset="0"/>
              </a:rPr>
              <a:t>(</a:t>
            </a:r>
            <a:r>
              <a:rPr lang="zh-CN" altLang="en-US" sz="2000" dirty="0">
                <a:latin typeface="Verdana" pitchFamily="34" charset="0"/>
              </a:rPr>
              <a:t>向前指针指向 </a:t>
            </a:r>
            <a:r>
              <a:rPr lang="en-US" altLang="zh-CN" sz="2000" dirty="0" err="1">
                <a:latin typeface="Verdana" pitchFamily="34" charset="0"/>
              </a:rPr>
              <a:t>eof</a:t>
            </a:r>
            <a:r>
              <a:rPr lang="en-US" altLang="zh-CN" sz="2000" dirty="0">
                <a:latin typeface="Verdana" pitchFamily="34" charset="0"/>
              </a:rPr>
              <a:t> ) {</a:t>
            </a:r>
          </a:p>
          <a:p>
            <a:pPr marL="571500" algn="just">
              <a:buNone/>
            </a:pPr>
            <a:r>
              <a:rPr lang="en-US" altLang="zh-CN" sz="2000" dirty="0">
                <a:latin typeface="Verdana" pitchFamily="34" charset="0"/>
              </a:rPr>
              <a:t>    </a:t>
            </a:r>
            <a:r>
              <a:rPr lang="en-US" altLang="zh-CN" sz="2000" dirty="0" smtClean="0">
                <a:latin typeface="Verdana" pitchFamily="34" charset="0"/>
              </a:rPr>
              <a:t>     </a:t>
            </a:r>
            <a:r>
              <a:rPr lang="en-US" altLang="zh-CN" sz="2000" dirty="0">
                <a:latin typeface="Verdana" pitchFamily="34" charset="0"/>
              </a:rPr>
              <a:t>IF  (</a:t>
            </a:r>
            <a:r>
              <a:rPr lang="zh-CN" altLang="en-US" sz="2000" dirty="0">
                <a:latin typeface="Verdana" pitchFamily="34" charset="0"/>
              </a:rPr>
              <a:t>向前指针在左半区的终点</a:t>
            </a:r>
            <a:r>
              <a:rPr lang="en-US" altLang="zh-CN" sz="2000" dirty="0">
                <a:latin typeface="Verdana" pitchFamily="34" charset="0"/>
              </a:rPr>
              <a:t>) {</a:t>
            </a:r>
          </a:p>
          <a:p>
            <a:pPr marL="11430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</a:t>
            </a:r>
            <a:r>
              <a:rPr lang="en-US" altLang="zh-CN" sz="2000" dirty="0" smtClean="0">
                <a:latin typeface="Verdana" pitchFamily="34" charset="0"/>
              </a:rPr>
              <a:t>         </a:t>
            </a:r>
            <a:r>
              <a:rPr lang="zh-CN" altLang="en-US" sz="2000" dirty="0">
                <a:latin typeface="Verdana" pitchFamily="34" charset="0"/>
              </a:rPr>
              <a:t>读入字符串，填充右半区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1430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  </a:t>
            </a:r>
            <a:r>
              <a:rPr lang="en-US" altLang="zh-CN" sz="2000" dirty="0" smtClean="0">
                <a:latin typeface="Verdana" pitchFamily="34" charset="0"/>
              </a:rPr>
              <a:t>     </a:t>
            </a:r>
            <a:r>
              <a:rPr lang="zh-CN" altLang="en-US" sz="2000" dirty="0">
                <a:latin typeface="Verdana" pitchFamily="34" charset="0"/>
              </a:rPr>
              <a:t>向前指针前移一个位置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143000" lvl="1" algn="just">
              <a:buFontTx/>
              <a:buNone/>
            </a:pPr>
            <a:r>
              <a:rPr lang="en-US" altLang="zh-CN" sz="2000" dirty="0" smtClean="0">
                <a:latin typeface="Verdana" pitchFamily="34" charset="0"/>
              </a:rPr>
              <a:t>  };</a:t>
            </a:r>
            <a:endParaRPr lang="en-US" altLang="zh-CN" sz="2000" dirty="0">
              <a:latin typeface="Verdana" pitchFamily="34" charset="0"/>
            </a:endParaRPr>
          </a:p>
          <a:p>
            <a:pPr marL="571500" algn="just">
              <a:buNone/>
            </a:pPr>
            <a:r>
              <a:rPr lang="en-US" altLang="zh-CN" sz="2000" dirty="0" smtClean="0">
                <a:latin typeface="Verdana" pitchFamily="34" charset="0"/>
              </a:rPr>
              <a:t>         ELSE </a:t>
            </a:r>
            <a:r>
              <a:rPr lang="en-US" altLang="zh-CN" sz="2000" dirty="0">
                <a:latin typeface="Verdana" pitchFamily="34" charset="0"/>
              </a:rPr>
              <a:t>IF (</a:t>
            </a:r>
            <a:r>
              <a:rPr lang="zh-CN" altLang="en-US" sz="2000" dirty="0">
                <a:latin typeface="Verdana" pitchFamily="34" charset="0"/>
              </a:rPr>
              <a:t>向前指针在右半区的终点</a:t>
            </a:r>
            <a:r>
              <a:rPr lang="en-US" altLang="zh-CN" sz="2000" dirty="0">
                <a:latin typeface="Verdana" pitchFamily="34" charset="0"/>
              </a:rPr>
              <a:t>) {</a:t>
            </a:r>
          </a:p>
          <a:p>
            <a:pPr marL="11430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</a:t>
            </a:r>
            <a:r>
              <a:rPr lang="en-US" altLang="zh-CN" sz="2000" dirty="0" smtClean="0">
                <a:latin typeface="Verdana" pitchFamily="34" charset="0"/>
              </a:rPr>
              <a:t>            </a:t>
            </a:r>
            <a:r>
              <a:rPr lang="zh-CN" altLang="en-US" sz="2000" dirty="0">
                <a:latin typeface="Verdana" pitchFamily="34" charset="0"/>
              </a:rPr>
              <a:t>读入字符串，填充左半区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1430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</a:t>
            </a:r>
            <a:r>
              <a:rPr lang="en-US" altLang="zh-CN" sz="2000" dirty="0" smtClean="0">
                <a:latin typeface="Verdana" pitchFamily="34" charset="0"/>
              </a:rPr>
              <a:t>           </a:t>
            </a:r>
            <a:r>
              <a:rPr lang="zh-CN" altLang="en-US" sz="2000" dirty="0">
                <a:latin typeface="Verdana" pitchFamily="34" charset="0"/>
              </a:rPr>
              <a:t>向前指针指向缓冲区的开始位置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1143000" lvl="1" algn="just">
              <a:buFontTx/>
              <a:buNone/>
            </a:pPr>
            <a:r>
              <a:rPr lang="en-US" altLang="zh-CN" sz="2000" dirty="0">
                <a:latin typeface="Verdana" pitchFamily="34" charset="0"/>
              </a:rPr>
              <a:t>          </a:t>
            </a:r>
            <a:r>
              <a:rPr lang="en-US" altLang="zh-CN" sz="2000" dirty="0" smtClean="0">
                <a:latin typeface="Verdana" pitchFamily="34" charset="0"/>
              </a:rPr>
              <a:t> };</a:t>
            </a:r>
            <a:endParaRPr lang="en-US" altLang="zh-CN" sz="2000" dirty="0">
              <a:latin typeface="Verdana" pitchFamily="34" charset="0"/>
            </a:endParaRPr>
          </a:p>
          <a:p>
            <a:pPr marL="571500" algn="just">
              <a:buNone/>
            </a:pPr>
            <a:r>
              <a:rPr lang="en-US" altLang="zh-CN" sz="2000" dirty="0">
                <a:latin typeface="Verdana" pitchFamily="34" charset="0"/>
              </a:rPr>
              <a:t>                </a:t>
            </a:r>
            <a:r>
              <a:rPr lang="en-US" altLang="zh-CN" sz="2000" dirty="0" smtClean="0">
                <a:latin typeface="Verdana" pitchFamily="34" charset="0"/>
              </a:rPr>
              <a:t>  ELSE  </a:t>
            </a:r>
            <a:r>
              <a:rPr lang="zh-CN" altLang="en-US" sz="2000" dirty="0">
                <a:latin typeface="Verdana" pitchFamily="34" charset="0"/>
              </a:rPr>
              <a:t>终止词法分析</a:t>
            </a:r>
            <a:r>
              <a:rPr lang="en-US" altLang="zh-CN" sz="2000" dirty="0">
                <a:latin typeface="Verdana" pitchFamily="34" charset="0"/>
              </a:rPr>
              <a:t>;</a:t>
            </a:r>
          </a:p>
          <a:p>
            <a:pPr marL="571500" algn="just">
              <a:buNone/>
            </a:pPr>
            <a:r>
              <a:rPr lang="en-US" altLang="zh-CN" sz="2000" dirty="0" smtClean="0">
                <a:latin typeface="Verdana" pitchFamily="34" charset="0"/>
              </a:rPr>
              <a:t>    }</a:t>
            </a:r>
            <a:endParaRPr lang="en-US" altLang="zh-CN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BE43B-F46F-41DA-A425-0E99C65135A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四、词法分析程序的输出</a:t>
            </a:r>
            <a:r>
              <a:rPr lang="en-US" altLang="zh-CN" sz="3600">
                <a:latin typeface="Times New Roman"/>
              </a:rPr>
              <a:t>——</a:t>
            </a:r>
            <a:r>
              <a:rPr lang="zh-CN" altLang="en-US" sz="3600"/>
              <a:t>记号</a:t>
            </a:r>
            <a:endParaRPr lang="zh-CN" altLang="en-US" sz="440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7950"/>
            <a:ext cx="8686800" cy="502285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记号、模式和单词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记号：是指某一类单词符号的种别编码，如标识符的记号为</a:t>
            </a:r>
            <a:r>
              <a:rPr lang="en-US" altLang="zh-CN" dirty="0">
                <a:latin typeface="Verdana" pitchFamily="34" charset="0"/>
              </a:rPr>
              <a:t>id</a:t>
            </a:r>
            <a:r>
              <a:rPr lang="zh-CN" altLang="en-US" dirty="0">
                <a:latin typeface="Verdana" pitchFamily="34" charset="0"/>
              </a:rPr>
              <a:t>，数的记号为</a:t>
            </a:r>
            <a:r>
              <a:rPr lang="en-US" altLang="zh-CN" dirty="0">
                <a:latin typeface="Verdana" pitchFamily="34" charset="0"/>
              </a:rPr>
              <a:t>num</a:t>
            </a:r>
            <a:r>
              <a:rPr lang="zh-CN" altLang="en-US" dirty="0">
                <a:latin typeface="Verdana" pitchFamily="34" charset="0"/>
              </a:rPr>
              <a:t>等。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模式：是指某一类单词符号的构词规则，如标识符的模式是“由字母开头的字母数字串”。</a:t>
            </a:r>
          </a:p>
          <a:p>
            <a:pPr lvl="1"/>
            <a:r>
              <a:rPr lang="zh-CN" altLang="en-US" dirty="0">
                <a:latin typeface="Verdana" pitchFamily="34" charset="0"/>
              </a:rPr>
              <a:t>单词：是指某一类单词符号的一个特例，如</a:t>
            </a:r>
            <a:r>
              <a:rPr lang="en-US" altLang="zh-CN" dirty="0">
                <a:latin typeface="Verdana" pitchFamily="34" charset="0"/>
              </a:rPr>
              <a:t>position</a:t>
            </a:r>
            <a:r>
              <a:rPr lang="zh-CN" altLang="en-US" dirty="0">
                <a:latin typeface="Verdana" pitchFamily="34" charset="0"/>
              </a:rPr>
              <a:t>是标识符。</a:t>
            </a:r>
          </a:p>
          <a:p>
            <a:pPr lvl="4"/>
            <a:endParaRPr lang="zh-CN" altLang="en-US" dirty="0">
              <a:latin typeface="Verdana" pitchFamily="34" charset="0"/>
            </a:endParaRPr>
          </a:p>
          <a:p>
            <a:r>
              <a:rPr lang="zh-CN" altLang="en-US" dirty="0">
                <a:latin typeface="Verdana" pitchFamily="34" charset="0"/>
              </a:rPr>
              <a:t>记号的属性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A247-CD52-4670-81D3-17F1684A4F2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记号的属性</a:t>
            </a:r>
            <a:endParaRPr lang="zh-CN" alt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词法分析程序在识别出一个记号后，要把与之有关的信息作为它的属性保留下来。</a:t>
            </a:r>
          </a:p>
          <a:p>
            <a:r>
              <a:rPr lang="zh-CN" altLang="en-US" u="sng" dirty="0">
                <a:solidFill>
                  <a:srgbClr val="0000FF"/>
                </a:solidFill>
                <a:latin typeface="宋体" pitchFamily="2" charset="-122"/>
              </a:rPr>
              <a:t>记号影响语法分析的决策，属性影响记号的翻译。</a:t>
            </a:r>
          </a:p>
          <a:p>
            <a:r>
              <a:rPr lang="zh-CN" altLang="en-US" dirty="0">
                <a:latin typeface="宋体" pitchFamily="2" charset="-122"/>
              </a:rPr>
              <a:t>在词法分析阶段，对记号只能确定一种属性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标识符：单词在符号表中入口的指针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常数：它所表示的值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关键字：（一符一种、或一类一种）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运算符：（一符一种、或一类一种）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分界符：（一符一种、或一类一种）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690CC-DBC0-4B5F-9694-E4E324C2326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total:=total+rate*4 </a:t>
            </a:r>
            <a:r>
              <a:rPr lang="zh-CN" altLang="en-US" sz="3600">
                <a:solidFill>
                  <a:srgbClr val="3333FF"/>
                </a:solidFill>
                <a:latin typeface="Verdana" pitchFamily="34" charset="0"/>
              </a:rPr>
              <a:t>的词法分析结果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&lt;id</a:t>
            </a:r>
            <a:r>
              <a:rPr lang="zh-CN" altLang="en-US" dirty="0">
                <a:latin typeface="Verdana" pitchFamily="34" charset="0"/>
              </a:rPr>
              <a:t>，指向标识符</a:t>
            </a:r>
            <a:r>
              <a:rPr lang="en-US" altLang="zh-CN" dirty="0">
                <a:solidFill>
                  <a:srgbClr val="FF3300"/>
                </a:solidFill>
                <a:latin typeface="Verdana" pitchFamily="34" charset="0"/>
              </a:rPr>
              <a:t>total</a:t>
            </a:r>
            <a:r>
              <a:rPr lang="zh-CN" altLang="en-US" dirty="0">
                <a:latin typeface="Verdana" pitchFamily="34" charset="0"/>
              </a:rPr>
              <a:t>在符号表中的入口的指针</a:t>
            </a:r>
            <a:r>
              <a:rPr lang="en-US" altLang="zh-CN" dirty="0">
                <a:latin typeface="Verdana" pitchFamily="34" charset="0"/>
              </a:rPr>
              <a:t>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&lt;assign_op</a:t>
            </a:r>
            <a:r>
              <a:rPr lang="zh-CN" altLang="en-US" dirty="0">
                <a:latin typeface="Verdana" pitchFamily="34" charset="0"/>
              </a:rPr>
              <a:t>，</a:t>
            </a:r>
            <a:r>
              <a:rPr lang="en-US" altLang="zh-CN" dirty="0">
                <a:latin typeface="Verdana" pitchFamily="34" charset="0"/>
              </a:rPr>
              <a:t>- 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&lt;id</a:t>
            </a:r>
            <a:r>
              <a:rPr lang="zh-CN" altLang="en-US" dirty="0">
                <a:latin typeface="Verdana" pitchFamily="34" charset="0"/>
              </a:rPr>
              <a:t>，指向标识符</a:t>
            </a:r>
            <a:r>
              <a:rPr lang="en-US" altLang="zh-CN" dirty="0">
                <a:solidFill>
                  <a:srgbClr val="FF3300"/>
                </a:solidFill>
                <a:latin typeface="Verdana" pitchFamily="34" charset="0"/>
              </a:rPr>
              <a:t>total</a:t>
            </a:r>
            <a:r>
              <a:rPr lang="zh-CN" altLang="en-US" dirty="0">
                <a:latin typeface="Verdana" pitchFamily="34" charset="0"/>
              </a:rPr>
              <a:t>在符号表中的入口的指针</a:t>
            </a:r>
            <a:r>
              <a:rPr lang="en-US" altLang="zh-CN" dirty="0">
                <a:latin typeface="Verdana" pitchFamily="34" charset="0"/>
              </a:rPr>
              <a:t>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&lt;plus_op</a:t>
            </a:r>
            <a:r>
              <a:rPr lang="zh-CN" altLang="en-US" dirty="0">
                <a:latin typeface="Verdana" pitchFamily="34" charset="0"/>
              </a:rPr>
              <a:t>，</a:t>
            </a:r>
            <a:r>
              <a:rPr lang="en-US" altLang="zh-CN" dirty="0">
                <a:latin typeface="Verdana" pitchFamily="34" charset="0"/>
              </a:rPr>
              <a:t>- 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&lt;id</a:t>
            </a:r>
            <a:r>
              <a:rPr lang="zh-CN" altLang="en-US" dirty="0">
                <a:latin typeface="Verdana" pitchFamily="34" charset="0"/>
              </a:rPr>
              <a:t>，指向标识符</a:t>
            </a:r>
            <a:r>
              <a:rPr lang="en-US" altLang="zh-CN" dirty="0">
                <a:solidFill>
                  <a:srgbClr val="FF3300"/>
                </a:solidFill>
                <a:latin typeface="Verdana" pitchFamily="34" charset="0"/>
              </a:rPr>
              <a:t>rate</a:t>
            </a:r>
            <a:r>
              <a:rPr lang="zh-CN" altLang="en-US" dirty="0">
                <a:latin typeface="Verdana" pitchFamily="34" charset="0"/>
              </a:rPr>
              <a:t>在符号表中的入口的指针</a:t>
            </a:r>
            <a:r>
              <a:rPr lang="en-US" altLang="zh-CN" dirty="0">
                <a:latin typeface="Verdana" pitchFamily="34" charset="0"/>
              </a:rPr>
              <a:t>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&lt;mul_op</a:t>
            </a:r>
            <a:r>
              <a:rPr lang="zh-CN" altLang="en-US" dirty="0">
                <a:latin typeface="Verdana" pitchFamily="34" charset="0"/>
              </a:rPr>
              <a:t>，</a:t>
            </a:r>
            <a:r>
              <a:rPr lang="en-US" altLang="zh-CN" dirty="0">
                <a:latin typeface="Verdana" pitchFamily="34" charset="0"/>
              </a:rPr>
              <a:t>- 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>
                <a:latin typeface="Verdana" pitchFamily="34" charset="0"/>
              </a:rPr>
              <a:t>&lt;num</a:t>
            </a:r>
            <a:r>
              <a:rPr lang="zh-CN" altLang="en-US" dirty="0">
                <a:latin typeface="Verdana" pitchFamily="34" charset="0"/>
              </a:rPr>
              <a:t>，整数值</a:t>
            </a:r>
            <a:r>
              <a:rPr lang="en-US" altLang="zh-CN" dirty="0">
                <a:solidFill>
                  <a:srgbClr val="FF3300"/>
                </a:solidFill>
                <a:latin typeface="Verdana" pitchFamily="34" charset="0"/>
              </a:rPr>
              <a:t>4</a:t>
            </a:r>
            <a:r>
              <a:rPr lang="en-US" altLang="zh-CN" dirty="0">
                <a:latin typeface="Verdan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14B89-B273-4545-B0AA-841520E75D9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en-US" dirty="0"/>
              <a:t>记号的描述和识别</a:t>
            </a:r>
            <a:endParaRPr lang="zh-CN" altLang="en-US" sz="44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60488"/>
            <a:ext cx="8458200" cy="496887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识别单词是按照记号的模式进行的，一种记号的模式匹配一类单词的集合。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为设计词法程序，对模式要给出规范、系统的描述。</a:t>
            </a:r>
          </a:p>
          <a:p>
            <a:r>
              <a:rPr lang="zh-CN" altLang="en-US" dirty="0">
                <a:latin typeface="宋体" pitchFamily="2" charset="-122"/>
              </a:rPr>
              <a:t>正规表达式和正规文法是描述模式的重要工具。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二者具有同等表达能力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正规表达式：清晰、简洁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正规文法：便于识别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一、词法与正规文法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二、记号的文法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三、状态转换图与记号的识别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9038" y="1089025"/>
            <a:ext cx="6218237" cy="1143000"/>
          </a:xfrm>
        </p:spPr>
        <p:txBody>
          <a:bodyPr/>
          <a:lstStyle/>
          <a:p>
            <a:pPr algn="ctr"/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 词法分析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249613"/>
            <a:ext cx="7096125" cy="3124200"/>
          </a:xfrm>
        </p:spPr>
        <p:txBody>
          <a:bodyPr/>
          <a:lstStyle/>
          <a:p>
            <a:endParaRPr lang="en-US" altLang="zh-CN" b="1" dirty="0"/>
          </a:p>
          <a:p>
            <a:r>
              <a:rPr lang="zh-CN" altLang="en-US" b="1" dirty="0"/>
              <a:t>基础知识：</a:t>
            </a:r>
            <a:r>
              <a:rPr lang="en-US" altLang="zh-CN" b="1" dirty="0"/>
              <a:t>PASCAL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语言、正规表达式</a:t>
            </a:r>
          </a:p>
          <a:p>
            <a:pPr marL="457200" lvl="1" indent="0">
              <a:buFontTx/>
              <a:buNone/>
            </a:pPr>
            <a:r>
              <a:rPr lang="zh-CN" altLang="en-US" dirty="0"/>
              <a:t>        </a:t>
            </a:r>
            <a:r>
              <a:rPr lang="zh-CN" altLang="en-US" sz="2800" dirty="0"/>
              <a:t>正规文法、有限自动机</a:t>
            </a:r>
            <a:endParaRPr lang="zh-CN" altLang="en-US" dirty="0"/>
          </a:p>
          <a:p>
            <a:r>
              <a:rPr lang="zh-CN" altLang="en-US" b="1" dirty="0"/>
              <a:t>知识点：词法分析器的作用、地位</a:t>
            </a:r>
          </a:p>
          <a:p>
            <a:pPr marL="457200" lvl="1" indent="0">
              <a:buFontTx/>
              <a:buNone/>
            </a:pPr>
            <a:r>
              <a:rPr lang="zh-CN" altLang="en-US" dirty="0"/>
              <a:t>      </a:t>
            </a:r>
            <a:r>
              <a:rPr lang="zh-CN" altLang="en-US" sz="2800" dirty="0"/>
              <a:t>记号、模式</a:t>
            </a:r>
          </a:p>
          <a:p>
            <a:pPr marL="457200" lvl="1" indent="0">
              <a:buFontTx/>
              <a:buNone/>
            </a:pPr>
            <a:r>
              <a:rPr lang="zh-CN" altLang="en-US" sz="2800" dirty="0"/>
              <a:t>     词法分析器的状态转换图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2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306DA-1C5A-4A8B-9BAD-B27861E0228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一、词法与正规文法</a:t>
            </a:r>
            <a:endParaRPr lang="zh-CN" altLang="en-US" sz="44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02235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把源语言的文法</a:t>
            </a:r>
            <a:r>
              <a:rPr lang="en-US" altLang="zh-CN">
                <a:latin typeface="宋体" pitchFamily="2" charset="-122"/>
              </a:rPr>
              <a:t>G</a:t>
            </a:r>
            <a:r>
              <a:rPr lang="zh-CN" altLang="en-US">
                <a:latin typeface="宋体" pitchFamily="2" charset="-122"/>
              </a:rPr>
              <a:t>分解为若干子文法：</a:t>
            </a:r>
          </a:p>
          <a:p>
            <a:pPr lvl="1">
              <a:buFontTx/>
              <a:buNone/>
            </a:pPr>
            <a:r>
              <a:rPr lang="en-US" altLang="zh-CN" sz="2800">
                <a:latin typeface="宋体" pitchFamily="2" charset="-122"/>
              </a:rPr>
              <a:t>G</a:t>
            </a:r>
            <a:r>
              <a:rPr lang="en-US" altLang="zh-CN" sz="2800" baseline="-25000">
                <a:latin typeface="宋体" pitchFamily="2" charset="-122"/>
              </a:rPr>
              <a:t>0</a:t>
            </a:r>
            <a:r>
              <a:rPr lang="zh-CN" altLang="en-US" sz="2800">
                <a:latin typeface="宋体" pitchFamily="2" charset="-122"/>
              </a:rPr>
              <a:t>、   </a:t>
            </a:r>
            <a:r>
              <a:rPr lang="en-US" altLang="zh-CN" sz="2800">
                <a:latin typeface="宋体" pitchFamily="2" charset="-122"/>
              </a:rPr>
              <a:t>G</a:t>
            </a:r>
            <a:r>
              <a:rPr lang="en-US" altLang="zh-CN" sz="2800" baseline="-25000">
                <a:latin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</a:rPr>
              <a:t>G</a:t>
            </a:r>
            <a:r>
              <a:rPr lang="en-US" altLang="zh-CN" sz="2800" baseline="-25000">
                <a:latin typeface="宋体" pitchFamily="2" charset="-122"/>
              </a:rPr>
              <a:t>2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en-US" altLang="zh-CN" sz="2800">
                <a:latin typeface="Times New Roman"/>
              </a:rPr>
              <a:t>…</a:t>
            </a:r>
            <a:r>
              <a:rPr lang="zh-CN" altLang="en-US" sz="2800">
                <a:latin typeface="宋体" pitchFamily="2" charset="-122"/>
              </a:rPr>
              <a:t>、</a:t>
            </a:r>
            <a:r>
              <a:rPr lang="en-US" altLang="zh-CN" sz="2800">
                <a:latin typeface="宋体" pitchFamily="2" charset="-122"/>
              </a:rPr>
              <a:t>G</a:t>
            </a:r>
            <a:r>
              <a:rPr lang="en-US" altLang="zh-CN" sz="2800" baseline="-25000">
                <a:latin typeface="宋体" pitchFamily="2" charset="-122"/>
              </a:rPr>
              <a:t>n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876800" y="4495800"/>
            <a:ext cx="2819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047750" indent="-1047750"/>
            <a:r>
              <a:rPr lang="en-US" altLang="zh-CN">
                <a:solidFill>
                  <a:srgbClr val="FF3300"/>
                </a:solidFill>
                <a:latin typeface="Times New Roman"/>
              </a:rPr>
              <a:t>——</a:t>
            </a:r>
            <a:r>
              <a:rPr lang="en-US" altLang="zh-CN">
                <a:solidFill>
                  <a:srgbClr val="FF3300"/>
                </a:solidFill>
                <a:latin typeface="黑体" pitchFamily="2" charset="-122"/>
              </a:rPr>
              <a:t>  </a:t>
            </a:r>
            <a:r>
              <a:rPr lang="zh-CN" altLang="en-US">
                <a:solidFill>
                  <a:srgbClr val="FF3300"/>
                </a:solidFill>
                <a:latin typeface="黑体" pitchFamily="2" charset="-122"/>
              </a:rPr>
              <a:t>正规文法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4876800" y="57912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047750" indent="-1047750"/>
            <a:r>
              <a:rPr lang="en-US" altLang="zh-CN">
                <a:solidFill>
                  <a:srgbClr val="FF3300"/>
                </a:solidFill>
                <a:latin typeface="Times New Roman"/>
              </a:rPr>
              <a:t>——</a:t>
            </a:r>
            <a:r>
              <a:rPr lang="en-US" altLang="zh-CN">
                <a:solidFill>
                  <a:srgbClr val="FF3300"/>
                </a:solidFill>
                <a:latin typeface="黑体" pitchFamily="2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黑体" pitchFamily="2" charset="-122"/>
              </a:rPr>
              <a:t>上下文无关文法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04800" y="2819400"/>
            <a:ext cx="175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047750" indent="-1047750"/>
            <a:r>
              <a:rPr lang="en-US" altLang="zh-CN">
                <a:latin typeface="黑体" pitchFamily="2" charset="-122"/>
              </a:rPr>
              <a:t>  </a:t>
            </a:r>
            <a:r>
              <a:rPr lang="zh-CN" altLang="en-US">
                <a:latin typeface="黑体" pitchFamily="2" charset="-122"/>
              </a:rPr>
              <a:t>语法  </a:t>
            </a:r>
          </a:p>
        </p:txBody>
      </p:sp>
      <p:grpSp>
        <p:nvGrpSpPr>
          <p:cNvPr id="224263" name="Group 7"/>
          <p:cNvGrpSpPr>
            <a:grpSpLocks/>
          </p:cNvGrpSpPr>
          <p:nvPr/>
        </p:nvGrpSpPr>
        <p:grpSpPr bwMode="auto">
          <a:xfrm>
            <a:off x="1905000" y="2209800"/>
            <a:ext cx="2514600" cy="1143000"/>
            <a:chOff x="1536" y="1728"/>
            <a:chExt cx="1584" cy="720"/>
          </a:xfrm>
        </p:grpSpPr>
        <p:sp>
          <p:nvSpPr>
            <p:cNvPr id="224264" name="AutoShape 8"/>
            <p:cNvSpPr>
              <a:spLocks/>
            </p:cNvSpPr>
            <p:nvPr/>
          </p:nvSpPr>
          <p:spPr bwMode="auto">
            <a:xfrm rot="-5400000">
              <a:off x="2208" y="1056"/>
              <a:ext cx="240" cy="1584"/>
            </a:xfrm>
            <a:prstGeom prst="leftBrace">
              <a:avLst>
                <a:gd name="adj1" fmla="val 5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1776" y="2112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047750" indent="-1047750"/>
              <a:r>
                <a:rPr lang="en-US" altLang="zh-CN">
                  <a:latin typeface="黑体" pitchFamily="2" charset="-122"/>
                </a:rPr>
                <a:t>   </a:t>
              </a:r>
              <a:r>
                <a:rPr lang="zh-CN" altLang="en-US">
                  <a:latin typeface="黑体" pitchFamily="2" charset="-122"/>
                </a:rPr>
                <a:t>词法</a:t>
              </a:r>
            </a:p>
          </p:txBody>
        </p:sp>
      </p:grp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228600" y="3932238"/>
            <a:ext cx="868680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>
                <a:latin typeface="宋体" pitchFamily="2" charset="-122"/>
              </a:rPr>
              <a:t>词法：描述语言的标识符、常数、运算符和标点符号等记号的文法</a:t>
            </a:r>
          </a:p>
          <a:p>
            <a:pPr marL="2057400" lvl="4" indent="-228600">
              <a:spcBef>
                <a:spcPct val="20000"/>
              </a:spcBef>
              <a:buFontTx/>
              <a:buChar char="»"/>
            </a:pPr>
            <a:endParaRPr lang="zh-CN" altLang="en-US" sz="1800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>
                <a:latin typeface="宋体" pitchFamily="2" charset="-122"/>
              </a:rPr>
              <a:t>语法：借助于记号来描述语言的结构的文法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  <p:bldP spid="224260" grpId="0" autoUpdateAnimBg="0"/>
      <p:bldP spid="224261" grpId="0" autoUpdateAnimBg="0"/>
      <p:bldP spid="224262" grpId="0" build="p" autoUpdateAnimBg="0"/>
      <p:bldP spid="22426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DE96A-1E45-4A53-80FD-03AA086592B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二、记号的文法</a:t>
            </a:r>
            <a:endParaRPr lang="zh-CN" altLang="en-US" sz="440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zh-CN" altLang="en-US">
                <a:latin typeface="宋体" pitchFamily="2" charset="-122"/>
              </a:rPr>
              <a:t>标识符</a:t>
            </a:r>
          </a:p>
          <a:p>
            <a:pPr marL="381000" indent="-381000"/>
            <a:r>
              <a:rPr lang="zh-CN" altLang="en-US">
                <a:latin typeface="宋体" pitchFamily="2" charset="-122"/>
              </a:rPr>
              <a:t>常数</a:t>
            </a:r>
          </a:p>
          <a:p>
            <a:pPr marL="1047750" lvl="1"/>
            <a:r>
              <a:rPr lang="zh-CN" altLang="en-US">
                <a:latin typeface="宋体" pitchFamily="2" charset="-122"/>
              </a:rPr>
              <a:t>整数</a:t>
            </a:r>
          </a:p>
          <a:p>
            <a:pPr marL="1047750" lvl="1"/>
            <a:r>
              <a:rPr lang="zh-CN" altLang="en-US">
                <a:latin typeface="宋体" pitchFamily="2" charset="-122"/>
              </a:rPr>
              <a:t>无符号数</a:t>
            </a:r>
          </a:p>
          <a:p>
            <a:pPr marL="381000" indent="-381000"/>
            <a:r>
              <a:rPr lang="zh-CN" altLang="en-US">
                <a:latin typeface="宋体" pitchFamily="2" charset="-122"/>
              </a:rPr>
              <a:t>运算符</a:t>
            </a:r>
          </a:p>
          <a:p>
            <a:pPr marL="381000" indent="-381000"/>
            <a:r>
              <a:rPr lang="zh-CN" altLang="en-US">
                <a:latin typeface="宋体" pitchFamily="2" charset="-122"/>
              </a:rPr>
              <a:t>分界符</a:t>
            </a:r>
          </a:p>
          <a:p>
            <a:pPr marL="381000" indent="-381000"/>
            <a:r>
              <a:rPr lang="zh-CN" altLang="en-US">
                <a:latin typeface="宋体" pitchFamily="2" charset="-122"/>
              </a:rPr>
              <a:t>关键字</a:t>
            </a:r>
          </a:p>
          <a:p>
            <a:pPr marL="381000" indent="-381000"/>
            <a:endParaRPr lang="en-US" altLang="zh-CN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DA19E-AF8B-4DD8-A438-241C061FDA3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标识符</a:t>
            </a:r>
            <a:endParaRPr lang="zh-CN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0638"/>
            <a:ext cx="8640763" cy="4541837"/>
          </a:xfrm>
        </p:spPr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假设标识符</a:t>
            </a:r>
            <a:r>
              <a:rPr lang="zh-CN" altLang="en-US" dirty="0">
                <a:latin typeface="Verdana" pitchFamily="34" charset="0"/>
              </a:rPr>
              <a:t>定义为“由字母打头的、由字母或数字组成的符号串”</a:t>
            </a:r>
          </a:p>
          <a:p>
            <a:pPr lvl="1"/>
            <a:endParaRPr lang="zh-CN" altLang="en-US" dirty="0">
              <a:latin typeface="Verdana" pitchFamily="34" charset="0"/>
            </a:endParaRPr>
          </a:p>
          <a:p>
            <a:r>
              <a:rPr lang="zh-CN" altLang="en-US" dirty="0">
                <a:latin typeface="Verdana" pitchFamily="34" charset="0"/>
              </a:rPr>
              <a:t>描述标识符集合的正规表达式：</a:t>
            </a:r>
          </a:p>
          <a:p>
            <a:pPr lvl="1" algn="ctr">
              <a:buFontTx/>
              <a:buNone/>
            </a:pPr>
            <a:r>
              <a:rPr lang="en-US" altLang="zh-CN" dirty="0">
                <a:latin typeface="Verdana" pitchFamily="34" charset="0"/>
              </a:rPr>
              <a:t>letter(</a:t>
            </a:r>
            <a:r>
              <a:rPr lang="en-US" altLang="zh-CN" dirty="0" err="1">
                <a:latin typeface="Verdana" pitchFamily="34" charset="0"/>
              </a:rPr>
              <a:t>letter|digit</a:t>
            </a:r>
            <a:r>
              <a:rPr lang="en-US" altLang="zh-CN" dirty="0">
                <a:latin typeface="Verdana" pitchFamily="34" charset="0"/>
              </a:rPr>
              <a:t>)</a:t>
            </a:r>
            <a:r>
              <a:rPr lang="en-US" altLang="zh-CN" baseline="30000" dirty="0">
                <a:latin typeface="Verdana" pitchFamily="34" charset="0"/>
              </a:rPr>
              <a:t>*</a:t>
            </a:r>
          </a:p>
          <a:p>
            <a:pPr lvl="1" algn="ctr">
              <a:buFontTx/>
              <a:buNone/>
            </a:pPr>
            <a:endParaRPr lang="en-US" altLang="zh-CN" baseline="30000" dirty="0">
              <a:latin typeface="Verdana" pitchFamily="34" charset="0"/>
            </a:endParaRPr>
          </a:p>
          <a:p>
            <a:r>
              <a:rPr lang="zh-CN" altLang="en-US" dirty="0">
                <a:latin typeface="Verdana" pitchFamily="34" charset="0"/>
              </a:rPr>
              <a:t>表示标识符集合的正规定义式：</a:t>
            </a:r>
          </a:p>
          <a:p>
            <a:pPr lvl="1">
              <a:buFontTx/>
              <a:buNone/>
            </a:pPr>
            <a:r>
              <a:rPr lang="zh-CN" altLang="en-US" b="0" dirty="0">
                <a:latin typeface="Verdana" pitchFamily="34" charset="0"/>
              </a:rPr>
              <a:t>    </a:t>
            </a:r>
            <a:r>
              <a:rPr lang="en-US" altLang="zh-CN" b="0" dirty="0">
                <a:latin typeface="Verdana" pitchFamily="34" charset="0"/>
              </a:rPr>
              <a:t>letter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A|B|…|</a:t>
            </a:r>
            <a:r>
              <a:rPr lang="en-US" altLang="zh-CN" dirty="0" err="1">
                <a:latin typeface="Verdana" pitchFamily="34" charset="0"/>
              </a:rPr>
              <a:t>Z|a|b</a:t>
            </a:r>
            <a:r>
              <a:rPr lang="en-US" altLang="zh-CN" dirty="0">
                <a:latin typeface="Verdana" pitchFamily="34" charset="0"/>
              </a:rPr>
              <a:t>|…|z</a:t>
            </a:r>
          </a:p>
          <a:p>
            <a:pPr lvl="1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     digit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0|1|…|9</a:t>
            </a:r>
          </a:p>
          <a:p>
            <a:pPr lvl="1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        id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b="0" dirty="0">
                <a:latin typeface="Verdana" pitchFamily="34" charset="0"/>
              </a:rPr>
              <a:t>letter</a:t>
            </a:r>
            <a:r>
              <a:rPr lang="en-US" altLang="zh-CN" dirty="0">
                <a:latin typeface="Verdana" pitchFamily="34" charset="0"/>
              </a:rPr>
              <a:t>(</a:t>
            </a:r>
            <a:r>
              <a:rPr lang="en-US" altLang="zh-CN" b="0" dirty="0" err="1">
                <a:latin typeface="Verdana" pitchFamily="34" charset="0"/>
              </a:rPr>
              <a:t>letter</a:t>
            </a:r>
            <a:r>
              <a:rPr lang="en-US" altLang="zh-CN" dirty="0" err="1">
                <a:latin typeface="Verdana" pitchFamily="34" charset="0"/>
              </a:rPr>
              <a:t>|</a:t>
            </a:r>
            <a:r>
              <a:rPr lang="en-US" altLang="zh-CN" b="0" dirty="0" err="1">
                <a:latin typeface="Verdana" pitchFamily="34" charset="0"/>
              </a:rPr>
              <a:t>digit</a:t>
            </a:r>
            <a:r>
              <a:rPr lang="en-US" altLang="zh-CN" dirty="0">
                <a:latin typeface="Verdana" pitchFamily="34" charset="0"/>
              </a:rPr>
              <a:t>)</a:t>
            </a:r>
            <a:r>
              <a:rPr lang="en-US" altLang="zh-CN" baseline="30000" dirty="0">
                <a:latin typeface="Verdana" pitchFamily="34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3166-2702-4670-B591-2978AEA41ED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把正规定义式转换为相应的正规文法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0488"/>
            <a:ext cx="8534400" cy="5040312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 | ( letter | digit )</a:t>
            </a:r>
            <a:r>
              <a:rPr lang="en-US" altLang="zh-CN" baseline="30000">
                <a:latin typeface="Times New Roman" pitchFamily="18" charset="0"/>
              </a:rPr>
              <a:t>+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 | ( letter | digit )</a:t>
            </a:r>
            <a:r>
              <a:rPr lang="en-US" altLang="zh-CN" baseline="300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 | letter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| digit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altLang="zh-CN">
                <a:latin typeface="Times New Roman" pitchFamily="18" charset="0"/>
              </a:rPr>
              <a:t>| (A|…|Z|a|…|z)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      | (0|…|9)(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>
                <a:latin typeface="Times New Roman" pitchFamily="18" charset="0"/>
              </a:rPr>
              <a:t> | A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| … | Z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      | a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| … | z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      | 0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>
                <a:latin typeface="Times New Roman" pitchFamily="18" charset="0"/>
              </a:rPr>
              <a:t> | … | 9 ( letter | digit )</a:t>
            </a:r>
            <a:r>
              <a:rPr lang="en-US" altLang="zh-CN" baseline="30000">
                <a:latin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B5AB0-D74C-4A4D-8F2E-038D4BD14A9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标识符的正规文法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i="1">
              <a:latin typeface="Verdana" pitchFamily="34" charset="0"/>
            </a:endParaRPr>
          </a:p>
          <a:p>
            <a:pPr lvl="1">
              <a:buFontTx/>
              <a:buNone/>
            </a:pP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 sz="2800" i="1">
                <a:latin typeface="Verdana" pitchFamily="34" charset="0"/>
              </a:rPr>
              <a:t>id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Verdana" pitchFamily="34" charset="0"/>
              </a:rPr>
              <a:t> A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|…|Z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|a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|…|z </a:t>
            </a:r>
            <a:r>
              <a:rPr lang="en-US" altLang="zh-CN" sz="2800" i="1">
                <a:latin typeface="Verdana" pitchFamily="34" charset="0"/>
              </a:rPr>
              <a:t>rid</a:t>
            </a:r>
            <a:endParaRPr lang="en-US" altLang="zh-CN" sz="2800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 sz="2800">
                <a:latin typeface="Verdana" pitchFamily="34" charset="0"/>
              </a:rPr>
              <a:t> |A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|B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|…|Z </a:t>
            </a:r>
            <a:r>
              <a:rPr lang="en-US" altLang="zh-CN" sz="2800" i="1">
                <a:latin typeface="Verdana" pitchFamily="34" charset="0"/>
              </a:rPr>
              <a:t>rid</a:t>
            </a:r>
          </a:p>
          <a:p>
            <a:pPr lvl="1" algn="just">
              <a:buFontTx/>
              <a:buNone/>
            </a:pPr>
            <a:r>
              <a:rPr lang="en-US" altLang="zh-CN" sz="2800">
                <a:latin typeface="Verdana" pitchFamily="34" charset="0"/>
              </a:rPr>
              <a:t>         |a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|b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|…|z </a:t>
            </a:r>
            <a:r>
              <a:rPr lang="en-US" altLang="zh-CN" sz="2800" i="1">
                <a:latin typeface="Verdana" pitchFamily="34" charset="0"/>
              </a:rPr>
              <a:t>rid</a:t>
            </a:r>
          </a:p>
          <a:p>
            <a:pPr lvl="1" algn="just">
              <a:buFontTx/>
              <a:buNone/>
            </a:pPr>
            <a:r>
              <a:rPr lang="en-US" altLang="zh-CN" sz="2800">
                <a:latin typeface="Verdana" pitchFamily="34" charset="0"/>
              </a:rPr>
              <a:t>         |0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|1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|…|9 </a:t>
            </a:r>
            <a:r>
              <a:rPr lang="en-US" altLang="zh-CN" sz="2800" i="1">
                <a:latin typeface="Verdana" pitchFamily="34" charset="0"/>
              </a:rPr>
              <a:t>rid</a:t>
            </a:r>
          </a:p>
          <a:p>
            <a:pPr algn="just"/>
            <a:endParaRPr lang="en-US" altLang="zh-CN" i="1">
              <a:latin typeface="Verdana" pitchFamily="34" charset="0"/>
            </a:endParaRPr>
          </a:p>
          <a:p>
            <a:pPr algn="just"/>
            <a:r>
              <a:rPr lang="zh-CN" altLang="en-US">
                <a:latin typeface="Verdana" pitchFamily="34" charset="0"/>
              </a:rPr>
              <a:t>一般写作：</a:t>
            </a:r>
            <a:endParaRPr lang="zh-CN" altLang="en-US" i="1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zh-CN" altLang="en-US">
                <a:latin typeface="Verdana" pitchFamily="34" charset="0"/>
              </a:rPr>
              <a:t> </a:t>
            </a:r>
            <a:r>
              <a:rPr lang="en-US" altLang="zh-CN" sz="2800" i="1">
                <a:latin typeface="Verdana" pitchFamily="34" charset="0"/>
              </a:rPr>
              <a:t>id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Verdana" pitchFamily="34" charset="0"/>
              </a:rPr>
              <a:t> letter </a:t>
            </a:r>
            <a:r>
              <a:rPr lang="en-US" altLang="zh-CN" sz="2800" i="1">
                <a:latin typeface="Verdana" pitchFamily="34" charset="0"/>
              </a:rPr>
              <a:t>rid</a:t>
            </a:r>
            <a:endParaRPr lang="en-US" altLang="zh-CN" sz="2800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 sz="2800">
                <a:latin typeface="Verdana" pitchFamily="34" charset="0"/>
              </a:rPr>
              <a:t> | letter </a:t>
            </a:r>
            <a:r>
              <a:rPr lang="en-US" altLang="zh-CN" sz="2800" i="1">
                <a:latin typeface="Verdana" pitchFamily="34" charset="0"/>
              </a:rPr>
              <a:t>rid</a:t>
            </a:r>
            <a:r>
              <a:rPr lang="en-US" altLang="zh-CN" sz="2800">
                <a:latin typeface="Verdana" pitchFamily="34" charset="0"/>
              </a:rPr>
              <a:t> | digit </a:t>
            </a:r>
            <a:r>
              <a:rPr lang="en-US" altLang="zh-CN" sz="2800" i="1">
                <a:latin typeface="Verdana" pitchFamily="34" charset="0"/>
              </a:rPr>
              <a:t>rid</a:t>
            </a:r>
            <a:endParaRPr lang="en-US" altLang="zh-CN" i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4653-310F-4D5C-9255-13240B10F99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常数</a:t>
            </a:r>
            <a:r>
              <a:rPr lang="en-US" altLang="zh-CN" sz="3600">
                <a:latin typeface="Times New Roman"/>
              </a:rPr>
              <a:t>——</a:t>
            </a:r>
            <a:r>
              <a:rPr lang="zh-CN" altLang="en-US" sz="3600">
                <a:latin typeface="宋体" pitchFamily="2" charset="-122"/>
              </a:rPr>
              <a:t>整数</a:t>
            </a:r>
            <a:endParaRPr lang="zh-CN" alt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Verdana" pitchFamily="34" charset="0"/>
              </a:rPr>
              <a:t>描述整数结构的正规表达式为：</a:t>
            </a:r>
          </a:p>
          <a:p>
            <a:pPr lvl="1">
              <a:buFontTx/>
              <a:buNone/>
            </a:pPr>
            <a:r>
              <a:rPr lang="zh-CN" altLang="en-US" sz="2800">
                <a:latin typeface="Verdana" pitchFamily="34" charset="0"/>
              </a:rPr>
              <a:t>               </a:t>
            </a:r>
            <a:r>
              <a:rPr lang="en-US" altLang="zh-CN">
                <a:latin typeface="Verdana" pitchFamily="34" charset="0"/>
              </a:rPr>
              <a:t>(digit)</a:t>
            </a:r>
            <a:r>
              <a:rPr lang="en-US" altLang="zh-CN" baseline="30000">
                <a:latin typeface="Verdana" pitchFamily="34" charset="0"/>
              </a:rPr>
              <a:t>+</a:t>
            </a:r>
          </a:p>
          <a:p>
            <a:pPr lvl="1">
              <a:buFontTx/>
              <a:buNone/>
            </a:pPr>
            <a:endParaRPr lang="en-US" altLang="zh-CN" sz="2000" baseline="30000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对此正规表达式进行等价变换：</a:t>
            </a:r>
          </a:p>
          <a:p>
            <a:pPr lvl="1">
              <a:buFontTx/>
              <a:buNone/>
            </a:pPr>
            <a:r>
              <a:rPr lang="zh-CN" altLang="en-US">
                <a:latin typeface="Verdana" pitchFamily="34" charset="0"/>
              </a:rPr>
              <a:t>    </a:t>
            </a:r>
            <a:r>
              <a:rPr lang="en-US" altLang="zh-CN">
                <a:latin typeface="Verdana" pitchFamily="34" charset="0"/>
              </a:rPr>
              <a:t>(digit)</a:t>
            </a:r>
            <a:r>
              <a:rPr lang="en-US" altLang="zh-CN" b="0" baseline="30000">
                <a:latin typeface="Verdana" pitchFamily="34" charset="0"/>
              </a:rPr>
              <a:t>+ </a:t>
            </a:r>
            <a:r>
              <a:rPr lang="en-US" altLang="zh-CN">
                <a:latin typeface="Verdana" pitchFamily="34" charset="0"/>
              </a:rPr>
              <a:t>= digit(digit)</a:t>
            </a:r>
            <a:r>
              <a:rPr lang="en-US" altLang="zh-CN" baseline="30000">
                <a:latin typeface="Verdana" pitchFamily="34" charset="0"/>
              </a:rPr>
              <a:t>*</a:t>
            </a:r>
            <a:endParaRPr lang="en-US" altLang="zh-CN">
              <a:latin typeface="Verdana" pitchFamily="3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Verdana" pitchFamily="34" charset="0"/>
              </a:rPr>
              <a:t>    (digit)</a:t>
            </a:r>
            <a:r>
              <a:rPr lang="en-US" altLang="zh-CN" baseline="30000">
                <a:latin typeface="Verdana" pitchFamily="34" charset="0"/>
              </a:rPr>
              <a:t>* </a:t>
            </a:r>
            <a:r>
              <a:rPr lang="en-US" altLang="zh-CN">
                <a:latin typeface="Verdana" pitchFamily="34" charset="0"/>
              </a:rPr>
              <a:t>=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>
                <a:latin typeface="Verdana" pitchFamily="34" charset="0"/>
              </a:rPr>
              <a:t> | digit(digit)</a:t>
            </a:r>
            <a:r>
              <a:rPr lang="en-US" altLang="zh-CN" baseline="30000">
                <a:latin typeface="Verdana" pitchFamily="34" charset="0"/>
              </a:rPr>
              <a:t>*</a:t>
            </a:r>
          </a:p>
          <a:p>
            <a:pPr lvl="1">
              <a:buFontTx/>
              <a:buNone/>
            </a:pPr>
            <a:endParaRPr lang="en-US" altLang="zh-CN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整数的正规文法：</a:t>
            </a:r>
          </a:p>
          <a:p>
            <a:pPr lvl="1" algn="just">
              <a:buFontTx/>
              <a:buNone/>
            </a:pPr>
            <a:r>
              <a:rPr lang="zh-CN" altLang="en-US">
                <a:latin typeface="Verdana" pitchFamily="34" charset="0"/>
              </a:rPr>
              <a:t>    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remainder</a:t>
            </a:r>
            <a:endParaRPr lang="en-US" altLang="zh-CN" sz="2800" i="1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remainder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>
                <a:latin typeface="Verdana" pitchFamily="34" charset="0"/>
              </a:rPr>
              <a:t> | digit </a:t>
            </a:r>
            <a:r>
              <a:rPr lang="en-US" altLang="zh-CN" i="1">
                <a:latin typeface="Verdana" pitchFamily="34" charset="0"/>
              </a:rPr>
              <a:t>remainder</a:t>
            </a: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6AB51-B4C9-4DB8-B123-397377341F2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常数</a:t>
            </a:r>
            <a:r>
              <a:rPr lang="en-US" altLang="zh-CN" sz="3600">
                <a:latin typeface="Times New Roman"/>
              </a:rPr>
              <a:t>——</a:t>
            </a:r>
            <a:r>
              <a:rPr lang="zh-CN" altLang="en-US" sz="3600">
                <a:latin typeface="宋体" pitchFamily="2" charset="-122"/>
              </a:rPr>
              <a:t>无符号数</a:t>
            </a:r>
            <a:endParaRPr lang="zh-CN" alt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0638"/>
            <a:ext cx="8458200" cy="5038725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无符号数的正规表达式为：</a:t>
            </a:r>
          </a:p>
          <a:p>
            <a:pPr lvl="1">
              <a:buFontTx/>
              <a:buNone/>
            </a:pPr>
            <a:r>
              <a:rPr lang="en-US" altLang="zh-CN" dirty="0">
                <a:latin typeface="Verdana" pitchFamily="34" charset="0"/>
              </a:rPr>
              <a:t>(digit)</a:t>
            </a:r>
            <a:r>
              <a:rPr lang="en-US" altLang="zh-CN" baseline="30000" dirty="0">
                <a:latin typeface="Verdana" pitchFamily="34" charset="0"/>
              </a:rPr>
              <a:t>+</a:t>
            </a:r>
            <a:r>
              <a:rPr lang="en-US" altLang="zh-CN" dirty="0">
                <a:latin typeface="Verdana" pitchFamily="34" charset="0"/>
              </a:rPr>
              <a:t> (.(digit)</a:t>
            </a:r>
            <a:r>
              <a:rPr lang="en-US" altLang="zh-CN" baseline="30000" dirty="0">
                <a:latin typeface="Verdana" pitchFamily="34" charset="0"/>
              </a:rPr>
              <a:t>+</a:t>
            </a:r>
            <a:r>
              <a:rPr lang="en-US" altLang="zh-CN" dirty="0">
                <a:latin typeface="Verdana" pitchFamily="34" charset="0"/>
              </a:rPr>
              <a:t>)? (E(+|-)?(digit)</a:t>
            </a:r>
            <a:r>
              <a:rPr lang="en-US" altLang="zh-CN" baseline="30000" dirty="0">
                <a:latin typeface="Verdana" pitchFamily="34" charset="0"/>
              </a:rPr>
              <a:t>+</a:t>
            </a:r>
            <a:r>
              <a:rPr lang="en-US" altLang="zh-CN" dirty="0">
                <a:latin typeface="Verdana" pitchFamily="34" charset="0"/>
              </a:rPr>
              <a:t>)?</a:t>
            </a:r>
          </a:p>
          <a:p>
            <a:pPr lvl="1">
              <a:buFontTx/>
              <a:buNone/>
            </a:pPr>
            <a:endParaRPr lang="en-US" altLang="zh-CN" dirty="0">
              <a:latin typeface="Verdana" pitchFamily="34" charset="0"/>
            </a:endParaRPr>
          </a:p>
          <a:p>
            <a:r>
              <a:rPr lang="zh-CN" altLang="en-US" dirty="0">
                <a:latin typeface="Verdana" pitchFamily="34" charset="0"/>
              </a:rPr>
              <a:t>正规定义式为</a:t>
            </a:r>
          </a:p>
          <a:p>
            <a:pPr lvl="1" algn="just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digit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0|1|…|9</a:t>
            </a:r>
          </a:p>
          <a:p>
            <a:pPr lvl="1" algn="just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digits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b="0" dirty="0">
                <a:latin typeface="Verdana" pitchFamily="34" charset="0"/>
              </a:rPr>
              <a:t>digit</a:t>
            </a:r>
            <a:r>
              <a:rPr lang="en-US" altLang="zh-CN" baseline="30000" dirty="0">
                <a:latin typeface="Verdana" pitchFamily="34" charset="0"/>
              </a:rPr>
              <a:t>+</a:t>
            </a:r>
            <a:endParaRPr lang="en-US" altLang="zh-CN" dirty="0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optional_fraction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(.</a:t>
            </a:r>
            <a:r>
              <a:rPr lang="en-US" altLang="zh-CN" b="0" dirty="0">
                <a:latin typeface="Verdana" pitchFamily="34" charset="0"/>
              </a:rPr>
              <a:t>digits)</a:t>
            </a:r>
            <a:r>
              <a:rPr lang="en-US" altLang="zh-CN" dirty="0">
                <a:latin typeface="Verdana" pitchFamily="34" charset="0"/>
              </a:rPr>
              <a:t>?</a:t>
            </a:r>
          </a:p>
          <a:p>
            <a:pPr lvl="1" algn="just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optional_exponent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(E(+|-)?</a:t>
            </a:r>
            <a:r>
              <a:rPr lang="en-US" altLang="zh-CN" b="0" dirty="0">
                <a:latin typeface="Verdana" pitchFamily="34" charset="0"/>
              </a:rPr>
              <a:t>digits</a:t>
            </a:r>
            <a:r>
              <a:rPr lang="en-US" altLang="zh-CN" dirty="0">
                <a:latin typeface="Verdana" pitchFamily="34" charset="0"/>
              </a:rPr>
              <a:t>)?</a:t>
            </a:r>
          </a:p>
          <a:p>
            <a:pPr lvl="1" algn="just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num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b="0" dirty="0">
                <a:latin typeface="Verdana" pitchFamily="34" charset="0"/>
              </a:rPr>
              <a:t>digits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b="0" dirty="0">
                <a:latin typeface="Verdana" pitchFamily="34" charset="0"/>
              </a:rPr>
              <a:t>optional_fraction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b="0" dirty="0">
                <a:latin typeface="Verdana" pitchFamily="34" charset="0"/>
              </a:rPr>
              <a:t>optional_exponent</a:t>
            </a:r>
            <a:endParaRPr lang="en-US" altLang="zh-CN" dirty="0">
              <a:latin typeface="Verdana" pitchFamily="34" charset="0"/>
            </a:endParaRPr>
          </a:p>
          <a:p>
            <a:endParaRPr lang="en-US" altLang="zh-CN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8FE08-434C-45A9-803F-11A125516BC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把正规定义式转换为正规文法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33475"/>
            <a:ext cx="8534400" cy="159385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( digit )</a:t>
            </a:r>
            <a:r>
              <a:rPr lang="en-US" altLang="zh-CN" sz="2400" b="0" baseline="30000">
                <a:latin typeface="Times New Roman" pitchFamily="18" charset="0"/>
              </a:rPr>
              <a:t>+</a:t>
            </a:r>
            <a:r>
              <a:rPr lang="en-US" altLang="zh-CN" sz="2400">
                <a:latin typeface="Times New Roman" pitchFamily="18" charset="0"/>
              </a:rPr>
              <a:t> ( . ( digit )</a:t>
            </a:r>
            <a:r>
              <a:rPr lang="en-US" altLang="zh-CN" sz="2400" b="0" baseline="30000">
                <a:latin typeface="Times New Roman" pitchFamily="18" charset="0"/>
              </a:rPr>
              <a:t>+ </a:t>
            </a:r>
            <a:r>
              <a:rPr lang="en-US" altLang="zh-CN" sz="2400">
                <a:latin typeface="Times New Roman" pitchFamily="18" charset="0"/>
              </a:rPr>
              <a:t>)? ( E( + | - )?( digit )</a:t>
            </a:r>
            <a:r>
              <a:rPr lang="en-US" altLang="zh-CN" sz="2400" b="0" baseline="30000">
                <a:latin typeface="Times New Roman" pitchFamily="18" charset="0"/>
              </a:rPr>
              <a:t>+ </a:t>
            </a:r>
            <a:r>
              <a:rPr lang="en-US" altLang="zh-CN" sz="2400">
                <a:latin typeface="Times New Roman" pitchFamily="18" charset="0"/>
              </a:rPr>
              <a:t>)?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=( digit )</a:t>
            </a:r>
            <a:r>
              <a:rPr lang="en-US" altLang="zh-CN" sz="2400" b="0" baseline="30000">
                <a:latin typeface="Times New Roman" pitchFamily="18" charset="0"/>
              </a:rPr>
              <a:t>+</a:t>
            </a:r>
            <a:r>
              <a:rPr lang="en-US" altLang="zh-CN" sz="2400">
                <a:latin typeface="Times New Roman" pitchFamily="18" charset="0"/>
              </a:rPr>
              <a:t> ( . ( digit )</a:t>
            </a:r>
            <a:r>
              <a:rPr lang="en-US" altLang="zh-CN" sz="2400" b="0" baseline="30000">
                <a:latin typeface="Times New Roman" pitchFamily="18" charset="0"/>
              </a:rPr>
              <a:t>+</a:t>
            </a:r>
            <a:r>
              <a:rPr lang="en-US" altLang="zh-CN" sz="2400">
                <a:latin typeface="Times New Roman" pitchFamily="18" charset="0"/>
              </a:rPr>
              <a:t> |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altLang="zh-CN" sz="2400">
                <a:latin typeface="Times New Roman" pitchFamily="18" charset="0"/>
              </a:rPr>
              <a:t>) ( E(+ |- |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>
                <a:latin typeface="Times New Roman" pitchFamily="18" charset="0"/>
              </a:rPr>
              <a:t>) ( digit )</a:t>
            </a:r>
            <a:r>
              <a:rPr lang="en-US" altLang="zh-CN" sz="2400" b="0" baseline="30000">
                <a:latin typeface="Times New Roman" pitchFamily="18" charset="0"/>
              </a:rPr>
              <a:t>+</a:t>
            </a:r>
            <a:r>
              <a:rPr lang="en-US" altLang="zh-CN" sz="2400">
                <a:latin typeface="Times New Roman" pitchFamily="18" charset="0"/>
              </a:rPr>
              <a:t>  |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altLang="zh-CN" sz="2400"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sz="2400">
                <a:latin typeface="Times New Roman" pitchFamily="18" charset="0"/>
              </a:rPr>
              <a:t>digit (digit)</a:t>
            </a:r>
            <a:r>
              <a:rPr lang="en-US" altLang="zh-CN" sz="2400" baseline="30000">
                <a:latin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</a:rPr>
              <a:t>( .  digit ( digit )</a:t>
            </a:r>
            <a:r>
              <a:rPr lang="en-US" altLang="zh-CN" sz="2400" baseline="30000">
                <a:latin typeface="Times New Roman" pitchFamily="18" charset="0"/>
              </a:rPr>
              <a:t>*</a:t>
            </a:r>
            <a:r>
              <a:rPr lang="en-US" altLang="zh-CN" sz="2400">
                <a:latin typeface="Times New Roman" pitchFamily="18" charset="0"/>
              </a:rPr>
              <a:t>|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>
                <a:latin typeface="Times New Roman" pitchFamily="18" charset="0"/>
              </a:rPr>
              <a:t>) ( E (+|-|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>
                <a:latin typeface="Times New Roman" pitchFamily="18" charset="0"/>
              </a:rPr>
              <a:t>) digit ( digit )</a:t>
            </a:r>
            <a:r>
              <a:rPr lang="en-US" altLang="zh-CN" sz="2400" baseline="30000">
                <a:latin typeface="Times New Roman" pitchFamily="18" charset="0"/>
              </a:rPr>
              <a:t>* </a:t>
            </a:r>
            <a:r>
              <a:rPr lang="en-US" altLang="zh-CN" sz="2400">
                <a:latin typeface="Times New Roman" pitchFamily="18" charset="0"/>
              </a:rPr>
              <a:t>|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58775" y="3357563"/>
            <a:ext cx="853440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num1 </a:t>
            </a:r>
            <a:r>
              <a:rPr lang="zh-CN" altLang="en-US" sz="2800" dirty="0">
                <a:latin typeface="宋体" pitchFamily="2" charset="-122"/>
              </a:rPr>
              <a:t>表示无符号数的第一个数字之后的部分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num2 </a:t>
            </a:r>
            <a:r>
              <a:rPr lang="zh-CN" altLang="en-US" sz="2800" dirty="0">
                <a:latin typeface="宋体" pitchFamily="2" charset="-122"/>
              </a:rPr>
              <a:t>表示小数点以后的部分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num3 </a:t>
            </a:r>
            <a:r>
              <a:rPr lang="zh-CN" altLang="en-US" sz="2800" dirty="0">
                <a:latin typeface="宋体" pitchFamily="2" charset="-122"/>
              </a:rPr>
              <a:t>表示小数点后第一个数字以后的部分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num4 </a:t>
            </a:r>
            <a:r>
              <a:rPr lang="zh-CN" altLang="en-US" sz="2800" dirty="0">
                <a:latin typeface="宋体" pitchFamily="2" charset="-122"/>
              </a:rPr>
              <a:t>表示</a:t>
            </a:r>
            <a:r>
              <a:rPr lang="en-US" altLang="zh-CN" sz="2800" dirty="0">
                <a:latin typeface="宋体" pitchFamily="2" charset="-122"/>
              </a:rPr>
              <a:t>E</a:t>
            </a:r>
            <a:r>
              <a:rPr lang="zh-CN" altLang="en-US" sz="2800" dirty="0">
                <a:latin typeface="宋体" pitchFamily="2" charset="-122"/>
              </a:rPr>
              <a:t>之后的部分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num5 </a:t>
            </a:r>
            <a:r>
              <a:rPr lang="zh-CN" altLang="en-US" sz="2800" dirty="0">
                <a:latin typeface="宋体" pitchFamily="2" charset="-122"/>
              </a:rPr>
              <a:t>表示</a:t>
            </a:r>
            <a:r>
              <a:rPr lang="en-US" altLang="zh-CN" sz="2800" dirty="0">
                <a:latin typeface="宋体" pitchFamily="2" charset="-122"/>
              </a:rPr>
              <a:t>(digit)</a:t>
            </a:r>
            <a:r>
              <a:rPr lang="en-US" altLang="zh-CN" sz="2800" baseline="30000" dirty="0">
                <a:latin typeface="宋体" pitchFamily="2" charset="-122"/>
              </a:rPr>
              <a:t>*</a:t>
            </a:r>
            <a:endParaRPr lang="en-US" altLang="zh-CN" sz="2800" dirty="0">
              <a:latin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digits </a:t>
            </a:r>
            <a:r>
              <a:rPr lang="zh-CN" altLang="en-US" sz="2800" dirty="0">
                <a:latin typeface="宋体" pitchFamily="2" charset="-122"/>
              </a:rPr>
              <a:t>表示</a:t>
            </a:r>
            <a:r>
              <a:rPr lang="en-US" altLang="zh-CN" sz="2800" dirty="0">
                <a:latin typeface="宋体" pitchFamily="2" charset="-122"/>
              </a:rPr>
              <a:t>(digit)</a:t>
            </a:r>
            <a:r>
              <a:rPr lang="en-US" altLang="zh-CN" sz="2800" b="0" baseline="30000" dirty="0">
                <a:latin typeface="宋体" pitchFamily="2" charset="-122"/>
              </a:rPr>
              <a:t>+</a:t>
            </a:r>
          </a:p>
        </p:txBody>
      </p:sp>
      <p:sp>
        <p:nvSpPr>
          <p:cNvPr id="238597" name="Line 5"/>
          <p:cNvSpPr>
            <a:spLocks noChangeShapeType="1"/>
          </p:cNvSpPr>
          <p:nvPr/>
        </p:nvSpPr>
        <p:spPr bwMode="auto">
          <a:xfrm flipV="1">
            <a:off x="1258888" y="2492375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 flipV="1">
            <a:off x="2555875" y="2493963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599" name="Line 7"/>
          <p:cNvSpPr>
            <a:spLocks noChangeShapeType="1"/>
          </p:cNvSpPr>
          <p:nvPr/>
        </p:nvSpPr>
        <p:spPr bwMode="auto">
          <a:xfrm flipV="1">
            <a:off x="3267075" y="2492375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0" name="Line 8"/>
          <p:cNvSpPr>
            <a:spLocks noChangeShapeType="1"/>
          </p:cNvSpPr>
          <p:nvPr/>
        </p:nvSpPr>
        <p:spPr bwMode="auto">
          <a:xfrm flipV="1">
            <a:off x="5202238" y="2492375"/>
            <a:ext cx="0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596" grpId="0" build="p" autoUpdateAnimBg="0"/>
      <p:bldP spid="238597" grpId="0" animBg="1"/>
      <p:bldP spid="238598" grpId="0" animBg="1"/>
      <p:bldP spid="238599" grpId="0" animBg="1"/>
      <p:bldP spid="2386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710B1-F767-42A2-AEDE-4112546C329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无符号数分析图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762000" y="108874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/>
            <a:r>
              <a:rPr lang="en-US" altLang="zh-CN" b="0">
                <a:ea typeface="宋体" pitchFamily="2" charset="-122"/>
              </a:rPr>
              <a:t>   digit  (digit)</a:t>
            </a:r>
            <a:r>
              <a:rPr lang="en-US" altLang="zh-CN" b="0" baseline="30000">
                <a:ea typeface="宋体" pitchFamily="2" charset="-122"/>
              </a:rPr>
              <a:t>*</a:t>
            </a:r>
            <a:r>
              <a:rPr lang="en-US" altLang="zh-CN" b="0">
                <a:ea typeface="宋体" pitchFamily="2" charset="-122"/>
              </a:rPr>
              <a:t> (. digit  (digit)</a:t>
            </a:r>
            <a:r>
              <a:rPr lang="en-US" altLang="zh-CN" b="0" baseline="30000">
                <a:ea typeface="宋体" pitchFamily="2" charset="-122"/>
              </a:rPr>
              <a:t>*</a:t>
            </a:r>
            <a:r>
              <a:rPr lang="en-US" altLang="zh-CN" b="0">
                <a:ea typeface="宋体" pitchFamily="2" charset="-122"/>
              </a:rPr>
              <a:t>|</a:t>
            </a:r>
            <a:r>
              <a:rPr lang="en-US" altLang="zh-CN" b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0">
                <a:ea typeface="宋体" pitchFamily="2" charset="-122"/>
              </a:rPr>
              <a:t>) (E (+|-|</a:t>
            </a:r>
            <a:r>
              <a:rPr lang="en-US" altLang="zh-CN" b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0">
                <a:ea typeface="宋体" pitchFamily="2" charset="-122"/>
              </a:rPr>
              <a:t>) digit (digit)</a:t>
            </a:r>
            <a:r>
              <a:rPr lang="en-US" altLang="zh-CN" b="0" baseline="30000">
                <a:ea typeface="宋体" pitchFamily="2" charset="-122"/>
              </a:rPr>
              <a:t>*</a:t>
            </a:r>
            <a:r>
              <a:rPr lang="en-US" altLang="zh-CN" b="0">
                <a:ea typeface="宋体" pitchFamily="2" charset="-122"/>
              </a:rPr>
              <a:t> |</a:t>
            </a:r>
            <a:r>
              <a:rPr lang="en-US" altLang="zh-CN" b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0">
                <a:ea typeface="宋体" pitchFamily="2" charset="-122"/>
              </a:rPr>
              <a:t>)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3581400" y="1580865"/>
            <a:ext cx="4343400" cy="1481138"/>
            <a:chOff x="2256" y="1414"/>
            <a:chExt cx="2736" cy="933"/>
          </a:xfrm>
        </p:grpSpPr>
        <p:sp>
          <p:nvSpPr>
            <p:cNvPr id="240645" name="Line 5"/>
            <p:cNvSpPr>
              <a:spLocks noChangeShapeType="1"/>
            </p:cNvSpPr>
            <p:nvPr/>
          </p:nvSpPr>
          <p:spPr bwMode="auto">
            <a:xfrm>
              <a:off x="2256" y="1414"/>
              <a:ext cx="0" cy="9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3118" y="1959"/>
              <a:ext cx="62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b="0">
                  <a:ea typeface="宋体" pitchFamily="2" charset="-122"/>
                </a:rPr>
                <a:t>num3</a:t>
              </a:r>
            </a:p>
          </p:txBody>
        </p:sp>
        <p:sp>
          <p:nvSpPr>
            <p:cNvPr id="240647" name="Line 7"/>
            <p:cNvSpPr>
              <a:spLocks noChangeShapeType="1"/>
            </p:cNvSpPr>
            <p:nvPr/>
          </p:nvSpPr>
          <p:spPr bwMode="auto">
            <a:xfrm>
              <a:off x="2256" y="2208"/>
              <a:ext cx="27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48" name="Group 8"/>
          <p:cNvGrpSpPr>
            <a:grpSpLocks/>
          </p:cNvGrpSpPr>
          <p:nvPr/>
        </p:nvGrpSpPr>
        <p:grpSpPr bwMode="auto">
          <a:xfrm>
            <a:off x="2895600" y="1545940"/>
            <a:ext cx="5029200" cy="2120900"/>
            <a:chOff x="1824" y="1446"/>
            <a:chExt cx="3168" cy="1336"/>
          </a:xfrm>
        </p:grpSpPr>
        <p:sp>
          <p:nvSpPr>
            <p:cNvPr id="240649" name="Line 9"/>
            <p:cNvSpPr>
              <a:spLocks noChangeShapeType="1"/>
            </p:cNvSpPr>
            <p:nvPr/>
          </p:nvSpPr>
          <p:spPr bwMode="auto">
            <a:xfrm>
              <a:off x="1824" y="1446"/>
              <a:ext cx="0" cy="1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2938" y="2439"/>
              <a:ext cx="71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b="0">
                  <a:ea typeface="宋体" pitchFamily="2" charset="-122"/>
                </a:rPr>
                <a:t>num2</a:t>
              </a:r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 flipV="1">
              <a:off x="1824" y="2688"/>
              <a:ext cx="31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52" name="Group 12"/>
          <p:cNvGrpSpPr>
            <a:grpSpLocks/>
          </p:cNvGrpSpPr>
          <p:nvPr/>
        </p:nvGrpSpPr>
        <p:grpSpPr bwMode="auto">
          <a:xfrm>
            <a:off x="1676400" y="1545940"/>
            <a:ext cx="6248400" cy="2833688"/>
            <a:chOff x="1104" y="1446"/>
            <a:chExt cx="3888" cy="1785"/>
          </a:xfrm>
        </p:grpSpPr>
        <p:sp>
          <p:nvSpPr>
            <p:cNvPr id="240653" name="Line 13"/>
            <p:cNvSpPr>
              <a:spLocks noChangeShapeType="1"/>
            </p:cNvSpPr>
            <p:nvPr/>
          </p:nvSpPr>
          <p:spPr bwMode="auto">
            <a:xfrm>
              <a:off x="1104" y="1446"/>
              <a:ext cx="0" cy="17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2496" y="2823"/>
              <a:ext cx="768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b="0">
                  <a:ea typeface="宋体" pitchFamily="2" charset="-122"/>
                </a:rPr>
                <a:t>num1</a:t>
              </a:r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 flipV="1">
              <a:off x="1104" y="3072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56" name="Group 16"/>
          <p:cNvGrpSpPr>
            <a:grpSpLocks/>
          </p:cNvGrpSpPr>
          <p:nvPr/>
        </p:nvGrpSpPr>
        <p:grpSpPr bwMode="auto">
          <a:xfrm>
            <a:off x="5181600" y="1545940"/>
            <a:ext cx="2438400" cy="676275"/>
            <a:chOff x="3264" y="1446"/>
            <a:chExt cx="1536" cy="426"/>
          </a:xfrm>
        </p:grpSpPr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3264" y="1446"/>
              <a:ext cx="0" cy="4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8" name="Rectangle 18"/>
            <p:cNvSpPr>
              <a:spLocks noChangeArrowheads="1"/>
            </p:cNvSpPr>
            <p:nvPr/>
          </p:nvSpPr>
          <p:spPr bwMode="auto">
            <a:xfrm>
              <a:off x="3718" y="1527"/>
              <a:ext cx="698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b="0">
                  <a:ea typeface="宋体" pitchFamily="2" charset="-122"/>
                </a:rPr>
                <a:t>num4</a:t>
              </a:r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 flipV="1">
              <a:off x="3264" y="1776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4800" y="1468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661" name="Group 21"/>
          <p:cNvGrpSpPr>
            <a:grpSpLocks/>
          </p:cNvGrpSpPr>
          <p:nvPr/>
        </p:nvGrpSpPr>
        <p:grpSpPr bwMode="auto">
          <a:xfrm>
            <a:off x="971550" y="1469740"/>
            <a:ext cx="6934200" cy="3733800"/>
            <a:chOff x="672" y="1392"/>
            <a:chExt cx="4320" cy="2352"/>
          </a:xfrm>
        </p:grpSpPr>
        <p:grpSp>
          <p:nvGrpSpPr>
            <p:cNvPr id="240662" name="Group 22"/>
            <p:cNvGrpSpPr>
              <a:grpSpLocks/>
            </p:cNvGrpSpPr>
            <p:nvPr/>
          </p:nvGrpSpPr>
          <p:grpSpPr bwMode="auto">
            <a:xfrm>
              <a:off x="672" y="1414"/>
              <a:ext cx="4320" cy="2330"/>
              <a:chOff x="672" y="1414"/>
              <a:chExt cx="4320" cy="2330"/>
            </a:xfrm>
          </p:grpSpPr>
          <p:sp>
            <p:nvSpPr>
              <p:cNvPr id="240663" name="Line 23"/>
              <p:cNvSpPr>
                <a:spLocks noChangeShapeType="1"/>
              </p:cNvSpPr>
              <p:nvPr/>
            </p:nvSpPr>
            <p:spPr bwMode="auto">
              <a:xfrm>
                <a:off x="4991" y="2097"/>
                <a:ext cx="1" cy="16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664" name="Line 24"/>
              <p:cNvSpPr>
                <a:spLocks noChangeShapeType="1"/>
              </p:cNvSpPr>
              <p:nvPr/>
            </p:nvSpPr>
            <p:spPr bwMode="auto">
              <a:xfrm>
                <a:off x="672" y="1414"/>
                <a:ext cx="1" cy="23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665" name="Rectangle 25"/>
              <p:cNvSpPr>
                <a:spLocks noChangeArrowheads="1"/>
              </p:cNvSpPr>
              <p:nvPr/>
            </p:nvSpPr>
            <p:spPr bwMode="auto">
              <a:xfrm>
                <a:off x="2290" y="3303"/>
                <a:ext cx="59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b="0">
                    <a:ea typeface="宋体" pitchFamily="2" charset="-122"/>
                  </a:rPr>
                  <a:t>num</a:t>
                </a:r>
              </a:p>
            </p:txBody>
          </p:sp>
          <p:sp>
            <p:nvSpPr>
              <p:cNvPr id="240666" name="Line 26"/>
              <p:cNvSpPr>
                <a:spLocks noChangeShapeType="1"/>
              </p:cNvSpPr>
              <p:nvPr/>
            </p:nvSpPr>
            <p:spPr bwMode="auto">
              <a:xfrm flipV="1">
                <a:off x="672" y="3552"/>
                <a:ext cx="4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 flipV="1">
              <a:off x="4992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3059113" y="4378040"/>
            <a:ext cx="2508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num1</a:t>
            </a:r>
          </a:p>
        </p:txBody>
      </p:sp>
      <p:sp>
        <p:nvSpPr>
          <p:cNvPr id="240669" name="Text Box 29"/>
          <p:cNvSpPr txBox="1">
            <a:spLocks noChangeArrowheads="1"/>
          </p:cNvSpPr>
          <p:nvPr/>
        </p:nvSpPr>
        <p:spPr bwMode="auto">
          <a:xfrm>
            <a:off x="2268538" y="3652553"/>
            <a:ext cx="5202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num1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num1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.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num2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E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num4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240670" name="Text Box 30"/>
          <p:cNvSpPr txBox="1">
            <a:spLocks noChangeArrowheads="1"/>
          </p:cNvSpPr>
          <p:nvPr/>
        </p:nvSpPr>
        <p:spPr bwMode="auto">
          <a:xfrm>
            <a:off x="3779838" y="3039778"/>
            <a:ext cx="2660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num2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num3</a:t>
            </a:r>
            <a:endParaRPr lang="en-US" altLang="zh-CN" b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40671" name="Text Box 31"/>
          <p:cNvSpPr txBox="1">
            <a:spLocks noChangeArrowheads="1"/>
          </p:cNvSpPr>
          <p:nvPr/>
        </p:nvSpPr>
        <p:spPr bwMode="auto">
          <a:xfrm>
            <a:off x="3708400" y="2319053"/>
            <a:ext cx="4159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num3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num3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E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num4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240672" name="Text Box 32"/>
          <p:cNvSpPr txBox="1">
            <a:spLocks noChangeArrowheads="1"/>
          </p:cNvSpPr>
          <p:nvPr/>
        </p:nvSpPr>
        <p:spPr bwMode="auto">
          <a:xfrm>
            <a:off x="3924300" y="1598328"/>
            <a:ext cx="4864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num4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+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digits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-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digits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|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>
                <a:solidFill>
                  <a:srgbClr val="0000FF"/>
                </a:solidFill>
                <a:ea typeface="宋体" pitchFamily="2" charset="-122"/>
              </a:rPr>
              <a:t>num5</a:t>
            </a:r>
          </a:p>
        </p:txBody>
      </p:sp>
      <p:sp>
        <p:nvSpPr>
          <p:cNvPr id="240673" name="Text Box 33"/>
          <p:cNvSpPr txBox="1">
            <a:spLocks noChangeArrowheads="1"/>
          </p:cNvSpPr>
          <p:nvPr/>
        </p:nvSpPr>
        <p:spPr bwMode="auto">
          <a:xfrm>
            <a:off x="5112060" y="5634245"/>
            <a:ext cx="30067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i="1" dirty="0">
                <a:solidFill>
                  <a:srgbClr val="0000FF"/>
                </a:solidFill>
                <a:ea typeface="宋体" pitchFamily="2" charset="-122"/>
              </a:rPr>
              <a:t>digits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 dirty="0">
                <a:solidFill>
                  <a:srgbClr val="0000FF"/>
                </a:solidFill>
                <a:ea typeface="宋体" pitchFamily="2" charset="-122"/>
              </a:rPr>
              <a:t>num5</a:t>
            </a:r>
          </a:p>
          <a:p>
            <a:r>
              <a:rPr lang="en-US" altLang="zh-CN" b="0" i="1" dirty="0">
                <a:solidFill>
                  <a:srgbClr val="0000FF"/>
                </a:solidFill>
                <a:ea typeface="宋体" pitchFamily="2" charset="-122"/>
              </a:rPr>
              <a:t>num5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digit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0" i="1" dirty="0">
                <a:solidFill>
                  <a:srgbClr val="0000FF"/>
                </a:solidFill>
                <a:ea typeface="宋体" pitchFamily="2" charset="-122"/>
              </a:rPr>
              <a:t>num5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</a:rPr>
              <a:t> | </a:t>
            </a:r>
            <a:r>
              <a:rPr lang="en-US" altLang="zh-CN" b="0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</a:t>
            </a:r>
            <a:endParaRPr lang="en-US" altLang="zh-CN" b="0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035" y="5589240"/>
            <a:ext cx="308289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num5 </a:t>
            </a:r>
            <a:r>
              <a:rPr lang="zh-CN" altLang="en-US" dirty="0">
                <a:latin typeface="宋体" pitchFamily="2" charset="-122"/>
              </a:rPr>
              <a:t>表示</a:t>
            </a:r>
            <a:r>
              <a:rPr lang="en-US" altLang="zh-CN" dirty="0">
                <a:latin typeface="宋体" pitchFamily="2" charset="-122"/>
              </a:rPr>
              <a:t>(digit)</a:t>
            </a:r>
            <a:r>
              <a:rPr lang="en-US" altLang="zh-CN" baseline="30000" dirty="0">
                <a:latin typeface="宋体" pitchFamily="2" charset="-122"/>
              </a:rPr>
              <a:t>*</a:t>
            </a:r>
            <a:endParaRPr lang="en-US" altLang="zh-CN" dirty="0">
              <a:latin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digits </a:t>
            </a:r>
            <a:r>
              <a:rPr lang="zh-CN" altLang="en-US" dirty="0">
                <a:latin typeface="宋体" pitchFamily="2" charset="-122"/>
              </a:rPr>
              <a:t>表示</a:t>
            </a:r>
            <a:r>
              <a:rPr lang="en-US" altLang="zh-CN" dirty="0">
                <a:latin typeface="宋体" pitchFamily="2" charset="-122"/>
              </a:rPr>
              <a:t>(digit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en-US" altLang="zh-CN" b="0" baseline="30000" dirty="0" smtClean="0">
                <a:latin typeface="宋体" pitchFamily="2" charset="-122"/>
              </a:rPr>
              <a:t>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utoUpdateAnimBg="0"/>
      <p:bldP spid="240668" grpId="0" animBg="1"/>
      <p:bldP spid="240669" grpId="0" animBg="1"/>
      <p:bldP spid="240670" grpId="0" animBg="1"/>
      <p:bldP spid="240671" grpId="0" animBg="1"/>
      <p:bldP spid="240672" grpId="0" animBg="1"/>
      <p:bldP spid="240673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B482B-D188-44DB-A8A1-ACC7CA11684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无符号数的正规文法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 num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num1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num1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num1</a:t>
            </a:r>
            <a:r>
              <a:rPr lang="en-US" altLang="zh-CN">
                <a:latin typeface="Verdana" pitchFamily="34" charset="0"/>
              </a:rPr>
              <a:t> | . </a:t>
            </a:r>
            <a:r>
              <a:rPr lang="en-US" altLang="zh-CN" i="1">
                <a:latin typeface="Verdana" pitchFamily="34" charset="0"/>
              </a:rPr>
              <a:t>num2</a:t>
            </a:r>
            <a:r>
              <a:rPr lang="en-US" altLang="zh-CN">
                <a:latin typeface="Verdana" pitchFamily="34" charset="0"/>
              </a:rPr>
              <a:t> | E </a:t>
            </a:r>
            <a:r>
              <a:rPr lang="en-US" altLang="zh-CN" i="1">
                <a:latin typeface="Verdana" pitchFamily="34" charset="0"/>
              </a:rPr>
              <a:t>num4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num2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num3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num3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num3</a:t>
            </a:r>
            <a:r>
              <a:rPr lang="en-US" altLang="zh-CN">
                <a:latin typeface="Verdana" pitchFamily="34" charset="0"/>
              </a:rPr>
              <a:t> | E </a:t>
            </a:r>
            <a:r>
              <a:rPr lang="en-US" altLang="zh-CN" i="1">
                <a:latin typeface="Verdana" pitchFamily="34" charset="0"/>
              </a:rPr>
              <a:t>num4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num4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+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| -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| digit </a:t>
            </a:r>
            <a:r>
              <a:rPr lang="en-US" altLang="zh-CN" i="1">
                <a:latin typeface="Verdana" pitchFamily="34" charset="0"/>
              </a:rPr>
              <a:t>num5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digits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num5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Verdana" pitchFamily="34" charset="0"/>
              </a:rPr>
              <a:t>  num5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num5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E11E-E7B6-4A93-B384-5903BA7E2B9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8335963" cy="46148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     </a:t>
            </a:r>
            <a:r>
              <a:rPr lang="zh-CN" altLang="en-US" dirty="0">
                <a:latin typeface="宋体" pitchFamily="2" charset="-122"/>
              </a:rPr>
              <a:t>简介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3.1  </a:t>
            </a:r>
            <a:r>
              <a:rPr lang="zh-CN" altLang="en-US" dirty="0">
                <a:latin typeface="宋体" pitchFamily="2" charset="-122"/>
              </a:rPr>
              <a:t>词法分析程序与语法分析程序的关系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3.2  </a:t>
            </a:r>
            <a:r>
              <a:rPr lang="zh-CN" altLang="en-US" dirty="0">
                <a:latin typeface="宋体" pitchFamily="2" charset="-122"/>
              </a:rPr>
              <a:t>词法分析程序的输入与输出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3.3  </a:t>
            </a:r>
            <a:r>
              <a:rPr lang="zh-CN" altLang="en-US" dirty="0">
                <a:latin typeface="宋体" pitchFamily="2" charset="-122"/>
              </a:rPr>
              <a:t>记号的描述和识别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3.4  </a:t>
            </a:r>
            <a:r>
              <a:rPr lang="zh-CN" altLang="en-US" dirty="0">
                <a:latin typeface="宋体" pitchFamily="2" charset="-122"/>
              </a:rPr>
              <a:t>词法分析程序的设计与实现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3.5  </a:t>
            </a:r>
            <a:r>
              <a:rPr lang="zh-CN" altLang="en-US" dirty="0">
                <a:latin typeface="宋体" pitchFamily="2" charset="-122"/>
              </a:rPr>
              <a:t>软件工具</a:t>
            </a:r>
            <a:r>
              <a:rPr lang="en-US" altLang="zh-CN" dirty="0" smtClean="0">
                <a:latin typeface="宋体" pitchFamily="2" charset="-122"/>
              </a:rPr>
              <a:t>LEX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    </a:t>
            </a:r>
            <a:r>
              <a:rPr lang="zh-CN" altLang="en-US" smtClean="0">
                <a:latin typeface="宋体" pitchFamily="2" charset="-122"/>
              </a:rPr>
              <a:t>小结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47847-45D4-45CB-9B1E-19CFB2244A8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无符号数 </a:t>
            </a:r>
            <a:r>
              <a:rPr lang="en-US" altLang="zh-CN" sz="3600">
                <a:latin typeface="宋体" pitchFamily="2" charset="-122"/>
              </a:rPr>
              <a:t>4.6E-8 </a:t>
            </a:r>
            <a:r>
              <a:rPr lang="zh-CN" altLang="en-US" sz="3600">
                <a:latin typeface="宋体" pitchFamily="2" charset="-122"/>
              </a:rPr>
              <a:t>的分析树</a:t>
            </a:r>
            <a:endParaRPr lang="zh-CN" altLang="en-US" sz="4400">
              <a:latin typeface="宋体" pitchFamily="2" charset="-122"/>
            </a:endParaRPr>
          </a:p>
        </p:txBody>
      </p:sp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1676400" y="1600200"/>
          <a:ext cx="556260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33" name="文档" r:id="rId4" imgW="2524680" imgH="2363400" progId="Word.Document.8">
                  <p:embed/>
                </p:oleObj>
              </mc:Choice>
              <mc:Fallback>
                <p:oleObj name="文档" r:id="rId4" imgW="2524680" imgH="2363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5562600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E778E-BB1C-44F2-8189-98292B78031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运算符</a:t>
            </a:r>
            <a:endParaRPr lang="zh-CN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41020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关系运算符的正规表达式为：</a:t>
            </a:r>
          </a:p>
          <a:p>
            <a:pPr lvl="1" algn="ctr">
              <a:buFontTx/>
              <a:buNone/>
            </a:pPr>
            <a:r>
              <a:rPr lang="en-US" altLang="zh-CN" dirty="0">
                <a:latin typeface="Verdana" pitchFamily="34" charset="0"/>
              </a:rPr>
              <a:t>&lt; |&lt;= | = | &lt;&gt; | &gt;= | &gt;</a:t>
            </a:r>
          </a:p>
          <a:p>
            <a:pPr lvl="1" algn="ctr">
              <a:buFontTx/>
              <a:buNone/>
            </a:pP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正规定义式：</a:t>
            </a:r>
          </a:p>
          <a:p>
            <a:pPr lvl="1">
              <a:buFontTx/>
              <a:buNone/>
            </a:pPr>
            <a:r>
              <a:rPr lang="en-US" altLang="zh-CN" b="0" dirty="0">
                <a:latin typeface="Verdana" pitchFamily="34" charset="0"/>
              </a:rPr>
              <a:t>relop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&lt; |&lt;= | = | &lt;&gt; | &gt;= | &gt;</a:t>
            </a:r>
          </a:p>
          <a:p>
            <a:pPr lvl="1">
              <a:buFontTx/>
              <a:buNone/>
            </a:pP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关系运算符的正规文法：</a:t>
            </a:r>
          </a:p>
          <a:p>
            <a:pPr lvl="1" algn="just">
              <a:buFontTx/>
              <a:buNone/>
            </a:pPr>
            <a:r>
              <a:rPr lang="en-US" altLang="zh-CN" i="1" dirty="0">
                <a:latin typeface="Verdana" pitchFamily="34" charset="0"/>
              </a:rPr>
              <a:t>relop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&lt; | &lt;</a:t>
            </a:r>
            <a:r>
              <a:rPr lang="en-US" altLang="zh-CN" i="1" dirty="0">
                <a:latin typeface="Verdana" pitchFamily="34" charset="0"/>
              </a:rPr>
              <a:t>equal</a:t>
            </a:r>
            <a:r>
              <a:rPr lang="en-US" altLang="zh-CN" dirty="0">
                <a:latin typeface="Verdana" pitchFamily="34" charset="0"/>
              </a:rPr>
              <a:t> | = |&lt;</a:t>
            </a:r>
            <a:r>
              <a:rPr lang="en-US" altLang="zh-CN" i="1" dirty="0">
                <a:latin typeface="Verdana" pitchFamily="34" charset="0"/>
              </a:rPr>
              <a:t>greater</a:t>
            </a:r>
            <a:r>
              <a:rPr lang="en-US" altLang="zh-CN" dirty="0">
                <a:latin typeface="Verdana" pitchFamily="34" charset="0"/>
              </a:rPr>
              <a:t> | &gt; | &gt;</a:t>
            </a:r>
            <a:r>
              <a:rPr lang="en-US" altLang="zh-CN" i="1" dirty="0">
                <a:latin typeface="Verdana" pitchFamily="34" charset="0"/>
              </a:rPr>
              <a:t>equal</a:t>
            </a:r>
            <a:endParaRPr lang="en-US" altLang="zh-CN" dirty="0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latin typeface="Verdana" pitchFamily="34" charset="0"/>
              </a:rPr>
              <a:t>greater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&gt;</a:t>
            </a:r>
          </a:p>
          <a:p>
            <a:pPr lvl="1" algn="just">
              <a:buFontTx/>
              <a:buNone/>
            </a:pPr>
            <a:r>
              <a:rPr lang="en-US" altLang="zh-CN" i="1" dirty="0">
                <a:latin typeface="Verdana" pitchFamily="34" charset="0"/>
              </a:rPr>
              <a:t>equal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dirty="0">
                <a:latin typeface="Verdana" pitchFamily="34" charset="0"/>
              </a:rPr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76048-1A6E-4702-9BFE-1B973124D51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三、状态转换图与记号的识别</a:t>
            </a:r>
            <a:endParaRPr lang="zh-CN" altLang="en-US" sz="440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状态转换图</a:t>
            </a:r>
          </a:p>
          <a:p>
            <a:r>
              <a:rPr lang="zh-CN" altLang="en-US">
                <a:latin typeface="宋体" pitchFamily="2" charset="-122"/>
              </a:rPr>
              <a:t>利用状态转换图识别记号</a:t>
            </a:r>
          </a:p>
          <a:p>
            <a:r>
              <a:rPr lang="zh-CN" altLang="en-US">
                <a:latin typeface="宋体" pitchFamily="2" charset="-122"/>
              </a:rPr>
              <a:t>为线性文法构造相应的状态转换图</a:t>
            </a:r>
          </a:p>
          <a:p>
            <a:pPr lvl="1"/>
            <a:r>
              <a:rPr lang="zh-CN" altLang="en-US">
                <a:latin typeface="宋体" pitchFamily="2" charset="-122"/>
              </a:rPr>
              <a:t>状态集合的构成</a:t>
            </a:r>
          </a:p>
          <a:p>
            <a:pPr lvl="1"/>
            <a:r>
              <a:rPr lang="zh-CN" altLang="en-US">
                <a:latin typeface="宋体" pitchFamily="2" charset="-122"/>
              </a:rPr>
              <a:t>状态之间边的形成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2DA77-17F5-4B79-8DA5-55026F81B73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状态转换图</a:t>
            </a:r>
            <a:endParaRPr lang="zh-CN" altLang="en-US" sz="440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513013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状态转换图是一张有限的方向图</a:t>
            </a:r>
          </a:p>
          <a:p>
            <a:pPr lvl="1"/>
            <a:r>
              <a:rPr lang="zh-CN" altLang="en-US">
                <a:latin typeface="宋体" pitchFamily="2" charset="-122"/>
              </a:rPr>
              <a:t>图中结点代表状态，用圆圈表示。</a:t>
            </a:r>
          </a:p>
          <a:p>
            <a:pPr lvl="1"/>
            <a:r>
              <a:rPr lang="zh-CN" altLang="en-US">
                <a:latin typeface="宋体" pitchFamily="2" charset="-122"/>
              </a:rPr>
              <a:t>状态之间用有向边连接。</a:t>
            </a:r>
          </a:p>
          <a:p>
            <a:pPr lvl="1"/>
            <a:r>
              <a:rPr lang="zh-CN" altLang="en-US">
                <a:latin typeface="宋体" pitchFamily="2" charset="-122"/>
              </a:rPr>
              <a:t>边上的标记代表在射出结状态下，可能出现的输入符号或字符类。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2133600" y="3886200"/>
            <a:ext cx="3429000" cy="2209800"/>
            <a:chOff x="1344" y="2448"/>
            <a:chExt cx="2304" cy="1536"/>
          </a:xfrm>
        </p:grpSpPr>
        <p:sp>
          <p:nvSpPr>
            <p:cNvPr id="250885" name="Line 5"/>
            <p:cNvSpPr>
              <a:spLocks noChangeShapeType="1"/>
            </p:cNvSpPr>
            <p:nvPr/>
          </p:nvSpPr>
          <p:spPr bwMode="auto">
            <a:xfrm>
              <a:off x="1344" y="2860"/>
              <a:ext cx="5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0886" name="Group 6"/>
            <p:cNvGrpSpPr>
              <a:grpSpLocks/>
            </p:cNvGrpSpPr>
            <p:nvPr/>
          </p:nvGrpSpPr>
          <p:grpSpPr bwMode="auto">
            <a:xfrm>
              <a:off x="1905" y="2668"/>
              <a:ext cx="433" cy="402"/>
              <a:chOff x="0" y="0"/>
              <a:chExt cx="20000" cy="20000"/>
            </a:xfrm>
          </p:grpSpPr>
          <p:sp>
            <p:nvSpPr>
              <p:cNvPr id="250887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8" name="Rectangle 8"/>
              <p:cNvSpPr>
                <a:spLocks noChangeArrowheads="1"/>
              </p:cNvSpPr>
              <p:nvPr/>
            </p:nvSpPr>
            <p:spPr bwMode="auto">
              <a:xfrm>
                <a:off x="2650" y="846"/>
                <a:ext cx="14700" cy="18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sz="4000" b="0"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250889" name="Group 9"/>
            <p:cNvGrpSpPr>
              <a:grpSpLocks/>
            </p:cNvGrpSpPr>
            <p:nvPr/>
          </p:nvGrpSpPr>
          <p:grpSpPr bwMode="auto">
            <a:xfrm>
              <a:off x="3215" y="2683"/>
              <a:ext cx="433" cy="402"/>
              <a:chOff x="0" y="0"/>
              <a:chExt cx="20000" cy="20000"/>
            </a:xfrm>
          </p:grpSpPr>
          <p:sp>
            <p:nvSpPr>
              <p:cNvPr id="250890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91" name="Rectangle 11"/>
              <p:cNvSpPr>
                <a:spLocks noChangeArrowheads="1"/>
              </p:cNvSpPr>
              <p:nvPr/>
            </p:nvSpPr>
            <p:spPr bwMode="auto">
              <a:xfrm>
                <a:off x="2650" y="846"/>
                <a:ext cx="14700" cy="18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sz="4000" b="0">
                    <a:ea typeface="宋体" pitchFamily="2" charset="-122"/>
                  </a:rPr>
                  <a:t>2</a:t>
                </a:r>
              </a:p>
            </p:txBody>
          </p:sp>
        </p:grpSp>
        <p:grpSp>
          <p:nvGrpSpPr>
            <p:cNvPr id="250892" name="Group 12"/>
            <p:cNvGrpSpPr>
              <a:grpSpLocks/>
            </p:cNvGrpSpPr>
            <p:nvPr/>
          </p:nvGrpSpPr>
          <p:grpSpPr bwMode="auto">
            <a:xfrm>
              <a:off x="3175" y="3582"/>
              <a:ext cx="433" cy="402"/>
              <a:chOff x="0" y="0"/>
              <a:chExt cx="20000" cy="20000"/>
            </a:xfrm>
          </p:grpSpPr>
          <p:sp>
            <p:nvSpPr>
              <p:cNvPr id="250893" name="Oval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94" name="Rectangle 14"/>
              <p:cNvSpPr>
                <a:spLocks noChangeArrowheads="1"/>
              </p:cNvSpPr>
              <p:nvPr/>
            </p:nvSpPr>
            <p:spPr bwMode="auto">
              <a:xfrm>
                <a:off x="2651" y="846"/>
                <a:ext cx="14698" cy="18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ctr"/>
                <a:r>
                  <a:rPr lang="en-US" altLang="zh-CN" sz="4000" b="0">
                    <a:ea typeface="宋体" pitchFamily="2" charset="-122"/>
                  </a:rPr>
                  <a:t>3</a:t>
                </a:r>
              </a:p>
            </p:txBody>
          </p:sp>
        </p:grp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>
              <a:off x="2354" y="2867"/>
              <a:ext cx="8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6" name="Line 16"/>
            <p:cNvSpPr>
              <a:spLocks noChangeShapeType="1"/>
            </p:cNvSpPr>
            <p:nvPr/>
          </p:nvSpPr>
          <p:spPr bwMode="auto">
            <a:xfrm>
              <a:off x="2280" y="3033"/>
              <a:ext cx="899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7" name="Rectangle 17"/>
            <p:cNvSpPr>
              <a:spLocks noChangeArrowheads="1"/>
            </p:cNvSpPr>
            <p:nvPr/>
          </p:nvSpPr>
          <p:spPr bwMode="auto">
            <a:xfrm>
              <a:off x="2616" y="2448"/>
              <a:ext cx="358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4000" b="0">
                  <a:ea typeface="宋体" pitchFamily="2" charset="-122"/>
                </a:rPr>
                <a:t>x</a:t>
              </a:r>
            </a:p>
          </p:txBody>
        </p:sp>
        <p:sp>
          <p:nvSpPr>
            <p:cNvPr id="250898" name="Rectangle 18"/>
            <p:cNvSpPr>
              <a:spLocks noChangeArrowheads="1"/>
            </p:cNvSpPr>
            <p:nvPr/>
          </p:nvSpPr>
          <p:spPr bwMode="auto">
            <a:xfrm>
              <a:off x="2634" y="2935"/>
              <a:ext cx="358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4000" b="0">
                  <a:ea typeface="宋体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2273C-FE6C-4AFA-96EB-9E2F5802A06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标识符的状态转换图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r>
              <a:rPr lang="zh-CN" altLang="en-US">
                <a:latin typeface="Verdana" pitchFamily="34" charset="0"/>
              </a:rPr>
              <a:t>标识符的文法产生式：</a:t>
            </a:r>
          </a:p>
          <a:p>
            <a:pPr lvl="1">
              <a:buFontTx/>
              <a:buNone/>
            </a:pPr>
            <a:r>
              <a:rPr lang="en-US" altLang="zh-CN" i="1">
                <a:latin typeface="Verdana" pitchFamily="34" charset="0"/>
              </a:rPr>
              <a:t>id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letter </a:t>
            </a:r>
            <a:r>
              <a:rPr lang="en-US" altLang="zh-CN" i="1">
                <a:latin typeface="Verdana" pitchFamily="34" charset="0"/>
              </a:rPr>
              <a:t>rid</a:t>
            </a:r>
          </a:p>
          <a:p>
            <a:pPr lvl="1">
              <a:buFontTx/>
              <a:buNone/>
            </a:pPr>
            <a:r>
              <a:rPr lang="en-US" altLang="zh-CN" i="1">
                <a:latin typeface="Verdana" pitchFamily="34" charset="0"/>
              </a:rPr>
              <a:t>rid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>
                <a:latin typeface="Verdana" pitchFamily="34" charset="0"/>
              </a:rPr>
              <a:t> | letter </a:t>
            </a:r>
            <a:r>
              <a:rPr lang="en-US" altLang="zh-CN" i="1">
                <a:latin typeface="Verdana" pitchFamily="34" charset="0"/>
              </a:rPr>
              <a:t>rid</a:t>
            </a:r>
            <a:r>
              <a:rPr lang="en-US" altLang="zh-CN">
                <a:latin typeface="Verdana" pitchFamily="34" charset="0"/>
              </a:rPr>
              <a:t> | digit </a:t>
            </a:r>
            <a:r>
              <a:rPr lang="en-US" altLang="zh-CN" i="1">
                <a:latin typeface="Verdana" pitchFamily="34" charset="0"/>
              </a:rPr>
              <a:t>rid</a:t>
            </a:r>
          </a:p>
          <a:p>
            <a:pPr lvl="1">
              <a:buFontTx/>
              <a:buNone/>
            </a:pPr>
            <a:endParaRPr lang="en-US" altLang="zh-CN" i="1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标识符的状态转换图</a:t>
            </a:r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1371600" y="4038600"/>
            <a:ext cx="7010400" cy="1647825"/>
            <a:chOff x="864" y="2466"/>
            <a:chExt cx="4416" cy="1038"/>
          </a:xfrm>
        </p:grpSpPr>
        <p:sp>
          <p:nvSpPr>
            <p:cNvPr id="252933" name="Rectangle 5"/>
            <p:cNvSpPr>
              <a:spLocks noChangeArrowheads="1"/>
            </p:cNvSpPr>
            <p:nvPr/>
          </p:nvSpPr>
          <p:spPr bwMode="auto">
            <a:xfrm>
              <a:off x="864" y="3090"/>
              <a:ext cx="35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0</a:t>
              </a:r>
            </a:p>
          </p:txBody>
        </p:sp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2426" y="3084"/>
              <a:ext cx="35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1</a:t>
              </a: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4682" y="3120"/>
              <a:ext cx="35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2</a:t>
              </a:r>
            </a:p>
          </p:txBody>
        </p:sp>
        <p:sp>
          <p:nvSpPr>
            <p:cNvPr id="252936" name="Oval 8"/>
            <p:cNvSpPr>
              <a:spLocks noChangeArrowheads="1"/>
            </p:cNvSpPr>
            <p:nvPr/>
          </p:nvSpPr>
          <p:spPr bwMode="auto">
            <a:xfrm>
              <a:off x="864" y="3051"/>
              <a:ext cx="344" cy="3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7" name="Oval 9"/>
            <p:cNvSpPr>
              <a:spLocks noChangeArrowheads="1"/>
            </p:cNvSpPr>
            <p:nvPr/>
          </p:nvSpPr>
          <p:spPr bwMode="auto">
            <a:xfrm>
              <a:off x="2413" y="3057"/>
              <a:ext cx="375" cy="3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8" name="Oval 10"/>
            <p:cNvSpPr>
              <a:spLocks noChangeArrowheads="1"/>
            </p:cNvSpPr>
            <p:nvPr/>
          </p:nvSpPr>
          <p:spPr bwMode="auto">
            <a:xfrm>
              <a:off x="4655" y="3072"/>
              <a:ext cx="385" cy="3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39" name="Line 11"/>
            <p:cNvSpPr>
              <a:spLocks noChangeShapeType="1"/>
            </p:cNvSpPr>
            <p:nvPr/>
          </p:nvSpPr>
          <p:spPr bwMode="auto">
            <a:xfrm>
              <a:off x="1229" y="3263"/>
              <a:ext cx="11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>
              <a:off x="2787" y="3272"/>
              <a:ext cx="180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41" name="Rectangle 13"/>
            <p:cNvSpPr>
              <a:spLocks noChangeArrowheads="1"/>
            </p:cNvSpPr>
            <p:nvPr/>
          </p:nvSpPr>
          <p:spPr bwMode="auto">
            <a:xfrm>
              <a:off x="2049" y="2466"/>
              <a:ext cx="135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letter/digit</a:t>
              </a:r>
            </a:p>
          </p:txBody>
        </p:sp>
        <p:sp>
          <p:nvSpPr>
            <p:cNvPr id="252942" name="Rectangle 14"/>
            <p:cNvSpPr>
              <a:spLocks noChangeArrowheads="1"/>
            </p:cNvSpPr>
            <p:nvPr/>
          </p:nvSpPr>
          <p:spPr bwMode="auto">
            <a:xfrm>
              <a:off x="1304" y="2937"/>
              <a:ext cx="100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letter</a:t>
              </a:r>
            </a:p>
          </p:txBody>
        </p:sp>
        <p:sp>
          <p:nvSpPr>
            <p:cNvPr id="252943" name="Rectangle 15"/>
            <p:cNvSpPr>
              <a:spLocks noChangeArrowheads="1"/>
            </p:cNvSpPr>
            <p:nvPr/>
          </p:nvSpPr>
          <p:spPr bwMode="auto">
            <a:xfrm>
              <a:off x="3125" y="2951"/>
              <a:ext cx="907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other</a:t>
              </a:r>
            </a:p>
          </p:txBody>
        </p:sp>
        <p:sp>
          <p:nvSpPr>
            <p:cNvPr id="252944" name="Rectangle 16"/>
            <p:cNvSpPr>
              <a:spLocks noChangeArrowheads="1"/>
            </p:cNvSpPr>
            <p:nvPr/>
          </p:nvSpPr>
          <p:spPr bwMode="auto">
            <a:xfrm>
              <a:off x="5044" y="2898"/>
              <a:ext cx="23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3200">
                  <a:ea typeface="宋体" pitchFamily="2" charset="-122"/>
                </a:rPr>
                <a:t>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52945" name="Arc 17"/>
            <p:cNvSpPr>
              <a:spLocks/>
            </p:cNvSpPr>
            <p:nvPr/>
          </p:nvSpPr>
          <p:spPr bwMode="auto">
            <a:xfrm flipV="1">
              <a:off x="2303" y="2784"/>
              <a:ext cx="385" cy="384"/>
            </a:xfrm>
            <a:custGeom>
              <a:avLst/>
              <a:gdLst>
                <a:gd name="G0" fmla="+- 21600 0 0"/>
                <a:gd name="G1" fmla="+- 21091 0 0"/>
                <a:gd name="G2" fmla="+- 21600 0 0"/>
                <a:gd name="T0" fmla="*/ 40537 w 43200"/>
                <a:gd name="T1" fmla="*/ 10702 h 42691"/>
                <a:gd name="T2" fmla="*/ 16939 w 43200"/>
                <a:gd name="T3" fmla="*/ 0 h 42691"/>
                <a:gd name="T4" fmla="*/ 21600 w 43200"/>
                <a:gd name="T5" fmla="*/ 21091 h 4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91" fill="none" extrusionOk="0">
                  <a:moveTo>
                    <a:pt x="40537" y="10701"/>
                  </a:moveTo>
                  <a:cubicBezTo>
                    <a:pt x="42284" y="13885"/>
                    <a:pt x="43200" y="17459"/>
                    <a:pt x="43200" y="21091"/>
                  </a:cubicBezTo>
                  <a:cubicBezTo>
                    <a:pt x="43200" y="33020"/>
                    <a:pt x="33529" y="42691"/>
                    <a:pt x="21600" y="42691"/>
                  </a:cubicBezTo>
                  <a:cubicBezTo>
                    <a:pt x="9670" y="42691"/>
                    <a:pt x="0" y="33020"/>
                    <a:pt x="0" y="21091"/>
                  </a:cubicBezTo>
                  <a:cubicBezTo>
                    <a:pt x="-1" y="10957"/>
                    <a:pt x="7044" y="2186"/>
                    <a:pt x="16938" y="-1"/>
                  </a:cubicBezTo>
                </a:path>
                <a:path w="43200" h="42691" stroke="0" extrusionOk="0">
                  <a:moveTo>
                    <a:pt x="40537" y="10701"/>
                  </a:moveTo>
                  <a:cubicBezTo>
                    <a:pt x="42284" y="13885"/>
                    <a:pt x="43200" y="17459"/>
                    <a:pt x="43200" y="21091"/>
                  </a:cubicBezTo>
                  <a:cubicBezTo>
                    <a:pt x="43200" y="33020"/>
                    <a:pt x="33529" y="42691"/>
                    <a:pt x="21600" y="42691"/>
                  </a:cubicBezTo>
                  <a:cubicBezTo>
                    <a:pt x="9670" y="42691"/>
                    <a:pt x="0" y="33020"/>
                    <a:pt x="0" y="21091"/>
                  </a:cubicBezTo>
                  <a:cubicBezTo>
                    <a:pt x="-1" y="10957"/>
                    <a:pt x="7044" y="2186"/>
                    <a:pt x="16938" y="-1"/>
                  </a:cubicBezTo>
                  <a:lnTo>
                    <a:pt x="21600" y="210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46" name="Oval 18"/>
            <p:cNvSpPr>
              <a:spLocks noChangeArrowheads="1"/>
            </p:cNvSpPr>
            <p:nvPr/>
          </p:nvSpPr>
          <p:spPr bwMode="auto">
            <a:xfrm>
              <a:off x="4608" y="3024"/>
              <a:ext cx="480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04CB-92C5-4D52-98D4-F5F97AF24A4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利用状态转换图识别记号</a:t>
            </a:r>
            <a:endParaRPr lang="zh-CN" altLang="en-US" sz="440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763000" cy="83820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语句 </a:t>
            </a:r>
            <a:r>
              <a:rPr lang="en-US" altLang="zh-CN">
                <a:latin typeface="宋体" pitchFamily="2" charset="-122"/>
              </a:rPr>
              <a:t>DO99K=1.10 </a:t>
            </a:r>
            <a:r>
              <a:rPr lang="zh-CN" altLang="en-US">
                <a:latin typeface="宋体" pitchFamily="2" charset="-122"/>
              </a:rPr>
              <a:t>中</a:t>
            </a:r>
            <a:r>
              <a:rPr lang="zh-CN" altLang="en-US"/>
              <a:t>标识符 </a:t>
            </a:r>
            <a:r>
              <a:rPr lang="en-US" altLang="zh-CN">
                <a:latin typeface="宋体" pitchFamily="2" charset="-122"/>
              </a:rPr>
              <a:t>DO99K</a:t>
            </a:r>
            <a:r>
              <a:rPr lang="en-US" altLang="zh-CN"/>
              <a:t> </a:t>
            </a:r>
            <a:r>
              <a:rPr lang="zh-CN" altLang="en-US"/>
              <a:t>的识别过程</a:t>
            </a:r>
          </a:p>
        </p:txBody>
      </p:sp>
      <p:grpSp>
        <p:nvGrpSpPr>
          <p:cNvPr id="254980" name="Group 4"/>
          <p:cNvGrpSpPr>
            <a:grpSpLocks/>
          </p:cNvGrpSpPr>
          <p:nvPr/>
        </p:nvGrpSpPr>
        <p:grpSpPr bwMode="auto">
          <a:xfrm>
            <a:off x="1143000" y="1371600"/>
            <a:ext cx="7010400" cy="1647825"/>
            <a:chOff x="864" y="2466"/>
            <a:chExt cx="4416" cy="1038"/>
          </a:xfrm>
        </p:grpSpPr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864" y="3090"/>
              <a:ext cx="35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0</a:t>
              </a: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426" y="3084"/>
              <a:ext cx="35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1</a:t>
              </a:r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4682" y="3120"/>
              <a:ext cx="35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lang="en-US" altLang="zh-CN" sz="2800">
                  <a:ea typeface="宋体" pitchFamily="2" charset="-122"/>
                </a:rPr>
                <a:t>2</a:t>
              </a:r>
            </a:p>
          </p:txBody>
        </p:sp>
        <p:sp>
          <p:nvSpPr>
            <p:cNvPr id="254984" name="Oval 8"/>
            <p:cNvSpPr>
              <a:spLocks noChangeArrowheads="1"/>
            </p:cNvSpPr>
            <p:nvPr/>
          </p:nvSpPr>
          <p:spPr bwMode="auto">
            <a:xfrm>
              <a:off x="864" y="3051"/>
              <a:ext cx="344" cy="3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5" name="Oval 9"/>
            <p:cNvSpPr>
              <a:spLocks noChangeArrowheads="1"/>
            </p:cNvSpPr>
            <p:nvPr/>
          </p:nvSpPr>
          <p:spPr bwMode="auto">
            <a:xfrm>
              <a:off x="2413" y="3057"/>
              <a:ext cx="375" cy="37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6" name="Oval 10"/>
            <p:cNvSpPr>
              <a:spLocks noChangeArrowheads="1"/>
            </p:cNvSpPr>
            <p:nvPr/>
          </p:nvSpPr>
          <p:spPr bwMode="auto">
            <a:xfrm>
              <a:off x="4655" y="3072"/>
              <a:ext cx="385" cy="3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7" name="Line 11"/>
            <p:cNvSpPr>
              <a:spLocks noChangeShapeType="1"/>
            </p:cNvSpPr>
            <p:nvPr/>
          </p:nvSpPr>
          <p:spPr bwMode="auto">
            <a:xfrm>
              <a:off x="1229" y="3263"/>
              <a:ext cx="11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2787" y="3272"/>
              <a:ext cx="180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2049" y="2466"/>
              <a:ext cx="1359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letter/digit</a:t>
              </a:r>
            </a:p>
          </p:txBody>
        </p:sp>
        <p:sp>
          <p:nvSpPr>
            <p:cNvPr id="254990" name="Rectangle 14"/>
            <p:cNvSpPr>
              <a:spLocks noChangeArrowheads="1"/>
            </p:cNvSpPr>
            <p:nvPr/>
          </p:nvSpPr>
          <p:spPr bwMode="auto">
            <a:xfrm>
              <a:off x="1304" y="2937"/>
              <a:ext cx="100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letter</a:t>
              </a:r>
            </a:p>
          </p:txBody>
        </p:sp>
        <p:sp>
          <p:nvSpPr>
            <p:cNvPr id="254991" name="Rectangle 15"/>
            <p:cNvSpPr>
              <a:spLocks noChangeArrowheads="1"/>
            </p:cNvSpPr>
            <p:nvPr/>
          </p:nvSpPr>
          <p:spPr bwMode="auto">
            <a:xfrm>
              <a:off x="3125" y="2951"/>
              <a:ext cx="907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800">
                  <a:ea typeface="宋体" pitchFamily="2" charset="-122"/>
                </a:rPr>
                <a:t>other</a:t>
              </a:r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5044" y="2898"/>
              <a:ext cx="23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3200">
                  <a:ea typeface="宋体" pitchFamily="2" charset="-122"/>
                </a:rPr>
                <a:t>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54993" name="Arc 17"/>
            <p:cNvSpPr>
              <a:spLocks/>
            </p:cNvSpPr>
            <p:nvPr/>
          </p:nvSpPr>
          <p:spPr bwMode="auto">
            <a:xfrm flipV="1">
              <a:off x="2303" y="2784"/>
              <a:ext cx="385" cy="384"/>
            </a:xfrm>
            <a:custGeom>
              <a:avLst/>
              <a:gdLst>
                <a:gd name="G0" fmla="+- 21600 0 0"/>
                <a:gd name="G1" fmla="+- 21091 0 0"/>
                <a:gd name="G2" fmla="+- 21600 0 0"/>
                <a:gd name="T0" fmla="*/ 40537 w 43200"/>
                <a:gd name="T1" fmla="*/ 10702 h 42691"/>
                <a:gd name="T2" fmla="*/ 16939 w 43200"/>
                <a:gd name="T3" fmla="*/ 0 h 42691"/>
                <a:gd name="T4" fmla="*/ 21600 w 43200"/>
                <a:gd name="T5" fmla="*/ 21091 h 4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91" fill="none" extrusionOk="0">
                  <a:moveTo>
                    <a:pt x="40537" y="10701"/>
                  </a:moveTo>
                  <a:cubicBezTo>
                    <a:pt x="42284" y="13885"/>
                    <a:pt x="43200" y="17459"/>
                    <a:pt x="43200" y="21091"/>
                  </a:cubicBezTo>
                  <a:cubicBezTo>
                    <a:pt x="43200" y="33020"/>
                    <a:pt x="33529" y="42691"/>
                    <a:pt x="21600" y="42691"/>
                  </a:cubicBezTo>
                  <a:cubicBezTo>
                    <a:pt x="9670" y="42691"/>
                    <a:pt x="0" y="33020"/>
                    <a:pt x="0" y="21091"/>
                  </a:cubicBezTo>
                  <a:cubicBezTo>
                    <a:pt x="-1" y="10957"/>
                    <a:pt x="7044" y="2186"/>
                    <a:pt x="16938" y="-1"/>
                  </a:cubicBezTo>
                </a:path>
                <a:path w="43200" h="42691" stroke="0" extrusionOk="0">
                  <a:moveTo>
                    <a:pt x="40537" y="10701"/>
                  </a:moveTo>
                  <a:cubicBezTo>
                    <a:pt x="42284" y="13885"/>
                    <a:pt x="43200" y="17459"/>
                    <a:pt x="43200" y="21091"/>
                  </a:cubicBezTo>
                  <a:cubicBezTo>
                    <a:pt x="43200" y="33020"/>
                    <a:pt x="33529" y="42691"/>
                    <a:pt x="21600" y="42691"/>
                  </a:cubicBezTo>
                  <a:cubicBezTo>
                    <a:pt x="9670" y="42691"/>
                    <a:pt x="0" y="33020"/>
                    <a:pt x="0" y="21091"/>
                  </a:cubicBezTo>
                  <a:cubicBezTo>
                    <a:pt x="-1" y="10957"/>
                    <a:pt x="7044" y="2186"/>
                    <a:pt x="16938" y="-1"/>
                  </a:cubicBezTo>
                  <a:lnTo>
                    <a:pt x="21600" y="210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4" name="Oval 18"/>
            <p:cNvSpPr>
              <a:spLocks noChangeArrowheads="1"/>
            </p:cNvSpPr>
            <p:nvPr/>
          </p:nvSpPr>
          <p:spPr bwMode="auto">
            <a:xfrm>
              <a:off x="4608" y="3024"/>
              <a:ext cx="480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4A3DB-A396-4EDC-98B0-051B752A97E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为线性文法构造相应的状态转换图</a:t>
            </a:r>
            <a:endParaRPr lang="zh-CN" altLang="en-US" sz="440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>
                <a:latin typeface="宋体" pitchFamily="2" charset="-122"/>
              </a:rPr>
              <a:t>状态集合的构成</a:t>
            </a:r>
          </a:p>
          <a:p>
            <a:pPr lvl="1"/>
            <a:r>
              <a:rPr lang="zh-CN" altLang="en-US"/>
              <a:t>对文法</a:t>
            </a:r>
            <a:r>
              <a:rPr lang="en-US" altLang="zh-CN"/>
              <a:t>G</a:t>
            </a:r>
            <a:r>
              <a:rPr lang="zh-CN" altLang="en-US"/>
              <a:t>的每一个非终结符号设置一个对应的状态</a:t>
            </a:r>
          </a:p>
          <a:p>
            <a:pPr lvl="1"/>
            <a:r>
              <a:rPr lang="zh-CN" altLang="en-US"/>
              <a:t>文法的开始符号对应的状态称为初态</a:t>
            </a:r>
          </a:p>
          <a:p>
            <a:pPr lvl="1"/>
            <a:r>
              <a:rPr lang="zh-CN" altLang="en-US"/>
              <a:t>增加一个新的状态，称为终态。</a:t>
            </a:r>
          </a:p>
          <a:p>
            <a:pPr lvl="1"/>
            <a:endParaRPr lang="zh-CN" altLang="en-US" sz="2800">
              <a:latin typeface="宋体" pitchFamily="2" charset="-122"/>
            </a:endParaRPr>
          </a:p>
          <a:p>
            <a:r>
              <a:rPr lang="zh-CN" altLang="en-US" sz="3200">
                <a:latin typeface="宋体" pitchFamily="2" charset="-122"/>
              </a:rPr>
              <a:t>状态之间边的形成</a:t>
            </a:r>
          </a:p>
          <a:p>
            <a:pPr lvl="1"/>
            <a:r>
              <a:rPr lang="zh-CN" altLang="en-US"/>
              <a:t>对产生式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aB</a:t>
            </a:r>
            <a:r>
              <a:rPr lang="zh-CN" altLang="en-US"/>
              <a:t>，从</a:t>
            </a:r>
            <a:r>
              <a:rPr lang="en-US" altLang="zh-CN"/>
              <a:t>A</a:t>
            </a:r>
            <a:r>
              <a:rPr lang="zh-CN" altLang="en-US"/>
              <a:t>状态到</a:t>
            </a:r>
            <a:r>
              <a:rPr lang="en-US" altLang="zh-CN"/>
              <a:t>B</a:t>
            </a:r>
            <a:r>
              <a:rPr lang="zh-CN" altLang="en-US"/>
              <a:t>状态画一条标记为</a:t>
            </a:r>
            <a:r>
              <a:rPr lang="en-US" altLang="zh-CN"/>
              <a:t>a</a:t>
            </a:r>
            <a:r>
              <a:rPr lang="zh-CN" altLang="en-US"/>
              <a:t>的边</a:t>
            </a:r>
          </a:p>
          <a:p>
            <a:pPr lvl="1"/>
            <a:r>
              <a:rPr lang="zh-CN" altLang="en-US"/>
              <a:t>对产生式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a</a:t>
            </a:r>
            <a:r>
              <a:rPr lang="zh-CN" altLang="en-US"/>
              <a:t>，从</a:t>
            </a:r>
            <a:r>
              <a:rPr lang="en-US" altLang="zh-CN"/>
              <a:t>A</a:t>
            </a:r>
            <a:r>
              <a:rPr lang="zh-CN" altLang="en-US"/>
              <a:t>状态到终态画一条标记为</a:t>
            </a:r>
            <a:r>
              <a:rPr lang="en-US" altLang="zh-CN"/>
              <a:t>a</a:t>
            </a:r>
            <a:r>
              <a:rPr lang="zh-CN" altLang="en-US"/>
              <a:t>的边</a:t>
            </a:r>
          </a:p>
          <a:p>
            <a:pPr lvl="1"/>
            <a:r>
              <a:rPr lang="zh-CN" altLang="en-US"/>
              <a:t>对产生式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</a:t>
            </a:r>
            <a:r>
              <a:rPr lang="zh-CN" altLang="en-US"/>
              <a:t>，从</a:t>
            </a:r>
            <a:r>
              <a:rPr lang="en-US" altLang="zh-CN"/>
              <a:t>A</a:t>
            </a:r>
            <a:r>
              <a:rPr lang="zh-CN" altLang="en-US"/>
              <a:t>状态到终态画一条标记为</a:t>
            </a:r>
            <a:r>
              <a:rPr lang="zh-CN" altLang="en-US">
                <a:sym typeface="Symbol" pitchFamily="18" charset="2"/>
              </a:rPr>
              <a:t></a:t>
            </a:r>
            <a:r>
              <a:rPr lang="zh-CN" altLang="en-US"/>
              <a:t>的边</a:t>
            </a:r>
          </a:p>
          <a:p>
            <a:endParaRPr lang="en-US" altLang="zh-CN" sz="32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EA14-C896-4764-B440-6EC308B8034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无符号数的右线性文法的状态转换图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668338" y="506253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763713" y="50625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num1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700338" y="505618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num2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3779838" y="50625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num3</a:t>
            </a:r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4730750" y="50625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num4</a:t>
            </a: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6891338" y="50625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num5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5795963" y="50625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digits</a:t>
            </a:r>
          </a:p>
        </p:txBody>
      </p:sp>
      <p:grpSp>
        <p:nvGrpSpPr>
          <p:cNvPr id="259082" name="Group 10"/>
          <p:cNvGrpSpPr>
            <a:grpSpLocks/>
          </p:cNvGrpSpPr>
          <p:nvPr/>
        </p:nvGrpSpPr>
        <p:grpSpPr bwMode="auto">
          <a:xfrm>
            <a:off x="752475" y="4797425"/>
            <a:ext cx="346075" cy="350838"/>
            <a:chOff x="474" y="1902"/>
            <a:chExt cx="218" cy="221"/>
          </a:xfrm>
        </p:grpSpPr>
        <p:sp>
          <p:nvSpPr>
            <p:cNvPr id="259083" name="Oval 11"/>
            <p:cNvSpPr>
              <a:spLocks noChangeArrowheads="1"/>
            </p:cNvSpPr>
            <p:nvPr/>
          </p:nvSpPr>
          <p:spPr bwMode="auto">
            <a:xfrm>
              <a:off x="474" y="1902"/>
              <a:ext cx="218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4" name="Rectangle 12"/>
            <p:cNvSpPr>
              <a:spLocks noChangeArrowheads="1"/>
            </p:cNvSpPr>
            <p:nvPr/>
          </p:nvSpPr>
          <p:spPr bwMode="auto">
            <a:xfrm>
              <a:off x="544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085" name="Group 13"/>
          <p:cNvGrpSpPr>
            <a:grpSpLocks/>
          </p:cNvGrpSpPr>
          <p:nvPr/>
        </p:nvGrpSpPr>
        <p:grpSpPr bwMode="auto">
          <a:xfrm>
            <a:off x="2803525" y="4797425"/>
            <a:ext cx="344488" cy="350838"/>
            <a:chOff x="1766" y="1902"/>
            <a:chExt cx="217" cy="221"/>
          </a:xfrm>
        </p:grpSpPr>
        <p:sp>
          <p:nvSpPr>
            <p:cNvPr id="259086" name="Oval 14"/>
            <p:cNvSpPr>
              <a:spLocks noChangeArrowheads="1"/>
            </p:cNvSpPr>
            <p:nvPr/>
          </p:nvSpPr>
          <p:spPr bwMode="auto">
            <a:xfrm>
              <a:off x="1766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7" name="Rectangle 15"/>
            <p:cNvSpPr>
              <a:spLocks noChangeArrowheads="1"/>
            </p:cNvSpPr>
            <p:nvPr/>
          </p:nvSpPr>
          <p:spPr bwMode="auto">
            <a:xfrm>
              <a:off x="1836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088" name="Group 16"/>
          <p:cNvGrpSpPr>
            <a:grpSpLocks/>
          </p:cNvGrpSpPr>
          <p:nvPr/>
        </p:nvGrpSpPr>
        <p:grpSpPr bwMode="auto">
          <a:xfrm>
            <a:off x="4854575" y="4797425"/>
            <a:ext cx="344488" cy="350838"/>
            <a:chOff x="3058" y="1902"/>
            <a:chExt cx="217" cy="221"/>
          </a:xfrm>
        </p:grpSpPr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3058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90" name="Rectangle 18"/>
            <p:cNvSpPr>
              <a:spLocks noChangeArrowheads="1"/>
            </p:cNvSpPr>
            <p:nvPr/>
          </p:nvSpPr>
          <p:spPr bwMode="auto">
            <a:xfrm>
              <a:off x="3128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091" name="Group 19"/>
          <p:cNvGrpSpPr>
            <a:grpSpLocks/>
          </p:cNvGrpSpPr>
          <p:nvPr/>
        </p:nvGrpSpPr>
        <p:grpSpPr bwMode="auto">
          <a:xfrm>
            <a:off x="381000" y="4905375"/>
            <a:ext cx="361950" cy="133350"/>
            <a:chOff x="240" y="1970"/>
            <a:chExt cx="228" cy="84"/>
          </a:xfrm>
        </p:grpSpPr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>
              <a:off x="240" y="2012"/>
              <a:ext cx="16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93" name="Freeform 21"/>
            <p:cNvSpPr>
              <a:spLocks/>
            </p:cNvSpPr>
            <p:nvPr/>
          </p:nvSpPr>
          <p:spPr bwMode="auto">
            <a:xfrm>
              <a:off x="373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094" name="Group 22"/>
          <p:cNvGrpSpPr>
            <a:grpSpLocks/>
          </p:cNvGrpSpPr>
          <p:nvPr/>
        </p:nvGrpSpPr>
        <p:grpSpPr bwMode="auto">
          <a:xfrm>
            <a:off x="1104900" y="4602163"/>
            <a:ext cx="723900" cy="436562"/>
            <a:chOff x="696" y="1779"/>
            <a:chExt cx="456" cy="275"/>
          </a:xfrm>
        </p:grpSpPr>
        <p:grpSp>
          <p:nvGrpSpPr>
            <p:cNvPr id="259095" name="Group 23"/>
            <p:cNvGrpSpPr>
              <a:grpSpLocks/>
            </p:cNvGrpSpPr>
            <p:nvPr/>
          </p:nvGrpSpPr>
          <p:grpSpPr bwMode="auto">
            <a:xfrm>
              <a:off x="696" y="1970"/>
              <a:ext cx="456" cy="84"/>
              <a:chOff x="696" y="1970"/>
              <a:chExt cx="456" cy="84"/>
            </a:xfrm>
          </p:grpSpPr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696" y="2012"/>
                <a:ext cx="38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097" name="Freeform 25"/>
              <p:cNvSpPr>
                <a:spLocks/>
              </p:cNvSpPr>
              <p:nvPr/>
            </p:nvSpPr>
            <p:spPr bwMode="auto">
              <a:xfrm>
                <a:off x="1057" y="1970"/>
                <a:ext cx="95" cy="84"/>
              </a:xfrm>
              <a:custGeom>
                <a:avLst/>
                <a:gdLst>
                  <a:gd name="T0" fmla="*/ 0 w 95"/>
                  <a:gd name="T1" fmla="*/ 84 h 84"/>
                  <a:gd name="T2" fmla="*/ 14 w 95"/>
                  <a:gd name="T3" fmla="*/ 42 h 84"/>
                  <a:gd name="T4" fmla="*/ 0 w 95"/>
                  <a:gd name="T5" fmla="*/ 0 h 84"/>
                  <a:gd name="T6" fmla="*/ 95 w 95"/>
                  <a:gd name="T7" fmla="*/ 42 h 84"/>
                  <a:gd name="T8" fmla="*/ 0 w 95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84">
                    <a:moveTo>
                      <a:pt x="0" y="84"/>
                    </a:moveTo>
                    <a:lnTo>
                      <a:pt x="14" y="42"/>
                    </a:lnTo>
                    <a:lnTo>
                      <a:pt x="0" y="0"/>
                    </a:lnTo>
                    <a:lnTo>
                      <a:pt x="95" y="42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9098" name="Rectangle 26"/>
            <p:cNvSpPr>
              <a:spLocks noChangeArrowheads="1"/>
            </p:cNvSpPr>
            <p:nvPr/>
          </p:nvSpPr>
          <p:spPr bwMode="auto">
            <a:xfrm>
              <a:off x="772" y="1779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099" name="Group 27"/>
          <p:cNvGrpSpPr>
            <a:grpSpLocks/>
          </p:cNvGrpSpPr>
          <p:nvPr/>
        </p:nvGrpSpPr>
        <p:grpSpPr bwMode="auto">
          <a:xfrm>
            <a:off x="1838325" y="4797425"/>
            <a:ext cx="344488" cy="350838"/>
            <a:chOff x="1158" y="1902"/>
            <a:chExt cx="217" cy="221"/>
          </a:xfrm>
        </p:grpSpPr>
        <p:sp>
          <p:nvSpPr>
            <p:cNvPr id="259100" name="Oval 28"/>
            <p:cNvSpPr>
              <a:spLocks noChangeArrowheads="1"/>
            </p:cNvSpPr>
            <p:nvPr/>
          </p:nvSpPr>
          <p:spPr bwMode="auto">
            <a:xfrm>
              <a:off x="1158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01" name="Rectangle 29"/>
            <p:cNvSpPr>
              <a:spLocks noChangeArrowheads="1"/>
            </p:cNvSpPr>
            <p:nvPr/>
          </p:nvSpPr>
          <p:spPr bwMode="auto">
            <a:xfrm>
              <a:off x="1228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02" name="Group 30"/>
          <p:cNvGrpSpPr>
            <a:grpSpLocks/>
          </p:cNvGrpSpPr>
          <p:nvPr/>
        </p:nvGrpSpPr>
        <p:grpSpPr bwMode="auto">
          <a:xfrm>
            <a:off x="344488" y="3897313"/>
            <a:ext cx="8458200" cy="2817812"/>
            <a:chOff x="240" y="1350"/>
            <a:chExt cx="5328" cy="1775"/>
          </a:xfrm>
        </p:grpSpPr>
        <p:sp>
          <p:nvSpPr>
            <p:cNvPr id="25910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40" y="1350"/>
              <a:ext cx="5328" cy="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04" name="Arc 32"/>
            <p:cNvSpPr>
              <a:spLocks/>
            </p:cNvSpPr>
            <p:nvPr/>
          </p:nvSpPr>
          <p:spPr bwMode="auto">
            <a:xfrm>
              <a:off x="1158" y="1709"/>
              <a:ext cx="217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233 w 43200"/>
                <a:gd name="T1" fmla="*/ 32966 h 37820"/>
                <a:gd name="T2" fmla="*/ 35864 w 43200"/>
                <a:gd name="T3" fmla="*/ 37820 h 37820"/>
                <a:gd name="T4" fmla="*/ 21600 w 43200"/>
                <a:gd name="T5" fmla="*/ 21600 h 37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820" fill="none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</a:path>
                <a:path w="43200" h="37820" stroke="0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05" name="Freeform 33"/>
            <p:cNvSpPr>
              <a:spLocks/>
            </p:cNvSpPr>
            <p:nvPr/>
          </p:nvSpPr>
          <p:spPr bwMode="auto">
            <a:xfrm>
              <a:off x="1131" y="1837"/>
              <a:ext cx="99" cy="94"/>
            </a:xfrm>
            <a:custGeom>
              <a:avLst/>
              <a:gdLst>
                <a:gd name="T0" fmla="*/ 0 w 99"/>
                <a:gd name="T1" fmla="*/ 62 h 94"/>
                <a:gd name="T2" fmla="*/ 38 w 99"/>
                <a:gd name="T3" fmla="*/ 40 h 94"/>
                <a:gd name="T4" fmla="*/ 54 w 99"/>
                <a:gd name="T5" fmla="*/ 0 h 94"/>
                <a:gd name="T6" fmla="*/ 99 w 99"/>
                <a:gd name="T7" fmla="*/ 94 h 94"/>
                <a:gd name="T8" fmla="*/ 0 w 99"/>
                <a:gd name="T9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4">
                  <a:moveTo>
                    <a:pt x="0" y="62"/>
                  </a:moveTo>
                  <a:lnTo>
                    <a:pt x="38" y="40"/>
                  </a:lnTo>
                  <a:lnTo>
                    <a:pt x="54" y="0"/>
                  </a:lnTo>
                  <a:lnTo>
                    <a:pt x="99" y="94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06" name="Rectangle 34"/>
            <p:cNvSpPr>
              <a:spLocks noChangeArrowheads="1"/>
            </p:cNvSpPr>
            <p:nvPr/>
          </p:nvSpPr>
          <p:spPr bwMode="auto">
            <a:xfrm>
              <a:off x="1076" y="1486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07" name="Group 35"/>
          <p:cNvGrpSpPr>
            <a:grpSpLocks/>
          </p:cNvGrpSpPr>
          <p:nvPr/>
        </p:nvGrpSpPr>
        <p:grpSpPr bwMode="auto">
          <a:xfrm>
            <a:off x="3889375" y="4797425"/>
            <a:ext cx="344488" cy="350838"/>
            <a:chOff x="2450" y="1902"/>
            <a:chExt cx="217" cy="221"/>
          </a:xfrm>
        </p:grpSpPr>
        <p:sp>
          <p:nvSpPr>
            <p:cNvPr id="259108" name="Oval 36"/>
            <p:cNvSpPr>
              <a:spLocks noChangeArrowheads="1"/>
            </p:cNvSpPr>
            <p:nvPr/>
          </p:nvSpPr>
          <p:spPr bwMode="auto">
            <a:xfrm>
              <a:off x="2450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09" name="Rectangle 37"/>
            <p:cNvSpPr>
              <a:spLocks noChangeArrowheads="1"/>
            </p:cNvSpPr>
            <p:nvPr/>
          </p:nvSpPr>
          <p:spPr bwMode="auto">
            <a:xfrm>
              <a:off x="2520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10" name="Group 38"/>
          <p:cNvGrpSpPr>
            <a:grpSpLocks/>
          </p:cNvGrpSpPr>
          <p:nvPr/>
        </p:nvGrpSpPr>
        <p:grpSpPr bwMode="auto">
          <a:xfrm>
            <a:off x="3759200" y="4137025"/>
            <a:ext cx="474663" cy="706438"/>
            <a:chOff x="2368" y="1486"/>
            <a:chExt cx="299" cy="445"/>
          </a:xfrm>
        </p:grpSpPr>
        <p:sp>
          <p:nvSpPr>
            <p:cNvPr id="259111" name="Arc 39"/>
            <p:cNvSpPr>
              <a:spLocks/>
            </p:cNvSpPr>
            <p:nvPr/>
          </p:nvSpPr>
          <p:spPr bwMode="auto">
            <a:xfrm>
              <a:off x="2450" y="1709"/>
              <a:ext cx="217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233 w 43200"/>
                <a:gd name="T1" fmla="*/ 32966 h 37820"/>
                <a:gd name="T2" fmla="*/ 35864 w 43200"/>
                <a:gd name="T3" fmla="*/ 37820 h 37820"/>
                <a:gd name="T4" fmla="*/ 21600 w 43200"/>
                <a:gd name="T5" fmla="*/ 21600 h 37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820" fill="none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</a:path>
                <a:path w="43200" h="37820" stroke="0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12" name="Freeform 40"/>
            <p:cNvSpPr>
              <a:spLocks/>
            </p:cNvSpPr>
            <p:nvPr/>
          </p:nvSpPr>
          <p:spPr bwMode="auto">
            <a:xfrm>
              <a:off x="2423" y="1837"/>
              <a:ext cx="98" cy="94"/>
            </a:xfrm>
            <a:custGeom>
              <a:avLst/>
              <a:gdLst>
                <a:gd name="T0" fmla="*/ 0 w 98"/>
                <a:gd name="T1" fmla="*/ 62 h 94"/>
                <a:gd name="T2" fmla="*/ 38 w 98"/>
                <a:gd name="T3" fmla="*/ 40 h 94"/>
                <a:gd name="T4" fmla="*/ 54 w 98"/>
                <a:gd name="T5" fmla="*/ 0 h 94"/>
                <a:gd name="T6" fmla="*/ 98 w 98"/>
                <a:gd name="T7" fmla="*/ 94 h 94"/>
                <a:gd name="T8" fmla="*/ 0 w 98"/>
                <a:gd name="T9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4">
                  <a:moveTo>
                    <a:pt x="0" y="62"/>
                  </a:moveTo>
                  <a:lnTo>
                    <a:pt x="38" y="40"/>
                  </a:lnTo>
                  <a:lnTo>
                    <a:pt x="54" y="0"/>
                  </a:lnTo>
                  <a:lnTo>
                    <a:pt x="98" y="94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13" name="Rectangle 41"/>
            <p:cNvSpPr>
              <a:spLocks noChangeArrowheads="1"/>
            </p:cNvSpPr>
            <p:nvPr/>
          </p:nvSpPr>
          <p:spPr bwMode="auto">
            <a:xfrm>
              <a:off x="2368" y="1486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14" name="Group 42"/>
          <p:cNvGrpSpPr>
            <a:grpSpLocks/>
          </p:cNvGrpSpPr>
          <p:nvPr/>
        </p:nvGrpSpPr>
        <p:grpSpPr bwMode="auto">
          <a:xfrm>
            <a:off x="7026275" y="4797425"/>
            <a:ext cx="344488" cy="350838"/>
            <a:chOff x="4426" y="1902"/>
            <a:chExt cx="217" cy="221"/>
          </a:xfrm>
        </p:grpSpPr>
        <p:sp>
          <p:nvSpPr>
            <p:cNvPr id="259115" name="Oval 43"/>
            <p:cNvSpPr>
              <a:spLocks noChangeArrowheads="1"/>
            </p:cNvSpPr>
            <p:nvPr/>
          </p:nvSpPr>
          <p:spPr bwMode="auto">
            <a:xfrm>
              <a:off x="4426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16" name="Rectangle 44"/>
            <p:cNvSpPr>
              <a:spLocks noChangeArrowheads="1"/>
            </p:cNvSpPr>
            <p:nvPr/>
          </p:nvSpPr>
          <p:spPr bwMode="auto">
            <a:xfrm>
              <a:off x="4496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17" name="Group 45"/>
          <p:cNvGrpSpPr>
            <a:grpSpLocks/>
          </p:cNvGrpSpPr>
          <p:nvPr/>
        </p:nvGrpSpPr>
        <p:grpSpPr bwMode="auto">
          <a:xfrm>
            <a:off x="6896100" y="4137025"/>
            <a:ext cx="474663" cy="706438"/>
            <a:chOff x="4344" y="1486"/>
            <a:chExt cx="299" cy="445"/>
          </a:xfrm>
        </p:grpSpPr>
        <p:sp>
          <p:nvSpPr>
            <p:cNvPr id="259118" name="Arc 46"/>
            <p:cNvSpPr>
              <a:spLocks/>
            </p:cNvSpPr>
            <p:nvPr/>
          </p:nvSpPr>
          <p:spPr bwMode="auto">
            <a:xfrm>
              <a:off x="4426" y="1709"/>
              <a:ext cx="217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233 w 43200"/>
                <a:gd name="T1" fmla="*/ 32966 h 37820"/>
                <a:gd name="T2" fmla="*/ 35864 w 43200"/>
                <a:gd name="T3" fmla="*/ 37820 h 37820"/>
                <a:gd name="T4" fmla="*/ 21600 w 43200"/>
                <a:gd name="T5" fmla="*/ 21600 h 37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820" fill="none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</a:path>
                <a:path w="43200" h="37820" stroke="0" extrusionOk="0">
                  <a:moveTo>
                    <a:pt x="3232" y="32966"/>
                  </a:moveTo>
                  <a:cubicBezTo>
                    <a:pt x="1119" y="29551"/>
                    <a:pt x="0" y="256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09"/>
                    <a:pt x="40527" y="33719"/>
                    <a:pt x="35864" y="3782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19" name="Freeform 47"/>
            <p:cNvSpPr>
              <a:spLocks/>
            </p:cNvSpPr>
            <p:nvPr/>
          </p:nvSpPr>
          <p:spPr bwMode="auto">
            <a:xfrm>
              <a:off x="4399" y="1837"/>
              <a:ext cx="98" cy="94"/>
            </a:xfrm>
            <a:custGeom>
              <a:avLst/>
              <a:gdLst>
                <a:gd name="T0" fmla="*/ 0 w 98"/>
                <a:gd name="T1" fmla="*/ 62 h 94"/>
                <a:gd name="T2" fmla="*/ 38 w 98"/>
                <a:gd name="T3" fmla="*/ 40 h 94"/>
                <a:gd name="T4" fmla="*/ 54 w 98"/>
                <a:gd name="T5" fmla="*/ 0 h 94"/>
                <a:gd name="T6" fmla="*/ 98 w 98"/>
                <a:gd name="T7" fmla="*/ 94 h 94"/>
                <a:gd name="T8" fmla="*/ 0 w 98"/>
                <a:gd name="T9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4">
                  <a:moveTo>
                    <a:pt x="0" y="62"/>
                  </a:moveTo>
                  <a:lnTo>
                    <a:pt x="38" y="40"/>
                  </a:lnTo>
                  <a:lnTo>
                    <a:pt x="54" y="0"/>
                  </a:lnTo>
                  <a:lnTo>
                    <a:pt x="98" y="94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20" name="Rectangle 48"/>
            <p:cNvSpPr>
              <a:spLocks noChangeArrowheads="1"/>
            </p:cNvSpPr>
            <p:nvPr/>
          </p:nvSpPr>
          <p:spPr bwMode="auto">
            <a:xfrm>
              <a:off x="4344" y="1486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21" name="Group 49"/>
          <p:cNvGrpSpPr>
            <a:grpSpLocks/>
          </p:cNvGrpSpPr>
          <p:nvPr/>
        </p:nvGrpSpPr>
        <p:grpSpPr bwMode="auto">
          <a:xfrm>
            <a:off x="7378700" y="4627563"/>
            <a:ext cx="844550" cy="411162"/>
            <a:chOff x="4648" y="1795"/>
            <a:chExt cx="532" cy="259"/>
          </a:xfrm>
        </p:grpSpPr>
        <p:sp>
          <p:nvSpPr>
            <p:cNvPr id="259122" name="Rectangle 50"/>
            <p:cNvSpPr>
              <a:spLocks noChangeArrowheads="1"/>
            </p:cNvSpPr>
            <p:nvPr/>
          </p:nvSpPr>
          <p:spPr bwMode="auto">
            <a:xfrm>
              <a:off x="4724" y="1795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 b="0">
                <a:ea typeface="宋体" pitchFamily="2" charset="-122"/>
              </a:endParaRPr>
            </a:p>
          </p:txBody>
        </p:sp>
        <p:sp>
          <p:nvSpPr>
            <p:cNvPr id="259123" name="Line 51"/>
            <p:cNvSpPr>
              <a:spLocks noChangeShapeType="1"/>
            </p:cNvSpPr>
            <p:nvPr/>
          </p:nvSpPr>
          <p:spPr bwMode="auto">
            <a:xfrm>
              <a:off x="4648" y="2012"/>
              <a:ext cx="46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24" name="Freeform 52"/>
            <p:cNvSpPr>
              <a:spLocks/>
            </p:cNvSpPr>
            <p:nvPr/>
          </p:nvSpPr>
          <p:spPr bwMode="auto">
            <a:xfrm>
              <a:off x="5085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125" name="Group 53"/>
          <p:cNvGrpSpPr>
            <a:grpSpLocks/>
          </p:cNvGrpSpPr>
          <p:nvPr/>
        </p:nvGrpSpPr>
        <p:grpSpPr bwMode="auto">
          <a:xfrm>
            <a:off x="8232775" y="4797425"/>
            <a:ext cx="344488" cy="350838"/>
            <a:chOff x="5186" y="1902"/>
            <a:chExt cx="217" cy="221"/>
          </a:xfrm>
        </p:grpSpPr>
        <p:sp>
          <p:nvSpPr>
            <p:cNvPr id="259126" name="Oval 54"/>
            <p:cNvSpPr>
              <a:spLocks noChangeArrowheads="1"/>
            </p:cNvSpPr>
            <p:nvPr/>
          </p:nvSpPr>
          <p:spPr bwMode="auto">
            <a:xfrm>
              <a:off x="5186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27" name="Oval 55"/>
            <p:cNvSpPr>
              <a:spLocks noChangeArrowheads="1"/>
            </p:cNvSpPr>
            <p:nvPr/>
          </p:nvSpPr>
          <p:spPr bwMode="auto">
            <a:xfrm>
              <a:off x="5211" y="1928"/>
              <a:ext cx="167" cy="169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28" name="Rectangle 56"/>
            <p:cNvSpPr>
              <a:spLocks noChangeArrowheads="1"/>
            </p:cNvSpPr>
            <p:nvPr/>
          </p:nvSpPr>
          <p:spPr bwMode="auto">
            <a:xfrm>
              <a:off x="5256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29" name="Group 57"/>
          <p:cNvGrpSpPr>
            <a:grpSpLocks/>
          </p:cNvGrpSpPr>
          <p:nvPr/>
        </p:nvGrpSpPr>
        <p:grpSpPr bwMode="auto">
          <a:xfrm>
            <a:off x="3155950" y="4627563"/>
            <a:ext cx="723900" cy="411162"/>
            <a:chOff x="1988" y="1795"/>
            <a:chExt cx="456" cy="259"/>
          </a:xfrm>
        </p:grpSpPr>
        <p:sp>
          <p:nvSpPr>
            <p:cNvPr id="259130" name="Rectangle 58"/>
            <p:cNvSpPr>
              <a:spLocks noChangeArrowheads="1"/>
            </p:cNvSpPr>
            <p:nvPr/>
          </p:nvSpPr>
          <p:spPr bwMode="auto">
            <a:xfrm>
              <a:off x="2064" y="1795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  <p:sp>
          <p:nvSpPr>
            <p:cNvPr id="259131" name="Line 59"/>
            <p:cNvSpPr>
              <a:spLocks noChangeShapeType="1"/>
            </p:cNvSpPr>
            <p:nvPr/>
          </p:nvSpPr>
          <p:spPr bwMode="auto">
            <a:xfrm>
              <a:off x="1988" y="2012"/>
              <a:ext cx="38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32" name="Freeform 60"/>
            <p:cNvSpPr>
              <a:spLocks/>
            </p:cNvSpPr>
            <p:nvPr/>
          </p:nvSpPr>
          <p:spPr bwMode="auto">
            <a:xfrm>
              <a:off x="2349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133" name="Group 61"/>
          <p:cNvGrpSpPr>
            <a:grpSpLocks/>
          </p:cNvGrpSpPr>
          <p:nvPr/>
        </p:nvGrpSpPr>
        <p:grpSpPr bwMode="auto">
          <a:xfrm>
            <a:off x="4241800" y="4627563"/>
            <a:ext cx="603250" cy="411162"/>
            <a:chOff x="2672" y="1795"/>
            <a:chExt cx="380" cy="259"/>
          </a:xfrm>
        </p:grpSpPr>
        <p:sp>
          <p:nvSpPr>
            <p:cNvPr id="259134" name="Rectangle 62"/>
            <p:cNvSpPr>
              <a:spLocks noChangeArrowheads="1"/>
            </p:cNvSpPr>
            <p:nvPr/>
          </p:nvSpPr>
          <p:spPr bwMode="auto">
            <a:xfrm>
              <a:off x="2824" y="1795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800" b="0">
                <a:ea typeface="宋体" pitchFamily="2" charset="-122"/>
              </a:endParaRPr>
            </a:p>
          </p:txBody>
        </p:sp>
        <p:sp>
          <p:nvSpPr>
            <p:cNvPr id="259135" name="Line 63"/>
            <p:cNvSpPr>
              <a:spLocks noChangeShapeType="1"/>
            </p:cNvSpPr>
            <p:nvPr/>
          </p:nvSpPr>
          <p:spPr bwMode="auto">
            <a:xfrm>
              <a:off x="2672" y="2012"/>
              <a:ext cx="3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36" name="Freeform 64"/>
            <p:cNvSpPr>
              <a:spLocks/>
            </p:cNvSpPr>
            <p:nvPr/>
          </p:nvSpPr>
          <p:spPr bwMode="auto">
            <a:xfrm>
              <a:off x="2957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137" name="Group 65"/>
          <p:cNvGrpSpPr>
            <a:grpSpLocks/>
          </p:cNvGrpSpPr>
          <p:nvPr/>
        </p:nvGrpSpPr>
        <p:grpSpPr bwMode="auto">
          <a:xfrm>
            <a:off x="2147888" y="4002088"/>
            <a:ext cx="2947987" cy="1338262"/>
            <a:chOff x="1353" y="1401"/>
            <a:chExt cx="1857" cy="843"/>
          </a:xfrm>
        </p:grpSpPr>
        <p:sp>
          <p:nvSpPr>
            <p:cNvPr id="259138" name="Freeform 66"/>
            <p:cNvSpPr>
              <a:spLocks/>
            </p:cNvSpPr>
            <p:nvPr/>
          </p:nvSpPr>
          <p:spPr bwMode="auto">
            <a:xfrm>
              <a:off x="3131" y="1792"/>
              <a:ext cx="79" cy="104"/>
            </a:xfrm>
            <a:custGeom>
              <a:avLst/>
              <a:gdLst>
                <a:gd name="T0" fmla="*/ 0 w 79"/>
                <a:gd name="T1" fmla="*/ 22 h 104"/>
                <a:gd name="T2" fmla="*/ 43 w 79"/>
                <a:gd name="T3" fmla="*/ 25 h 104"/>
                <a:gd name="T4" fmla="*/ 79 w 79"/>
                <a:gd name="T5" fmla="*/ 0 h 104"/>
                <a:gd name="T6" fmla="*/ 65 w 79"/>
                <a:gd name="T7" fmla="*/ 104 h 104"/>
                <a:gd name="T8" fmla="*/ 0 w 79"/>
                <a:gd name="T9" fmla="*/ 2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04">
                  <a:moveTo>
                    <a:pt x="0" y="22"/>
                  </a:moveTo>
                  <a:lnTo>
                    <a:pt x="43" y="25"/>
                  </a:lnTo>
                  <a:lnTo>
                    <a:pt x="79" y="0"/>
                  </a:lnTo>
                  <a:lnTo>
                    <a:pt x="65" y="10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9139" name="Group 67"/>
            <p:cNvGrpSpPr>
              <a:grpSpLocks/>
            </p:cNvGrpSpPr>
            <p:nvPr/>
          </p:nvGrpSpPr>
          <p:grpSpPr bwMode="auto">
            <a:xfrm>
              <a:off x="1353" y="1401"/>
              <a:ext cx="1828" cy="843"/>
              <a:chOff x="1353" y="1401"/>
              <a:chExt cx="1828" cy="843"/>
            </a:xfrm>
          </p:grpSpPr>
          <p:sp>
            <p:nvSpPr>
              <p:cNvPr id="259140" name="Arc 68"/>
              <p:cNvSpPr>
                <a:spLocks/>
              </p:cNvSpPr>
              <p:nvPr/>
            </p:nvSpPr>
            <p:spPr bwMode="auto">
              <a:xfrm>
                <a:off x="1353" y="1401"/>
                <a:ext cx="1396" cy="843"/>
              </a:xfrm>
              <a:custGeom>
                <a:avLst/>
                <a:gdLst>
                  <a:gd name="G0" fmla="+- 20469 0 0"/>
                  <a:gd name="G1" fmla="+- 20919 0 0"/>
                  <a:gd name="G2" fmla="+- 21600 0 0"/>
                  <a:gd name="T0" fmla="*/ 0 w 20469"/>
                  <a:gd name="T1" fmla="*/ 14020 h 20919"/>
                  <a:gd name="T2" fmla="*/ 15086 w 20469"/>
                  <a:gd name="T3" fmla="*/ 0 h 20919"/>
                  <a:gd name="T4" fmla="*/ 20469 w 20469"/>
                  <a:gd name="T5" fmla="*/ 20919 h 20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69" h="20919" fill="none" extrusionOk="0">
                    <a:moveTo>
                      <a:pt x="0" y="14020"/>
                    </a:moveTo>
                    <a:cubicBezTo>
                      <a:pt x="2334" y="7096"/>
                      <a:pt x="8009" y="1821"/>
                      <a:pt x="15086" y="0"/>
                    </a:cubicBezTo>
                  </a:path>
                  <a:path w="20469" h="20919" stroke="0" extrusionOk="0">
                    <a:moveTo>
                      <a:pt x="0" y="14020"/>
                    </a:moveTo>
                    <a:cubicBezTo>
                      <a:pt x="2334" y="7096"/>
                      <a:pt x="8009" y="1821"/>
                      <a:pt x="15086" y="0"/>
                    </a:cubicBezTo>
                    <a:lnTo>
                      <a:pt x="20469" y="20919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141" name="Arc 69"/>
              <p:cNvSpPr>
                <a:spLocks/>
              </p:cNvSpPr>
              <p:nvPr/>
            </p:nvSpPr>
            <p:spPr bwMode="auto">
              <a:xfrm>
                <a:off x="2368" y="1401"/>
                <a:ext cx="813" cy="535"/>
              </a:xfrm>
              <a:custGeom>
                <a:avLst/>
                <a:gdLst>
                  <a:gd name="G0" fmla="+- 26 0 0"/>
                  <a:gd name="G1" fmla="+- 21600 0 0"/>
                  <a:gd name="G2" fmla="+- 21600 0 0"/>
                  <a:gd name="T0" fmla="*/ 0 w 21152"/>
                  <a:gd name="T1" fmla="*/ 0 h 21600"/>
                  <a:gd name="T2" fmla="*/ 21152 w 21152"/>
                  <a:gd name="T3" fmla="*/ 17100 h 21600"/>
                  <a:gd name="T4" fmla="*/ 26 w 2115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152" h="21600" fill="none" extrusionOk="0">
                    <a:moveTo>
                      <a:pt x="0" y="0"/>
                    </a:moveTo>
                    <a:cubicBezTo>
                      <a:pt x="8" y="0"/>
                      <a:pt x="17" y="-1"/>
                      <a:pt x="26" y="0"/>
                    </a:cubicBezTo>
                    <a:cubicBezTo>
                      <a:pt x="10221" y="0"/>
                      <a:pt x="19028" y="7128"/>
                      <a:pt x="21152" y="17099"/>
                    </a:cubicBezTo>
                  </a:path>
                  <a:path w="21152" h="21600" stroke="0" extrusionOk="0">
                    <a:moveTo>
                      <a:pt x="0" y="0"/>
                    </a:moveTo>
                    <a:cubicBezTo>
                      <a:pt x="8" y="0"/>
                      <a:pt x="17" y="-1"/>
                      <a:pt x="26" y="0"/>
                    </a:cubicBezTo>
                    <a:cubicBezTo>
                      <a:pt x="10221" y="0"/>
                      <a:pt x="19028" y="7128"/>
                      <a:pt x="21152" y="17099"/>
                    </a:cubicBezTo>
                    <a:lnTo>
                      <a:pt x="26" y="2160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142" name="Rectangle 70"/>
              <p:cNvSpPr>
                <a:spLocks noChangeArrowheads="1"/>
              </p:cNvSpPr>
              <p:nvPr/>
            </p:nvSpPr>
            <p:spPr bwMode="auto">
              <a:xfrm>
                <a:off x="1684" y="1409"/>
                <a:ext cx="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0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endParaRPr lang="en-US" altLang="zh-CN" sz="2800" b="0">
                  <a:ea typeface="宋体" pitchFamily="2" charset="-122"/>
                </a:endParaRPr>
              </a:p>
            </p:txBody>
          </p:sp>
        </p:grpSp>
      </p:grpSp>
      <p:grpSp>
        <p:nvGrpSpPr>
          <p:cNvPr id="259143" name="Group 71"/>
          <p:cNvGrpSpPr>
            <a:grpSpLocks/>
          </p:cNvGrpSpPr>
          <p:nvPr/>
        </p:nvGrpSpPr>
        <p:grpSpPr bwMode="auto">
          <a:xfrm>
            <a:off x="5940425" y="4797425"/>
            <a:ext cx="344488" cy="350838"/>
            <a:chOff x="3742" y="1902"/>
            <a:chExt cx="217" cy="221"/>
          </a:xfrm>
        </p:grpSpPr>
        <p:sp>
          <p:nvSpPr>
            <p:cNvPr id="259144" name="Oval 72"/>
            <p:cNvSpPr>
              <a:spLocks noChangeArrowheads="1"/>
            </p:cNvSpPr>
            <p:nvPr/>
          </p:nvSpPr>
          <p:spPr bwMode="auto">
            <a:xfrm>
              <a:off x="3742" y="1902"/>
              <a:ext cx="217" cy="221"/>
            </a:xfrm>
            <a:prstGeom prst="ellipse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45" name="Rectangle 73"/>
            <p:cNvSpPr>
              <a:spLocks noChangeArrowheads="1"/>
            </p:cNvSpPr>
            <p:nvPr/>
          </p:nvSpPr>
          <p:spPr bwMode="auto">
            <a:xfrm>
              <a:off x="3812" y="191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46" name="Group 74"/>
          <p:cNvGrpSpPr>
            <a:grpSpLocks/>
          </p:cNvGrpSpPr>
          <p:nvPr/>
        </p:nvGrpSpPr>
        <p:grpSpPr bwMode="auto">
          <a:xfrm>
            <a:off x="5207000" y="4627563"/>
            <a:ext cx="723900" cy="411162"/>
            <a:chOff x="3280" y="1795"/>
            <a:chExt cx="456" cy="259"/>
          </a:xfrm>
        </p:grpSpPr>
        <p:sp>
          <p:nvSpPr>
            <p:cNvPr id="259147" name="Rectangle 75"/>
            <p:cNvSpPr>
              <a:spLocks noChangeArrowheads="1"/>
            </p:cNvSpPr>
            <p:nvPr/>
          </p:nvSpPr>
          <p:spPr bwMode="auto">
            <a:xfrm>
              <a:off x="3432" y="1795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+/-</a:t>
              </a:r>
              <a:endParaRPr lang="en-US" altLang="zh-CN" sz="2800" b="0">
                <a:ea typeface="宋体" pitchFamily="2" charset="-122"/>
              </a:endParaRPr>
            </a:p>
          </p:txBody>
        </p:sp>
        <p:sp>
          <p:nvSpPr>
            <p:cNvPr id="259148" name="Line 76"/>
            <p:cNvSpPr>
              <a:spLocks noChangeShapeType="1"/>
            </p:cNvSpPr>
            <p:nvPr/>
          </p:nvSpPr>
          <p:spPr bwMode="auto">
            <a:xfrm>
              <a:off x="3280" y="2012"/>
              <a:ext cx="38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49" name="Freeform 77"/>
            <p:cNvSpPr>
              <a:spLocks/>
            </p:cNvSpPr>
            <p:nvPr/>
          </p:nvSpPr>
          <p:spPr bwMode="auto">
            <a:xfrm>
              <a:off x="3641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150" name="Group 78"/>
          <p:cNvGrpSpPr>
            <a:grpSpLocks/>
          </p:cNvGrpSpPr>
          <p:nvPr/>
        </p:nvGrpSpPr>
        <p:grpSpPr bwMode="auto">
          <a:xfrm>
            <a:off x="6292850" y="4627563"/>
            <a:ext cx="723900" cy="411162"/>
            <a:chOff x="3964" y="1795"/>
            <a:chExt cx="456" cy="259"/>
          </a:xfrm>
        </p:grpSpPr>
        <p:sp>
          <p:nvSpPr>
            <p:cNvPr id="259151" name="Rectangle 79"/>
            <p:cNvSpPr>
              <a:spLocks noChangeArrowheads="1"/>
            </p:cNvSpPr>
            <p:nvPr/>
          </p:nvSpPr>
          <p:spPr bwMode="auto">
            <a:xfrm>
              <a:off x="4040" y="1795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  <p:sp>
          <p:nvSpPr>
            <p:cNvPr id="259152" name="Line 80"/>
            <p:cNvSpPr>
              <a:spLocks noChangeShapeType="1"/>
            </p:cNvSpPr>
            <p:nvPr/>
          </p:nvSpPr>
          <p:spPr bwMode="auto">
            <a:xfrm>
              <a:off x="3964" y="2012"/>
              <a:ext cx="38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53" name="Freeform 81"/>
            <p:cNvSpPr>
              <a:spLocks/>
            </p:cNvSpPr>
            <p:nvPr/>
          </p:nvSpPr>
          <p:spPr bwMode="auto">
            <a:xfrm>
              <a:off x="4325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9154" name="Group 82"/>
          <p:cNvGrpSpPr>
            <a:grpSpLocks/>
          </p:cNvGrpSpPr>
          <p:nvPr/>
        </p:nvGrpSpPr>
        <p:grpSpPr bwMode="auto">
          <a:xfrm>
            <a:off x="5153025" y="3989388"/>
            <a:ext cx="1852613" cy="1106487"/>
            <a:chOff x="3246" y="1393"/>
            <a:chExt cx="1167" cy="697"/>
          </a:xfrm>
        </p:grpSpPr>
        <p:sp>
          <p:nvSpPr>
            <p:cNvPr id="259155" name="Arc 83"/>
            <p:cNvSpPr>
              <a:spLocks/>
            </p:cNvSpPr>
            <p:nvPr/>
          </p:nvSpPr>
          <p:spPr bwMode="auto">
            <a:xfrm>
              <a:off x="3246" y="1632"/>
              <a:ext cx="516" cy="381"/>
            </a:xfrm>
            <a:custGeom>
              <a:avLst/>
              <a:gdLst>
                <a:gd name="G0" fmla="+- 21152 0 0"/>
                <a:gd name="G1" fmla="+- 21600 0 0"/>
                <a:gd name="G2" fmla="+- 21600 0 0"/>
                <a:gd name="T0" fmla="*/ 0 w 21152"/>
                <a:gd name="T1" fmla="*/ 17222 h 21600"/>
                <a:gd name="T2" fmla="*/ 21112 w 21152"/>
                <a:gd name="T3" fmla="*/ 0 h 21600"/>
                <a:gd name="T4" fmla="*/ 21152 w 2115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2" h="21600" fill="none" extrusionOk="0">
                  <a:moveTo>
                    <a:pt x="0" y="17222"/>
                  </a:moveTo>
                  <a:cubicBezTo>
                    <a:pt x="2073" y="7207"/>
                    <a:pt x="10885" y="18"/>
                    <a:pt x="21112" y="0"/>
                  </a:cubicBezTo>
                </a:path>
                <a:path w="21152" h="21600" stroke="0" extrusionOk="0">
                  <a:moveTo>
                    <a:pt x="0" y="17222"/>
                  </a:moveTo>
                  <a:cubicBezTo>
                    <a:pt x="2073" y="7207"/>
                    <a:pt x="10885" y="18"/>
                    <a:pt x="21112" y="0"/>
                  </a:cubicBezTo>
                  <a:lnTo>
                    <a:pt x="21152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56" name="Arc 84"/>
            <p:cNvSpPr>
              <a:spLocks/>
            </p:cNvSpPr>
            <p:nvPr/>
          </p:nvSpPr>
          <p:spPr bwMode="auto">
            <a:xfrm>
              <a:off x="3660" y="1632"/>
              <a:ext cx="718" cy="458"/>
            </a:xfrm>
            <a:custGeom>
              <a:avLst/>
              <a:gdLst>
                <a:gd name="G0" fmla="+- 27 0 0"/>
                <a:gd name="G1" fmla="+- 21600 0 0"/>
                <a:gd name="G2" fmla="+- 21600 0 0"/>
                <a:gd name="T0" fmla="*/ 0 w 19785"/>
                <a:gd name="T1" fmla="*/ 0 h 21600"/>
                <a:gd name="T2" fmla="*/ 19785 w 19785"/>
                <a:gd name="T3" fmla="*/ 12871 h 21600"/>
                <a:gd name="T4" fmla="*/ 27 w 1978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85" h="21600" fill="none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8580" y="0"/>
                    <a:pt x="16328" y="5047"/>
                    <a:pt x="19784" y="12871"/>
                  </a:cubicBezTo>
                </a:path>
                <a:path w="19785" h="21600" stroke="0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8580" y="0"/>
                    <a:pt x="16328" y="5047"/>
                    <a:pt x="19784" y="12871"/>
                  </a:cubicBezTo>
                  <a:lnTo>
                    <a:pt x="27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57" name="Freeform 85"/>
            <p:cNvSpPr>
              <a:spLocks/>
            </p:cNvSpPr>
            <p:nvPr/>
          </p:nvSpPr>
          <p:spPr bwMode="auto">
            <a:xfrm>
              <a:off x="4326" y="1864"/>
              <a:ext cx="87" cy="103"/>
            </a:xfrm>
            <a:custGeom>
              <a:avLst/>
              <a:gdLst>
                <a:gd name="T0" fmla="*/ 0 w 87"/>
                <a:gd name="T1" fmla="*/ 45 h 103"/>
                <a:gd name="T2" fmla="*/ 43 w 87"/>
                <a:gd name="T3" fmla="*/ 34 h 103"/>
                <a:gd name="T4" fmla="*/ 70 w 87"/>
                <a:gd name="T5" fmla="*/ 0 h 103"/>
                <a:gd name="T6" fmla="*/ 87 w 87"/>
                <a:gd name="T7" fmla="*/ 103 h 103"/>
                <a:gd name="T8" fmla="*/ 0 w 87"/>
                <a:gd name="T9" fmla="*/ 4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3">
                  <a:moveTo>
                    <a:pt x="0" y="45"/>
                  </a:moveTo>
                  <a:lnTo>
                    <a:pt x="43" y="34"/>
                  </a:lnTo>
                  <a:lnTo>
                    <a:pt x="70" y="0"/>
                  </a:lnTo>
                  <a:lnTo>
                    <a:pt x="87" y="103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58" name="Rectangle 86"/>
            <p:cNvSpPr>
              <a:spLocks noChangeArrowheads="1"/>
            </p:cNvSpPr>
            <p:nvPr/>
          </p:nvSpPr>
          <p:spPr bwMode="auto">
            <a:xfrm>
              <a:off x="3584" y="1393"/>
              <a:ext cx="2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sp>
        <p:nvSpPr>
          <p:cNvPr id="259159" name="Rectangle 87"/>
          <p:cNvSpPr>
            <a:spLocks noChangeArrowheads="1"/>
          </p:cNvSpPr>
          <p:nvPr/>
        </p:nvSpPr>
        <p:spPr bwMode="auto">
          <a:xfrm>
            <a:off x="8585200" y="4749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a typeface="宋体" pitchFamily="2" charset="-122"/>
              </a:rPr>
              <a:t>*</a:t>
            </a:r>
            <a:endParaRPr lang="en-US" altLang="zh-CN" sz="2800" b="0">
              <a:ea typeface="宋体" pitchFamily="2" charset="-122"/>
            </a:endParaRPr>
          </a:p>
        </p:txBody>
      </p:sp>
      <p:grpSp>
        <p:nvGrpSpPr>
          <p:cNvPr id="259160" name="Group 88"/>
          <p:cNvGrpSpPr>
            <a:grpSpLocks/>
          </p:cNvGrpSpPr>
          <p:nvPr/>
        </p:nvGrpSpPr>
        <p:grpSpPr bwMode="auto">
          <a:xfrm>
            <a:off x="4060825" y="4973638"/>
            <a:ext cx="4276725" cy="730250"/>
            <a:chOff x="2558" y="2013"/>
            <a:chExt cx="2694" cy="460"/>
          </a:xfrm>
        </p:grpSpPr>
        <p:sp>
          <p:nvSpPr>
            <p:cNvPr id="259161" name="Freeform 89"/>
            <p:cNvSpPr>
              <a:spLocks/>
            </p:cNvSpPr>
            <p:nvPr/>
          </p:nvSpPr>
          <p:spPr bwMode="auto">
            <a:xfrm>
              <a:off x="2558" y="2142"/>
              <a:ext cx="1460" cy="331"/>
            </a:xfrm>
            <a:custGeom>
              <a:avLst/>
              <a:gdLst>
                <a:gd name="T0" fmla="*/ 0 w 1460"/>
                <a:gd name="T1" fmla="*/ 0 h 331"/>
                <a:gd name="T2" fmla="*/ 19 w 1460"/>
                <a:gd name="T3" fmla="*/ 19 h 331"/>
                <a:gd name="T4" fmla="*/ 41 w 1460"/>
                <a:gd name="T5" fmla="*/ 35 h 331"/>
                <a:gd name="T6" fmla="*/ 63 w 1460"/>
                <a:gd name="T7" fmla="*/ 53 h 331"/>
                <a:gd name="T8" fmla="*/ 90 w 1460"/>
                <a:gd name="T9" fmla="*/ 69 h 331"/>
                <a:gd name="T10" fmla="*/ 115 w 1460"/>
                <a:gd name="T11" fmla="*/ 87 h 331"/>
                <a:gd name="T12" fmla="*/ 144 w 1460"/>
                <a:gd name="T13" fmla="*/ 101 h 331"/>
                <a:gd name="T14" fmla="*/ 176 w 1460"/>
                <a:gd name="T15" fmla="*/ 117 h 331"/>
                <a:gd name="T16" fmla="*/ 207 w 1460"/>
                <a:gd name="T17" fmla="*/ 133 h 331"/>
                <a:gd name="T18" fmla="*/ 240 w 1460"/>
                <a:gd name="T19" fmla="*/ 148 h 331"/>
                <a:gd name="T20" fmla="*/ 275 w 1460"/>
                <a:gd name="T21" fmla="*/ 161 h 331"/>
                <a:gd name="T22" fmla="*/ 312 w 1460"/>
                <a:gd name="T23" fmla="*/ 175 h 331"/>
                <a:gd name="T24" fmla="*/ 350 w 1460"/>
                <a:gd name="T25" fmla="*/ 188 h 331"/>
                <a:gd name="T26" fmla="*/ 391 w 1460"/>
                <a:gd name="T27" fmla="*/ 202 h 331"/>
                <a:gd name="T28" fmla="*/ 432 w 1460"/>
                <a:gd name="T29" fmla="*/ 214 h 331"/>
                <a:gd name="T30" fmla="*/ 473 w 1460"/>
                <a:gd name="T31" fmla="*/ 225 h 331"/>
                <a:gd name="T32" fmla="*/ 516 w 1460"/>
                <a:gd name="T33" fmla="*/ 236 h 331"/>
                <a:gd name="T34" fmla="*/ 563 w 1460"/>
                <a:gd name="T35" fmla="*/ 247 h 331"/>
                <a:gd name="T36" fmla="*/ 608 w 1460"/>
                <a:gd name="T37" fmla="*/ 257 h 331"/>
                <a:gd name="T38" fmla="*/ 655 w 1460"/>
                <a:gd name="T39" fmla="*/ 267 h 331"/>
                <a:gd name="T40" fmla="*/ 703 w 1460"/>
                <a:gd name="T41" fmla="*/ 276 h 331"/>
                <a:gd name="T42" fmla="*/ 752 w 1460"/>
                <a:gd name="T43" fmla="*/ 284 h 331"/>
                <a:gd name="T44" fmla="*/ 804 w 1460"/>
                <a:gd name="T45" fmla="*/ 289 h 331"/>
                <a:gd name="T46" fmla="*/ 855 w 1460"/>
                <a:gd name="T47" fmla="*/ 297 h 331"/>
                <a:gd name="T48" fmla="*/ 907 w 1460"/>
                <a:gd name="T49" fmla="*/ 304 h 331"/>
                <a:gd name="T50" fmla="*/ 959 w 1460"/>
                <a:gd name="T51" fmla="*/ 310 h 331"/>
                <a:gd name="T52" fmla="*/ 1013 w 1460"/>
                <a:gd name="T53" fmla="*/ 315 h 331"/>
                <a:gd name="T54" fmla="*/ 1067 w 1460"/>
                <a:gd name="T55" fmla="*/ 320 h 331"/>
                <a:gd name="T56" fmla="*/ 1121 w 1460"/>
                <a:gd name="T57" fmla="*/ 321 h 331"/>
                <a:gd name="T58" fmla="*/ 1176 w 1460"/>
                <a:gd name="T59" fmla="*/ 324 h 331"/>
                <a:gd name="T60" fmla="*/ 1233 w 1460"/>
                <a:gd name="T61" fmla="*/ 328 h 331"/>
                <a:gd name="T62" fmla="*/ 1290 w 1460"/>
                <a:gd name="T63" fmla="*/ 329 h 331"/>
                <a:gd name="T64" fmla="*/ 1346 w 1460"/>
                <a:gd name="T65" fmla="*/ 331 h 331"/>
                <a:gd name="T66" fmla="*/ 1403 w 1460"/>
                <a:gd name="T67" fmla="*/ 329 h 331"/>
                <a:gd name="T68" fmla="*/ 1460 w 1460"/>
                <a:gd name="T69" fmla="*/ 32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0" h="331">
                  <a:moveTo>
                    <a:pt x="0" y="0"/>
                  </a:moveTo>
                  <a:lnTo>
                    <a:pt x="19" y="19"/>
                  </a:lnTo>
                  <a:lnTo>
                    <a:pt x="41" y="35"/>
                  </a:lnTo>
                  <a:lnTo>
                    <a:pt x="63" y="53"/>
                  </a:lnTo>
                  <a:lnTo>
                    <a:pt x="90" y="69"/>
                  </a:lnTo>
                  <a:lnTo>
                    <a:pt x="115" y="87"/>
                  </a:lnTo>
                  <a:lnTo>
                    <a:pt x="144" y="101"/>
                  </a:lnTo>
                  <a:lnTo>
                    <a:pt x="176" y="117"/>
                  </a:lnTo>
                  <a:lnTo>
                    <a:pt x="207" y="133"/>
                  </a:lnTo>
                  <a:lnTo>
                    <a:pt x="240" y="148"/>
                  </a:lnTo>
                  <a:lnTo>
                    <a:pt x="275" y="161"/>
                  </a:lnTo>
                  <a:lnTo>
                    <a:pt x="312" y="175"/>
                  </a:lnTo>
                  <a:lnTo>
                    <a:pt x="350" y="188"/>
                  </a:lnTo>
                  <a:lnTo>
                    <a:pt x="391" y="202"/>
                  </a:lnTo>
                  <a:lnTo>
                    <a:pt x="432" y="214"/>
                  </a:lnTo>
                  <a:lnTo>
                    <a:pt x="473" y="225"/>
                  </a:lnTo>
                  <a:lnTo>
                    <a:pt x="516" y="236"/>
                  </a:lnTo>
                  <a:lnTo>
                    <a:pt x="563" y="247"/>
                  </a:lnTo>
                  <a:lnTo>
                    <a:pt x="608" y="257"/>
                  </a:lnTo>
                  <a:lnTo>
                    <a:pt x="655" y="267"/>
                  </a:lnTo>
                  <a:lnTo>
                    <a:pt x="703" y="276"/>
                  </a:lnTo>
                  <a:lnTo>
                    <a:pt x="752" y="284"/>
                  </a:lnTo>
                  <a:lnTo>
                    <a:pt x="804" y="289"/>
                  </a:lnTo>
                  <a:lnTo>
                    <a:pt x="855" y="297"/>
                  </a:lnTo>
                  <a:lnTo>
                    <a:pt x="907" y="304"/>
                  </a:lnTo>
                  <a:lnTo>
                    <a:pt x="959" y="310"/>
                  </a:lnTo>
                  <a:lnTo>
                    <a:pt x="1013" y="315"/>
                  </a:lnTo>
                  <a:lnTo>
                    <a:pt x="1067" y="320"/>
                  </a:lnTo>
                  <a:lnTo>
                    <a:pt x="1121" y="321"/>
                  </a:lnTo>
                  <a:lnTo>
                    <a:pt x="1176" y="324"/>
                  </a:lnTo>
                  <a:lnTo>
                    <a:pt x="1233" y="328"/>
                  </a:lnTo>
                  <a:lnTo>
                    <a:pt x="1290" y="329"/>
                  </a:lnTo>
                  <a:lnTo>
                    <a:pt x="1346" y="331"/>
                  </a:lnTo>
                  <a:lnTo>
                    <a:pt x="1403" y="329"/>
                  </a:lnTo>
                  <a:lnTo>
                    <a:pt x="1460" y="32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62" name="Arc 90"/>
            <p:cNvSpPr>
              <a:spLocks/>
            </p:cNvSpPr>
            <p:nvPr/>
          </p:nvSpPr>
          <p:spPr bwMode="auto">
            <a:xfrm>
              <a:off x="3965" y="2013"/>
              <a:ext cx="1253" cy="458"/>
            </a:xfrm>
            <a:custGeom>
              <a:avLst/>
              <a:gdLst>
                <a:gd name="G0" fmla="+- 679 0 0"/>
                <a:gd name="G1" fmla="+- 0 0 0"/>
                <a:gd name="G2" fmla="+- 21600 0 0"/>
                <a:gd name="T0" fmla="*/ 21439 w 21439"/>
                <a:gd name="T1" fmla="*/ 5966 h 21600"/>
                <a:gd name="T2" fmla="*/ 0 w 21439"/>
                <a:gd name="T3" fmla="*/ 21589 h 21600"/>
                <a:gd name="T4" fmla="*/ 679 w 2143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9" h="21600" fill="none" extrusionOk="0">
                  <a:moveTo>
                    <a:pt x="21438" y="5965"/>
                  </a:moveTo>
                  <a:cubicBezTo>
                    <a:pt x="18778" y="15222"/>
                    <a:pt x="10310" y="21599"/>
                    <a:pt x="679" y="21600"/>
                  </a:cubicBezTo>
                  <a:cubicBezTo>
                    <a:pt x="452" y="21600"/>
                    <a:pt x="226" y="21596"/>
                    <a:pt x="-1" y="21589"/>
                  </a:cubicBezTo>
                </a:path>
                <a:path w="21439" h="21600" stroke="0" extrusionOk="0">
                  <a:moveTo>
                    <a:pt x="21438" y="5965"/>
                  </a:moveTo>
                  <a:cubicBezTo>
                    <a:pt x="18778" y="15222"/>
                    <a:pt x="10310" y="21599"/>
                    <a:pt x="679" y="21600"/>
                  </a:cubicBezTo>
                  <a:cubicBezTo>
                    <a:pt x="452" y="21600"/>
                    <a:pt x="226" y="21596"/>
                    <a:pt x="-1" y="21589"/>
                  </a:cubicBezTo>
                  <a:lnTo>
                    <a:pt x="679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63" name="Freeform 91"/>
            <p:cNvSpPr>
              <a:spLocks/>
            </p:cNvSpPr>
            <p:nvPr/>
          </p:nvSpPr>
          <p:spPr bwMode="auto">
            <a:xfrm>
              <a:off x="5164" y="2081"/>
              <a:ext cx="88" cy="103"/>
            </a:xfrm>
            <a:custGeom>
              <a:avLst/>
              <a:gdLst>
                <a:gd name="T0" fmla="*/ 66 w 88"/>
                <a:gd name="T1" fmla="*/ 103 h 103"/>
                <a:gd name="T2" fmla="*/ 41 w 88"/>
                <a:gd name="T3" fmla="*/ 66 h 103"/>
                <a:gd name="T4" fmla="*/ 0 w 88"/>
                <a:gd name="T5" fmla="*/ 54 h 103"/>
                <a:gd name="T6" fmla="*/ 88 w 88"/>
                <a:gd name="T7" fmla="*/ 0 h 103"/>
                <a:gd name="T8" fmla="*/ 66 w 88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3">
                  <a:moveTo>
                    <a:pt x="66" y="103"/>
                  </a:moveTo>
                  <a:lnTo>
                    <a:pt x="41" y="66"/>
                  </a:lnTo>
                  <a:lnTo>
                    <a:pt x="0" y="54"/>
                  </a:lnTo>
                  <a:lnTo>
                    <a:pt x="88" y="0"/>
                  </a:lnTo>
                  <a:lnTo>
                    <a:pt x="66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64" name="Rectangle 92"/>
            <p:cNvSpPr>
              <a:spLocks noChangeArrowheads="1"/>
            </p:cNvSpPr>
            <p:nvPr/>
          </p:nvSpPr>
          <p:spPr bwMode="auto">
            <a:xfrm>
              <a:off x="3432" y="2257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65" name="Group 93"/>
          <p:cNvGrpSpPr>
            <a:grpSpLocks/>
          </p:cNvGrpSpPr>
          <p:nvPr/>
        </p:nvGrpSpPr>
        <p:grpSpPr bwMode="auto">
          <a:xfrm>
            <a:off x="2190750" y="4587875"/>
            <a:ext cx="603250" cy="450850"/>
            <a:chOff x="1380" y="1770"/>
            <a:chExt cx="380" cy="284"/>
          </a:xfrm>
        </p:grpSpPr>
        <p:sp>
          <p:nvSpPr>
            <p:cNvPr id="259166" name="Line 94"/>
            <p:cNvSpPr>
              <a:spLocks noChangeShapeType="1"/>
            </p:cNvSpPr>
            <p:nvPr/>
          </p:nvSpPr>
          <p:spPr bwMode="auto">
            <a:xfrm>
              <a:off x="1380" y="2012"/>
              <a:ext cx="31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67" name="Freeform 95"/>
            <p:cNvSpPr>
              <a:spLocks/>
            </p:cNvSpPr>
            <p:nvPr/>
          </p:nvSpPr>
          <p:spPr bwMode="auto">
            <a:xfrm>
              <a:off x="1665" y="1970"/>
              <a:ext cx="95" cy="84"/>
            </a:xfrm>
            <a:custGeom>
              <a:avLst/>
              <a:gdLst>
                <a:gd name="T0" fmla="*/ 0 w 95"/>
                <a:gd name="T1" fmla="*/ 84 h 84"/>
                <a:gd name="T2" fmla="*/ 14 w 95"/>
                <a:gd name="T3" fmla="*/ 42 h 84"/>
                <a:gd name="T4" fmla="*/ 0 w 95"/>
                <a:gd name="T5" fmla="*/ 0 h 84"/>
                <a:gd name="T6" fmla="*/ 95 w 95"/>
                <a:gd name="T7" fmla="*/ 42 h 84"/>
                <a:gd name="T8" fmla="*/ 0 w 95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4">
                  <a:moveTo>
                    <a:pt x="0" y="84"/>
                  </a:moveTo>
                  <a:lnTo>
                    <a:pt x="14" y="42"/>
                  </a:lnTo>
                  <a:lnTo>
                    <a:pt x="0" y="0"/>
                  </a:lnTo>
                  <a:lnTo>
                    <a:pt x="95" y="4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68" name="Rectangle 96"/>
            <p:cNvSpPr>
              <a:spLocks noChangeArrowheads="1"/>
            </p:cNvSpPr>
            <p:nvPr/>
          </p:nvSpPr>
          <p:spPr bwMode="auto">
            <a:xfrm>
              <a:off x="1608" y="177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ea typeface="宋体" pitchFamily="2" charset="-122"/>
                </a:rPr>
                <a:t>.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grpSp>
        <p:nvGrpSpPr>
          <p:cNvPr id="259169" name="Group 97"/>
          <p:cNvGrpSpPr>
            <a:grpSpLocks/>
          </p:cNvGrpSpPr>
          <p:nvPr/>
        </p:nvGrpSpPr>
        <p:grpSpPr bwMode="auto">
          <a:xfrm>
            <a:off x="2092325" y="5094288"/>
            <a:ext cx="6421438" cy="1123950"/>
            <a:chOff x="1318" y="2089"/>
            <a:chExt cx="4045" cy="708"/>
          </a:xfrm>
        </p:grpSpPr>
        <p:sp>
          <p:nvSpPr>
            <p:cNvPr id="259170" name="Freeform 98"/>
            <p:cNvSpPr>
              <a:spLocks/>
            </p:cNvSpPr>
            <p:nvPr/>
          </p:nvSpPr>
          <p:spPr bwMode="auto">
            <a:xfrm>
              <a:off x="1318" y="2152"/>
              <a:ext cx="3553" cy="645"/>
            </a:xfrm>
            <a:custGeom>
              <a:avLst/>
              <a:gdLst>
                <a:gd name="T0" fmla="*/ 3 w 3553"/>
                <a:gd name="T1" fmla="*/ 17 h 645"/>
                <a:gd name="T2" fmla="*/ 11 w 3553"/>
                <a:gd name="T3" fmla="*/ 49 h 645"/>
                <a:gd name="T4" fmla="*/ 22 w 3553"/>
                <a:gd name="T5" fmla="*/ 81 h 645"/>
                <a:gd name="T6" fmla="*/ 37 w 3553"/>
                <a:gd name="T7" fmla="*/ 114 h 645"/>
                <a:gd name="T8" fmla="*/ 56 w 3553"/>
                <a:gd name="T9" fmla="*/ 146 h 645"/>
                <a:gd name="T10" fmla="*/ 78 w 3553"/>
                <a:gd name="T11" fmla="*/ 176 h 645"/>
                <a:gd name="T12" fmla="*/ 101 w 3553"/>
                <a:gd name="T13" fmla="*/ 205 h 645"/>
                <a:gd name="T14" fmla="*/ 128 w 3553"/>
                <a:gd name="T15" fmla="*/ 236 h 645"/>
                <a:gd name="T16" fmla="*/ 160 w 3553"/>
                <a:gd name="T17" fmla="*/ 263 h 645"/>
                <a:gd name="T18" fmla="*/ 195 w 3553"/>
                <a:gd name="T19" fmla="*/ 290 h 645"/>
                <a:gd name="T20" fmla="*/ 231 w 3553"/>
                <a:gd name="T21" fmla="*/ 318 h 645"/>
                <a:gd name="T22" fmla="*/ 274 w 3553"/>
                <a:gd name="T23" fmla="*/ 345 h 645"/>
                <a:gd name="T24" fmla="*/ 317 w 3553"/>
                <a:gd name="T25" fmla="*/ 369 h 645"/>
                <a:gd name="T26" fmla="*/ 364 w 3553"/>
                <a:gd name="T27" fmla="*/ 393 h 645"/>
                <a:gd name="T28" fmla="*/ 413 w 3553"/>
                <a:gd name="T29" fmla="*/ 417 h 645"/>
                <a:gd name="T30" fmla="*/ 466 w 3553"/>
                <a:gd name="T31" fmla="*/ 438 h 645"/>
                <a:gd name="T32" fmla="*/ 519 w 3553"/>
                <a:gd name="T33" fmla="*/ 461 h 645"/>
                <a:gd name="T34" fmla="*/ 578 w 3553"/>
                <a:gd name="T35" fmla="*/ 481 h 645"/>
                <a:gd name="T36" fmla="*/ 640 w 3553"/>
                <a:gd name="T37" fmla="*/ 501 h 645"/>
                <a:gd name="T38" fmla="*/ 702 w 3553"/>
                <a:gd name="T39" fmla="*/ 517 h 645"/>
                <a:gd name="T40" fmla="*/ 768 w 3553"/>
                <a:gd name="T41" fmla="*/ 534 h 645"/>
                <a:gd name="T42" fmla="*/ 836 w 3553"/>
                <a:gd name="T43" fmla="*/ 551 h 645"/>
                <a:gd name="T44" fmla="*/ 907 w 3553"/>
                <a:gd name="T45" fmla="*/ 563 h 645"/>
                <a:gd name="T46" fmla="*/ 979 w 3553"/>
                <a:gd name="T47" fmla="*/ 578 h 645"/>
                <a:gd name="T48" fmla="*/ 1055 w 3553"/>
                <a:gd name="T49" fmla="*/ 591 h 645"/>
                <a:gd name="T50" fmla="*/ 1131 w 3553"/>
                <a:gd name="T51" fmla="*/ 602 h 645"/>
                <a:gd name="T52" fmla="*/ 1211 w 3553"/>
                <a:gd name="T53" fmla="*/ 612 h 645"/>
                <a:gd name="T54" fmla="*/ 1292 w 3553"/>
                <a:gd name="T55" fmla="*/ 620 h 645"/>
                <a:gd name="T56" fmla="*/ 1374 w 3553"/>
                <a:gd name="T57" fmla="*/ 628 h 645"/>
                <a:gd name="T58" fmla="*/ 1458 w 3553"/>
                <a:gd name="T59" fmla="*/ 632 h 645"/>
                <a:gd name="T60" fmla="*/ 1545 w 3553"/>
                <a:gd name="T61" fmla="*/ 639 h 645"/>
                <a:gd name="T62" fmla="*/ 1632 w 3553"/>
                <a:gd name="T63" fmla="*/ 642 h 645"/>
                <a:gd name="T64" fmla="*/ 1723 w 3553"/>
                <a:gd name="T65" fmla="*/ 644 h 645"/>
                <a:gd name="T66" fmla="*/ 1811 w 3553"/>
                <a:gd name="T67" fmla="*/ 645 h 645"/>
                <a:gd name="T68" fmla="*/ 1903 w 3553"/>
                <a:gd name="T69" fmla="*/ 645 h 645"/>
                <a:gd name="T70" fmla="*/ 1995 w 3553"/>
                <a:gd name="T71" fmla="*/ 644 h 645"/>
                <a:gd name="T72" fmla="*/ 2090 w 3553"/>
                <a:gd name="T73" fmla="*/ 642 h 645"/>
                <a:gd name="T74" fmla="*/ 2183 w 3553"/>
                <a:gd name="T75" fmla="*/ 637 h 645"/>
                <a:gd name="T76" fmla="*/ 2278 w 3553"/>
                <a:gd name="T77" fmla="*/ 631 h 645"/>
                <a:gd name="T78" fmla="*/ 2375 w 3553"/>
                <a:gd name="T79" fmla="*/ 626 h 645"/>
                <a:gd name="T80" fmla="*/ 2470 w 3553"/>
                <a:gd name="T81" fmla="*/ 618 h 645"/>
                <a:gd name="T82" fmla="*/ 2568 w 3553"/>
                <a:gd name="T83" fmla="*/ 608 h 645"/>
                <a:gd name="T84" fmla="*/ 2663 w 3553"/>
                <a:gd name="T85" fmla="*/ 599 h 645"/>
                <a:gd name="T86" fmla="*/ 2761 w 3553"/>
                <a:gd name="T87" fmla="*/ 587 h 645"/>
                <a:gd name="T88" fmla="*/ 2858 w 3553"/>
                <a:gd name="T89" fmla="*/ 575 h 645"/>
                <a:gd name="T90" fmla="*/ 2954 w 3553"/>
                <a:gd name="T91" fmla="*/ 560 h 645"/>
                <a:gd name="T92" fmla="*/ 3049 w 3553"/>
                <a:gd name="T93" fmla="*/ 546 h 645"/>
                <a:gd name="T94" fmla="*/ 3146 w 3553"/>
                <a:gd name="T95" fmla="*/ 530 h 645"/>
                <a:gd name="T96" fmla="*/ 3241 w 3553"/>
                <a:gd name="T97" fmla="*/ 512 h 645"/>
                <a:gd name="T98" fmla="*/ 3339 w 3553"/>
                <a:gd name="T99" fmla="*/ 494 h 645"/>
                <a:gd name="T100" fmla="*/ 3431 w 3553"/>
                <a:gd name="T101" fmla="*/ 475 h 645"/>
                <a:gd name="T102" fmla="*/ 3526 w 3553"/>
                <a:gd name="T103" fmla="*/ 453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53" h="645">
                  <a:moveTo>
                    <a:pt x="0" y="0"/>
                  </a:moveTo>
                  <a:lnTo>
                    <a:pt x="3" y="17"/>
                  </a:lnTo>
                  <a:lnTo>
                    <a:pt x="6" y="32"/>
                  </a:lnTo>
                  <a:lnTo>
                    <a:pt x="11" y="49"/>
                  </a:lnTo>
                  <a:lnTo>
                    <a:pt x="16" y="65"/>
                  </a:lnTo>
                  <a:lnTo>
                    <a:pt x="22" y="81"/>
                  </a:lnTo>
                  <a:lnTo>
                    <a:pt x="30" y="98"/>
                  </a:lnTo>
                  <a:lnTo>
                    <a:pt x="37" y="114"/>
                  </a:lnTo>
                  <a:lnTo>
                    <a:pt x="46" y="128"/>
                  </a:lnTo>
                  <a:lnTo>
                    <a:pt x="56" y="146"/>
                  </a:lnTo>
                  <a:lnTo>
                    <a:pt x="67" y="160"/>
                  </a:lnTo>
                  <a:lnTo>
                    <a:pt x="78" y="176"/>
                  </a:lnTo>
                  <a:lnTo>
                    <a:pt x="89" y="191"/>
                  </a:lnTo>
                  <a:lnTo>
                    <a:pt x="101" y="205"/>
                  </a:lnTo>
                  <a:lnTo>
                    <a:pt x="116" y="221"/>
                  </a:lnTo>
                  <a:lnTo>
                    <a:pt x="128" y="236"/>
                  </a:lnTo>
                  <a:lnTo>
                    <a:pt x="146" y="249"/>
                  </a:lnTo>
                  <a:lnTo>
                    <a:pt x="160" y="263"/>
                  </a:lnTo>
                  <a:lnTo>
                    <a:pt x="177" y="277"/>
                  </a:lnTo>
                  <a:lnTo>
                    <a:pt x="195" y="290"/>
                  </a:lnTo>
                  <a:lnTo>
                    <a:pt x="214" y="305"/>
                  </a:lnTo>
                  <a:lnTo>
                    <a:pt x="231" y="318"/>
                  </a:lnTo>
                  <a:lnTo>
                    <a:pt x="253" y="330"/>
                  </a:lnTo>
                  <a:lnTo>
                    <a:pt x="274" y="345"/>
                  </a:lnTo>
                  <a:lnTo>
                    <a:pt x="295" y="356"/>
                  </a:lnTo>
                  <a:lnTo>
                    <a:pt x="317" y="369"/>
                  </a:lnTo>
                  <a:lnTo>
                    <a:pt x="339" y="382"/>
                  </a:lnTo>
                  <a:lnTo>
                    <a:pt x="364" y="393"/>
                  </a:lnTo>
                  <a:lnTo>
                    <a:pt x="388" y="404"/>
                  </a:lnTo>
                  <a:lnTo>
                    <a:pt x="413" y="417"/>
                  </a:lnTo>
                  <a:lnTo>
                    <a:pt x="439" y="428"/>
                  </a:lnTo>
                  <a:lnTo>
                    <a:pt x="466" y="438"/>
                  </a:lnTo>
                  <a:lnTo>
                    <a:pt x="493" y="449"/>
                  </a:lnTo>
                  <a:lnTo>
                    <a:pt x="519" y="461"/>
                  </a:lnTo>
                  <a:lnTo>
                    <a:pt x="548" y="470"/>
                  </a:lnTo>
                  <a:lnTo>
                    <a:pt x="578" y="481"/>
                  </a:lnTo>
                  <a:lnTo>
                    <a:pt x="608" y="489"/>
                  </a:lnTo>
                  <a:lnTo>
                    <a:pt x="640" y="501"/>
                  </a:lnTo>
                  <a:lnTo>
                    <a:pt x="670" y="509"/>
                  </a:lnTo>
                  <a:lnTo>
                    <a:pt x="702" y="517"/>
                  </a:lnTo>
                  <a:lnTo>
                    <a:pt x="735" y="526"/>
                  </a:lnTo>
                  <a:lnTo>
                    <a:pt x="768" y="534"/>
                  </a:lnTo>
                  <a:lnTo>
                    <a:pt x="801" y="543"/>
                  </a:lnTo>
                  <a:lnTo>
                    <a:pt x="836" y="551"/>
                  </a:lnTo>
                  <a:lnTo>
                    <a:pt x="871" y="559"/>
                  </a:lnTo>
                  <a:lnTo>
                    <a:pt x="907" y="563"/>
                  </a:lnTo>
                  <a:lnTo>
                    <a:pt x="944" y="571"/>
                  </a:lnTo>
                  <a:lnTo>
                    <a:pt x="979" y="578"/>
                  </a:lnTo>
                  <a:lnTo>
                    <a:pt x="1017" y="584"/>
                  </a:lnTo>
                  <a:lnTo>
                    <a:pt x="1055" y="591"/>
                  </a:lnTo>
                  <a:lnTo>
                    <a:pt x="1094" y="596"/>
                  </a:lnTo>
                  <a:lnTo>
                    <a:pt x="1131" y="602"/>
                  </a:lnTo>
                  <a:lnTo>
                    <a:pt x="1172" y="607"/>
                  </a:lnTo>
                  <a:lnTo>
                    <a:pt x="1211" y="612"/>
                  </a:lnTo>
                  <a:lnTo>
                    <a:pt x="1251" y="615"/>
                  </a:lnTo>
                  <a:lnTo>
                    <a:pt x="1292" y="620"/>
                  </a:lnTo>
                  <a:lnTo>
                    <a:pt x="1332" y="623"/>
                  </a:lnTo>
                  <a:lnTo>
                    <a:pt x="1374" y="628"/>
                  </a:lnTo>
                  <a:lnTo>
                    <a:pt x="1417" y="631"/>
                  </a:lnTo>
                  <a:lnTo>
                    <a:pt x="1458" y="632"/>
                  </a:lnTo>
                  <a:lnTo>
                    <a:pt x="1503" y="637"/>
                  </a:lnTo>
                  <a:lnTo>
                    <a:pt x="1545" y="639"/>
                  </a:lnTo>
                  <a:lnTo>
                    <a:pt x="1588" y="640"/>
                  </a:lnTo>
                  <a:lnTo>
                    <a:pt x="1632" y="642"/>
                  </a:lnTo>
                  <a:lnTo>
                    <a:pt x="1677" y="644"/>
                  </a:lnTo>
                  <a:lnTo>
                    <a:pt x="1723" y="644"/>
                  </a:lnTo>
                  <a:lnTo>
                    <a:pt x="1767" y="645"/>
                  </a:lnTo>
                  <a:lnTo>
                    <a:pt x="1811" y="645"/>
                  </a:lnTo>
                  <a:lnTo>
                    <a:pt x="1859" y="645"/>
                  </a:lnTo>
                  <a:lnTo>
                    <a:pt x="1903" y="645"/>
                  </a:lnTo>
                  <a:lnTo>
                    <a:pt x="1949" y="644"/>
                  </a:lnTo>
                  <a:lnTo>
                    <a:pt x="1995" y="644"/>
                  </a:lnTo>
                  <a:lnTo>
                    <a:pt x="2043" y="642"/>
                  </a:lnTo>
                  <a:lnTo>
                    <a:pt x="2090" y="642"/>
                  </a:lnTo>
                  <a:lnTo>
                    <a:pt x="2137" y="640"/>
                  </a:lnTo>
                  <a:lnTo>
                    <a:pt x="2183" y="637"/>
                  </a:lnTo>
                  <a:lnTo>
                    <a:pt x="2231" y="634"/>
                  </a:lnTo>
                  <a:lnTo>
                    <a:pt x="2278" y="631"/>
                  </a:lnTo>
                  <a:lnTo>
                    <a:pt x="2326" y="629"/>
                  </a:lnTo>
                  <a:lnTo>
                    <a:pt x="2375" y="626"/>
                  </a:lnTo>
                  <a:lnTo>
                    <a:pt x="2422" y="623"/>
                  </a:lnTo>
                  <a:lnTo>
                    <a:pt x="2470" y="618"/>
                  </a:lnTo>
                  <a:lnTo>
                    <a:pt x="2519" y="613"/>
                  </a:lnTo>
                  <a:lnTo>
                    <a:pt x="2568" y="608"/>
                  </a:lnTo>
                  <a:lnTo>
                    <a:pt x="2616" y="604"/>
                  </a:lnTo>
                  <a:lnTo>
                    <a:pt x="2663" y="599"/>
                  </a:lnTo>
                  <a:lnTo>
                    <a:pt x="2712" y="594"/>
                  </a:lnTo>
                  <a:lnTo>
                    <a:pt x="2761" y="587"/>
                  </a:lnTo>
                  <a:lnTo>
                    <a:pt x="2809" y="581"/>
                  </a:lnTo>
                  <a:lnTo>
                    <a:pt x="2858" y="575"/>
                  </a:lnTo>
                  <a:lnTo>
                    <a:pt x="2905" y="568"/>
                  </a:lnTo>
                  <a:lnTo>
                    <a:pt x="2954" y="560"/>
                  </a:lnTo>
                  <a:lnTo>
                    <a:pt x="3004" y="554"/>
                  </a:lnTo>
                  <a:lnTo>
                    <a:pt x="3049" y="546"/>
                  </a:lnTo>
                  <a:lnTo>
                    <a:pt x="3099" y="539"/>
                  </a:lnTo>
                  <a:lnTo>
                    <a:pt x="3146" y="530"/>
                  </a:lnTo>
                  <a:lnTo>
                    <a:pt x="3195" y="522"/>
                  </a:lnTo>
                  <a:lnTo>
                    <a:pt x="3241" y="512"/>
                  </a:lnTo>
                  <a:lnTo>
                    <a:pt x="3290" y="504"/>
                  </a:lnTo>
                  <a:lnTo>
                    <a:pt x="3339" y="494"/>
                  </a:lnTo>
                  <a:lnTo>
                    <a:pt x="3385" y="485"/>
                  </a:lnTo>
                  <a:lnTo>
                    <a:pt x="3431" y="475"/>
                  </a:lnTo>
                  <a:lnTo>
                    <a:pt x="3480" y="465"/>
                  </a:lnTo>
                  <a:lnTo>
                    <a:pt x="3526" y="453"/>
                  </a:lnTo>
                  <a:lnTo>
                    <a:pt x="3553" y="44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71" name="Freeform 99"/>
            <p:cNvSpPr>
              <a:spLocks/>
            </p:cNvSpPr>
            <p:nvPr/>
          </p:nvSpPr>
          <p:spPr bwMode="auto">
            <a:xfrm>
              <a:off x="4774" y="2161"/>
              <a:ext cx="553" cy="463"/>
            </a:xfrm>
            <a:custGeom>
              <a:avLst/>
              <a:gdLst>
                <a:gd name="T0" fmla="*/ 0 w 553"/>
                <a:gd name="T1" fmla="*/ 463 h 463"/>
                <a:gd name="T2" fmla="*/ 53 w 553"/>
                <a:gd name="T3" fmla="*/ 447 h 463"/>
                <a:gd name="T4" fmla="*/ 103 w 553"/>
                <a:gd name="T5" fmla="*/ 427 h 463"/>
                <a:gd name="T6" fmla="*/ 154 w 553"/>
                <a:gd name="T7" fmla="*/ 407 h 463"/>
                <a:gd name="T8" fmla="*/ 201 w 553"/>
                <a:gd name="T9" fmla="*/ 384 h 463"/>
                <a:gd name="T10" fmla="*/ 247 w 553"/>
                <a:gd name="T11" fmla="*/ 362 h 463"/>
                <a:gd name="T12" fmla="*/ 290 w 553"/>
                <a:gd name="T13" fmla="*/ 334 h 463"/>
                <a:gd name="T14" fmla="*/ 330 w 553"/>
                <a:gd name="T15" fmla="*/ 309 h 463"/>
                <a:gd name="T16" fmla="*/ 368 w 553"/>
                <a:gd name="T17" fmla="*/ 280 h 463"/>
                <a:gd name="T18" fmla="*/ 401 w 553"/>
                <a:gd name="T19" fmla="*/ 251 h 463"/>
                <a:gd name="T20" fmla="*/ 434 w 553"/>
                <a:gd name="T21" fmla="*/ 220 h 463"/>
                <a:gd name="T22" fmla="*/ 461 w 553"/>
                <a:gd name="T23" fmla="*/ 190 h 463"/>
                <a:gd name="T24" fmla="*/ 486 w 553"/>
                <a:gd name="T25" fmla="*/ 158 h 463"/>
                <a:gd name="T26" fmla="*/ 507 w 553"/>
                <a:gd name="T27" fmla="*/ 127 h 463"/>
                <a:gd name="T28" fmla="*/ 524 w 553"/>
                <a:gd name="T29" fmla="*/ 95 h 463"/>
                <a:gd name="T30" fmla="*/ 537 w 553"/>
                <a:gd name="T31" fmla="*/ 63 h 463"/>
                <a:gd name="T32" fmla="*/ 547 w 553"/>
                <a:gd name="T33" fmla="*/ 29 h 463"/>
                <a:gd name="T34" fmla="*/ 553 w 553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3" h="463">
                  <a:moveTo>
                    <a:pt x="0" y="463"/>
                  </a:moveTo>
                  <a:lnTo>
                    <a:pt x="53" y="447"/>
                  </a:lnTo>
                  <a:lnTo>
                    <a:pt x="103" y="427"/>
                  </a:lnTo>
                  <a:lnTo>
                    <a:pt x="154" y="407"/>
                  </a:lnTo>
                  <a:lnTo>
                    <a:pt x="201" y="384"/>
                  </a:lnTo>
                  <a:lnTo>
                    <a:pt x="247" y="362"/>
                  </a:lnTo>
                  <a:lnTo>
                    <a:pt x="290" y="334"/>
                  </a:lnTo>
                  <a:lnTo>
                    <a:pt x="330" y="309"/>
                  </a:lnTo>
                  <a:lnTo>
                    <a:pt x="368" y="280"/>
                  </a:lnTo>
                  <a:lnTo>
                    <a:pt x="401" y="251"/>
                  </a:lnTo>
                  <a:lnTo>
                    <a:pt x="434" y="220"/>
                  </a:lnTo>
                  <a:lnTo>
                    <a:pt x="461" y="190"/>
                  </a:lnTo>
                  <a:lnTo>
                    <a:pt x="486" y="158"/>
                  </a:lnTo>
                  <a:lnTo>
                    <a:pt x="507" y="127"/>
                  </a:lnTo>
                  <a:lnTo>
                    <a:pt x="524" y="95"/>
                  </a:lnTo>
                  <a:lnTo>
                    <a:pt x="537" y="63"/>
                  </a:lnTo>
                  <a:lnTo>
                    <a:pt x="547" y="29"/>
                  </a:lnTo>
                  <a:lnTo>
                    <a:pt x="553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72" name="Freeform 100"/>
            <p:cNvSpPr>
              <a:spLocks/>
            </p:cNvSpPr>
            <p:nvPr/>
          </p:nvSpPr>
          <p:spPr bwMode="auto">
            <a:xfrm>
              <a:off x="5281" y="2089"/>
              <a:ext cx="82" cy="98"/>
            </a:xfrm>
            <a:custGeom>
              <a:avLst/>
              <a:gdLst>
                <a:gd name="T0" fmla="*/ 82 w 82"/>
                <a:gd name="T1" fmla="*/ 98 h 98"/>
                <a:gd name="T2" fmla="*/ 41 w 82"/>
                <a:gd name="T3" fmla="*/ 82 h 98"/>
                <a:gd name="T4" fmla="*/ 0 w 82"/>
                <a:gd name="T5" fmla="*/ 95 h 98"/>
                <a:gd name="T6" fmla="*/ 44 w 82"/>
                <a:gd name="T7" fmla="*/ 0 h 98"/>
                <a:gd name="T8" fmla="*/ 82 w 82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98">
                  <a:moveTo>
                    <a:pt x="82" y="98"/>
                  </a:moveTo>
                  <a:lnTo>
                    <a:pt x="41" y="82"/>
                  </a:lnTo>
                  <a:lnTo>
                    <a:pt x="0" y="95"/>
                  </a:lnTo>
                  <a:lnTo>
                    <a:pt x="44" y="0"/>
                  </a:lnTo>
                  <a:lnTo>
                    <a:pt x="82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173" name="Rectangle 101"/>
            <p:cNvSpPr>
              <a:spLocks noChangeArrowheads="1"/>
            </p:cNvSpPr>
            <p:nvPr/>
          </p:nvSpPr>
          <p:spPr bwMode="auto">
            <a:xfrm>
              <a:off x="1532" y="2257"/>
              <a:ext cx="3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 b="0">
                <a:ea typeface="宋体" pitchFamily="2" charset="-122"/>
              </a:endParaRPr>
            </a:p>
          </p:txBody>
        </p:sp>
      </p:grpSp>
      <p:sp>
        <p:nvSpPr>
          <p:cNvPr id="259174" name="Text Box 102"/>
          <p:cNvSpPr txBox="1">
            <a:spLocks noChangeArrowheads="1"/>
          </p:cNvSpPr>
          <p:nvPr/>
        </p:nvSpPr>
        <p:spPr bwMode="auto">
          <a:xfrm>
            <a:off x="1801813" y="1050925"/>
            <a:ext cx="55610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  num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num1</a:t>
            </a:r>
          </a:p>
          <a:p>
            <a:r>
              <a:rPr lang="en-US" altLang="zh-CN" i="1"/>
              <a:t>  num1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num1</a:t>
            </a:r>
            <a:r>
              <a:rPr lang="en-US" altLang="zh-CN"/>
              <a:t> | . </a:t>
            </a:r>
            <a:r>
              <a:rPr lang="en-US" altLang="zh-CN" i="1"/>
              <a:t>num2</a:t>
            </a:r>
            <a:r>
              <a:rPr lang="en-US" altLang="zh-CN"/>
              <a:t> | E </a:t>
            </a:r>
            <a:r>
              <a:rPr lang="en-US" altLang="zh-CN" i="1"/>
              <a:t>num4</a:t>
            </a:r>
            <a:r>
              <a:rPr lang="en-US" altLang="zh-CN"/>
              <a:t> | </a:t>
            </a:r>
            <a:r>
              <a:rPr lang="en-US" altLang="zh-CN">
                <a:sym typeface="Symbol" pitchFamily="18" charset="2"/>
              </a:rPr>
              <a:t></a:t>
            </a:r>
          </a:p>
          <a:p>
            <a:r>
              <a:rPr lang="en-US" altLang="zh-CN" i="1"/>
              <a:t>  num2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num3</a:t>
            </a:r>
          </a:p>
          <a:p>
            <a:r>
              <a:rPr lang="en-US" altLang="zh-CN" i="1"/>
              <a:t>  num3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num3</a:t>
            </a:r>
            <a:r>
              <a:rPr lang="en-US" altLang="zh-CN"/>
              <a:t> | E </a:t>
            </a:r>
            <a:r>
              <a:rPr lang="en-US" altLang="zh-CN" i="1"/>
              <a:t>num4</a:t>
            </a:r>
            <a:r>
              <a:rPr lang="en-US" altLang="zh-CN"/>
              <a:t> | </a:t>
            </a:r>
            <a:r>
              <a:rPr lang="en-US" altLang="zh-CN">
                <a:sym typeface="Symbol" pitchFamily="18" charset="2"/>
              </a:rPr>
              <a:t></a:t>
            </a:r>
          </a:p>
          <a:p>
            <a:r>
              <a:rPr lang="en-US" altLang="zh-CN" i="1"/>
              <a:t>  num4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+ </a:t>
            </a:r>
            <a:r>
              <a:rPr lang="en-US" altLang="zh-CN" i="1"/>
              <a:t>digits</a:t>
            </a:r>
            <a:r>
              <a:rPr lang="en-US" altLang="zh-CN"/>
              <a:t> | - </a:t>
            </a:r>
            <a:r>
              <a:rPr lang="en-US" altLang="zh-CN" i="1"/>
              <a:t>digits</a:t>
            </a:r>
            <a:r>
              <a:rPr lang="en-US" altLang="zh-CN"/>
              <a:t> |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num5</a:t>
            </a:r>
          </a:p>
          <a:p>
            <a:r>
              <a:rPr lang="en-US" altLang="zh-CN" i="1"/>
              <a:t>  digits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num5</a:t>
            </a:r>
          </a:p>
          <a:p>
            <a:r>
              <a:rPr lang="en-US" altLang="zh-CN" i="1"/>
              <a:t>  num5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 </a:t>
            </a:r>
            <a:r>
              <a:rPr lang="en-US" altLang="zh-CN" b="0"/>
              <a:t>digit</a:t>
            </a:r>
            <a:r>
              <a:rPr lang="en-US" altLang="zh-CN"/>
              <a:t> </a:t>
            </a:r>
            <a:r>
              <a:rPr lang="en-US" altLang="zh-CN" i="1"/>
              <a:t>num5</a:t>
            </a:r>
            <a:r>
              <a:rPr lang="en-US" altLang="zh-CN"/>
              <a:t> | </a:t>
            </a:r>
            <a:r>
              <a:rPr lang="en-US" altLang="zh-CN"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/>
      <p:bldP spid="259076" grpId="0"/>
      <p:bldP spid="259077" grpId="0"/>
      <p:bldP spid="259078" grpId="0"/>
      <p:bldP spid="259079" grpId="0"/>
      <p:bldP spid="259080" grpId="0"/>
      <p:bldP spid="259081" grpId="0"/>
      <p:bldP spid="2591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3F0D-82E8-4B06-BD56-E1331047C68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 </a:t>
            </a:r>
            <a:r>
              <a:rPr lang="zh-CN" altLang="en-US"/>
              <a:t>词法分析程序的设计与实现</a:t>
            </a:r>
            <a:endParaRPr lang="zh-CN" altLang="en-US" sz="440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0763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>
                <a:latin typeface="宋体" pitchFamily="2" charset="-122"/>
              </a:rPr>
              <a:t>一、文法及状态转换图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语言说明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记号的正规文法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状态转换图</a:t>
            </a:r>
          </a:p>
          <a:p>
            <a:pPr>
              <a:buFont typeface="Monotype Sorts" pitchFamily="2" charset="2"/>
              <a:buNone/>
            </a:pPr>
            <a:r>
              <a:rPr lang="zh-CN" altLang="en-US">
                <a:latin typeface="宋体" pitchFamily="2" charset="-122"/>
              </a:rPr>
              <a:t>二、词法分析程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的构造</a:t>
            </a:r>
          </a:p>
          <a:p>
            <a:pPr>
              <a:buFont typeface="Monotype Sorts" pitchFamily="2" charset="2"/>
              <a:buNone/>
            </a:pPr>
            <a:r>
              <a:rPr lang="zh-CN" altLang="en-US">
                <a:latin typeface="宋体" pitchFamily="2" charset="-122"/>
              </a:rPr>
              <a:t>三、词法分析程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的实现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输出形式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设计全局变量和过程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编制词法分析程</a:t>
            </a:r>
            <a:r>
              <a:rPr lang="zh-CN">
                <a:latin typeface="宋体" pitchFamily="2" charset="-122"/>
              </a:rPr>
              <a:t>序</a:t>
            </a:r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E127E-87BC-49D9-B8B5-C4AD444245A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一、文法及状态转换图</a:t>
            </a:r>
            <a:endParaRPr lang="zh-CN" altLang="en-US" sz="440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0638"/>
            <a:ext cx="8610600" cy="5038725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</a:rPr>
              <a:t>语言说明</a:t>
            </a:r>
          </a:p>
          <a:p>
            <a:pPr marL="819150" lvl="1">
              <a:buFontTx/>
              <a:buNone/>
            </a:pPr>
            <a:endParaRPr lang="zh-CN" altLang="en-US" dirty="0">
              <a:latin typeface="Verdana" pitchFamily="34" charset="0"/>
            </a:endParaRP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标识符</a:t>
            </a:r>
            <a:r>
              <a:rPr lang="zh-CN" altLang="en-US" dirty="0">
                <a:latin typeface="Verdana" pitchFamily="34" charset="0"/>
              </a:rPr>
              <a:t>：以字母开头的、后跟字母或数字组成的符号串。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保留字</a:t>
            </a:r>
            <a:r>
              <a:rPr lang="zh-CN" altLang="en-US" dirty="0">
                <a:latin typeface="Verdana" pitchFamily="34" charset="0"/>
              </a:rPr>
              <a:t>：标识符的子集。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无符号数</a:t>
            </a:r>
            <a:r>
              <a:rPr lang="zh-CN" altLang="en-US" dirty="0">
                <a:latin typeface="Verdana" pitchFamily="34" charset="0"/>
              </a:rPr>
              <a:t>：同</a:t>
            </a:r>
            <a:r>
              <a:rPr lang="en-US" altLang="zh-CN" dirty="0">
                <a:latin typeface="Verdana" pitchFamily="34" charset="0"/>
              </a:rPr>
              <a:t>PASCAL</a:t>
            </a:r>
            <a:r>
              <a:rPr lang="zh-CN" altLang="en-US" dirty="0">
                <a:latin typeface="Verdana" pitchFamily="34" charset="0"/>
              </a:rPr>
              <a:t>语言中的无符号数。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关系运算符</a:t>
            </a:r>
            <a:r>
              <a:rPr lang="zh-CN" altLang="en-US" dirty="0">
                <a:latin typeface="Verdana" pitchFamily="34" charset="0"/>
              </a:rPr>
              <a:t>：</a:t>
            </a:r>
            <a:r>
              <a:rPr lang="en-US" altLang="zh-CN" dirty="0">
                <a:latin typeface="Verdana" pitchFamily="34" charset="0"/>
              </a:rPr>
              <a:t>&lt;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&lt;=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=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&lt;&gt;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&gt;=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&gt;</a:t>
            </a:r>
            <a:r>
              <a:rPr lang="zh-CN" altLang="en-US" dirty="0">
                <a:latin typeface="Verdana" pitchFamily="34" charset="0"/>
              </a:rPr>
              <a:t>。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标点符号</a:t>
            </a:r>
            <a:r>
              <a:rPr lang="zh-CN" altLang="en-US" dirty="0">
                <a:latin typeface="Verdana" pitchFamily="34" charset="0"/>
              </a:rPr>
              <a:t>：</a:t>
            </a:r>
            <a:r>
              <a:rPr lang="en-US" altLang="zh-CN" dirty="0">
                <a:latin typeface="Verdana" pitchFamily="34" charset="0"/>
              </a:rPr>
              <a:t>+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-</a:t>
            </a:r>
            <a:r>
              <a:rPr lang="zh-CN" altLang="en-US" dirty="0">
                <a:latin typeface="Verdana" pitchFamily="34" charset="0"/>
              </a:rPr>
              <a:t>、*、</a:t>
            </a:r>
            <a:r>
              <a:rPr lang="en-US" altLang="zh-CN" dirty="0">
                <a:latin typeface="Verdana" pitchFamily="34" charset="0"/>
              </a:rPr>
              <a:t>/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(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)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en-US" altLang="zh-CN" dirty="0">
                <a:latin typeface="Verdana" pitchFamily="34" charset="0"/>
              </a:rPr>
              <a:t>:</a:t>
            </a:r>
            <a:r>
              <a:rPr lang="zh-CN" altLang="en-US" dirty="0">
                <a:latin typeface="Verdana" pitchFamily="34" charset="0"/>
              </a:rPr>
              <a:t>、</a:t>
            </a:r>
            <a:r>
              <a:rPr lang="zh-CN" altLang="en-US" dirty="0">
                <a:latin typeface="Verdana" pitchFamily="34" charset="0"/>
                <a:sym typeface="Symbol" pitchFamily="18" charset="2"/>
              </a:rPr>
              <a:t></a:t>
            </a:r>
            <a:r>
              <a:rPr lang="zh-CN" altLang="en-US" dirty="0">
                <a:latin typeface="Verdana" pitchFamily="34" charset="0"/>
              </a:rPr>
              <a:t>、；等。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赋值号</a:t>
            </a:r>
            <a:r>
              <a:rPr lang="zh-CN" altLang="en-US" dirty="0">
                <a:latin typeface="Verdana" pitchFamily="34" charset="0"/>
              </a:rPr>
              <a:t>： </a:t>
            </a:r>
            <a:r>
              <a:rPr lang="en-US" altLang="zh-CN" dirty="0">
                <a:latin typeface="Verdana" pitchFamily="34" charset="0"/>
              </a:rPr>
              <a:t>:=</a:t>
            </a:r>
          </a:p>
          <a:p>
            <a:pPr marL="819150" lvl="1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注释标记</a:t>
            </a:r>
            <a:r>
              <a:rPr lang="zh-CN" altLang="en-US" dirty="0">
                <a:latin typeface="Verdana" pitchFamily="34" charset="0"/>
              </a:rPr>
              <a:t>：以‘</a:t>
            </a:r>
            <a:r>
              <a:rPr lang="en-US" altLang="zh-CN" dirty="0">
                <a:latin typeface="Verdana" pitchFamily="34" charset="0"/>
              </a:rPr>
              <a:t>/*’</a:t>
            </a:r>
            <a:r>
              <a:rPr lang="zh-CN" altLang="en-US" dirty="0">
                <a:latin typeface="Verdana" pitchFamily="34" charset="0"/>
              </a:rPr>
              <a:t>开始，以‘*</a:t>
            </a:r>
            <a:r>
              <a:rPr lang="en-US" altLang="zh-CN" dirty="0">
                <a:latin typeface="Verdana" pitchFamily="34" charset="0"/>
              </a:rPr>
              <a:t>/’</a:t>
            </a:r>
            <a:r>
              <a:rPr lang="zh-CN" altLang="en-US" dirty="0">
                <a:latin typeface="Verdana" pitchFamily="34" charset="0"/>
              </a:rPr>
              <a:t>结束。</a:t>
            </a:r>
          </a:p>
          <a:p>
            <a:pPr marL="819150" lvl="1" algn="just">
              <a:buFontTx/>
              <a:buNone/>
            </a:pPr>
            <a:r>
              <a:rPr lang="zh-CN" altLang="en-US" dirty="0">
                <a:solidFill>
                  <a:srgbClr val="3333FF"/>
                </a:solidFill>
                <a:latin typeface="Verdana" pitchFamily="34" charset="0"/>
              </a:rPr>
              <a:t>单词符号间的分隔符</a:t>
            </a:r>
            <a:r>
              <a:rPr lang="zh-CN" altLang="en-US" dirty="0">
                <a:latin typeface="Verdana" pitchFamily="34" charset="0"/>
              </a:rPr>
              <a:t>：空格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A0720-BFA5-4291-82E7-2C385A8371B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  <a:endParaRPr lang="zh-CN" altLang="en-US" sz="32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60488"/>
            <a:ext cx="8488363" cy="499427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词法分析任务由词法分析程序完成</a:t>
            </a:r>
          </a:p>
          <a:p>
            <a:r>
              <a:rPr lang="zh-CN" altLang="en-US" dirty="0">
                <a:latin typeface="宋体" pitchFamily="2" charset="-122"/>
              </a:rPr>
              <a:t>本章内容安排</a:t>
            </a:r>
          </a:p>
          <a:p>
            <a:pPr>
              <a:buFont typeface="Monotype Sorts" pitchFamily="2" charset="2"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sz="2400" dirty="0" smtClean="0">
                <a:latin typeface="宋体" pitchFamily="2" charset="-122"/>
              </a:rPr>
              <a:t>讨论手工设计</a:t>
            </a:r>
            <a:r>
              <a:rPr lang="zh-CN" altLang="en-US" sz="2400" dirty="0">
                <a:latin typeface="宋体" pitchFamily="2" charset="-122"/>
              </a:rPr>
              <a:t>并实现词法分析程序的方法和步骤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词法分析程</a:t>
            </a:r>
            <a:r>
              <a:rPr lang="zh-CN" dirty="0">
                <a:latin typeface="宋体" pitchFamily="2" charset="-122"/>
              </a:rPr>
              <a:t>序</a:t>
            </a:r>
            <a:r>
              <a:rPr lang="zh-CN" altLang="en-US" dirty="0">
                <a:latin typeface="宋体" pitchFamily="2" charset="-122"/>
              </a:rPr>
              <a:t>的作用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词法分析程序的地位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源程序的输入与词法分析程</a:t>
            </a:r>
            <a:r>
              <a:rPr lang="zh-CN" dirty="0">
                <a:latin typeface="宋体" pitchFamily="2" charset="-122"/>
              </a:rPr>
              <a:t>序</a:t>
            </a:r>
            <a:r>
              <a:rPr lang="zh-CN" altLang="en-US" dirty="0">
                <a:latin typeface="宋体" pitchFamily="2" charset="-122"/>
              </a:rPr>
              <a:t>的输出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单词符号的描述及识别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词法分析程</a:t>
            </a:r>
            <a:r>
              <a:rPr lang="zh-CN" dirty="0">
                <a:latin typeface="宋体" pitchFamily="2" charset="-122"/>
              </a:rPr>
              <a:t>序</a:t>
            </a:r>
            <a:r>
              <a:rPr lang="zh-CN" altLang="en-US" dirty="0">
                <a:latin typeface="宋体" pitchFamily="2" charset="-122"/>
              </a:rPr>
              <a:t>的设计与实现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词法分析程</a:t>
            </a:r>
            <a:r>
              <a:rPr lang="zh-CN" sz="2400" dirty="0">
                <a:latin typeface="宋体" pitchFamily="2" charset="-122"/>
              </a:rPr>
              <a:t>序自动</a:t>
            </a:r>
            <a:r>
              <a:rPr lang="zh-CN" altLang="en-US" sz="2400" dirty="0">
                <a:latin typeface="宋体" pitchFamily="2" charset="-122"/>
              </a:rPr>
              <a:t>生成工具</a:t>
            </a:r>
            <a:r>
              <a:rPr lang="en-US" altLang="zh-CN" sz="2400" dirty="0">
                <a:latin typeface="宋体" pitchFamily="2" charset="-122"/>
              </a:rPr>
              <a:t>LEX</a:t>
            </a:r>
            <a:r>
              <a:rPr lang="zh-CN" altLang="en-US" sz="2400" dirty="0">
                <a:latin typeface="宋体" pitchFamily="2" charset="-122"/>
              </a:rPr>
              <a:t>简介</a:t>
            </a:r>
            <a:endParaRPr lang="zh-CN" altLang="en-US" sz="26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11FBC-4802-48AA-9660-BA0F90705CD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记号的正规文法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Verdana" pitchFamily="34" charset="0"/>
              </a:rPr>
              <a:t>标识符的文法</a:t>
            </a:r>
          </a:p>
          <a:p>
            <a:pPr lvl="1" algn="just">
              <a:buFontTx/>
              <a:buNone/>
            </a:pPr>
            <a:r>
              <a:rPr lang="zh-CN" altLang="en-US">
                <a:latin typeface="Verdana" pitchFamily="34" charset="0"/>
              </a:rPr>
              <a:t> </a:t>
            </a:r>
            <a:r>
              <a:rPr lang="en-US" altLang="zh-CN" i="1">
                <a:latin typeface="Verdana" pitchFamily="34" charset="0"/>
              </a:rPr>
              <a:t>id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letter </a:t>
            </a:r>
            <a:r>
              <a:rPr lang="en-US" altLang="zh-CN" i="1">
                <a:latin typeface="Verdana" pitchFamily="34" charset="0"/>
              </a:rPr>
              <a:t>rid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i="1">
                <a:latin typeface="Verdana" pitchFamily="34" charset="0"/>
              </a:rPr>
              <a:t>rid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>
                <a:latin typeface="Verdana" pitchFamily="34" charset="0"/>
              </a:rPr>
              <a:t> | letter </a:t>
            </a:r>
            <a:r>
              <a:rPr lang="en-US" altLang="zh-CN" i="1">
                <a:latin typeface="Verdana" pitchFamily="34" charset="0"/>
              </a:rPr>
              <a:t>rid</a:t>
            </a:r>
            <a:r>
              <a:rPr lang="en-US" altLang="zh-CN">
                <a:latin typeface="Verdana" pitchFamily="34" charset="0"/>
              </a:rPr>
              <a:t> | digit </a:t>
            </a:r>
            <a:r>
              <a:rPr lang="en-US" altLang="zh-CN" i="1">
                <a:latin typeface="Verdana" pitchFamily="34" charset="0"/>
              </a:rPr>
              <a:t>rid</a:t>
            </a:r>
          </a:p>
          <a:p>
            <a:pPr lvl="1" algn="just">
              <a:buFontTx/>
              <a:buNone/>
            </a:pPr>
            <a:endParaRPr lang="en-US" altLang="zh-CN" i="1">
              <a:latin typeface="Verdana" pitchFamily="34" charset="0"/>
            </a:endParaRPr>
          </a:p>
          <a:p>
            <a:pPr lvl="1" algn="just">
              <a:buFontTx/>
              <a:buNone/>
            </a:pPr>
            <a:endParaRPr lang="en-US" altLang="zh-CN" i="1">
              <a:latin typeface="Verdana" pitchFamily="34" charset="0"/>
            </a:endParaRPr>
          </a:p>
          <a:p>
            <a:pPr algn="just"/>
            <a:r>
              <a:rPr lang="zh-CN" altLang="en-US">
                <a:latin typeface="Verdana" pitchFamily="34" charset="0"/>
              </a:rPr>
              <a:t>无符号整数的文法</a:t>
            </a:r>
          </a:p>
          <a:p>
            <a:pPr lvl="1" algn="just">
              <a:buFontTx/>
              <a:buNone/>
            </a:pPr>
            <a:r>
              <a:rPr lang="zh-CN" altLang="en-US">
                <a:latin typeface="Verdana" pitchFamily="34" charset="0"/>
              </a:rPr>
              <a:t>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remainder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i="1">
                <a:latin typeface="Verdana" pitchFamily="34" charset="0"/>
              </a:rPr>
              <a:t>remainder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r>
              <a:rPr lang="en-US" altLang="zh-CN">
                <a:latin typeface="Verdana" pitchFamily="34" charset="0"/>
              </a:rPr>
              <a:t> | digit </a:t>
            </a:r>
            <a:r>
              <a:rPr lang="en-US" altLang="zh-CN" i="1">
                <a:latin typeface="Verdana" pitchFamily="34" charset="0"/>
              </a:rPr>
              <a:t>remainder</a:t>
            </a:r>
          </a:p>
          <a:p>
            <a:pPr lvl="1" algn="just">
              <a:buFontTx/>
              <a:buNone/>
            </a:pPr>
            <a:endParaRPr lang="en-US" altLang="zh-CN">
              <a:latin typeface="Verdan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altLang="zh-CN">
              <a:latin typeface="Verdan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89EB-E712-4D3E-B168-F109FE47AD6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562600"/>
          </a:xfrm>
        </p:spPr>
        <p:txBody>
          <a:bodyPr/>
          <a:lstStyle/>
          <a:p>
            <a:pPr algn="just"/>
            <a:r>
              <a:rPr lang="zh-CN" altLang="en-US">
                <a:latin typeface="Verdana" pitchFamily="34" charset="0"/>
              </a:rPr>
              <a:t>无符号数的文法</a:t>
            </a:r>
          </a:p>
          <a:p>
            <a:pPr lvl="1" algn="just">
              <a:buFontTx/>
              <a:buNone/>
            </a:pPr>
            <a:r>
              <a:rPr lang="zh-CN" altLang="en-US">
                <a:latin typeface="Verdana" pitchFamily="34" charset="0"/>
              </a:rPr>
              <a:t>   </a:t>
            </a:r>
            <a:r>
              <a:rPr lang="en-US" altLang="zh-CN" i="1">
                <a:latin typeface="Verdana" pitchFamily="34" charset="0"/>
              </a:rPr>
              <a:t>num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num1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num1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num1</a:t>
            </a:r>
            <a:r>
              <a:rPr lang="en-US" altLang="zh-CN">
                <a:latin typeface="Verdana" pitchFamily="34" charset="0"/>
              </a:rPr>
              <a:t> | . </a:t>
            </a:r>
            <a:r>
              <a:rPr lang="en-US" altLang="zh-CN" i="1">
                <a:latin typeface="Verdana" pitchFamily="34" charset="0"/>
              </a:rPr>
              <a:t>num2</a:t>
            </a:r>
            <a:r>
              <a:rPr lang="en-US" altLang="zh-CN">
                <a:latin typeface="Verdana" pitchFamily="34" charset="0"/>
              </a:rPr>
              <a:t> | E </a:t>
            </a:r>
            <a:r>
              <a:rPr lang="en-US" altLang="zh-CN" i="1">
                <a:latin typeface="Verdana" pitchFamily="34" charset="0"/>
              </a:rPr>
              <a:t>num4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num2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num3</a:t>
            </a:r>
            <a:r>
              <a:rPr lang="en-US" altLang="zh-CN">
                <a:latin typeface="Verdana" pitchFamily="34" charset="0"/>
              </a:rPr>
              <a:t> </a:t>
            </a: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num3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num3</a:t>
            </a:r>
            <a:r>
              <a:rPr lang="en-US" altLang="zh-CN">
                <a:latin typeface="Verdana" pitchFamily="34" charset="0"/>
              </a:rPr>
              <a:t> | E </a:t>
            </a:r>
            <a:r>
              <a:rPr lang="en-US" altLang="zh-CN" i="1">
                <a:latin typeface="Verdana" pitchFamily="34" charset="0"/>
              </a:rPr>
              <a:t>num4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num4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+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| - </a:t>
            </a:r>
            <a:r>
              <a:rPr lang="en-US" altLang="zh-CN" i="1">
                <a:latin typeface="Verdana" pitchFamily="34" charset="0"/>
              </a:rPr>
              <a:t>digits</a:t>
            </a:r>
            <a:r>
              <a:rPr lang="en-US" altLang="zh-CN">
                <a:latin typeface="Verdana" pitchFamily="34" charset="0"/>
              </a:rPr>
              <a:t> |digit </a:t>
            </a:r>
            <a:r>
              <a:rPr lang="en-US" altLang="zh-CN" i="1">
                <a:latin typeface="Verdana" pitchFamily="34" charset="0"/>
              </a:rPr>
              <a:t>num5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 i="1">
                <a:latin typeface="Verdana" pitchFamily="34" charset="0"/>
              </a:rPr>
              <a:t>  digits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num5</a:t>
            </a:r>
            <a:endParaRPr lang="en-US" altLang="zh-CN">
              <a:latin typeface="Verdana" pitchFamily="34" charset="0"/>
            </a:endParaRPr>
          </a:p>
          <a:p>
            <a:pPr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num5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digit </a:t>
            </a:r>
            <a:r>
              <a:rPr lang="en-US" altLang="zh-CN" i="1">
                <a:latin typeface="Verdana" pitchFamily="34" charset="0"/>
              </a:rPr>
              <a:t>num5</a:t>
            </a:r>
            <a:r>
              <a:rPr lang="en-US" altLang="zh-CN">
                <a:latin typeface="Verdana" pitchFamily="34" charset="0"/>
              </a:rPr>
              <a:t>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</a:t>
            </a:r>
          </a:p>
          <a:p>
            <a:r>
              <a:rPr lang="zh-CN" altLang="en-US">
                <a:latin typeface="Verdana" pitchFamily="34" charset="0"/>
              </a:rPr>
              <a:t>关系运算符的文法</a:t>
            </a:r>
          </a:p>
          <a:p>
            <a:pPr lvl="1">
              <a:buFontTx/>
              <a:buNone/>
            </a:pPr>
            <a:r>
              <a:rPr lang="en-US" altLang="zh-CN" i="1">
                <a:latin typeface="Verdana" pitchFamily="34" charset="0"/>
              </a:rPr>
              <a:t>relop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&lt; |&lt;</a:t>
            </a:r>
            <a:r>
              <a:rPr lang="en-US" altLang="zh-CN" i="1">
                <a:latin typeface="Verdana" pitchFamily="34" charset="0"/>
              </a:rPr>
              <a:t>equal </a:t>
            </a:r>
            <a:r>
              <a:rPr lang="en-US" altLang="zh-CN">
                <a:latin typeface="Verdana" pitchFamily="34" charset="0"/>
              </a:rPr>
              <a:t>| = |&lt;</a:t>
            </a:r>
            <a:r>
              <a:rPr lang="en-US" altLang="zh-CN" i="1">
                <a:latin typeface="Verdana" pitchFamily="34" charset="0"/>
              </a:rPr>
              <a:t>greater</a:t>
            </a:r>
            <a:r>
              <a:rPr lang="en-US" altLang="zh-CN">
                <a:latin typeface="Verdana" pitchFamily="34" charset="0"/>
              </a:rPr>
              <a:t> |&gt;|&gt;</a:t>
            </a:r>
            <a:r>
              <a:rPr lang="en-US" altLang="zh-CN" i="1">
                <a:latin typeface="Verdana" pitchFamily="34" charset="0"/>
              </a:rPr>
              <a:t>equal</a:t>
            </a:r>
            <a:endParaRPr lang="en-US" altLang="zh-CN">
              <a:latin typeface="Verdana" pitchFamily="34" charset="0"/>
            </a:endParaRPr>
          </a:p>
          <a:p>
            <a:pPr lvl="1">
              <a:buFontTx/>
              <a:buNone/>
            </a:pPr>
            <a:r>
              <a:rPr lang="en-US" altLang="zh-CN" i="1">
                <a:latin typeface="Verdana" pitchFamily="34" charset="0"/>
              </a:rPr>
              <a:t>greater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&gt;</a:t>
            </a:r>
          </a:p>
          <a:p>
            <a:pPr lvl="1">
              <a:buFontTx/>
              <a:buNone/>
            </a:pPr>
            <a:r>
              <a:rPr lang="en-US" altLang="zh-CN">
                <a:latin typeface="Verdana" pitchFamily="34" charset="0"/>
              </a:rPr>
              <a:t>  </a:t>
            </a:r>
            <a:r>
              <a:rPr lang="en-US" altLang="zh-CN" i="1">
                <a:latin typeface="Verdana" pitchFamily="34" charset="0"/>
              </a:rPr>
              <a:t>equal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=</a:t>
            </a:r>
            <a:endParaRPr lang="en-US" altLang="zh-CN" sz="28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itchFamily="2" charset="-122"/>
              </a:rPr>
              <a:t>记号的正规文法</a:t>
            </a:r>
            <a:r>
              <a:rPr lang="en-US" altLang="zh-CN" sz="36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宋体" pitchFamily="2" charset="-122"/>
              </a:rPr>
              <a:t>续</a:t>
            </a:r>
            <a:r>
              <a:rPr lang="en-US" altLang="zh-CN" sz="3600" dirty="0" smtClean="0">
                <a:solidFill>
                  <a:srgbClr val="FF0000"/>
                </a:solidFill>
                <a:latin typeface="宋体" pitchFamily="2" charset="-122"/>
              </a:rPr>
              <a:t>1)</a:t>
            </a:r>
            <a:endParaRPr lang="en-US" altLang="zh-CN" sz="4400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7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7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7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7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7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7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4624C-FA21-4DDB-AC6E-92F3C72597C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715000"/>
          </a:xfrm>
        </p:spPr>
        <p:txBody>
          <a:bodyPr/>
          <a:lstStyle/>
          <a:p>
            <a:r>
              <a:rPr lang="zh-CN" altLang="en-US">
                <a:latin typeface="Verdana" pitchFamily="34" charset="0"/>
              </a:rPr>
              <a:t>赋值号的文法</a:t>
            </a:r>
          </a:p>
          <a:p>
            <a:pPr marL="819150" lvl="1" algn="just">
              <a:buFontTx/>
              <a:buNone/>
            </a:pPr>
            <a:r>
              <a:rPr lang="en-US" altLang="zh-CN" i="1">
                <a:latin typeface="Verdana" pitchFamily="34" charset="0"/>
              </a:rPr>
              <a:t>assign_op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:</a:t>
            </a:r>
            <a:r>
              <a:rPr lang="en-US" altLang="zh-CN" i="1">
                <a:latin typeface="Verdana" pitchFamily="34" charset="0"/>
              </a:rPr>
              <a:t>equal</a:t>
            </a:r>
            <a:endParaRPr lang="en-US" altLang="zh-CN">
              <a:latin typeface="Verdana" pitchFamily="34" charset="0"/>
            </a:endParaRPr>
          </a:p>
          <a:p>
            <a:pPr marL="819150" lvl="1" algn="just">
              <a:buFontTx/>
              <a:buNone/>
            </a:pPr>
            <a:r>
              <a:rPr lang="en-US" altLang="zh-CN">
                <a:latin typeface="Verdana" pitchFamily="34" charset="0"/>
              </a:rPr>
              <a:t>    </a:t>
            </a:r>
            <a:r>
              <a:rPr lang="en-US" altLang="zh-CN" i="1">
                <a:latin typeface="Verdana" pitchFamily="34" charset="0"/>
              </a:rPr>
              <a:t>equal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=</a:t>
            </a:r>
          </a:p>
          <a:p>
            <a:pPr marL="819150" lvl="1" algn="just">
              <a:buFontTx/>
              <a:buNone/>
            </a:pPr>
            <a:endParaRPr lang="en-US" altLang="zh-CN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标点符号的文法</a:t>
            </a:r>
          </a:p>
          <a:p>
            <a:pPr marL="819150" lvl="1">
              <a:buFontTx/>
              <a:buNone/>
            </a:pPr>
            <a:r>
              <a:rPr lang="en-US" altLang="zh-CN" i="1">
                <a:latin typeface="Verdana" pitchFamily="34" charset="0"/>
              </a:rPr>
              <a:t>single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+ | - | * | / | ( | ) | : |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</a:t>
            </a:r>
            <a:r>
              <a:rPr lang="en-US" altLang="zh-CN">
                <a:latin typeface="Verdana" pitchFamily="34" charset="0"/>
              </a:rPr>
              <a:t> | ;</a:t>
            </a:r>
          </a:p>
          <a:p>
            <a:pPr marL="819150" lvl="1">
              <a:buFontTx/>
              <a:buNone/>
            </a:pPr>
            <a:endParaRPr lang="en-US" altLang="zh-CN" sz="2000">
              <a:latin typeface="Verdana" pitchFamily="34" charset="0"/>
            </a:endParaRPr>
          </a:p>
          <a:p>
            <a:pPr marL="819150" lvl="1">
              <a:buFontTx/>
              <a:buNone/>
            </a:pPr>
            <a:endParaRPr lang="en-US" altLang="zh-CN" sz="2000">
              <a:latin typeface="Verdana" pitchFamily="34" charset="0"/>
            </a:endParaRPr>
          </a:p>
          <a:p>
            <a:r>
              <a:rPr lang="zh-CN" altLang="en-US">
                <a:latin typeface="Verdana" pitchFamily="34" charset="0"/>
              </a:rPr>
              <a:t>注释头符号的文法</a:t>
            </a:r>
          </a:p>
          <a:p>
            <a:pPr marL="819150" lvl="1">
              <a:buFontTx/>
              <a:buNone/>
            </a:pPr>
            <a:r>
              <a:rPr lang="en-US" altLang="zh-CN" i="1">
                <a:latin typeface="Verdana" pitchFamily="34" charset="0"/>
              </a:rPr>
              <a:t>note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/ </a:t>
            </a:r>
            <a:r>
              <a:rPr lang="en-US" altLang="zh-CN" i="1">
                <a:latin typeface="Verdana" pitchFamily="34" charset="0"/>
              </a:rPr>
              <a:t>star</a:t>
            </a:r>
            <a:endParaRPr lang="en-US" altLang="zh-CN">
              <a:latin typeface="Verdana" pitchFamily="34" charset="0"/>
            </a:endParaRPr>
          </a:p>
          <a:p>
            <a:pPr marL="819150" lvl="1">
              <a:buFontTx/>
              <a:buNone/>
            </a:pPr>
            <a:r>
              <a:rPr lang="en-US" altLang="zh-CN" i="1">
                <a:latin typeface="Verdana" pitchFamily="34" charset="0"/>
              </a:rPr>
              <a:t>star</a:t>
            </a:r>
            <a:r>
              <a:rPr lang="en-US" altLang="zh-CN">
                <a:latin typeface="Verdana" pitchFamily="34" charset="0"/>
              </a:rPr>
              <a:t>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latin typeface="Verdana" pitchFamily="34" charset="0"/>
              </a:rPr>
              <a:t> *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  <a:latin typeface="宋体" pitchFamily="2" charset="-122"/>
              </a:rPr>
              <a:t>记号的正规文法</a:t>
            </a:r>
            <a:r>
              <a:rPr lang="en-US" altLang="zh-CN" sz="36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宋体" pitchFamily="2" charset="-122"/>
              </a:rPr>
              <a:t>续</a:t>
            </a:r>
            <a:r>
              <a:rPr lang="en-US" altLang="zh-CN" sz="3600" dirty="0" smtClean="0">
                <a:solidFill>
                  <a:srgbClr val="FF0000"/>
                </a:solidFill>
                <a:latin typeface="宋体" pitchFamily="2" charset="-122"/>
              </a:rPr>
              <a:t>2)</a:t>
            </a:r>
            <a:endParaRPr lang="en-US" altLang="zh-CN" sz="4400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9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9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9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9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9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9D4F-5ECD-457B-B414-411DE917DA9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" cy="4800600"/>
          </a:xfrm>
        </p:spPr>
        <p:txBody>
          <a:bodyPr/>
          <a:lstStyle/>
          <a:p>
            <a:r>
              <a:rPr lang="zh-CN" altLang="en-US" sz="3200">
                <a:latin typeface="宋体" pitchFamily="2" charset="-122"/>
              </a:rPr>
              <a:t>状态转换图</a:t>
            </a:r>
            <a:endParaRPr lang="zh-CN" altLang="en-US"/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1835150" y="134938"/>
            <a:ext cx="6481763" cy="6540500"/>
            <a:chOff x="1156" y="85"/>
            <a:chExt cx="4083" cy="4120"/>
          </a:xfrm>
        </p:grpSpPr>
        <p:grpSp>
          <p:nvGrpSpPr>
            <p:cNvPr id="271364" name="Group 4"/>
            <p:cNvGrpSpPr>
              <a:grpSpLocks/>
            </p:cNvGrpSpPr>
            <p:nvPr/>
          </p:nvGrpSpPr>
          <p:grpSpPr bwMode="auto">
            <a:xfrm>
              <a:off x="1156" y="3158"/>
              <a:ext cx="2724" cy="1047"/>
              <a:chOff x="0" y="0"/>
              <a:chExt cx="20000" cy="20000"/>
            </a:xfrm>
          </p:grpSpPr>
          <p:sp>
            <p:nvSpPr>
              <p:cNvPr id="271365" name="AutoShape 5"/>
              <p:cNvSpPr>
                <a:spLocks/>
              </p:cNvSpPr>
              <p:nvPr/>
            </p:nvSpPr>
            <p:spPr bwMode="auto">
              <a:xfrm>
                <a:off x="14288" y="0"/>
                <a:ext cx="5712" cy="4928"/>
              </a:xfrm>
              <a:prstGeom prst="callout2">
                <a:avLst>
                  <a:gd name="adj1" fmla="val 48782"/>
                  <a:gd name="adj2" fmla="val -8333"/>
                  <a:gd name="adj3" fmla="val 48782"/>
                  <a:gd name="adj4" fmla="val -28056"/>
                  <a:gd name="adj5" fmla="val 71218"/>
                  <a:gd name="adj6" fmla="val -47778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zh-CN" altLang="en-US" sz="1400">
                    <a:latin typeface="楷体_GB2312" pitchFamily="49" charset="-122"/>
                    <a:ea typeface="楷体_GB2312" pitchFamily="49" charset="-122"/>
                  </a:rPr>
                  <a:t>读去注释状态</a:t>
                </a:r>
              </a:p>
            </p:txBody>
          </p:sp>
          <p:sp>
            <p:nvSpPr>
              <p:cNvPr id="271366" name="AutoShape 6"/>
              <p:cNvSpPr>
                <a:spLocks/>
              </p:cNvSpPr>
              <p:nvPr/>
            </p:nvSpPr>
            <p:spPr bwMode="auto">
              <a:xfrm>
                <a:off x="0" y="15072"/>
                <a:ext cx="5712" cy="4928"/>
              </a:xfrm>
              <a:prstGeom prst="callout2">
                <a:avLst>
                  <a:gd name="adj1" fmla="val 51218"/>
                  <a:gd name="adj2" fmla="val 108333"/>
                  <a:gd name="adj3" fmla="val 51218"/>
                  <a:gd name="adj4" fmla="val 117361"/>
                  <a:gd name="adj5" fmla="val -25852"/>
                  <a:gd name="adj6" fmla="val 12638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r"/>
                <a:r>
                  <a:rPr lang="zh-CN" altLang="en-US" sz="1400">
                    <a:latin typeface="楷体_GB2312" pitchFamily="49" charset="-122"/>
                    <a:ea typeface="楷体_GB2312" pitchFamily="49" charset="-122"/>
                  </a:rPr>
                  <a:t>错误处理状态</a:t>
                </a:r>
              </a:p>
            </p:txBody>
          </p:sp>
        </p:grpSp>
        <p:sp>
          <p:nvSpPr>
            <p:cNvPr id="27136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228" y="85"/>
              <a:ext cx="3971" cy="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3739" y="588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2164" y="1087"/>
              <a:ext cx="2818" cy="391"/>
            </a:xfrm>
            <a:custGeom>
              <a:avLst/>
              <a:gdLst>
                <a:gd name="T0" fmla="*/ 12 w 2818"/>
                <a:gd name="T1" fmla="*/ 10 h 391"/>
                <a:gd name="T2" fmla="*/ 36 w 2818"/>
                <a:gd name="T3" fmla="*/ 29 h 391"/>
                <a:gd name="T4" fmla="*/ 64 w 2818"/>
                <a:gd name="T5" fmla="*/ 49 h 391"/>
                <a:gd name="T6" fmla="*/ 95 w 2818"/>
                <a:gd name="T7" fmla="*/ 68 h 391"/>
                <a:gd name="T8" fmla="*/ 128 w 2818"/>
                <a:gd name="T9" fmla="*/ 87 h 391"/>
                <a:gd name="T10" fmla="*/ 165 w 2818"/>
                <a:gd name="T11" fmla="*/ 106 h 391"/>
                <a:gd name="T12" fmla="*/ 204 w 2818"/>
                <a:gd name="T13" fmla="*/ 123 h 391"/>
                <a:gd name="T14" fmla="*/ 245 w 2818"/>
                <a:gd name="T15" fmla="*/ 141 h 391"/>
                <a:gd name="T16" fmla="*/ 290 w 2818"/>
                <a:gd name="T17" fmla="*/ 159 h 391"/>
                <a:gd name="T18" fmla="*/ 338 w 2818"/>
                <a:gd name="T19" fmla="*/ 175 h 391"/>
                <a:gd name="T20" fmla="*/ 387 w 2818"/>
                <a:gd name="T21" fmla="*/ 191 h 391"/>
                <a:gd name="T22" fmla="*/ 440 w 2818"/>
                <a:gd name="T23" fmla="*/ 207 h 391"/>
                <a:gd name="T24" fmla="*/ 495 w 2818"/>
                <a:gd name="T25" fmla="*/ 221 h 391"/>
                <a:gd name="T26" fmla="*/ 551 w 2818"/>
                <a:gd name="T27" fmla="*/ 237 h 391"/>
                <a:gd name="T28" fmla="*/ 611 w 2818"/>
                <a:gd name="T29" fmla="*/ 250 h 391"/>
                <a:gd name="T30" fmla="*/ 673 w 2818"/>
                <a:gd name="T31" fmla="*/ 263 h 391"/>
                <a:gd name="T32" fmla="*/ 738 w 2818"/>
                <a:gd name="T33" fmla="*/ 277 h 391"/>
                <a:gd name="T34" fmla="*/ 804 w 2818"/>
                <a:gd name="T35" fmla="*/ 289 h 391"/>
                <a:gd name="T36" fmla="*/ 871 w 2818"/>
                <a:gd name="T37" fmla="*/ 300 h 391"/>
                <a:gd name="T38" fmla="*/ 942 w 2818"/>
                <a:gd name="T39" fmla="*/ 311 h 391"/>
                <a:gd name="T40" fmla="*/ 1014 w 2818"/>
                <a:gd name="T41" fmla="*/ 321 h 391"/>
                <a:gd name="T42" fmla="*/ 1088 w 2818"/>
                <a:gd name="T43" fmla="*/ 331 h 391"/>
                <a:gd name="T44" fmla="*/ 1163 w 2818"/>
                <a:gd name="T45" fmla="*/ 340 h 391"/>
                <a:gd name="T46" fmla="*/ 1240 w 2818"/>
                <a:gd name="T47" fmla="*/ 348 h 391"/>
                <a:gd name="T48" fmla="*/ 1318 w 2818"/>
                <a:gd name="T49" fmla="*/ 356 h 391"/>
                <a:gd name="T50" fmla="*/ 1399 w 2818"/>
                <a:gd name="T51" fmla="*/ 362 h 391"/>
                <a:gd name="T52" fmla="*/ 1480 w 2818"/>
                <a:gd name="T53" fmla="*/ 369 h 391"/>
                <a:gd name="T54" fmla="*/ 1562 w 2818"/>
                <a:gd name="T55" fmla="*/ 373 h 391"/>
                <a:gd name="T56" fmla="*/ 1646 w 2818"/>
                <a:gd name="T57" fmla="*/ 379 h 391"/>
                <a:gd name="T58" fmla="*/ 1731 w 2818"/>
                <a:gd name="T59" fmla="*/ 382 h 391"/>
                <a:gd name="T60" fmla="*/ 1817 w 2818"/>
                <a:gd name="T61" fmla="*/ 386 h 391"/>
                <a:gd name="T62" fmla="*/ 1902 w 2818"/>
                <a:gd name="T63" fmla="*/ 388 h 391"/>
                <a:gd name="T64" fmla="*/ 1989 w 2818"/>
                <a:gd name="T65" fmla="*/ 390 h 391"/>
                <a:gd name="T66" fmla="*/ 2076 w 2818"/>
                <a:gd name="T67" fmla="*/ 391 h 391"/>
                <a:gd name="T68" fmla="*/ 2164 w 2818"/>
                <a:gd name="T69" fmla="*/ 390 h 391"/>
                <a:gd name="T70" fmla="*/ 2253 w 2818"/>
                <a:gd name="T71" fmla="*/ 391 h 391"/>
                <a:gd name="T72" fmla="*/ 2341 w 2818"/>
                <a:gd name="T73" fmla="*/ 389 h 391"/>
                <a:gd name="T74" fmla="*/ 2430 w 2818"/>
                <a:gd name="T75" fmla="*/ 387 h 391"/>
                <a:gd name="T76" fmla="*/ 2518 w 2818"/>
                <a:gd name="T77" fmla="*/ 385 h 391"/>
                <a:gd name="T78" fmla="*/ 2608 w 2818"/>
                <a:gd name="T79" fmla="*/ 380 h 391"/>
                <a:gd name="T80" fmla="*/ 2696 w 2818"/>
                <a:gd name="T81" fmla="*/ 376 h 391"/>
                <a:gd name="T82" fmla="*/ 2785 w 2818"/>
                <a:gd name="T83" fmla="*/ 3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8" h="391">
                  <a:moveTo>
                    <a:pt x="0" y="0"/>
                  </a:moveTo>
                  <a:lnTo>
                    <a:pt x="12" y="10"/>
                  </a:lnTo>
                  <a:lnTo>
                    <a:pt x="23" y="19"/>
                  </a:lnTo>
                  <a:lnTo>
                    <a:pt x="36" y="29"/>
                  </a:lnTo>
                  <a:lnTo>
                    <a:pt x="50" y="40"/>
                  </a:lnTo>
                  <a:lnTo>
                    <a:pt x="64" y="49"/>
                  </a:lnTo>
                  <a:lnTo>
                    <a:pt x="79" y="59"/>
                  </a:lnTo>
                  <a:lnTo>
                    <a:pt x="95" y="68"/>
                  </a:lnTo>
                  <a:lnTo>
                    <a:pt x="110" y="78"/>
                  </a:lnTo>
                  <a:lnTo>
                    <a:pt x="128" y="87"/>
                  </a:lnTo>
                  <a:lnTo>
                    <a:pt x="146" y="97"/>
                  </a:lnTo>
                  <a:lnTo>
                    <a:pt x="165" y="106"/>
                  </a:lnTo>
                  <a:lnTo>
                    <a:pt x="183" y="115"/>
                  </a:lnTo>
                  <a:lnTo>
                    <a:pt x="204" y="123"/>
                  </a:lnTo>
                  <a:lnTo>
                    <a:pt x="224" y="132"/>
                  </a:lnTo>
                  <a:lnTo>
                    <a:pt x="245" y="141"/>
                  </a:lnTo>
                  <a:lnTo>
                    <a:pt x="267" y="149"/>
                  </a:lnTo>
                  <a:lnTo>
                    <a:pt x="290" y="159"/>
                  </a:lnTo>
                  <a:lnTo>
                    <a:pt x="313" y="167"/>
                  </a:lnTo>
                  <a:lnTo>
                    <a:pt x="338" y="175"/>
                  </a:lnTo>
                  <a:lnTo>
                    <a:pt x="363" y="182"/>
                  </a:lnTo>
                  <a:lnTo>
                    <a:pt x="387" y="191"/>
                  </a:lnTo>
                  <a:lnTo>
                    <a:pt x="413" y="199"/>
                  </a:lnTo>
                  <a:lnTo>
                    <a:pt x="440" y="207"/>
                  </a:lnTo>
                  <a:lnTo>
                    <a:pt x="468" y="213"/>
                  </a:lnTo>
                  <a:lnTo>
                    <a:pt x="495" y="221"/>
                  </a:lnTo>
                  <a:lnTo>
                    <a:pt x="523" y="229"/>
                  </a:lnTo>
                  <a:lnTo>
                    <a:pt x="551" y="237"/>
                  </a:lnTo>
                  <a:lnTo>
                    <a:pt x="582" y="243"/>
                  </a:lnTo>
                  <a:lnTo>
                    <a:pt x="611" y="250"/>
                  </a:lnTo>
                  <a:lnTo>
                    <a:pt x="643" y="257"/>
                  </a:lnTo>
                  <a:lnTo>
                    <a:pt x="673" y="263"/>
                  </a:lnTo>
                  <a:lnTo>
                    <a:pt x="704" y="270"/>
                  </a:lnTo>
                  <a:lnTo>
                    <a:pt x="738" y="277"/>
                  </a:lnTo>
                  <a:lnTo>
                    <a:pt x="770" y="282"/>
                  </a:lnTo>
                  <a:lnTo>
                    <a:pt x="804" y="289"/>
                  </a:lnTo>
                  <a:lnTo>
                    <a:pt x="838" y="295"/>
                  </a:lnTo>
                  <a:lnTo>
                    <a:pt x="871" y="300"/>
                  </a:lnTo>
                  <a:lnTo>
                    <a:pt x="907" y="306"/>
                  </a:lnTo>
                  <a:lnTo>
                    <a:pt x="942" y="311"/>
                  </a:lnTo>
                  <a:lnTo>
                    <a:pt x="978" y="317"/>
                  </a:lnTo>
                  <a:lnTo>
                    <a:pt x="1014" y="321"/>
                  </a:lnTo>
                  <a:lnTo>
                    <a:pt x="1050" y="327"/>
                  </a:lnTo>
                  <a:lnTo>
                    <a:pt x="1088" y="331"/>
                  </a:lnTo>
                  <a:lnTo>
                    <a:pt x="1125" y="336"/>
                  </a:lnTo>
                  <a:lnTo>
                    <a:pt x="1163" y="340"/>
                  </a:lnTo>
                  <a:lnTo>
                    <a:pt x="1202" y="345"/>
                  </a:lnTo>
                  <a:lnTo>
                    <a:pt x="1240" y="348"/>
                  </a:lnTo>
                  <a:lnTo>
                    <a:pt x="1278" y="352"/>
                  </a:lnTo>
                  <a:lnTo>
                    <a:pt x="1318" y="356"/>
                  </a:lnTo>
                  <a:lnTo>
                    <a:pt x="1360" y="360"/>
                  </a:lnTo>
                  <a:lnTo>
                    <a:pt x="1399" y="362"/>
                  </a:lnTo>
                  <a:lnTo>
                    <a:pt x="1440" y="366"/>
                  </a:lnTo>
                  <a:lnTo>
                    <a:pt x="1480" y="369"/>
                  </a:lnTo>
                  <a:lnTo>
                    <a:pt x="1521" y="372"/>
                  </a:lnTo>
                  <a:lnTo>
                    <a:pt x="1562" y="373"/>
                  </a:lnTo>
                  <a:lnTo>
                    <a:pt x="1603" y="377"/>
                  </a:lnTo>
                  <a:lnTo>
                    <a:pt x="1646" y="379"/>
                  </a:lnTo>
                  <a:lnTo>
                    <a:pt x="1688" y="381"/>
                  </a:lnTo>
                  <a:lnTo>
                    <a:pt x="1731" y="382"/>
                  </a:lnTo>
                  <a:lnTo>
                    <a:pt x="1774" y="385"/>
                  </a:lnTo>
                  <a:lnTo>
                    <a:pt x="1817" y="386"/>
                  </a:lnTo>
                  <a:lnTo>
                    <a:pt x="1859" y="387"/>
                  </a:lnTo>
                  <a:lnTo>
                    <a:pt x="1902" y="388"/>
                  </a:lnTo>
                  <a:lnTo>
                    <a:pt x="1945" y="389"/>
                  </a:lnTo>
                  <a:lnTo>
                    <a:pt x="1989" y="390"/>
                  </a:lnTo>
                  <a:lnTo>
                    <a:pt x="2032" y="390"/>
                  </a:lnTo>
                  <a:lnTo>
                    <a:pt x="2076" y="391"/>
                  </a:lnTo>
                  <a:lnTo>
                    <a:pt x="2120" y="391"/>
                  </a:lnTo>
                  <a:lnTo>
                    <a:pt x="2164" y="390"/>
                  </a:lnTo>
                  <a:lnTo>
                    <a:pt x="2209" y="391"/>
                  </a:lnTo>
                  <a:lnTo>
                    <a:pt x="2253" y="391"/>
                  </a:lnTo>
                  <a:lnTo>
                    <a:pt x="2297" y="389"/>
                  </a:lnTo>
                  <a:lnTo>
                    <a:pt x="2341" y="389"/>
                  </a:lnTo>
                  <a:lnTo>
                    <a:pt x="2386" y="389"/>
                  </a:lnTo>
                  <a:lnTo>
                    <a:pt x="2430" y="387"/>
                  </a:lnTo>
                  <a:lnTo>
                    <a:pt x="2474" y="386"/>
                  </a:lnTo>
                  <a:lnTo>
                    <a:pt x="2518" y="385"/>
                  </a:lnTo>
                  <a:lnTo>
                    <a:pt x="2564" y="382"/>
                  </a:lnTo>
                  <a:lnTo>
                    <a:pt x="2608" y="380"/>
                  </a:lnTo>
                  <a:lnTo>
                    <a:pt x="2652" y="379"/>
                  </a:lnTo>
                  <a:lnTo>
                    <a:pt x="2696" y="376"/>
                  </a:lnTo>
                  <a:lnTo>
                    <a:pt x="2740" y="373"/>
                  </a:lnTo>
                  <a:lnTo>
                    <a:pt x="2785" y="371"/>
                  </a:lnTo>
                  <a:lnTo>
                    <a:pt x="2818" y="36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4959" y="1428"/>
              <a:ext cx="72" cy="58"/>
            </a:xfrm>
            <a:custGeom>
              <a:avLst/>
              <a:gdLst>
                <a:gd name="T0" fmla="*/ 5 w 72"/>
                <a:gd name="T1" fmla="*/ 58 h 58"/>
                <a:gd name="T2" fmla="*/ 13 w 72"/>
                <a:gd name="T3" fmla="*/ 28 h 58"/>
                <a:gd name="T4" fmla="*/ 0 w 72"/>
                <a:gd name="T5" fmla="*/ 0 h 58"/>
                <a:gd name="T6" fmla="*/ 72 w 72"/>
                <a:gd name="T7" fmla="*/ 25 h 58"/>
                <a:gd name="T8" fmla="*/ 5 w 7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8">
                  <a:moveTo>
                    <a:pt x="5" y="58"/>
                  </a:moveTo>
                  <a:lnTo>
                    <a:pt x="13" y="28"/>
                  </a:lnTo>
                  <a:lnTo>
                    <a:pt x="0" y="0"/>
                  </a:lnTo>
                  <a:lnTo>
                    <a:pt x="72" y="25"/>
                  </a:lnTo>
                  <a:lnTo>
                    <a:pt x="5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245" y="64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4574" y="866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73" name="Line 13"/>
            <p:cNvSpPr>
              <a:spLocks noChangeShapeType="1"/>
            </p:cNvSpPr>
            <p:nvPr/>
          </p:nvSpPr>
          <p:spPr bwMode="auto">
            <a:xfrm>
              <a:off x="4522" y="1029"/>
              <a:ext cx="45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4" name="Freeform 14"/>
            <p:cNvSpPr>
              <a:spLocks/>
            </p:cNvSpPr>
            <p:nvPr/>
          </p:nvSpPr>
          <p:spPr bwMode="auto">
            <a:xfrm>
              <a:off x="4956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5" name="Rectangle 15"/>
            <p:cNvSpPr>
              <a:spLocks noChangeArrowheads="1"/>
            </p:cNvSpPr>
            <p:nvPr/>
          </p:nvSpPr>
          <p:spPr bwMode="auto">
            <a:xfrm>
              <a:off x="4797" y="879"/>
              <a:ext cx="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76" name="Oval 16"/>
            <p:cNvSpPr>
              <a:spLocks noChangeArrowheads="1"/>
            </p:cNvSpPr>
            <p:nvPr/>
          </p:nvSpPr>
          <p:spPr bwMode="auto">
            <a:xfrm>
              <a:off x="2408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2459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78" name="Oval 18"/>
            <p:cNvSpPr>
              <a:spLocks noChangeArrowheads="1"/>
            </p:cNvSpPr>
            <p:nvPr/>
          </p:nvSpPr>
          <p:spPr bwMode="auto">
            <a:xfrm>
              <a:off x="3355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3405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80" name="Line 20"/>
            <p:cNvSpPr>
              <a:spLocks noChangeShapeType="1"/>
            </p:cNvSpPr>
            <p:nvPr/>
          </p:nvSpPr>
          <p:spPr bwMode="auto">
            <a:xfrm>
              <a:off x="1624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1" name="Freeform 21"/>
            <p:cNvSpPr>
              <a:spLocks/>
            </p:cNvSpPr>
            <p:nvPr/>
          </p:nvSpPr>
          <p:spPr bwMode="auto">
            <a:xfrm>
              <a:off x="1888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2" name="Rectangle 22"/>
            <p:cNvSpPr>
              <a:spLocks noChangeArrowheads="1"/>
            </p:cNvSpPr>
            <p:nvPr/>
          </p:nvSpPr>
          <p:spPr bwMode="auto">
            <a:xfrm>
              <a:off x="1679" y="855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963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2013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85" name="Arc 25"/>
            <p:cNvSpPr>
              <a:spLocks/>
            </p:cNvSpPr>
            <p:nvPr/>
          </p:nvSpPr>
          <p:spPr bwMode="auto">
            <a:xfrm>
              <a:off x="1963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16 w 43200"/>
                <a:gd name="T1" fmla="*/ 33101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>
              <a:off x="1943" y="908"/>
              <a:ext cx="71" cy="66"/>
            </a:xfrm>
            <a:custGeom>
              <a:avLst/>
              <a:gdLst>
                <a:gd name="T0" fmla="*/ 0 w 71"/>
                <a:gd name="T1" fmla="*/ 44 h 66"/>
                <a:gd name="T2" fmla="*/ 27 w 71"/>
                <a:gd name="T3" fmla="*/ 28 h 66"/>
                <a:gd name="T4" fmla="*/ 39 w 71"/>
                <a:gd name="T5" fmla="*/ 0 h 66"/>
                <a:gd name="T6" fmla="*/ 71 w 71"/>
                <a:gd name="T7" fmla="*/ 66 h 66"/>
                <a:gd name="T8" fmla="*/ 0 w 71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6">
                  <a:moveTo>
                    <a:pt x="0" y="44"/>
                  </a:moveTo>
                  <a:lnTo>
                    <a:pt x="27" y="28"/>
                  </a:lnTo>
                  <a:lnTo>
                    <a:pt x="39" y="0"/>
                  </a:lnTo>
                  <a:lnTo>
                    <a:pt x="71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7" name="Rectangle 27"/>
            <p:cNvSpPr>
              <a:spLocks noChangeArrowheads="1"/>
            </p:cNvSpPr>
            <p:nvPr/>
          </p:nvSpPr>
          <p:spPr bwMode="auto">
            <a:xfrm>
              <a:off x="1902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88" name="Oval 28"/>
            <p:cNvSpPr>
              <a:spLocks noChangeArrowheads="1"/>
            </p:cNvSpPr>
            <p:nvPr/>
          </p:nvSpPr>
          <p:spPr bwMode="auto">
            <a:xfrm>
              <a:off x="2909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89" name="Rectangle 29"/>
            <p:cNvSpPr>
              <a:spLocks noChangeArrowheads="1"/>
            </p:cNvSpPr>
            <p:nvPr/>
          </p:nvSpPr>
          <p:spPr bwMode="auto">
            <a:xfrm>
              <a:off x="2960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90" name="Arc 30"/>
            <p:cNvSpPr>
              <a:spLocks/>
            </p:cNvSpPr>
            <p:nvPr/>
          </p:nvSpPr>
          <p:spPr bwMode="auto">
            <a:xfrm>
              <a:off x="2909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89 w 43200"/>
                <a:gd name="T1" fmla="*/ 33216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89" y="33215"/>
                  </a:moveTo>
                  <a:cubicBezTo>
                    <a:pt x="1175" y="29745"/>
                    <a:pt x="0" y="257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89" y="33215"/>
                  </a:moveTo>
                  <a:cubicBezTo>
                    <a:pt x="1175" y="29745"/>
                    <a:pt x="0" y="257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1" name="Freeform 31"/>
            <p:cNvSpPr>
              <a:spLocks/>
            </p:cNvSpPr>
            <p:nvPr/>
          </p:nvSpPr>
          <p:spPr bwMode="auto">
            <a:xfrm>
              <a:off x="2889" y="908"/>
              <a:ext cx="72" cy="66"/>
            </a:xfrm>
            <a:custGeom>
              <a:avLst/>
              <a:gdLst>
                <a:gd name="T0" fmla="*/ 0 w 72"/>
                <a:gd name="T1" fmla="*/ 44 h 66"/>
                <a:gd name="T2" fmla="*/ 28 w 72"/>
                <a:gd name="T3" fmla="*/ 28 h 66"/>
                <a:gd name="T4" fmla="*/ 39 w 72"/>
                <a:gd name="T5" fmla="*/ 0 h 66"/>
                <a:gd name="T6" fmla="*/ 72 w 72"/>
                <a:gd name="T7" fmla="*/ 66 h 66"/>
                <a:gd name="T8" fmla="*/ 0 w 72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6">
                  <a:moveTo>
                    <a:pt x="0" y="44"/>
                  </a:moveTo>
                  <a:lnTo>
                    <a:pt x="28" y="28"/>
                  </a:lnTo>
                  <a:lnTo>
                    <a:pt x="39" y="0"/>
                  </a:lnTo>
                  <a:lnTo>
                    <a:pt x="72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2" name="Rectangle 32"/>
            <p:cNvSpPr>
              <a:spLocks noChangeArrowheads="1"/>
            </p:cNvSpPr>
            <p:nvPr/>
          </p:nvSpPr>
          <p:spPr bwMode="auto">
            <a:xfrm>
              <a:off x="2848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93" name="Oval 33"/>
            <p:cNvSpPr>
              <a:spLocks noChangeArrowheads="1"/>
            </p:cNvSpPr>
            <p:nvPr/>
          </p:nvSpPr>
          <p:spPr bwMode="auto">
            <a:xfrm>
              <a:off x="4357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4" name="Rectangle 34"/>
            <p:cNvSpPr>
              <a:spLocks noChangeArrowheads="1"/>
            </p:cNvSpPr>
            <p:nvPr/>
          </p:nvSpPr>
          <p:spPr bwMode="auto">
            <a:xfrm>
              <a:off x="4407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95" name="Arc 35"/>
            <p:cNvSpPr>
              <a:spLocks/>
            </p:cNvSpPr>
            <p:nvPr/>
          </p:nvSpPr>
          <p:spPr bwMode="auto">
            <a:xfrm>
              <a:off x="4357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16 w 43200"/>
                <a:gd name="T1" fmla="*/ 33101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6" name="Freeform 36"/>
            <p:cNvSpPr>
              <a:spLocks/>
            </p:cNvSpPr>
            <p:nvPr/>
          </p:nvSpPr>
          <p:spPr bwMode="auto">
            <a:xfrm>
              <a:off x="4337" y="908"/>
              <a:ext cx="72" cy="66"/>
            </a:xfrm>
            <a:custGeom>
              <a:avLst/>
              <a:gdLst>
                <a:gd name="T0" fmla="*/ 0 w 72"/>
                <a:gd name="T1" fmla="*/ 44 h 66"/>
                <a:gd name="T2" fmla="*/ 27 w 72"/>
                <a:gd name="T3" fmla="*/ 28 h 66"/>
                <a:gd name="T4" fmla="*/ 39 w 72"/>
                <a:gd name="T5" fmla="*/ 0 h 66"/>
                <a:gd name="T6" fmla="*/ 72 w 72"/>
                <a:gd name="T7" fmla="*/ 66 h 66"/>
                <a:gd name="T8" fmla="*/ 0 w 72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6">
                  <a:moveTo>
                    <a:pt x="0" y="44"/>
                  </a:moveTo>
                  <a:lnTo>
                    <a:pt x="27" y="28"/>
                  </a:lnTo>
                  <a:lnTo>
                    <a:pt x="39" y="0"/>
                  </a:lnTo>
                  <a:lnTo>
                    <a:pt x="72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7" name="Rectangle 37"/>
            <p:cNvSpPr>
              <a:spLocks noChangeArrowheads="1"/>
            </p:cNvSpPr>
            <p:nvPr/>
          </p:nvSpPr>
          <p:spPr bwMode="auto">
            <a:xfrm>
              <a:off x="4296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398" name="Arc 38"/>
            <p:cNvSpPr>
              <a:spLocks/>
            </p:cNvSpPr>
            <p:nvPr/>
          </p:nvSpPr>
          <p:spPr bwMode="auto">
            <a:xfrm>
              <a:off x="2105" y="608"/>
              <a:ext cx="1022" cy="582"/>
            </a:xfrm>
            <a:custGeom>
              <a:avLst/>
              <a:gdLst>
                <a:gd name="G0" fmla="+- 20466 0 0"/>
                <a:gd name="G1" fmla="+- 20925 0 0"/>
                <a:gd name="G2" fmla="+- 21600 0 0"/>
                <a:gd name="T0" fmla="*/ 0 w 20466"/>
                <a:gd name="T1" fmla="*/ 14017 h 20925"/>
                <a:gd name="T2" fmla="*/ 15107 w 20466"/>
                <a:gd name="T3" fmla="*/ 0 h 20925"/>
                <a:gd name="T4" fmla="*/ 20466 w 20466"/>
                <a:gd name="T5" fmla="*/ 20925 h 20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66" h="20925" fill="none" extrusionOk="0">
                  <a:moveTo>
                    <a:pt x="0" y="14017"/>
                  </a:moveTo>
                  <a:cubicBezTo>
                    <a:pt x="2338" y="7089"/>
                    <a:pt x="8023" y="1814"/>
                    <a:pt x="15107" y="0"/>
                  </a:cubicBezTo>
                </a:path>
                <a:path w="20466" h="20925" stroke="0" extrusionOk="0">
                  <a:moveTo>
                    <a:pt x="0" y="14017"/>
                  </a:moveTo>
                  <a:cubicBezTo>
                    <a:pt x="2338" y="7089"/>
                    <a:pt x="8023" y="1814"/>
                    <a:pt x="15107" y="0"/>
                  </a:cubicBezTo>
                  <a:lnTo>
                    <a:pt x="20466" y="20925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99" name="Rectangle 39"/>
            <p:cNvSpPr>
              <a:spLocks noChangeArrowheads="1"/>
            </p:cNvSpPr>
            <p:nvPr/>
          </p:nvSpPr>
          <p:spPr bwMode="auto">
            <a:xfrm>
              <a:off x="2608" y="866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00" name="Line 40"/>
            <p:cNvSpPr>
              <a:spLocks noChangeShapeType="1"/>
            </p:cNvSpPr>
            <p:nvPr/>
          </p:nvSpPr>
          <p:spPr bwMode="auto">
            <a:xfrm>
              <a:off x="2125" y="1029"/>
              <a:ext cx="2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1" name="Freeform 41"/>
            <p:cNvSpPr>
              <a:spLocks/>
            </p:cNvSpPr>
            <p:nvPr/>
          </p:nvSpPr>
          <p:spPr bwMode="auto">
            <a:xfrm>
              <a:off x="2333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2" name="Rectangle 42"/>
            <p:cNvSpPr>
              <a:spLocks noChangeArrowheads="1"/>
            </p:cNvSpPr>
            <p:nvPr/>
          </p:nvSpPr>
          <p:spPr bwMode="auto">
            <a:xfrm>
              <a:off x="2245" y="86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.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03" name="Line 43"/>
            <p:cNvSpPr>
              <a:spLocks noChangeShapeType="1"/>
            </p:cNvSpPr>
            <p:nvPr/>
          </p:nvSpPr>
          <p:spPr bwMode="auto">
            <a:xfrm>
              <a:off x="2570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4" name="Freeform 44"/>
            <p:cNvSpPr>
              <a:spLocks/>
            </p:cNvSpPr>
            <p:nvPr/>
          </p:nvSpPr>
          <p:spPr bwMode="auto">
            <a:xfrm>
              <a:off x="2835" y="1000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5" name="Rectangle 45"/>
            <p:cNvSpPr>
              <a:spLocks noChangeArrowheads="1"/>
            </p:cNvSpPr>
            <p:nvPr/>
          </p:nvSpPr>
          <p:spPr bwMode="auto">
            <a:xfrm>
              <a:off x="3182" y="86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06" name="Line 46"/>
            <p:cNvSpPr>
              <a:spLocks noChangeShapeType="1"/>
            </p:cNvSpPr>
            <p:nvPr/>
          </p:nvSpPr>
          <p:spPr bwMode="auto">
            <a:xfrm>
              <a:off x="3071" y="1029"/>
              <a:ext cx="2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7" name="Freeform 47"/>
            <p:cNvSpPr>
              <a:spLocks/>
            </p:cNvSpPr>
            <p:nvPr/>
          </p:nvSpPr>
          <p:spPr bwMode="auto">
            <a:xfrm>
              <a:off x="3280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8" name="Arc 48"/>
            <p:cNvSpPr>
              <a:spLocks/>
            </p:cNvSpPr>
            <p:nvPr/>
          </p:nvSpPr>
          <p:spPr bwMode="auto">
            <a:xfrm>
              <a:off x="2848" y="608"/>
              <a:ext cx="595" cy="368"/>
            </a:xfrm>
            <a:custGeom>
              <a:avLst/>
              <a:gdLst>
                <a:gd name="G0" fmla="+- 35 0 0"/>
                <a:gd name="G1" fmla="+- 21600 0 0"/>
                <a:gd name="G2" fmla="+- 21600 0 0"/>
                <a:gd name="T0" fmla="*/ 0 w 21164"/>
                <a:gd name="T1" fmla="*/ 0 h 21600"/>
                <a:gd name="T2" fmla="*/ 21164 w 21164"/>
                <a:gd name="T3" fmla="*/ 17116 h 21600"/>
                <a:gd name="T4" fmla="*/ 35 w 211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64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0236" y="0"/>
                    <a:pt x="19046" y="7136"/>
                    <a:pt x="21164" y="17115"/>
                  </a:cubicBezTo>
                </a:path>
                <a:path w="21164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0236" y="0"/>
                    <a:pt x="19046" y="7136"/>
                    <a:pt x="21164" y="17115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09" name="Freeform 49"/>
            <p:cNvSpPr>
              <a:spLocks/>
            </p:cNvSpPr>
            <p:nvPr/>
          </p:nvSpPr>
          <p:spPr bwMode="auto">
            <a:xfrm>
              <a:off x="3408" y="877"/>
              <a:ext cx="58" cy="72"/>
            </a:xfrm>
            <a:custGeom>
              <a:avLst/>
              <a:gdLst>
                <a:gd name="T0" fmla="*/ 0 w 58"/>
                <a:gd name="T1" fmla="*/ 16 h 72"/>
                <a:gd name="T2" fmla="*/ 31 w 58"/>
                <a:gd name="T3" fmla="*/ 18 h 72"/>
                <a:gd name="T4" fmla="*/ 58 w 58"/>
                <a:gd name="T5" fmla="*/ 0 h 72"/>
                <a:gd name="T6" fmla="*/ 47 w 58"/>
                <a:gd name="T7" fmla="*/ 72 h 72"/>
                <a:gd name="T8" fmla="*/ 0 w 58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2">
                  <a:moveTo>
                    <a:pt x="0" y="16"/>
                  </a:moveTo>
                  <a:lnTo>
                    <a:pt x="31" y="18"/>
                  </a:lnTo>
                  <a:lnTo>
                    <a:pt x="58" y="0"/>
                  </a:lnTo>
                  <a:lnTo>
                    <a:pt x="47" y="7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0" name="Oval 50"/>
            <p:cNvSpPr>
              <a:spLocks noChangeArrowheads="1"/>
            </p:cNvSpPr>
            <p:nvPr/>
          </p:nvSpPr>
          <p:spPr bwMode="auto">
            <a:xfrm>
              <a:off x="3856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3906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12" name="Rectangle 52"/>
            <p:cNvSpPr>
              <a:spLocks noChangeArrowheads="1"/>
            </p:cNvSpPr>
            <p:nvPr/>
          </p:nvSpPr>
          <p:spPr bwMode="auto">
            <a:xfrm>
              <a:off x="3628" y="866"/>
              <a:ext cx="1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+/-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13" name="Line 53"/>
            <p:cNvSpPr>
              <a:spLocks noChangeShapeType="1"/>
            </p:cNvSpPr>
            <p:nvPr/>
          </p:nvSpPr>
          <p:spPr bwMode="auto">
            <a:xfrm>
              <a:off x="3517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4" name="Freeform 54"/>
            <p:cNvSpPr>
              <a:spLocks/>
            </p:cNvSpPr>
            <p:nvPr/>
          </p:nvSpPr>
          <p:spPr bwMode="auto">
            <a:xfrm>
              <a:off x="3781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5" name="Rectangle 55"/>
            <p:cNvSpPr>
              <a:spLocks noChangeArrowheads="1"/>
            </p:cNvSpPr>
            <p:nvPr/>
          </p:nvSpPr>
          <p:spPr bwMode="auto">
            <a:xfrm>
              <a:off x="4014" y="866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16" name="Line 56"/>
            <p:cNvSpPr>
              <a:spLocks noChangeShapeType="1"/>
            </p:cNvSpPr>
            <p:nvPr/>
          </p:nvSpPr>
          <p:spPr bwMode="auto">
            <a:xfrm>
              <a:off x="4018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7" name="Freeform 57"/>
            <p:cNvSpPr>
              <a:spLocks/>
            </p:cNvSpPr>
            <p:nvPr/>
          </p:nvSpPr>
          <p:spPr bwMode="auto">
            <a:xfrm>
              <a:off x="4282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8" name="Arc 58"/>
            <p:cNvSpPr>
              <a:spLocks/>
            </p:cNvSpPr>
            <p:nvPr/>
          </p:nvSpPr>
          <p:spPr bwMode="auto">
            <a:xfrm>
              <a:off x="3492" y="768"/>
              <a:ext cx="377" cy="262"/>
            </a:xfrm>
            <a:custGeom>
              <a:avLst/>
              <a:gdLst>
                <a:gd name="G0" fmla="+- 21145 0 0"/>
                <a:gd name="G1" fmla="+- 21600 0 0"/>
                <a:gd name="G2" fmla="+- 21600 0 0"/>
                <a:gd name="T0" fmla="*/ 0 w 21145"/>
                <a:gd name="T1" fmla="*/ 17188 h 21600"/>
                <a:gd name="T2" fmla="*/ 21145 w 21145"/>
                <a:gd name="T3" fmla="*/ 0 h 21600"/>
                <a:gd name="T4" fmla="*/ 21145 w 211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45" h="21600" fill="none" extrusionOk="0">
                  <a:moveTo>
                    <a:pt x="0" y="17188"/>
                  </a:moveTo>
                  <a:cubicBezTo>
                    <a:pt x="2089" y="7174"/>
                    <a:pt x="10916" y="0"/>
                    <a:pt x="21144" y="0"/>
                  </a:cubicBezTo>
                </a:path>
                <a:path w="21145" h="21600" stroke="0" extrusionOk="0">
                  <a:moveTo>
                    <a:pt x="0" y="17188"/>
                  </a:moveTo>
                  <a:cubicBezTo>
                    <a:pt x="2089" y="7174"/>
                    <a:pt x="10916" y="0"/>
                    <a:pt x="21144" y="0"/>
                  </a:cubicBezTo>
                  <a:lnTo>
                    <a:pt x="21145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19" name="Arc 59"/>
            <p:cNvSpPr>
              <a:spLocks/>
            </p:cNvSpPr>
            <p:nvPr/>
          </p:nvSpPr>
          <p:spPr bwMode="auto">
            <a:xfrm>
              <a:off x="3795" y="768"/>
              <a:ext cx="524" cy="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770"/>
                <a:gd name="T1" fmla="*/ 0 h 21600"/>
                <a:gd name="T2" fmla="*/ 19770 w 19770"/>
                <a:gd name="T3" fmla="*/ 12898 h 21600"/>
                <a:gd name="T4" fmla="*/ 0 w 197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70" h="21600" fill="none" extrusionOk="0">
                  <a:moveTo>
                    <a:pt x="-1" y="0"/>
                  </a:moveTo>
                  <a:cubicBezTo>
                    <a:pt x="8564" y="0"/>
                    <a:pt x="16319" y="5059"/>
                    <a:pt x="19769" y="12898"/>
                  </a:cubicBezTo>
                </a:path>
                <a:path w="19770" h="21600" stroke="0" extrusionOk="0">
                  <a:moveTo>
                    <a:pt x="-1" y="0"/>
                  </a:moveTo>
                  <a:cubicBezTo>
                    <a:pt x="8564" y="0"/>
                    <a:pt x="16319" y="5059"/>
                    <a:pt x="19769" y="128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0" name="Freeform 60"/>
            <p:cNvSpPr>
              <a:spLocks/>
            </p:cNvSpPr>
            <p:nvPr/>
          </p:nvSpPr>
          <p:spPr bwMode="auto">
            <a:xfrm>
              <a:off x="4283" y="927"/>
              <a:ext cx="64" cy="71"/>
            </a:xfrm>
            <a:custGeom>
              <a:avLst/>
              <a:gdLst>
                <a:gd name="T0" fmla="*/ 0 w 64"/>
                <a:gd name="T1" fmla="*/ 31 h 71"/>
                <a:gd name="T2" fmla="*/ 32 w 64"/>
                <a:gd name="T3" fmla="*/ 23 h 71"/>
                <a:gd name="T4" fmla="*/ 51 w 64"/>
                <a:gd name="T5" fmla="*/ 0 h 71"/>
                <a:gd name="T6" fmla="*/ 64 w 64"/>
                <a:gd name="T7" fmla="*/ 71 h 71"/>
                <a:gd name="T8" fmla="*/ 0 w 64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1">
                  <a:moveTo>
                    <a:pt x="0" y="31"/>
                  </a:moveTo>
                  <a:lnTo>
                    <a:pt x="32" y="23"/>
                  </a:lnTo>
                  <a:lnTo>
                    <a:pt x="51" y="0"/>
                  </a:lnTo>
                  <a:lnTo>
                    <a:pt x="64" y="7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1" name="Freeform 61"/>
            <p:cNvSpPr>
              <a:spLocks/>
            </p:cNvSpPr>
            <p:nvPr/>
          </p:nvSpPr>
          <p:spPr bwMode="auto">
            <a:xfrm>
              <a:off x="3062" y="1089"/>
              <a:ext cx="1900" cy="283"/>
            </a:xfrm>
            <a:custGeom>
              <a:avLst/>
              <a:gdLst>
                <a:gd name="T0" fmla="*/ 8 w 1900"/>
                <a:gd name="T1" fmla="*/ 7 h 283"/>
                <a:gd name="T2" fmla="*/ 25 w 1900"/>
                <a:gd name="T3" fmla="*/ 23 h 283"/>
                <a:gd name="T4" fmla="*/ 45 w 1900"/>
                <a:gd name="T5" fmla="*/ 36 h 283"/>
                <a:gd name="T6" fmla="*/ 67 w 1900"/>
                <a:gd name="T7" fmla="*/ 49 h 283"/>
                <a:gd name="T8" fmla="*/ 90 w 1900"/>
                <a:gd name="T9" fmla="*/ 63 h 283"/>
                <a:gd name="T10" fmla="*/ 118 w 1900"/>
                <a:gd name="T11" fmla="*/ 76 h 283"/>
                <a:gd name="T12" fmla="*/ 146 w 1900"/>
                <a:gd name="T13" fmla="*/ 88 h 283"/>
                <a:gd name="T14" fmla="*/ 177 w 1900"/>
                <a:gd name="T15" fmla="*/ 101 h 283"/>
                <a:gd name="T16" fmla="*/ 210 w 1900"/>
                <a:gd name="T17" fmla="*/ 114 h 283"/>
                <a:gd name="T18" fmla="*/ 245 w 1900"/>
                <a:gd name="T19" fmla="*/ 125 h 283"/>
                <a:gd name="T20" fmla="*/ 283 w 1900"/>
                <a:gd name="T21" fmla="*/ 137 h 283"/>
                <a:gd name="T22" fmla="*/ 322 w 1900"/>
                <a:gd name="T23" fmla="*/ 148 h 283"/>
                <a:gd name="T24" fmla="*/ 364 w 1900"/>
                <a:gd name="T25" fmla="*/ 158 h 283"/>
                <a:gd name="T26" fmla="*/ 407 w 1900"/>
                <a:gd name="T27" fmla="*/ 169 h 283"/>
                <a:gd name="T28" fmla="*/ 451 w 1900"/>
                <a:gd name="T29" fmla="*/ 179 h 283"/>
                <a:gd name="T30" fmla="*/ 499 w 1900"/>
                <a:gd name="T31" fmla="*/ 188 h 283"/>
                <a:gd name="T32" fmla="*/ 547 w 1900"/>
                <a:gd name="T33" fmla="*/ 198 h 283"/>
                <a:gd name="T34" fmla="*/ 597 w 1900"/>
                <a:gd name="T35" fmla="*/ 206 h 283"/>
                <a:gd name="T36" fmla="*/ 651 w 1900"/>
                <a:gd name="T37" fmla="*/ 216 h 283"/>
                <a:gd name="T38" fmla="*/ 704 w 1900"/>
                <a:gd name="T39" fmla="*/ 223 h 283"/>
                <a:gd name="T40" fmla="*/ 758 w 1900"/>
                <a:gd name="T41" fmla="*/ 231 h 283"/>
                <a:gd name="T42" fmla="*/ 814 w 1900"/>
                <a:gd name="T43" fmla="*/ 238 h 283"/>
                <a:gd name="T44" fmla="*/ 873 w 1900"/>
                <a:gd name="T45" fmla="*/ 244 h 283"/>
                <a:gd name="T46" fmla="*/ 932 w 1900"/>
                <a:gd name="T47" fmla="*/ 249 h 283"/>
                <a:gd name="T48" fmla="*/ 993 w 1900"/>
                <a:gd name="T49" fmla="*/ 256 h 283"/>
                <a:gd name="T50" fmla="*/ 1054 w 1900"/>
                <a:gd name="T51" fmla="*/ 261 h 283"/>
                <a:gd name="T52" fmla="*/ 1116 w 1900"/>
                <a:gd name="T53" fmla="*/ 266 h 283"/>
                <a:gd name="T54" fmla="*/ 1181 w 1900"/>
                <a:gd name="T55" fmla="*/ 269 h 283"/>
                <a:gd name="T56" fmla="*/ 1246 w 1900"/>
                <a:gd name="T57" fmla="*/ 273 h 283"/>
                <a:gd name="T58" fmla="*/ 1311 w 1900"/>
                <a:gd name="T59" fmla="*/ 276 h 283"/>
                <a:gd name="T60" fmla="*/ 1377 w 1900"/>
                <a:gd name="T61" fmla="*/ 278 h 283"/>
                <a:gd name="T62" fmla="*/ 1444 w 1900"/>
                <a:gd name="T63" fmla="*/ 280 h 283"/>
                <a:gd name="T64" fmla="*/ 1511 w 1900"/>
                <a:gd name="T65" fmla="*/ 281 h 283"/>
                <a:gd name="T66" fmla="*/ 1579 w 1900"/>
                <a:gd name="T67" fmla="*/ 283 h 283"/>
                <a:gd name="T68" fmla="*/ 1647 w 1900"/>
                <a:gd name="T69" fmla="*/ 283 h 283"/>
                <a:gd name="T70" fmla="*/ 1717 w 1900"/>
                <a:gd name="T71" fmla="*/ 283 h 283"/>
                <a:gd name="T72" fmla="*/ 1785 w 1900"/>
                <a:gd name="T73" fmla="*/ 283 h 283"/>
                <a:gd name="T74" fmla="*/ 1855 w 1900"/>
                <a:gd name="T75" fmla="*/ 280 h 283"/>
                <a:gd name="T76" fmla="*/ 1900 w 1900"/>
                <a:gd name="T77" fmla="*/ 27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0" h="283">
                  <a:moveTo>
                    <a:pt x="0" y="0"/>
                  </a:moveTo>
                  <a:lnTo>
                    <a:pt x="8" y="7"/>
                  </a:lnTo>
                  <a:lnTo>
                    <a:pt x="16" y="15"/>
                  </a:lnTo>
                  <a:lnTo>
                    <a:pt x="25" y="23"/>
                  </a:lnTo>
                  <a:lnTo>
                    <a:pt x="35" y="28"/>
                  </a:lnTo>
                  <a:lnTo>
                    <a:pt x="45" y="36"/>
                  </a:lnTo>
                  <a:lnTo>
                    <a:pt x="56" y="43"/>
                  </a:lnTo>
                  <a:lnTo>
                    <a:pt x="67" y="49"/>
                  </a:lnTo>
                  <a:lnTo>
                    <a:pt x="79" y="56"/>
                  </a:lnTo>
                  <a:lnTo>
                    <a:pt x="90" y="63"/>
                  </a:lnTo>
                  <a:lnTo>
                    <a:pt x="104" y="69"/>
                  </a:lnTo>
                  <a:lnTo>
                    <a:pt x="118" y="76"/>
                  </a:lnTo>
                  <a:lnTo>
                    <a:pt x="131" y="81"/>
                  </a:lnTo>
                  <a:lnTo>
                    <a:pt x="146" y="88"/>
                  </a:lnTo>
                  <a:lnTo>
                    <a:pt x="162" y="96"/>
                  </a:lnTo>
                  <a:lnTo>
                    <a:pt x="177" y="101"/>
                  </a:lnTo>
                  <a:lnTo>
                    <a:pt x="194" y="108"/>
                  </a:lnTo>
                  <a:lnTo>
                    <a:pt x="210" y="114"/>
                  </a:lnTo>
                  <a:lnTo>
                    <a:pt x="227" y="119"/>
                  </a:lnTo>
                  <a:lnTo>
                    <a:pt x="245" y="125"/>
                  </a:lnTo>
                  <a:lnTo>
                    <a:pt x="264" y="130"/>
                  </a:lnTo>
                  <a:lnTo>
                    <a:pt x="283" y="137"/>
                  </a:lnTo>
                  <a:lnTo>
                    <a:pt x="303" y="143"/>
                  </a:lnTo>
                  <a:lnTo>
                    <a:pt x="322" y="148"/>
                  </a:lnTo>
                  <a:lnTo>
                    <a:pt x="342" y="154"/>
                  </a:lnTo>
                  <a:lnTo>
                    <a:pt x="364" y="158"/>
                  </a:lnTo>
                  <a:lnTo>
                    <a:pt x="385" y="164"/>
                  </a:lnTo>
                  <a:lnTo>
                    <a:pt x="407" y="169"/>
                  </a:lnTo>
                  <a:lnTo>
                    <a:pt x="429" y="175"/>
                  </a:lnTo>
                  <a:lnTo>
                    <a:pt x="451" y="179"/>
                  </a:lnTo>
                  <a:lnTo>
                    <a:pt x="474" y="184"/>
                  </a:lnTo>
                  <a:lnTo>
                    <a:pt x="499" y="188"/>
                  </a:lnTo>
                  <a:lnTo>
                    <a:pt x="523" y="194"/>
                  </a:lnTo>
                  <a:lnTo>
                    <a:pt x="547" y="198"/>
                  </a:lnTo>
                  <a:lnTo>
                    <a:pt x="572" y="203"/>
                  </a:lnTo>
                  <a:lnTo>
                    <a:pt x="597" y="206"/>
                  </a:lnTo>
                  <a:lnTo>
                    <a:pt x="623" y="211"/>
                  </a:lnTo>
                  <a:lnTo>
                    <a:pt x="651" y="216"/>
                  </a:lnTo>
                  <a:lnTo>
                    <a:pt x="676" y="219"/>
                  </a:lnTo>
                  <a:lnTo>
                    <a:pt x="704" y="223"/>
                  </a:lnTo>
                  <a:lnTo>
                    <a:pt x="731" y="227"/>
                  </a:lnTo>
                  <a:lnTo>
                    <a:pt x="758" y="231"/>
                  </a:lnTo>
                  <a:lnTo>
                    <a:pt x="786" y="235"/>
                  </a:lnTo>
                  <a:lnTo>
                    <a:pt x="814" y="238"/>
                  </a:lnTo>
                  <a:lnTo>
                    <a:pt x="843" y="240"/>
                  </a:lnTo>
                  <a:lnTo>
                    <a:pt x="873" y="244"/>
                  </a:lnTo>
                  <a:lnTo>
                    <a:pt x="902" y="247"/>
                  </a:lnTo>
                  <a:lnTo>
                    <a:pt x="932" y="249"/>
                  </a:lnTo>
                  <a:lnTo>
                    <a:pt x="963" y="254"/>
                  </a:lnTo>
                  <a:lnTo>
                    <a:pt x="993" y="256"/>
                  </a:lnTo>
                  <a:lnTo>
                    <a:pt x="1023" y="258"/>
                  </a:lnTo>
                  <a:lnTo>
                    <a:pt x="1054" y="261"/>
                  </a:lnTo>
                  <a:lnTo>
                    <a:pt x="1084" y="264"/>
                  </a:lnTo>
                  <a:lnTo>
                    <a:pt x="1116" y="266"/>
                  </a:lnTo>
                  <a:lnTo>
                    <a:pt x="1148" y="267"/>
                  </a:lnTo>
                  <a:lnTo>
                    <a:pt x="1181" y="269"/>
                  </a:lnTo>
                  <a:lnTo>
                    <a:pt x="1213" y="271"/>
                  </a:lnTo>
                  <a:lnTo>
                    <a:pt x="1246" y="273"/>
                  </a:lnTo>
                  <a:lnTo>
                    <a:pt x="1278" y="275"/>
                  </a:lnTo>
                  <a:lnTo>
                    <a:pt x="1311" y="276"/>
                  </a:lnTo>
                  <a:lnTo>
                    <a:pt x="1343" y="277"/>
                  </a:lnTo>
                  <a:lnTo>
                    <a:pt x="1377" y="278"/>
                  </a:lnTo>
                  <a:lnTo>
                    <a:pt x="1410" y="279"/>
                  </a:lnTo>
                  <a:lnTo>
                    <a:pt x="1444" y="280"/>
                  </a:lnTo>
                  <a:lnTo>
                    <a:pt x="1478" y="280"/>
                  </a:lnTo>
                  <a:lnTo>
                    <a:pt x="1511" y="281"/>
                  </a:lnTo>
                  <a:lnTo>
                    <a:pt x="1545" y="281"/>
                  </a:lnTo>
                  <a:lnTo>
                    <a:pt x="1579" y="283"/>
                  </a:lnTo>
                  <a:lnTo>
                    <a:pt x="1613" y="283"/>
                  </a:lnTo>
                  <a:lnTo>
                    <a:pt x="1647" y="283"/>
                  </a:lnTo>
                  <a:lnTo>
                    <a:pt x="1682" y="283"/>
                  </a:lnTo>
                  <a:lnTo>
                    <a:pt x="1717" y="283"/>
                  </a:lnTo>
                  <a:lnTo>
                    <a:pt x="1751" y="283"/>
                  </a:lnTo>
                  <a:lnTo>
                    <a:pt x="1785" y="283"/>
                  </a:lnTo>
                  <a:lnTo>
                    <a:pt x="1820" y="281"/>
                  </a:lnTo>
                  <a:lnTo>
                    <a:pt x="1855" y="280"/>
                  </a:lnTo>
                  <a:lnTo>
                    <a:pt x="1889" y="280"/>
                  </a:lnTo>
                  <a:lnTo>
                    <a:pt x="1900" y="27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2" name="Freeform 62"/>
            <p:cNvSpPr>
              <a:spLocks/>
            </p:cNvSpPr>
            <p:nvPr/>
          </p:nvSpPr>
          <p:spPr bwMode="auto">
            <a:xfrm>
              <a:off x="4943" y="1340"/>
              <a:ext cx="71" cy="58"/>
            </a:xfrm>
            <a:custGeom>
              <a:avLst/>
              <a:gdLst>
                <a:gd name="T0" fmla="*/ 3 w 71"/>
                <a:gd name="T1" fmla="*/ 58 h 58"/>
                <a:gd name="T2" fmla="*/ 12 w 71"/>
                <a:gd name="T3" fmla="*/ 29 h 58"/>
                <a:gd name="T4" fmla="*/ 0 w 71"/>
                <a:gd name="T5" fmla="*/ 0 h 58"/>
                <a:gd name="T6" fmla="*/ 71 w 71"/>
                <a:gd name="T7" fmla="*/ 27 h 58"/>
                <a:gd name="T8" fmla="*/ 3 w 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8">
                  <a:moveTo>
                    <a:pt x="3" y="58"/>
                  </a:moveTo>
                  <a:lnTo>
                    <a:pt x="12" y="29"/>
                  </a:lnTo>
                  <a:lnTo>
                    <a:pt x="0" y="0"/>
                  </a:lnTo>
                  <a:lnTo>
                    <a:pt x="71" y="27"/>
                  </a:lnTo>
                  <a:lnTo>
                    <a:pt x="3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3" name="Rectangle 63"/>
            <p:cNvSpPr>
              <a:spLocks noChangeArrowheads="1"/>
            </p:cNvSpPr>
            <p:nvPr/>
          </p:nvSpPr>
          <p:spPr bwMode="auto">
            <a:xfrm>
              <a:off x="3628" y="1199"/>
              <a:ext cx="1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   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3560" y="1117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25" name="Rectangle 65"/>
            <p:cNvSpPr>
              <a:spLocks noChangeArrowheads="1"/>
            </p:cNvSpPr>
            <p:nvPr/>
          </p:nvSpPr>
          <p:spPr bwMode="auto">
            <a:xfrm>
              <a:off x="1791" y="1252"/>
              <a:ext cx="2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        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26" name="Rectangle 66"/>
            <p:cNvSpPr>
              <a:spLocks noChangeArrowheads="1"/>
            </p:cNvSpPr>
            <p:nvPr/>
          </p:nvSpPr>
          <p:spPr bwMode="auto">
            <a:xfrm>
              <a:off x="2656" y="1144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27" name="Line 67"/>
            <p:cNvSpPr>
              <a:spLocks noChangeShapeType="1"/>
            </p:cNvSpPr>
            <p:nvPr/>
          </p:nvSpPr>
          <p:spPr bwMode="auto">
            <a:xfrm>
              <a:off x="2632" y="496"/>
              <a:ext cx="23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8" name="Freeform 68"/>
            <p:cNvSpPr>
              <a:spLocks/>
            </p:cNvSpPr>
            <p:nvPr/>
          </p:nvSpPr>
          <p:spPr bwMode="auto">
            <a:xfrm>
              <a:off x="4956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29" name="Oval 69"/>
            <p:cNvSpPr>
              <a:spLocks noChangeArrowheads="1"/>
            </p:cNvSpPr>
            <p:nvPr/>
          </p:nvSpPr>
          <p:spPr bwMode="auto">
            <a:xfrm>
              <a:off x="1579" y="4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0" name="Rectangle 70"/>
            <p:cNvSpPr>
              <a:spLocks noChangeArrowheads="1"/>
            </p:cNvSpPr>
            <p:nvPr/>
          </p:nvSpPr>
          <p:spPr bwMode="auto">
            <a:xfrm>
              <a:off x="1629" y="4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31" name="Line 71"/>
            <p:cNvSpPr>
              <a:spLocks noChangeShapeType="1"/>
            </p:cNvSpPr>
            <p:nvPr/>
          </p:nvSpPr>
          <p:spPr bwMode="auto">
            <a:xfrm>
              <a:off x="1407" y="496"/>
              <a:ext cx="1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2" name="Freeform 72"/>
            <p:cNvSpPr>
              <a:spLocks/>
            </p:cNvSpPr>
            <p:nvPr/>
          </p:nvSpPr>
          <p:spPr bwMode="auto">
            <a:xfrm>
              <a:off x="1504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3" name="Line 73"/>
            <p:cNvSpPr>
              <a:spLocks noChangeShapeType="1"/>
            </p:cNvSpPr>
            <p:nvPr/>
          </p:nvSpPr>
          <p:spPr bwMode="auto">
            <a:xfrm>
              <a:off x="1741" y="496"/>
              <a:ext cx="6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4" name="Freeform 74"/>
            <p:cNvSpPr>
              <a:spLocks/>
            </p:cNvSpPr>
            <p:nvPr/>
          </p:nvSpPr>
          <p:spPr bwMode="auto">
            <a:xfrm>
              <a:off x="2395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5" name="Rectangle 75"/>
            <p:cNvSpPr>
              <a:spLocks noChangeArrowheads="1"/>
            </p:cNvSpPr>
            <p:nvPr/>
          </p:nvSpPr>
          <p:spPr bwMode="auto">
            <a:xfrm>
              <a:off x="1908" y="322"/>
              <a:ext cx="2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letter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36" name="Oval 76"/>
            <p:cNvSpPr>
              <a:spLocks noChangeArrowheads="1"/>
            </p:cNvSpPr>
            <p:nvPr/>
          </p:nvSpPr>
          <p:spPr bwMode="auto">
            <a:xfrm>
              <a:off x="2470" y="4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7" name="Rectangle 77"/>
            <p:cNvSpPr>
              <a:spLocks noChangeArrowheads="1"/>
            </p:cNvSpPr>
            <p:nvPr/>
          </p:nvSpPr>
          <p:spPr bwMode="auto">
            <a:xfrm>
              <a:off x="2520" y="4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38" name="Arc 78"/>
            <p:cNvSpPr>
              <a:spLocks/>
            </p:cNvSpPr>
            <p:nvPr/>
          </p:nvSpPr>
          <p:spPr bwMode="auto">
            <a:xfrm>
              <a:off x="2470" y="288"/>
              <a:ext cx="157" cy="1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50 w 43200"/>
                <a:gd name="T1" fmla="*/ 33154 h 37849"/>
                <a:gd name="T2" fmla="*/ 35831 w 43200"/>
                <a:gd name="T3" fmla="*/ 37849 h 37849"/>
                <a:gd name="T4" fmla="*/ 21600 w 43200"/>
                <a:gd name="T5" fmla="*/ 21600 h 37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849" fill="none" extrusionOk="0">
                  <a:moveTo>
                    <a:pt x="3349" y="33154"/>
                  </a:moveTo>
                  <a:cubicBezTo>
                    <a:pt x="1161" y="29697"/>
                    <a:pt x="0" y="25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5"/>
                    <a:pt x="40514" y="33747"/>
                    <a:pt x="35831" y="37849"/>
                  </a:cubicBezTo>
                </a:path>
                <a:path w="43200" h="37849" stroke="0" extrusionOk="0">
                  <a:moveTo>
                    <a:pt x="3349" y="33154"/>
                  </a:moveTo>
                  <a:cubicBezTo>
                    <a:pt x="1161" y="29697"/>
                    <a:pt x="0" y="25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5"/>
                    <a:pt x="40514" y="33747"/>
                    <a:pt x="35831" y="37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39" name="Freeform 79"/>
            <p:cNvSpPr>
              <a:spLocks/>
            </p:cNvSpPr>
            <p:nvPr/>
          </p:nvSpPr>
          <p:spPr bwMode="auto">
            <a:xfrm>
              <a:off x="2449" y="375"/>
              <a:ext cx="72" cy="65"/>
            </a:xfrm>
            <a:custGeom>
              <a:avLst/>
              <a:gdLst>
                <a:gd name="T0" fmla="*/ 0 w 72"/>
                <a:gd name="T1" fmla="*/ 43 h 65"/>
                <a:gd name="T2" fmla="*/ 28 w 72"/>
                <a:gd name="T3" fmla="*/ 28 h 65"/>
                <a:gd name="T4" fmla="*/ 40 w 72"/>
                <a:gd name="T5" fmla="*/ 0 h 65"/>
                <a:gd name="T6" fmla="*/ 72 w 72"/>
                <a:gd name="T7" fmla="*/ 65 h 65"/>
                <a:gd name="T8" fmla="*/ 0 w 72"/>
                <a:gd name="T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5">
                  <a:moveTo>
                    <a:pt x="0" y="43"/>
                  </a:moveTo>
                  <a:lnTo>
                    <a:pt x="28" y="28"/>
                  </a:lnTo>
                  <a:lnTo>
                    <a:pt x="40" y="0"/>
                  </a:lnTo>
                  <a:lnTo>
                    <a:pt x="72" y="6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0" name="Rectangle 80"/>
            <p:cNvSpPr>
              <a:spLocks noChangeArrowheads="1"/>
            </p:cNvSpPr>
            <p:nvPr/>
          </p:nvSpPr>
          <p:spPr bwMode="auto">
            <a:xfrm>
              <a:off x="2336" y="119"/>
              <a:ext cx="6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letter / 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41" name="Rectangle 81"/>
            <p:cNvSpPr>
              <a:spLocks noChangeArrowheads="1"/>
            </p:cNvSpPr>
            <p:nvPr/>
          </p:nvSpPr>
          <p:spPr bwMode="auto">
            <a:xfrm>
              <a:off x="2854" y="333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42" name="Rectangle 82"/>
            <p:cNvSpPr>
              <a:spLocks noChangeArrowheads="1"/>
            </p:cNvSpPr>
            <p:nvPr/>
          </p:nvSpPr>
          <p:spPr bwMode="auto">
            <a:xfrm>
              <a:off x="3077" y="33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 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43" name="Line 83"/>
            <p:cNvSpPr>
              <a:spLocks noChangeShapeType="1"/>
            </p:cNvSpPr>
            <p:nvPr/>
          </p:nvSpPr>
          <p:spPr bwMode="auto">
            <a:xfrm>
              <a:off x="1629" y="603"/>
              <a:ext cx="1" cy="3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4" name="Line 84"/>
            <p:cNvSpPr>
              <a:spLocks noChangeShapeType="1"/>
            </p:cNvSpPr>
            <p:nvPr/>
          </p:nvSpPr>
          <p:spPr bwMode="auto">
            <a:xfrm>
              <a:off x="5026" y="496"/>
              <a:ext cx="1" cy="3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5" name="Freeform 85"/>
            <p:cNvSpPr>
              <a:spLocks/>
            </p:cNvSpPr>
            <p:nvPr/>
          </p:nvSpPr>
          <p:spPr bwMode="auto">
            <a:xfrm>
              <a:off x="4995" y="3682"/>
              <a:ext cx="61" cy="67"/>
            </a:xfrm>
            <a:custGeom>
              <a:avLst/>
              <a:gdLst>
                <a:gd name="T0" fmla="*/ 0 w 61"/>
                <a:gd name="T1" fmla="*/ 0 h 67"/>
                <a:gd name="T2" fmla="*/ 31 w 61"/>
                <a:gd name="T3" fmla="*/ 10 h 67"/>
                <a:gd name="T4" fmla="*/ 61 w 61"/>
                <a:gd name="T5" fmla="*/ 0 h 67"/>
                <a:gd name="T6" fmla="*/ 31 w 61"/>
                <a:gd name="T7" fmla="*/ 67 h 67"/>
                <a:gd name="T8" fmla="*/ 0 w 61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31" y="10"/>
                  </a:lnTo>
                  <a:lnTo>
                    <a:pt x="61" y="0"/>
                  </a:lnTo>
                  <a:lnTo>
                    <a:pt x="3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6" name="Line 86"/>
            <p:cNvSpPr>
              <a:spLocks noChangeShapeType="1"/>
            </p:cNvSpPr>
            <p:nvPr/>
          </p:nvSpPr>
          <p:spPr bwMode="auto">
            <a:xfrm>
              <a:off x="1629" y="1563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7" name="Freeform 87"/>
            <p:cNvSpPr>
              <a:spLocks/>
            </p:cNvSpPr>
            <p:nvPr/>
          </p:nvSpPr>
          <p:spPr bwMode="auto">
            <a:xfrm>
              <a:off x="1894" y="1534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10 w 69"/>
                <a:gd name="T3" fmla="*/ 29 h 57"/>
                <a:gd name="T4" fmla="*/ 0 w 69"/>
                <a:gd name="T5" fmla="*/ 0 h 57"/>
                <a:gd name="T6" fmla="*/ 69 w 69"/>
                <a:gd name="T7" fmla="*/ 29 h 57"/>
                <a:gd name="T8" fmla="*/ 0 w 6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8" name="Oval 88"/>
            <p:cNvSpPr>
              <a:spLocks noChangeArrowheads="1"/>
            </p:cNvSpPr>
            <p:nvPr/>
          </p:nvSpPr>
          <p:spPr bwMode="auto">
            <a:xfrm>
              <a:off x="1968" y="1488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49" name="Rectangle 89"/>
            <p:cNvSpPr>
              <a:spLocks noChangeArrowheads="1"/>
            </p:cNvSpPr>
            <p:nvPr/>
          </p:nvSpPr>
          <p:spPr bwMode="auto">
            <a:xfrm>
              <a:off x="2019" y="149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50" name="Rectangle 90"/>
            <p:cNvSpPr>
              <a:spLocks noChangeArrowheads="1"/>
            </p:cNvSpPr>
            <p:nvPr/>
          </p:nvSpPr>
          <p:spPr bwMode="auto">
            <a:xfrm>
              <a:off x="1741" y="138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&lt;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51" name="Line 91"/>
            <p:cNvSpPr>
              <a:spLocks noChangeShapeType="1"/>
            </p:cNvSpPr>
            <p:nvPr/>
          </p:nvSpPr>
          <p:spPr bwMode="auto">
            <a:xfrm>
              <a:off x="2130" y="1563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2" name="Freeform 92"/>
            <p:cNvSpPr>
              <a:spLocks/>
            </p:cNvSpPr>
            <p:nvPr/>
          </p:nvSpPr>
          <p:spPr bwMode="auto">
            <a:xfrm>
              <a:off x="4956" y="153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3" name="Rectangle 93"/>
            <p:cNvSpPr>
              <a:spLocks noChangeArrowheads="1"/>
            </p:cNvSpPr>
            <p:nvPr/>
          </p:nvSpPr>
          <p:spPr bwMode="auto">
            <a:xfrm>
              <a:off x="2186" y="138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54" name="Line 94"/>
            <p:cNvSpPr>
              <a:spLocks noChangeShapeType="1"/>
            </p:cNvSpPr>
            <p:nvPr/>
          </p:nvSpPr>
          <p:spPr bwMode="auto">
            <a:xfrm>
              <a:off x="2019" y="1669"/>
              <a:ext cx="1" cy="2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5" name="Line 95"/>
            <p:cNvSpPr>
              <a:spLocks noChangeShapeType="1"/>
            </p:cNvSpPr>
            <p:nvPr/>
          </p:nvSpPr>
          <p:spPr bwMode="auto">
            <a:xfrm>
              <a:off x="2019" y="1723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6" name="Freeform 96"/>
            <p:cNvSpPr>
              <a:spLocks/>
            </p:cNvSpPr>
            <p:nvPr/>
          </p:nvSpPr>
          <p:spPr bwMode="auto">
            <a:xfrm>
              <a:off x="4956" y="169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7" name="Rectangle 97"/>
            <p:cNvSpPr>
              <a:spLocks noChangeArrowheads="1"/>
            </p:cNvSpPr>
            <p:nvPr/>
          </p:nvSpPr>
          <p:spPr bwMode="auto">
            <a:xfrm>
              <a:off x="2186" y="154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58" name="Line 98"/>
            <p:cNvSpPr>
              <a:spLocks noChangeShapeType="1"/>
            </p:cNvSpPr>
            <p:nvPr/>
          </p:nvSpPr>
          <p:spPr bwMode="auto">
            <a:xfrm>
              <a:off x="2019" y="1936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59" name="Freeform 99"/>
            <p:cNvSpPr>
              <a:spLocks/>
            </p:cNvSpPr>
            <p:nvPr/>
          </p:nvSpPr>
          <p:spPr bwMode="auto">
            <a:xfrm>
              <a:off x="4956" y="190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0" name="Rectangle 100"/>
            <p:cNvSpPr>
              <a:spLocks noChangeArrowheads="1"/>
            </p:cNvSpPr>
            <p:nvPr/>
          </p:nvSpPr>
          <p:spPr bwMode="auto">
            <a:xfrm>
              <a:off x="2186" y="1773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61" name="Line 101"/>
            <p:cNvSpPr>
              <a:spLocks noChangeShapeType="1"/>
            </p:cNvSpPr>
            <p:nvPr/>
          </p:nvSpPr>
          <p:spPr bwMode="auto">
            <a:xfrm>
              <a:off x="1629" y="209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2" name="Freeform 102"/>
            <p:cNvSpPr>
              <a:spLocks/>
            </p:cNvSpPr>
            <p:nvPr/>
          </p:nvSpPr>
          <p:spPr bwMode="auto">
            <a:xfrm>
              <a:off x="1894" y="206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3" name="Oval 103"/>
            <p:cNvSpPr>
              <a:spLocks noChangeArrowheads="1"/>
            </p:cNvSpPr>
            <p:nvPr/>
          </p:nvSpPr>
          <p:spPr bwMode="auto">
            <a:xfrm>
              <a:off x="1968" y="20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4" name="Rectangle 104"/>
            <p:cNvSpPr>
              <a:spLocks noChangeArrowheads="1"/>
            </p:cNvSpPr>
            <p:nvPr/>
          </p:nvSpPr>
          <p:spPr bwMode="auto">
            <a:xfrm>
              <a:off x="2019" y="20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9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65" name="Rectangle 105"/>
            <p:cNvSpPr>
              <a:spLocks noChangeArrowheads="1"/>
            </p:cNvSpPr>
            <p:nvPr/>
          </p:nvSpPr>
          <p:spPr bwMode="auto">
            <a:xfrm>
              <a:off x="1741" y="193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66" name="Line 106"/>
            <p:cNvSpPr>
              <a:spLocks noChangeShapeType="1"/>
            </p:cNvSpPr>
            <p:nvPr/>
          </p:nvSpPr>
          <p:spPr bwMode="auto">
            <a:xfrm>
              <a:off x="2130" y="2096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7" name="Freeform 107"/>
            <p:cNvSpPr>
              <a:spLocks/>
            </p:cNvSpPr>
            <p:nvPr/>
          </p:nvSpPr>
          <p:spPr bwMode="auto">
            <a:xfrm>
              <a:off x="4956" y="20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68" name="Rectangle 108"/>
            <p:cNvSpPr>
              <a:spLocks noChangeArrowheads="1"/>
            </p:cNvSpPr>
            <p:nvPr/>
          </p:nvSpPr>
          <p:spPr bwMode="auto">
            <a:xfrm>
              <a:off x="2186" y="193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69" name="Line 109"/>
            <p:cNvSpPr>
              <a:spLocks noChangeShapeType="1"/>
            </p:cNvSpPr>
            <p:nvPr/>
          </p:nvSpPr>
          <p:spPr bwMode="auto">
            <a:xfrm>
              <a:off x="2019" y="2203"/>
              <a:ext cx="1" cy="1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0" name="Line 110"/>
            <p:cNvSpPr>
              <a:spLocks noChangeShapeType="1"/>
            </p:cNvSpPr>
            <p:nvPr/>
          </p:nvSpPr>
          <p:spPr bwMode="auto">
            <a:xfrm>
              <a:off x="2019" y="230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1" name="Freeform 111"/>
            <p:cNvSpPr>
              <a:spLocks/>
            </p:cNvSpPr>
            <p:nvPr/>
          </p:nvSpPr>
          <p:spPr bwMode="auto">
            <a:xfrm>
              <a:off x="4956" y="228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2" name="Rectangle 112"/>
            <p:cNvSpPr>
              <a:spLocks noChangeArrowheads="1"/>
            </p:cNvSpPr>
            <p:nvPr/>
          </p:nvSpPr>
          <p:spPr bwMode="auto">
            <a:xfrm>
              <a:off x="2186" y="214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73" name="Line 113"/>
            <p:cNvSpPr>
              <a:spLocks noChangeShapeType="1"/>
            </p:cNvSpPr>
            <p:nvPr/>
          </p:nvSpPr>
          <p:spPr bwMode="auto">
            <a:xfrm>
              <a:off x="1629" y="2523"/>
              <a:ext cx="334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4" name="Freeform 114"/>
            <p:cNvSpPr>
              <a:spLocks/>
            </p:cNvSpPr>
            <p:nvPr/>
          </p:nvSpPr>
          <p:spPr bwMode="auto">
            <a:xfrm>
              <a:off x="4956" y="249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5" name="Rectangle 115"/>
            <p:cNvSpPr>
              <a:spLocks noChangeArrowheads="1"/>
            </p:cNvSpPr>
            <p:nvPr/>
          </p:nvSpPr>
          <p:spPr bwMode="auto">
            <a:xfrm>
              <a:off x="1741" y="235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76" name="Line 116"/>
            <p:cNvSpPr>
              <a:spLocks noChangeShapeType="1"/>
            </p:cNvSpPr>
            <p:nvPr/>
          </p:nvSpPr>
          <p:spPr bwMode="auto">
            <a:xfrm>
              <a:off x="1629" y="273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7" name="Freeform 117"/>
            <p:cNvSpPr>
              <a:spLocks/>
            </p:cNvSpPr>
            <p:nvPr/>
          </p:nvSpPr>
          <p:spPr bwMode="auto">
            <a:xfrm>
              <a:off x="1894" y="270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78" name="Rectangle 118"/>
            <p:cNvSpPr>
              <a:spLocks noChangeArrowheads="1"/>
            </p:cNvSpPr>
            <p:nvPr/>
          </p:nvSpPr>
          <p:spPr bwMode="auto">
            <a:xfrm>
              <a:off x="1741" y="258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：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271479" name="Oval 119"/>
            <p:cNvSpPr>
              <a:spLocks noChangeArrowheads="1"/>
            </p:cNvSpPr>
            <p:nvPr/>
          </p:nvSpPr>
          <p:spPr bwMode="auto">
            <a:xfrm>
              <a:off x="1968" y="266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0" name="Rectangle 120"/>
            <p:cNvSpPr>
              <a:spLocks noChangeArrowheads="1"/>
            </p:cNvSpPr>
            <p:nvPr/>
          </p:nvSpPr>
          <p:spPr bwMode="auto">
            <a:xfrm>
              <a:off x="1991" y="267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81" name="Line 121"/>
            <p:cNvSpPr>
              <a:spLocks noChangeShapeType="1"/>
            </p:cNvSpPr>
            <p:nvPr/>
          </p:nvSpPr>
          <p:spPr bwMode="auto">
            <a:xfrm>
              <a:off x="2130" y="2736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2" name="Freeform 122"/>
            <p:cNvSpPr>
              <a:spLocks/>
            </p:cNvSpPr>
            <p:nvPr/>
          </p:nvSpPr>
          <p:spPr bwMode="auto">
            <a:xfrm>
              <a:off x="4956" y="270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2200" y="256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84" name="Line 124"/>
            <p:cNvSpPr>
              <a:spLocks noChangeShapeType="1"/>
            </p:cNvSpPr>
            <p:nvPr/>
          </p:nvSpPr>
          <p:spPr bwMode="auto">
            <a:xfrm>
              <a:off x="2019" y="2842"/>
              <a:ext cx="1" cy="10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5" name="Line 125"/>
            <p:cNvSpPr>
              <a:spLocks noChangeShapeType="1"/>
            </p:cNvSpPr>
            <p:nvPr/>
          </p:nvSpPr>
          <p:spPr bwMode="auto">
            <a:xfrm>
              <a:off x="2019" y="294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6" name="Freeform 126"/>
            <p:cNvSpPr>
              <a:spLocks/>
            </p:cNvSpPr>
            <p:nvPr/>
          </p:nvSpPr>
          <p:spPr bwMode="auto">
            <a:xfrm>
              <a:off x="4956" y="292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2186" y="278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88" name="Line 128"/>
            <p:cNvSpPr>
              <a:spLocks noChangeShapeType="1"/>
            </p:cNvSpPr>
            <p:nvPr/>
          </p:nvSpPr>
          <p:spPr bwMode="auto">
            <a:xfrm>
              <a:off x="1629" y="3162"/>
              <a:ext cx="334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89" name="Freeform 129"/>
            <p:cNvSpPr>
              <a:spLocks/>
            </p:cNvSpPr>
            <p:nvPr/>
          </p:nvSpPr>
          <p:spPr bwMode="auto">
            <a:xfrm>
              <a:off x="4956" y="313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8 h 57"/>
                <a:gd name="T4" fmla="*/ 0 w 70"/>
                <a:gd name="T5" fmla="*/ 0 h 57"/>
                <a:gd name="T6" fmla="*/ 70 w 70"/>
                <a:gd name="T7" fmla="*/ 28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70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0" name="Rectangle 130"/>
            <p:cNvSpPr>
              <a:spLocks noChangeArrowheads="1"/>
            </p:cNvSpPr>
            <p:nvPr/>
          </p:nvSpPr>
          <p:spPr bwMode="auto">
            <a:xfrm>
              <a:off x="1908" y="2999"/>
              <a:ext cx="9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+ / - / * / ( / ) / ; / </a:t>
              </a:r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91" name="Line 131"/>
            <p:cNvSpPr>
              <a:spLocks noChangeShapeType="1"/>
            </p:cNvSpPr>
            <p:nvPr/>
          </p:nvSpPr>
          <p:spPr bwMode="auto">
            <a:xfrm>
              <a:off x="1629" y="337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2" name="Freeform 132"/>
            <p:cNvSpPr>
              <a:spLocks/>
            </p:cNvSpPr>
            <p:nvPr/>
          </p:nvSpPr>
          <p:spPr bwMode="auto">
            <a:xfrm>
              <a:off x="1894" y="334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3" name="Rectangle 133"/>
            <p:cNvSpPr>
              <a:spLocks noChangeArrowheads="1"/>
            </p:cNvSpPr>
            <p:nvPr/>
          </p:nvSpPr>
          <p:spPr bwMode="auto">
            <a:xfrm>
              <a:off x="1741" y="321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/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94" name="Oval 134"/>
            <p:cNvSpPr>
              <a:spLocks noChangeArrowheads="1"/>
            </p:cNvSpPr>
            <p:nvPr/>
          </p:nvSpPr>
          <p:spPr bwMode="auto">
            <a:xfrm>
              <a:off x="1968" y="330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991" y="331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96" name="Line 136"/>
            <p:cNvSpPr>
              <a:spLocks noChangeShapeType="1"/>
            </p:cNvSpPr>
            <p:nvPr/>
          </p:nvSpPr>
          <p:spPr bwMode="auto">
            <a:xfrm>
              <a:off x="2130" y="3376"/>
              <a:ext cx="39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7" name="Freeform 137"/>
            <p:cNvSpPr>
              <a:spLocks/>
            </p:cNvSpPr>
            <p:nvPr/>
          </p:nvSpPr>
          <p:spPr bwMode="auto">
            <a:xfrm>
              <a:off x="2506" y="334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498" name="Rectangle 138"/>
            <p:cNvSpPr>
              <a:spLocks noChangeArrowheads="1"/>
            </p:cNvSpPr>
            <p:nvPr/>
          </p:nvSpPr>
          <p:spPr bwMode="auto">
            <a:xfrm>
              <a:off x="2297" y="32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499" name="Line 139"/>
            <p:cNvSpPr>
              <a:spLocks noChangeShapeType="1"/>
            </p:cNvSpPr>
            <p:nvPr/>
          </p:nvSpPr>
          <p:spPr bwMode="auto">
            <a:xfrm>
              <a:off x="2019" y="3482"/>
              <a:ext cx="1" cy="10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0" name="Line 140"/>
            <p:cNvSpPr>
              <a:spLocks noChangeShapeType="1"/>
            </p:cNvSpPr>
            <p:nvPr/>
          </p:nvSpPr>
          <p:spPr bwMode="auto">
            <a:xfrm>
              <a:off x="2019" y="358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1" name="Freeform 141"/>
            <p:cNvSpPr>
              <a:spLocks/>
            </p:cNvSpPr>
            <p:nvPr/>
          </p:nvSpPr>
          <p:spPr bwMode="auto">
            <a:xfrm>
              <a:off x="4956" y="356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2" name="Rectangle 142"/>
            <p:cNvSpPr>
              <a:spLocks noChangeArrowheads="1"/>
            </p:cNvSpPr>
            <p:nvPr/>
          </p:nvSpPr>
          <p:spPr bwMode="auto">
            <a:xfrm>
              <a:off x="2186" y="342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503" name="Oval 143"/>
            <p:cNvSpPr>
              <a:spLocks noChangeArrowheads="1"/>
            </p:cNvSpPr>
            <p:nvPr/>
          </p:nvSpPr>
          <p:spPr bwMode="auto">
            <a:xfrm>
              <a:off x="2581" y="330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2604" y="331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505" name="Line 145"/>
            <p:cNvSpPr>
              <a:spLocks noChangeShapeType="1"/>
            </p:cNvSpPr>
            <p:nvPr/>
          </p:nvSpPr>
          <p:spPr bwMode="auto">
            <a:xfrm>
              <a:off x="2743" y="3376"/>
              <a:ext cx="22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6" name="Freeform 146"/>
            <p:cNvSpPr>
              <a:spLocks/>
            </p:cNvSpPr>
            <p:nvPr/>
          </p:nvSpPr>
          <p:spPr bwMode="auto">
            <a:xfrm>
              <a:off x="4956" y="334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7" name="Line 147"/>
            <p:cNvSpPr>
              <a:spLocks noChangeShapeType="1"/>
            </p:cNvSpPr>
            <p:nvPr/>
          </p:nvSpPr>
          <p:spPr bwMode="auto">
            <a:xfrm>
              <a:off x="1629" y="3802"/>
              <a:ext cx="3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8" name="Freeform 148"/>
            <p:cNvSpPr>
              <a:spLocks/>
            </p:cNvSpPr>
            <p:nvPr/>
          </p:nvSpPr>
          <p:spPr bwMode="auto">
            <a:xfrm>
              <a:off x="1949" y="377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1 w 70"/>
                <a:gd name="T3" fmla="*/ 28 h 57"/>
                <a:gd name="T4" fmla="*/ 0 w 70"/>
                <a:gd name="T5" fmla="*/ 0 h 57"/>
                <a:gd name="T6" fmla="*/ 70 w 70"/>
                <a:gd name="T7" fmla="*/ 28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1" y="28"/>
                  </a:lnTo>
                  <a:lnTo>
                    <a:pt x="0" y="0"/>
                  </a:lnTo>
                  <a:lnTo>
                    <a:pt x="70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09" name="Oval 149"/>
            <p:cNvSpPr>
              <a:spLocks noChangeArrowheads="1"/>
            </p:cNvSpPr>
            <p:nvPr/>
          </p:nvSpPr>
          <p:spPr bwMode="auto">
            <a:xfrm>
              <a:off x="2024" y="3727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2047" y="373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511" name="Rectangle 151"/>
            <p:cNvSpPr>
              <a:spLocks noChangeArrowheads="1"/>
            </p:cNvSpPr>
            <p:nvPr/>
          </p:nvSpPr>
          <p:spPr bwMode="auto">
            <a:xfrm>
              <a:off x="1685" y="3639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71512" name="Line 152"/>
            <p:cNvSpPr>
              <a:spLocks noChangeShapeType="1"/>
            </p:cNvSpPr>
            <p:nvPr/>
          </p:nvSpPr>
          <p:spPr bwMode="auto">
            <a:xfrm>
              <a:off x="2186" y="3802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13" name="Freeform 153"/>
            <p:cNvSpPr>
              <a:spLocks/>
            </p:cNvSpPr>
            <p:nvPr/>
          </p:nvSpPr>
          <p:spPr bwMode="auto">
            <a:xfrm>
              <a:off x="2451" y="3774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10 w 69"/>
                <a:gd name="T3" fmla="*/ 28 h 57"/>
                <a:gd name="T4" fmla="*/ 0 w 69"/>
                <a:gd name="T5" fmla="*/ 0 h 57"/>
                <a:gd name="T6" fmla="*/ 69 w 69"/>
                <a:gd name="T7" fmla="*/ 28 h 57"/>
                <a:gd name="T8" fmla="*/ 0 w 6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69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2520" y="3759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转入口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271515" name="Rectangle 155"/>
            <p:cNvSpPr>
              <a:spLocks noChangeArrowheads="1"/>
            </p:cNvSpPr>
            <p:nvPr/>
          </p:nvSpPr>
          <p:spPr bwMode="auto">
            <a:xfrm>
              <a:off x="4914" y="3812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出口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271516" name="Rectangle 156"/>
            <p:cNvSpPr>
              <a:spLocks noChangeArrowheads="1"/>
            </p:cNvSpPr>
            <p:nvPr/>
          </p:nvSpPr>
          <p:spPr bwMode="auto">
            <a:xfrm>
              <a:off x="1295" y="346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入口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271517" name="Rectangle 157"/>
            <p:cNvSpPr>
              <a:spLocks noChangeArrowheads="1"/>
            </p:cNvSpPr>
            <p:nvPr/>
          </p:nvSpPr>
          <p:spPr bwMode="auto">
            <a:xfrm>
              <a:off x="5205" y="385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en-US" altLang="zh-CN" sz="2800">
                <a:ea typeface="宋体" pitchFamily="2" charset="-122"/>
              </a:endParaRPr>
            </a:p>
          </p:txBody>
        </p:sp>
      </p:grpSp>
      <p:sp>
        <p:nvSpPr>
          <p:cNvPr id="2" name="椭圆 1"/>
          <p:cNvSpPr/>
          <p:nvPr/>
        </p:nvSpPr>
        <p:spPr bwMode="auto">
          <a:xfrm>
            <a:off x="2231740" y="4959170"/>
            <a:ext cx="4526755" cy="6762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</a:t>
            </a:r>
            <a:r>
              <a:rPr lang="zh-CN" altLang="en-US" dirty="0" smtClean="0"/>
              <a:t>注释的</a:t>
            </a:r>
            <a:r>
              <a:rPr lang="en-US" altLang="zh-CN" dirty="0" smtClean="0"/>
              <a:t>DFA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28850"/>
            <a:ext cx="8629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1E43F-1C8B-4EC9-8889-4B4DF6F3B1A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二、词法分析程序的构造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19199"/>
            <a:ext cx="8686800" cy="54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000" dirty="0" smtClean="0"/>
              <a:t>把</a:t>
            </a:r>
            <a:r>
              <a:rPr lang="zh-CN" altLang="zh-CN" sz="2000" dirty="0"/>
              <a:t>语义</a:t>
            </a:r>
            <a:r>
              <a:rPr lang="zh-CN" altLang="zh-CN" sz="2000" dirty="0" smtClean="0"/>
              <a:t>动作添加</a:t>
            </a:r>
            <a:r>
              <a:rPr lang="zh-CN" altLang="zh-CN" sz="2000" dirty="0"/>
              <a:t>到状态转换图中，使每一个状态都对应一小段程序，就可以构造出相应的词法分析</a:t>
            </a:r>
            <a:r>
              <a:rPr lang="zh-CN" altLang="zh-CN" sz="2000" dirty="0" smtClean="0"/>
              <a:t>程序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itchFamily="2" charset="-122"/>
              </a:rPr>
              <a:t>如果某一状态有若干条射出边，则</a:t>
            </a:r>
            <a:r>
              <a:rPr lang="zh-CN" altLang="en-US" sz="2000" dirty="0" smtClean="0">
                <a:latin typeface="宋体" pitchFamily="2" charset="-122"/>
              </a:rPr>
              <a:t>程序段：读</a:t>
            </a:r>
            <a:r>
              <a:rPr lang="zh-CN" altLang="en-US" sz="2000" dirty="0">
                <a:latin typeface="宋体" pitchFamily="2" charset="-122"/>
              </a:rPr>
              <a:t>一个</a:t>
            </a:r>
            <a:r>
              <a:rPr lang="zh-CN" altLang="en-US" sz="2000" dirty="0" smtClean="0">
                <a:latin typeface="宋体" pitchFamily="2" charset="-122"/>
              </a:rPr>
              <a:t>字符，根据</a:t>
            </a:r>
            <a:r>
              <a:rPr lang="zh-CN" altLang="en-US" sz="2000" dirty="0">
                <a:latin typeface="宋体" pitchFamily="2" charset="-122"/>
              </a:rPr>
              <a:t>读到的字符，选择标记与之匹配的边到达下一个状态，即程序控制转去执行下一个状态对应的语句序列。</a:t>
            </a:r>
          </a:p>
          <a:p>
            <a:pPr>
              <a:lnSpc>
                <a:spcPct val="120000"/>
              </a:lnSpc>
            </a:pPr>
            <a:r>
              <a:rPr lang="zh-CN" altLang="zh-CN" sz="2000" dirty="0" smtClean="0"/>
              <a:t>在状态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首先要读进一个字符。若读入的字符是一个空格（包括</a:t>
            </a:r>
            <a:r>
              <a:rPr lang="en-US" altLang="zh-CN" sz="2000" dirty="0"/>
              <a:t>blank</a:t>
            </a:r>
            <a:r>
              <a:rPr lang="zh-CN" altLang="zh-CN" sz="2000" dirty="0"/>
              <a:t>、</a:t>
            </a:r>
            <a:r>
              <a:rPr lang="en-US" altLang="zh-CN" sz="2000" dirty="0"/>
              <a:t>tab</a:t>
            </a:r>
            <a:r>
              <a:rPr lang="zh-CN" altLang="zh-CN" sz="2000" dirty="0"/>
              <a:t>、</a:t>
            </a:r>
            <a:r>
              <a:rPr lang="en-US" altLang="zh-CN" sz="2000" dirty="0"/>
              <a:t>enter</a:t>
            </a:r>
            <a:r>
              <a:rPr lang="zh-CN" altLang="zh-CN" sz="2000" dirty="0"/>
              <a:t>）就跳过它，继续读字符，直到读进一个非空字符为止。接下来的工作就是根据所读进的非空字符转相应的程序段进行</a:t>
            </a:r>
            <a:r>
              <a:rPr lang="zh-CN" altLang="zh-CN" sz="2000" dirty="0" smtClean="0"/>
              <a:t>处理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在标识符状态，识别并组合出一个标识符之后，还必须加入一些动作，如查关键字表，以确定识别出的单词符号是关键字还是用户自定义标识符，并输出相应的记号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“</a:t>
            </a:r>
            <a:r>
              <a:rPr lang="en-US" altLang="zh-CN" sz="2000" dirty="0"/>
              <a:t>&lt;</a:t>
            </a:r>
            <a:r>
              <a:rPr lang="zh-CN" altLang="zh-CN" sz="2000" dirty="0"/>
              <a:t>”状态，若读进的下一个字符是“</a:t>
            </a:r>
            <a:r>
              <a:rPr lang="en-US" altLang="zh-CN" sz="2000" dirty="0"/>
              <a:t>=</a:t>
            </a:r>
            <a:r>
              <a:rPr lang="zh-CN" altLang="zh-CN" sz="2000" dirty="0"/>
              <a:t>”，则输出关系运算符“</a:t>
            </a:r>
            <a:r>
              <a:rPr lang="en-US" altLang="zh-CN" sz="2000" dirty="0"/>
              <a:t>&lt;=</a:t>
            </a:r>
            <a:r>
              <a:rPr lang="zh-CN" altLang="zh-CN" sz="2000" dirty="0"/>
              <a:t>”；若读进的下一个字符是“</a:t>
            </a:r>
            <a:r>
              <a:rPr lang="en-US" altLang="zh-CN" sz="2000" dirty="0"/>
              <a:t>&gt;</a:t>
            </a:r>
            <a:r>
              <a:rPr lang="zh-CN" altLang="zh-CN" sz="2000" dirty="0"/>
              <a:t>”，则输出关系运算符“</a:t>
            </a:r>
            <a:r>
              <a:rPr lang="en-US" altLang="zh-CN" sz="2000" dirty="0"/>
              <a:t>&lt;&gt;</a:t>
            </a:r>
            <a:r>
              <a:rPr lang="zh-CN" altLang="zh-CN" sz="2000" dirty="0"/>
              <a:t>”；否则输出关系运算符“</a:t>
            </a:r>
            <a:r>
              <a:rPr lang="en-US" altLang="zh-CN" sz="2000" dirty="0"/>
              <a:t>&lt;</a:t>
            </a:r>
            <a:r>
              <a:rPr lang="zh-CN" altLang="zh-CN" sz="2000" dirty="0"/>
              <a:t>”。</a:t>
            </a:r>
            <a:endParaRPr lang="zh-CN" altLang="en-US" sz="2000" kern="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F0A2-8495-454E-9365-1116445F1A7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三、词法分析程序的实现</a:t>
            </a:r>
            <a:endParaRPr lang="zh-CN" altLang="en-US" sz="440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输出形式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设计全局变量和过程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编制词法分析程</a:t>
            </a:r>
            <a:r>
              <a:rPr lang="zh-CN" dirty="0">
                <a:latin typeface="宋体" pitchFamily="2" charset="-122"/>
              </a:rPr>
              <a:t>序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2239C-55E0-4818-82E8-FE7EA31C696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itchFamily="2" charset="-122"/>
              </a:rPr>
              <a:t>输出形式</a:t>
            </a:r>
            <a:endParaRPr lang="zh-CN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0488"/>
            <a:ext cx="8077200" cy="496887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利用翻译表，将识别出的单词的记号以二元式的形式加以输出</a:t>
            </a:r>
          </a:p>
          <a:p>
            <a:r>
              <a:rPr lang="zh-CN" altLang="en-US" dirty="0">
                <a:latin typeface="宋体" pitchFamily="2" charset="-122"/>
              </a:rPr>
              <a:t>二元式的形式：</a:t>
            </a:r>
          </a:p>
          <a:p>
            <a:pPr lvl="1">
              <a:buFontTx/>
              <a:buNone/>
            </a:pPr>
            <a:r>
              <a:rPr lang="zh-CN" altLang="en-US" dirty="0">
                <a:latin typeface="宋体" pitchFamily="2" charset="-122"/>
              </a:rPr>
              <a:t>           </a:t>
            </a:r>
            <a:r>
              <a:rPr lang="en-US" altLang="zh-CN" dirty="0">
                <a:latin typeface="宋体" pitchFamily="2" charset="-122"/>
              </a:rPr>
              <a:t>&lt;</a:t>
            </a:r>
            <a:r>
              <a:rPr lang="zh-CN" altLang="en-US" dirty="0">
                <a:latin typeface="宋体" pitchFamily="2" charset="-122"/>
              </a:rPr>
              <a:t>记号，属性</a:t>
            </a:r>
            <a:r>
              <a:rPr lang="en-US" altLang="zh-CN" dirty="0" smtClean="0">
                <a:latin typeface="宋体" pitchFamily="2" charset="-122"/>
              </a:rPr>
              <a:t>&gt;</a:t>
            </a:r>
          </a:p>
          <a:p>
            <a:r>
              <a:rPr lang="zh-CN" altLang="en-US" dirty="0">
                <a:latin typeface="宋体" pitchFamily="2" charset="-122"/>
              </a:rPr>
              <a:t>翻译</a:t>
            </a:r>
            <a:r>
              <a:rPr lang="zh-CN" altLang="en-US" dirty="0" smtClean="0">
                <a:latin typeface="宋体" pitchFamily="2" charset="-122"/>
              </a:rPr>
              <a:t>表：</a:t>
            </a:r>
            <a:endParaRPr lang="en-US" altLang="zh-CN" dirty="0">
              <a:latin typeface="宋体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latin typeface="宋体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6AA1-524F-4916-ABCB-25602939E7D0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15" y="90488"/>
            <a:ext cx="674370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6810" cy="2511516"/>
          </a:xfrm>
        </p:spPr>
        <p:txBody>
          <a:bodyPr/>
          <a:lstStyle/>
          <a:p>
            <a:r>
              <a:rPr lang="zh-CN" altLang="en-US" dirty="0" smtClean="0"/>
              <a:t>翻译表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8D0DF-48CD-442A-BFAE-3C4DFB4004B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53725"/>
            <a:ext cx="8587680" cy="576064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sz="2400" dirty="0" smtClean="0"/>
              <a:t> (1)</a:t>
            </a:r>
            <a:r>
              <a:rPr lang="en-US" altLang="zh-CN" sz="2400" dirty="0" smtClean="0">
                <a:solidFill>
                  <a:srgbClr val="0000FF"/>
                </a:solidFill>
              </a:rPr>
              <a:t>state</a:t>
            </a:r>
            <a:r>
              <a:rPr lang="zh-CN" altLang="zh-CN" sz="2400" dirty="0"/>
              <a:t>：整型变量，当前状态指示。</a:t>
            </a:r>
          </a:p>
          <a:p>
            <a:pPr marL="0" lvl="0" indent="0">
              <a:buNone/>
            </a:pPr>
            <a:r>
              <a:rPr lang="en-US" altLang="zh-CN" sz="2400" dirty="0" smtClean="0"/>
              <a:t> (2)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zh-CN" altLang="zh-CN" sz="2400" dirty="0"/>
              <a:t>：字符变量，存放当前读入的字符。</a:t>
            </a:r>
          </a:p>
          <a:p>
            <a:pPr marL="0" lvl="0" indent="0">
              <a:buNone/>
            </a:pPr>
            <a:r>
              <a:rPr lang="en-US" altLang="zh-CN" sz="2400" dirty="0" smtClean="0"/>
              <a:t> (3)</a:t>
            </a:r>
            <a:r>
              <a:rPr lang="en-US" altLang="zh-CN" sz="2400" dirty="0" smtClean="0">
                <a:solidFill>
                  <a:srgbClr val="0000FF"/>
                </a:solidFill>
              </a:rPr>
              <a:t>token</a:t>
            </a:r>
            <a:r>
              <a:rPr lang="zh-CN" altLang="zh-CN" sz="2400" dirty="0"/>
              <a:t>：字符数组，存放当前正在识别的单词字符串。</a:t>
            </a:r>
          </a:p>
          <a:p>
            <a:pPr marL="0" indent="0">
              <a:buNone/>
            </a:pPr>
            <a:r>
              <a:rPr lang="en-US" altLang="zh-CN" sz="2400" dirty="0" smtClean="0"/>
              <a:t> (4)</a:t>
            </a:r>
            <a:r>
              <a:rPr lang="en-US" altLang="zh-CN" sz="2400" dirty="0" smtClean="0">
                <a:solidFill>
                  <a:srgbClr val="0000FF"/>
                </a:solidFill>
              </a:rPr>
              <a:t>buffer</a:t>
            </a:r>
            <a:r>
              <a:rPr lang="zh-CN" altLang="zh-CN" sz="2400" dirty="0"/>
              <a:t>：字符数组，输入缓冲区。</a:t>
            </a:r>
          </a:p>
          <a:p>
            <a:pPr marL="0" indent="0">
              <a:buNone/>
            </a:pPr>
            <a:r>
              <a:rPr lang="en-US" altLang="zh-CN" sz="2400" dirty="0" smtClean="0"/>
              <a:t> (5)</a:t>
            </a:r>
            <a:r>
              <a:rPr lang="en-US" altLang="zh-CN" sz="2400" dirty="0" smtClean="0">
                <a:solidFill>
                  <a:srgbClr val="0000FF"/>
                </a:solidFill>
              </a:rPr>
              <a:t>forward</a:t>
            </a:r>
            <a:r>
              <a:rPr lang="zh-CN" altLang="zh-CN" sz="2400" dirty="0"/>
              <a:t>：字符指针，向前指针。</a:t>
            </a:r>
          </a:p>
          <a:p>
            <a:pPr marL="0" indent="0">
              <a:buNone/>
            </a:pPr>
            <a:r>
              <a:rPr lang="en-US" altLang="zh-CN" sz="2400" dirty="0" smtClean="0"/>
              <a:t> (6)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lexemebegin</a:t>
            </a:r>
            <a:r>
              <a:rPr lang="zh-CN" altLang="zh-CN" sz="2400" dirty="0"/>
              <a:t>：字符指针，</a:t>
            </a:r>
            <a:r>
              <a:rPr lang="zh-CN" altLang="zh-CN" sz="2400" dirty="0" smtClean="0"/>
              <a:t>指向</a:t>
            </a:r>
            <a:r>
              <a:rPr lang="en-US" altLang="zh-CN" sz="2400" dirty="0" smtClean="0"/>
              <a:t>buffer</a:t>
            </a:r>
            <a:r>
              <a:rPr lang="zh-CN" altLang="zh-CN" sz="2400" dirty="0" smtClean="0"/>
              <a:t>中</a:t>
            </a:r>
            <a:r>
              <a:rPr lang="zh-CN" altLang="zh-CN" sz="2400" dirty="0"/>
              <a:t>当前单词的开始位置。</a:t>
            </a:r>
          </a:p>
          <a:p>
            <a:pPr marL="0" indent="0">
              <a:buNone/>
            </a:pPr>
            <a:r>
              <a:rPr lang="en-US" altLang="zh-CN" sz="2400" dirty="0" smtClean="0"/>
              <a:t> (</a:t>
            </a:r>
            <a:r>
              <a:rPr lang="en-US" altLang="zh-CN" sz="2400" dirty="0"/>
              <a:t>7)</a:t>
            </a:r>
            <a:r>
              <a:rPr lang="en-US" altLang="zh-CN" sz="2400" dirty="0" err="1">
                <a:solidFill>
                  <a:srgbClr val="0000FF"/>
                </a:solidFill>
              </a:rPr>
              <a:t>get_char</a:t>
            </a:r>
            <a:r>
              <a:rPr lang="zh-CN" altLang="zh-CN" sz="2400" dirty="0"/>
              <a:t>：过程，每调用一次，根据</a:t>
            </a:r>
            <a:r>
              <a:rPr lang="en-US" altLang="zh-CN" sz="2400" dirty="0"/>
              <a:t>forward</a:t>
            </a:r>
            <a:r>
              <a:rPr lang="zh-CN" altLang="zh-CN" sz="2400" dirty="0"/>
              <a:t>的指示从</a:t>
            </a:r>
            <a:r>
              <a:rPr lang="en-US" altLang="zh-CN" sz="2400" dirty="0"/>
              <a:t>buffer</a:t>
            </a:r>
            <a:r>
              <a:rPr lang="zh-CN" altLang="zh-CN" sz="2400" dirty="0" smtClean="0"/>
              <a:t>中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读</a:t>
            </a:r>
            <a:r>
              <a:rPr lang="zh-CN" altLang="zh-CN" sz="2400" dirty="0"/>
              <a:t>一个字符，并把它放入变量</a:t>
            </a:r>
            <a:r>
              <a:rPr lang="en-US" altLang="zh-CN" sz="2400" dirty="0"/>
              <a:t>C</a:t>
            </a:r>
            <a:r>
              <a:rPr lang="zh-CN" altLang="zh-CN" sz="2400" dirty="0"/>
              <a:t>中，然后，移动</a:t>
            </a:r>
            <a:r>
              <a:rPr lang="en-US" altLang="zh-CN" sz="2400" dirty="0"/>
              <a:t>forward</a:t>
            </a:r>
            <a:r>
              <a:rPr lang="zh-CN" altLang="zh-CN" sz="2400" dirty="0"/>
              <a:t>，使</a:t>
            </a:r>
            <a:r>
              <a:rPr lang="zh-CN" altLang="zh-CN" sz="2400" dirty="0" smtClean="0"/>
              <a:t>之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指向</a:t>
            </a:r>
            <a:r>
              <a:rPr lang="zh-CN" altLang="zh-CN" sz="2400" dirty="0"/>
              <a:t>下一个字符。</a:t>
            </a:r>
          </a:p>
          <a:p>
            <a:pPr marL="0" indent="0">
              <a:buNone/>
            </a:pPr>
            <a:r>
              <a:rPr lang="en-US" altLang="zh-CN" sz="2400" dirty="0" smtClean="0"/>
              <a:t> (</a:t>
            </a:r>
            <a:r>
              <a:rPr lang="en-US" altLang="zh-CN" sz="2400" dirty="0"/>
              <a:t>8)</a:t>
            </a:r>
            <a:r>
              <a:rPr lang="en-US" altLang="zh-CN" sz="2400" dirty="0" err="1">
                <a:solidFill>
                  <a:srgbClr val="0000FF"/>
                </a:solidFill>
              </a:rPr>
              <a:t>get_nbc</a:t>
            </a:r>
            <a:r>
              <a:rPr lang="zh-CN" altLang="zh-CN" sz="2400" dirty="0"/>
              <a:t>：过程</a:t>
            </a:r>
            <a:r>
              <a:rPr lang="zh-CN" altLang="zh-CN" sz="2400" dirty="0" smtClean="0"/>
              <a:t>，检查</a:t>
            </a:r>
            <a:r>
              <a:rPr lang="en-US" altLang="zh-CN" sz="2400" dirty="0"/>
              <a:t>C</a:t>
            </a:r>
            <a:r>
              <a:rPr lang="zh-CN" altLang="zh-CN" sz="2400" dirty="0"/>
              <a:t>中的字符是否为空格，</a:t>
            </a:r>
            <a:r>
              <a:rPr lang="zh-CN" altLang="zh-CN" sz="2400" dirty="0" smtClean="0"/>
              <a:t>若是</a:t>
            </a:r>
            <a:r>
              <a:rPr lang="zh-CN" altLang="zh-CN" sz="2400" dirty="0"/>
              <a:t>，则反复</a:t>
            </a:r>
            <a:r>
              <a:rPr lang="zh-CN" altLang="zh-CN" sz="2400" dirty="0" smtClean="0"/>
              <a:t>调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用</a:t>
            </a:r>
            <a:r>
              <a:rPr lang="zh-CN" altLang="zh-CN" sz="2400" dirty="0"/>
              <a:t>过程</a:t>
            </a:r>
            <a:r>
              <a:rPr lang="en-US" altLang="zh-CN" sz="2400" dirty="0" err="1"/>
              <a:t>get_char</a:t>
            </a:r>
            <a:r>
              <a:rPr lang="zh-CN" altLang="zh-CN" sz="2400" dirty="0"/>
              <a:t>，直到</a:t>
            </a:r>
            <a:r>
              <a:rPr lang="en-US" altLang="zh-CN" sz="2400" dirty="0"/>
              <a:t>C</a:t>
            </a:r>
            <a:r>
              <a:rPr lang="zh-CN" altLang="zh-CN" sz="2400" dirty="0"/>
              <a:t>中进入一个非空字符为止。</a:t>
            </a:r>
          </a:p>
          <a:p>
            <a:pPr marL="0" indent="0">
              <a:buNone/>
            </a:pPr>
            <a:r>
              <a:rPr lang="en-US" altLang="zh-CN" sz="2400" dirty="0" smtClean="0"/>
              <a:t> (</a:t>
            </a:r>
            <a:r>
              <a:rPr lang="en-US" altLang="zh-CN" sz="2400" dirty="0"/>
              <a:t>9)</a:t>
            </a:r>
            <a:r>
              <a:rPr lang="en-US" altLang="zh-CN" sz="2400" dirty="0">
                <a:solidFill>
                  <a:srgbClr val="0000FF"/>
                </a:solidFill>
              </a:rPr>
              <a:t>cat</a:t>
            </a:r>
            <a:r>
              <a:rPr lang="zh-CN" altLang="zh-CN" sz="2400" dirty="0"/>
              <a:t>：过程，把</a:t>
            </a:r>
            <a:r>
              <a:rPr lang="en-US" altLang="zh-CN" sz="2400" dirty="0"/>
              <a:t>C</a:t>
            </a:r>
            <a:r>
              <a:rPr lang="zh-CN" altLang="zh-CN" sz="2400" dirty="0"/>
              <a:t>中的字符连接在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中的字符串后面。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(10)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iskey</a:t>
            </a:r>
            <a:r>
              <a:rPr lang="zh-CN" altLang="zh-CN" sz="2400" dirty="0"/>
              <a:t>：整型变量，值为</a:t>
            </a:r>
            <a:r>
              <a:rPr lang="en-US" altLang="zh-CN" sz="2400" dirty="0"/>
              <a:t>-1</a:t>
            </a:r>
            <a:r>
              <a:rPr lang="zh-CN" altLang="zh-CN" sz="2400" dirty="0"/>
              <a:t>，表示识别出的单词是用户</a:t>
            </a:r>
            <a:r>
              <a:rPr lang="zh-CN" altLang="zh-CN" sz="2400" dirty="0" smtClean="0"/>
              <a:t>自定义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标识符</a:t>
            </a:r>
            <a:r>
              <a:rPr lang="zh-CN" altLang="zh-CN" sz="2400" dirty="0"/>
              <a:t>，否则，表示识别出的单词是关键字，其值为关键字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记号。</a:t>
            </a:r>
            <a:endParaRPr lang="zh-CN" altLang="zh-CN" sz="2400" dirty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09600"/>
          </a:xfrm>
          <a:noFill/>
          <a:ln/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设计全局变量和</a:t>
            </a:r>
            <a:r>
              <a:rPr lang="zh-CN" altLang="en-US" sz="3200" dirty="0" smtClean="0">
                <a:solidFill>
                  <a:srgbClr val="FF0000"/>
                </a:solidFill>
                <a:latin typeface="宋体" pitchFamily="2" charset="-122"/>
              </a:rPr>
              <a:t>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5410-BE69-403F-87EB-F333A0E57B5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词法分析程序的作用</a:t>
            </a:r>
            <a:endParaRPr lang="zh-CN" altLang="en-US" sz="320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0487"/>
            <a:ext cx="8640763" cy="4903828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词法分析程</a:t>
            </a:r>
            <a:r>
              <a:rPr lang="zh-CN" dirty="0">
                <a:latin typeface="宋体" pitchFamily="2" charset="-122"/>
              </a:rPr>
              <a:t>序</a:t>
            </a:r>
            <a:r>
              <a:rPr lang="zh-CN" altLang="en-US" dirty="0">
                <a:latin typeface="宋体" pitchFamily="2" charset="-122"/>
              </a:rPr>
              <a:t>的作用：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扫描源程序字符流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按照源语言的词法规则识别出各类单词符号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产生用于语法分析的记号序列</a:t>
            </a:r>
          </a:p>
          <a:p>
            <a:pPr lvl="3">
              <a:buFontTx/>
              <a:buNone/>
            </a:pPr>
            <a:endParaRPr lang="zh-CN" altLang="en-US" sz="1600" dirty="0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词法检查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创建符号</a:t>
            </a:r>
            <a:r>
              <a:rPr lang="zh-CN" altLang="en-US" sz="2400" dirty="0" smtClean="0">
                <a:latin typeface="宋体" pitchFamily="2" charset="-122"/>
              </a:rPr>
              <a:t>表</a:t>
            </a:r>
            <a:r>
              <a:rPr lang="en-US" altLang="zh-CN" sz="2400" dirty="0" smtClean="0">
                <a:latin typeface="宋体" pitchFamily="2" charset="-122"/>
              </a:rPr>
              <a:t>(</a:t>
            </a:r>
            <a:r>
              <a:rPr lang="zh-CN" altLang="en-US" sz="2400" dirty="0" smtClean="0">
                <a:latin typeface="宋体" pitchFamily="2" charset="-122"/>
              </a:rPr>
              <a:t>需要的话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  <a:endParaRPr lang="zh-CN" altLang="en-US" sz="2400" dirty="0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</a:t>
            </a:r>
            <a:r>
              <a:rPr lang="zh-CN" altLang="en-US" sz="2400" dirty="0" smtClean="0">
                <a:latin typeface="宋体" pitchFamily="2" charset="-122"/>
              </a:rPr>
              <a:t>    把</a:t>
            </a:r>
            <a:r>
              <a:rPr lang="zh-CN" altLang="en-US" sz="2400" dirty="0">
                <a:latin typeface="宋体" pitchFamily="2" charset="-122"/>
              </a:rPr>
              <a:t>识别出来的标识符插入符号表中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与用户接口的一些任务：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跳过源程序中的注释和空白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把错误信息和源程序联系起来</a:t>
            </a:r>
            <a:endParaRPr lang="zh-CN" altLang="en-US" sz="20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1EC83-6345-49E9-ABDB-966A8966DA59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56260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altLang="zh-CN" sz="2400" dirty="0" smtClean="0"/>
              <a:t>(11)</a:t>
            </a:r>
            <a:r>
              <a:rPr lang="en-US" altLang="zh-CN" sz="2400" dirty="0" smtClean="0">
                <a:solidFill>
                  <a:srgbClr val="0000FF"/>
                </a:solidFill>
              </a:rPr>
              <a:t>letter</a:t>
            </a:r>
            <a:r>
              <a:rPr lang="zh-CN" altLang="zh-CN" sz="2400" dirty="0"/>
              <a:t>：布尔函数，判断</a:t>
            </a:r>
            <a:r>
              <a:rPr lang="en-US" altLang="zh-CN" sz="2400" dirty="0"/>
              <a:t>C</a:t>
            </a:r>
            <a:r>
              <a:rPr lang="zh-CN" altLang="zh-CN" sz="2400" dirty="0"/>
              <a:t>中的字符是否为字母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若是</a:t>
            </a:r>
            <a:r>
              <a:rPr lang="zh-CN" altLang="zh-CN" sz="2400" dirty="0"/>
              <a:t>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(12)</a:t>
            </a:r>
            <a:r>
              <a:rPr lang="en-US" altLang="zh-CN" sz="2400" dirty="0" smtClean="0">
                <a:solidFill>
                  <a:srgbClr val="0000FF"/>
                </a:solidFill>
              </a:rPr>
              <a:t>digit</a:t>
            </a:r>
            <a:r>
              <a:rPr lang="zh-CN" altLang="zh-CN" sz="2400" dirty="0"/>
              <a:t>：布尔函数，判断</a:t>
            </a:r>
            <a:r>
              <a:rPr lang="en-US" altLang="zh-CN" sz="2400" dirty="0"/>
              <a:t>C</a:t>
            </a:r>
            <a:r>
              <a:rPr lang="zh-CN" altLang="zh-CN" sz="2400" dirty="0"/>
              <a:t>中的字符是否为数字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若是</a:t>
            </a:r>
            <a:r>
              <a:rPr lang="zh-CN" altLang="zh-CN" sz="2400" dirty="0"/>
              <a:t>则返回</a:t>
            </a:r>
            <a:r>
              <a:rPr lang="en-US" altLang="zh-CN" sz="2400" dirty="0"/>
              <a:t>true</a:t>
            </a:r>
            <a:r>
              <a:rPr lang="zh-CN" altLang="zh-CN" sz="2400" dirty="0"/>
              <a:t>，否则返回</a:t>
            </a:r>
            <a:r>
              <a:rPr lang="en-US" altLang="zh-CN" sz="2400" dirty="0"/>
              <a:t>false</a:t>
            </a:r>
            <a:r>
              <a:rPr lang="zh-CN" altLang="zh-CN" sz="2400" dirty="0"/>
              <a:t>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(13)</a:t>
            </a:r>
            <a:r>
              <a:rPr lang="en-US" altLang="zh-CN" sz="2400" dirty="0" smtClean="0">
                <a:solidFill>
                  <a:srgbClr val="0000FF"/>
                </a:solidFill>
              </a:rPr>
              <a:t>retract</a:t>
            </a:r>
            <a:r>
              <a:rPr lang="zh-CN" altLang="zh-CN" sz="2400" dirty="0"/>
              <a:t>：过程，向前指针</a:t>
            </a:r>
            <a:r>
              <a:rPr lang="en-US" altLang="zh-CN" sz="2400" dirty="0"/>
              <a:t>forward</a:t>
            </a:r>
            <a:r>
              <a:rPr lang="zh-CN" altLang="zh-CN" sz="2400" dirty="0"/>
              <a:t>后退一个</a:t>
            </a:r>
            <a:r>
              <a:rPr lang="zh-CN" altLang="zh-CN" sz="2400" dirty="0" smtClean="0"/>
              <a:t>字符。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 smtClean="0"/>
              <a:t>(14)</a:t>
            </a:r>
            <a:r>
              <a:rPr lang="en-US" altLang="zh-CN" sz="2400" dirty="0" smtClean="0">
                <a:solidFill>
                  <a:srgbClr val="0000FF"/>
                </a:solidFill>
              </a:rPr>
              <a:t>reserve</a:t>
            </a:r>
            <a:r>
              <a:rPr lang="zh-CN" altLang="zh-CN" sz="2400" dirty="0"/>
              <a:t>：函数，根据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中的单词查关键字表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若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中的单词是关键字，则返回值该关键字的记号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否则</a:t>
            </a:r>
            <a:r>
              <a:rPr lang="zh-CN" altLang="zh-CN" sz="2400" dirty="0"/>
              <a:t>，返回值“</a:t>
            </a:r>
            <a:r>
              <a:rPr lang="en-US" altLang="zh-CN" sz="2400" dirty="0"/>
              <a:t>-1</a:t>
            </a:r>
            <a:r>
              <a:rPr lang="zh-CN" altLang="zh-CN" sz="2400" dirty="0"/>
              <a:t>”。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(15)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SToI</a:t>
            </a:r>
            <a:r>
              <a:rPr lang="zh-CN" altLang="zh-CN" sz="2400" dirty="0"/>
              <a:t>：过程，将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中的字符串转换成整数。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(16)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SToF</a:t>
            </a:r>
            <a:r>
              <a:rPr lang="zh-CN" altLang="zh-CN" sz="2400" dirty="0"/>
              <a:t>：过程，将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中的字符串转换成浮点数。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(17)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table_insert</a:t>
            </a:r>
            <a:r>
              <a:rPr lang="zh-CN" altLang="zh-CN" sz="2400" dirty="0"/>
              <a:t>：函数，将识别出来</a:t>
            </a:r>
            <a:r>
              <a:rPr lang="zh-CN" altLang="zh-CN" sz="2400" dirty="0" smtClean="0"/>
              <a:t>的标识符</a:t>
            </a:r>
            <a:r>
              <a:rPr lang="zh-CN" altLang="zh-CN" sz="2400" dirty="0"/>
              <a:t>（即</a:t>
            </a:r>
            <a:r>
              <a:rPr lang="en-US" altLang="zh-CN" sz="2400" dirty="0"/>
              <a:t>token</a:t>
            </a:r>
            <a:r>
              <a:rPr lang="zh-CN" altLang="zh-CN" sz="2400" dirty="0"/>
              <a:t>中的</a:t>
            </a:r>
            <a:r>
              <a:rPr lang="zh-CN" altLang="zh-CN" sz="2400" dirty="0" smtClean="0"/>
              <a:t>单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zh-CN" sz="2400" dirty="0" smtClean="0"/>
              <a:t>词</a:t>
            </a:r>
            <a:r>
              <a:rPr lang="zh-CN" altLang="zh-CN" sz="2400" dirty="0"/>
              <a:t>）插入符号表，返回该单词在符号表中的位置指针。</a:t>
            </a:r>
          </a:p>
          <a:p>
            <a:pPr marL="0" lvl="0" indent="0">
              <a:buNone/>
            </a:pPr>
            <a:r>
              <a:rPr lang="en-US" altLang="zh-CN" sz="2400" dirty="0" smtClean="0"/>
              <a:t>(18)</a:t>
            </a:r>
            <a:r>
              <a:rPr lang="en-US" altLang="zh-CN" sz="2400" dirty="0" smtClean="0">
                <a:solidFill>
                  <a:srgbClr val="0000FF"/>
                </a:solidFill>
              </a:rPr>
              <a:t>error</a:t>
            </a:r>
            <a:r>
              <a:rPr lang="zh-CN" altLang="zh-CN" sz="2400" dirty="0"/>
              <a:t>：过程，对发现的错误进行相应的处理。</a:t>
            </a:r>
          </a:p>
          <a:p>
            <a:pPr marL="0" indent="0">
              <a:buNone/>
            </a:pPr>
            <a:r>
              <a:rPr lang="en-US" altLang="zh-CN" sz="2400" dirty="0" smtClean="0"/>
              <a:t>(19)</a:t>
            </a:r>
            <a:r>
              <a:rPr lang="en-US" altLang="zh-CN" sz="2400" dirty="0" smtClean="0">
                <a:solidFill>
                  <a:srgbClr val="0000FF"/>
                </a:solidFill>
              </a:rPr>
              <a:t>return</a:t>
            </a:r>
            <a:r>
              <a:rPr lang="zh-CN" altLang="zh-CN" sz="2400" dirty="0"/>
              <a:t>：过程，将识别出来的单词的记号返回给调用程序。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09600"/>
          </a:xfrm>
          <a:noFill/>
          <a:ln/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设计全局变量和过程（</a:t>
            </a:r>
            <a:r>
              <a:rPr lang="zh-CN" altLang="en-US" sz="3200" dirty="0" smtClean="0">
                <a:solidFill>
                  <a:srgbClr val="FF0000"/>
                </a:solidFill>
                <a:latin typeface="宋体" pitchFamily="2" charset="-122"/>
              </a:rPr>
              <a:t>续）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8F319-4D20-427D-90A3-F44DBB3F777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" cy="4800600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</a:rPr>
              <a:t>编制词法分析程序</a:t>
            </a:r>
            <a:endParaRPr lang="zh-CN" altLang="en-US" dirty="0"/>
          </a:p>
        </p:txBody>
      </p:sp>
      <p:grpSp>
        <p:nvGrpSpPr>
          <p:cNvPr id="344067" name="Group 3"/>
          <p:cNvGrpSpPr>
            <a:grpSpLocks/>
          </p:cNvGrpSpPr>
          <p:nvPr/>
        </p:nvGrpSpPr>
        <p:grpSpPr bwMode="auto">
          <a:xfrm>
            <a:off x="1060450" y="134938"/>
            <a:ext cx="6481763" cy="6540500"/>
            <a:chOff x="1156" y="85"/>
            <a:chExt cx="4083" cy="4120"/>
          </a:xfrm>
        </p:grpSpPr>
        <p:grpSp>
          <p:nvGrpSpPr>
            <p:cNvPr id="344068" name="Group 4"/>
            <p:cNvGrpSpPr>
              <a:grpSpLocks/>
            </p:cNvGrpSpPr>
            <p:nvPr/>
          </p:nvGrpSpPr>
          <p:grpSpPr bwMode="auto">
            <a:xfrm>
              <a:off x="1156" y="3158"/>
              <a:ext cx="2724" cy="1047"/>
              <a:chOff x="0" y="0"/>
              <a:chExt cx="20000" cy="20000"/>
            </a:xfrm>
          </p:grpSpPr>
          <p:sp>
            <p:nvSpPr>
              <p:cNvPr id="344069" name="AutoShape 5"/>
              <p:cNvSpPr>
                <a:spLocks/>
              </p:cNvSpPr>
              <p:nvPr/>
            </p:nvSpPr>
            <p:spPr bwMode="auto">
              <a:xfrm>
                <a:off x="14288" y="0"/>
                <a:ext cx="5712" cy="4928"/>
              </a:xfrm>
              <a:prstGeom prst="callout2">
                <a:avLst>
                  <a:gd name="adj1" fmla="val 48782"/>
                  <a:gd name="adj2" fmla="val -8333"/>
                  <a:gd name="adj3" fmla="val 48782"/>
                  <a:gd name="adj4" fmla="val -28056"/>
                  <a:gd name="adj5" fmla="val 71218"/>
                  <a:gd name="adj6" fmla="val -47778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just"/>
                <a:r>
                  <a:rPr lang="zh-CN" altLang="en-US" sz="1400">
                    <a:latin typeface="楷体_GB2312" pitchFamily="49" charset="-122"/>
                    <a:ea typeface="楷体_GB2312" pitchFamily="49" charset="-122"/>
                  </a:rPr>
                  <a:t>读去注释状态</a:t>
                </a:r>
              </a:p>
            </p:txBody>
          </p:sp>
          <p:sp>
            <p:nvSpPr>
              <p:cNvPr id="344070" name="AutoShape 6"/>
              <p:cNvSpPr>
                <a:spLocks/>
              </p:cNvSpPr>
              <p:nvPr/>
            </p:nvSpPr>
            <p:spPr bwMode="auto">
              <a:xfrm>
                <a:off x="0" y="15072"/>
                <a:ext cx="5712" cy="4928"/>
              </a:xfrm>
              <a:prstGeom prst="callout2">
                <a:avLst>
                  <a:gd name="adj1" fmla="val 51218"/>
                  <a:gd name="adj2" fmla="val 108333"/>
                  <a:gd name="adj3" fmla="val 51218"/>
                  <a:gd name="adj4" fmla="val 117361"/>
                  <a:gd name="adj5" fmla="val -25852"/>
                  <a:gd name="adj6" fmla="val 12638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pPr algn="r"/>
                <a:r>
                  <a:rPr lang="zh-CN" altLang="en-US" sz="1400">
                    <a:latin typeface="楷体_GB2312" pitchFamily="49" charset="-122"/>
                    <a:ea typeface="楷体_GB2312" pitchFamily="49" charset="-122"/>
                  </a:rPr>
                  <a:t>错误处理状态</a:t>
                </a:r>
              </a:p>
            </p:txBody>
          </p:sp>
        </p:grpSp>
        <p:sp>
          <p:nvSpPr>
            <p:cNvPr id="34407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228" y="85"/>
              <a:ext cx="3971" cy="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72" name="Rectangle 8"/>
            <p:cNvSpPr>
              <a:spLocks noChangeArrowheads="1"/>
            </p:cNvSpPr>
            <p:nvPr/>
          </p:nvSpPr>
          <p:spPr bwMode="auto">
            <a:xfrm>
              <a:off x="3739" y="588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73" name="Freeform 9"/>
            <p:cNvSpPr>
              <a:spLocks/>
            </p:cNvSpPr>
            <p:nvPr/>
          </p:nvSpPr>
          <p:spPr bwMode="auto">
            <a:xfrm>
              <a:off x="2164" y="1087"/>
              <a:ext cx="2818" cy="391"/>
            </a:xfrm>
            <a:custGeom>
              <a:avLst/>
              <a:gdLst>
                <a:gd name="T0" fmla="*/ 12 w 2818"/>
                <a:gd name="T1" fmla="*/ 10 h 391"/>
                <a:gd name="T2" fmla="*/ 36 w 2818"/>
                <a:gd name="T3" fmla="*/ 29 h 391"/>
                <a:gd name="T4" fmla="*/ 64 w 2818"/>
                <a:gd name="T5" fmla="*/ 49 h 391"/>
                <a:gd name="T6" fmla="*/ 95 w 2818"/>
                <a:gd name="T7" fmla="*/ 68 h 391"/>
                <a:gd name="T8" fmla="*/ 128 w 2818"/>
                <a:gd name="T9" fmla="*/ 87 h 391"/>
                <a:gd name="T10" fmla="*/ 165 w 2818"/>
                <a:gd name="T11" fmla="*/ 106 h 391"/>
                <a:gd name="T12" fmla="*/ 204 w 2818"/>
                <a:gd name="T13" fmla="*/ 123 h 391"/>
                <a:gd name="T14" fmla="*/ 245 w 2818"/>
                <a:gd name="T15" fmla="*/ 141 h 391"/>
                <a:gd name="T16" fmla="*/ 290 w 2818"/>
                <a:gd name="T17" fmla="*/ 159 h 391"/>
                <a:gd name="T18" fmla="*/ 338 w 2818"/>
                <a:gd name="T19" fmla="*/ 175 h 391"/>
                <a:gd name="T20" fmla="*/ 387 w 2818"/>
                <a:gd name="T21" fmla="*/ 191 h 391"/>
                <a:gd name="T22" fmla="*/ 440 w 2818"/>
                <a:gd name="T23" fmla="*/ 207 h 391"/>
                <a:gd name="T24" fmla="*/ 495 w 2818"/>
                <a:gd name="T25" fmla="*/ 221 h 391"/>
                <a:gd name="T26" fmla="*/ 551 w 2818"/>
                <a:gd name="T27" fmla="*/ 237 h 391"/>
                <a:gd name="T28" fmla="*/ 611 w 2818"/>
                <a:gd name="T29" fmla="*/ 250 h 391"/>
                <a:gd name="T30" fmla="*/ 673 w 2818"/>
                <a:gd name="T31" fmla="*/ 263 h 391"/>
                <a:gd name="T32" fmla="*/ 738 w 2818"/>
                <a:gd name="T33" fmla="*/ 277 h 391"/>
                <a:gd name="T34" fmla="*/ 804 w 2818"/>
                <a:gd name="T35" fmla="*/ 289 h 391"/>
                <a:gd name="T36" fmla="*/ 871 w 2818"/>
                <a:gd name="T37" fmla="*/ 300 h 391"/>
                <a:gd name="T38" fmla="*/ 942 w 2818"/>
                <a:gd name="T39" fmla="*/ 311 h 391"/>
                <a:gd name="T40" fmla="*/ 1014 w 2818"/>
                <a:gd name="T41" fmla="*/ 321 h 391"/>
                <a:gd name="T42" fmla="*/ 1088 w 2818"/>
                <a:gd name="T43" fmla="*/ 331 h 391"/>
                <a:gd name="T44" fmla="*/ 1163 w 2818"/>
                <a:gd name="T45" fmla="*/ 340 h 391"/>
                <a:gd name="T46" fmla="*/ 1240 w 2818"/>
                <a:gd name="T47" fmla="*/ 348 h 391"/>
                <a:gd name="T48" fmla="*/ 1318 w 2818"/>
                <a:gd name="T49" fmla="*/ 356 h 391"/>
                <a:gd name="T50" fmla="*/ 1399 w 2818"/>
                <a:gd name="T51" fmla="*/ 362 h 391"/>
                <a:gd name="T52" fmla="*/ 1480 w 2818"/>
                <a:gd name="T53" fmla="*/ 369 h 391"/>
                <a:gd name="T54" fmla="*/ 1562 w 2818"/>
                <a:gd name="T55" fmla="*/ 373 h 391"/>
                <a:gd name="T56" fmla="*/ 1646 w 2818"/>
                <a:gd name="T57" fmla="*/ 379 h 391"/>
                <a:gd name="T58" fmla="*/ 1731 w 2818"/>
                <a:gd name="T59" fmla="*/ 382 h 391"/>
                <a:gd name="T60" fmla="*/ 1817 w 2818"/>
                <a:gd name="T61" fmla="*/ 386 h 391"/>
                <a:gd name="T62" fmla="*/ 1902 w 2818"/>
                <a:gd name="T63" fmla="*/ 388 h 391"/>
                <a:gd name="T64" fmla="*/ 1989 w 2818"/>
                <a:gd name="T65" fmla="*/ 390 h 391"/>
                <a:gd name="T66" fmla="*/ 2076 w 2818"/>
                <a:gd name="T67" fmla="*/ 391 h 391"/>
                <a:gd name="T68" fmla="*/ 2164 w 2818"/>
                <a:gd name="T69" fmla="*/ 390 h 391"/>
                <a:gd name="T70" fmla="*/ 2253 w 2818"/>
                <a:gd name="T71" fmla="*/ 391 h 391"/>
                <a:gd name="T72" fmla="*/ 2341 w 2818"/>
                <a:gd name="T73" fmla="*/ 389 h 391"/>
                <a:gd name="T74" fmla="*/ 2430 w 2818"/>
                <a:gd name="T75" fmla="*/ 387 h 391"/>
                <a:gd name="T76" fmla="*/ 2518 w 2818"/>
                <a:gd name="T77" fmla="*/ 385 h 391"/>
                <a:gd name="T78" fmla="*/ 2608 w 2818"/>
                <a:gd name="T79" fmla="*/ 380 h 391"/>
                <a:gd name="T80" fmla="*/ 2696 w 2818"/>
                <a:gd name="T81" fmla="*/ 376 h 391"/>
                <a:gd name="T82" fmla="*/ 2785 w 2818"/>
                <a:gd name="T83" fmla="*/ 3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18" h="391">
                  <a:moveTo>
                    <a:pt x="0" y="0"/>
                  </a:moveTo>
                  <a:lnTo>
                    <a:pt x="12" y="10"/>
                  </a:lnTo>
                  <a:lnTo>
                    <a:pt x="23" y="19"/>
                  </a:lnTo>
                  <a:lnTo>
                    <a:pt x="36" y="29"/>
                  </a:lnTo>
                  <a:lnTo>
                    <a:pt x="50" y="40"/>
                  </a:lnTo>
                  <a:lnTo>
                    <a:pt x="64" y="49"/>
                  </a:lnTo>
                  <a:lnTo>
                    <a:pt x="79" y="59"/>
                  </a:lnTo>
                  <a:lnTo>
                    <a:pt x="95" y="68"/>
                  </a:lnTo>
                  <a:lnTo>
                    <a:pt x="110" y="78"/>
                  </a:lnTo>
                  <a:lnTo>
                    <a:pt x="128" y="87"/>
                  </a:lnTo>
                  <a:lnTo>
                    <a:pt x="146" y="97"/>
                  </a:lnTo>
                  <a:lnTo>
                    <a:pt x="165" y="106"/>
                  </a:lnTo>
                  <a:lnTo>
                    <a:pt x="183" y="115"/>
                  </a:lnTo>
                  <a:lnTo>
                    <a:pt x="204" y="123"/>
                  </a:lnTo>
                  <a:lnTo>
                    <a:pt x="224" y="132"/>
                  </a:lnTo>
                  <a:lnTo>
                    <a:pt x="245" y="141"/>
                  </a:lnTo>
                  <a:lnTo>
                    <a:pt x="267" y="149"/>
                  </a:lnTo>
                  <a:lnTo>
                    <a:pt x="290" y="159"/>
                  </a:lnTo>
                  <a:lnTo>
                    <a:pt x="313" y="167"/>
                  </a:lnTo>
                  <a:lnTo>
                    <a:pt x="338" y="175"/>
                  </a:lnTo>
                  <a:lnTo>
                    <a:pt x="363" y="182"/>
                  </a:lnTo>
                  <a:lnTo>
                    <a:pt x="387" y="191"/>
                  </a:lnTo>
                  <a:lnTo>
                    <a:pt x="413" y="199"/>
                  </a:lnTo>
                  <a:lnTo>
                    <a:pt x="440" y="207"/>
                  </a:lnTo>
                  <a:lnTo>
                    <a:pt x="468" y="213"/>
                  </a:lnTo>
                  <a:lnTo>
                    <a:pt x="495" y="221"/>
                  </a:lnTo>
                  <a:lnTo>
                    <a:pt x="523" y="229"/>
                  </a:lnTo>
                  <a:lnTo>
                    <a:pt x="551" y="237"/>
                  </a:lnTo>
                  <a:lnTo>
                    <a:pt x="582" y="243"/>
                  </a:lnTo>
                  <a:lnTo>
                    <a:pt x="611" y="250"/>
                  </a:lnTo>
                  <a:lnTo>
                    <a:pt x="643" y="257"/>
                  </a:lnTo>
                  <a:lnTo>
                    <a:pt x="673" y="263"/>
                  </a:lnTo>
                  <a:lnTo>
                    <a:pt x="704" y="270"/>
                  </a:lnTo>
                  <a:lnTo>
                    <a:pt x="738" y="277"/>
                  </a:lnTo>
                  <a:lnTo>
                    <a:pt x="770" y="282"/>
                  </a:lnTo>
                  <a:lnTo>
                    <a:pt x="804" y="289"/>
                  </a:lnTo>
                  <a:lnTo>
                    <a:pt x="838" y="295"/>
                  </a:lnTo>
                  <a:lnTo>
                    <a:pt x="871" y="300"/>
                  </a:lnTo>
                  <a:lnTo>
                    <a:pt x="907" y="306"/>
                  </a:lnTo>
                  <a:lnTo>
                    <a:pt x="942" y="311"/>
                  </a:lnTo>
                  <a:lnTo>
                    <a:pt x="978" y="317"/>
                  </a:lnTo>
                  <a:lnTo>
                    <a:pt x="1014" y="321"/>
                  </a:lnTo>
                  <a:lnTo>
                    <a:pt x="1050" y="327"/>
                  </a:lnTo>
                  <a:lnTo>
                    <a:pt x="1088" y="331"/>
                  </a:lnTo>
                  <a:lnTo>
                    <a:pt x="1125" y="336"/>
                  </a:lnTo>
                  <a:lnTo>
                    <a:pt x="1163" y="340"/>
                  </a:lnTo>
                  <a:lnTo>
                    <a:pt x="1202" y="345"/>
                  </a:lnTo>
                  <a:lnTo>
                    <a:pt x="1240" y="348"/>
                  </a:lnTo>
                  <a:lnTo>
                    <a:pt x="1278" y="352"/>
                  </a:lnTo>
                  <a:lnTo>
                    <a:pt x="1318" y="356"/>
                  </a:lnTo>
                  <a:lnTo>
                    <a:pt x="1360" y="360"/>
                  </a:lnTo>
                  <a:lnTo>
                    <a:pt x="1399" y="362"/>
                  </a:lnTo>
                  <a:lnTo>
                    <a:pt x="1440" y="366"/>
                  </a:lnTo>
                  <a:lnTo>
                    <a:pt x="1480" y="369"/>
                  </a:lnTo>
                  <a:lnTo>
                    <a:pt x="1521" y="372"/>
                  </a:lnTo>
                  <a:lnTo>
                    <a:pt x="1562" y="373"/>
                  </a:lnTo>
                  <a:lnTo>
                    <a:pt x="1603" y="377"/>
                  </a:lnTo>
                  <a:lnTo>
                    <a:pt x="1646" y="379"/>
                  </a:lnTo>
                  <a:lnTo>
                    <a:pt x="1688" y="381"/>
                  </a:lnTo>
                  <a:lnTo>
                    <a:pt x="1731" y="382"/>
                  </a:lnTo>
                  <a:lnTo>
                    <a:pt x="1774" y="385"/>
                  </a:lnTo>
                  <a:lnTo>
                    <a:pt x="1817" y="386"/>
                  </a:lnTo>
                  <a:lnTo>
                    <a:pt x="1859" y="387"/>
                  </a:lnTo>
                  <a:lnTo>
                    <a:pt x="1902" y="388"/>
                  </a:lnTo>
                  <a:lnTo>
                    <a:pt x="1945" y="389"/>
                  </a:lnTo>
                  <a:lnTo>
                    <a:pt x="1989" y="390"/>
                  </a:lnTo>
                  <a:lnTo>
                    <a:pt x="2032" y="390"/>
                  </a:lnTo>
                  <a:lnTo>
                    <a:pt x="2076" y="391"/>
                  </a:lnTo>
                  <a:lnTo>
                    <a:pt x="2120" y="391"/>
                  </a:lnTo>
                  <a:lnTo>
                    <a:pt x="2164" y="390"/>
                  </a:lnTo>
                  <a:lnTo>
                    <a:pt x="2209" y="391"/>
                  </a:lnTo>
                  <a:lnTo>
                    <a:pt x="2253" y="391"/>
                  </a:lnTo>
                  <a:lnTo>
                    <a:pt x="2297" y="389"/>
                  </a:lnTo>
                  <a:lnTo>
                    <a:pt x="2341" y="389"/>
                  </a:lnTo>
                  <a:lnTo>
                    <a:pt x="2386" y="389"/>
                  </a:lnTo>
                  <a:lnTo>
                    <a:pt x="2430" y="387"/>
                  </a:lnTo>
                  <a:lnTo>
                    <a:pt x="2474" y="386"/>
                  </a:lnTo>
                  <a:lnTo>
                    <a:pt x="2518" y="385"/>
                  </a:lnTo>
                  <a:lnTo>
                    <a:pt x="2564" y="382"/>
                  </a:lnTo>
                  <a:lnTo>
                    <a:pt x="2608" y="380"/>
                  </a:lnTo>
                  <a:lnTo>
                    <a:pt x="2652" y="379"/>
                  </a:lnTo>
                  <a:lnTo>
                    <a:pt x="2696" y="376"/>
                  </a:lnTo>
                  <a:lnTo>
                    <a:pt x="2740" y="373"/>
                  </a:lnTo>
                  <a:lnTo>
                    <a:pt x="2785" y="371"/>
                  </a:lnTo>
                  <a:lnTo>
                    <a:pt x="2818" y="36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74" name="Freeform 10"/>
            <p:cNvSpPr>
              <a:spLocks/>
            </p:cNvSpPr>
            <p:nvPr/>
          </p:nvSpPr>
          <p:spPr bwMode="auto">
            <a:xfrm>
              <a:off x="4959" y="1428"/>
              <a:ext cx="72" cy="58"/>
            </a:xfrm>
            <a:custGeom>
              <a:avLst/>
              <a:gdLst>
                <a:gd name="T0" fmla="*/ 5 w 72"/>
                <a:gd name="T1" fmla="*/ 58 h 58"/>
                <a:gd name="T2" fmla="*/ 13 w 72"/>
                <a:gd name="T3" fmla="*/ 28 h 58"/>
                <a:gd name="T4" fmla="*/ 0 w 72"/>
                <a:gd name="T5" fmla="*/ 0 h 58"/>
                <a:gd name="T6" fmla="*/ 72 w 72"/>
                <a:gd name="T7" fmla="*/ 25 h 58"/>
                <a:gd name="T8" fmla="*/ 5 w 72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8">
                  <a:moveTo>
                    <a:pt x="5" y="58"/>
                  </a:moveTo>
                  <a:lnTo>
                    <a:pt x="13" y="28"/>
                  </a:lnTo>
                  <a:lnTo>
                    <a:pt x="0" y="0"/>
                  </a:lnTo>
                  <a:lnTo>
                    <a:pt x="72" y="25"/>
                  </a:lnTo>
                  <a:lnTo>
                    <a:pt x="5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75" name="Rectangle 11"/>
            <p:cNvSpPr>
              <a:spLocks noChangeArrowheads="1"/>
            </p:cNvSpPr>
            <p:nvPr/>
          </p:nvSpPr>
          <p:spPr bwMode="auto">
            <a:xfrm>
              <a:off x="2245" y="64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76" name="Rectangle 12"/>
            <p:cNvSpPr>
              <a:spLocks noChangeArrowheads="1"/>
            </p:cNvSpPr>
            <p:nvPr/>
          </p:nvSpPr>
          <p:spPr bwMode="auto">
            <a:xfrm>
              <a:off x="4574" y="866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77" name="Line 13"/>
            <p:cNvSpPr>
              <a:spLocks noChangeShapeType="1"/>
            </p:cNvSpPr>
            <p:nvPr/>
          </p:nvSpPr>
          <p:spPr bwMode="auto">
            <a:xfrm>
              <a:off x="4522" y="1029"/>
              <a:ext cx="45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78" name="Freeform 14"/>
            <p:cNvSpPr>
              <a:spLocks/>
            </p:cNvSpPr>
            <p:nvPr/>
          </p:nvSpPr>
          <p:spPr bwMode="auto">
            <a:xfrm>
              <a:off x="4956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79" name="Rectangle 15"/>
            <p:cNvSpPr>
              <a:spLocks noChangeArrowheads="1"/>
            </p:cNvSpPr>
            <p:nvPr/>
          </p:nvSpPr>
          <p:spPr bwMode="auto">
            <a:xfrm>
              <a:off x="4797" y="879"/>
              <a:ext cx="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80" name="Oval 16"/>
            <p:cNvSpPr>
              <a:spLocks noChangeArrowheads="1"/>
            </p:cNvSpPr>
            <p:nvPr/>
          </p:nvSpPr>
          <p:spPr bwMode="auto">
            <a:xfrm>
              <a:off x="2408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81" name="Rectangle 17"/>
            <p:cNvSpPr>
              <a:spLocks noChangeArrowheads="1"/>
            </p:cNvSpPr>
            <p:nvPr/>
          </p:nvSpPr>
          <p:spPr bwMode="auto">
            <a:xfrm>
              <a:off x="2459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82" name="Oval 18"/>
            <p:cNvSpPr>
              <a:spLocks noChangeArrowheads="1"/>
            </p:cNvSpPr>
            <p:nvPr/>
          </p:nvSpPr>
          <p:spPr bwMode="auto">
            <a:xfrm>
              <a:off x="3355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83" name="Rectangle 19"/>
            <p:cNvSpPr>
              <a:spLocks noChangeArrowheads="1"/>
            </p:cNvSpPr>
            <p:nvPr/>
          </p:nvSpPr>
          <p:spPr bwMode="auto">
            <a:xfrm>
              <a:off x="3405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84" name="Line 20"/>
            <p:cNvSpPr>
              <a:spLocks noChangeShapeType="1"/>
            </p:cNvSpPr>
            <p:nvPr/>
          </p:nvSpPr>
          <p:spPr bwMode="auto">
            <a:xfrm>
              <a:off x="1624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85" name="Freeform 21"/>
            <p:cNvSpPr>
              <a:spLocks/>
            </p:cNvSpPr>
            <p:nvPr/>
          </p:nvSpPr>
          <p:spPr bwMode="auto">
            <a:xfrm>
              <a:off x="1888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86" name="Rectangle 22"/>
            <p:cNvSpPr>
              <a:spLocks noChangeArrowheads="1"/>
            </p:cNvSpPr>
            <p:nvPr/>
          </p:nvSpPr>
          <p:spPr bwMode="auto">
            <a:xfrm>
              <a:off x="1679" y="855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87" name="Oval 23"/>
            <p:cNvSpPr>
              <a:spLocks noChangeArrowheads="1"/>
            </p:cNvSpPr>
            <p:nvPr/>
          </p:nvSpPr>
          <p:spPr bwMode="auto">
            <a:xfrm>
              <a:off x="1963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88" name="Rectangle 24"/>
            <p:cNvSpPr>
              <a:spLocks noChangeArrowheads="1"/>
            </p:cNvSpPr>
            <p:nvPr/>
          </p:nvSpPr>
          <p:spPr bwMode="auto">
            <a:xfrm>
              <a:off x="2013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89" name="Arc 25"/>
            <p:cNvSpPr>
              <a:spLocks/>
            </p:cNvSpPr>
            <p:nvPr/>
          </p:nvSpPr>
          <p:spPr bwMode="auto">
            <a:xfrm>
              <a:off x="1963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16 w 43200"/>
                <a:gd name="T1" fmla="*/ 33101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0" name="Freeform 26"/>
            <p:cNvSpPr>
              <a:spLocks/>
            </p:cNvSpPr>
            <p:nvPr/>
          </p:nvSpPr>
          <p:spPr bwMode="auto">
            <a:xfrm>
              <a:off x="1943" y="908"/>
              <a:ext cx="71" cy="66"/>
            </a:xfrm>
            <a:custGeom>
              <a:avLst/>
              <a:gdLst>
                <a:gd name="T0" fmla="*/ 0 w 71"/>
                <a:gd name="T1" fmla="*/ 44 h 66"/>
                <a:gd name="T2" fmla="*/ 27 w 71"/>
                <a:gd name="T3" fmla="*/ 28 h 66"/>
                <a:gd name="T4" fmla="*/ 39 w 71"/>
                <a:gd name="T5" fmla="*/ 0 h 66"/>
                <a:gd name="T6" fmla="*/ 71 w 71"/>
                <a:gd name="T7" fmla="*/ 66 h 66"/>
                <a:gd name="T8" fmla="*/ 0 w 71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6">
                  <a:moveTo>
                    <a:pt x="0" y="44"/>
                  </a:moveTo>
                  <a:lnTo>
                    <a:pt x="27" y="28"/>
                  </a:lnTo>
                  <a:lnTo>
                    <a:pt x="39" y="0"/>
                  </a:lnTo>
                  <a:lnTo>
                    <a:pt x="71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1" name="Rectangle 27"/>
            <p:cNvSpPr>
              <a:spLocks noChangeArrowheads="1"/>
            </p:cNvSpPr>
            <p:nvPr/>
          </p:nvSpPr>
          <p:spPr bwMode="auto">
            <a:xfrm>
              <a:off x="1902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92" name="Oval 28"/>
            <p:cNvSpPr>
              <a:spLocks noChangeArrowheads="1"/>
            </p:cNvSpPr>
            <p:nvPr/>
          </p:nvSpPr>
          <p:spPr bwMode="auto">
            <a:xfrm>
              <a:off x="2909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3" name="Rectangle 29"/>
            <p:cNvSpPr>
              <a:spLocks noChangeArrowheads="1"/>
            </p:cNvSpPr>
            <p:nvPr/>
          </p:nvSpPr>
          <p:spPr bwMode="auto">
            <a:xfrm>
              <a:off x="2960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endParaRPr lang="en-US" altLang="zh-CN" sz="2800" dirty="0">
                <a:ea typeface="宋体" pitchFamily="2" charset="-122"/>
              </a:endParaRPr>
            </a:p>
          </p:txBody>
        </p:sp>
        <p:sp>
          <p:nvSpPr>
            <p:cNvPr id="344094" name="Arc 30"/>
            <p:cNvSpPr>
              <a:spLocks/>
            </p:cNvSpPr>
            <p:nvPr/>
          </p:nvSpPr>
          <p:spPr bwMode="auto">
            <a:xfrm>
              <a:off x="2909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89 w 43200"/>
                <a:gd name="T1" fmla="*/ 33216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89" y="33215"/>
                  </a:moveTo>
                  <a:cubicBezTo>
                    <a:pt x="1175" y="29745"/>
                    <a:pt x="0" y="257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89" y="33215"/>
                  </a:moveTo>
                  <a:cubicBezTo>
                    <a:pt x="1175" y="29745"/>
                    <a:pt x="0" y="257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5" name="Freeform 31"/>
            <p:cNvSpPr>
              <a:spLocks/>
            </p:cNvSpPr>
            <p:nvPr/>
          </p:nvSpPr>
          <p:spPr bwMode="auto">
            <a:xfrm>
              <a:off x="2889" y="908"/>
              <a:ext cx="72" cy="66"/>
            </a:xfrm>
            <a:custGeom>
              <a:avLst/>
              <a:gdLst>
                <a:gd name="T0" fmla="*/ 0 w 72"/>
                <a:gd name="T1" fmla="*/ 44 h 66"/>
                <a:gd name="T2" fmla="*/ 28 w 72"/>
                <a:gd name="T3" fmla="*/ 28 h 66"/>
                <a:gd name="T4" fmla="*/ 39 w 72"/>
                <a:gd name="T5" fmla="*/ 0 h 66"/>
                <a:gd name="T6" fmla="*/ 72 w 72"/>
                <a:gd name="T7" fmla="*/ 66 h 66"/>
                <a:gd name="T8" fmla="*/ 0 w 72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6">
                  <a:moveTo>
                    <a:pt x="0" y="44"/>
                  </a:moveTo>
                  <a:lnTo>
                    <a:pt x="28" y="28"/>
                  </a:lnTo>
                  <a:lnTo>
                    <a:pt x="39" y="0"/>
                  </a:lnTo>
                  <a:lnTo>
                    <a:pt x="72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6" name="Rectangle 32"/>
            <p:cNvSpPr>
              <a:spLocks noChangeArrowheads="1"/>
            </p:cNvSpPr>
            <p:nvPr/>
          </p:nvSpPr>
          <p:spPr bwMode="auto">
            <a:xfrm>
              <a:off x="2848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97" name="Oval 33"/>
            <p:cNvSpPr>
              <a:spLocks noChangeArrowheads="1"/>
            </p:cNvSpPr>
            <p:nvPr/>
          </p:nvSpPr>
          <p:spPr bwMode="auto">
            <a:xfrm>
              <a:off x="4357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98" name="Rectangle 34"/>
            <p:cNvSpPr>
              <a:spLocks noChangeArrowheads="1"/>
            </p:cNvSpPr>
            <p:nvPr/>
          </p:nvSpPr>
          <p:spPr bwMode="auto">
            <a:xfrm>
              <a:off x="4407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7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099" name="Arc 35"/>
            <p:cNvSpPr>
              <a:spLocks/>
            </p:cNvSpPr>
            <p:nvPr/>
          </p:nvSpPr>
          <p:spPr bwMode="auto">
            <a:xfrm>
              <a:off x="4357" y="821"/>
              <a:ext cx="157" cy="1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16 w 43200"/>
                <a:gd name="T1" fmla="*/ 33101 h 37917"/>
                <a:gd name="T2" fmla="*/ 35754 w 43200"/>
                <a:gd name="T3" fmla="*/ 37917 h 37917"/>
                <a:gd name="T4" fmla="*/ 21600 w 43200"/>
                <a:gd name="T5" fmla="*/ 21600 h 37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917" fill="none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</a:path>
                <a:path w="43200" h="37917" stroke="0" extrusionOk="0">
                  <a:moveTo>
                    <a:pt x="3316" y="33100"/>
                  </a:moveTo>
                  <a:cubicBezTo>
                    <a:pt x="1149" y="29656"/>
                    <a:pt x="0" y="2566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61"/>
                    <a:pt x="40483" y="33814"/>
                    <a:pt x="35753" y="379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0" name="Freeform 36"/>
            <p:cNvSpPr>
              <a:spLocks/>
            </p:cNvSpPr>
            <p:nvPr/>
          </p:nvSpPr>
          <p:spPr bwMode="auto">
            <a:xfrm>
              <a:off x="4337" y="908"/>
              <a:ext cx="72" cy="66"/>
            </a:xfrm>
            <a:custGeom>
              <a:avLst/>
              <a:gdLst>
                <a:gd name="T0" fmla="*/ 0 w 72"/>
                <a:gd name="T1" fmla="*/ 44 h 66"/>
                <a:gd name="T2" fmla="*/ 27 w 72"/>
                <a:gd name="T3" fmla="*/ 28 h 66"/>
                <a:gd name="T4" fmla="*/ 39 w 72"/>
                <a:gd name="T5" fmla="*/ 0 h 66"/>
                <a:gd name="T6" fmla="*/ 72 w 72"/>
                <a:gd name="T7" fmla="*/ 66 h 66"/>
                <a:gd name="T8" fmla="*/ 0 w 72"/>
                <a:gd name="T9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6">
                  <a:moveTo>
                    <a:pt x="0" y="44"/>
                  </a:moveTo>
                  <a:lnTo>
                    <a:pt x="27" y="28"/>
                  </a:lnTo>
                  <a:lnTo>
                    <a:pt x="39" y="0"/>
                  </a:lnTo>
                  <a:lnTo>
                    <a:pt x="72" y="6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1" name="Rectangle 37"/>
            <p:cNvSpPr>
              <a:spLocks noChangeArrowheads="1"/>
            </p:cNvSpPr>
            <p:nvPr/>
          </p:nvSpPr>
          <p:spPr bwMode="auto">
            <a:xfrm>
              <a:off x="4296" y="653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02" name="Arc 38"/>
            <p:cNvSpPr>
              <a:spLocks/>
            </p:cNvSpPr>
            <p:nvPr/>
          </p:nvSpPr>
          <p:spPr bwMode="auto">
            <a:xfrm>
              <a:off x="2105" y="608"/>
              <a:ext cx="1022" cy="582"/>
            </a:xfrm>
            <a:custGeom>
              <a:avLst/>
              <a:gdLst>
                <a:gd name="G0" fmla="+- 20466 0 0"/>
                <a:gd name="G1" fmla="+- 20925 0 0"/>
                <a:gd name="G2" fmla="+- 21600 0 0"/>
                <a:gd name="T0" fmla="*/ 0 w 20466"/>
                <a:gd name="T1" fmla="*/ 14017 h 20925"/>
                <a:gd name="T2" fmla="*/ 15107 w 20466"/>
                <a:gd name="T3" fmla="*/ 0 h 20925"/>
                <a:gd name="T4" fmla="*/ 20466 w 20466"/>
                <a:gd name="T5" fmla="*/ 20925 h 20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66" h="20925" fill="none" extrusionOk="0">
                  <a:moveTo>
                    <a:pt x="0" y="14017"/>
                  </a:moveTo>
                  <a:cubicBezTo>
                    <a:pt x="2338" y="7089"/>
                    <a:pt x="8023" y="1814"/>
                    <a:pt x="15107" y="0"/>
                  </a:cubicBezTo>
                </a:path>
                <a:path w="20466" h="20925" stroke="0" extrusionOk="0">
                  <a:moveTo>
                    <a:pt x="0" y="14017"/>
                  </a:moveTo>
                  <a:cubicBezTo>
                    <a:pt x="2338" y="7089"/>
                    <a:pt x="8023" y="1814"/>
                    <a:pt x="15107" y="0"/>
                  </a:cubicBezTo>
                  <a:lnTo>
                    <a:pt x="20466" y="20925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3" name="Rectangle 39"/>
            <p:cNvSpPr>
              <a:spLocks noChangeArrowheads="1"/>
            </p:cNvSpPr>
            <p:nvPr/>
          </p:nvSpPr>
          <p:spPr bwMode="auto">
            <a:xfrm>
              <a:off x="2608" y="866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04" name="Line 40"/>
            <p:cNvSpPr>
              <a:spLocks noChangeShapeType="1"/>
            </p:cNvSpPr>
            <p:nvPr/>
          </p:nvSpPr>
          <p:spPr bwMode="auto">
            <a:xfrm>
              <a:off x="2125" y="1029"/>
              <a:ext cx="22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5" name="Freeform 41"/>
            <p:cNvSpPr>
              <a:spLocks/>
            </p:cNvSpPr>
            <p:nvPr/>
          </p:nvSpPr>
          <p:spPr bwMode="auto">
            <a:xfrm>
              <a:off x="2333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6" name="Rectangle 42"/>
            <p:cNvSpPr>
              <a:spLocks noChangeArrowheads="1"/>
            </p:cNvSpPr>
            <p:nvPr/>
          </p:nvSpPr>
          <p:spPr bwMode="auto">
            <a:xfrm>
              <a:off x="2245" y="86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.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07" name="Line 43"/>
            <p:cNvSpPr>
              <a:spLocks noChangeShapeType="1"/>
            </p:cNvSpPr>
            <p:nvPr/>
          </p:nvSpPr>
          <p:spPr bwMode="auto">
            <a:xfrm>
              <a:off x="2570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8" name="Freeform 44"/>
            <p:cNvSpPr>
              <a:spLocks/>
            </p:cNvSpPr>
            <p:nvPr/>
          </p:nvSpPr>
          <p:spPr bwMode="auto">
            <a:xfrm>
              <a:off x="2835" y="1000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09" name="Rectangle 45"/>
            <p:cNvSpPr>
              <a:spLocks noChangeArrowheads="1"/>
            </p:cNvSpPr>
            <p:nvPr/>
          </p:nvSpPr>
          <p:spPr bwMode="auto">
            <a:xfrm>
              <a:off x="3182" y="86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10" name="Line 46"/>
            <p:cNvSpPr>
              <a:spLocks noChangeShapeType="1"/>
            </p:cNvSpPr>
            <p:nvPr/>
          </p:nvSpPr>
          <p:spPr bwMode="auto">
            <a:xfrm>
              <a:off x="3071" y="1029"/>
              <a:ext cx="22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1" name="Freeform 47"/>
            <p:cNvSpPr>
              <a:spLocks/>
            </p:cNvSpPr>
            <p:nvPr/>
          </p:nvSpPr>
          <p:spPr bwMode="auto">
            <a:xfrm>
              <a:off x="3280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2" name="Arc 48"/>
            <p:cNvSpPr>
              <a:spLocks/>
            </p:cNvSpPr>
            <p:nvPr/>
          </p:nvSpPr>
          <p:spPr bwMode="auto">
            <a:xfrm>
              <a:off x="2848" y="608"/>
              <a:ext cx="595" cy="368"/>
            </a:xfrm>
            <a:custGeom>
              <a:avLst/>
              <a:gdLst>
                <a:gd name="G0" fmla="+- 35 0 0"/>
                <a:gd name="G1" fmla="+- 21600 0 0"/>
                <a:gd name="G2" fmla="+- 21600 0 0"/>
                <a:gd name="T0" fmla="*/ 0 w 21164"/>
                <a:gd name="T1" fmla="*/ 0 h 21600"/>
                <a:gd name="T2" fmla="*/ 21164 w 21164"/>
                <a:gd name="T3" fmla="*/ 17116 h 21600"/>
                <a:gd name="T4" fmla="*/ 35 w 211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64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0236" y="0"/>
                    <a:pt x="19046" y="7136"/>
                    <a:pt x="21164" y="17115"/>
                  </a:cubicBezTo>
                </a:path>
                <a:path w="21164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0236" y="0"/>
                    <a:pt x="19046" y="7136"/>
                    <a:pt x="21164" y="17115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3" name="Freeform 49"/>
            <p:cNvSpPr>
              <a:spLocks/>
            </p:cNvSpPr>
            <p:nvPr/>
          </p:nvSpPr>
          <p:spPr bwMode="auto">
            <a:xfrm>
              <a:off x="3408" y="877"/>
              <a:ext cx="58" cy="72"/>
            </a:xfrm>
            <a:custGeom>
              <a:avLst/>
              <a:gdLst>
                <a:gd name="T0" fmla="*/ 0 w 58"/>
                <a:gd name="T1" fmla="*/ 16 h 72"/>
                <a:gd name="T2" fmla="*/ 31 w 58"/>
                <a:gd name="T3" fmla="*/ 18 h 72"/>
                <a:gd name="T4" fmla="*/ 58 w 58"/>
                <a:gd name="T5" fmla="*/ 0 h 72"/>
                <a:gd name="T6" fmla="*/ 47 w 58"/>
                <a:gd name="T7" fmla="*/ 72 h 72"/>
                <a:gd name="T8" fmla="*/ 0 w 58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2">
                  <a:moveTo>
                    <a:pt x="0" y="16"/>
                  </a:moveTo>
                  <a:lnTo>
                    <a:pt x="31" y="18"/>
                  </a:lnTo>
                  <a:lnTo>
                    <a:pt x="58" y="0"/>
                  </a:lnTo>
                  <a:lnTo>
                    <a:pt x="47" y="7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4" name="Oval 50"/>
            <p:cNvSpPr>
              <a:spLocks noChangeArrowheads="1"/>
            </p:cNvSpPr>
            <p:nvPr/>
          </p:nvSpPr>
          <p:spPr bwMode="auto">
            <a:xfrm>
              <a:off x="3856" y="954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5" name="Rectangle 51"/>
            <p:cNvSpPr>
              <a:spLocks noChangeArrowheads="1"/>
            </p:cNvSpPr>
            <p:nvPr/>
          </p:nvSpPr>
          <p:spPr bwMode="auto">
            <a:xfrm>
              <a:off x="3906" y="96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16" name="Rectangle 52"/>
            <p:cNvSpPr>
              <a:spLocks noChangeArrowheads="1"/>
            </p:cNvSpPr>
            <p:nvPr/>
          </p:nvSpPr>
          <p:spPr bwMode="auto">
            <a:xfrm>
              <a:off x="3628" y="866"/>
              <a:ext cx="1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+/-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17" name="Line 53"/>
            <p:cNvSpPr>
              <a:spLocks noChangeShapeType="1"/>
            </p:cNvSpPr>
            <p:nvPr/>
          </p:nvSpPr>
          <p:spPr bwMode="auto">
            <a:xfrm>
              <a:off x="3517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8" name="Freeform 54"/>
            <p:cNvSpPr>
              <a:spLocks/>
            </p:cNvSpPr>
            <p:nvPr/>
          </p:nvSpPr>
          <p:spPr bwMode="auto">
            <a:xfrm>
              <a:off x="3781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19" name="Rectangle 55"/>
            <p:cNvSpPr>
              <a:spLocks noChangeArrowheads="1"/>
            </p:cNvSpPr>
            <p:nvPr/>
          </p:nvSpPr>
          <p:spPr bwMode="auto">
            <a:xfrm>
              <a:off x="4014" y="866"/>
              <a:ext cx="2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20" name="Line 56"/>
            <p:cNvSpPr>
              <a:spLocks noChangeShapeType="1"/>
            </p:cNvSpPr>
            <p:nvPr/>
          </p:nvSpPr>
          <p:spPr bwMode="auto">
            <a:xfrm>
              <a:off x="4018" y="1029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1" name="Freeform 57"/>
            <p:cNvSpPr>
              <a:spLocks/>
            </p:cNvSpPr>
            <p:nvPr/>
          </p:nvSpPr>
          <p:spPr bwMode="auto">
            <a:xfrm>
              <a:off x="4282" y="100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2" name="Arc 58"/>
            <p:cNvSpPr>
              <a:spLocks/>
            </p:cNvSpPr>
            <p:nvPr/>
          </p:nvSpPr>
          <p:spPr bwMode="auto">
            <a:xfrm>
              <a:off x="3492" y="768"/>
              <a:ext cx="377" cy="262"/>
            </a:xfrm>
            <a:custGeom>
              <a:avLst/>
              <a:gdLst>
                <a:gd name="G0" fmla="+- 21145 0 0"/>
                <a:gd name="G1" fmla="+- 21600 0 0"/>
                <a:gd name="G2" fmla="+- 21600 0 0"/>
                <a:gd name="T0" fmla="*/ 0 w 21145"/>
                <a:gd name="T1" fmla="*/ 17188 h 21600"/>
                <a:gd name="T2" fmla="*/ 21145 w 21145"/>
                <a:gd name="T3" fmla="*/ 0 h 21600"/>
                <a:gd name="T4" fmla="*/ 21145 w 2114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45" h="21600" fill="none" extrusionOk="0">
                  <a:moveTo>
                    <a:pt x="0" y="17188"/>
                  </a:moveTo>
                  <a:cubicBezTo>
                    <a:pt x="2089" y="7174"/>
                    <a:pt x="10916" y="0"/>
                    <a:pt x="21144" y="0"/>
                  </a:cubicBezTo>
                </a:path>
                <a:path w="21145" h="21600" stroke="0" extrusionOk="0">
                  <a:moveTo>
                    <a:pt x="0" y="17188"/>
                  </a:moveTo>
                  <a:cubicBezTo>
                    <a:pt x="2089" y="7174"/>
                    <a:pt x="10916" y="0"/>
                    <a:pt x="21144" y="0"/>
                  </a:cubicBezTo>
                  <a:lnTo>
                    <a:pt x="21145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3" name="Arc 59"/>
            <p:cNvSpPr>
              <a:spLocks/>
            </p:cNvSpPr>
            <p:nvPr/>
          </p:nvSpPr>
          <p:spPr bwMode="auto">
            <a:xfrm>
              <a:off x="3795" y="768"/>
              <a:ext cx="524" cy="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770"/>
                <a:gd name="T1" fmla="*/ 0 h 21600"/>
                <a:gd name="T2" fmla="*/ 19770 w 19770"/>
                <a:gd name="T3" fmla="*/ 12898 h 21600"/>
                <a:gd name="T4" fmla="*/ 0 w 197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70" h="21600" fill="none" extrusionOk="0">
                  <a:moveTo>
                    <a:pt x="-1" y="0"/>
                  </a:moveTo>
                  <a:cubicBezTo>
                    <a:pt x="8564" y="0"/>
                    <a:pt x="16319" y="5059"/>
                    <a:pt x="19769" y="12898"/>
                  </a:cubicBezTo>
                </a:path>
                <a:path w="19770" h="21600" stroke="0" extrusionOk="0">
                  <a:moveTo>
                    <a:pt x="-1" y="0"/>
                  </a:moveTo>
                  <a:cubicBezTo>
                    <a:pt x="8564" y="0"/>
                    <a:pt x="16319" y="5059"/>
                    <a:pt x="19769" y="128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4" name="Freeform 60"/>
            <p:cNvSpPr>
              <a:spLocks/>
            </p:cNvSpPr>
            <p:nvPr/>
          </p:nvSpPr>
          <p:spPr bwMode="auto">
            <a:xfrm>
              <a:off x="4283" y="927"/>
              <a:ext cx="64" cy="71"/>
            </a:xfrm>
            <a:custGeom>
              <a:avLst/>
              <a:gdLst>
                <a:gd name="T0" fmla="*/ 0 w 64"/>
                <a:gd name="T1" fmla="*/ 31 h 71"/>
                <a:gd name="T2" fmla="*/ 32 w 64"/>
                <a:gd name="T3" fmla="*/ 23 h 71"/>
                <a:gd name="T4" fmla="*/ 51 w 64"/>
                <a:gd name="T5" fmla="*/ 0 h 71"/>
                <a:gd name="T6" fmla="*/ 64 w 64"/>
                <a:gd name="T7" fmla="*/ 71 h 71"/>
                <a:gd name="T8" fmla="*/ 0 w 64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1">
                  <a:moveTo>
                    <a:pt x="0" y="31"/>
                  </a:moveTo>
                  <a:lnTo>
                    <a:pt x="32" y="23"/>
                  </a:lnTo>
                  <a:lnTo>
                    <a:pt x="51" y="0"/>
                  </a:lnTo>
                  <a:lnTo>
                    <a:pt x="64" y="7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5" name="Freeform 61"/>
            <p:cNvSpPr>
              <a:spLocks/>
            </p:cNvSpPr>
            <p:nvPr/>
          </p:nvSpPr>
          <p:spPr bwMode="auto">
            <a:xfrm>
              <a:off x="3062" y="1089"/>
              <a:ext cx="1900" cy="283"/>
            </a:xfrm>
            <a:custGeom>
              <a:avLst/>
              <a:gdLst>
                <a:gd name="T0" fmla="*/ 8 w 1900"/>
                <a:gd name="T1" fmla="*/ 7 h 283"/>
                <a:gd name="T2" fmla="*/ 25 w 1900"/>
                <a:gd name="T3" fmla="*/ 23 h 283"/>
                <a:gd name="T4" fmla="*/ 45 w 1900"/>
                <a:gd name="T5" fmla="*/ 36 h 283"/>
                <a:gd name="T6" fmla="*/ 67 w 1900"/>
                <a:gd name="T7" fmla="*/ 49 h 283"/>
                <a:gd name="T8" fmla="*/ 90 w 1900"/>
                <a:gd name="T9" fmla="*/ 63 h 283"/>
                <a:gd name="T10" fmla="*/ 118 w 1900"/>
                <a:gd name="T11" fmla="*/ 76 h 283"/>
                <a:gd name="T12" fmla="*/ 146 w 1900"/>
                <a:gd name="T13" fmla="*/ 88 h 283"/>
                <a:gd name="T14" fmla="*/ 177 w 1900"/>
                <a:gd name="T15" fmla="*/ 101 h 283"/>
                <a:gd name="T16" fmla="*/ 210 w 1900"/>
                <a:gd name="T17" fmla="*/ 114 h 283"/>
                <a:gd name="T18" fmla="*/ 245 w 1900"/>
                <a:gd name="T19" fmla="*/ 125 h 283"/>
                <a:gd name="T20" fmla="*/ 283 w 1900"/>
                <a:gd name="T21" fmla="*/ 137 h 283"/>
                <a:gd name="T22" fmla="*/ 322 w 1900"/>
                <a:gd name="T23" fmla="*/ 148 h 283"/>
                <a:gd name="T24" fmla="*/ 364 w 1900"/>
                <a:gd name="T25" fmla="*/ 158 h 283"/>
                <a:gd name="T26" fmla="*/ 407 w 1900"/>
                <a:gd name="T27" fmla="*/ 169 h 283"/>
                <a:gd name="T28" fmla="*/ 451 w 1900"/>
                <a:gd name="T29" fmla="*/ 179 h 283"/>
                <a:gd name="T30" fmla="*/ 499 w 1900"/>
                <a:gd name="T31" fmla="*/ 188 h 283"/>
                <a:gd name="T32" fmla="*/ 547 w 1900"/>
                <a:gd name="T33" fmla="*/ 198 h 283"/>
                <a:gd name="T34" fmla="*/ 597 w 1900"/>
                <a:gd name="T35" fmla="*/ 206 h 283"/>
                <a:gd name="T36" fmla="*/ 651 w 1900"/>
                <a:gd name="T37" fmla="*/ 216 h 283"/>
                <a:gd name="T38" fmla="*/ 704 w 1900"/>
                <a:gd name="T39" fmla="*/ 223 h 283"/>
                <a:gd name="T40" fmla="*/ 758 w 1900"/>
                <a:gd name="T41" fmla="*/ 231 h 283"/>
                <a:gd name="T42" fmla="*/ 814 w 1900"/>
                <a:gd name="T43" fmla="*/ 238 h 283"/>
                <a:gd name="T44" fmla="*/ 873 w 1900"/>
                <a:gd name="T45" fmla="*/ 244 h 283"/>
                <a:gd name="T46" fmla="*/ 932 w 1900"/>
                <a:gd name="T47" fmla="*/ 249 h 283"/>
                <a:gd name="T48" fmla="*/ 993 w 1900"/>
                <a:gd name="T49" fmla="*/ 256 h 283"/>
                <a:gd name="T50" fmla="*/ 1054 w 1900"/>
                <a:gd name="T51" fmla="*/ 261 h 283"/>
                <a:gd name="T52" fmla="*/ 1116 w 1900"/>
                <a:gd name="T53" fmla="*/ 266 h 283"/>
                <a:gd name="T54" fmla="*/ 1181 w 1900"/>
                <a:gd name="T55" fmla="*/ 269 h 283"/>
                <a:gd name="T56" fmla="*/ 1246 w 1900"/>
                <a:gd name="T57" fmla="*/ 273 h 283"/>
                <a:gd name="T58" fmla="*/ 1311 w 1900"/>
                <a:gd name="T59" fmla="*/ 276 h 283"/>
                <a:gd name="T60" fmla="*/ 1377 w 1900"/>
                <a:gd name="T61" fmla="*/ 278 h 283"/>
                <a:gd name="T62" fmla="*/ 1444 w 1900"/>
                <a:gd name="T63" fmla="*/ 280 h 283"/>
                <a:gd name="T64" fmla="*/ 1511 w 1900"/>
                <a:gd name="T65" fmla="*/ 281 h 283"/>
                <a:gd name="T66" fmla="*/ 1579 w 1900"/>
                <a:gd name="T67" fmla="*/ 283 h 283"/>
                <a:gd name="T68" fmla="*/ 1647 w 1900"/>
                <a:gd name="T69" fmla="*/ 283 h 283"/>
                <a:gd name="T70" fmla="*/ 1717 w 1900"/>
                <a:gd name="T71" fmla="*/ 283 h 283"/>
                <a:gd name="T72" fmla="*/ 1785 w 1900"/>
                <a:gd name="T73" fmla="*/ 283 h 283"/>
                <a:gd name="T74" fmla="*/ 1855 w 1900"/>
                <a:gd name="T75" fmla="*/ 280 h 283"/>
                <a:gd name="T76" fmla="*/ 1900 w 1900"/>
                <a:gd name="T77" fmla="*/ 27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0" h="283">
                  <a:moveTo>
                    <a:pt x="0" y="0"/>
                  </a:moveTo>
                  <a:lnTo>
                    <a:pt x="8" y="7"/>
                  </a:lnTo>
                  <a:lnTo>
                    <a:pt x="16" y="15"/>
                  </a:lnTo>
                  <a:lnTo>
                    <a:pt x="25" y="23"/>
                  </a:lnTo>
                  <a:lnTo>
                    <a:pt x="35" y="28"/>
                  </a:lnTo>
                  <a:lnTo>
                    <a:pt x="45" y="36"/>
                  </a:lnTo>
                  <a:lnTo>
                    <a:pt x="56" y="43"/>
                  </a:lnTo>
                  <a:lnTo>
                    <a:pt x="67" y="49"/>
                  </a:lnTo>
                  <a:lnTo>
                    <a:pt x="79" y="56"/>
                  </a:lnTo>
                  <a:lnTo>
                    <a:pt x="90" y="63"/>
                  </a:lnTo>
                  <a:lnTo>
                    <a:pt x="104" y="69"/>
                  </a:lnTo>
                  <a:lnTo>
                    <a:pt x="118" y="76"/>
                  </a:lnTo>
                  <a:lnTo>
                    <a:pt x="131" y="81"/>
                  </a:lnTo>
                  <a:lnTo>
                    <a:pt x="146" y="88"/>
                  </a:lnTo>
                  <a:lnTo>
                    <a:pt x="162" y="96"/>
                  </a:lnTo>
                  <a:lnTo>
                    <a:pt x="177" y="101"/>
                  </a:lnTo>
                  <a:lnTo>
                    <a:pt x="194" y="108"/>
                  </a:lnTo>
                  <a:lnTo>
                    <a:pt x="210" y="114"/>
                  </a:lnTo>
                  <a:lnTo>
                    <a:pt x="227" y="119"/>
                  </a:lnTo>
                  <a:lnTo>
                    <a:pt x="245" y="125"/>
                  </a:lnTo>
                  <a:lnTo>
                    <a:pt x="264" y="130"/>
                  </a:lnTo>
                  <a:lnTo>
                    <a:pt x="283" y="137"/>
                  </a:lnTo>
                  <a:lnTo>
                    <a:pt x="303" y="143"/>
                  </a:lnTo>
                  <a:lnTo>
                    <a:pt x="322" y="148"/>
                  </a:lnTo>
                  <a:lnTo>
                    <a:pt x="342" y="154"/>
                  </a:lnTo>
                  <a:lnTo>
                    <a:pt x="364" y="158"/>
                  </a:lnTo>
                  <a:lnTo>
                    <a:pt x="385" y="164"/>
                  </a:lnTo>
                  <a:lnTo>
                    <a:pt x="407" y="169"/>
                  </a:lnTo>
                  <a:lnTo>
                    <a:pt x="429" y="175"/>
                  </a:lnTo>
                  <a:lnTo>
                    <a:pt x="451" y="179"/>
                  </a:lnTo>
                  <a:lnTo>
                    <a:pt x="474" y="184"/>
                  </a:lnTo>
                  <a:lnTo>
                    <a:pt x="499" y="188"/>
                  </a:lnTo>
                  <a:lnTo>
                    <a:pt x="523" y="194"/>
                  </a:lnTo>
                  <a:lnTo>
                    <a:pt x="547" y="198"/>
                  </a:lnTo>
                  <a:lnTo>
                    <a:pt x="572" y="203"/>
                  </a:lnTo>
                  <a:lnTo>
                    <a:pt x="597" y="206"/>
                  </a:lnTo>
                  <a:lnTo>
                    <a:pt x="623" y="211"/>
                  </a:lnTo>
                  <a:lnTo>
                    <a:pt x="651" y="216"/>
                  </a:lnTo>
                  <a:lnTo>
                    <a:pt x="676" y="219"/>
                  </a:lnTo>
                  <a:lnTo>
                    <a:pt x="704" y="223"/>
                  </a:lnTo>
                  <a:lnTo>
                    <a:pt x="731" y="227"/>
                  </a:lnTo>
                  <a:lnTo>
                    <a:pt x="758" y="231"/>
                  </a:lnTo>
                  <a:lnTo>
                    <a:pt x="786" y="235"/>
                  </a:lnTo>
                  <a:lnTo>
                    <a:pt x="814" y="238"/>
                  </a:lnTo>
                  <a:lnTo>
                    <a:pt x="843" y="240"/>
                  </a:lnTo>
                  <a:lnTo>
                    <a:pt x="873" y="244"/>
                  </a:lnTo>
                  <a:lnTo>
                    <a:pt x="902" y="247"/>
                  </a:lnTo>
                  <a:lnTo>
                    <a:pt x="932" y="249"/>
                  </a:lnTo>
                  <a:lnTo>
                    <a:pt x="963" y="254"/>
                  </a:lnTo>
                  <a:lnTo>
                    <a:pt x="993" y="256"/>
                  </a:lnTo>
                  <a:lnTo>
                    <a:pt x="1023" y="258"/>
                  </a:lnTo>
                  <a:lnTo>
                    <a:pt x="1054" y="261"/>
                  </a:lnTo>
                  <a:lnTo>
                    <a:pt x="1084" y="264"/>
                  </a:lnTo>
                  <a:lnTo>
                    <a:pt x="1116" y="266"/>
                  </a:lnTo>
                  <a:lnTo>
                    <a:pt x="1148" y="267"/>
                  </a:lnTo>
                  <a:lnTo>
                    <a:pt x="1181" y="269"/>
                  </a:lnTo>
                  <a:lnTo>
                    <a:pt x="1213" y="271"/>
                  </a:lnTo>
                  <a:lnTo>
                    <a:pt x="1246" y="273"/>
                  </a:lnTo>
                  <a:lnTo>
                    <a:pt x="1278" y="275"/>
                  </a:lnTo>
                  <a:lnTo>
                    <a:pt x="1311" y="276"/>
                  </a:lnTo>
                  <a:lnTo>
                    <a:pt x="1343" y="277"/>
                  </a:lnTo>
                  <a:lnTo>
                    <a:pt x="1377" y="278"/>
                  </a:lnTo>
                  <a:lnTo>
                    <a:pt x="1410" y="279"/>
                  </a:lnTo>
                  <a:lnTo>
                    <a:pt x="1444" y="280"/>
                  </a:lnTo>
                  <a:lnTo>
                    <a:pt x="1478" y="280"/>
                  </a:lnTo>
                  <a:lnTo>
                    <a:pt x="1511" y="281"/>
                  </a:lnTo>
                  <a:lnTo>
                    <a:pt x="1545" y="281"/>
                  </a:lnTo>
                  <a:lnTo>
                    <a:pt x="1579" y="283"/>
                  </a:lnTo>
                  <a:lnTo>
                    <a:pt x="1613" y="283"/>
                  </a:lnTo>
                  <a:lnTo>
                    <a:pt x="1647" y="283"/>
                  </a:lnTo>
                  <a:lnTo>
                    <a:pt x="1682" y="283"/>
                  </a:lnTo>
                  <a:lnTo>
                    <a:pt x="1717" y="283"/>
                  </a:lnTo>
                  <a:lnTo>
                    <a:pt x="1751" y="283"/>
                  </a:lnTo>
                  <a:lnTo>
                    <a:pt x="1785" y="283"/>
                  </a:lnTo>
                  <a:lnTo>
                    <a:pt x="1820" y="281"/>
                  </a:lnTo>
                  <a:lnTo>
                    <a:pt x="1855" y="280"/>
                  </a:lnTo>
                  <a:lnTo>
                    <a:pt x="1889" y="280"/>
                  </a:lnTo>
                  <a:lnTo>
                    <a:pt x="1900" y="27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6" name="Freeform 62"/>
            <p:cNvSpPr>
              <a:spLocks/>
            </p:cNvSpPr>
            <p:nvPr/>
          </p:nvSpPr>
          <p:spPr bwMode="auto">
            <a:xfrm>
              <a:off x="4943" y="1340"/>
              <a:ext cx="71" cy="58"/>
            </a:xfrm>
            <a:custGeom>
              <a:avLst/>
              <a:gdLst>
                <a:gd name="T0" fmla="*/ 3 w 71"/>
                <a:gd name="T1" fmla="*/ 58 h 58"/>
                <a:gd name="T2" fmla="*/ 12 w 71"/>
                <a:gd name="T3" fmla="*/ 29 h 58"/>
                <a:gd name="T4" fmla="*/ 0 w 71"/>
                <a:gd name="T5" fmla="*/ 0 h 58"/>
                <a:gd name="T6" fmla="*/ 71 w 71"/>
                <a:gd name="T7" fmla="*/ 27 h 58"/>
                <a:gd name="T8" fmla="*/ 3 w 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8">
                  <a:moveTo>
                    <a:pt x="3" y="58"/>
                  </a:moveTo>
                  <a:lnTo>
                    <a:pt x="12" y="29"/>
                  </a:lnTo>
                  <a:lnTo>
                    <a:pt x="0" y="0"/>
                  </a:lnTo>
                  <a:lnTo>
                    <a:pt x="71" y="27"/>
                  </a:lnTo>
                  <a:lnTo>
                    <a:pt x="3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27" name="Rectangle 63"/>
            <p:cNvSpPr>
              <a:spLocks noChangeArrowheads="1"/>
            </p:cNvSpPr>
            <p:nvPr/>
          </p:nvSpPr>
          <p:spPr bwMode="auto">
            <a:xfrm>
              <a:off x="3628" y="1199"/>
              <a:ext cx="1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   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28" name="Rectangle 64"/>
            <p:cNvSpPr>
              <a:spLocks noChangeArrowheads="1"/>
            </p:cNvSpPr>
            <p:nvPr/>
          </p:nvSpPr>
          <p:spPr bwMode="auto">
            <a:xfrm>
              <a:off x="3560" y="1117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29" name="Rectangle 65"/>
            <p:cNvSpPr>
              <a:spLocks noChangeArrowheads="1"/>
            </p:cNvSpPr>
            <p:nvPr/>
          </p:nvSpPr>
          <p:spPr bwMode="auto">
            <a:xfrm>
              <a:off x="1791" y="1252"/>
              <a:ext cx="2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         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30" name="Rectangle 66"/>
            <p:cNvSpPr>
              <a:spLocks noChangeArrowheads="1"/>
            </p:cNvSpPr>
            <p:nvPr/>
          </p:nvSpPr>
          <p:spPr bwMode="auto">
            <a:xfrm>
              <a:off x="2656" y="1144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31" name="Line 67"/>
            <p:cNvSpPr>
              <a:spLocks noChangeShapeType="1"/>
            </p:cNvSpPr>
            <p:nvPr/>
          </p:nvSpPr>
          <p:spPr bwMode="auto">
            <a:xfrm>
              <a:off x="2632" y="496"/>
              <a:ext cx="234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2" name="Freeform 68"/>
            <p:cNvSpPr>
              <a:spLocks/>
            </p:cNvSpPr>
            <p:nvPr/>
          </p:nvSpPr>
          <p:spPr bwMode="auto">
            <a:xfrm>
              <a:off x="4956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3" name="Oval 69"/>
            <p:cNvSpPr>
              <a:spLocks noChangeArrowheads="1"/>
            </p:cNvSpPr>
            <p:nvPr/>
          </p:nvSpPr>
          <p:spPr bwMode="auto">
            <a:xfrm>
              <a:off x="1579" y="4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4" name="Rectangle 70"/>
            <p:cNvSpPr>
              <a:spLocks noChangeArrowheads="1"/>
            </p:cNvSpPr>
            <p:nvPr/>
          </p:nvSpPr>
          <p:spPr bwMode="auto">
            <a:xfrm>
              <a:off x="1629" y="4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35" name="Line 71"/>
            <p:cNvSpPr>
              <a:spLocks noChangeShapeType="1"/>
            </p:cNvSpPr>
            <p:nvPr/>
          </p:nvSpPr>
          <p:spPr bwMode="auto">
            <a:xfrm>
              <a:off x="1407" y="496"/>
              <a:ext cx="11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6" name="Freeform 72"/>
            <p:cNvSpPr>
              <a:spLocks/>
            </p:cNvSpPr>
            <p:nvPr/>
          </p:nvSpPr>
          <p:spPr bwMode="auto">
            <a:xfrm>
              <a:off x="1504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7" name="Line 73"/>
            <p:cNvSpPr>
              <a:spLocks noChangeShapeType="1"/>
            </p:cNvSpPr>
            <p:nvPr/>
          </p:nvSpPr>
          <p:spPr bwMode="auto">
            <a:xfrm>
              <a:off x="1741" y="496"/>
              <a:ext cx="6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8" name="Freeform 74"/>
            <p:cNvSpPr>
              <a:spLocks/>
            </p:cNvSpPr>
            <p:nvPr/>
          </p:nvSpPr>
          <p:spPr bwMode="auto">
            <a:xfrm>
              <a:off x="2395" y="4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39" name="Rectangle 75"/>
            <p:cNvSpPr>
              <a:spLocks noChangeArrowheads="1"/>
            </p:cNvSpPr>
            <p:nvPr/>
          </p:nvSpPr>
          <p:spPr bwMode="auto">
            <a:xfrm>
              <a:off x="1908" y="322"/>
              <a:ext cx="2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letter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40" name="Oval 76"/>
            <p:cNvSpPr>
              <a:spLocks noChangeArrowheads="1"/>
            </p:cNvSpPr>
            <p:nvPr/>
          </p:nvSpPr>
          <p:spPr bwMode="auto">
            <a:xfrm>
              <a:off x="2470" y="4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41" name="Rectangle 77"/>
            <p:cNvSpPr>
              <a:spLocks noChangeArrowheads="1"/>
            </p:cNvSpPr>
            <p:nvPr/>
          </p:nvSpPr>
          <p:spPr bwMode="auto">
            <a:xfrm>
              <a:off x="2520" y="4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42" name="Arc 78"/>
            <p:cNvSpPr>
              <a:spLocks/>
            </p:cNvSpPr>
            <p:nvPr/>
          </p:nvSpPr>
          <p:spPr bwMode="auto">
            <a:xfrm>
              <a:off x="2470" y="288"/>
              <a:ext cx="157" cy="1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350 w 43200"/>
                <a:gd name="T1" fmla="*/ 33154 h 37849"/>
                <a:gd name="T2" fmla="*/ 35831 w 43200"/>
                <a:gd name="T3" fmla="*/ 37849 h 37849"/>
                <a:gd name="T4" fmla="*/ 21600 w 43200"/>
                <a:gd name="T5" fmla="*/ 21600 h 37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849" fill="none" extrusionOk="0">
                  <a:moveTo>
                    <a:pt x="3349" y="33154"/>
                  </a:moveTo>
                  <a:cubicBezTo>
                    <a:pt x="1161" y="29697"/>
                    <a:pt x="0" y="25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5"/>
                    <a:pt x="40514" y="33747"/>
                    <a:pt x="35831" y="37849"/>
                  </a:cubicBezTo>
                </a:path>
                <a:path w="43200" h="37849" stroke="0" extrusionOk="0">
                  <a:moveTo>
                    <a:pt x="3349" y="33154"/>
                  </a:moveTo>
                  <a:cubicBezTo>
                    <a:pt x="1161" y="29697"/>
                    <a:pt x="0" y="2569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825"/>
                    <a:pt x="40514" y="33747"/>
                    <a:pt x="35831" y="378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43" name="Freeform 79"/>
            <p:cNvSpPr>
              <a:spLocks/>
            </p:cNvSpPr>
            <p:nvPr/>
          </p:nvSpPr>
          <p:spPr bwMode="auto">
            <a:xfrm>
              <a:off x="2449" y="375"/>
              <a:ext cx="72" cy="65"/>
            </a:xfrm>
            <a:custGeom>
              <a:avLst/>
              <a:gdLst>
                <a:gd name="T0" fmla="*/ 0 w 72"/>
                <a:gd name="T1" fmla="*/ 43 h 65"/>
                <a:gd name="T2" fmla="*/ 28 w 72"/>
                <a:gd name="T3" fmla="*/ 28 h 65"/>
                <a:gd name="T4" fmla="*/ 40 w 72"/>
                <a:gd name="T5" fmla="*/ 0 h 65"/>
                <a:gd name="T6" fmla="*/ 72 w 72"/>
                <a:gd name="T7" fmla="*/ 65 h 65"/>
                <a:gd name="T8" fmla="*/ 0 w 72"/>
                <a:gd name="T9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5">
                  <a:moveTo>
                    <a:pt x="0" y="43"/>
                  </a:moveTo>
                  <a:lnTo>
                    <a:pt x="28" y="28"/>
                  </a:lnTo>
                  <a:lnTo>
                    <a:pt x="40" y="0"/>
                  </a:lnTo>
                  <a:lnTo>
                    <a:pt x="72" y="6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44" name="Rectangle 80"/>
            <p:cNvSpPr>
              <a:spLocks noChangeArrowheads="1"/>
            </p:cNvSpPr>
            <p:nvPr/>
          </p:nvSpPr>
          <p:spPr bwMode="auto">
            <a:xfrm>
              <a:off x="2336" y="119"/>
              <a:ext cx="6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letter / digit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45" name="Rectangle 81"/>
            <p:cNvSpPr>
              <a:spLocks noChangeArrowheads="1"/>
            </p:cNvSpPr>
            <p:nvPr/>
          </p:nvSpPr>
          <p:spPr bwMode="auto">
            <a:xfrm>
              <a:off x="2854" y="333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46" name="Rectangle 82"/>
            <p:cNvSpPr>
              <a:spLocks noChangeArrowheads="1"/>
            </p:cNvSpPr>
            <p:nvPr/>
          </p:nvSpPr>
          <p:spPr bwMode="auto">
            <a:xfrm>
              <a:off x="3077" y="33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 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47" name="Line 83"/>
            <p:cNvSpPr>
              <a:spLocks noChangeShapeType="1"/>
            </p:cNvSpPr>
            <p:nvPr/>
          </p:nvSpPr>
          <p:spPr bwMode="auto">
            <a:xfrm>
              <a:off x="1629" y="603"/>
              <a:ext cx="1" cy="3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48" name="Line 84"/>
            <p:cNvSpPr>
              <a:spLocks noChangeShapeType="1"/>
            </p:cNvSpPr>
            <p:nvPr/>
          </p:nvSpPr>
          <p:spPr bwMode="auto">
            <a:xfrm>
              <a:off x="5026" y="496"/>
              <a:ext cx="1" cy="3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49" name="Freeform 85"/>
            <p:cNvSpPr>
              <a:spLocks/>
            </p:cNvSpPr>
            <p:nvPr/>
          </p:nvSpPr>
          <p:spPr bwMode="auto">
            <a:xfrm>
              <a:off x="4995" y="3682"/>
              <a:ext cx="61" cy="67"/>
            </a:xfrm>
            <a:custGeom>
              <a:avLst/>
              <a:gdLst>
                <a:gd name="T0" fmla="*/ 0 w 61"/>
                <a:gd name="T1" fmla="*/ 0 h 67"/>
                <a:gd name="T2" fmla="*/ 31 w 61"/>
                <a:gd name="T3" fmla="*/ 10 h 67"/>
                <a:gd name="T4" fmla="*/ 61 w 61"/>
                <a:gd name="T5" fmla="*/ 0 h 67"/>
                <a:gd name="T6" fmla="*/ 31 w 61"/>
                <a:gd name="T7" fmla="*/ 67 h 67"/>
                <a:gd name="T8" fmla="*/ 0 w 61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7">
                  <a:moveTo>
                    <a:pt x="0" y="0"/>
                  </a:moveTo>
                  <a:lnTo>
                    <a:pt x="31" y="10"/>
                  </a:lnTo>
                  <a:lnTo>
                    <a:pt x="61" y="0"/>
                  </a:lnTo>
                  <a:lnTo>
                    <a:pt x="31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0" name="Line 86"/>
            <p:cNvSpPr>
              <a:spLocks noChangeShapeType="1"/>
            </p:cNvSpPr>
            <p:nvPr/>
          </p:nvSpPr>
          <p:spPr bwMode="auto">
            <a:xfrm>
              <a:off x="1629" y="1563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1" name="Freeform 87"/>
            <p:cNvSpPr>
              <a:spLocks/>
            </p:cNvSpPr>
            <p:nvPr/>
          </p:nvSpPr>
          <p:spPr bwMode="auto">
            <a:xfrm>
              <a:off x="1894" y="1534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10 w 69"/>
                <a:gd name="T3" fmla="*/ 29 h 57"/>
                <a:gd name="T4" fmla="*/ 0 w 69"/>
                <a:gd name="T5" fmla="*/ 0 h 57"/>
                <a:gd name="T6" fmla="*/ 69 w 69"/>
                <a:gd name="T7" fmla="*/ 29 h 57"/>
                <a:gd name="T8" fmla="*/ 0 w 6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2" name="Oval 88"/>
            <p:cNvSpPr>
              <a:spLocks noChangeArrowheads="1"/>
            </p:cNvSpPr>
            <p:nvPr/>
          </p:nvSpPr>
          <p:spPr bwMode="auto">
            <a:xfrm>
              <a:off x="1968" y="1488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3" name="Rectangle 89"/>
            <p:cNvSpPr>
              <a:spLocks noChangeArrowheads="1"/>
            </p:cNvSpPr>
            <p:nvPr/>
          </p:nvSpPr>
          <p:spPr bwMode="auto">
            <a:xfrm>
              <a:off x="2019" y="149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54" name="Rectangle 90"/>
            <p:cNvSpPr>
              <a:spLocks noChangeArrowheads="1"/>
            </p:cNvSpPr>
            <p:nvPr/>
          </p:nvSpPr>
          <p:spPr bwMode="auto">
            <a:xfrm>
              <a:off x="1741" y="138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&lt;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55" name="Line 91"/>
            <p:cNvSpPr>
              <a:spLocks noChangeShapeType="1"/>
            </p:cNvSpPr>
            <p:nvPr/>
          </p:nvSpPr>
          <p:spPr bwMode="auto">
            <a:xfrm>
              <a:off x="2130" y="1563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6" name="Freeform 92"/>
            <p:cNvSpPr>
              <a:spLocks/>
            </p:cNvSpPr>
            <p:nvPr/>
          </p:nvSpPr>
          <p:spPr bwMode="auto">
            <a:xfrm>
              <a:off x="4956" y="153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7" name="Rectangle 93"/>
            <p:cNvSpPr>
              <a:spLocks noChangeArrowheads="1"/>
            </p:cNvSpPr>
            <p:nvPr/>
          </p:nvSpPr>
          <p:spPr bwMode="auto">
            <a:xfrm>
              <a:off x="2186" y="138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58" name="Line 94"/>
            <p:cNvSpPr>
              <a:spLocks noChangeShapeType="1"/>
            </p:cNvSpPr>
            <p:nvPr/>
          </p:nvSpPr>
          <p:spPr bwMode="auto">
            <a:xfrm>
              <a:off x="2019" y="1669"/>
              <a:ext cx="1" cy="2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59" name="Line 95"/>
            <p:cNvSpPr>
              <a:spLocks noChangeShapeType="1"/>
            </p:cNvSpPr>
            <p:nvPr/>
          </p:nvSpPr>
          <p:spPr bwMode="auto">
            <a:xfrm>
              <a:off x="2019" y="1723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0" name="Freeform 96"/>
            <p:cNvSpPr>
              <a:spLocks/>
            </p:cNvSpPr>
            <p:nvPr/>
          </p:nvSpPr>
          <p:spPr bwMode="auto">
            <a:xfrm>
              <a:off x="4956" y="169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1" name="Rectangle 97"/>
            <p:cNvSpPr>
              <a:spLocks noChangeArrowheads="1"/>
            </p:cNvSpPr>
            <p:nvPr/>
          </p:nvSpPr>
          <p:spPr bwMode="auto">
            <a:xfrm>
              <a:off x="2186" y="154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62" name="Line 98"/>
            <p:cNvSpPr>
              <a:spLocks noChangeShapeType="1"/>
            </p:cNvSpPr>
            <p:nvPr/>
          </p:nvSpPr>
          <p:spPr bwMode="auto">
            <a:xfrm>
              <a:off x="2019" y="1936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3" name="Freeform 99"/>
            <p:cNvSpPr>
              <a:spLocks/>
            </p:cNvSpPr>
            <p:nvPr/>
          </p:nvSpPr>
          <p:spPr bwMode="auto">
            <a:xfrm>
              <a:off x="4956" y="190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4" name="Rectangle 100"/>
            <p:cNvSpPr>
              <a:spLocks noChangeArrowheads="1"/>
            </p:cNvSpPr>
            <p:nvPr/>
          </p:nvSpPr>
          <p:spPr bwMode="auto">
            <a:xfrm>
              <a:off x="2186" y="1773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65" name="Line 101"/>
            <p:cNvSpPr>
              <a:spLocks noChangeShapeType="1"/>
            </p:cNvSpPr>
            <p:nvPr/>
          </p:nvSpPr>
          <p:spPr bwMode="auto">
            <a:xfrm>
              <a:off x="1629" y="209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6" name="Freeform 102"/>
            <p:cNvSpPr>
              <a:spLocks/>
            </p:cNvSpPr>
            <p:nvPr/>
          </p:nvSpPr>
          <p:spPr bwMode="auto">
            <a:xfrm>
              <a:off x="1894" y="206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7" name="Oval 103"/>
            <p:cNvSpPr>
              <a:spLocks noChangeArrowheads="1"/>
            </p:cNvSpPr>
            <p:nvPr/>
          </p:nvSpPr>
          <p:spPr bwMode="auto">
            <a:xfrm>
              <a:off x="1968" y="202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68" name="Rectangle 104"/>
            <p:cNvSpPr>
              <a:spLocks noChangeArrowheads="1"/>
            </p:cNvSpPr>
            <p:nvPr/>
          </p:nvSpPr>
          <p:spPr bwMode="auto">
            <a:xfrm>
              <a:off x="2019" y="203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9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69" name="Rectangle 105"/>
            <p:cNvSpPr>
              <a:spLocks noChangeArrowheads="1"/>
            </p:cNvSpPr>
            <p:nvPr/>
          </p:nvSpPr>
          <p:spPr bwMode="auto">
            <a:xfrm>
              <a:off x="1741" y="193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&gt;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70" name="Line 106"/>
            <p:cNvSpPr>
              <a:spLocks noChangeShapeType="1"/>
            </p:cNvSpPr>
            <p:nvPr/>
          </p:nvSpPr>
          <p:spPr bwMode="auto">
            <a:xfrm>
              <a:off x="2130" y="2096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1" name="Freeform 107"/>
            <p:cNvSpPr>
              <a:spLocks/>
            </p:cNvSpPr>
            <p:nvPr/>
          </p:nvSpPr>
          <p:spPr bwMode="auto">
            <a:xfrm>
              <a:off x="4956" y="206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2" name="Rectangle 108"/>
            <p:cNvSpPr>
              <a:spLocks noChangeArrowheads="1"/>
            </p:cNvSpPr>
            <p:nvPr/>
          </p:nvSpPr>
          <p:spPr bwMode="auto">
            <a:xfrm>
              <a:off x="2186" y="1933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73" name="Line 109"/>
            <p:cNvSpPr>
              <a:spLocks noChangeShapeType="1"/>
            </p:cNvSpPr>
            <p:nvPr/>
          </p:nvSpPr>
          <p:spPr bwMode="auto">
            <a:xfrm>
              <a:off x="2019" y="2203"/>
              <a:ext cx="1" cy="1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4" name="Line 110"/>
            <p:cNvSpPr>
              <a:spLocks noChangeShapeType="1"/>
            </p:cNvSpPr>
            <p:nvPr/>
          </p:nvSpPr>
          <p:spPr bwMode="auto">
            <a:xfrm>
              <a:off x="2019" y="230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5" name="Freeform 111"/>
            <p:cNvSpPr>
              <a:spLocks/>
            </p:cNvSpPr>
            <p:nvPr/>
          </p:nvSpPr>
          <p:spPr bwMode="auto">
            <a:xfrm>
              <a:off x="4956" y="228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6" name="Rectangle 112"/>
            <p:cNvSpPr>
              <a:spLocks noChangeArrowheads="1"/>
            </p:cNvSpPr>
            <p:nvPr/>
          </p:nvSpPr>
          <p:spPr bwMode="auto">
            <a:xfrm>
              <a:off x="2186" y="214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77" name="Line 113"/>
            <p:cNvSpPr>
              <a:spLocks noChangeShapeType="1"/>
            </p:cNvSpPr>
            <p:nvPr/>
          </p:nvSpPr>
          <p:spPr bwMode="auto">
            <a:xfrm>
              <a:off x="1629" y="2523"/>
              <a:ext cx="334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8" name="Freeform 114"/>
            <p:cNvSpPr>
              <a:spLocks/>
            </p:cNvSpPr>
            <p:nvPr/>
          </p:nvSpPr>
          <p:spPr bwMode="auto">
            <a:xfrm>
              <a:off x="4956" y="249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9 h 57"/>
                <a:gd name="T4" fmla="*/ 0 w 70"/>
                <a:gd name="T5" fmla="*/ 0 h 57"/>
                <a:gd name="T6" fmla="*/ 70 w 70"/>
                <a:gd name="T7" fmla="*/ 29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79" name="Rectangle 115"/>
            <p:cNvSpPr>
              <a:spLocks noChangeArrowheads="1"/>
            </p:cNvSpPr>
            <p:nvPr/>
          </p:nvSpPr>
          <p:spPr bwMode="auto">
            <a:xfrm>
              <a:off x="1741" y="2359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80" name="Line 116"/>
            <p:cNvSpPr>
              <a:spLocks noChangeShapeType="1"/>
            </p:cNvSpPr>
            <p:nvPr/>
          </p:nvSpPr>
          <p:spPr bwMode="auto">
            <a:xfrm>
              <a:off x="1629" y="273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1" name="Freeform 117"/>
            <p:cNvSpPr>
              <a:spLocks/>
            </p:cNvSpPr>
            <p:nvPr/>
          </p:nvSpPr>
          <p:spPr bwMode="auto">
            <a:xfrm>
              <a:off x="1894" y="270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2" name="Rectangle 118"/>
            <p:cNvSpPr>
              <a:spLocks noChangeArrowheads="1"/>
            </p:cNvSpPr>
            <p:nvPr/>
          </p:nvSpPr>
          <p:spPr bwMode="auto">
            <a:xfrm>
              <a:off x="1741" y="258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：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344183" name="Oval 119"/>
            <p:cNvSpPr>
              <a:spLocks noChangeArrowheads="1"/>
            </p:cNvSpPr>
            <p:nvPr/>
          </p:nvSpPr>
          <p:spPr bwMode="auto">
            <a:xfrm>
              <a:off x="1968" y="266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4" name="Rectangle 120"/>
            <p:cNvSpPr>
              <a:spLocks noChangeArrowheads="1"/>
            </p:cNvSpPr>
            <p:nvPr/>
          </p:nvSpPr>
          <p:spPr bwMode="auto">
            <a:xfrm>
              <a:off x="1991" y="267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10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85" name="Line 121"/>
            <p:cNvSpPr>
              <a:spLocks noChangeShapeType="1"/>
            </p:cNvSpPr>
            <p:nvPr/>
          </p:nvSpPr>
          <p:spPr bwMode="auto">
            <a:xfrm>
              <a:off x="2130" y="2736"/>
              <a:ext cx="28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6" name="Freeform 122"/>
            <p:cNvSpPr>
              <a:spLocks/>
            </p:cNvSpPr>
            <p:nvPr/>
          </p:nvSpPr>
          <p:spPr bwMode="auto">
            <a:xfrm>
              <a:off x="4956" y="270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7" name="Rectangle 123"/>
            <p:cNvSpPr>
              <a:spLocks noChangeArrowheads="1"/>
            </p:cNvSpPr>
            <p:nvPr/>
          </p:nvSpPr>
          <p:spPr bwMode="auto">
            <a:xfrm>
              <a:off x="2200" y="256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=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88" name="Line 124"/>
            <p:cNvSpPr>
              <a:spLocks noChangeShapeType="1"/>
            </p:cNvSpPr>
            <p:nvPr/>
          </p:nvSpPr>
          <p:spPr bwMode="auto">
            <a:xfrm>
              <a:off x="2019" y="2842"/>
              <a:ext cx="1" cy="10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89" name="Line 125"/>
            <p:cNvSpPr>
              <a:spLocks noChangeShapeType="1"/>
            </p:cNvSpPr>
            <p:nvPr/>
          </p:nvSpPr>
          <p:spPr bwMode="auto">
            <a:xfrm>
              <a:off x="2019" y="294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0" name="Freeform 126"/>
            <p:cNvSpPr>
              <a:spLocks/>
            </p:cNvSpPr>
            <p:nvPr/>
          </p:nvSpPr>
          <p:spPr bwMode="auto">
            <a:xfrm>
              <a:off x="4956" y="292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1" name="Rectangle 127"/>
            <p:cNvSpPr>
              <a:spLocks noChangeArrowheads="1"/>
            </p:cNvSpPr>
            <p:nvPr/>
          </p:nvSpPr>
          <p:spPr bwMode="auto">
            <a:xfrm>
              <a:off x="2186" y="278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92" name="Line 128"/>
            <p:cNvSpPr>
              <a:spLocks noChangeShapeType="1"/>
            </p:cNvSpPr>
            <p:nvPr/>
          </p:nvSpPr>
          <p:spPr bwMode="auto">
            <a:xfrm>
              <a:off x="1629" y="3162"/>
              <a:ext cx="334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3" name="Freeform 129"/>
            <p:cNvSpPr>
              <a:spLocks/>
            </p:cNvSpPr>
            <p:nvPr/>
          </p:nvSpPr>
          <p:spPr bwMode="auto">
            <a:xfrm>
              <a:off x="4956" y="313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0 w 70"/>
                <a:gd name="T3" fmla="*/ 28 h 57"/>
                <a:gd name="T4" fmla="*/ 0 w 70"/>
                <a:gd name="T5" fmla="*/ 0 h 57"/>
                <a:gd name="T6" fmla="*/ 70 w 70"/>
                <a:gd name="T7" fmla="*/ 28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70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4" name="Rectangle 130"/>
            <p:cNvSpPr>
              <a:spLocks noChangeArrowheads="1"/>
            </p:cNvSpPr>
            <p:nvPr/>
          </p:nvSpPr>
          <p:spPr bwMode="auto">
            <a:xfrm>
              <a:off x="1908" y="2999"/>
              <a:ext cx="9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+ / - / * / ( / ) / ; / </a:t>
              </a:r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  <a:sym typeface="Symbol" pitchFamily="18" charset="2"/>
                </a:rPr>
                <a:t></a:t>
              </a:r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95" name="Line 131"/>
            <p:cNvSpPr>
              <a:spLocks noChangeShapeType="1"/>
            </p:cNvSpPr>
            <p:nvPr/>
          </p:nvSpPr>
          <p:spPr bwMode="auto">
            <a:xfrm>
              <a:off x="1629" y="3376"/>
              <a:ext cx="2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6" name="Freeform 132"/>
            <p:cNvSpPr>
              <a:spLocks/>
            </p:cNvSpPr>
            <p:nvPr/>
          </p:nvSpPr>
          <p:spPr bwMode="auto">
            <a:xfrm>
              <a:off x="1894" y="3347"/>
              <a:ext cx="69" cy="58"/>
            </a:xfrm>
            <a:custGeom>
              <a:avLst/>
              <a:gdLst>
                <a:gd name="T0" fmla="*/ 0 w 69"/>
                <a:gd name="T1" fmla="*/ 58 h 58"/>
                <a:gd name="T2" fmla="*/ 10 w 69"/>
                <a:gd name="T3" fmla="*/ 29 h 58"/>
                <a:gd name="T4" fmla="*/ 0 w 69"/>
                <a:gd name="T5" fmla="*/ 0 h 58"/>
                <a:gd name="T6" fmla="*/ 69 w 69"/>
                <a:gd name="T7" fmla="*/ 29 h 58"/>
                <a:gd name="T8" fmla="*/ 0 w 6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69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7" name="Rectangle 133"/>
            <p:cNvSpPr>
              <a:spLocks noChangeArrowheads="1"/>
            </p:cNvSpPr>
            <p:nvPr/>
          </p:nvSpPr>
          <p:spPr bwMode="auto">
            <a:xfrm>
              <a:off x="1741" y="321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/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198" name="Oval 134"/>
            <p:cNvSpPr>
              <a:spLocks noChangeArrowheads="1"/>
            </p:cNvSpPr>
            <p:nvPr/>
          </p:nvSpPr>
          <p:spPr bwMode="auto">
            <a:xfrm>
              <a:off x="1968" y="330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99" name="Rectangle 135"/>
            <p:cNvSpPr>
              <a:spLocks noChangeArrowheads="1"/>
            </p:cNvSpPr>
            <p:nvPr/>
          </p:nvSpPr>
          <p:spPr bwMode="auto">
            <a:xfrm>
              <a:off x="1991" y="331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11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00" name="Line 136"/>
            <p:cNvSpPr>
              <a:spLocks noChangeShapeType="1"/>
            </p:cNvSpPr>
            <p:nvPr/>
          </p:nvSpPr>
          <p:spPr bwMode="auto">
            <a:xfrm>
              <a:off x="2130" y="3376"/>
              <a:ext cx="39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1" name="Freeform 137"/>
            <p:cNvSpPr>
              <a:spLocks/>
            </p:cNvSpPr>
            <p:nvPr/>
          </p:nvSpPr>
          <p:spPr bwMode="auto">
            <a:xfrm>
              <a:off x="2506" y="334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1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1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2" name="Rectangle 138"/>
            <p:cNvSpPr>
              <a:spLocks noChangeArrowheads="1"/>
            </p:cNvSpPr>
            <p:nvPr/>
          </p:nvSpPr>
          <p:spPr bwMode="auto">
            <a:xfrm>
              <a:off x="2297" y="32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03" name="Line 139"/>
            <p:cNvSpPr>
              <a:spLocks noChangeShapeType="1"/>
            </p:cNvSpPr>
            <p:nvPr/>
          </p:nvSpPr>
          <p:spPr bwMode="auto">
            <a:xfrm>
              <a:off x="2019" y="3482"/>
              <a:ext cx="1" cy="10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4" name="Line 140"/>
            <p:cNvSpPr>
              <a:spLocks noChangeShapeType="1"/>
            </p:cNvSpPr>
            <p:nvPr/>
          </p:nvSpPr>
          <p:spPr bwMode="auto">
            <a:xfrm>
              <a:off x="2019" y="3589"/>
              <a:ext cx="296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5" name="Freeform 141"/>
            <p:cNvSpPr>
              <a:spLocks/>
            </p:cNvSpPr>
            <p:nvPr/>
          </p:nvSpPr>
          <p:spPr bwMode="auto">
            <a:xfrm>
              <a:off x="4956" y="3560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6" name="Rectangle 142"/>
            <p:cNvSpPr>
              <a:spLocks noChangeArrowheads="1"/>
            </p:cNvSpPr>
            <p:nvPr/>
          </p:nvSpPr>
          <p:spPr bwMode="auto">
            <a:xfrm>
              <a:off x="2186" y="3426"/>
              <a:ext cx="3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 *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07" name="Oval 143"/>
            <p:cNvSpPr>
              <a:spLocks noChangeArrowheads="1"/>
            </p:cNvSpPr>
            <p:nvPr/>
          </p:nvSpPr>
          <p:spPr bwMode="auto">
            <a:xfrm>
              <a:off x="2581" y="3301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08" name="Rectangle 144"/>
            <p:cNvSpPr>
              <a:spLocks noChangeArrowheads="1"/>
            </p:cNvSpPr>
            <p:nvPr/>
          </p:nvSpPr>
          <p:spPr bwMode="auto">
            <a:xfrm>
              <a:off x="2604" y="331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12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09" name="Line 145"/>
            <p:cNvSpPr>
              <a:spLocks noChangeShapeType="1"/>
            </p:cNvSpPr>
            <p:nvPr/>
          </p:nvSpPr>
          <p:spPr bwMode="auto">
            <a:xfrm>
              <a:off x="2743" y="3376"/>
              <a:ext cx="223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0" name="Freeform 146"/>
            <p:cNvSpPr>
              <a:spLocks/>
            </p:cNvSpPr>
            <p:nvPr/>
          </p:nvSpPr>
          <p:spPr bwMode="auto">
            <a:xfrm>
              <a:off x="4956" y="3347"/>
              <a:ext cx="70" cy="58"/>
            </a:xfrm>
            <a:custGeom>
              <a:avLst/>
              <a:gdLst>
                <a:gd name="T0" fmla="*/ 0 w 70"/>
                <a:gd name="T1" fmla="*/ 58 h 58"/>
                <a:gd name="T2" fmla="*/ 10 w 70"/>
                <a:gd name="T3" fmla="*/ 29 h 58"/>
                <a:gd name="T4" fmla="*/ 0 w 70"/>
                <a:gd name="T5" fmla="*/ 0 h 58"/>
                <a:gd name="T6" fmla="*/ 70 w 70"/>
                <a:gd name="T7" fmla="*/ 29 h 58"/>
                <a:gd name="T8" fmla="*/ 0 w 7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8">
                  <a:moveTo>
                    <a:pt x="0" y="58"/>
                  </a:moveTo>
                  <a:lnTo>
                    <a:pt x="10" y="29"/>
                  </a:lnTo>
                  <a:lnTo>
                    <a:pt x="0" y="0"/>
                  </a:lnTo>
                  <a:lnTo>
                    <a:pt x="70" y="2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1" name="Line 147"/>
            <p:cNvSpPr>
              <a:spLocks noChangeShapeType="1"/>
            </p:cNvSpPr>
            <p:nvPr/>
          </p:nvSpPr>
          <p:spPr bwMode="auto">
            <a:xfrm>
              <a:off x="1629" y="3802"/>
              <a:ext cx="34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2" name="Freeform 148"/>
            <p:cNvSpPr>
              <a:spLocks/>
            </p:cNvSpPr>
            <p:nvPr/>
          </p:nvSpPr>
          <p:spPr bwMode="auto">
            <a:xfrm>
              <a:off x="1949" y="3774"/>
              <a:ext cx="70" cy="57"/>
            </a:xfrm>
            <a:custGeom>
              <a:avLst/>
              <a:gdLst>
                <a:gd name="T0" fmla="*/ 0 w 70"/>
                <a:gd name="T1" fmla="*/ 57 h 57"/>
                <a:gd name="T2" fmla="*/ 11 w 70"/>
                <a:gd name="T3" fmla="*/ 28 h 57"/>
                <a:gd name="T4" fmla="*/ 0 w 70"/>
                <a:gd name="T5" fmla="*/ 0 h 57"/>
                <a:gd name="T6" fmla="*/ 70 w 70"/>
                <a:gd name="T7" fmla="*/ 28 h 57"/>
                <a:gd name="T8" fmla="*/ 0 w 7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0" y="57"/>
                  </a:moveTo>
                  <a:lnTo>
                    <a:pt x="11" y="28"/>
                  </a:lnTo>
                  <a:lnTo>
                    <a:pt x="0" y="0"/>
                  </a:lnTo>
                  <a:lnTo>
                    <a:pt x="70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3" name="Oval 149"/>
            <p:cNvSpPr>
              <a:spLocks noChangeArrowheads="1"/>
            </p:cNvSpPr>
            <p:nvPr/>
          </p:nvSpPr>
          <p:spPr bwMode="auto">
            <a:xfrm>
              <a:off x="2024" y="3727"/>
              <a:ext cx="157" cy="15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4" name="Rectangle 150"/>
            <p:cNvSpPr>
              <a:spLocks noChangeArrowheads="1"/>
            </p:cNvSpPr>
            <p:nvPr/>
          </p:nvSpPr>
          <p:spPr bwMode="auto">
            <a:xfrm>
              <a:off x="2047" y="3736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13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15" name="Rectangle 151"/>
            <p:cNvSpPr>
              <a:spLocks noChangeArrowheads="1"/>
            </p:cNvSpPr>
            <p:nvPr/>
          </p:nvSpPr>
          <p:spPr bwMode="auto">
            <a:xfrm>
              <a:off x="1685" y="3639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other</a:t>
              </a:r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344216" name="Line 152"/>
            <p:cNvSpPr>
              <a:spLocks noChangeShapeType="1"/>
            </p:cNvSpPr>
            <p:nvPr/>
          </p:nvSpPr>
          <p:spPr bwMode="auto">
            <a:xfrm>
              <a:off x="2186" y="3802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7" name="Freeform 153"/>
            <p:cNvSpPr>
              <a:spLocks/>
            </p:cNvSpPr>
            <p:nvPr/>
          </p:nvSpPr>
          <p:spPr bwMode="auto">
            <a:xfrm>
              <a:off x="2451" y="3774"/>
              <a:ext cx="69" cy="57"/>
            </a:xfrm>
            <a:custGeom>
              <a:avLst/>
              <a:gdLst>
                <a:gd name="T0" fmla="*/ 0 w 69"/>
                <a:gd name="T1" fmla="*/ 57 h 57"/>
                <a:gd name="T2" fmla="*/ 10 w 69"/>
                <a:gd name="T3" fmla="*/ 28 h 57"/>
                <a:gd name="T4" fmla="*/ 0 w 69"/>
                <a:gd name="T5" fmla="*/ 0 h 57"/>
                <a:gd name="T6" fmla="*/ 69 w 69"/>
                <a:gd name="T7" fmla="*/ 28 h 57"/>
                <a:gd name="T8" fmla="*/ 0 w 6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7">
                  <a:moveTo>
                    <a:pt x="0" y="57"/>
                  </a:moveTo>
                  <a:lnTo>
                    <a:pt x="10" y="28"/>
                  </a:lnTo>
                  <a:lnTo>
                    <a:pt x="0" y="0"/>
                  </a:lnTo>
                  <a:lnTo>
                    <a:pt x="69" y="28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18" name="Rectangle 154"/>
            <p:cNvSpPr>
              <a:spLocks noChangeArrowheads="1"/>
            </p:cNvSpPr>
            <p:nvPr/>
          </p:nvSpPr>
          <p:spPr bwMode="auto">
            <a:xfrm>
              <a:off x="2520" y="3759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转入口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344219" name="Rectangle 155"/>
            <p:cNvSpPr>
              <a:spLocks noChangeArrowheads="1"/>
            </p:cNvSpPr>
            <p:nvPr/>
          </p:nvSpPr>
          <p:spPr bwMode="auto">
            <a:xfrm>
              <a:off x="4914" y="3812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出口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344220" name="Rectangle 156"/>
            <p:cNvSpPr>
              <a:spLocks noChangeArrowheads="1"/>
            </p:cNvSpPr>
            <p:nvPr/>
          </p:nvSpPr>
          <p:spPr bwMode="auto">
            <a:xfrm>
              <a:off x="1295" y="346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ea typeface="宋体" pitchFamily="2" charset="-122"/>
                </a:rPr>
                <a:t>入口</a:t>
              </a:r>
              <a:endParaRPr lang="zh-CN" altLang="en-US" sz="2800">
                <a:ea typeface="宋体" pitchFamily="2" charset="-122"/>
              </a:endParaRPr>
            </a:p>
          </p:txBody>
        </p:sp>
        <p:sp>
          <p:nvSpPr>
            <p:cNvPr id="344221" name="Rectangle 157"/>
            <p:cNvSpPr>
              <a:spLocks noChangeArrowheads="1"/>
            </p:cNvSpPr>
            <p:nvPr/>
          </p:nvSpPr>
          <p:spPr bwMode="auto">
            <a:xfrm>
              <a:off x="5205" y="385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lang="en-US" altLang="zh-CN" sz="2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FE47B-28A4-4FAF-8B94-EB5281D5BB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词法分析</a:t>
            </a:r>
            <a:r>
              <a:rPr lang="zh-CN" altLang="en-US" dirty="0">
                <a:latin typeface="宋体" pitchFamily="2" charset="-122"/>
              </a:rPr>
              <a:t>程序（类</a:t>
            </a:r>
            <a:r>
              <a:rPr lang="en-US" altLang="zh-CN" dirty="0">
                <a:latin typeface="宋体" pitchFamily="2" charset="-122"/>
              </a:rPr>
              <a:t>C</a:t>
            </a:r>
            <a:r>
              <a:rPr lang="zh-CN" altLang="en-US" dirty="0">
                <a:latin typeface="宋体" pitchFamily="2" charset="-122"/>
              </a:rPr>
              <a:t>语言描述）</a:t>
            </a:r>
            <a:endParaRPr lang="zh-CN" altLang="en-US" sz="4800" dirty="0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600" dirty="0"/>
              <a:t>state=0;</a:t>
            </a:r>
            <a:endParaRPr lang="zh-CN" altLang="zh-CN" sz="1600" dirty="0"/>
          </a:p>
          <a:p>
            <a:r>
              <a:rPr lang="en-US" altLang="zh-CN" sz="1600" dirty="0"/>
              <a:t>DO { </a:t>
            </a:r>
            <a:endParaRPr lang="zh-CN" altLang="zh-CN" sz="1600" dirty="0"/>
          </a:p>
          <a:p>
            <a:r>
              <a:rPr lang="en-US" altLang="zh-CN" sz="1600" cap="all" dirty="0"/>
              <a:t>switch</a:t>
            </a:r>
            <a:r>
              <a:rPr lang="en-US" altLang="zh-CN" sz="1600" dirty="0"/>
              <a:t> ( state ) { </a:t>
            </a:r>
            <a:endParaRPr lang="zh-CN" altLang="zh-CN" sz="1600" dirty="0"/>
          </a:p>
          <a:p>
            <a:r>
              <a:rPr lang="en-US" altLang="zh-CN" sz="1600" cap="all" dirty="0" smtClean="0"/>
              <a:t>    case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0:      // </a:t>
            </a:r>
            <a:r>
              <a:rPr lang="zh-CN" altLang="zh-CN" sz="1600" dirty="0"/>
              <a:t>初始状态</a:t>
            </a:r>
          </a:p>
          <a:p>
            <a:r>
              <a:rPr lang="en-US" altLang="zh-CN" sz="1600" cap="all" dirty="0"/>
              <a:t>   </a:t>
            </a:r>
            <a:r>
              <a:rPr lang="en-US" altLang="zh-CN" sz="1600" cap="all" dirty="0" smtClean="0"/>
              <a:t>     </a:t>
            </a:r>
            <a:r>
              <a:rPr lang="en-US" altLang="zh-CN" sz="1600" dirty="0" smtClean="0"/>
              <a:t>token</a:t>
            </a:r>
            <a:r>
              <a:rPr lang="en-US" altLang="zh-CN" sz="1600" dirty="0"/>
              <a:t>=′ </a:t>
            </a:r>
            <a:r>
              <a:rPr lang="en-US" altLang="zh-CN" sz="1600" dirty="0" smtClean="0"/>
              <a:t>′;    </a:t>
            </a:r>
            <a:r>
              <a:rPr lang="en-US" altLang="zh-CN" sz="1600" cap="all" dirty="0" smtClean="0"/>
              <a:t>    </a:t>
            </a:r>
            <a:r>
              <a:rPr lang="en-US" altLang="zh-CN" sz="1600" dirty="0" err="1" smtClean="0"/>
              <a:t>get_char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;        </a:t>
            </a:r>
            <a:r>
              <a:rPr lang="en-US" altLang="zh-CN" sz="1600" dirty="0" err="1" smtClean="0"/>
              <a:t>get_nbc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cap="all" dirty="0" smtClean="0"/>
              <a:t>        switch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C ) {</a:t>
            </a:r>
            <a:endParaRPr lang="zh-CN" altLang="zh-CN" sz="1600" dirty="0"/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′a′</a:t>
            </a:r>
            <a:r>
              <a:rPr lang="zh-CN" altLang="zh-CN" sz="1600" dirty="0" smtClean="0"/>
              <a:t>：</a:t>
            </a:r>
            <a:r>
              <a:rPr lang="en-US" altLang="zh-CN" sz="1600" cap="all" dirty="0" smtClean="0"/>
              <a:t> case </a:t>
            </a:r>
            <a:r>
              <a:rPr lang="en-US" altLang="zh-CN" sz="1600" dirty="0"/>
              <a:t>′b′</a:t>
            </a:r>
            <a:r>
              <a:rPr lang="zh-CN" altLang="zh-CN" sz="1600" dirty="0" smtClean="0"/>
              <a:t>：</a:t>
            </a:r>
            <a:r>
              <a:rPr lang="en-US" altLang="zh-CN" sz="1600" dirty="0" smtClean="0"/>
              <a:t>…    </a:t>
            </a:r>
            <a:r>
              <a:rPr lang="en-US" altLang="zh-CN" sz="1600" cap="all" dirty="0" smtClean="0"/>
              <a:t> case </a:t>
            </a:r>
            <a:r>
              <a:rPr lang="en-US" altLang="zh-CN" sz="1600" dirty="0"/>
              <a:t>′z′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state=1; break;      //</a:t>
            </a:r>
            <a:r>
              <a:rPr lang="zh-CN" altLang="zh-CN" sz="1600" dirty="0"/>
              <a:t>设置标识符状态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′0′</a:t>
            </a:r>
            <a:r>
              <a:rPr lang="zh-CN" altLang="zh-CN" sz="1600" dirty="0" smtClean="0"/>
              <a:t>：</a:t>
            </a:r>
            <a:r>
              <a:rPr lang="en-US" altLang="zh-CN" sz="1600" cap="all" dirty="0" smtClean="0"/>
              <a:t> case </a:t>
            </a:r>
            <a:r>
              <a:rPr lang="en-US" altLang="zh-CN" sz="1600" dirty="0"/>
              <a:t>′1′</a:t>
            </a:r>
            <a:r>
              <a:rPr lang="zh-CN" altLang="zh-CN" sz="1600" dirty="0" smtClean="0"/>
              <a:t>：</a:t>
            </a:r>
            <a:r>
              <a:rPr lang="en-US" altLang="zh-CN" sz="1600" dirty="0" smtClean="0"/>
              <a:t>…     </a:t>
            </a:r>
            <a:r>
              <a:rPr lang="en-US" altLang="zh-CN" sz="1600" cap="all" dirty="0" smtClean="0"/>
              <a:t>case </a:t>
            </a:r>
            <a:r>
              <a:rPr lang="en-US" altLang="zh-CN" sz="1600" dirty="0"/>
              <a:t>′9′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state=2; break;      //</a:t>
            </a:r>
            <a:r>
              <a:rPr lang="zh-CN" altLang="zh-CN" sz="1600" dirty="0"/>
              <a:t>设置常数状态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′&lt;′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state=8; break;      //</a:t>
            </a:r>
            <a:r>
              <a:rPr lang="zh-CN" altLang="zh-CN" sz="1600" dirty="0"/>
              <a:t>设置‘</a:t>
            </a:r>
            <a:r>
              <a:rPr lang="en-US" altLang="zh-CN" sz="1600" dirty="0"/>
              <a:t>&lt;</a:t>
            </a:r>
            <a:r>
              <a:rPr lang="zh-CN" altLang="zh-CN" sz="1600" dirty="0"/>
              <a:t>’状态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′&gt;′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state=9; break;      //</a:t>
            </a:r>
            <a:r>
              <a:rPr lang="zh-CN" altLang="zh-CN" sz="1600" dirty="0"/>
              <a:t>设置‘</a:t>
            </a:r>
            <a:r>
              <a:rPr lang="en-US" altLang="zh-CN" sz="1600" dirty="0"/>
              <a:t>&gt;</a:t>
            </a:r>
            <a:r>
              <a:rPr lang="zh-CN" altLang="zh-CN" sz="1600" dirty="0"/>
              <a:t>’状态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′:′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state=10; break;      //</a:t>
            </a:r>
            <a:r>
              <a:rPr lang="zh-CN" altLang="zh-CN" sz="1600" dirty="0"/>
              <a:t>设置‘：’状态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′/′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state=11; break;      //</a:t>
            </a:r>
            <a:r>
              <a:rPr lang="zh-CN" altLang="zh-CN" sz="1600" dirty="0"/>
              <a:t>设置‘</a:t>
            </a:r>
            <a:r>
              <a:rPr lang="en-US" altLang="zh-CN" sz="1600" dirty="0"/>
              <a:t>/</a:t>
            </a:r>
            <a:r>
              <a:rPr lang="zh-CN" altLang="zh-CN" sz="1600" dirty="0"/>
              <a:t>’状态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′=′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</a:t>
            </a:r>
            <a:r>
              <a:rPr lang="en-US" altLang="zh-CN" sz="1600" dirty="0" err="1"/>
              <a:t>relop</a:t>
            </a:r>
            <a:r>
              <a:rPr lang="en-US" altLang="zh-CN" sz="1600" dirty="0"/>
              <a:t>, EQ); break;      //</a:t>
            </a:r>
            <a:r>
              <a:rPr lang="zh-CN" altLang="zh-CN" sz="1600" dirty="0"/>
              <a:t>返回‘</a:t>
            </a:r>
            <a:r>
              <a:rPr lang="en-US" altLang="zh-CN" sz="1600" dirty="0"/>
              <a:t>=</a:t>
            </a:r>
            <a:r>
              <a:rPr lang="zh-CN" altLang="zh-CN" sz="1600" dirty="0"/>
              <a:t>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′+′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return(′+′,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 </a:t>
            </a:r>
            <a:r>
              <a:rPr lang="en-US" altLang="zh-CN" sz="1600" dirty="0" smtClean="0"/>
              <a:t>        //</a:t>
            </a:r>
            <a:r>
              <a:rPr lang="zh-CN" altLang="zh-CN" sz="1600" dirty="0"/>
              <a:t>返回‘</a:t>
            </a:r>
            <a:r>
              <a:rPr lang="en-US" altLang="zh-CN" sz="1600" dirty="0"/>
              <a:t>+</a:t>
            </a:r>
            <a:r>
              <a:rPr lang="zh-CN" altLang="zh-CN" sz="1600" dirty="0"/>
              <a:t>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</a:t>
            </a:r>
            <a:r>
              <a:rPr lang="en-US" altLang="zh-CN" sz="1600" dirty="0"/>
              <a:t>-</a:t>
            </a:r>
            <a:r>
              <a:rPr lang="zh-CN" altLang="zh-CN" sz="1600" dirty="0"/>
              <a:t>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′*′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return(′*′,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</a:t>
            </a:r>
            <a:r>
              <a:rPr lang="en-US" altLang="zh-CN" sz="1600" dirty="0" smtClean="0"/>
              <a:t> 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</a:t>
            </a:r>
            <a:r>
              <a:rPr lang="en-US" altLang="zh-CN" sz="1600" dirty="0"/>
              <a:t>*</a:t>
            </a:r>
            <a:r>
              <a:rPr lang="zh-CN" altLang="zh-CN" sz="1600" dirty="0"/>
              <a:t>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′(′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return(′(′,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</a:t>
            </a:r>
            <a:r>
              <a:rPr lang="en-US" altLang="zh-CN" sz="1600" dirty="0" smtClean="0"/>
              <a:t>  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返回‘（’的记号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′)′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return(′) 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</a:t>
            </a:r>
            <a:r>
              <a:rPr lang="en-US" altLang="zh-CN" sz="1600" dirty="0" smtClean="0"/>
              <a:t> 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返回‘）’的记号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′;′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return(′; 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 </a:t>
            </a:r>
            <a:r>
              <a:rPr lang="en-US" altLang="zh-CN" sz="1600" dirty="0" smtClean="0"/>
              <a:t> 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返回‘；’的记号</a:t>
            </a:r>
          </a:p>
          <a:p>
            <a:r>
              <a:rPr lang="en-US" altLang="zh-CN" sz="1600" cap="all" dirty="0" smtClean="0"/>
              <a:t>            case </a:t>
            </a:r>
            <a:r>
              <a:rPr lang="en-US" altLang="zh-CN" sz="1600" dirty="0"/>
              <a:t>′\′′</a:t>
            </a:r>
            <a:r>
              <a:rPr lang="zh-CN" altLang="zh-CN" sz="1600" dirty="0"/>
              <a:t>：</a:t>
            </a:r>
            <a:r>
              <a:rPr lang="en-US" altLang="zh-CN" sz="1600" dirty="0"/>
              <a:t>state=0; return(′\′′, 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break;    </a:t>
            </a:r>
            <a:r>
              <a:rPr lang="en-US" altLang="zh-CN" sz="1600" dirty="0" smtClean="0"/>
              <a:t>          </a:t>
            </a:r>
            <a:r>
              <a:rPr lang="en-US" altLang="zh-CN" sz="1600" dirty="0"/>
              <a:t>//</a:t>
            </a:r>
            <a:r>
              <a:rPr lang="zh-CN" altLang="zh-CN" sz="1600" dirty="0"/>
              <a:t>返回‘</a:t>
            </a:r>
            <a:r>
              <a:rPr lang="en-US" altLang="zh-CN" sz="1600" dirty="0"/>
              <a:t>′</a:t>
            </a:r>
            <a:r>
              <a:rPr lang="zh-CN" altLang="zh-CN" sz="1600" dirty="0"/>
              <a:t>’的记号</a:t>
            </a:r>
          </a:p>
          <a:p>
            <a:r>
              <a:rPr lang="en-US" altLang="zh-CN" sz="1600" dirty="0" smtClean="0"/>
              <a:t>            default</a:t>
            </a:r>
            <a:r>
              <a:rPr lang="en-US" altLang="zh-CN" sz="1600" dirty="0"/>
              <a:t>: state=13; break;      //</a:t>
            </a:r>
            <a:r>
              <a:rPr lang="zh-CN" altLang="zh-CN" sz="1600" dirty="0"/>
              <a:t>设置错误状态</a:t>
            </a:r>
          </a:p>
          <a:p>
            <a:r>
              <a:rPr lang="en-US" altLang="zh-CN" sz="1600" dirty="0" smtClean="0"/>
              <a:t>         };</a:t>
            </a:r>
            <a:endParaRPr lang="zh-CN" altLang="zh-CN" sz="1600" dirty="0"/>
          </a:p>
          <a:p>
            <a:r>
              <a:rPr lang="en-US" altLang="zh-CN" sz="1600" dirty="0" smtClean="0"/>
              <a:t>       break</a:t>
            </a:r>
            <a:r>
              <a:rPr lang="en-US" altLang="zh-CN" sz="1600" dirty="0"/>
              <a:t>;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9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9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9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9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9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9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97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97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97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FE47B-28A4-4FAF-8B94-EB5281D5BBE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词法分析程序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续</a:t>
            </a:r>
            <a:r>
              <a:rPr lang="en-US" altLang="zh-CN" dirty="0" smtClean="0">
                <a:latin typeface="宋体" pitchFamily="2" charset="-122"/>
              </a:rPr>
              <a:t>1)</a:t>
            </a:r>
            <a:endParaRPr lang="zh-CN" altLang="en-US" sz="4800" dirty="0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cap="all" dirty="0" smtClean="0"/>
              <a:t>    case </a:t>
            </a:r>
            <a:r>
              <a:rPr lang="en-US" altLang="zh-CN" sz="1600" cap="all" dirty="0"/>
              <a:t>1:      // </a:t>
            </a:r>
            <a:r>
              <a:rPr lang="zh-CN" altLang="zh-CN" sz="1600" cap="all" dirty="0"/>
              <a:t>标识符状态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cat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get_char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cap="all" dirty="0" smtClean="0"/>
              <a:t>       if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letter() || digit() )  state=1;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cap="all" dirty="0" smtClean="0"/>
              <a:t>       else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{  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retract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state=0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iskey</a:t>
            </a:r>
            <a:r>
              <a:rPr lang="en-US" altLang="zh-CN" sz="1600" dirty="0" smtClean="0"/>
              <a:t>=reserve</a:t>
            </a:r>
            <a:r>
              <a:rPr lang="en-US" altLang="zh-CN" sz="1600" dirty="0"/>
              <a:t>();    // </a:t>
            </a:r>
            <a:r>
              <a:rPr lang="zh-CN" altLang="zh-CN" sz="1600" dirty="0"/>
              <a:t>查关键字表</a:t>
            </a:r>
          </a:p>
          <a:p>
            <a:pPr>
              <a:lnSpc>
                <a:spcPct val="150000"/>
              </a:lnSpc>
            </a:pPr>
            <a:r>
              <a:rPr lang="en-US" altLang="zh-CN" sz="1600" cap="all" dirty="0" smtClean="0"/>
              <a:t>            if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iskey</a:t>
            </a:r>
            <a:r>
              <a:rPr lang="en-US" altLang="zh-CN" sz="1600" dirty="0"/>
              <a:t>!=-1 ) return (</a:t>
            </a:r>
            <a:r>
              <a:rPr lang="en-US" altLang="zh-CN" sz="1600" dirty="0" err="1"/>
              <a:t>iskey</a:t>
            </a:r>
            <a:r>
              <a:rPr lang="zh-CN" altLang="zh-CN" sz="1600" dirty="0"/>
              <a:t>，</a:t>
            </a:r>
            <a:r>
              <a:rPr lang="en-US" altLang="zh-CN" sz="1600" dirty="0">
                <a:sym typeface="Symbol"/>
              </a:rPr>
              <a:t></a:t>
            </a:r>
            <a:r>
              <a:rPr lang="en-US" altLang="zh-CN" sz="1600" dirty="0"/>
              <a:t>);    // </a:t>
            </a:r>
            <a:r>
              <a:rPr lang="zh-CN" altLang="zh-CN" sz="1600" dirty="0"/>
              <a:t>识别出的是关键字</a:t>
            </a:r>
          </a:p>
          <a:p>
            <a:pPr>
              <a:lnSpc>
                <a:spcPct val="150000"/>
              </a:lnSpc>
            </a:pPr>
            <a:r>
              <a:rPr lang="en-US" altLang="zh-CN" sz="1600" cap="all" dirty="0" smtClean="0"/>
              <a:t>            else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{    // </a:t>
            </a:r>
            <a:r>
              <a:rPr lang="zh-CN" altLang="zh-CN" sz="1600" dirty="0"/>
              <a:t>识别出的是用户自定义标识符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     </a:t>
            </a:r>
            <a:r>
              <a:rPr lang="en-US" altLang="zh-CN" sz="1600" dirty="0" err="1" smtClean="0"/>
              <a:t>identry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table_insert</a:t>
            </a:r>
            <a:r>
              <a:rPr lang="en-US" altLang="zh-CN" sz="1600" dirty="0"/>
              <a:t>();     // </a:t>
            </a:r>
            <a:r>
              <a:rPr lang="zh-CN" altLang="zh-CN" sz="1600" dirty="0"/>
              <a:t>返回该标识符在符号表的入口指针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     return(ID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identry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 };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};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break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</a:t>
            </a:r>
            <a:endParaRPr lang="zh-CN" altLang="zh-CN" sz="1600" dirty="0"/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1005923"/>
            <a:ext cx="28098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FE47B-28A4-4FAF-8B94-EB5281D5BBE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词法分析</a:t>
            </a:r>
            <a:r>
              <a:rPr lang="zh-CN" altLang="en-US" dirty="0">
                <a:latin typeface="宋体" pitchFamily="2" charset="-122"/>
              </a:rPr>
              <a:t>程序</a:t>
            </a:r>
            <a:r>
              <a:rPr lang="zh-CN" altLang="en-US" dirty="0" smtClean="0">
                <a:latin typeface="宋体" pitchFamily="2" charset="-122"/>
              </a:rPr>
              <a:t>（续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zh-CN" altLang="en-US" sz="4800" dirty="0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567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case </a:t>
            </a:r>
            <a:r>
              <a:rPr lang="en-US" altLang="zh-CN" sz="1600" cap="all" dirty="0"/>
              <a:t>2:      // </a:t>
            </a:r>
            <a:r>
              <a:rPr lang="zh-CN" altLang="zh-CN" sz="1600" cap="all" dirty="0"/>
              <a:t>常数状态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cat</a:t>
            </a:r>
            <a:r>
              <a:rPr lang="en-US" altLang="zh-CN" sz="1600" dirty="0"/>
              <a:t>(); 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get_char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switch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 C ) {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case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′0′: 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case </a:t>
            </a:r>
            <a:r>
              <a:rPr lang="en-US" altLang="zh-CN" sz="1600" cap="all" dirty="0"/>
              <a:t>′1′: 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   </a:t>
            </a:r>
            <a:r>
              <a:rPr lang="zh-CN" altLang="zh-CN" sz="1600" cap="all" dirty="0" smtClean="0"/>
              <a:t>┇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case </a:t>
            </a:r>
            <a:r>
              <a:rPr lang="en-US" altLang="zh-CN" sz="1600" dirty="0"/>
              <a:t>′9′: state=2; break;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case </a:t>
            </a:r>
            <a:r>
              <a:rPr lang="en-US" altLang="zh-CN" sz="1600" dirty="0"/>
              <a:t>′.′ : state=3; break;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case </a:t>
            </a:r>
            <a:r>
              <a:rPr lang="en-US" altLang="zh-CN" sz="1600" dirty="0"/>
              <a:t>′E′: state=5; break;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    default</a:t>
            </a:r>
            <a:r>
              <a:rPr lang="en-US" altLang="zh-CN" sz="1600" dirty="0"/>
              <a:t>:    // </a:t>
            </a:r>
            <a:r>
              <a:rPr lang="zh-CN" altLang="zh-CN" sz="1600" dirty="0"/>
              <a:t>识别出整常数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    retract</a:t>
            </a:r>
            <a:r>
              <a:rPr lang="en-US" altLang="zh-CN" sz="1600" dirty="0"/>
              <a:t>(); 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    state=0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    return(NUM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SToI</a:t>
            </a:r>
            <a:r>
              <a:rPr lang="en-US" altLang="zh-CN" sz="1600" dirty="0"/>
              <a:t>(token));      // </a:t>
            </a:r>
            <a:r>
              <a:rPr lang="zh-CN" altLang="zh-CN" sz="1600" dirty="0"/>
              <a:t>返回整数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    break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cap="all" dirty="0" smtClean="0"/>
              <a:t>       };</a:t>
            </a:r>
            <a:endParaRPr lang="zh-CN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 smtClean="0"/>
              <a:t>       break</a:t>
            </a:r>
            <a:r>
              <a:rPr lang="en-US" altLang="zh-CN" sz="1600" dirty="0"/>
              <a:t>;</a:t>
            </a:r>
            <a:endParaRPr lang="zh-CN" altLang="zh-CN" sz="1600" dirty="0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58" y="1223755"/>
            <a:ext cx="5353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9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D02B4-4D20-406D-B7FD-A75676D3BDD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  结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0638"/>
            <a:ext cx="8153400" cy="5038725"/>
          </a:xfrm>
        </p:spPr>
        <p:txBody>
          <a:bodyPr/>
          <a:lstStyle/>
          <a:p>
            <a:r>
              <a:rPr lang="zh-CN" altLang="en-US"/>
              <a:t>词法分析器的作用</a:t>
            </a:r>
          </a:p>
          <a:p>
            <a:r>
              <a:rPr lang="zh-CN" altLang="en-US"/>
              <a:t>与语法分析器的关系</a:t>
            </a:r>
          </a:p>
          <a:p>
            <a:pPr lvl="1"/>
            <a:r>
              <a:rPr lang="zh-CN" altLang="en-US"/>
              <a:t>独立、子程序、协同程序</a:t>
            </a:r>
          </a:p>
          <a:p>
            <a:r>
              <a:rPr lang="zh-CN" altLang="en-US"/>
              <a:t>配对缓冲区</a:t>
            </a:r>
          </a:p>
          <a:p>
            <a:pPr lvl="1"/>
            <a:r>
              <a:rPr lang="zh-CN" altLang="en-US"/>
              <a:t>必要性、算法</a:t>
            </a:r>
          </a:p>
          <a:p>
            <a:r>
              <a:rPr lang="zh-CN" altLang="en-US"/>
              <a:t>记号</a:t>
            </a:r>
          </a:p>
          <a:p>
            <a:pPr lvl="1"/>
            <a:r>
              <a:rPr lang="zh-CN" altLang="en-US"/>
              <a:t>记号、模式、单词</a:t>
            </a:r>
          </a:p>
          <a:p>
            <a:pPr lvl="1"/>
            <a:r>
              <a:rPr lang="zh-CN" altLang="en-US"/>
              <a:t>属性</a:t>
            </a:r>
          </a:p>
          <a:p>
            <a:pPr lvl="1"/>
            <a:r>
              <a:rPr lang="zh-CN" altLang="en-US"/>
              <a:t>二元式形式       </a:t>
            </a:r>
            <a:r>
              <a:rPr lang="en-US" altLang="zh-CN"/>
              <a:t>&lt;</a:t>
            </a:r>
            <a:r>
              <a:rPr lang="zh-CN" altLang="en-US"/>
              <a:t>记号，属性</a:t>
            </a:r>
            <a:r>
              <a:rPr lang="en-US" altLang="zh-CN"/>
              <a:t>&gt;</a:t>
            </a:r>
          </a:p>
          <a:p>
            <a:pPr lvl="1"/>
            <a:r>
              <a:rPr lang="zh-CN" altLang="en-US"/>
              <a:t>描述：正规表达式、正规文法</a:t>
            </a:r>
          </a:p>
          <a:p>
            <a:pPr lvl="1"/>
            <a:r>
              <a:rPr lang="zh-CN" altLang="en-US"/>
              <a:t>识别：状态转换图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7673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FD149-E1FF-4693-AFBF-E5508E28810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  结</a:t>
            </a:r>
            <a:r>
              <a:rPr lang="zh-CN" altLang="en-US" sz="2000"/>
              <a:t>（续）</a:t>
            </a:r>
            <a:endParaRPr lang="zh-CN" alt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153400" cy="5110163"/>
          </a:xfrm>
        </p:spPr>
        <p:txBody>
          <a:bodyPr>
            <a:normAutofit/>
          </a:bodyPr>
          <a:lstStyle/>
          <a:p>
            <a:r>
              <a:rPr lang="zh-CN" altLang="en-US" dirty="0"/>
              <a:t>词法分析器的设计与实现</a:t>
            </a:r>
          </a:p>
          <a:p>
            <a:pPr lvl="1"/>
            <a:r>
              <a:rPr lang="zh-CN" altLang="en-US" dirty="0"/>
              <a:t>各类单词符号的正规表达式</a:t>
            </a:r>
          </a:p>
          <a:p>
            <a:pPr lvl="1"/>
            <a:r>
              <a:rPr lang="zh-CN" altLang="en-US" dirty="0"/>
              <a:t>各类单词符号的正规文法</a:t>
            </a:r>
          </a:p>
          <a:p>
            <a:pPr lvl="1"/>
            <a:r>
              <a:rPr lang="zh-CN" altLang="en-US" dirty="0"/>
              <a:t>构造与文法相应的状态转换图</a:t>
            </a:r>
          </a:p>
          <a:p>
            <a:pPr lvl="1"/>
            <a:r>
              <a:rPr lang="zh-CN" altLang="en-US" dirty="0"/>
              <a:t>合并为词法分析器的状态转换图</a:t>
            </a:r>
          </a:p>
          <a:p>
            <a:pPr lvl="1"/>
            <a:r>
              <a:rPr lang="zh-CN" altLang="en-US" dirty="0"/>
              <a:t>增加语义动作，构造词法分析器的程序框图</a:t>
            </a:r>
          </a:p>
          <a:p>
            <a:pPr lvl="1"/>
            <a:r>
              <a:rPr lang="zh-CN" altLang="en-US" dirty="0"/>
              <a:t>确定输出形式、设计翻译表</a:t>
            </a:r>
          </a:p>
          <a:p>
            <a:pPr lvl="1"/>
            <a:r>
              <a:rPr lang="zh-CN" altLang="en-US" dirty="0"/>
              <a:t>定义变量和过程</a:t>
            </a:r>
          </a:p>
          <a:p>
            <a:pPr lvl="1"/>
            <a:r>
              <a:rPr lang="zh-CN" altLang="en-US" dirty="0"/>
              <a:t>编码</a:t>
            </a:r>
            <a:r>
              <a:rPr lang="zh-CN" altLang="en-US" dirty="0" smtClean="0"/>
              <a:t>实</a:t>
            </a:r>
            <a:r>
              <a:rPr lang="zh-CN" altLang="en-US" dirty="0" smtClean="0"/>
              <a:t>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704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3.1 </a:t>
            </a:r>
            <a:r>
              <a:rPr lang="zh-CN" altLang="en-US" sz="3600" dirty="0" smtClean="0"/>
              <a:t>词法分析程序与语法分析程序的关系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词法分析程序与语法分析程序之间的三种</a:t>
            </a:r>
            <a:r>
              <a:rPr lang="zh-CN" altLang="en-US" dirty="0" smtClean="0">
                <a:latin typeface="宋体" pitchFamily="2" charset="-122"/>
              </a:rPr>
              <a:t>关系</a:t>
            </a:r>
            <a:endParaRPr lang="en-US" altLang="zh-CN" dirty="0" smtClean="0">
              <a:latin typeface="宋体" pitchFamily="2" charset="-122"/>
            </a:endParaRPr>
          </a:p>
          <a:p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词法分析程序作为独立的一遍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词法分析程</a:t>
            </a:r>
            <a:r>
              <a:rPr lang="zh-CN" altLang="zh-CN" dirty="0" smtClean="0">
                <a:latin typeface="宋体" pitchFamily="2" charset="-122"/>
              </a:rPr>
              <a:t>序</a:t>
            </a:r>
            <a:r>
              <a:rPr lang="zh-CN" altLang="en-US" dirty="0" smtClean="0">
                <a:latin typeface="宋体" pitchFamily="2" charset="-122"/>
              </a:rPr>
              <a:t>作为语法分析程</a:t>
            </a:r>
            <a:r>
              <a:rPr lang="zh-CN" altLang="zh-CN" dirty="0" smtClean="0">
                <a:latin typeface="宋体" pitchFamily="2" charset="-122"/>
              </a:rPr>
              <a:t>序</a:t>
            </a:r>
            <a:r>
              <a:rPr lang="zh-CN" altLang="en-US" dirty="0" smtClean="0">
                <a:latin typeface="宋体" pitchFamily="2" charset="-122"/>
              </a:rPr>
              <a:t>的子程序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词法分析程</a:t>
            </a:r>
            <a:r>
              <a:rPr lang="zh-CN" altLang="zh-CN" dirty="0" smtClean="0">
                <a:latin typeface="宋体" pitchFamily="2" charset="-122"/>
              </a:rPr>
              <a:t>序</a:t>
            </a:r>
            <a:r>
              <a:rPr lang="zh-CN" altLang="en-US" dirty="0" smtClean="0">
                <a:latin typeface="宋体" pitchFamily="2" charset="-122"/>
              </a:rPr>
              <a:t>与语法分析程</a:t>
            </a:r>
            <a:r>
              <a:rPr lang="zh-CN" altLang="zh-CN" dirty="0" smtClean="0">
                <a:latin typeface="宋体" pitchFamily="2" charset="-122"/>
              </a:rPr>
              <a:t>序</a:t>
            </a:r>
            <a:r>
              <a:rPr lang="zh-CN" altLang="en-US" dirty="0" smtClean="0">
                <a:latin typeface="宋体" pitchFamily="2" charset="-122"/>
              </a:rPr>
              <a:t>作为协同程序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5CB3-EBFB-4917-A570-4063C3B88CF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5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914B-001C-4A6E-A517-2FEF5B4DE36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词法分析程序作为独立的一遍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90913"/>
            <a:ext cx="8305800" cy="283845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输出放入一个中间文件</a:t>
            </a:r>
          </a:p>
          <a:p>
            <a:pPr lvl="1"/>
            <a:endParaRPr lang="zh-CN" altLang="en-US">
              <a:latin typeface="宋体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latin typeface="宋体" pitchFamily="2" charset="-122"/>
              </a:rPr>
              <a:t>      磁盘文件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latin typeface="宋体" pitchFamily="2" charset="-122"/>
              </a:rPr>
              <a:t>      内存文件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590550" y="2166938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字符串源程序</a:t>
            </a:r>
          </a:p>
        </p:txBody>
      </p:sp>
      <p:grpSp>
        <p:nvGrpSpPr>
          <p:cNvPr id="193541" name="Group 5"/>
          <p:cNvGrpSpPr>
            <a:grpSpLocks/>
          </p:cNvGrpSpPr>
          <p:nvPr/>
        </p:nvGrpSpPr>
        <p:grpSpPr bwMode="auto">
          <a:xfrm>
            <a:off x="2347913" y="2014538"/>
            <a:ext cx="1066800" cy="381000"/>
            <a:chOff x="1680" y="1248"/>
            <a:chExt cx="672" cy="240"/>
          </a:xfrm>
        </p:grpSpPr>
        <p:sp>
          <p:nvSpPr>
            <p:cNvPr id="193542" name="Line 6"/>
            <p:cNvSpPr>
              <a:spLocks noChangeShapeType="1"/>
            </p:cNvSpPr>
            <p:nvPr/>
          </p:nvSpPr>
          <p:spPr bwMode="auto">
            <a:xfrm>
              <a:off x="1680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3" name="Text Box 7"/>
            <p:cNvSpPr txBox="1">
              <a:spLocks noChangeArrowheads="1"/>
            </p:cNvSpPr>
            <p:nvPr/>
          </p:nvSpPr>
          <p:spPr bwMode="auto">
            <a:xfrm>
              <a:off x="1824" y="1248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字符</a:t>
              </a:r>
            </a:p>
          </p:txBody>
        </p:sp>
      </p:grp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449638" y="2090738"/>
            <a:ext cx="23368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词法分析程序</a:t>
            </a:r>
          </a:p>
        </p:txBody>
      </p:sp>
      <p:grpSp>
        <p:nvGrpSpPr>
          <p:cNvPr id="193545" name="Group 9"/>
          <p:cNvGrpSpPr>
            <a:grpSpLocks/>
          </p:cNvGrpSpPr>
          <p:nvPr/>
        </p:nvGrpSpPr>
        <p:grpSpPr bwMode="auto">
          <a:xfrm>
            <a:off x="5791200" y="1981200"/>
            <a:ext cx="1066800" cy="381000"/>
            <a:chOff x="1680" y="1248"/>
            <a:chExt cx="672" cy="240"/>
          </a:xfrm>
        </p:grpSpPr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>
              <a:off x="1680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Text Box 11"/>
            <p:cNvSpPr txBox="1">
              <a:spLocks noChangeArrowheads="1"/>
            </p:cNvSpPr>
            <p:nvPr/>
          </p:nvSpPr>
          <p:spPr bwMode="auto">
            <a:xfrm>
              <a:off x="1824" y="1248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记号</a:t>
              </a:r>
            </a:p>
          </p:txBody>
        </p:sp>
      </p:grp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6973888" y="213360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/>
              <a:t>记号流源程序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  <p:bldP spid="193540" grpId="0" autoUpdateAnimBg="0"/>
      <p:bldP spid="193544" grpId="0" animBg="1" autoUpdateAnimBg="0"/>
      <p:bldP spid="1935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DD702-2E69-4716-B9B0-F91BFBAEC01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词法分析程序作为语法分析程</a:t>
            </a:r>
            <a:r>
              <a:rPr lang="zh-CN" sz="3600">
                <a:latin typeface="宋体" pitchFamily="2" charset="-122"/>
              </a:rPr>
              <a:t>序</a:t>
            </a:r>
            <a:r>
              <a:rPr lang="zh-CN" altLang="en-US" sz="3600">
                <a:latin typeface="宋体" pitchFamily="2" charset="-122"/>
              </a:rPr>
              <a:t>的子程序</a:t>
            </a:r>
            <a:endParaRPr lang="zh-CN" altLang="en-US" sz="4400">
              <a:latin typeface="宋体" pitchFamily="2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14850"/>
            <a:ext cx="8686800" cy="1885950"/>
          </a:xfrm>
        </p:spPr>
        <p:txBody>
          <a:bodyPr/>
          <a:lstStyle/>
          <a:p>
            <a:pPr algn="just"/>
            <a:r>
              <a:rPr lang="zh-CN" altLang="en-US">
                <a:latin typeface="宋体" pitchFamily="2" charset="-122"/>
              </a:rPr>
              <a:t>避免了中间文件</a:t>
            </a:r>
          </a:p>
          <a:p>
            <a:pPr algn="just"/>
            <a:r>
              <a:rPr lang="zh-CN" altLang="en-US">
                <a:latin typeface="宋体" pitchFamily="2" charset="-122"/>
              </a:rPr>
              <a:t>省去了取送符号的工作</a:t>
            </a:r>
          </a:p>
          <a:p>
            <a:pPr algn="just"/>
            <a:r>
              <a:rPr lang="zh-CN" altLang="en-US">
                <a:latin typeface="宋体" pitchFamily="2" charset="-122"/>
              </a:rPr>
              <a:t>有利于提高编译程</a:t>
            </a:r>
            <a:r>
              <a:rPr lang="zh-CN">
                <a:latin typeface="宋体" pitchFamily="2" charset="-122"/>
              </a:rPr>
              <a:t>序</a:t>
            </a:r>
            <a:r>
              <a:rPr lang="zh-CN" altLang="en-US">
                <a:latin typeface="宋体" pitchFamily="2" charset="-122"/>
              </a:rPr>
              <a:t>的效率</a:t>
            </a:r>
          </a:p>
        </p:txBody>
      </p:sp>
      <p:grpSp>
        <p:nvGrpSpPr>
          <p:cNvPr id="195608" name="Group 24"/>
          <p:cNvGrpSpPr>
            <a:grpSpLocks/>
          </p:cNvGrpSpPr>
          <p:nvPr/>
        </p:nvGrpSpPr>
        <p:grpSpPr bwMode="auto">
          <a:xfrm>
            <a:off x="836613" y="1538288"/>
            <a:ext cx="7561262" cy="2311400"/>
            <a:chOff x="527" y="1136"/>
            <a:chExt cx="4763" cy="1456"/>
          </a:xfrm>
        </p:grpSpPr>
        <p:sp>
          <p:nvSpPr>
            <p:cNvPr id="195588" name="Text Box 4"/>
            <p:cNvSpPr txBox="1">
              <a:spLocks noChangeArrowheads="1"/>
            </p:cNvSpPr>
            <p:nvPr/>
          </p:nvSpPr>
          <p:spPr bwMode="auto">
            <a:xfrm>
              <a:off x="4026" y="1276"/>
              <a:ext cx="1022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语法</a:t>
              </a:r>
            </a:p>
            <a:p>
              <a:pPr algn="ctr"/>
              <a:r>
                <a:rPr lang="zh-CN" altLang="en-US" sz="2800"/>
                <a:t>分析程</a:t>
              </a:r>
              <a:r>
                <a:rPr lang="zh-CN" sz="2800"/>
                <a:t>序</a:t>
              </a:r>
              <a:endParaRPr lang="zh-CN" altLang="en-US" sz="2800"/>
            </a:p>
          </p:txBody>
        </p:sp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1925" y="1263"/>
              <a:ext cx="1022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词法</a:t>
              </a:r>
            </a:p>
            <a:p>
              <a:pPr algn="ctr"/>
              <a:r>
                <a:rPr lang="zh-CN" altLang="en-US" sz="2800"/>
                <a:t>分析程</a:t>
              </a:r>
              <a:r>
                <a:rPr lang="zh-CN" sz="2800"/>
                <a:t>序</a:t>
              </a:r>
              <a:endParaRPr lang="zh-CN" altLang="en-US" sz="2800"/>
            </a:p>
          </p:txBody>
        </p:sp>
        <p:grpSp>
          <p:nvGrpSpPr>
            <p:cNvPr id="195591" name="Group 7"/>
            <p:cNvGrpSpPr>
              <a:grpSpLocks/>
            </p:cNvGrpSpPr>
            <p:nvPr/>
          </p:nvGrpSpPr>
          <p:grpSpPr bwMode="auto">
            <a:xfrm>
              <a:off x="2960" y="1136"/>
              <a:ext cx="1056" cy="256"/>
              <a:chOff x="2832" y="1136"/>
              <a:chExt cx="1056" cy="256"/>
            </a:xfrm>
          </p:grpSpPr>
          <p:sp>
            <p:nvSpPr>
              <p:cNvPr id="195592" name="Line 8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3" name="Text Box 9"/>
              <p:cNvSpPr txBox="1">
                <a:spLocks noChangeArrowheads="1"/>
              </p:cNvSpPr>
              <p:nvPr/>
            </p:nvSpPr>
            <p:spPr bwMode="auto">
              <a:xfrm>
                <a:off x="2880" y="1136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取下一记号</a:t>
                </a:r>
              </a:p>
            </p:txBody>
          </p:sp>
        </p:grpSp>
        <p:sp>
          <p:nvSpPr>
            <p:cNvPr id="195594" name="Line 10"/>
            <p:cNvSpPr>
              <a:spLocks noChangeShapeType="1"/>
            </p:cNvSpPr>
            <p:nvPr/>
          </p:nvSpPr>
          <p:spPr bwMode="auto">
            <a:xfrm>
              <a:off x="5050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595" name="Group 11"/>
            <p:cNvGrpSpPr>
              <a:grpSpLocks/>
            </p:cNvGrpSpPr>
            <p:nvPr/>
          </p:nvGrpSpPr>
          <p:grpSpPr bwMode="auto">
            <a:xfrm>
              <a:off x="527" y="1306"/>
              <a:ext cx="1392" cy="518"/>
              <a:chOff x="624" y="1306"/>
              <a:chExt cx="1392" cy="518"/>
            </a:xfrm>
          </p:grpSpPr>
          <p:grpSp>
            <p:nvGrpSpPr>
              <p:cNvPr id="195596" name="Group 12"/>
              <p:cNvGrpSpPr>
                <a:grpSpLocks/>
              </p:cNvGrpSpPr>
              <p:nvPr/>
            </p:nvGrpSpPr>
            <p:grpSpPr bwMode="auto">
              <a:xfrm>
                <a:off x="624" y="1306"/>
                <a:ext cx="695" cy="518"/>
                <a:chOff x="624" y="1306"/>
                <a:chExt cx="695" cy="518"/>
              </a:xfrm>
            </p:grpSpPr>
            <p:sp>
              <p:nvSpPr>
                <p:cNvPr id="1955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4" y="1306"/>
                  <a:ext cx="6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字符串</a:t>
                  </a:r>
                </a:p>
              </p:txBody>
            </p:sp>
            <p:sp>
              <p:nvSpPr>
                <p:cNvPr id="1955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24" y="1536"/>
                  <a:ext cx="6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源程序</a:t>
                  </a:r>
                </a:p>
              </p:txBody>
            </p:sp>
          </p:grpSp>
          <p:grpSp>
            <p:nvGrpSpPr>
              <p:cNvPr id="195599" name="Group 15"/>
              <p:cNvGrpSpPr>
                <a:grpSpLocks/>
              </p:cNvGrpSpPr>
              <p:nvPr/>
            </p:nvGrpSpPr>
            <p:grpSpPr bwMode="auto">
              <a:xfrm>
                <a:off x="1344" y="1344"/>
                <a:ext cx="672" cy="250"/>
                <a:chOff x="1344" y="1344"/>
                <a:chExt cx="672" cy="250"/>
              </a:xfrm>
            </p:grpSpPr>
            <p:sp>
              <p:nvSpPr>
                <p:cNvPr id="195600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58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6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36" y="1344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/>
                    <a:t>字符</a:t>
                  </a:r>
                </a:p>
              </p:txBody>
            </p:sp>
          </p:grpSp>
        </p:grpSp>
        <p:grpSp>
          <p:nvGrpSpPr>
            <p:cNvPr id="195602" name="Group 18"/>
            <p:cNvGrpSpPr>
              <a:grpSpLocks/>
            </p:cNvGrpSpPr>
            <p:nvPr/>
          </p:nvGrpSpPr>
          <p:grpSpPr bwMode="auto">
            <a:xfrm>
              <a:off x="2960" y="1680"/>
              <a:ext cx="1056" cy="250"/>
              <a:chOff x="2832" y="1680"/>
              <a:chExt cx="1056" cy="250"/>
            </a:xfrm>
          </p:grpSpPr>
          <p:sp>
            <p:nvSpPr>
              <p:cNvPr id="195603" name="Line 19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04" name="Text Box 20"/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记号</a:t>
                </a:r>
              </a:p>
            </p:txBody>
          </p:sp>
        </p:grpSp>
        <p:grpSp>
          <p:nvGrpSpPr>
            <p:cNvPr id="195605" name="Group 21"/>
            <p:cNvGrpSpPr>
              <a:grpSpLocks/>
            </p:cNvGrpSpPr>
            <p:nvPr/>
          </p:nvGrpSpPr>
          <p:grpSpPr bwMode="auto">
            <a:xfrm>
              <a:off x="2038" y="1865"/>
              <a:ext cx="797" cy="727"/>
              <a:chOff x="2038" y="1865"/>
              <a:chExt cx="797" cy="727"/>
            </a:xfrm>
          </p:grpSpPr>
          <p:sp>
            <p:nvSpPr>
              <p:cNvPr id="195606" name="Text Box 22"/>
              <p:cNvSpPr txBox="1">
                <a:spLocks noChangeArrowheads="1"/>
              </p:cNvSpPr>
              <p:nvPr/>
            </p:nvSpPr>
            <p:spPr bwMode="auto">
              <a:xfrm>
                <a:off x="2038" y="2259"/>
                <a:ext cx="797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符号表</a:t>
                </a:r>
              </a:p>
            </p:txBody>
          </p:sp>
          <p:cxnSp>
            <p:nvCxnSpPr>
              <p:cNvPr id="195607" name="AutoShape 23"/>
              <p:cNvCxnSpPr>
                <a:cxnSpLocks noChangeShapeType="1"/>
                <a:stCxn id="195590" idx="2"/>
                <a:endCxn id="195606" idx="0"/>
              </p:cNvCxnSpPr>
              <p:nvPr/>
            </p:nvCxnSpPr>
            <p:spPr bwMode="auto">
              <a:xfrm>
                <a:off x="2435" y="1865"/>
                <a:ext cx="0" cy="3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A9AD9-9E62-4D22-8D1C-10F654860F7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宋体" pitchFamily="2" charset="-122"/>
              </a:rPr>
              <a:t>词法分析程序与语法分析程</a:t>
            </a:r>
            <a:r>
              <a:rPr lang="zh-CN" sz="3200">
                <a:latin typeface="宋体" pitchFamily="2" charset="-122"/>
              </a:rPr>
              <a:t>序</a:t>
            </a:r>
            <a:r>
              <a:rPr lang="zh-CN" altLang="en-US" sz="3200">
                <a:latin typeface="宋体" pitchFamily="2" charset="-122"/>
              </a:rPr>
              <a:t>作为协同程序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7950"/>
            <a:ext cx="4344988" cy="2509838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协同程序：</a:t>
            </a:r>
          </a:p>
          <a:p>
            <a:pPr lvl="1">
              <a:buFontTx/>
              <a:buNone/>
            </a:pPr>
            <a:r>
              <a:rPr lang="zh-CN" altLang="en-US">
                <a:latin typeface="宋体" pitchFamily="2" charset="-122"/>
              </a:rPr>
              <a:t>  如果两个或两个以上的程序，它们之间交叉地执行，这些程序称为协同程序。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685800" y="44196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黑体" pitchFamily="2" charset="-122"/>
              </a:rPr>
              <a:t>词法分析程序与语法分析程序在同一遍中，以生产者和消费者的关系同步运行。</a:t>
            </a:r>
          </a:p>
        </p:txBody>
      </p:sp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5665788" y="1752600"/>
            <a:ext cx="1893887" cy="457200"/>
            <a:chOff x="3569" y="1104"/>
            <a:chExt cx="1193" cy="288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3569" y="110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P1</a:t>
              </a:r>
            </a:p>
          </p:txBody>
        </p:sp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4433" y="110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P2</a:t>
              </a:r>
            </a:p>
          </p:txBody>
        </p:sp>
      </p:grpSp>
      <p:grpSp>
        <p:nvGrpSpPr>
          <p:cNvPr id="197640" name="Group 8"/>
          <p:cNvGrpSpPr>
            <a:grpSpLocks/>
          </p:cNvGrpSpPr>
          <p:nvPr/>
        </p:nvGrpSpPr>
        <p:grpSpPr bwMode="auto">
          <a:xfrm>
            <a:off x="5440363" y="2209800"/>
            <a:ext cx="977900" cy="914400"/>
            <a:chOff x="3427" y="1392"/>
            <a:chExt cx="616" cy="576"/>
          </a:xfrm>
        </p:grpSpPr>
        <p:sp>
          <p:nvSpPr>
            <p:cNvPr id="197641" name="Text Box 9"/>
            <p:cNvSpPr txBox="1">
              <a:spLocks noChangeArrowheads="1"/>
            </p:cNvSpPr>
            <p:nvPr/>
          </p:nvSpPr>
          <p:spPr bwMode="auto">
            <a:xfrm>
              <a:off x="3427" y="1718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a typeface="宋体" pitchFamily="2" charset="-122"/>
                </a:rPr>
                <a:t>唤醒</a:t>
              </a:r>
              <a:r>
                <a:rPr lang="en-US" altLang="zh-CN" sz="2000">
                  <a:ea typeface="宋体" pitchFamily="2" charset="-122"/>
                </a:rPr>
                <a:t>P2</a:t>
              </a:r>
            </a:p>
          </p:txBody>
        </p:sp>
        <p:cxnSp>
          <p:nvCxnSpPr>
            <p:cNvPr id="197642" name="AutoShape 10"/>
            <p:cNvCxnSpPr>
              <a:cxnSpLocks noChangeShapeType="1"/>
              <a:stCxn id="197638" idx="2"/>
              <a:endCxn id="197641" idx="0"/>
            </p:cNvCxnSpPr>
            <p:nvPr/>
          </p:nvCxnSpPr>
          <p:spPr bwMode="auto">
            <a:xfrm>
              <a:off x="3729" y="1392"/>
              <a:ext cx="1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6811963" y="2209800"/>
            <a:ext cx="977900" cy="1143000"/>
            <a:chOff x="4291" y="1392"/>
            <a:chExt cx="616" cy="720"/>
          </a:xfrm>
        </p:grpSpPr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4291" y="186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a typeface="宋体" pitchFamily="2" charset="-122"/>
                </a:rPr>
                <a:t>唤醒</a:t>
              </a:r>
              <a:r>
                <a:rPr lang="en-US" altLang="zh-CN" sz="2000">
                  <a:ea typeface="宋体" pitchFamily="2" charset="-122"/>
                </a:rPr>
                <a:t>P1</a:t>
              </a:r>
            </a:p>
          </p:txBody>
        </p:sp>
        <p:cxnSp>
          <p:nvCxnSpPr>
            <p:cNvPr id="197645" name="AutoShape 13"/>
            <p:cNvCxnSpPr>
              <a:cxnSpLocks noChangeShapeType="1"/>
              <a:stCxn id="197639" idx="2"/>
              <a:endCxn id="197644" idx="0"/>
            </p:cNvCxnSpPr>
            <p:nvPr/>
          </p:nvCxnSpPr>
          <p:spPr bwMode="auto">
            <a:xfrm>
              <a:off x="4593" y="1392"/>
              <a:ext cx="1" cy="4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5440363" y="3124200"/>
            <a:ext cx="977900" cy="990600"/>
            <a:chOff x="3427" y="1968"/>
            <a:chExt cx="616" cy="624"/>
          </a:xfrm>
        </p:grpSpPr>
        <p:sp>
          <p:nvSpPr>
            <p:cNvPr id="197647" name="Text Box 15"/>
            <p:cNvSpPr txBox="1">
              <a:spLocks noChangeArrowheads="1"/>
            </p:cNvSpPr>
            <p:nvPr/>
          </p:nvSpPr>
          <p:spPr bwMode="auto">
            <a:xfrm>
              <a:off x="3427" y="2342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a typeface="宋体" pitchFamily="2" charset="-122"/>
                </a:rPr>
                <a:t>唤醒</a:t>
              </a:r>
              <a:r>
                <a:rPr lang="en-US" altLang="zh-CN" sz="2000">
                  <a:ea typeface="宋体" pitchFamily="2" charset="-122"/>
                </a:rPr>
                <a:t>P2</a:t>
              </a:r>
            </a:p>
          </p:txBody>
        </p:sp>
        <p:cxnSp>
          <p:nvCxnSpPr>
            <p:cNvPr id="197648" name="AutoShape 16"/>
            <p:cNvCxnSpPr>
              <a:cxnSpLocks noChangeShapeType="1"/>
              <a:stCxn id="197641" idx="2"/>
              <a:endCxn id="197647" idx="0"/>
            </p:cNvCxnSpPr>
            <p:nvPr/>
          </p:nvCxnSpPr>
          <p:spPr bwMode="auto">
            <a:xfrm>
              <a:off x="3730" y="1968"/>
              <a:ext cx="0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7649" name="Group 17"/>
          <p:cNvGrpSpPr>
            <a:grpSpLocks/>
          </p:cNvGrpSpPr>
          <p:nvPr/>
        </p:nvGrpSpPr>
        <p:grpSpPr bwMode="auto">
          <a:xfrm>
            <a:off x="6811963" y="3352800"/>
            <a:ext cx="977900" cy="1219200"/>
            <a:chOff x="4291" y="2112"/>
            <a:chExt cx="616" cy="768"/>
          </a:xfrm>
        </p:grpSpPr>
        <p:sp>
          <p:nvSpPr>
            <p:cNvPr id="197650" name="Text Box 18"/>
            <p:cNvSpPr txBox="1">
              <a:spLocks noChangeArrowheads="1"/>
            </p:cNvSpPr>
            <p:nvPr/>
          </p:nvSpPr>
          <p:spPr bwMode="auto">
            <a:xfrm>
              <a:off x="4291" y="2630"/>
              <a:ext cx="6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a typeface="宋体" pitchFamily="2" charset="-122"/>
                </a:rPr>
                <a:t>唤醒</a:t>
              </a:r>
              <a:r>
                <a:rPr lang="en-US" altLang="zh-CN" sz="2000">
                  <a:ea typeface="宋体" pitchFamily="2" charset="-122"/>
                </a:rPr>
                <a:t>P1</a:t>
              </a:r>
            </a:p>
          </p:txBody>
        </p:sp>
        <p:cxnSp>
          <p:nvCxnSpPr>
            <p:cNvPr id="197651" name="AutoShape 19"/>
            <p:cNvCxnSpPr>
              <a:cxnSpLocks noChangeShapeType="1"/>
              <a:stCxn id="197644" idx="2"/>
              <a:endCxn id="197650" idx="0"/>
            </p:cNvCxnSpPr>
            <p:nvPr/>
          </p:nvCxnSpPr>
          <p:spPr bwMode="auto">
            <a:xfrm>
              <a:off x="4594" y="2112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6372225" y="2205038"/>
            <a:ext cx="9366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 flipV="1">
            <a:off x="6300788" y="3357563"/>
            <a:ext cx="1008062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 flipH="1">
            <a:off x="5940425" y="31416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  <p:bldP spid="197636" grpId="0" build="p" autoUpdateAnimBg="0"/>
      <p:bldP spid="197652" grpId="0" animBg="1"/>
      <p:bldP spid="197653" grpId="0" animBg="1"/>
      <p:bldP spid="197654" grpId="0" animBg="1"/>
    </p:bldLst>
  </p:timing>
</p:sld>
</file>

<file path=ppt/theme/theme1.xml><?xml version="1.0" encoding="utf-8"?>
<a:theme xmlns:a="http://schemas.openxmlformats.org/drawingml/2006/main" name="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Office\Templates\演示文稿设计\领带型模板.pot</Template>
  <TotalTime>1200</TotalTime>
  <Words>5754</Words>
  <Application>Microsoft Office PowerPoint</Application>
  <PresentationFormat>全屏显示(4:3)</PresentationFormat>
  <Paragraphs>791</Paragraphs>
  <Slides>56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领带型模板</vt:lpstr>
      <vt:lpstr>剪辑</vt:lpstr>
      <vt:lpstr>文档</vt:lpstr>
      <vt:lpstr>作业</vt:lpstr>
      <vt:lpstr>第3章  词法分析</vt:lpstr>
      <vt:lpstr>词法分析</vt:lpstr>
      <vt:lpstr>简介</vt:lpstr>
      <vt:lpstr>词法分析程序的作用</vt:lpstr>
      <vt:lpstr>3.1 词法分析程序与语法分析程序的关系</vt:lpstr>
      <vt:lpstr>词法分析程序作为独立的一遍</vt:lpstr>
      <vt:lpstr>词法分析程序作为语法分析程序的子程序</vt:lpstr>
      <vt:lpstr>词法分析程序与语法分析程序作为协同程序</vt:lpstr>
      <vt:lpstr>分离词法分析程序的好处</vt:lpstr>
      <vt:lpstr>3.2  词法分析程序的输入与输出</vt:lpstr>
      <vt:lpstr>一、词法分析程序的实现方法</vt:lpstr>
      <vt:lpstr>二、设置缓冲区的必要性</vt:lpstr>
      <vt:lpstr>三、配对缓冲区</vt:lpstr>
      <vt:lpstr>每半区带有结束标记的缓冲器</vt:lpstr>
      <vt:lpstr>四、词法分析程序的输出——记号</vt:lpstr>
      <vt:lpstr>记号的属性</vt:lpstr>
      <vt:lpstr>total:=total+rate*4 的词法分析结果</vt:lpstr>
      <vt:lpstr>3.3  记号的描述和识别</vt:lpstr>
      <vt:lpstr>一、词法与正规文法</vt:lpstr>
      <vt:lpstr>二、记号的文法</vt:lpstr>
      <vt:lpstr>标识符</vt:lpstr>
      <vt:lpstr>把正规定义式转换为相应的正规文法</vt:lpstr>
      <vt:lpstr>标识符的正规文法</vt:lpstr>
      <vt:lpstr>常数——整数</vt:lpstr>
      <vt:lpstr>常数——无符号数</vt:lpstr>
      <vt:lpstr>把正规定义式转换为正规文法</vt:lpstr>
      <vt:lpstr>无符号数分析图</vt:lpstr>
      <vt:lpstr>无符号数的正规文法</vt:lpstr>
      <vt:lpstr>无符号数 4.6E-8 的分析树</vt:lpstr>
      <vt:lpstr>运算符</vt:lpstr>
      <vt:lpstr>三、状态转换图与记号的识别</vt:lpstr>
      <vt:lpstr>状态转换图</vt:lpstr>
      <vt:lpstr>标识符的状态转换图</vt:lpstr>
      <vt:lpstr>利用状态转换图识别记号</vt:lpstr>
      <vt:lpstr>为线性文法构造相应的状态转换图</vt:lpstr>
      <vt:lpstr>无符号数的右线性文法的状态转换图</vt:lpstr>
      <vt:lpstr>3.4  词法分析程序的设计与实现</vt:lpstr>
      <vt:lpstr>一、文法及状态转换图</vt:lpstr>
      <vt:lpstr>记号的正规文法</vt:lpstr>
      <vt:lpstr>记号的正规文法(续1)</vt:lpstr>
      <vt:lpstr>记号的正规文法(续2)</vt:lpstr>
      <vt:lpstr>状态转换图</vt:lpstr>
      <vt:lpstr>识别注释的DFA</vt:lpstr>
      <vt:lpstr>二、词法分析程序的构造</vt:lpstr>
      <vt:lpstr>三、词法分析程序的实现</vt:lpstr>
      <vt:lpstr>输出形式</vt:lpstr>
      <vt:lpstr>翻译表</vt:lpstr>
      <vt:lpstr>设计全局变量和过程</vt:lpstr>
      <vt:lpstr>设计全局变量和过程（续）</vt:lpstr>
      <vt:lpstr>编制词法分析程序</vt:lpstr>
      <vt:lpstr>词法分析程序（类C语言描述）</vt:lpstr>
      <vt:lpstr>词法分析程序(续1)</vt:lpstr>
      <vt:lpstr>词法分析程序（续2）</vt:lpstr>
      <vt:lpstr>小    结</vt:lpstr>
      <vt:lpstr>小    结（续）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词法分析</dc:title>
  <dc:creator>Li Wensheng</dc:creator>
  <cp:lastModifiedBy>xb21cn</cp:lastModifiedBy>
  <cp:revision>231</cp:revision>
  <cp:lastPrinted>2002-07-19T08:01:10Z</cp:lastPrinted>
  <dcterms:created xsi:type="dcterms:W3CDTF">2002-06-11T01:14:55Z</dcterms:created>
  <dcterms:modified xsi:type="dcterms:W3CDTF">2021-03-20T13:04:38Z</dcterms:modified>
</cp:coreProperties>
</file>