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407" r:id="rId4"/>
    <p:sldId id="260" r:id="rId5"/>
    <p:sldId id="338" r:id="rId6"/>
    <p:sldId id="40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6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40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434" r:id="rId3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3300"/>
    <a:srgbClr val="FFFF66"/>
    <a:srgbClr val="DDDDDD"/>
    <a:srgbClr val="C0C0C0"/>
    <a:srgbClr val="00FF00"/>
    <a:srgbClr val="FD9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95" autoAdjust="0"/>
  </p:normalViewPr>
  <p:slideViewPr>
    <p:cSldViewPr>
      <p:cViewPr varScale="1">
        <p:scale>
          <a:sx n="80" d="100"/>
          <a:sy n="80" d="100"/>
        </p:scale>
        <p:origin x="-2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726" y="7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fld id="{B3AB9052-42CB-40E1-9AE9-914F5C1F4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015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946650"/>
            <a:ext cx="520700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pPr>
              <a:defRPr/>
            </a:pPr>
            <a:fld id="{144FE96A-E433-4572-B06A-AD0ECFD7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672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9256ED79-16ED-4CEB-B90D-F0D9FE187D2C}" type="slidenum">
              <a:rPr lang="en-US" altLang="zh-CN" sz="1300" b="0" smtClean="0">
                <a:ea typeface="宋体" pitchFamily="2" charset="-122"/>
              </a:rPr>
              <a:pPr eaLnBrk="1" hangingPunct="1"/>
              <a:t>1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169478C4-0E43-4C56-9B27-0ED940D71B1B}" type="slidenum">
              <a:rPr lang="en-US" altLang="zh-CN" sz="1300" b="0" smtClean="0">
                <a:ea typeface="宋体" pitchFamily="2" charset="-122"/>
              </a:rPr>
              <a:pPr eaLnBrk="1" hangingPunct="1"/>
              <a:t>12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8FB31914-8872-4140-AD53-E52DD3284F93}" type="slidenum">
              <a:rPr lang="en-US" altLang="zh-CN" sz="1300" b="0" smtClean="0">
                <a:ea typeface="宋体" pitchFamily="2" charset="-122"/>
              </a:rPr>
              <a:pPr eaLnBrk="1" hangingPunct="1"/>
              <a:t>15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9F7FA6DA-614A-4A58-B6BE-8B78699E2ECC}" type="slidenum">
              <a:rPr lang="en-US" altLang="zh-CN" sz="1300" b="0" smtClean="0">
                <a:ea typeface="宋体" pitchFamily="2" charset="-122"/>
              </a:rPr>
              <a:pPr eaLnBrk="1" hangingPunct="1"/>
              <a:t>21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91F7C8E8-7359-413A-8F8B-A6EAA2D6C0F8}" type="slidenum">
              <a:rPr lang="en-US" altLang="zh-CN" sz="1300" b="0" smtClean="0">
                <a:ea typeface="宋体" pitchFamily="2" charset="-122"/>
              </a:rPr>
              <a:pPr eaLnBrk="1" hangingPunct="1"/>
              <a:t>31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CB78AAAE-36D9-4D14-9AF7-CD4C2312AE39}" type="slidenum">
              <a:rPr lang="en-US" altLang="zh-CN" sz="1300" b="0" smtClean="0">
                <a:ea typeface="宋体" pitchFamily="2" charset="-122"/>
              </a:rPr>
              <a:pPr eaLnBrk="1" hangingPunct="1"/>
              <a:t>34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B7F0B55B-6BFB-40F2-BB3A-328BD7DBF999}" type="slidenum">
              <a:rPr lang="en-US" altLang="zh-CN" sz="1300" b="0" smtClean="0">
                <a:ea typeface="宋体" pitchFamily="2" charset="-122"/>
              </a:rPr>
              <a:pPr eaLnBrk="1" hangingPunct="1"/>
              <a:t>2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marL="482600" indent="-482600"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07EF906D-9AF3-41BC-A759-19239AC0C166}" type="slidenum">
              <a:rPr lang="en-US" altLang="zh-CN" sz="1300" b="0" smtClean="0">
                <a:ea typeface="宋体" pitchFamily="2" charset="-122"/>
              </a:rPr>
              <a:pPr eaLnBrk="1" hangingPunct="1"/>
              <a:t>4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691062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32A8343D-E38B-4130-B2CE-A32A64E5289B}" type="slidenum">
              <a:rPr lang="en-US" altLang="zh-CN" sz="1300" b="0" smtClean="0">
                <a:ea typeface="宋体" pitchFamily="2" charset="-122"/>
              </a:rPr>
              <a:pPr eaLnBrk="1" hangingPunct="1"/>
              <a:t>5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7B96CCF8-F8BE-4D40-A644-66FF0712AB96}" type="slidenum">
              <a:rPr lang="en-US" altLang="zh-CN" sz="1300" b="0" smtClean="0">
                <a:ea typeface="宋体" pitchFamily="2" charset="-122"/>
              </a:rPr>
              <a:pPr eaLnBrk="1" hangingPunct="1"/>
              <a:t>7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8C8965BF-3802-45BD-A12F-071858BCB4F2}" type="slidenum">
              <a:rPr lang="en-US" altLang="zh-CN" sz="1300" b="0" smtClean="0">
                <a:ea typeface="宋体" pitchFamily="2" charset="-122"/>
              </a:rPr>
              <a:pPr eaLnBrk="1" hangingPunct="1"/>
              <a:t>8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456337B8-1F9F-4A2B-9727-D2319749FD7C}" type="slidenum">
              <a:rPr lang="en-US" altLang="zh-CN" sz="1300" b="0" smtClean="0">
                <a:ea typeface="宋体" pitchFamily="2" charset="-122"/>
              </a:rPr>
              <a:pPr eaLnBrk="1" hangingPunct="1"/>
              <a:t>9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8A867547-7885-4508-971E-8F0837DA3A3F}" type="slidenum">
              <a:rPr lang="en-US" altLang="zh-CN" sz="1300" b="0" smtClean="0">
                <a:ea typeface="宋体" pitchFamily="2" charset="-122"/>
              </a:rPr>
              <a:pPr eaLnBrk="1" hangingPunct="1"/>
              <a:t>10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algn="just"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65567CB9-B44C-4DB0-84C7-172AF075B3C2}" type="slidenum">
              <a:rPr lang="en-US" altLang="zh-CN" sz="1300" b="0" smtClean="0">
                <a:ea typeface="宋体" pitchFamily="2" charset="-122"/>
              </a:rPr>
              <a:pPr eaLnBrk="1" hangingPunct="1"/>
              <a:t>11</a:t>
            </a:fld>
            <a:endParaRPr lang="en-US" altLang="zh-CN" sz="1300" b="0" smtClean="0">
              <a:ea typeface="宋体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3"/>
          <p:cNvGraphicFramePr>
            <a:graphicFrameLocks noChangeAspect="1"/>
          </p:cNvGraphicFramePr>
          <p:nvPr/>
        </p:nvGraphicFramePr>
        <p:xfrm>
          <a:off x="323850" y="2419350"/>
          <a:ext cx="853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4" name="剪辑" r:id="rId3" imgW="4732934" imgH="423367" progId="MS_ClipArt_Gallery.2">
                  <p:embed/>
                </p:oleObj>
              </mc:Choice>
              <mc:Fallback>
                <p:oleObj name="剪辑" r:id="rId3" imgW="4732934" imgH="4233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19350"/>
                        <a:ext cx="8534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052513"/>
            <a:ext cx="7772400" cy="1143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9D48720-04B2-4F46-804D-7B3C17D41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6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99B18-9ABE-455F-8063-1E87A1BC2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722CF-125D-4AC5-8175-78266791C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51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1699-3A28-4446-884D-36E50F5547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13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B0ECE-1DEC-4F48-93A1-69C68F0FF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0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7BB73-7FAD-4C25-B055-60AD06CE6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4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1740F-56DF-4D55-BE03-ADA06CAF9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67E15-1D15-407A-B307-710AA4CD6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52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3A485-8411-4EC4-8D35-6A9B44708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42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6D90A-38AB-483F-A534-82F889BC7A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0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0035F-28D2-4173-80CA-8604D2AE8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3C5C8-5B41-4C9E-8E25-6D357DE13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18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DBCB3-F8EC-44AC-99C7-2BB5EBF1A7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01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aphicFrame>
        <p:nvGraphicFramePr>
          <p:cNvPr id="1028" name="Object 34"/>
          <p:cNvGraphicFramePr>
            <a:graphicFrameLocks noChangeAspect="1"/>
          </p:cNvGraphicFramePr>
          <p:nvPr/>
        </p:nvGraphicFramePr>
        <p:xfrm>
          <a:off x="-19050" y="0"/>
          <a:ext cx="76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" name="剪辑" r:id="rId16" imgW="44806" imgH="2658161" progId="MS_ClipArt_Gallery.2">
                  <p:embed/>
                </p:oleObj>
              </mc:Choice>
              <mc:Fallback>
                <p:oleObj name="剪辑" r:id="rId16" imgW="44806" imgH="2658161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0"/>
                        <a:ext cx="762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35"/>
          <p:cNvGraphicFramePr>
            <a:graphicFrameLocks noChangeAspect="1"/>
          </p:cNvGraphicFramePr>
          <p:nvPr/>
        </p:nvGraphicFramePr>
        <p:xfrm>
          <a:off x="9072563" y="0"/>
          <a:ext cx="1079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" name="剪辑" r:id="rId18" imgW="44806" imgH="2658161" progId="MS_ClipArt_Gallery.2">
                  <p:embed/>
                </p:oleObj>
              </mc:Choice>
              <mc:Fallback>
                <p:oleObj name="剪辑" r:id="rId18" imgW="44806" imgH="2658161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63" y="0"/>
                        <a:ext cx="1079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5505" y="6520768"/>
            <a:ext cx="762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81449B8E-7DC6-42E5-AA51-B82560D31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555" y="683695"/>
            <a:ext cx="7674312" cy="114300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latin typeface="Verdana" pitchFamily="34" charset="0"/>
              </a:rPr>
              <a:t>第</a:t>
            </a:r>
            <a:r>
              <a:rPr lang="en-US" altLang="zh-CN" b="1" dirty="0" smtClean="0">
                <a:latin typeface="Verdana" pitchFamily="34" charset="0"/>
              </a:rPr>
              <a:t>6</a:t>
            </a:r>
            <a:r>
              <a:rPr lang="zh-CN" altLang="en-US" b="1" dirty="0" smtClean="0">
                <a:latin typeface="Verdana" pitchFamily="34" charset="0"/>
              </a:rPr>
              <a:t>章  语义分析中的符</a:t>
            </a:r>
            <a:r>
              <a:rPr lang="zh-CN" altLang="en-US" b="1" dirty="0">
                <a:latin typeface="Verdana" pitchFamily="34" charset="0"/>
              </a:rPr>
              <a:t>号</a:t>
            </a:r>
            <a:r>
              <a:rPr lang="zh-CN" altLang="en-US" b="1" dirty="0" smtClean="0">
                <a:latin typeface="Verdana" pitchFamily="34" charset="0"/>
              </a:rPr>
              <a:t>表管理</a:t>
            </a:r>
            <a:endParaRPr lang="zh-CN" altLang="en-US" b="1" dirty="0" smtClean="0">
              <a:latin typeface="Verdana" pitchFamily="34" charset="0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581400"/>
            <a:ext cx="6400800" cy="22860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Verdana" pitchFamily="34" charset="0"/>
              </a:rPr>
              <a:t>知识点：符号表</a:t>
            </a:r>
          </a:p>
          <a:p>
            <a:pPr eaLnBrk="1" hangingPunct="1"/>
            <a:r>
              <a:rPr lang="zh-CN" altLang="en-US" b="1" dirty="0" smtClean="0">
                <a:latin typeface="Verdana" pitchFamily="34" charset="0"/>
              </a:rPr>
              <a:t>          </a:t>
            </a:r>
            <a:r>
              <a:rPr lang="zh-CN" altLang="en-US" sz="2400" b="1" dirty="0" smtClean="0">
                <a:latin typeface="Verdana" pitchFamily="34" charset="0"/>
              </a:rPr>
              <a:t>类型体制</a:t>
            </a:r>
          </a:p>
          <a:p>
            <a:pPr marL="457200" lvl="1" indent="0" eaLnBrk="1" hangingPunct="1">
              <a:buFontTx/>
              <a:buNone/>
            </a:pPr>
            <a:r>
              <a:rPr lang="zh-CN" altLang="en-US" sz="2000" dirty="0" smtClean="0">
                <a:latin typeface="Verdana" pitchFamily="34" charset="0"/>
              </a:rPr>
              <a:t>         </a:t>
            </a:r>
            <a:r>
              <a:rPr lang="zh-CN" altLang="en-US" dirty="0" smtClean="0">
                <a:latin typeface="Verdana" pitchFamily="34" charset="0"/>
              </a:rPr>
              <a:t>各语法成分的类型检查</a:t>
            </a:r>
          </a:p>
          <a:p>
            <a:pPr marL="457200" lvl="1" indent="0" eaLnBrk="1" hangingPunct="1">
              <a:buFontTx/>
              <a:buNone/>
            </a:pPr>
            <a:r>
              <a:rPr lang="zh-CN" altLang="en-US" dirty="0" smtClean="0">
                <a:latin typeface="Verdana" pitchFamily="34" charset="0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D67FD-311B-4140-8D27-973921F8D4E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23755"/>
            <a:ext cx="8686800" cy="517704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宋体" pitchFamily="2" charset="-122"/>
              </a:rPr>
              <a:t>2. </a:t>
            </a:r>
            <a:r>
              <a:rPr lang="zh-CN" altLang="en-US" dirty="0">
                <a:latin typeface="宋体" pitchFamily="2" charset="-122"/>
              </a:rPr>
              <a:t>合并遍的</a:t>
            </a:r>
            <a:r>
              <a:rPr lang="zh-CN" altLang="en-US" dirty="0" smtClean="0">
                <a:latin typeface="宋体" pitchFamily="2" charset="-122"/>
              </a:rPr>
              <a:t>编译程序</a:t>
            </a:r>
            <a:endParaRPr lang="en-US" altLang="zh-CN" dirty="0" smtClean="0">
              <a:latin typeface="宋体" pitchFamily="2" charset="-122"/>
            </a:endParaRPr>
          </a:p>
          <a:p>
            <a:pPr lvl="2" eaLnBrk="1" hangingPunct="1"/>
            <a:endParaRPr lang="en-US" altLang="zh-CN" dirty="0">
              <a:latin typeface="宋体" pitchFamily="2" charset="-122"/>
            </a:endParaRPr>
          </a:p>
          <a:p>
            <a:pPr lvl="2" eaLnBrk="1" hangingPunct="1"/>
            <a:endParaRPr lang="en-US" altLang="zh-CN" dirty="0" smtClean="0">
              <a:latin typeface="宋体" pitchFamily="2" charset="-122"/>
            </a:endParaRPr>
          </a:p>
          <a:p>
            <a:pPr lvl="2" eaLnBrk="1" hangingPunct="1"/>
            <a:endParaRPr lang="en-US" altLang="zh-CN" dirty="0">
              <a:latin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endParaRPr lang="en-US" altLang="zh-CN" dirty="0">
              <a:latin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宋体" pitchFamily="2" charset="-122"/>
            </a:endParaRPr>
          </a:p>
          <a:p>
            <a:pPr eaLnBrk="1" hangingPunct="1"/>
            <a:endParaRPr lang="en-US" altLang="zh-CN" dirty="0">
              <a:latin typeface="宋体" pitchFamily="2" charset="-122"/>
            </a:endParaRPr>
          </a:p>
          <a:p>
            <a:pPr lvl="1" eaLnBrk="1" hangingPunct="1"/>
            <a:r>
              <a:rPr lang="zh-CN" altLang="en-US" dirty="0" smtClean="0"/>
              <a:t>语法分析程序是核心模块</a:t>
            </a:r>
            <a:endParaRPr lang="en-US" altLang="zh-CN" dirty="0" smtClean="0"/>
          </a:p>
          <a:p>
            <a:pPr lvl="1" eaLnBrk="1" hangingPunct="1"/>
            <a:r>
              <a:rPr lang="zh-CN" altLang="zh-CN" dirty="0" smtClean="0"/>
              <a:t>当</a:t>
            </a:r>
            <a:r>
              <a:rPr lang="zh-CN" altLang="en-US" dirty="0" smtClean="0"/>
              <a:t>声明语句被识别出来时，</a:t>
            </a:r>
            <a:r>
              <a:rPr lang="zh-CN" altLang="zh-CN" dirty="0" smtClean="0"/>
              <a:t>标识符</a:t>
            </a:r>
            <a:r>
              <a:rPr lang="zh-CN" altLang="en-US" dirty="0" smtClean="0"/>
              <a:t>和</a:t>
            </a:r>
            <a:r>
              <a:rPr lang="zh-CN" altLang="zh-CN" dirty="0" smtClean="0"/>
              <a:t>它的属性一起</a:t>
            </a:r>
            <a:r>
              <a:rPr lang="zh-CN" altLang="zh-CN" dirty="0"/>
              <a:t>写入符号表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en-US" sz="2400" dirty="0" smtClean="0">
              <a:latin typeface="宋体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98831"/>
            <a:ext cx="7565225" cy="29253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宋体" pitchFamily="2" charset="-122"/>
              </a:rPr>
              <a:t>符号表的建立和访问时机（续）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63E8D-C270-4464-87A5-364A80EFF6A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6.2.2 </a:t>
            </a:r>
            <a:r>
              <a:rPr lang="zh-CN" altLang="en-US" dirty="0" smtClean="0">
                <a:latin typeface="宋体" pitchFamily="2" charset="-122"/>
              </a:rPr>
              <a:t>符号表内容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33475"/>
            <a:ext cx="8335963" cy="20732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符号表中记录的是和标识符相关的属性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出现在符号表中的属性种类，在一定程度上取决于程序设计语言的性质。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符号表的典型形式：</a:t>
            </a:r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3203974"/>
            <a:ext cx="8280921" cy="28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AFA1C-F28E-49C5-B5DC-34300FF4828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名字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088739"/>
            <a:ext cx="8326438" cy="5355595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编译程序</a:t>
            </a:r>
            <a:r>
              <a:rPr lang="zh-CN" altLang="zh-CN" dirty="0"/>
              <a:t>识别一个具体标识符的依据，是符号表必须记录的一个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必须常驻内存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问题：标识符长度是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可变的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解决办法：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标识符长度有限制：设置一个长度固定的域，它的长度为该语言允许的标识符最大长度。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标识符长度没有限制：设置一个长度固定的域，域内存放一个串描述符，包含位置指针和长度两个子域，指针域指示该标识符在总的串区内的开始位置，长度域记录该标识符中的字符数。</a:t>
            </a: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5607114" y="2213865"/>
            <a:ext cx="3266365" cy="962980"/>
          </a:xfrm>
          <a:prstGeom prst="wedgeRoundRectCallout">
            <a:avLst>
              <a:gd name="adj1" fmla="val -53914"/>
              <a:gd name="adj2" fmla="val 9040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存取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速度较快，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dirty="0">
                <a:latin typeface="宋体" pitchFamily="2" charset="-122"/>
                <a:ea typeface="宋体" pitchFamily="2" charset="-122"/>
              </a:rPr>
              <a:t>存储空间利用率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较低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4684713" y="5813425"/>
            <a:ext cx="3352800" cy="900940"/>
          </a:xfrm>
          <a:prstGeom prst="wedgeRoundRectCallout">
            <a:avLst>
              <a:gd name="adj1" fmla="val -38325"/>
              <a:gd name="adj2" fmla="val -8087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latin typeface="宋体" pitchFamily="2" charset="-122"/>
                <a:ea typeface="宋体" pitchFamily="2" charset="-122"/>
              </a:rPr>
              <a:t>存取速度较慢，</a:t>
            </a:r>
          </a:p>
          <a:p>
            <a:pPr algn="ctr"/>
            <a:r>
              <a:rPr lang="zh-CN" altLang="en-US" dirty="0">
                <a:latin typeface="宋体" pitchFamily="2" charset="-122"/>
                <a:ea typeface="宋体" pitchFamily="2" charset="-122"/>
              </a:rPr>
              <a:t>节省存储空间。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bldLvl="2" autoUpdateAnimBg="0"/>
      <p:bldP spid="337924" grpId="0" animBg="1" autoUpdateAnimBg="0"/>
      <p:bldP spid="3379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9131-5627-4265-AF83-C943F3D1FDE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使用串描述符表示变量</a:t>
            </a:r>
          </a:p>
        </p:txBody>
      </p:sp>
      <p:pic>
        <p:nvPicPr>
          <p:cNvPr id="71" name="图片 7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1628800"/>
            <a:ext cx="5448369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AEAD94-CC99-49E4-BAC5-E6D5AE1722D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类型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当所编译的语言有数据类型（隐式或显式的）时，必须把类型属性存放到符号表中。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对于无类型的语言，可删除该域。</a:t>
            </a:r>
          </a:p>
          <a:p>
            <a:pPr lvl="1" eaLnBrk="1" hangingPunct="1"/>
            <a:endParaRPr lang="zh-CN" altLang="en-US" dirty="0" smtClean="0">
              <a:latin typeface="宋体" pitchFamily="2" charset="-122"/>
            </a:endParaRPr>
          </a:p>
          <a:p>
            <a:pPr eaLnBrk="1" hangingPunct="1"/>
            <a:r>
              <a:rPr lang="zh-CN" altLang="en-US" dirty="0">
                <a:latin typeface="宋体" pitchFamily="2" charset="-122"/>
              </a:rPr>
              <a:t>标识符</a:t>
            </a:r>
            <a:r>
              <a:rPr lang="zh-CN" altLang="en-US" dirty="0" smtClean="0">
                <a:latin typeface="宋体" pitchFamily="2" charset="-122"/>
              </a:rPr>
              <a:t>的类型属性用于：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类型检查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生成代码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空间分配</a:t>
            </a:r>
          </a:p>
          <a:p>
            <a:pPr lvl="1" eaLnBrk="1" hangingPunct="1"/>
            <a:endParaRPr lang="zh-CN" altLang="en-US" dirty="0" smtClean="0">
              <a:latin typeface="宋体" pitchFamily="2" charset="-122"/>
            </a:endParaRP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类型属性以一种编码形式存放在符号表中。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A980-315A-4562-9124-D7BB1503D37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itchFamily="2" charset="-122"/>
              </a:rPr>
              <a:t>存储</a:t>
            </a:r>
            <a:r>
              <a:rPr lang="zh-CN" altLang="en-US" sz="3600" dirty="0" smtClean="0">
                <a:latin typeface="宋体" pitchFamily="2" charset="-122"/>
              </a:rPr>
              <a:t>地址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8740"/>
            <a:ext cx="8335963" cy="55806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dirty="0" smtClean="0"/>
              <a:t>记录</a:t>
            </a:r>
            <a:r>
              <a:rPr lang="zh-CN" altLang="zh-CN" dirty="0"/>
              <a:t>运行时变量值存放空间的相对位置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zh-CN" dirty="0" smtClean="0"/>
              <a:t>分析声明</a:t>
            </a:r>
            <a:r>
              <a:rPr lang="zh-CN" altLang="zh-CN" dirty="0"/>
              <a:t>语句时，</a:t>
            </a:r>
            <a:r>
              <a:rPr lang="zh-CN" altLang="zh-CN" dirty="0" smtClean="0"/>
              <a:t>将</a:t>
            </a:r>
            <a:r>
              <a:rPr lang="zh-CN" altLang="en-US" dirty="0" smtClean="0"/>
              <a:t>变量的</a:t>
            </a:r>
            <a:r>
              <a:rPr lang="zh-CN" altLang="zh-CN" dirty="0" smtClean="0"/>
              <a:t>存储</a:t>
            </a:r>
            <a:r>
              <a:rPr lang="zh-CN" altLang="zh-CN" dirty="0"/>
              <a:t>地址写入符号表中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zh-CN" dirty="0" smtClean="0"/>
              <a:t>分析</a:t>
            </a:r>
            <a:r>
              <a:rPr lang="zh-CN" altLang="zh-CN" dirty="0"/>
              <a:t>对变量的引用语句时，从符号表中取出该地址、并写入相应的目标指令中</a:t>
            </a:r>
            <a:r>
              <a:rPr lang="zh-CN" altLang="zh-CN" dirty="0" smtClean="0"/>
              <a:t>，生成</a:t>
            </a:r>
            <a:r>
              <a:rPr lang="zh-CN" altLang="zh-CN" dirty="0"/>
              <a:t>对该存储地址进行访问的指令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静态存储分配的语言</a:t>
            </a:r>
            <a:r>
              <a:rPr lang="zh-CN" altLang="en-US" dirty="0" smtClean="0">
                <a:latin typeface="宋体" pitchFamily="2" charset="-122"/>
              </a:rPr>
              <a:t>（如</a:t>
            </a:r>
            <a:r>
              <a:rPr lang="en-US" altLang="zh-CN" cap="all" dirty="0" smtClean="0">
                <a:latin typeface="宋体" pitchFamily="2" charset="-122"/>
              </a:rPr>
              <a:t>Fortran</a:t>
            </a:r>
            <a:r>
              <a:rPr lang="zh-CN" altLang="en-US" dirty="0" smtClean="0">
                <a:latin typeface="宋体" pitchFamily="2" charset="-122"/>
              </a:rPr>
              <a:t>），目标地址按顺序连续分配，从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开始到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是分配给一个程序的数据区的最大值）。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块结构的语言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如</a:t>
            </a:r>
            <a:r>
              <a:rPr lang="en-US" altLang="zh-CN" dirty="0" smtClean="0">
                <a:latin typeface="宋体" pitchFamily="2" charset="-122"/>
              </a:rPr>
              <a:t>Pascal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C)</a:t>
            </a:r>
            <a:r>
              <a:rPr lang="zh-CN" altLang="en-US" dirty="0" smtClean="0">
                <a:latin typeface="宋体" pitchFamily="2" charset="-122"/>
              </a:rPr>
              <a:t>，通常采用二元地址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blkn</a:t>
            </a:r>
            <a:r>
              <a:rPr lang="en-US" altLang="zh-CN" dirty="0">
                <a:solidFill>
                  <a:srgbClr val="FF0000"/>
                </a:solidFill>
              </a:rPr>
              <a:t>, offset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dirty="0" err="1">
                <a:solidFill>
                  <a:srgbClr val="FF0000"/>
                </a:solidFill>
              </a:rPr>
              <a:t>blkn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：块的嵌套深度，用于确定分配给声明变量的块的数据区的基址。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offset </a:t>
            </a:r>
            <a:r>
              <a:rPr lang="zh-CN" altLang="en-US" dirty="0" smtClean="0">
                <a:latin typeface="宋体" pitchFamily="2" charset="-122"/>
              </a:rPr>
              <a:t>：变量的目标地址偏移量，指示该变量的存储单元在数据区中相对于基址的位置。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5BF3DC-AD0F-470F-B916-D690D8A43394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数组维数</a:t>
            </a:r>
            <a:r>
              <a:rPr lang="en-US" altLang="zh-CN" sz="3600" dirty="0" smtClean="0">
                <a:latin typeface="宋体" pitchFamily="2" charset="-122"/>
              </a:rPr>
              <a:t>/</a:t>
            </a:r>
            <a:r>
              <a:rPr lang="zh-CN" altLang="en-US" sz="3600" dirty="0" smtClean="0">
                <a:latin typeface="宋体" pitchFamily="2" charset="-122"/>
              </a:rPr>
              <a:t>参数个数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953725"/>
            <a:ext cx="8335963" cy="572376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数组引用时，其维数应当与数组声明时定义的维数一致。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类型检查阶段需要对这种一致性（维数、每维的长度）进行检查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维数用于数组元素地址的计算。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过程调用时，实参必须与形参一致。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实参的个数与形参的个数一致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实参的类型与相应形参的类型一致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在符号表组织中：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把参数的个数看作它的维数是很方便的，因此，可将这两个</a:t>
            </a:r>
            <a:r>
              <a:rPr lang="zh-CN" altLang="en-US" dirty="0" smtClean="0">
                <a:solidFill>
                  <a:srgbClr val="FF3300"/>
                </a:solidFill>
                <a:latin typeface="宋体" pitchFamily="2" charset="-122"/>
              </a:rPr>
              <a:t>属性合并</a:t>
            </a:r>
            <a:r>
              <a:rPr lang="zh-CN" altLang="en-US" dirty="0" smtClean="0">
                <a:latin typeface="宋体" pitchFamily="2" charset="-122"/>
              </a:rPr>
              <a:t>成一个。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这种方法也是协调的，因为对这两种属性所做的类型检查是类似的。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06D7F-E8C6-4E6C-9C2B-F6A55C3F446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270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宋体" pitchFamily="2" charset="-122"/>
              </a:rPr>
              <a:t>交叉引用表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998538"/>
            <a:ext cx="8326437" cy="21494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编译程序可以提供的一个十分重要的程序设计辅助工具：</a:t>
            </a:r>
            <a:r>
              <a:rPr lang="zh-CN" altLang="en-US" smtClean="0">
                <a:solidFill>
                  <a:srgbClr val="3333FF"/>
                </a:solidFill>
                <a:latin typeface="宋体" pitchFamily="2" charset="-122"/>
              </a:rPr>
              <a:t>交叉引用表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编译程序一般设一个选项，用户可以选择是否生成交叉引用表</a:t>
            </a:r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64084"/>
            <a:ext cx="8355617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0706CA-7F7D-4BC1-8994-BEDBF4C26E4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链域</a:t>
            </a:r>
            <a:r>
              <a:rPr lang="en-US" altLang="zh-CN" dirty="0" smtClean="0"/>
              <a:t>/</a:t>
            </a:r>
            <a:r>
              <a:rPr lang="zh-CN" altLang="en-US" dirty="0" smtClean="0"/>
              <a:t>指针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3745"/>
            <a:ext cx="8686800" cy="252483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宋体" pitchFamily="2" charset="-122"/>
              </a:rPr>
              <a:t>为了便于产生按字母顺序排列的交叉引用表</a:t>
            </a:r>
          </a:p>
          <a:p>
            <a:pPr eaLnBrk="1" hangingPunct="1"/>
            <a:r>
              <a:rPr lang="zh-CN" altLang="zh-CN" sz="2400" dirty="0"/>
              <a:t>链域中保存的是符号表中表项的编号，即指针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zh-CN" altLang="zh-CN" sz="2400" dirty="0" smtClean="0"/>
              <a:t>通过</a:t>
            </a:r>
            <a:r>
              <a:rPr lang="zh-CN" altLang="zh-CN" sz="2400" dirty="0"/>
              <a:t>链域，将符号表中所有的表项，按照名字的升序组织成一个</a:t>
            </a:r>
            <a:r>
              <a:rPr lang="zh-CN" altLang="zh-CN" sz="2400" dirty="0" smtClean="0"/>
              <a:t>链表。</a:t>
            </a:r>
            <a:endParaRPr lang="en-US" altLang="zh-CN" sz="2400" dirty="0" smtClean="0">
              <a:latin typeface="宋体" pitchFamily="2" charset="-122"/>
            </a:endParaRPr>
          </a:p>
          <a:p>
            <a:pPr eaLnBrk="1" hangingPunct="1"/>
            <a:r>
              <a:rPr lang="zh-CN" altLang="en-US" sz="2400" dirty="0" smtClean="0">
                <a:latin typeface="宋体" pitchFamily="2" charset="-122"/>
              </a:rPr>
              <a:t>如果编译程序不产生交叉引用表，则链域以及语句的行号属性都可以从符号表中删除。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744035"/>
            <a:ext cx="8280921" cy="28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7FA3E8-1583-43CB-B90A-914FADD1B26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6.2.3 </a:t>
            </a:r>
            <a:r>
              <a:rPr lang="zh-CN" altLang="en-US" dirty="0" smtClean="0">
                <a:latin typeface="宋体" pitchFamily="2" charset="-122"/>
              </a:rPr>
              <a:t>符号表操作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9025"/>
            <a:ext cx="8335963" cy="54895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最常执行的操作：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插入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检索</a:t>
            </a:r>
            <a:endParaRPr lang="zh-CN" altLang="en-US" dirty="0" smtClean="0">
              <a:latin typeface="宋体" pitchFamily="2" charset="-122"/>
            </a:endParaRP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要求标识符显式声明的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强类型语言</a:t>
            </a:r>
            <a:r>
              <a:rPr lang="zh-CN" altLang="en-US" dirty="0" smtClean="0">
                <a:latin typeface="宋体" pitchFamily="2" charset="-122"/>
              </a:rPr>
              <a:t>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编译程序在处理声明语句时调用两种操作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检索：查重、确定新表目的位置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插入：建立新的表目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在程序中引用名字时，调用检索操作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查找信息，进行语义分析、代码生成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可以发现未定义的名字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允许标识符隐式声明的语言：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标识符的每次出现都按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首次出现</a:t>
            </a:r>
            <a:r>
              <a:rPr lang="zh-CN" altLang="en-US" dirty="0" smtClean="0">
                <a:latin typeface="宋体" pitchFamily="2" charset="-122"/>
              </a:rPr>
              <a:t>处理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检索：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已经声明，进行类型检查</a:t>
            </a:r>
            <a:r>
              <a:rPr lang="zh-CN" altLang="en-US" dirty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首次出现，插入操作，从其作用推测出该变量的相关属性。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EA9C8D-218B-4653-A511-442D0D902E4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6.1  </a:t>
            </a:r>
            <a:r>
              <a:rPr lang="zh-CN" altLang="en-US" dirty="0" smtClean="0"/>
              <a:t>语义分析概述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25526"/>
            <a:ext cx="8477250" cy="559883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程序设计语言的结构可由上下文无关文法来描述。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语法分析可以检查源程序中是否存在语法错误。</a:t>
            </a:r>
          </a:p>
          <a:p>
            <a:pPr eaLnBrk="1" hangingPunct="1"/>
            <a:r>
              <a:rPr lang="zh-CN" altLang="en-US" dirty="0" smtClean="0"/>
              <a:t>没有语法错误的源程序一定正确吗？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程序正确与否</a:t>
            </a:r>
            <a:r>
              <a:rPr lang="zh-CN" altLang="en-US" dirty="0" smtClean="0"/>
              <a:t>与结构</a:t>
            </a:r>
            <a:r>
              <a:rPr lang="zh-CN" altLang="en-US" dirty="0"/>
              <a:t>的</a:t>
            </a:r>
            <a:r>
              <a:rPr lang="zh-CN" altLang="en-US" dirty="0" smtClean="0">
                <a:solidFill>
                  <a:srgbClr val="3333FF"/>
                </a:solidFill>
              </a:rPr>
              <a:t>上下文有关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变量的作用域问题</a:t>
            </a:r>
          </a:p>
          <a:p>
            <a:pPr lvl="1" eaLnBrk="1" hangingPunct="1"/>
            <a:r>
              <a:rPr lang="zh-CN" altLang="en-US" dirty="0"/>
              <a:t>同一作用域内同名变量的重复声明问题</a:t>
            </a:r>
          </a:p>
          <a:p>
            <a:pPr lvl="1" eaLnBrk="1" hangingPunct="1"/>
            <a:r>
              <a:rPr lang="zh-CN" altLang="en-US" dirty="0"/>
              <a:t>表达式、赋值语句中</a:t>
            </a:r>
            <a:r>
              <a:rPr lang="zh-CN" altLang="en-US" dirty="0" smtClean="0"/>
              <a:t>的类型</a:t>
            </a:r>
            <a:r>
              <a:rPr lang="zh-CN" altLang="en-US" dirty="0"/>
              <a:t>一致性</a:t>
            </a:r>
            <a:r>
              <a:rPr lang="zh-CN" altLang="en-US" dirty="0" smtClean="0"/>
              <a:t>问题等</a:t>
            </a:r>
            <a:endParaRPr lang="zh-CN" altLang="en-US" dirty="0"/>
          </a:p>
          <a:p>
            <a:pPr eaLnBrk="1" hangingPunct="1"/>
            <a:r>
              <a:rPr lang="zh-CN" altLang="en-US" dirty="0"/>
              <a:t>思考：</a:t>
            </a:r>
          </a:p>
          <a:p>
            <a:pPr lvl="1" eaLnBrk="1" hangingPunct="1"/>
            <a:r>
              <a:rPr lang="zh-CN" altLang="en-US" dirty="0"/>
              <a:t>设计</a:t>
            </a:r>
            <a:r>
              <a:rPr lang="zh-CN" altLang="en-US" dirty="0">
                <a:solidFill>
                  <a:srgbClr val="3333FF"/>
                </a:solidFill>
              </a:rPr>
              <a:t>上下文有关文法</a:t>
            </a:r>
            <a:r>
              <a:rPr lang="zh-CN" altLang="en-US" dirty="0"/>
              <a:t>来描述语言中</a:t>
            </a:r>
            <a:r>
              <a:rPr lang="zh-CN" altLang="en-US" dirty="0" smtClean="0"/>
              <a:t>上下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</a:t>
            </a:r>
            <a:r>
              <a:rPr lang="zh-CN" altLang="en-US" dirty="0"/>
              <a:t>有关的结构？</a:t>
            </a:r>
          </a:p>
          <a:p>
            <a:pPr lvl="1" eaLnBrk="1" hangingPunct="1"/>
            <a:r>
              <a:rPr lang="zh-CN" altLang="en-US" dirty="0" smtClean="0"/>
              <a:t>理论可行</a:t>
            </a:r>
            <a:r>
              <a:rPr lang="zh-CN" altLang="en-US" dirty="0"/>
              <a:t>，</a:t>
            </a:r>
            <a:r>
              <a:rPr lang="zh-CN" altLang="en-US" dirty="0" smtClean="0"/>
              <a:t>构造困难</a:t>
            </a:r>
            <a:r>
              <a:rPr lang="zh-CN" altLang="en-US" dirty="0"/>
              <a:t>，</a:t>
            </a:r>
            <a:r>
              <a:rPr lang="zh-CN" altLang="en-US" dirty="0" smtClean="0"/>
              <a:t>构造分析程序</a:t>
            </a:r>
            <a:r>
              <a:rPr lang="zh-CN" altLang="en-US" dirty="0"/>
              <a:t>更</a:t>
            </a:r>
            <a:r>
              <a:rPr lang="zh-CN" altLang="en-US" dirty="0" smtClean="0"/>
              <a:t>困难。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解决办法：</a:t>
            </a:r>
          </a:p>
          <a:p>
            <a:pPr lvl="1" eaLnBrk="1" hangingPunct="1"/>
            <a:r>
              <a:rPr lang="zh-CN" altLang="en-US" dirty="0"/>
              <a:t>利用语法制导翻译技术实现语义分析</a:t>
            </a:r>
          </a:p>
          <a:p>
            <a:pPr lvl="1" eaLnBrk="1" hangingPunct="1"/>
            <a:r>
              <a:rPr lang="zh-CN" altLang="en-US" dirty="0"/>
              <a:t>设计专门的</a:t>
            </a:r>
            <a:r>
              <a:rPr lang="zh-CN" altLang="en-US" dirty="0">
                <a:solidFill>
                  <a:srgbClr val="3333FF"/>
                </a:solidFill>
              </a:rPr>
              <a:t>语义动作</a:t>
            </a:r>
            <a:r>
              <a:rPr lang="zh-CN" altLang="en-US" dirty="0"/>
              <a:t>补充上下文无关文法的</a:t>
            </a:r>
            <a:r>
              <a:rPr lang="zh-CN" altLang="en-US" dirty="0" smtClean="0"/>
              <a:t>分析程</a:t>
            </a:r>
            <a:r>
              <a:rPr lang="zh-CN" altLang="zh-CN" dirty="0" smtClean="0"/>
              <a:t>序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 bwMode="auto">
          <a:xfrm>
            <a:off x="6687235" y="1853825"/>
            <a:ext cx="2250250" cy="4140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  j=1;</a:t>
            </a:r>
            <a:endParaRPr lang="zh-CN" altLang="zh-CN" dirty="0"/>
          </a:p>
          <a:p>
            <a:r>
              <a:rPr lang="en-US" altLang="zh-CN" dirty="0" smtClean="0"/>
              <a:t>    {</a:t>
            </a:r>
            <a:endParaRPr lang="zh-CN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   k=10;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j=</a:t>
            </a:r>
            <a:r>
              <a:rPr lang="en-US" altLang="zh-CN" dirty="0" err="1" smtClean="0"/>
              <a:t>k+j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r>
              <a:rPr lang="en-US" altLang="zh-CN" dirty="0" smtClean="0"/>
              <a:t>    };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=j*k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967DB-AF4A-41EB-A12C-0CC1B9D398F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定位和重定位操作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块结构的语言</a:t>
            </a:r>
            <a:r>
              <a:rPr lang="zh-CN" altLang="en-US" dirty="0" smtClean="0">
                <a:latin typeface="宋体" pitchFamily="2" charset="-122"/>
              </a:rPr>
              <a:t>，在建立和删除符号表时还要使用两种附加的操作，即定位和重定位。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当编译程序识别出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块开始</a:t>
            </a:r>
            <a:r>
              <a:rPr lang="zh-CN" altLang="en-US" dirty="0" smtClean="0">
                <a:latin typeface="宋体" pitchFamily="2" charset="-122"/>
              </a:rPr>
              <a:t>时，执行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定位</a:t>
            </a:r>
            <a:r>
              <a:rPr lang="zh-CN" altLang="en-US" dirty="0" smtClean="0">
                <a:latin typeface="宋体" pitchFamily="2" charset="-122"/>
              </a:rPr>
              <a:t>操作。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当编译程序遇到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块结束</a:t>
            </a:r>
            <a:r>
              <a:rPr lang="zh-CN" altLang="en-US" dirty="0" smtClean="0">
                <a:latin typeface="宋体" pitchFamily="2" charset="-122"/>
              </a:rPr>
              <a:t>时，执行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重定位</a:t>
            </a:r>
            <a:r>
              <a:rPr lang="zh-CN" altLang="en-US" dirty="0" smtClean="0">
                <a:latin typeface="宋体" pitchFamily="2" charset="-122"/>
              </a:rPr>
              <a:t>操作。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定位操作：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建立一个新的子表（包含于符号表中），在该块中声明的所有名字的属性都存放在此子表中。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重定位操作：</a:t>
            </a:r>
          </a:p>
          <a:p>
            <a:pPr lvl="1" eaLnBrk="1" hangingPunct="1"/>
            <a:r>
              <a:rPr lang="zh-CN" altLang="en-US" dirty="0" smtClean="0">
                <a:latin typeface="MS Sans Serif" charset="0"/>
              </a:rPr>
              <a:t>“</a:t>
            </a:r>
            <a:r>
              <a:rPr lang="zh-CN" altLang="en-US" dirty="0" smtClean="0">
                <a:latin typeface="宋体" pitchFamily="2" charset="-122"/>
              </a:rPr>
              <a:t>删除</a:t>
            </a:r>
            <a:r>
              <a:rPr lang="zh-CN" altLang="en-US" dirty="0" smtClean="0">
                <a:latin typeface="MS Sans Serif" charset="0"/>
              </a:rPr>
              <a:t>”</a:t>
            </a:r>
            <a:r>
              <a:rPr lang="zh-CN" altLang="en-US" dirty="0" smtClean="0">
                <a:latin typeface="宋体" pitchFamily="2" charset="-122"/>
              </a:rPr>
              <a:t>存放该块中局部名字的子表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这些名字的作用域局部于该块，出了该块后不能再被引用。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A23EE-4111-492B-BAEE-A12505D7C13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452" y="890588"/>
            <a:ext cx="3960812" cy="5508625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program </a:t>
            </a:r>
            <a:r>
              <a:rPr lang="en-US" altLang="zh-CN" sz="2000" dirty="0" smtClean="0">
                <a:solidFill>
                  <a:srgbClr val="FF3300"/>
                </a:solidFill>
                <a:latin typeface="Times New Roman" pitchFamily="18" charset="0"/>
              </a:rPr>
              <a:t>sort 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input,output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var</a:t>
            </a:r>
            <a:r>
              <a:rPr lang="en-US" altLang="zh-CN" sz="2000" dirty="0" smtClean="0">
                <a:latin typeface="Times New Roman" pitchFamily="18" charset="0"/>
              </a:rPr>
              <a:t> a : array[0..10] of integer;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x : integer;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procedure </a:t>
            </a:r>
            <a:r>
              <a:rPr lang="en-US" altLang="zh-CN" sz="2000" dirty="0" err="1" smtClean="0">
                <a:solidFill>
                  <a:srgbClr val="FF3300"/>
                </a:solidFill>
                <a:latin typeface="Times New Roman" pitchFamily="18" charset="0"/>
              </a:rPr>
              <a:t>readarray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</a:t>
            </a:r>
            <a:r>
              <a:rPr lang="en-US" altLang="zh-CN" sz="2000" dirty="0" err="1" smtClean="0">
                <a:latin typeface="Times New Roman" pitchFamily="18" charset="0"/>
              </a:rPr>
              <a:t>var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: integer;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begin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for i:=1 to 9 do read(a[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])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end;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procedure exchange</a:t>
            </a:r>
            <a:r>
              <a:rPr lang="en-US" altLang="zh-CN" sz="2000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i,j:integer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begin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x:=a[i]; a[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]:=a[j];   a[j]:=x</a:t>
            </a:r>
          </a:p>
          <a:p>
            <a:pPr algn="just" eaLnBrk="1" hangingPunct="1"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end;      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167265" y="895350"/>
            <a:ext cx="4770220" cy="55038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peocedure </a:t>
            </a:r>
            <a:r>
              <a:rPr lang="en-US" altLang="zh-CN" sz="2000">
                <a:solidFill>
                  <a:srgbClr val="FF3300"/>
                </a:solidFill>
              </a:rPr>
              <a:t>quicksort </a:t>
            </a:r>
            <a:r>
              <a:rPr lang="en-US" altLang="zh-CN" sz="2000"/>
              <a:t>(m,n:integer);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var k,v : integer;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function </a:t>
            </a:r>
            <a:r>
              <a:rPr lang="en-US" altLang="zh-CN" sz="2000">
                <a:solidFill>
                  <a:srgbClr val="FF3300"/>
                </a:solidFill>
              </a:rPr>
              <a:t>partition </a:t>
            </a:r>
            <a:r>
              <a:rPr lang="en-US" altLang="zh-CN" sz="2000"/>
              <a:t>(y,z :integer):integer;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var i,j : integer;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begin         …a…</a:t>
            </a:r>
            <a:r>
              <a:rPr lang="zh-CN" altLang="en-US" sz="2000"/>
              <a:t>；  </a:t>
            </a:r>
            <a:r>
              <a:rPr lang="en-US" altLang="zh-CN" sz="2000"/>
              <a:t>…v…</a:t>
            </a:r>
            <a:r>
              <a:rPr lang="zh-CN" altLang="en-US" sz="2000"/>
              <a:t>；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zh-CN" altLang="en-US" sz="2000"/>
              <a:t>            </a:t>
            </a:r>
            <a:r>
              <a:rPr lang="en-US" altLang="zh-CN" sz="2000"/>
              <a:t>exchange(i,j);        ……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end;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begin   ……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            k=partition(m,n);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            quicksort(m,k-1);   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              quicksort(k+1,n);   ……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 end;{quicksort}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begin readarray; quicksort(1,9)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宋体" pitchFamily="2" charset="-122"/>
              <a:buNone/>
            </a:pPr>
            <a:r>
              <a:rPr lang="en-US" altLang="zh-CN" sz="2000"/>
              <a:t>    end. {sort }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latin typeface="宋体" pitchFamily="2" charset="-122"/>
              </a:rPr>
              <a:t>读入数据，并进行排序的</a:t>
            </a:r>
            <a:r>
              <a:rPr lang="en-US" altLang="zh-CN" sz="3200" smtClean="0">
                <a:latin typeface="宋体" pitchFamily="2" charset="-122"/>
              </a:rPr>
              <a:t>PASCAL</a:t>
            </a:r>
            <a:r>
              <a:rPr lang="zh-CN" altLang="en-US" sz="3200" smtClean="0">
                <a:latin typeface="宋体" pitchFamily="2" charset="-122"/>
              </a:rPr>
              <a:t>程序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60103" y="2492375"/>
            <a:ext cx="71437" cy="1728788"/>
          </a:xfrm>
          <a:prstGeom prst="leftBracket">
            <a:avLst>
              <a:gd name="adj" fmla="val 20166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60103" y="4599130"/>
            <a:ext cx="71437" cy="1223962"/>
          </a:xfrm>
          <a:prstGeom prst="leftBracket">
            <a:avLst>
              <a:gd name="adj" fmla="val 14277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391980" y="1877853"/>
            <a:ext cx="71437" cy="1731167"/>
          </a:xfrm>
          <a:prstGeom prst="leftBracket">
            <a:avLst>
              <a:gd name="adj" fmla="val 35296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4275214" y="1125538"/>
            <a:ext cx="71438" cy="4328687"/>
          </a:xfrm>
          <a:prstGeom prst="leftBracket">
            <a:avLst>
              <a:gd name="adj" fmla="val 4787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C2EA1-D587-4BB5-83D0-786B094B8F5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</a:rPr>
              <a:t>符号表的逻辑结构</a:t>
            </a:r>
          </a:p>
        </p:txBody>
      </p:sp>
      <p:grpSp>
        <p:nvGrpSpPr>
          <p:cNvPr id="351235" name="Group 3"/>
          <p:cNvGrpSpPr>
            <a:grpSpLocks/>
          </p:cNvGrpSpPr>
          <p:nvPr/>
        </p:nvGrpSpPr>
        <p:grpSpPr bwMode="auto">
          <a:xfrm>
            <a:off x="205960" y="1017588"/>
            <a:ext cx="3016250" cy="466725"/>
            <a:chOff x="288" y="612"/>
            <a:chExt cx="1779" cy="294"/>
          </a:xfrm>
        </p:grpSpPr>
        <p:sp>
          <p:nvSpPr>
            <p:cNvPr id="25687" name="Text Box 4"/>
            <p:cNvSpPr txBox="1">
              <a:spLocks noChangeArrowheads="1"/>
            </p:cNvSpPr>
            <p:nvPr/>
          </p:nvSpPr>
          <p:spPr bwMode="auto">
            <a:xfrm>
              <a:off x="288" y="61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sort</a:t>
              </a:r>
            </a:p>
          </p:txBody>
        </p:sp>
        <p:grpSp>
          <p:nvGrpSpPr>
            <p:cNvPr id="25688" name="Group 5"/>
            <p:cNvGrpSpPr>
              <a:grpSpLocks/>
            </p:cNvGrpSpPr>
            <p:nvPr/>
          </p:nvGrpSpPr>
          <p:grpSpPr bwMode="auto">
            <a:xfrm>
              <a:off x="720" y="612"/>
              <a:ext cx="1347" cy="294"/>
              <a:chOff x="912" y="810"/>
              <a:chExt cx="1347" cy="294"/>
            </a:xfrm>
          </p:grpSpPr>
          <p:sp>
            <p:nvSpPr>
              <p:cNvPr id="25689" name="Text Box 6"/>
              <p:cNvSpPr txBox="1">
                <a:spLocks noChangeArrowheads="1"/>
              </p:cNvSpPr>
              <p:nvPr/>
            </p:nvSpPr>
            <p:spPr bwMode="auto">
              <a:xfrm>
                <a:off x="912" y="810"/>
                <a:ext cx="134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nil    head area</a:t>
                </a:r>
                <a:r>
                  <a:rPr lang="en-US" altLang="zh-CN" sz="1800">
                    <a:ea typeface="宋体" pitchFamily="2" charset="-122"/>
                  </a:rPr>
                  <a:t>   </a:t>
                </a:r>
              </a:p>
            </p:txBody>
          </p:sp>
          <p:sp>
            <p:nvSpPr>
              <p:cNvPr id="25690" name="Line 7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1240" name="Group 8"/>
          <p:cNvGrpSpPr>
            <a:grpSpLocks/>
          </p:cNvGrpSpPr>
          <p:nvPr/>
        </p:nvGrpSpPr>
        <p:grpSpPr bwMode="auto">
          <a:xfrm>
            <a:off x="936210" y="2349500"/>
            <a:ext cx="2286000" cy="466725"/>
            <a:chOff x="912" y="1680"/>
            <a:chExt cx="1344" cy="294"/>
          </a:xfrm>
        </p:grpSpPr>
        <p:sp>
          <p:nvSpPr>
            <p:cNvPr id="25685" name="Text Box 9"/>
            <p:cNvSpPr txBox="1">
              <a:spLocks noChangeArrowheads="1"/>
            </p:cNvSpPr>
            <p:nvPr/>
          </p:nvSpPr>
          <p:spPr bwMode="auto">
            <a:xfrm>
              <a:off x="912" y="1680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readarray                 </a:t>
              </a:r>
            </a:p>
          </p:txBody>
        </p:sp>
        <p:sp>
          <p:nvSpPr>
            <p:cNvPr id="25686" name="Line 10"/>
            <p:cNvSpPr>
              <a:spLocks noChangeShapeType="1"/>
            </p:cNvSpPr>
            <p:nvPr/>
          </p:nvSpPr>
          <p:spPr bwMode="auto">
            <a:xfrm>
              <a:off x="201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6525797" y="2428875"/>
            <a:ext cx="2266950" cy="914400"/>
            <a:chOff x="4224" y="1530"/>
            <a:chExt cx="1353" cy="576"/>
          </a:xfrm>
        </p:grpSpPr>
        <p:sp>
          <p:nvSpPr>
            <p:cNvPr id="25681" name="Text Box 12"/>
            <p:cNvSpPr txBox="1">
              <a:spLocks noChangeArrowheads="1"/>
            </p:cNvSpPr>
            <p:nvPr/>
          </p:nvSpPr>
          <p:spPr bwMode="auto">
            <a:xfrm>
              <a:off x="4680" y="1530"/>
              <a:ext cx="8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readarray</a:t>
              </a:r>
            </a:p>
          </p:txBody>
        </p:sp>
        <p:grpSp>
          <p:nvGrpSpPr>
            <p:cNvPr id="25682" name="Group 13"/>
            <p:cNvGrpSpPr>
              <a:grpSpLocks/>
            </p:cNvGrpSpPr>
            <p:nvPr/>
          </p:nvGrpSpPr>
          <p:grpSpPr bwMode="auto">
            <a:xfrm>
              <a:off x="4224" y="1812"/>
              <a:ext cx="1333" cy="294"/>
              <a:chOff x="912" y="810"/>
              <a:chExt cx="1303" cy="294"/>
            </a:xfrm>
          </p:grpSpPr>
          <p:sp>
            <p:nvSpPr>
              <p:cNvPr id="25683" name="Text Box 14"/>
              <p:cNvSpPr txBox="1">
                <a:spLocks noChangeArrowheads="1"/>
              </p:cNvSpPr>
              <p:nvPr/>
            </p:nvSpPr>
            <p:spPr bwMode="auto">
              <a:xfrm>
                <a:off x="912" y="810"/>
                <a:ext cx="130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        head area  </a:t>
                </a:r>
              </a:p>
            </p:txBody>
          </p:sp>
          <p:sp>
            <p:nvSpPr>
              <p:cNvPr id="25684" name="Line 15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1248" name="Group 16"/>
          <p:cNvGrpSpPr>
            <a:grpSpLocks/>
          </p:cNvGrpSpPr>
          <p:nvPr/>
        </p:nvGrpSpPr>
        <p:grpSpPr bwMode="auto">
          <a:xfrm>
            <a:off x="6525797" y="3343275"/>
            <a:ext cx="2232025" cy="466725"/>
            <a:chOff x="912" y="1104"/>
            <a:chExt cx="1344" cy="294"/>
          </a:xfrm>
        </p:grpSpPr>
        <p:sp>
          <p:nvSpPr>
            <p:cNvPr id="25679" name="Text Box 17"/>
            <p:cNvSpPr txBox="1">
              <a:spLocks noChangeArrowheads="1"/>
            </p:cNvSpPr>
            <p:nvPr/>
          </p:nvSpPr>
          <p:spPr bwMode="auto">
            <a:xfrm>
              <a:off x="912" y="1104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i                        </a:t>
              </a:r>
            </a:p>
          </p:txBody>
        </p:sp>
        <p:sp>
          <p:nvSpPr>
            <p:cNvPr id="25680" name="Line 18"/>
            <p:cNvSpPr>
              <a:spLocks noChangeShapeType="1"/>
            </p:cNvSpPr>
            <p:nvPr/>
          </p:nvSpPr>
          <p:spPr bwMode="auto">
            <a:xfrm>
              <a:off x="201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51" name="Group 19"/>
          <p:cNvGrpSpPr>
            <a:grpSpLocks/>
          </p:cNvGrpSpPr>
          <p:nvPr/>
        </p:nvGrpSpPr>
        <p:grpSpPr bwMode="auto">
          <a:xfrm>
            <a:off x="2868197" y="2590800"/>
            <a:ext cx="3886200" cy="295275"/>
            <a:chOff x="2112" y="1824"/>
            <a:chExt cx="2112" cy="192"/>
          </a:xfrm>
        </p:grpSpPr>
        <p:sp>
          <p:nvSpPr>
            <p:cNvPr id="25677" name="Line 20"/>
            <p:cNvSpPr>
              <a:spLocks noChangeShapeType="1"/>
            </p:cNvSpPr>
            <p:nvPr/>
          </p:nvSpPr>
          <p:spPr bwMode="auto">
            <a:xfrm>
              <a:off x="2112" y="1824"/>
              <a:ext cx="21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8" name="Line 21"/>
            <p:cNvSpPr>
              <a:spLocks noChangeShapeType="1"/>
            </p:cNvSpPr>
            <p:nvPr/>
          </p:nvSpPr>
          <p:spPr bwMode="auto">
            <a:xfrm>
              <a:off x="4224" y="1824"/>
              <a:ext cx="0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54" name="Group 22"/>
          <p:cNvGrpSpPr>
            <a:grpSpLocks/>
          </p:cNvGrpSpPr>
          <p:nvPr/>
        </p:nvGrpSpPr>
        <p:grpSpPr bwMode="auto">
          <a:xfrm>
            <a:off x="936210" y="2817813"/>
            <a:ext cx="2286000" cy="466725"/>
            <a:chOff x="912" y="1680"/>
            <a:chExt cx="1344" cy="294"/>
          </a:xfrm>
        </p:grpSpPr>
        <p:sp>
          <p:nvSpPr>
            <p:cNvPr id="25675" name="Text Box 23"/>
            <p:cNvSpPr txBox="1">
              <a:spLocks noChangeArrowheads="1"/>
            </p:cNvSpPr>
            <p:nvPr/>
          </p:nvSpPr>
          <p:spPr bwMode="auto">
            <a:xfrm>
              <a:off x="912" y="1680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exchange                 </a:t>
              </a:r>
            </a:p>
          </p:txBody>
        </p:sp>
        <p:sp>
          <p:nvSpPr>
            <p:cNvPr id="25676" name="Line 24"/>
            <p:cNvSpPr>
              <a:spLocks noChangeShapeType="1"/>
            </p:cNvSpPr>
            <p:nvPr/>
          </p:nvSpPr>
          <p:spPr bwMode="auto">
            <a:xfrm>
              <a:off x="201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57" name="Group 25"/>
          <p:cNvGrpSpPr>
            <a:grpSpLocks/>
          </p:cNvGrpSpPr>
          <p:nvPr/>
        </p:nvGrpSpPr>
        <p:grpSpPr bwMode="auto">
          <a:xfrm>
            <a:off x="3630197" y="3114675"/>
            <a:ext cx="2233613" cy="923925"/>
            <a:chOff x="2400" y="1962"/>
            <a:chExt cx="1407" cy="582"/>
          </a:xfrm>
        </p:grpSpPr>
        <p:sp>
          <p:nvSpPr>
            <p:cNvPr id="25671" name="Text Box 26"/>
            <p:cNvSpPr txBox="1">
              <a:spLocks noChangeArrowheads="1"/>
            </p:cNvSpPr>
            <p:nvPr/>
          </p:nvSpPr>
          <p:spPr bwMode="auto">
            <a:xfrm>
              <a:off x="2856" y="1962"/>
              <a:ext cx="8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exchange</a:t>
              </a:r>
            </a:p>
          </p:txBody>
        </p:sp>
        <p:grpSp>
          <p:nvGrpSpPr>
            <p:cNvPr id="25672" name="Group 27"/>
            <p:cNvGrpSpPr>
              <a:grpSpLocks/>
            </p:cNvGrpSpPr>
            <p:nvPr/>
          </p:nvGrpSpPr>
          <p:grpSpPr bwMode="auto">
            <a:xfrm>
              <a:off x="2400" y="2250"/>
              <a:ext cx="1407" cy="294"/>
              <a:chOff x="912" y="810"/>
              <a:chExt cx="1376" cy="294"/>
            </a:xfrm>
          </p:grpSpPr>
          <p:sp>
            <p:nvSpPr>
              <p:cNvPr id="25673" name="Text Box 28"/>
              <p:cNvSpPr txBox="1">
                <a:spLocks noChangeArrowheads="1"/>
              </p:cNvSpPr>
              <p:nvPr/>
            </p:nvSpPr>
            <p:spPr bwMode="auto">
              <a:xfrm>
                <a:off x="912" y="810"/>
                <a:ext cx="137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        head area  </a:t>
                </a:r>
              </a:p>
            </p:txBody>
          </p:sp>
          <p:sp>
            <p:nvSpPr>
              <p:cNvPr id="25674" name="Line 29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1262" name="Group 30"/>
          <p:cNvGrpSpPr>
            <a:grpSpLocks/>
          </p:cNvGrpSpPr>
          <p:nvPr/>
        </p:nvGrpSpPr>
        <p:grpSpPr bwMode="auto">
          <a:xfrm>
            <a:off x="2868197" y="3038475"/>
            <a:ext cx="990600" cy="533400"/>
            <a:chOff x="2112" y="1824"/>
            <a:chExt cx="2112" cy="192"/>
          </a:xfrm>
        </p:grpSpPr>
        <p:sp>
          <p:nvSpPr>
            <p:cNvPr id="25669" name="Line 31"/>
            <p:cNvSpPr>
              <a:spLocks noChangeShapeType="1"/>
            </p:cNvSpPr>
            <p:nvPr/>
          </p:nvSpPr>
          <p:spPr bwMode="auto">
            <a:xfrm>
              <a:off x="2112" y="1824"/>
              <a:ext cx="21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0" name="Line 32"/>
            <p:cNvSpPr>
              <a:spLocks noChangeShapeType="1"/>
            </p:cNvSpPr>
            <p:nvPr/>
          </p:nvSpPr>
          <p:spPr bwMode="auto">
            <a:xfrm>
              <a:off x="4224" y="1824"/>
              <a:ext cx="0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65" name="Group 33"/>
          <p:cNvGrpSpPr>
            <a:grpSpLocks/>
          </p:cNvGrpSpPr>
          <p:nvPr/>
        </p:nvGrpSpPr>
        <p:grpSpPr bwMode="auto">
          <a:xfrm>
            <a:off x="936210" y="3284538"/>
            <a:ext cx="2286000" cy="466725"/>
            <a:chOff x="912" y="1680"/>
            <a:chExt cx="1344" cy="294"/>
          </a:xfrm>
        </p:grpSpPr>
        <p:sp>
          <p:nvSpPr>
            <p:cNvPr id="25667" name="Text Box 34"/>
            <p:cNvSpPr txBox="1">
              <a:spLocks noChangeArrowheads="1"/>
            </p:cNvSpPr>
            <p:nvPr/>
          </p:nvSpPr>
          <p:spPr bwMode="auto">
            <a:xfrm>
              <a:off x="912" y="1680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quicksort                 </a:t>
              </a:r>
            </a:p>
          </p:txBody>
        </p:sp>
        <p:sp>
          <p:nvSpPr>
            <p:cNvPr id="25668" name="Line 35"/>
            <p:cNvSpPr>
              <a:spLocks noChangeShapeType="1"/>
            </p:cNvSpPr>
            <p:nvPr/>
          </p:nvSpPr>
          <p:spPr bwMode="auto">
            <a:xfrm>
              <a:off x="201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68" name="Group 36"/>
          <p:cNvGrpSpPr>
            <a:grpSpLocks/>
          </p:cNvGrpSpPr>
          <p:nvPr/>
        </p:nvGrpSpPr>
        <p:grpSpPr bwMode="auto">
          <a:xfrm>
            <a:off x="2736435" y="4160838"/>
            <a:ext cx="2233612" cy="923925"/>
            <a:chOff x="1837" y="2628"/>
            <a:chExt cx="1407" cy="582"/>
          </a:xfrm>
        </p:grpSpPr>
        <p:sp>
          <p:nvSpPr>
            <p:cNvPr id="25663" name="Text Box 37"/>
            <p:cNvSpPr txBox="1">
              <a:spLocks noChangeArrowheads="1"/>
            </p:cNvSpPr>
            <p:nvPr/>
          </p:nvSpPr>
          <p:spPr bwMode="auto">
            <a:xfrm>
              <a:off x="2317" y="2628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quicksort</a:t>
              </a:r>
            </a:p>
          </p:txBody>
        </p:sp>
        <p:grpSp>
          <p:nvGrpSpPr>
            <p:cNvPr id="25664" name="Group 38"/>
            <p:cNvGrpSpPr>
              <a:grpSpLocks/>
            </p:cNvGrpSpPr>
            <p:nvPr/>
          </p:nvGrpSpPr>
          <p:grpSpPr bwMode="auto">
            <a:xfrm>
              <a:off x="1837" y="2916"/>
              <a:ext cx="1407" cy="294"/>
              <a:chOff x="912" y="810"/>
              <a:chExt cx="1376" cy="294"/>
            </a:xfrm>
          </p:grpSpPr>
          <p:sp>
            <p:nvSpPr>
              <p:cNvPr id="25665" name="Text Box 39"/>
              <p:cNvSpPr txBox="1">
                <a:spLocks noChangeArrowheads="1"/>
              </p:cNvSpPr>
              <p:nvPr/>
            </p:nvSpPr>
            <p:spPr bwMode="auto">
              <a:xfrm>
                <a:off x="912" y="810"/>
                <a:ext cx="137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        head area  </a:t>
                </a:r>
              </a:p>
            </p:txBody>
          </p:sp>
          <p:sp>
            <p:nvSpPr>
              <p:cNvPr id="25666" name="Line 40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1273" name="Group 41"/>
          <p:cNvGrpSpPr>
            <a:grpSpLocks/>
          </p:cNvGrpSpPr>
          <p:nvPr/>
        </p:nvGrpSpPr>
        <p:grpSpPr bwMode="auto">
          <a:xfrm>
            <a:off x="2736435" y="5084763"/>
            <a:ext cx="2241550" cy="466725"/>
            <a:chOff x="912" y="1104"/>
            <a:chExt cx="1344" cy="294"/>
          </a:xfrm>
        </p:grpSpPr>
        <p:sp>
          <p:nvSpPr>
            <p:cNvPr id="25661" name="Text Box 42"/>
            <p:cNvSpPr txBox="1">
              <a:spLocks noChangeArrowheads="1"/>
            </p:cNvSpPr>
            <p:nvPr/>
          </p:nvSpPr>
          <p:spPr bwMode="auto">
            <a:xfrm>
              <a:off x="912" y="1104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k                        </a:t>
              </a:r>
            </a:p>
          </p:txBody>
        </p:sp>
        <p:sp>
          <p:nvSpPr>
            <p:cNvPr id="25662" name="Line 43"/>
            <p:cNvSpPr>
              <a:spLocks noChangeShapeType="1"/>
            </p:cNvSpPr>
            <p:nvPr/>
          </p:nvSpPr>
          <p:spPr bwMode="auto">
            <a:xfrm>
              <a:off x="201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76" name="Group 44"/>
          <p:cNvGrpSpPr>
            <a:grpSpLocks/>
          </p:cNvGrpSpPr>
          <p:nvPr/>
        </p:nvGrpSpPr>
        <p:grpSpPr bwMode="auto">
          <a:xfrm>
            <a:off x="2736435" y="5554663"/>
            <a:ext cx="2241550" cy="466725"/>
            <a:chOff x="912" y="1392"/>
            <a:chExt cx="1344" cy="294"/>
          </a:xfrm>
        </p:grpSpPr>
        <p:sp>
          <p:nvSpPr>
            <p:cNvPr id="25659" name="Text Box 45"/>
            <p:cNvSpPr txBox="1">
              <a:spLocks noChangeArrowheads="1"/>
            </p:cNvSpPr>
            <p:nvPr/>
          </p:nvSpPr>
          <p:spPr bwMode="auto">
            <a:xfrm>
              <a:off x="912" y="1392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v                        </a:t>
              </a:r>
            </a:p>
          </p:txBody>
        </p:sp>
        <p:sp>
          <p:nvSpPr>
            <p:cNvPr id="25660" name="Line 46"/>
            <p:cNvSpPr>
              <a:spLocks noChangeShapeType="1"/>
            </p:cNvSpPr>
            <p:nvPr/>
          </p:nvSpPr>
          <p:spPr bwMode="auto">
            <a:xfrm>
              <a:off x="201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79" name="Group 47"/>
          <p:cNvGrpSpPr>
            <a:grpSpLocks/>
          </p:cNvGrpSpPr>
          <p:nvPr/>
        </p:nvGrpSpPr>
        <p:grpSpPr bwMode="auto">
          <a:xfrm>
            <a:off x="2736435" y="6022975"/>
            <a:ext cx="2241550" cy="466725"/>
            <a:chOff x="912" y="1680"/>
            <a:chExt cx="1344" cy="294"/>
          </a:xfrm>
        </p:grpSpPr>
        <p:sp>
          <p:nvSpPr>
            <p:cNvPr id="25657" name="Text Box 48"/>
            <p:cNvSpPr txBox="1">
              <a:spLocks noChangeArrowheads="1"/>
            </p:cNvSpPr>
            <p:nvPr/>
          </p:nvSpPr>
          <p:spPr bwMode="auto">
            <a:xfrm>
              <a:off x="912" y="1680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partition                 </a:t>
              </a:r>
            </a:p>
          </p:txBody>
        </p:sp>
        <p:sp>
          <p:nvSpPr>
            <p:cNvPr id="25658" name="Line 49"/>
            <p:cNvSpPr>
              <a:spLocks noChangeShapeType="1"/>
            </p:cNvSpPr>
            <p:nvPr/>
          </p:nvSpPr>
          <p:spPr bwMode="auto">
            <a:xfrm>
              <a:off x="201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82" name="Group 50"/>
          <p:cNvGrpSpPr>
            <a:grpSpLocks/>
          </p:cNvGrpSpPr>
          <p:nvPr/>
        </p:nvGrpSpPr>
        <p:grpSpPr bwMode="auto">
          <a:xfrm>
            <a:off x="5839997" y="4486275"/>
            <a:ext cx="2271713" cy="904875"/>
            <a:chOff x="3792" y="2826"/>
            <a:chExt cx="1431" cy="570"/>
          </a:xfrm>
        </p:grpSpPr>
        <p:sp>
          <p:nvSpPr>
            <p:cNvPr id="25653" name="Text Box 51"/>
            <p:cNvSpPr txBox="1">
              <a:spLocks noChangeArrowheads="1"/>
            </p:cNvSpPr>
            <p:nvPr/>
          </p:nvSpPr>
          <p:spPr bwMode="auto">
            <a:xfrm>
              <a:off x="4320" y="2826"/>
              <a:ext cx="8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partition</a:t>
              </a:r>
            </a:p>
          </p:txBody>
        </p:sp>
        <p:grpSp>
          <p:nvGrpSpPr>
            <p:cNvPr id="25654" name="Group 52"/>
            <p:cNvGrpSpPr>
              <a:grpSpLocks/>
            </p:cNvGrpSpPr>
            <p:nvPr/>
          </p:nvGrpSpPr>
          <p:grpSpPr bwMode="auto">
            <a:xfrm>
              <a:off x="3792" y="3102"/>
              <a:ext cx="1431" cy="294"/>
              <a:chOff x="912" y="810"/>
              <a:chExt cx="1386" cy="294"/>
            </a:xfrm>
          </p:grpSpPr>
          <p:sp>
            <p:nvSpPr>
              <p:cNvPr id="25655" name="Text Box 53"/>
              <p:cNvSpPr txBox="1">
                <a:spLocks noChangeArrowheads="1"/>
              </p:cNvSpPr>
              <p:nvPr/>
            </p:nvSpPr>
            <p:spPr bwMode="auto">
              <a:xfrm>
                <a:off x="912" y="810"/>
                <a:ext cx="138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        head area</a:t>
                </a:r>
                <a:r>
                  <a:rPr lang="en-US" altLang="zh-CN" sz="2000">
                    <a:ea typeface="宋体" pitchFamily="2" charset="-122"/>
                  </a:rPr>
                  <a:t>   </a:t>
                </a:r>
              </a:p>
            </p:txBody>
          </p:sp>
          <p:sp>
            <p:nvSpPr>
              <p:cNvPr id="25656" name="Line 54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1287" name="Group 55"/>
          <p:cNvGrpSpPr>
            <a:grpSpLocks/>
          </p:cNvGrpSpPr>
          <p:nvPr/>
        </p:nvGrpSpPr>
        <p:grpSpPr bwMode="auto">
          <a:xfrm>
            <a:off x="5839997" y="5391150"/>
            <a:ext cx="2287588" cy="466725"/>
            <a:chOff x="912" y="1104"/>
            <a:chExt cx="1344" cy="294"/>
          </a:xfrm>
        </p:grpSpPr>
        <p:sp>
          <p:nvSpPr>
            <p:cNvPr id="25651" name="Text Box 56"/>
            <p:cNvSpPr txBox="1">
              <a:spLocks noChangeArrowheads="1"/>
            </p:cNvSpPr>
            <p:nvPr/>
          </p:nvSpPr>
          <p:spPr bwMode="auto">
            <a:xfrm>
              <a:off x="912" y="1104"/>
              <a:ext cx="134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i                        </a:t>
              </a:r>
            </a:p>
          </p:txBody>
        </p:sp>
        <p:sp>
          <p:nvSpPr>
            <p:cNvPr id="25652" name="Line 57"/>
            <p:cNvSpPr>
              <a:spLocks noChangeShapeType="1"/>
            </p:cNvSpPr>
            <p:nvPr/>
          </p:nvSpPr>
          <p:spPr bwMode="auto">
            <a:xfrm>
              <a:off x="201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290" name="Group 58"/>
          <p:cNvGrpSpPr>
            <a:grpSpLocks/>
          </p:cNvGrpSpPr>
          <p:nvPr/>
        </p:nvGrpSpPr>
        <p:grpSpPr bwMode="auto">
          <a:xfrm>
            <a:off x="5839997" y="5842000"/>
            <a:ext cx="2287588" cy="466725"/>
            <a:chOff x="912" y="1392"/>
            <a:chExt cx="1344" cy="294"/>
          </a:xfrm>
        </p:grpSpPr>
        <p:sp>
          <p:nvSpPr>
            <p:cNvPr id="25649" name="Text Box 59"/>
            <p:cNvSpPr txBox="1">
              <a:spLocks noChangeArrowheads="1"/>
            </p:cNvSpPr>
            <p:nvPr/>
          </p:nvSpPr>
          <p:spPr bwMode="auto">
            <a:xfrm>
              <a:off x="912" y="1392"/>
              <a:ext cx="134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j                        </a:t>
              </a:r>
            </a:p>
          </p:txBody>
        </p:sp>
        <p:sp>
          <p:nvSpPr>
            <p:cNvPr id="25650" name="Line 60"/>
            <p:cNvSpPr>
              <a:spLocks noChangeShapeType="1"/>
            </p:cNvSpPr>
            <p:nvPr/>
          </p:nvSpPr>
          <p:spPr bwMode="auto">
            <a:xfrm>
              <a:off x="201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1293" name="Line 61"/>
          <p:cNvSpPr>
            <a:spLocks noChangeShapeType="1"/>
          </p:cNvSpPr>
          <p:nvPr/>
        </p:nvSpPr>
        <p:spPr bwMode="auto">
          <a:xfrm>
            <a:off x="2868197" y="3505200"/>
            <a:ext cx="0" cy="11430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1297" name="Group 65"/>
          <p:cNvGrpSpPr>
            <a:grpSpLocks/>
          </p:cNvGrpSpPr>
          <p:nvPr/>
        </p:nvGrpSpPr>
        <p:grpSpPr bwMode="auto">
          <a:xfrm>
            <a:off x="4696997" y="4572000"/>
            <a:ext cx="1371600" cy="1676400"/>
            <a:chOff x="3264" y="2880"/>
            <a:chExt cx="864" cy="1056"/>
          </a:xfrm>
        </p:grpSpPr>
        <p:sp>
          <p:nvSpPr>
            <p:cNvPr id="25645" name="Line 66"/>
            <p:cNvSpPr>
              <a:spLocks noChangeShapeType="1"/>
            </p:cNvSpPr>
            <p:nvPr/>
          </p:nvSpPr>
          <p:spPr bwMode="auto">
            <a:xfrm>
              <a:off x="3264" y="3936"/>
              <a:ext cx="28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6" name="Line 67"/>
            <p:cNvSpPr>
              <a:spLocks noChangeShapeType="1"/>
            </p:cNvSpPr>
            <p:nvPr/>
          </p:nvSpPr>
          <p:spPr bwMode="auto">
            <a:xfrm flipV="1">
              <a:off x="3552" y="2880"/>
              <a:ext cx="0" cy="105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7" name="Line 68"/>
            <p:cNvSpPr>
              <a:spLocks noChangeShapeType="1"/>
            </p:cNvSpPr>
            <p:nvPr/>
          </p:nvSpPr>
          <p:spPr bwMode="auto">
            <a:xfrm>
              <a:off x="3552" y="2880"/>
              <a:ext cx="57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8" name="Line 69"/>
            <p:cNvSpPr>
              <a:spLocks noChangeShapeType="1"/>
            </p:cNvSpPr>
            <p:nvPr/>
          </p:nvSpPr>
          <p:spPr bwMode="auto">
            <a:xfrm>
              <a:off x="4128" y="2880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307" name="Group 75"/>
          <p:cNvGrpSpPr>
            <a:grpSpLocks/>
          </p:cNvGrpSpPr>
          <p:nvPr/>
        </p:nvGrpSpPr>
        <p:grpSpPr bwMode="auto">
          <a:xfrm>
            <a:off x="3222210" y="1089025"/>
            <a:ext cx="3532187" cy="2035175"/>
            <a:chOff x="2064" y="1728"/>
            <a:chExt cx="2304" cy="240"/>
          </a:xfrm>
        </p:grpSpPr>
        <p:sp>
          <p:nvSpPr>
            <p:cNvPr id="25642" name="Line 76"/>
            <p:cNvSpPr>
              <a:spLocks noChangeShapeType="1"/>
            </p:cNvSpPr>
            <p:nvPr/>
          </p:nvSpPr>
          <p:spPr bwMode="auto">
            <a:xfrm flipH="1">
              <a:off x="4032" y="1968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77"/>
            <p:cNvSpPr>
              <a:spLocks noChangeShapeType="1"/>
            </p:cNvSpPr>
            <p:nvPr/>
          </p:nvSpPr>
          <p:spPr bwMode="auto">
            <a:xfrm flipH="1">
              <a:off x="2064" y="1728"/>
              <a:ext cx="19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78"/>
            <p:cNvSpPr>
              <a:spLocks noChangeShapeType="1"/>
            </p:cNvSpPr>
            <p:nvPr/>
          </p:nvSpPr>
          <p:spPr bwMode="auto">
            <a:xfrm>
              <a:off x="4032" y="1728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311" name="Group 79"/>
          <p:cNvGrpSpPr>
            <a:grpSpLocks/>
          </p:cNvGrpSpPr>
          <p:nvPr/>
        </p:nvGrpSpPr>
        <p:grpSpPr bwMode="auto">
          <a:xfrm>
            <a:off x="3222210" y="1179513"/>
            <a:ext cx="674687" cy="2630487"/>
            <a:chOff x="2064" y="2016"/>
            <a:chExt cx="480" cy="384"/>
          </a:xfrm>
        </p:grpSpPr>
        <p:sp>
          <p:nvSpPr>
            <p:cNvPr id="25639" name="Line 80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0" name="Line 81"/>
            <p:cNvSpPr>
              <a:spLocks noChangeShapeType="1"/>
            </p:cNvSpPr>
            <p:nvPr/>
          </p:nvSpPr>
          <p:spPr bwMode="auto">
            <a:xfrm flipH="1">
              <a:off x="2064" y="2016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1" name="Line 82"/>
            <p:cNvSpPr>
              <a:spLocks noChangeShapeType="1"/>
            </p:cNvSpPr>
            <p:nvPr/>
          </p:nvSpPr>
          <p:spPr bwMode="auto">
            <a:xfrm flipH="1">
              <a:off x="2256" y="2016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315" name="Group 83"/>
          <p:cNvGrpSpPr>
            <a:grpSpLocks/>
          </p:cNvGrpSpPr>
          <p:nvPr/>
        </p:nvGrpSpPr>
        <p:grpSpPr bwMode="auto">
          <a:xfrm>
            <a:off x="936210" y="1484313"/>
            <a:ext cx="2286000" cy="433387"/>
            <a:chOff x="2335" y="890"/>
            <a:chExt cx="1271" cy="273"/>
          </a:xfrm>
        </p:grpSpPr>
        <p:sp>
          <p:nvSpPr>
            <p:cNvPr id="25637" name="Line 84"/>
            <p:cNvSpPr>
              <a:spLocks noChangeShapeType="1"/>
            </p:cNvSpPr>
            <p:nvPr/>
          </p:nvSpPr>
          <p:spPr bwMode="auto">
            <a:xfrm>
              <a:off x="3379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Rectangle 85"/>
            <p:cNvSpPr>
              <a:spLocks noChangeArrowheads="1"/>
            </p:cNvSpPr>
            <p:nvPr/>
          </p:nvSpPr>
          <p:spPr bwMode="auto">
            <a:xfrm>
              <a:off x="2335" y="890"/>
              <a:ext cx="1271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351318" name="Group 86"/>
          <p:cNvGrpSpPr>
            <a:grpSpLocks/>
          </p:cNvGrpSpPr>
          <p:nvPr/>
        </p:nvGrpSpPr>
        <p:grpSpPr bwMode="auto">
          <a:xfrm>
            <a:off x="936210" y="1882775"/>
            <a:ext cx="2286000" cy="466725"/>
            <a:chOff x="912" y="1392"/>
            <a:chExt cx="1344" cy="294"/>
          </a:xfrm>
        </p:grpSpPr>
        <p:sp>
          <p:nvSpPr>
            <p:cNvPr id="25635" name="Text Box 87"/>
            <p:cNvSpPr txBox="1">
              <a:spLocks noChangeArrowheads="1"/>
            </p:cNvSpPr>
            <p:nvPr/>
          </p:nvSpPr>
          <p:spPr bwMode="auto">
            <a:xfrm>
              <a:off x="912" y="1392"/>
              <a:ext cx="134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x                        </a:t>
              </a:r>
            </a:p>
          </p:txBody>
        </p:sp>
        <p:sp>
          <p:nvSpPr>
            <p:cNvPr id="25636" name="Line 88"/>
            <p:cNvSpPr>
              <a:spLocks noChangeShapeType="1"/>
            </p:cNvSpPr>
            <p:nvPr/>
          </p:nvSpPr>
          <p:spPr bwMode="auto">
            <a:xfrm>
              <a:off x="201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1322" name="Group 90"/>
          <p:cNvGrpSpPr>
            <a:grpSpLocks/>
          </p:cNvGrpSpPr>
          <p:nvPr/>
        </p:nvGrpSpPr>
        <p:grpSpPr bwMode="auto">
          <a:xfrm>
            <a:off x="4931947" y="4778375"/>
            <a:ext cx="1125538" cy="495300"/>
            <a:chOff x="3220" y="3010"/>
            <a:chExt cx="709" cy="312"/>
          </a:xfrm>
        </p:grpSpPr>
        <p:sp>
          <p:nvSpPr>
            <p:cNvPr id="25632" name="Line 71"/>
            <p:cNvSpPr>
              <a:spLocks noChangeShapeType="1"/>
            </p:cNvSpPr>
            <p:nvPr/>
          </p:nvSpPr>
          <p:spPr bwMode="auto">
            <a:xfrm flipH="1">
              <a:off x="3617" y="3322"/>
              <a:ext cx="3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73"/>
            <p:cNvSpPr>
              <a:spLocks noChangeShapeType="1"/>
            </p:cNvSpPr>
            <p:nvPr/>
          </p:nvSpPr>
          <p:spPr bwMode="auto">
            <a:xfrm flipH="1">
              <a:off x="3220" y="3010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5634" name="AutoShape 89"/>
            <p:cNvCxnSpPr>
              <a:cxnSpLocks noChangeShapeType="1"/>
              <a:stCxn id="25633" idx="0"/>
              <a:endCxn id="25632" idx="1"/>
            </p:cNvCxnSpPr>
            <p:nvPr/>
          </p:nvCxnSpPr>
          <p:spPr bwMode="auto">
            <a:xfrm flipH="1">
              <a:off x="3617" y="3010"/>
              <a:ext cx="1" cy="31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1324" name="Group 92"/>
          <p:cNvGrpSpPr>
            <a:grpSpLocks/>
          </p:cNvGrpSpPr>
          <p:nvPr/>
        </p:nvGrpSpPr>
        <p:grpSpPr bwMode="auto">
          <a:xfrm>
            <a:off x="251519" y="1133745"/>
            <a:ext cx="2835315" cy="3734652"/>
            <a:chOff x="215" y="743"/>
            <a:chExt cx="1683" cy="2267"/>
          </a:xfrm>
        </p:grpSpPr>
        <p:grpSp>
          <p:nvGrpSpPr>
            <p:cNvPr id="25628" name="Group 62"/>
            <p:cNvGrpSpPr>
              <a:grpSpLocks/>
            </p:cNvGrpSpPr>
            <p:nvPr/>
          </p:nvGrpSpPr>
          <p:grpSpPr bwMode="auto">
            <a:xfrm>
              <a:off x="215" y="743"/>
              <a:ext cx="1683" cy="2267"/>
              <a:chOff x="1872" y="2352"/>
              <a:chExt cx="314" cy="720"/>
            </a:xfrm>
          </p:grpSpPr>
          <p:sp>
            <p:nvSpPr>
              <p:cNvPr id="25630" name="Line 63"/>
              <p:cNvSpPr>
                <a:spLocks noChangeShapeType="1"/>
              </p:cNvSpPr>
              <p:nvPr/>
            </p:nvSpPr>
            <p:spPr bwMode="auto">
              <a:xfrm flipH="1">
                <a:off x="1872" y="3072"/>
                <a:ext cx="31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64"/>
              <p:cNvSpPr>
                <a:spLocks noChangeShapeType="1"/>
              </p:cNvSpPr>
              <p:nvPr/>
            </p:nvSpPr>
            <p:spPr bwMode="auto">
              <a:xfrm flipV="1">
                <a:off x="1872" y="2352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9" name="Line 91"/>
            <p:cNvSpPr>
              <a:spLocks noChangeShapeType="1"/>
            </p:cNvSpPr>
            <p:nvPr/>
          </p:nvSpPr>
          <p:spPr bwMode="auto">
            <a:xfrm>
              <a:off x="216" y="743"/>
              <a:ext cx="40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35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E859A-D14A-4829-B9FF-2CA3BAF3272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6.2.4 </a:t>
            </a:r>
            <a:r>
              <a:rPr lang="zh-CN" altLang="en-US" dirty="0" smtClean="0">
                <a:latin typeface="宋体" pitchFamily="2" charset="-122"/>
              </a:rPr>
              <a:t>符号表组织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1. </a:t>
            </a:r>
            <a:r>
              <a:rPr lang="zh-CN" altLang="en-US" smtClean="0">
                <a:latin typeface="宋体" pitchFamily="2" charset="-122"/>
              </a:rPr>
              <a:t>非块结构语言的符号表组织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mtClean="0">
                <a:latin typeface="宋体" pitchFamily="2" charset="-122"/>
              </a:rPr>
              <a:t>2. </a:t>
            </a:r>
            <a:r>
              <a:rPr lang="zh-CN" altLang="en-US" smtClean="0">
                <a:latin typeface="宋体" pitchFamily="2" charset="-122"/>
              </a:rPr>
              <a:t>块结构语言的符号表组织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4D636-4C92-4CDA-B8A3-7E5974342F55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1. </a:t>
            </a:r>
            <a:r>
              <a:rPr lang="zh-CN" altLang="en-US" dirty="0" smtClean="0">
                <a:latin typeface="宋体" pitchFamily="2" charset="-122"/>
              </a:rPr>
              <a:t>非块结构语言的符号表组织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非块结构语言：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编写的每一个可独立编译的程序单元是一个不含子模块的单一模块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模块中声明的所有变量属于整个程序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符号表组织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无序线性表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属性记录按变量声明</a:t>
            </a:r>
            <a:r>
              <a:rPr lang="en-US" altLang="zh-CN" sz="2400" dirty="0" smtClean="0">
                <a:latin typeface="宋体" pitchFamily="2" charset="-122"/>
              </a:rPr>
              <a:t>/</a:t>
            </a:r>
            <a:r>
              <a:rPr lang="zh-CN" altLang="en-US" sz="2400" dirty="0" smtClean="0">
                <a:latin typeface="宋体" pitchFamily="2" charset="-122"/>
              </a:rPr>
              <a:t>出现的先后顺序填入表中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插入前都要进行检索，若发现同名变量</a:t>
            </a:r>
          </a:p>
          <a:p>
            <a:pPr marL="1562100" lvl="3" eaLnBrk="1" hangingPunct="1"/>
            <a:r>
              <a:rPr lang="zh-CN" altLang="en-US" sz="2400" dirty="0" smtClean="0">
                <a:latin typeface="宋体" pitchFamily="2" charset="-122"/>
              </a:rPr>
              <a:t>对显式声明的语言：错误</a:t>
            </a:r>
          </a:p>
          <a:p>
            <a:pPr marL="1562100" lvl="3" eaLnBrk="1" hangingPunct="1"/>
            <a:r>
              <a:rPr lang="zh-CN" altLang="en-US" sz="2400" dirty="0" smtClean="0">
                <a:latin typeface="宋体" pitchFamily="2" charset="-122"/>
              </a:rPr>
              <a:t>对隐式声明的语言：引用</a:t>
            </a:r>
          </a:p>
          <a:p>
            <a:pPr lvl="2" eaLnBrk="1" hangingPunct="1"/>
            <a:r>
              <a:rPr lang="zh-CN" altLang="en-US" sz="2400" dirty="0" smtClean="0">
                <a:latin typeface="宋体" pitchFamily="2" charset="-122"/>
              </a:rPr>
              <a:t>适用于程序中出现的变量很少的情况</a:t>
            </a:r>
          </a:p>
          <a:p>
            <a:pPr lvl="1" eaLnBrk="1" hangingPunct="1"/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519CD3-BB56-4F6D-8DCC-E2B3AE56B7E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250825" y="1043735"/>
            <a:ext cx="8642350" cy="553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>
                <a:solidFill>
                  <a:srgbClr val="0000FF"/>
                </a:solidFill>
                <a:latin typeface="黑体" pitchFamily="2" charset="-122"/>
              </a:rPr>
              <a:t>有序线性表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黑体" pitchFamily="2" charset="-122"/>
              </a:rPr>
              <a:t>按字母顺序对变量名排序的表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latin typeface="黑体" pitchFamily="2" charset="-122"/>
              </a:rPr>
              <a:t>线性</a:t>
            </a:r>
            <a:r>
              <a:rPr lang="zh-CN" altLang="en-US" dirty="0">
                <a:latin typeface="黑体" pitchFamily="2" charset="-122"/>
              </a:rPr>
              <a:t>查找：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黑体" pitchFamily="2" charset="-122"/>
              </a:rPr>
              <a:t>遇到</a:t>
            </a:r>
            <a:r>
              <a:rPr lang="zh-CN" altLang="en-US" dirty="0">
                <a:latin typeface="黑体" pitchFamily="2" charset="-122"/>
              </a:rPr>
              <a:t>第一个比查找变量名值大</a:t>
            </a:r>
            <a:r>
              <a:rPr lang="zh-CN" altLang="en-US" dirty="0" smtClean="0">
                <a:latin typeface="黑体" pitchFamily="2" charset="-122"/>
              </a:rPr>
              <a:t>的表项时</a:t>
            </a:r>
            <a:r>
              <a:rPr lang="zh-CN" altLang="en-US" dirty="0">
                <a:latin typeface="黑体" pitchFamily="2" charset="-122"/>
              </a:rPr>
              <a:t>，就可以判定该变量名不在表中了。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黑体" pitchFamily="2" charset="-122"/>
              </a:rPr>
              <a:t>执行</a:t>
            </a:r>
            <a:r>
              <a:rPr lang="zh-CN" altLang="en-US" dirty="0">
                <a:latin typeface="黑体" pitchFamily="2" charset="-122"/>
              </a:rPr>
              <a:t>插入操作时，要增加额外的比较和移动操作。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黑体" pitchFamily="2" charset="-122"/>
              </a:rPr>
              <a:t>若使用单链结构表的话，可省去表记录的移动，但需要在每个表记录中增加一个链接字段。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黑体" pitchFamily="2" charset="-122"/>
              </a:rPr>
              <a:t>折半查找：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黑体" pitchFamily="2" charset="-122"/>
              </a:rPr>
              <a:t>首先把变量名与中间项进行比较，结果或是找到该变量名，或是指出下一次要在哪半张表中进行。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黑体" pitchFamily="2" charset="-122"/>
              </a:rPr>
              <a:t>重复此过程，直到找到该变量名或确定该变量名不在表中为止。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非块结构语言的符号表组织（续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4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4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4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519CD3-BB56-4F6D-8DCC-E2B3AE56B7E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43735"/>
            <a:ext cx="8686800" cy="914400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散</a:t>
            </a:r>
            <a:r>
              <a:rPr lang="zh-CN" altLang="en-US" dirty="0" smtClean="0">
                <a:solidFill>
                  <a:srgbClr val="0000FF"/>
                </a:solidFill>
              </a:rPr>
              <a:t>列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哈希表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400" dirty="0" smtClean="0"/>
              <a:t>查找时间与表中记录数无关的一种符号表组织方式</a:t>
            </a:r>
          </a:p>
        </p:txBody>
      </p:sp>
      <p:grpSp>
        <p:nvGrpSpPr>
          <p:cNvPr id="354307" name="Group 3"/>
          <p:cNvGrpSpPr>
            <a:grpSpLocks/>
          </p:cNvGrpSpPr>
          <p:nvPr/>
        </p:nvGrpSpPr>
        <p:grpSpPr bwMode="auto">
          <a:xfrm>
            <a:off x="1826695" y="2122272"/>
            <a:ext cx="5191643" cy="811673"/>
            <a:chOff x="1290" y="3599"/>
            <a:chExt cx="3131" cy="385"/>
          </a:xfrm>
        </p:grpSpPr>
        <p:sp>
          <p:nvSpPr>
            <p:cNvPr id="28678" name="Text Box 4"/>
            <p:cNvSpPr txBox="1">
              <a:spLocks noChangeArrowheads="1"/>
            </p:cNvSpPr>
            <p:nvPr/>
          </p:nvSpPr>
          <p:spPr bwMode="auto">
            <a:xfrm>
              <a:off x="1290" y="3734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latin typeface="黑体" pitchFamily="2" charset="-122"/>
                </a:rPr>
                <a:t>名字空间 </a:t>
              </a:r>
              <a:r>
                <a:rPr lang="en-US" altLang="zh-CN" sz="2000" dirty="0">
                  <a:latin typeface="黑体" pitchFamily="2" charset="-122"/>
                </a:rPr>
                <a:t>K</a:t>
              </a: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3499" y="3734"/>
              <a:ext cx="9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黑体" pitchFamily="2" charset="-122"/>
                </a:rPr>
                <a:t>地址空间 </a:t>
              </a:r>
              <a:r>
                <a:rPr lang="en-US" altLang="zh-CN" sz="2000">
                  <a:latin typeface="黑体" pitchFamily="2" charset="-122"/>
                </a:rPr>
                <a:t>A</a:t>
              </a:r>
            </a:p>
          </p:txBody>
        </p:sp>
        <p:cxnSp>
          <p:nvCxnSpPr>
            <p:cNvPr id="28680" name="AutoShape 6"/>
            <p:cNvCxnSpPr>
              <a:cxnSpLocks noChangeShapeType="1"/>
              <a:stCxn id="28678" idx="3"/>
              <a:endCxn id="28679" idx="1"/>
            </p:cNvCxnSpPr>
            <p:nvPr/>
          </p:nvCxnSpPr>
          <p:spPr bwMode="auto">
            <a:xfrm>
              <a:off x="2208" y="3859"/>
              <a:ext cx="12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2385" y="3599"/>
              <a:ext cx="9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latin typeface="黑体" pitchFamily="2" charset="-122"/>
                </a:rPr>
                <a:t>散列函数 </a:t>
              </a:r>
              <a:r>
                <a:rPr lang="en-US" altLang="zh-CN" sz="2000" dirty="0">
                  <a:latin typeface="黑体" pitchFamily="2" charset="-122"/>
                </a:rPr>
                <a:t>H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非块结构语言的符号表组织（续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）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850" y="3203975"/>
            <a:ext cx="86217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zh-CN" altLang="zh-CN" sz="2400" dirty="0"/>
              <a:t>名字空间（即标识符空间）</a:t>
            </a:r>
            <a:r>
              <a:rPr lang="en-US" altLang="zh-CN" sz="2400" dirty="0"/>
              <a:t>K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3"/>
            <a:r>
              <a:rPr lang="zh-CN" altLang="zh-CN" dirty="0" smtClean="0"/>
              <a:t>是</a:t>
            </a:r>
            <a:r>
              <a:rPr lang="zh-CN" altLang="zh-CN" dirty="0"/>
              <a:t>允许在程序中出现的标识符的集合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由于</a:t>
            </a:r>
            <a:r>
              <a:rPr lang="zh-CN" altLang="zh-CN" dirty="0"/>
              <a:t>在编译程序的具体实现中必须限定标识符的最大长度，故名字空间</a:t>
            </a:r>
            <a:r>
              <a:rPr lang="en-US" altLang="zh-CN" dirty="0"/>
              <a:t>K</a:t>
            </a:r>
            <a:r>
              <a:rPr lang="zh-CN" altLang="zh-CN" dirty="0"/>
              <a:t>总是有限的。</a:t>
            </a:r>
          </a:p>
          <a:p>
            <a:pPr lvl="2"/>
            <a:r>
              <a:rPr lang="zh-CN" altLang="zh-CN" sz="2400" dirty="0"/>
              <a:t>地址空间（也称表空间）</a:t>
            </a:r>
            <a:r>
              <a:rPr lang="en-US" altLang="zh-CN" sz="2400" dirty="0"/>
              <a:t>A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3"/>
            <a:r>
              <a:rPr lang="zh-CN" altLang="zh-CN" dirty="0" smtClean="0"/>
              <a:t>是</a:t>
            </a:r>
            <a:r>
              <a:rPr lang="zh-CN" altLang="zh-CN" dirty="0"/>
              <a:t>散列表中存储单元的集合</a:t>
            </a:r>
            <a:r>
              <a:rPr lang="en-US" altLang="zh-CN" dirty="0"/>
              <a:t>{1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，…，</a:t>
            </a:r>
            <a:r>
              <a:rPr lang="en-US" altLang="zh-CN" dirty="0" smtClean="0"/>
              <a:t>m }</a:t>
            </a:r>
            <a:r>
              <a:rPr lang="zh-CN" altLang="zh-CN" dirty="0"/>
              <a:t>。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7697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bldLvl="2" autoUpdateAnimBg="0"/>
      <p:bldP spid="1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7C190-E954-4169-8556-D85A60F7131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621713" cy="5588750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散列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哈希</a:t>
            </a:r>
            <a:r>
              <a:rPr lang="zh-CN" altLang="en-US" dirty="0">
                <a:solidFill>
                  <a:srgbClr val="0000FF"/>
                </a:solidFill>
              </a:rPr>
              <a:t>函数</a:t>
            </a:r>
            <a:r>
              <a:rPr lang="en-US" altLang="zh-CN" dirty="0" smtClean="0">
                <a:solidFill>
                  <a:srgbClr val="0000FF"/>
                </a:solidFill>
              </a:rPr>
              <a:t>H	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除法：</a:t>
            </a:r>
            <a:r>
              <a:rPr lang="zh-CN" altLang="en-US" sz="2400" dirty="0" smtClean="0"/>
              <a:t>最常用的函数，</a:t>
            </a:r>
            <a:r>
              <a:rPr lang="en-US" altLang="zh-CN" sz="2400" dirty="0" smtClean="0"/>
              <a:t>H(x)=(x mod m)+1</a:t>
            </a:r>
            <a:r>
              <a:rPr lang="zh-CN" altLang="en-US" sz="2400" dirty="0" smtClean="0"/>
              <a:t>，通常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为 一个大素数，可使标识符尽可能均匀地分散在表中。</a:t>
            </a:r>
          </a:p>
          <a:p>
            <a:pPr lvl="2" eaLnBrk="1" hangingPunct="1"/>
            <a:r>
              <a:rPr lang="zh-CN" altLang="zh-CN" sz="2400" dirty="0">
                <a:solidFill>
                  <a:srgbClr val="0000FF"/>
                </a:solidFill>
              </a:rPr>
              <a:t>平方取中</a:t>
            </a:r>
            <a:r>
              <a:rPr lang="zh-CN" altLang="zh-CN" sz="2400" dirty="0" smtClean="0">
                <a:solidFill>
                  <a:srgbClr val="0000FF"/>
                </a:solidFill>
              </a:rPr>
              <a:t>法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zh-CN" sz="2400" dirty="0"/>
              <a:t>先求出标识符的平方值，然后按需要取平方值的中间几位作为散列地址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因为</a:t>
            </a:r>
            <a:r>
              <a:rPr lang="zh-CN" altLang="zh-CN" sz="2400" dirty="0"/>
              <a:t>平方值中间的几位与标识符中每一符号都相关，故不同标识符会以较高的概率产生不同的散</a:t>
            </a:r>
            <a:r>
              <a:rPr lang="zh-CN" altLang="zh-CN" sz="2400" dirty="0" smtClean="0"/>
              <a:t>列地址</a:t>
            </a:r>
            <a:r>
              <a:rPr lang="zh-CN" altLang="en-US" sz="2400" dirty="0" smtClean="0"/>
              <a:t>。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折叠法：</a:t>
            </a:r>
            <a:r>
              <a:rPr lang="zh-CN" altLang="zh-CN" sz="2400" dirty="0"/>
              <a:t>将标识符按所需地址长度分割成位数相同的几段，最后一段的位数可以不同，然后取这几段的叠加和（忽略进位）作为散列地址</a:t>
            </a:r>
            <a:r>
              <a:rPr lang="zh-CN" altLang="en-US" sz="2400" dirty="0" smtClean="0"/>
              <a:t>。</a:t>
            </a:r>
          </a:p>
          <a:p>
            <a:pPr lvl="2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长度相关法：</a:t>
            </a:r>
            <a:r>
              <a:rPr lang="zh-CN" altLang="zh-CN" sz="2400" dirty="0"/>
              <a:t>标识符的长度和标识符的某个部分一起用来直接产生一个散列地址，或更普遍的方法是产生一个有用的中间字，然后再用除法产生一个最终的散列地址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非块结构语言的符号表组织（续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A14B50-2735-4224-B347-F3E571BC5ED8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69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</a:rPr>
              <a:t>解决冲突的方法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720"/>
            <a:ext cx="8694738" cy="568893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 smtClean="0"/>
              <a:t>冲突：变量名被映射到一个存储单元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中，而这个单元已被占用</a:t>
            </a:r>
          </a:p>
          <a:p>
            <a:pPr eaLnBrk="1" hangingPunct="1"/>
            <a:r>
              <a:rPr lang="zh-CN" altLang="en-US" dirty="0" smtClean="0"/>
              <a:t>开放地址法</a:t>
            </a:r>
          </a:p>
          <a:p>
            <a:pPr lvl="1"/>
            <a:r>
              <a:rPr lang="zh-CN" altLang="en-US" dirty="0">
                <a:latin typeface="黑体" pitchFamily="2" charset="-122"/>
              </a:rPr>
              <a:t>按照顺序</a:t>
            </a:r>
            <a:r>
              <a:rPr lang="en-US" altLang="zh-CN" dirty="0">
                <a:latin typeface="黑体" pitchFamily="2" charset="-122"/>
              </a:rPr>
              <a:t>d,d+1,</a:t>
            </a:r>
            <a:r>
              <a:rPr lang="en-US" altLang="zh-CN" dirty="0">
                <a:latin typeface="MS Sans Serif" charset="0"/>
              </a:rPr>
              <a:t>…</a:t>
            </a:r>
            <a:r>
              <a:rPr lang="en-US" altLang="zh-CN" dirty="0">
                <a:latin typeface="黑体" pitchFamily="2" charset="-122"/>
              </a:rPr>
              <a:t>,m,1,2,</a:t>
            </a:r>
            <a:r>
              <a:rPr lang="en-US" altLang="zh-CN" dirty="0">
                <a:latin typeface="MS Sans Serif" charset="0"/>
              </a:rPr>
              <a:t>…</a:t>
            </a:r>
            <a:r>
              <a:rPr lang="en-US" altLang="zh-CN" dirty="0">
                <a:latin typeface="黑体" pitchFamily="2" charset="-122"/>
              </a:rPr>
              <a:t>,d-1</a:t>
            </a:r>
            <a:r>
              <a:rPr lang="zh-CN" altLang="en-US" dirty="0">
                <a:latin typeface="黑体" pitchFamily="2" charset="-122"/>
              </a:rPr>
              <a:t>进行扫描，直到找到一个空闲的存储单元为止，或者在扫描完</a:t>
            </a:r>
            <a:r>
              <a:rPr lang="en-US" altLang="zh-CN" dirty="0">
                <a:latin typeface="黑体" pitchFamily="2" charset="-122"/>
              </a:rPr>
              <a:t>m</a:t>
            </a:r>
            <a:r>
              <a:rPr lang="zh-CN" altLang="en-US" dirty="0">
                <a:latin typeface="黑体" pitchFamily="2" charset="-122"/>
              </a:rPr>
              <a:t>个单元之后搜索</a:t>
            </a:r>
            <a:r>
              <a:rPr lang="zh-CN" altLang="en-US" dirty="0" smtClean="0">
                <a:latin typeface="黑体" pitchFamily="2" charset="-122"/>
              </a:rPr>
              <a:t>停止。</a:t>
            </a:r>
            <a:endParaRPr lang="zh-CN" altLang="en-US" dirty="0">
              <a:latin typeface="黑体" pitchFamily="2" charset="-122"/>
            </a:endParaRPr>
          </a:p>
          <a:p>
            <a:pPr lvl="1"/>
            <a:r>
              <a:rPr lang="zh-CN" altLang="en-US" dirty="0">
                <a:latin typeface="黑体" pitchFamily="2" charset="-122"/>
              </a:rPr>
              <a:t>在查找一个记录时，按同样的顺序扫描，或找到要找的记录、或找到一个空闲单元（从未使用过）</a:t>
            </a:r>
            <a:r>
              <a:rPr lang="zh-CN" altLang="en-US" dirty="0" smtClean="0">
                <a:latin typeface="黑体" pitchFamily="2" charset="-122"/>
              </a:rPr>
              <a:t>为止。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分离链表法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黑体" pitchFamily="2" charset="-122"/>
              </a:rPr>
              <a:t>将发生冲突的记录链到一个专门的溢出区，该溢出区与主区相</a:t>
            </a:r>
            <a:r>
              <a:rPr lang="zh-CN" altLang="en-US" dirty="0" smtClean="0">
                <a:latin typeface="黑体" pitchFamily="2" charset="-122"/>
              </a:rPr>
              <a:t>分离。</a:t>
            </a:r>
            <a:endParaRPr lang="zh-CN" altLang="en-US" dirty="0">
              <a:latin typeface="黑体" pitchFamily="2" charset="-122"/>
            </a:endParaRPr>
          </a:p>
          <a:p>
            <a:pPr lvl="1"/>
            <a:r>
              <a:rPr lang="zh-CN" altLang="en-US" dirty="0">
                <a:latin typeface="黑体" pitchFamily="2" charset="-122"/>
              </a:rPr>
              <a:t>为每一组冲突的记录设置一个链表，主区和溢出区的每一个记录都必须有一个链接字段。</a:t>
            </a:r>
          </a:p>
          <a:p>
            <a:pPr lvl="1"/>
            <a:r>
              <a:rPr lang="zh-CN" altLang="en-US" dirty="0">
                <a:latin typeface="黑体" pitchFamily="2" charset="-122"/>
              </a:rPr>
              <a:t>为节省存储空间，建立一个中间表</a:t>
            </a:r>
            <a:r>
              <a:rPr lang="zh-CN" altLang="en-US" dirty="0" smtClean="0">
                <a:latin typeface="黑体" pitchFamily="2" charset="-122"/>
              </a:rPr>
              <a:t>（散列表</a:t>
            </a:r>
            <a:r>
              <a:rPr lang="zh-CN" altLang="en-US" dirty="0">
                <a:latin typeface="黑体" pitchFamily="2" charset="-122"/>
              </a:rPr>
              <a:t>），所有记录都存入溢出区，而主区</a:t>
            </a:r>
            <a:r>
              <a:rPr lang="zh-CN" altLang="en-US" dirty="0" smtClean="0">
                <a:latin typeface="黑体" pitchFamily="2" charset="-122"/>
              </a:rPr>
              <a:t>（</a:t>
            </a:r>
            <a:r>
              <a:rPr lang="zh-CN" altLang="en-US" dirty="0">
                <a:latin typeface="黑体" pitchFamily="2" charset="-122"/>
              </a:rPr>
              <a:t>散列</a:t>
            </a:r>
            <a:r>
              <a:rPr lang="zh-CN" altLang="en-US" dirty="0" smtClean="0">
                <a:latin typeface="黑体" pitchFamily="2" charset="-122"/>
              </a:rPr>
              <a:t>表</a:t>
            </a:r>
            <a:r>
              <a:rPr lang="zh-CN" altLang="en-US" dirty="0">
                <a:latin typeface="黑体" pitchFamily="2" charset="-122"/>
              </a:rPr>
              <a:t>）只有链</a:t>
            </a:r>
            <a:r>
              <a:rPr lang="zh-CN" altLang="en-US" dirty="0" smtClean="0">
                <a:latin typeface="黑体" pitchFamily="2" charset="-122"/>
              </a:rPr>
              <a:t>域。</a:t>
            </a:r>
            <a:endParaRPr lang="zh-CN" altLang="en-US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A2A74-B3E9-485A-9AB8-552DDEA39FF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14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开放地址、分离链表示意图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501650" y="973138"/>
            <a:ext cx="1860550" cy="5275262"/>
            <a:chOff x="508" y="767"/>
            <a:chExt cx="1172" cy="3323"/>
          </a:xfrm>
        </p:grpSpPr>
        <p:grpSp>
          <p:nvGrpSpPr>
            <p:cNvPr id="31798" name="Group 4"/>
            <p:cNvGrpSpPr>
              <a:grpSpLocks/>
            </p:cNvGrpSpPr>
            <p:nvPr/>
          </p:nvGrpSpPr>
          <p:grpSpPr bwMode="auto">
            <a:xfrm>
              <a:off x="508" y="767"/>
              <a:ext cx="1028" cy="3323"/>
              <a:chOff x="508" y="767"/>
              <a:chExt cx="1028" cy="3323"/>
            </a:xfrm>
          </p:grpSpPr>
          <p:grpSp>
            <p:nvGrpSpPr>
              <p:cNvPr id="31805" name="Group 5"/>
              <p:cNvGrpSpPr>
                <a:grpSpLocks/>
              </p:cNvGrpSpPr>
              <p:nvPr/>
            </p:nvGrpSpPr>
            <p:grpSpPr bwMode="auto">
              <a:xfrm>
                <a:off x="953" y="767"/>
                <a:ext cx="583" cy="3284"/>
                <a:chOff x="953" y="767"/>
                <a:chExt cx="583" cy="3284"/>
              </a:xfrm>
            </p:grpSpPr>
            <p:sp>
              <p:nvSpPr>
                <p:cNvPr id="3180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953" y="767"/>
                  <a:ext cx="583" cy="32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ea typeface="宋体" pitchFamily="2" charset="-122"/>
                    </a:rPr>
                    <a:t>a    </a:t>
                  </a:r>
                </a:p>
                <a:p>
                  <a:pPr algn="ctr" eaLnBrk="1" hangingPunct="1"/>
                  <a:r>
                    <a:rPr lang="en-US" altLang="zh-CN">
                      <a:ea typeface="宋体" pitchFamily="2" charset="-122"/>
                    </a:rPr>
                    <a:t>b</a:t>
                  </a:r>
                </a:p>
                <a:p>
                  <a:pPr algn="ctr" eaLnBrk="1" hangingPunct="1"/>
                  <a:r>
                    <a:rPr lang="en-US" altLang="zh-CN">
                      <a:ea typeface="宋体" pitchFamily="2" charset="-122"/>
                    </a:rPr>
                    <a:t>...</a:t>
                  </a: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r>
                    <a:rPr lang="en-US" altLang="zh-CN">
                      <a:ea typeface="宋体" pitchFamily="2" charset="-122"/>
                    </a:rPr>
                    <a:t>...</a:t>
                  </a:r>
                </a:p>
                <a:p>
                  <a:pPr algn="ctr" eaLnBrk="1" hangingPunct="1"/>
                  <a:r>
                    <a:rPr lang="en-US" altLang="zh-CN">
                      <a:ea typeface="宋体" pitchFamily="2" charset="-122"/>
                    </a:rPr>
                    <a:t>flag</a:t>
                  </a:r>
                </a:p>
                <a:p>
                  <a:pPr algn="ctr" eaLnBrk="1" hangingPunct="1"/>
                  <a:r>
                    <a:rPr lang="en-US" altLang="zh-CN">
                      <a:ea typeface="宋体" pitchFamily="2" charset="-122"/>
                    </a:rPr>
                    <a:t>...</a:t>
                  </a: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  <a:p>
                  <a:pPr algn="ctr" eaLnBrk="1" hangingPunct="1"/>
                  <a:endParaRPr lang="en-US" altLang="zh-CN">
                    <a:ea typeface="宋体" pitchFamily="2" charset="-122"/>
                  </a:endParaRPr>
                </a:p>
              </p:txBody>
            </p:sp>
            <p:sp>
              <p:nvSpPr>
                <p:cNvPr id="31808" name="Line 7"/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9" name="Line 8"/>
                <p:cNvSpPr>
                  <a:spLocks noChangeShapeType="1"/>
                </p:cNvSpPr>
                <p:nvPr/>
              </p:nvSpPr>
              <p:spPr bwMode="auto">
                <a:xfrm>
                  <a:off x="960" y="124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0" name="Line 9"/>
                <p:cNvSpPr>
                  <a:spLocks noChangeShapeType="1"/>
                </p:cNvSpPr>
                <p:nvPr/>
              </p:nvSpPr>
              <p:spPr bwMode="auto">
                <a:xfrm>
                  <a:off x="960" y="148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1" name="Line 10"/>
                <p:cNvSpPr>
                  <a:spLocks noChangeShapeType="1"/>
                </p:cNvSpPr>
                <p:nvPr/>
              </p:nvSpPr>
              <p:spPr bwMode="auto">
                <a:xfrm>
                  <a:off x="960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2" name="Line 11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3" name="Line 12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4" name="Line 13"/>
                <p:cNvSpPr>
                  <a:spLocks noChangeShapeType="1"/>
                </p:cNvSpPr>
                <p:nvPr/>
              </p:nvSpPr>
              <p:spPr bwMode="auto">
                <a:xfrm>
                  <a:off x="960" y="244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5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6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9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7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16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8" name="Line 17"/>
                <p:cNvSpPr>
                  <a:spLocks noChangeShapeType="1"/>
                </p:cNvSpPr>
                <p:nvPr/>
              </p:nvSpPr>
              <p:spPr bwMode="auto">
                <a:xfrm>
                  <a:off x="960" y="340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19" name="Line 18"/>
                <p:cNvSpPr>
                  <a:spLocks noChangeShapeType="1"/>
                </p:cNvSpPr>
                <p:nvPr/>
              </p:nvSpPr>
              <p:spPr bwMode="auto">
                <a:xfrm>
                  <a:off x="960" y="364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20" name="Line 19"/>
                <p:cNvSpPr>
                  <a:spLocks noChangeShapeType="1"/>
                </p:cNvSpPr>
                <p:nvPr/>
              </p:nvSpPr>
              <p:spPr bwMode="auto">
                <a:xfrm>
                  <a:off x="960" y="38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06" name="Text Box 20"/>
              <p:cNvSpPr txBox="1">
                <a:spLocks noChangeArrowheads="1"/>
              </p:cNvSpPr>
              <p:nvPr/>
            </p:nvSpPr>
            <p:spPr bwMode="auto">
              <a:xfrm>
                <a:off x="508" y="812"/>
                <a:ext cx="436" cy="3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1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2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...</a:t>
                </a:r>
              </a:p>
              <a:p>
                <a:pPr algn="r" eaLnBrk="1" hangingPunct="1"/>
                <a:endParaRPr lang="en-US" altLang="zh-CN">
                  <a:ea typeface="宋体" pitchFamily="2" charset="-122"/>
                </a:endParaRP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d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d+1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d+2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...</a:t>
                </a:r>
              </a:p>
              <a:p>
                <a:pPr algn="r" eaLnBrk="1" hangingPunct="1"/>
                <a:endParaRPr lang="en-US" altLang="zh-CN">
                  <a:ea typeface="宋体" pitchFamily="2" charset="-122"/>
                </a:endParaRPr>
              </a:p>
              <a:p>
                <a:pPr algn="r" eaLnBrk="1" hangingPunct="1"/>
                <a:endParaRPr lang="en-US" altLang="zh-CN">
                  <a:ea typeface="宋体" pitchFamily="2" charset="-122"/>
                </a:endParaRPr>
              </a:p>
              <a:p>
                <a:pPr algn="r" eaLnBrk="1" hangingPunct="1"/>
                <a:endParaRPr lang="en-US" altLang="zh-CN">
                  <a:ea typeface="宋体" pitchFamily="2" charset="-122"/>
                </a:endParaRP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...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m-1</a:t>
                </a:r>
              </a:p>
              <a:p>
                <a:pPr algn="r" eaLnBrk="1" hangingPunct="1"/>
                <a:r>
                  <a:rPr lang="en-US" altLang="zh-CN">
                    <a:ea typeface="宋体" pitchFamily="2" charset="-122"/>
                  </a:rPr>
                  <a:t>m</a:t>
                </a:r>
              </a:p>
            </p:txBody>
          </p:sp>
        </p:grpSp>
        <p:grpSp>
          <p:nvGrpSpPr>
            <p:cNvPr id="31799" name="Group 21"/>
            <p:cNvGrpSpPr>
              <a:grpSpLocks/>
            </p:cNvGrpSpPr>
            <p:nvPr/>
          </p:nvGrpSpPr>
          <p:grpSpPr bwMode="auto">
            <a:xfrm>
              <a:off x="768" y="1536"/>
              <a:ext cx="912" cy="144"/>
              <a:chOff x="2400" y="2832"/>
              <a:chExt cx="1968" cy="240"/>
            </a:xfrm>
          </p:grpSpPr>
          <p:sp>
            <p:nvSpPr>
              <p:cNvPr id="31803" name="AutoShape 22"/>
              <p:cNvSpPr>
                <a:spLocks noChangeArrowheads="1"/>
              </p:cNvSpPr>
              <p:nvPr/>
            </p:nvSpPr>
            <p:spPr bwMode="auto">
              <a:xfrm flipV="1">
                <a:off x="2400" y="2832"/>
                <a:ext cx="1104" cy="240"/>
              </a:xfrm>
              <a:custGeom>
                <a:avLst/>
                <a:gdLst>
                  <a:gd name="T0" fmla="*/ 28 w 21600"/>
                  <a:gd name="T1" fmla="*/ 0 h 21600"/>
                  <a:gd name="T2" fmla="*/ 7 w 21600"/>
                  <a:gd name="T3" fmla="*/ 1 h 21600"/>
                  <a:gd name="T4" fmla="*/ 28 w 21600"/>
                  <a:gd name="T5" fmla="*/ 1 h 21600"/>
                  <a:gd name="T6" fmla="*/ 49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4" name="AutoShape 23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1152" cy="192"/>
              </a:xfrm>
              <a:custGeom>
                <a:avLst/>
                <a:gdLst>
                  <a:gd name="T0" fmla="*/ 31 w 21600"/>
                  <a:gd name="T1" fmla="*/ 0 h 21600"/>
                  <a:gd name="T2" fmla="*/ 8 w 21600"/>
                  <a:gd name="T3" fmla="*/ 1 h 21600"/>
                  <a:gd name="T4" fmla="*/ 31 w 21600"/>
                  <a:gd name="T5" fmla="*/ 0 h 21600"/>
                  <a:gd name="T6" fmla="*/ 54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6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800" name="Group 24"/>
            <p:cNvGrpSpPr>
              <a:grpSpLocks/>
            </p:cNvGrpSpPr>
            <p:nvPr/>
          </p:nvGrpSpPr>
          <p:grpSpPr bwMode="auto">
            <a:xfrm>
              <a:off x="768" y="2976"/>
              <a:ext cx="912" cy="144"/>
              <a:chOff x="2400" y="2832"/>
              <a:chExt cx="1968" cy="240"/>
            </a:xfrm>
          </p:grpSpPr>
          <p:sp>
            <p:nvSpPr>
              <p:cNvPr id="31801" name="AutoShape 25"/>
              <p:cNvSpPr>
                <a:spLocks noChangeArrowheads="1"/>
              </p:cNvSpPr>
              <p:nvPr/>
            </p:nvSpPr>
            <p:spPr bwMode="auto">
              <a:xfrm flipV="1">
                <a:off x="2400" y="2832"/>
                <a:ext cx="1104" cy="240"/>
              </a:xfrm>
              <a:custGeom>
                <a:avLst/>
                <a:gdLst>
                  <a:gd name="T0" fmla="*/ 28 w 21600"/>
                  <a:gd name="T1" fmla="*/ 0 h 21600"/>
                  <a:gd name="T2" fmla="*/ 7 w 21600"/>
                  <a:gd name="T3" fmla="*/ 1 h 21600"/>
                  <a:gd name="T4" fmla="*/ 28 w 21600"/>
                  <a:gd name="T5" fmla="*/ 1 h 21600"/>
                  <a:gd name="T6" fmla="*/ 49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2" name="AutoShape 26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1152" cy="192"/>
              </a:xfrm>
              <a:custGeom>
                <a:avLst/>
                <a:gdLst>
                  <a:gd name="T0" fmla="*/ 31 w 21600"/>
                  <a:gd name="T1" fmla="*/ 0 h 21600"/>
                  <a:gd name="T2" fmla="*/ 8 w 21600"/>
                  <a:gd name="T3" fmla="*/ 1 h 21600"/>
                  <a:gd name="T4" fmla="*/ 31 w 21600"/>
                  <a:gd name="T5" fmla="*/ 0 h 21600"/>
                  <a:gd name="T6" fmla="*/ 54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6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749" name="Group 27"/>
          <p:cNvGrpSpPr>
            <a:grpSpLocks/>
          </p:cNvGrpSpPr>
          <p:nvPr/>
        </p:nvGrpSpPr>
        <p:grpSpPr bwMode="auto">
          <a:xfrm>
            <a:off x="2168525" y="904875"/>
            <a:ext cx="5918200" cy="5343525"/>
            <a:chOff x="2112" y="720"/>
            <a:chExt cx="3728" cy="3366"/>
          </a:xfrm>
        </p:grpSpPr>
        <p:grpSp>
          <p:nvGrpSpPr>
            <p:cNvPr id="31750" name="Group 28"/>
            <p:cNvGrpSpPr>
              <a:grpSpLocks/>
            </p:cNvGrpSpPr>
            <p:nvPr/>
          </p:nvGrpSpPr>
          <p:grpSpPr bwMode="auto">
            <a:xfrm>
              <a:off x="2352" y="748"/>
              <a:ext cx="476" cy="3284"/>
              <a:chOff x="2489" y="672"/>
              <a:chExt cx="439" cy="3284"/>
            </a:xfrm>
          </p:grpSpPr>
          <p:sp>
            <p:nvSpPr>
              <p:cNvPr id="31784" name="Text Box 29"/>
              <p:cNvSpPr txBox="1">
                <a:spLocks noChangeArrowheads="1"/>
              </p:cNvSpPr>
              <p:nvPr/>
            </p:nvSpPr>
            <p:spPr bwMode="auto">
              <a:xfrm>
                <a:off x="2489" y="672"/>
                <a:ext cx="422" cy="3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     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    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...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...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 </a:t>
                </a:r>
              </a:p>
              <a:p>
                <a:pPr algn="ctr" eaLnBrk="1" hangingPunct="1"/>
                <a:endParaRPr lang="en-US" altLang="zh-CN">
                  <a:ea typeface="宋体" pitchFamily="2" charset="-122"/>
                </a:endParaRPr>
              </a:p>
              <a:p>
                <a:pPr algn="ctr" eaLnBrk="1" hangingPunct="1"/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31785" name="Line 30"/>
              <p:cNvSpPr>
                <a:spLocks noChangeShapeType="1"/>
              </p:cNvSpPr>
              <p:nvPr/>
            </p:nvSpPr>
            <p:spPr bwMode="auto">
              <a:xfrm>
                <a:off x="2496" y="11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Line 31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7" name="Line 32"/>
              <p:cNvSpPr>
                <a:spLocks noChangeShapeType="1"/>
              </p:cNvSpPr>
              <p:nvPr/>
            </p:nvSpPr>
            <p:spPr bwMode="auto">
              <a:xfrm>
                <a:off x="249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Line 33"/>
              <p:cNvSpPr>
                <a:spLocks noChangeShapeType="1"/>
              </p:cNvSpPr>
              <p:nvPr/>
            </p:nvSpPr>
            <p:spPr bwMode="auto">
              <a:xfrm>
                <a:off x="2496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9" name="Line 34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35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36"/>
              <p:cNvSpPr>
                <a:spLocks noChangeShapeType="1"/>
              </p:cNvSpPr>
              <p:nvPr/>
            </p:nvSpPr>
            <p:spPr bwMode="auto">
              <a:xfrm>
                <a:off x="2496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Line 37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Line 38"/>
              <p:cNvSpPr>
                <a:spLocks noChangeShapeType="1"/>
              </p:cNvSpPr>
              <p:nvPr/>
            </p:nvSpPr>
            <p:spPr bwMode="auto">
              <a:xfrm>
                <a:off x="2496" y="30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4" name="Line 39"/>
              <p:cNvSpPr>
                <a:spLocks noChangeShapeType="1"/>
              </p:cNvSpPr>
              <p:nvPr/>
            </p:nvSpPr>
            <p:spPr bwMode="auto">
              <a:xfrm>
                <a:off x="2496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5" name="Line 40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6" name="Line 41"/>
              <p:cNvSpPr>
                <a:spLocks noChangeShapeType="1"/>
              </p:cNvSpPr>
              <p:nvPr/>
            </p:nvSpPr>
            <p:spPr bwMode="auto">
              <a:xfrm>
                <a:off x="2496" y="37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7" name="Line 42"/>
              <p:cNvSpPr>
                <a:spLocks noChangeShapeType="1"/>
              </p:cNvSpPr>
              <p:nvPr/>
            </p:nvSpPr>
            <p:spPr bwMode="auto">
              <a:xfrm>
                <a:off x="2496" y="9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1" name="Group 43"/>
            <p:cNvGrpSpPr>
              <a:grpSpLocks/>
            </p:cNvGrpSpPr>
            <p:nvPr/>
          </p:nvGrpSpPr>
          <p:grpSpPr bwMode="auto">
            <a:xfrm>
              <a:off x="3100" y="720"/>
              <a:ext cx="698" cy="294"/>
              <a:chOff x="3100" y="1533"/>
              <a:chExt cx="698" cy="294"/>
            </a:xfrm>
          </p:grpSpPr>
          <p:sp>
            <p:nvSpPr>
              <p:cNvPr id="31781" name="Text Box 44"/>
              <p:cNvSpPr txBox="1">
                <a:spLocks noChangeArrowheads="1"/>
              </p:cNvSpPr>
              <p:nvPr/>
            </p:nvSpPr>
            <p:spPr bwMode="auto">
              <a:xfrm>
                <a:off x="3100" y="1533"/>
                <a:ext cx="69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a   ...    </a:t>
                </a:r>
              </a:p>
            </p:txBody>
          </p:sp>
          <p:sp>
            <p:nvSpPr>
              <p:cNvPr id="31782" name="Line 45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Line 46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2" name="Group 47"/>
            <p:cNvGrpSpPr>
              <a:grpSpLocks/>
            </p:cNvGrpSpPr>
            <p:nvPr/>
          </p:nvGrpSpPr>
          <p:grpSpPr bwMode="auto">
            <a:xfrm>
              <a:off x="3984" y="720"/>
              <a:ext cx="794" cy="294"/>
              <a:chOff x="3052" y="1533"/>
              <a:chExt cx="794" cy="294"/>
            </a:xfrm>
          </p:grpSpPr>
          <p:sp>
            <p:nvSpPr>
              <p:cNvPr id="31778" name="Text Box 48"/>
              <p:cNvSpPr txBox="1">
                <a:spLocks noChangeArrowheads="1"/>
              </p:cNvSpPr>
              <p:nvPr/>
            </p:nvSpPr>
            <p:spPr bwMode="auto">
              <a:xfrm>
                <a:off x="3052" y="1533"/>
                <a:ext cx="79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x   ...   0 </a:t>
                </a:r>
              </a:p>
            </p:txBody>
          </p:sp>
          <p:sp>
            <p:nvSpPr>
              <p:cNvPr id="31779" name="Line 49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Line 50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3" name="Line 51"/>
            <p:cNvSpPr>
              <a:spLocks noChangeShapeType="1"/>
            </p:cNvSpPr>
            <p:nvPr/>
          </p:nvSpPr>
          <p:spPr bwMode="auto">
            <a:xfrm>
              <a:off x="2592" y="8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52"/>
            <p:cNvSpPr>
              <a:spLocks noChangeShapeType="1"/>
            </p:cNvSpPr>
            <p:nvPr/>
          </p:nvSpPr>
          <p:spPr bwMode="auto">
            <a:xfrm>
              <a:off x="3696" y="8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>
              <a:off x="259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54"/>
            <p:cNvSpPr>
              <a:spLocks noChangeShapeType="1"/>
            </p:cNvSpPr>
            <p:nvPr/>
          </p:nvSpPr>
          <p:spPr bwMode="auto">
            <a:xfrm>
              <a:off x="2592" y="39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57" name="Group 55"/>
            <p:cNvGrpSpPr>
              <a:grpSpLocks/>
            </p:cNvGrpSpPr>
            <p:nvPr/>
          </p:nvGrpSpPr>
          <p:grpSpPr bwMode="auto">
            <a:xfrm>
              <a:off x="2112" y="2640"/>
              <a:ext cx="912" cy="144"/>
              <a:chOff x="2400" y="2832"/>
              <a:chExt cx="1968" cy="240"/>
            </a:xfrm>
          </p:grpSpPr>
          <p:sp>
            <p:nvSpPr>
              <p:cNvPr id="31776" name="AutoShape 56"/>
              <p:cNvSpPr>
                <a:spLocks noChangeArrowheads="1"/>
              </p:cNvSpPr>
              <p:nvPr/>
            </p:nvSpPr>
            <p:spPr bwMode="auto">
              <a:xfrm flipV="1">
                <a:off x="2400" y="2832"/>
                <a:ext cx="1104" cy="240"/>
              </a:xfrm>
              <a:custGeom>
                <a:avLst/>
                <a:gdLst>
                  <a:gd name="T0" fmla="*/ 28 w 21600"/>
                  <a:gd name="T1" fmla="*/ 0 h 21600"/>
                  <a:gd name="T2" fmla="*/ 7 w 21600"/>
                  <a:gd name="T3" fmla="*/ 1 h 21600"/>
                  <a:gd name="T4" fmla="*/ 28 w 21600"/>
                  <a:gd name="T5" fmla="*/ 1 h 21600"/>
                  <a:gd name="T6" fmla="*/ 49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7" name="AutoShape 57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1152" cy="192"/>
              </a:xfrm>
              <a:custGeom>
                <a:avLst/>
                <a:gdLst>
                  <a:gd name="T0" fmla="*/ 31 w 21600"/>
                  <a:gd name="T1" fmla="*/ 0 h 21600"/>
                  <a:gd name="T2" fmla="*/ 8 w 21600"/>
                  <a:gd name="T3" fmla="*/ 1 h 21600"/>
                  <a:gd name="T4" fmla="*/ 31 w 21600"/>
                  <a:gd name="T5" fmla="*/ 0 h 21600"/>
                  <a:gd name="T6" fmla="*/ 54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6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993300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8" name="Group 58"/>
            <p:cNvGrpSpPr>
              <a:grpSpLocks/>
            </p:cNvGrpSpPr>
            <p:nvPr/>
          </p:nvGrpSpPr>
          <p:grpSpPr bwMode="auto">
            <a:xfrm>
              <a:off x="3115" y="1386"/>
              <a:ext cx="805" cy="294"/>
              <a:chOff x="3047" y="1533"/>
              <a:chExt cx="805" cy="294"/>
            </a:xfrm>
          </p:grpSpPr>
          <p:sp>
            <p:nvSpPr>
              <p:cNvPr id="31773" name="Text Box 59"/>
              <p:cNvSpPr txBox="1">
                <a:spLocks noChangeArrowheads="1"/>
              </p:cNvSpPr>
              <p:nvPr/>
            </p:nvSpPr>
            <p:spPr bwMode="auto">
              <a:xfrm>
                <a:off x="3047" y="1533"/>
                <a:ext cx="805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b   ...   0 </a:t>
                </a:r>
              </a:p>
            </p:txBody>
          </p:sp>
          <p:sp>
            <p:nvSpPr>
              <p:cNvPr id="31774" name="Line 60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Line 61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9" name="Group 62"/>
            <p:cNvGrpSpPr>
              <a:grpSpLocks/>
            </p:cNvGrpSpPr>
            <p:nvPr/>
          </p:nvGrpSpPr>
          <p:grpSpPr bwMode="auto">
            <a:xfrm>
              <a:off x="3125" y="3792"/>
              <a:ext cx="783" cy="294"/>
              <a:chOff x="3057" y="1533"/>
              <a:chExt cx="783" cy="294"/>
            </a:xfrm>
          </p:grpSpPr>
          <p:sp>
            <p:nvSpPr>
              <p:cNvPr id="31770" name="Text Box 63"/>
              <p:cNvSpPr txBox="1">
                <a:spLocks noChangeArrowheads="1"/>
              </p:cNvSpPr>
              <p:nvPr/>
            </p:nvSpPr>
            <p:spPr bwMode="auto">
              <a:xfrm>
                <a:off x="3057" y="1533"/>
                <a:ext cx="78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c   ...      </a:t>
                </a:r>
              </a:p>
            </p:txBody>
          </p:sp>
          <p:sp>
            <p:nvSpPr>
              <p:cNvPr id="31771" name="Line 64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2" name="Line 65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60" name="Group 66"/>
            <p:cNvGrpSpPr>
              <a:grpSpLocks/>
            </p:cNvGrpSpPr>
            <p:nvPr/>
          </p:nvGrpSpPr>
          <p:grpSpPr bwMode="auto">
            <a:xfrm>
              <a:off x="4096" y="3792"/>
              <a:ext cx="762" cy="294"/>
              <a:chOff x="3068" y="1533"/>
              <a:chExt cx="762" cy="294"/>
            </a:xfrm>
          </p:grpSpPr>
          <p:sp>
            <p:nvSpPr>
              <p:cNvPr id="31767" name="Text Box 67"/>
              <p:cNvSpPr txBox="1">
                <a:spLocks noChangeArrowheads="1"/>
              </p:cNvSpPr>
              <p:nvPr/>
            </p:nvSpPr>
            <p:spPr bwMode="auto">
              <a:xfrm>
                <a:off x="3068" y="1533"/>
                <a:ext cx="76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f   ...      </a:t>
                </a:r>
              </a:p>
            </p:txBody>
          </p:sp>
          <p:sp>
            <p:nvSpPr>
              <p:cNvPr id="31768" name="Line 68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Line 69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61" name="Group 70"/>
            <p:cNvGrpSpPr>
              <a:grpSpLocks/>
            </p:cNvGrpSpPr>
            <p:nvPr/>
          </p:nvGrpSpPr>
          <p:grpSpPr bwMode="auto">
            <a:xfrm>
              <a:off x="5035" y="3792"/>
              <a:ext cx="805" cy="294"/>
              <a:chOff x="3047" y="1533"/>
              <a:chExt cx="805" cy="294"/>
            </a:xfrm>
          </p:grpSpPr>
          <p:sp>
            <p:nvSpPr>
              <p:cNvPr id="31764" name="Text Box 71"/>
              <p:cNvSpPr txBox="1">
                <a:spLocks noChangeArrowheads="1"/>
              </p:cNvSpPr>
              <p:nvPr/>
            </p:nvSpPr>
            <p:spPr bwMode="auto">
              <a:xfrm>
                <a:off x="3047" y="1533"/>
                <a:ext cx="805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itchFamily="2" charset="-122"/>
                  </a:rPr>
                  <a:t>n   ...   0 </a:t>
                </a:r>
              </a:p>
            </p:txBody>
          </p:sp>
          <p:sp>
            <p:nvSpPr>
              <p:cNvPr id="31765" name="Line 72"/>
              <p:cNvSpPr>
                <a:spLocks noChangeShapeType="1"/>
              </p:cNvSpPr>
              <p:nvPr/>
            </p:nvSpPr>
            <p:spPr bwMode="auto">
              <a:xfrm>
                <a:off x="3312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6" name="Line 73"/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2" name="Line 74"/>
            <p:cNvSpPr>
              <a:spLocks noChangeShapeType="1"/>
            </p:cNvSpPr>
            <p:nvPr/>
          </p:nvSpPr>
          <p:spPr bwMode="auto">
            <a:xfrm>
              <a:off x="379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Line 75"/>
            <p:cNvSpPr>
              <a:spLocks noChangeShapeType="1"/>
            </p:cNvSpPr>
            <p:nvPr/>
          </p:nvSpPr>
          <p:spPr bwMode="auto">
            <a:xfrm>
              <a:off x="475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</a:t>
            </a:r>
            <a:r>
              <a:rPr lang="zh-CN" altLang="en-US" dirty="0" smtClean="0"/>
              <a:t>语义分析的任务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语义分析程序通过将变量的定义与变量的引用联系起来，对源程序的含义进行</a:t>
            </a:r>
            <a:r>
              <a:rPr lang="zh-CN" altLang="zh-CN" dirty="0" smtClean="0"/>
              <a:t>检查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检查</a:t>
            </a:r>
            <a:r>
              <a:rPr lang="zh-CN" altLang="zh-CN" dirty="0"/>
              <a:t>每一个语法成分是否具有正确的</a:t>
            </a:r>
            <a:r>
              <a:rPr lang="zh-CN" altLang="zh-CN" dirty="0" smtClean="0"/>
              <a:t>语义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语义分析的任务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）收集并保存上下文有关的信息；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）类型检查。</a:t>
            </a:r>
            <a:endParaRPr lang="en-US" altLang="zh-CN" dirty="0" smtClean="0"/>
          </a:p>
          <a:p>
            <a:r>
              <a:rPr lang="zh-CN" altLang="en-US" dirty="0" smtClean="0"/>
              <a:t>符号表</a:t>
            </a:r>
            <a:r>
              <a:rPr lang="zh-CN" altLang="zh-CN" dirty="0" smtClean="0"/>
              <a:t>的</a:t>
            </a:r>
            <a:r>
              <a:rPr lang="zh-CN" altLang="zh-CN" dirty="0"/>
              <a:t>建立和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zh-CN" dirty="0" smtClean="0"/>
              <a:t>分析</a:t>
            </a:r>
            <a:r>
              <a:rPr lang="zh-CN" altLang="zh-CN" dirty="0"/>
              <a:t>声明语句时，收集所声明标识符的有关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如</a:t>
            </a:r>
            <a:r>
              <a:rPr lang="zh-CN" altLang="zh-CN" dirty="0"/>
              <a:t>类型、存储位置、作用域</a:t>
            </a:r>
            <a:r>
              <a:rPr lang="zh-CN" altLang="zh-CN" dirty="0" smtClean="0"/>
              <a:t>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并</a:t>
            </a:r>
            <a:r>
              <a:rPr lang="zh-CN" altLang="zh-CN" dirty="0"/>
              <a:t>记录在符号表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只要编译</a:t>
            </a:r>
            <a:r>
              <a:rPr lang="zh-CN" altLang="en-US" dirty="0" smtClean="0"/>
              <a:t>时</a:t>
            </a:r>
            <a:r>
              <a:rPr lang="zh-CN" altLang="zh-CN" dirty="0" smtClean="0"/>
              <a:t>控制</a:t>
            </a:r>
            <a:r>
              <a:rPr lang="zh-CN" altLang="zh-CN" dirty="0"/>
              <a:t>处于声明该标识符的程序块中，就可以从符号表中查到它的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17BB73-7FAD-4C25-B055-60AD06CE65B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D5887-A2D1-4C43-835F-E494C7524BC3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11200"/>
          </a:xfrm>
        </p:spPr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块结构语言的符号表组织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块结构语言：</a:t>
            </a:r>
          </a:p>
          <a:p>
            <a:pPr lvl="1" eaLnBrk="1" hangingPunct="1"/>
            <a:r>
              <a:rPr lang="zh-CN" altLang="en-US" dirty="0" smtClean="0"/>
              <a:t>模块中可嵌套子块</a:t>
            </a:r>
          </a:p>
          <a:p>
            <a:pPr lvl="1" eaLnBrk="1" hangingPunct="1"/>
            <a:r>
              <a:rPr lang="zh-CN" altLang="en-US" dirty="0" smtClean="0"/>
              <a:t>每个块中均可以定义局部变量</a:t>
            </a:r>
          </a:p>
          <a:p>
            <a:pPr eaLnBrk="1" hangingPunct="1"/>
            <a:r>
              <a:rPr lang="zh-CN" altLang="en-US" dirty="0" smtClean="0"/>
              <a:t>每个程序块有一个子表，保存该块中声明的名字及其属性。</a:t>
            </a:r>
          </a:p>
          <a:p>
            <a:pPr eaLnBrk="1" hangingPunct="1"/>
            <a:r>
              <a:rPr lang="zh-CN" altLang="en-US" dirty="0" smtClean="0"/>
              <a:t>符号表组织</a:t>
            </a:r>
          </a:p>
          <a:p>
            <a:pPr lvl="1" eaLnBrk="1" hangingPunct="1"/>
            <a:r>
              <a:rPr lang="zh-CN" altLang="en-US" dirty="0" smtClean="0"/>
              <a:t>栈式符号表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栈</a:t>
            </a:r>
            <a:r>
              <a:rPr lang="zh-CN" altLang="en-US" dirty="0" smtClean="0"/>
              <a:t>式散列符号表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6E80FC-E090-4C37-9558-657EACDC4137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栈式符号表</a:t>
            </a: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138306"/>
            <a:ext cx="7570000" cy="466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084186"/>
            <a:ext cx="8686800" cy="94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kern="0" dirty="0" smtClean="0"/>
              <a:t>当遇到变量声明时，将包含变量属性的记录入栈</a:t>
            </a:r>
          </a:p>
          <a:p>
            <a:pPr eaLnBrk="1" hangingPunct="1"/>
            <a:r>
              <a:rPr lang="zh-CN" altLang="en-US" sz="2400" kern="0" dirty="0" smtClean="0"/>
              <a:t>当到达块结尾时，将该块中声明的所有变量的记录出栈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54" y="683695"/>
            <a:ext cx="5143546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9336A4-EF7B-4C3C-A801-07D641440337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栈式符号表</a:t>
            </a:r>
            <a:r>
              <a:rPr lang="zh-CN" altLang="en-US" dirty="0" smtClean="0"/>
              <a:t>操作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3795"/>
            <a:ext cx="8686800" cy="48170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</a:p>
          <a:p>
            <a:pPr lvl="1" eaLnBrk="1" hangingPunct="1"/>
            <a:r>
              <a:rPr lang="zh-CN" altLang="en-US" dirty="0" smtClean="0"/>
              <a:t>检查子表中是否有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重名变量</a:t>
            </a:r>
          </a:p>
          <a:p>
            <a:pPr lvl="2" eaLnBrk="1" hangingPunct="1"/>
            <a:r>
              <a:rPr lang="zh-CN" altLang="en-US" dirty="0" smtClean="0"/>
              <a:t>无，</a:t>
            </a:r>
            <a:r>
              <a:rPr lang="zh-CN" altLang="en-US" dirty="0" smtClean="0">
                <a:latin typeface="宋体" pitchFamily="2" charset="-122"/>
              </a:rPr>
              <a:t>新记录</a:t>
            </a:r>
            <a:r>
              <a:rPr lang="zh-CN" altLang="en-US" dirty="0">
                <a:latin typeface="宋体" pitchFamily="2" charset="-122"/>
              </a:rPr>
              <a:t>压</a:t>
            </a:r>
            <a:r>
              <a:rPr lang="zh-CN" altLang="en-US" dirty="0" smtClean="0">
                <a:latin typeface="宋体" pitchFamily="2" charset="-122"/>
              </a:rPr>
              <a:t>入栈顶</a:t>
            </a:r>
          </a:p>
          <a:p>
            <a:pPr lvl="2" eaLnBrk="1" hangingPunct="1"/>
            <a:r>
              <a:rPr lang="zh-CN" altLang="en-US" dirty="0" smtClean="0">
                <a:latin typeface="宋体" pitchFamily="2" charset="-122"/>
              </a:rPr>
              <a:t>有，报告错误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检索</a:t>
            </a:r>
          </a:p>
          <a:p>
            <a:pPr lvl="1" eaLnBrk="1" hangingPunct="1"/>
            <a:r>
              <a:rPr lang="zh-CN" altLang="en-US" dirty="0" smtClean="0"/>
              <a:t>从栈顶到栈底</a:t>
            </a:r>
            <a:r>
              <a:rPr lang="zh-CN" altLang="en-US" dirty="0" smtClean="0">
                <a:latin typeface="宋体" pitchFamily="2" charset="-122"/>
              </a:rPr>
              <a:t>线性</a:t>
            </a:r>
            <a:r>
              <a:rPr lang="zh-CN" altLang="en-US" dirty="0" smtClean="0"/>
              <a:t>检索</a:t>
            </a:r>
          </a:p>
          <a:p>
            <a:pPr lvl="2" eaLnBrk="1" hangingPunct="1"/>
            <a:r>
              <a:rPr lang="zh-CN" altLang="en-US" dirty="0" smtClean="0"/>
              <a:t>在当前子表中找到，局部变量</a:t>
            </a:r>
          </a:p>
          <a:p>
            <a:pPr lvl="2" eaLnBrk="1" hangingPunct="1"/>
            <a:r>
              <a:rPr lang="zh-CN" altLang="en-US" dirty="0" smtClean="0"/>
              <a:t>在其他子表中找到，非局部名字</a:t>
            </a:r>
          </a:p>
          <a:p>
            <a:pPr lvl="1" eaLnBrk="1" hangingPunct="1"/>
            <a:r>
              <a:rPr lang="zh-CN" altLang="en-US" dirty="0" smtClean="0"/>
              <a:t>实现了最近嵌套作用域原则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C082B6-1395-4686-A666-F6C25C4AD60A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178750"/>
            <a:ext cx="8190095" cy="529824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定位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将栈顶指针</a:t>
            </a:r>
            <a:r>
              <a:rPr lang="en-US" altLang="zh-CN" dirty="0" smtClean="0"/>
              <a:t>top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压入块索引表顶端。</a:t>
            </a:r>
          </a:p>
          <a:p>
            <a:pPr lvl="1" eaLnBrk="1" hangingPunct="1"/>
            <a:r>
              <a:rPr lang="zh-CN" altLang="en-US" dirty="0" smtClean="0"/>
              <a:t>块索引表的元素是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指针，指向相应块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的子表中第一个记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录在栈中的位置。</a:t>
            </a:r>
          </a:p>
          <a:p>
            <a:pPr eaLnBrk="1" hangingPunct="1"/>
            <a:r>
              <a:rPr lang="zh-CN" altLang="en-US" dirty="0" smtClean="0"/>
              <a:t>重定位</a:t>
            </a:r>
          </a:p>
          <a:p>
            <a:pPr lvl="1" eaLnBrk="1" hangingPunct="1"/>
            <a:r>
              <a:rPr lang="zh-CN" altLang="en-US" dirty="0" smtClean="0"/>
              <a:t>用块索引表顶端元素的值恢复栈顶指针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，完成重定位操作。</a:t>
            </a:r>
          </a:p>
          <a:p>
            <a:pPr lvl="1" algn="just" eaLnBrk="1" hangingPunct="1"/>
            <a:r>
              <a:rPr lang="zh-CN" altLang="en-US" dirty="0" smtClean="0"/>
              <a:t>有效地清除刚刚被编译完的块在栈式符号表中的所有记录。</a:t>
            </a:r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宋体" pitchFamily="2" charset="-122"/>
              </a:rPr>
              <a:t>栈式符号表</a:t>
            </a:r>
            <a:r>
              <a:rPr lang="zh-CN" altLang="en-US" kern="0" dirty="0" smtClean="0"/>
              <a:t>操作（续）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6" y="990600"/>
            <a:ext cx="5040560" cy="348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8FF9E9-CDEA-44F8-A376-94FEB99D923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栈式散列符号表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假设散列表的大小为</a:t>
            </a:r>
            <a:r>
              <a:rPr lang="en-US" altLang="zh-CN" dirty="0" smtClean="0">
                <a:latin typeface="宋体" pitchFamily="2" charset="-122"/>
              </a:rPr>
              <a:t>11</a:t>
            </a:r>
            <a:r>
              <a:rPr lang="zh-CN" altLang="en-US" dirty="0" smtClean="0">
                <a:latin typeface="宋体" pitchFamily="2" charset="-122"/>
              </a:rPr>
              <a:t>，散列函数执行如下变换：</a:t>
            </a: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078850"/>
            <a:ext cx="48101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617FCA-BFF5-4137-9C69-3301002FEB47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1150938" y="32035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1060450" y="32035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10</a:t>
            </a:r>
          </a:p>
        </p:txBody>
      </p:sp>
      <p:grpSp>
        <p:nvGrpSpPr>
          <p:cNvPr id="365572" name="Group 4"/>
          <p:cNvGrpSpPr>
            <a:grpSpLocks/>
          </p:cNvGrpSpPr>
          <p:nvPr/>
        </p:nvGrpSpPr>
        <p:grpSpPr bwMode="auto">
          <a:xfrm>
            <a:off x="6461125" y="4724400"/>
            <a:ext cx="1071563" cy="549275"/>
            <a:chOff x="7934" y="6345"/>
            <a:chExt cx="1197" cy="480"/>
          </a:xfrm>
        </p:grpSpPr>
        <p:sp>
          <p:nvSpPr>
            <p:cNvPr id="38030" name="Line 5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Text Box 6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7466013" y="5835650"/>
            <a:ext cx="376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>
            <a:off x="7466013" y="5424488"/>
            <a:ext cx="376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7451725" y="5408613"/>
            <a:ext cx="412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6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7451725" y="5843588"/>
            <a:ext cx="412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1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 flipH="1">
            <a:off x="6462713" y="6040438"/>
            <a:ext cx="1003300" cy="4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5580" name="Group 12"/>
          <p:cNvGrpSpPr>
            <a:grpSpLocks/>
          </p:cNvGrpSpPr>
          <p:nvPr/>
        </p:nvGrpSpPr>
        <p:grpSpPr bwMode="auto">
          <a:xfrm>
            <a:off x="6462713" y="4466400"/>
            <a:ext cx="1003300" cy="1168266"/>
            <a:chOff x="8294" y="9865"/>
            <a:chExt cx="1120" cy="1060"/>
          </a:xfrm>
        </p:grpSpPr>
        <p:sp>
          <p:nvSpPr>
            <p:cNvPr id="38026" name="Line 13"/>
            <p:cNvSpPr>
              <a:spLocks noChangeShapeType="1"/>
            </p:cNvSpPr>
            <p:nvPr/>
          </p:nvSpPr>
          <p:spPr bwMode="auto">
            <a:xfrm flipH="1">
              <a:off x="8294" y="9865"/>
              <a:ext cx="8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027" name="Group 14"/>
            <p:cNvGrpSpPr>
              <a:grpSpLocks/>
            </p:cNvGrpSpPr>
            <p:nvPr/>
          </p:nvGrpSpPr>
          <p:grpSpPr bwMode="auto">
            <a:xfrm>
              <a:off x="9134" y="9865"/>
              <a:ext cx="280" cy="1060"/>
              <a:chOff x="9074" y="9865"/>
              <a:chExt cx="340" cy="1060"/>
            </a:xfrm>
          </p:grpSpPr>
          <p:sp>
            <p:nvSpPr>
              <p:cNvPr id="38028" name="Line 15"/>
              <p:cNvSpPr>
                <a:spLocks noChangeShapeType="1"/>
              </p:cNvSpPr>
              <p:nvPr/>
            </p:nvSpPr>
            <p:spPr bwMode="auto">
              <a:xfrm>
                <a:off x="9094" y="10905"/>
                <a:ext cx="3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9" name="Line 16"/>
              <p:cNvSpPr>
                <a:spLocks noChangeShapeType="1"/>
              </p:cNvSpPr>
              <p:nvPr/>
            </p:nvSpPr>
            <p:spPr bwMode="auto">
              <a:xfrm>
                <a:off x="9074" y="9865"/>
                <a:ext cx="0" cy="10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5585" name="Group 17"/>
          <p:cNvGrpSpPr>
            <a:grpSpLocks/>
          </p:cNvGrpSpPr>
          <p:nvPr/>
        </p:nvGrpSpPr>
        <p:grpSpPr bwMode="auto">
          <a:xfrm>
            <a:off x="6194425" y="4714875"/>
            <a:ext cx="590550" cy="1257300"/>
            <a:chOff x="8034" y="9565"/>
            <a:chExt cx="520" cy="1440"/>
          </a:xfrm>
        </p:grpSpPr>
        <p:grpSp>
          <p:nvGrpSpPr>
            <p:cNvPr id="38022" name="Group 18"/>
            <p:cNvGrpSpPr>
              <a:grpSpLocks/>
            </p:cNvGrpSpPr>
            <p:nvPr/>
          </p:nvGrpSpPr>
          <p:grpSpPr bwMode="auto">
            <a:xfrm>
              <a:off x="8034" y="9565"/>
              <a:ext cx="520" cy="1180"/>
              <a:chOff x="8014" y="8705"/>
              <a:chExt cx="520" cy="820"/>
            </a:xfrm>
          </p:grpSpPr>
          <p:sp>
            <p:nvSpPr>
              <p:cNvPr id="38024" name="Line 19"/>
              <p:cNvSpPr>
                <a:spLocks noChangeShapeType="1"/>
              </p:cNvSpPr>
              <p:nvPr/>
            </p:nvSpPr>
            <p:spPr bwMode="auto">
              <a:xfrm>
                <a:off x="8014" y="8705"/>
                <a:ext cx="5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5" name="Line 20"/>
              <p:cNvSpPr>
                <a:spLocks noChangeShapeType="1"/>
              </p:cNvSpPr>
              <p:nvPr/>
            </p:nvSpPr>
            <p:spPr bwMode="auto">
              <a:xfrm>
                <a:off x="8534" y="8705"/>
                <a:ext cx="0" cy="8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023" name="Line 21"/>
            <p:cNvSpPr>
              <a:spLocks noChangeShapeType="1"/>
            </p:cNvSpPr>
            <p:nvPr/>
          </p:nvSpPr>
          <p:spPr bwMode="auto">
            <a:xfrm flipH="1">
              <a:off x="8274" y="10745"/>
              <a:ext cx="280" cy="2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5590" name="Group 22"/>
          <p:cNvGrpSpPr>
            <a:grpSpLocks/>
          </p:cNvGrpSpPr>
          <p:nvPr/>
        </p:nvGrpSpPr>
        <p:grpSpPr bwMode="auto">
          <a:xfrm>
            <a:off x="6461125" y="5857875"/>
            <a:ext cx="1071563" cy="549275"/>
            <a:chOff x="7934" y="6345"/>
            <a:chExt cx="1197" cy="480"/>
          </a:xfrm>
        </p:grpSpPr>
        <p:sp>
          <p:nvSpPr>
            <p:cNvPr id="38020" name="Line 23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Text Box 24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6469063" y="5443538"/>
            <a:ext cx="1071562" cy="549275"/>
            <a:chOff x="7934" y="6345"/>
            <a:chExt cx="1197" cy="480"/>
          </a:xfrm>
        </p:grpSpPr>
        <p:sp>
          <p:nvSpPr>
            <p:cNvPr id="38018" name="Line 26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Text Box 27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grpSp>
        <p:nvGrpSpPr>
          <p:cNvPr id="365596" name="Group 28"/>
          <p:cNvGrpSpPr>
            <a:grpSpLocks/>
          </p:cNvGrpSpPr>
          <p:nvPr/>
        </p:nvGrpSpPr>
        <p:grpSpPr bwMode="auto">
          <a:xfrm>
            <a:off x="6461125" y="5084763"/>
            <a:ext cx="1071563" cy="549275"/>
            <a:chOff x="7934" y="6345"/>
            <a:chExt cx="1197" cy="480"/>
          </a:xfrm>
        </p:grpSpPr>
        <p:sp>
          <p:nvSpPr>
            <p:cNvPr id="38016" name="Line 29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Text Box 30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grpSp>
        <p:nvGrpSpPr>
          <p:cNvPr id="365599" name="Group 31"/>
          <p:cNvGrpSpPr>
            <a:grpSpLocks/>
          </p:cNvGrpSpPr>
          <p:nvPr/>
        </p:nvGrpSpPr>
        <p:grpSpPr bwMode="auto">
          <a:xfrm>
            <a:off x="6469063" y="4364038"/>
            <a:ext cx="1071562" cy="549275"/>
            <a:chOff x="7934" y="6345"/>
            <a:chExt cx="1197" cy="480"/>
          </a:xfrm>
        </p:grpSpPr>
        <p:sp>
          <p:nvSpPr>
            <p:cNvPr id="38014" name="Line 32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Text Box 33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7905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栈式</a:t>
            </a:r>
            <a:r>
              <a:rPr lang="zh-CN" altLang="en-US" dirty="0">
                <a:latin typeface="宋体" pitchFamily="2" charset="-122"/>
              </a:rPr>
              <a:t>散列</a:t>
            </a:r>
            <a:r>
              <a:rPr lang="zh-CN" altLang="en-US" dirty="0" smtClean="0">
                <a:latin typeface="宋体" pitchFamily="2" charset="-122"/>
              </a:rPr>
              <a:t>符号表示意图</a:t>
            </a:r>
          </a:p>
        </p:txBody>
      </p:sp>
      <p:sp>
        <p:nvSpPr>
          <p:cNvPr id="37906" name="Rectangle 35" descr="浅色上对角线"/>
          <p:cNvSpPr>
            <a:spLocks noChangeArrowheads="1"/>
          </p:cNvSpPr>
          <p:nvPr/>
        </p:nvSpPr>
        <p:spPr bwMode="auto">
          <a:xfrm>
            <a:off x="3848100" y="2906713"/>
            <a:ext cx="2095500" cy="33401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Text Box 36"/>
          <p:cNvSpPr txBox="1">
            <a:spLocks noChangeArrowheads="1"/>
          </p:cNvSpPr>
          <p:nvPr/>
        </p:nvSpPr>
        <p:spPr bwMode="auto">
          <a:xfrm>
            <a:off x="2095500" y="2814638"/>
            <a:ext cx="449263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10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9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8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7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6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5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4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3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2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1</a:t>
            </a:r>
          </a:p>
        </p:txBody>
      </p:sp>
      <p:grpSp>
        <p:nvGrpSpPr>
          <p:cNvPr id="37908" name="Group 37"/>
          <p:cNvGrpSpPr>
            <a:grpSpLocks/>
          </p:cNvGrpSpPr>
          <p:nvPr/>
        </p:nvGrpSpPr>
        <p:grpSpPr bwMode="auto">
          <a:xfrm>
            <a:off x="2593975" y="2403475"/>
            <a:ext cx="3886200" cy="3843338"/>
            <a:chOff x="3654" y="7865"/>
            <a:chExt cx="4340" cy="3360"/>
          </a:xfrm>
        </p:grpSpPr>
        <p:sp>
          <p:nvSpPr>
            <p:cNvPr id="37998" name="Line 38"/>
            <p:cNvSpPr>
              <a:spLocks noChangeShapeType="1"/>
            </p:cNvSpPr>
            <p:nvPr/>
          </p:nvSpPr>
          <p:spPr bwMode="auto">
            <a:xfrm>
              <a:off x="3654" y="1092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39"/>
            <p:cNvSpPr>
              <a:spLocks noChangeShapeType="1"/>
            </p:cNvSpPr>
            <p:nvPr/>
          </p:nvSpPr>
          <p:spPr bwMode="auto">
            <a:xfrm>
              <a:off x="3654" y="1062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40"/>
            <p:cNvSpPr>
              <a:spLocks noChangeShapeType="1"/>
            </p:cNvSpPr>
            <p:nvPr/>
          </p:nvSpPr>
          <p:spPr bwMode="auto">
            <a:xfrm>
              <a:off x="3654" y="1032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Line 41"/>
            <p:cNvSpPr>
              <a:spLocks noChangeShapeType="1"/>
            </p:cNvSpPr>
            <p:nvPr/>
          </p:nvSpPr>
          <p:spPr bwMode="auto">
            <a:xfrm>
              <a:off x="3654" y="1002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42"/>
            <p:cNvSpPr>
              <a:spLocks noChangeShapeType="1"/>
            </p:cNvSpPr>
            <p:nvPr/>
          </p:nvSpPr>
          <p:spPr bwMode="auto">
            <a:xfrm>
              <a:off x="3654" y="828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43"/>
            <p:cNvSpPr>
              <a:spLocks noChangeShapeType="1"/>
            </p:cNvSpPr>
            <p:nvPr/>
          </p:nvSpPr>
          <p:spPr bwMode="auto">
            <a:xfrm>
              <a:off x="3674" y="858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Line 44"/>
            <p:cNvSpPr>
              <a:spLocks noChangeShapeType="1"/>
            </p:cNvSpPr>
            <p:nvPr/>
          </p:nvSpPr>
          <p:spPr bwMode="auto">
            <a:xfrm>
              <a:off x="3654" y="886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Line 45"/>
            <p:cNvSpPr>
              <a:spLocks noChangeShapeType="1"/>
            </p:cNvSpPr>
            <p:nvPr/>
          </p:nvSpPr>
          <p:spPr bwMode="auto">
            <a:xfrm>
              <a:off x="3654" y="916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Line 46"/>
            <p:cNvSpPr>
              <a:spLocks noChangeShapeType="1"/>
            </p:cNvSpPr>
            <p:nvPr/>
          </p:nvSpPr>
          <p:spPr bwMode="auto">
            <a:xfrm>
              <a:off x="3654" y="944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Line 47"/>
            <p:cNvSpPr>
              <a:spLocks noChangeShapeType="1"/>
            </p:cNvSpPr>
            <p:nvPr/>
          </p:nvSpPr>
          <p:spPr bwMode="auto">
            <a:xfrm>
              <a:off x="3654" y="972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008" name="Group 48"/>
            <p:cNvGrpSpPr>
              <a:grpSpLocks/>
            </p:cNvGrpSpPr>
            <p:nvPr/>
          </p:nvGrpSpPr>
          <p:grpSpPr bwMode="auto">
            <a:xfrm>
              <a:off x="3654" y="7865"/>
              <a:ext cx="4320" cy="3360"/>
              <a:chOff x="3654" y="5965"/>
              <a:chExt cx="4320" cy="5260"/>
            </a:xfrm>
          </p:grpSpPr>
          <p:grpSp>
            <p:nvGrpSpPr>
              <p:cNvPr id="38009" name="Group 49"/>
              <p:cNvGrpSpPr>
                <a:grpSpLocks/>
              </p:cNvGrpSpPr>
              <p:nvPr/>
            </p:nvGrpSpPr>
            <p:grpSpPr bwMode="auto">
              <a:xfrm>
                <a:off x="3654" y="5965"/>
                <a:ext cx="4320" cy="5260"/>
                <a:chOff x="3654" y="5965"/>
                <a:chExt cx="4320" cy="5260"/>
              </a:xfrm>
            </p:grpSpPr>
            <p:sp>
              <p:nvSpPr>
                <p:cNvPr id="38011" name="Line 50"/>
                <p:cNvSpPr>
                  <a:spLocks noChangeShapeType="1"/>
                </p:cNvSpPr>
                <p:nvPr/>
              </p:nvSpPr>
              <p:spPr bwMode="auto">
                <a:xfrm>
                  <a:off x="3654" y="5965"/>
                  <a:ext cx="0" cy="52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12" name="Line 51"/>
                <p:cNvSpPr>
                  <a:spLocks noChangeShapeType="1"/>
                </p:cNvSpPr>
                <p:nvPr/>
              </p:nvSpPr>
              <p:spPr bwMode="auto">
                <a:xfrm>
                  <a:off x="7974" y="5978"/>
                  <a:ext cx="0" cy="52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13" name="Line 52"/>
                <p:cNvSpPr>
                  <a:spLocks noChangeShapeType="1"/>
                </p:cNvSpPr>
                <p:nvPr/>
              </p:nvSpPr>
              <p:spPr bwMode="auto">
                <a:xfrm>
                  <a:off x="3654" y="1121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010" name="Line 53"/>
              <p:cNvSpPr>
                <a:spLocks noChangeShapeType="1"/>
              </p:cNvSpPr>
              <p:nvPr/>
            </p:nvSpPr>
            <p:spPr bwMode="auto">
              <a:xfrm>
                <a:off x="5054" y="5965"/>
                <a:ext cx="0" cy="5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909" name="Group 54"/>
          <p:cNvGrpSpPr>
            <a:grpSpLocks/>
          </p:cNvGrpSpPr>
          <p:nvPr/>
        </p:nvGrpSpPr>
        <p:grpSpPr bwMode="auto">
          <a:xfrm>
            <a:off x="7466013" y="4989513"/>
            <a:ext cx="376237" cy="1303337"/>
            <a:chOff x="3714" y="5545"/>
            <a:chExt cx="440" cy="2000"/>
          </a:xfrm>
        </p:grpSpPr>
        <p:sp>
          <p:nvSpPr>
            <p:cNvPr id="37995" name="Line 55"/>
            <p:cNvSpPr>
              <a:spLocks noChangeShapeType="1"/>
            </p:cNvSpPr>
            <p:nvPr/>
          </p:nvSpPr>
          <p:spPr bwMode="auto">
            <a:xfrm>
              <a:off x="3714" y="5545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56"/>
            <p:cNvSpPr>
              <a:spLocks noChangeShapeType="1"/>
            </p:cNvSpPr>
            <p:nvPr/>
          </p:nvSpPr>
          <p:spPr bwMode="auto">
            <a:xfrm>
              <a:off x="4154" y="5565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57"/>
            <p:cNvSpPr>
              <a:spLocks noChangeShapeType="1"/>
            </p:cNvSpPr>
            <p:nvPr/>
          </p:nvSpPr>
          <p:spPr bwMode="auto">
            <a:xfrm>
              <a:off x="3714" y="7525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5626" name="Text Box 58"/>
          <p:cNvSpPr txBox="1">
            <a:spLocks noChangeArrowheads="1"/>
          </p:cNvSpPr>
          <p:nvPr/>
        </p:nvSpPr>
        <p:spPr bwMode="auto">
          <a:xfrm>
            <a:off x="7451725" y="5003800"/>
            <a:ext cx="412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9</a:t>
            </a:r>
          </a:p>
        </p:txBody>
      </p:sp>
      <p:sp>
        <p:nvSpPr>
          <p:cNvPr id="37911" name="Line 59"/>
          <p:cNvSpPr>
            <a:spLocks noChangeShapeType="1"/>
          </p:cNvSpPr>
          <p:nvPr/>
        </p:nvSpPr>
        <p:spPr bwMode="auto">
          <a:xfrm>
            <a:off x="7466013" y="4989513"/>
            <a:ext cx="376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5628" name="Group 60"/>
          <p:cNvGrpSpPr>
            <a:grpSpLocks/>
          </p:cNvGrpSpPr>
          <p:nvPr/>
        </p:nvGrpSpPr>
        <p:grpSpPr bwMode="auto">
          <a:xfrm>
            <a:off x="6480175" y="3429000"/>
            <a:ext cx="985838" cy="1806575"/>
            <a:chOff x="8314" y="9005"/>
            <a:chExt cx="1100" cy="1620"/>
          </a:xfrm>
        </p:grpSpPr>
        <p:sp>
          <p:nvSpPr>
            <p:cNvPr id="37991" name="Line 61"/>
            <p:cNvSpPr>
              <a:spLocks noChangeShapeType="1"/>
            </p:cNvSpPr>
            <p:nvPr/>
          </p:nvSpPr>
          <p:spPr bwMode="auto">
            <a:xfrm flipH="1">
              <a:off x="8314" y="9005"/>
              <a:ext cx="9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92" name="Group 62"/>
            <p:cNvGrpSpPr>
              <a:grpSpLocks/>
            </p:cNvGrpSpPr>
            <p:nvPr/>
          </p:nvGrpSpPr>
          <p:grpSpPr bwMode="auto">
            <a:xfrm>
              <a:off x="9274" y="9005"/>
              <a:ext cx="140" cy="1620"/>
              <a:chOff x="9194" y="9005"/>
              <a:chExt cx="220" cy="1620"/>
            </a:xfrm>
          </p:grpSpPr>
          <p:sp>
            <p:nvSpPr>
              <p:cNvPr id="37993" name="Line 63"/>
              <p:cNvSpPr>
                <a:spLocks noChangeShapeType="1"/>
              </p:cNvSpPr>
              <p:nvPr/>
            </p:nvSpPr>
            <p:spPr bwMode="auto">
              <a:xfrm>
                <a:off x="9194" y="9005"/>
                <a:ext cx="0" cy="16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4" name="Line 64"/>
              <p:cNvSpPr>
                <a:spLocks noChangeShapeType="1"/>
              </p:cNvSpPr>
              <p:nvPr/>
            </p:nvSpPr>
            <p:spPr bwMode="auto">
              <a:xfrm>
                <a:off x="9194" y="10625"/>
                <a:ext cx="2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5633" name="Group 65"/>
          <p:cNvGrpSpPr>
            <a:grpSpLocks/>
          </p:cNvGrpSpPr>
          <p:nvPr/>
        </p:nvGrpSpPr>
        <p:grpSpPr bwMode="auto">
          <a:xfrm>
            <a:off x="6462713" y="2425700"/>
            <a:ext cx="1071562" cy="549275"/>
            <a:chOff x="7934" y="6345"/>
            <a:chExt cx="1197" cy="480"/>
          </a:xfrm>
        </p:grpSpPr>
        <p:sp>
          <p:nvSpPr>
            <p:cNvPr id="37989" name="Line 66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Text Box 67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7914" name="Text Box 68"/>
          <p:cNvSpPr txBox="1">
            <a:spLocks noChangeArrowheads="1"/>
          </p:cNvSpPr>
          <p:nvPr/>
        </p:nvSpPr>
        <p:spPr bwMode="auto">
          <a:xfrm>
            <a:off x="3740150" y="6338888"/>
            <a:ext cx="4387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1800">
                <a:ea typeface="宋体" pitchFamily="2" charset="-122"/>
              </a:rPr>
              <a:t>栈式符号表                                     块索引表</a:t>
            </a:r>
          </a:p>
        </p:txBody>
      </p:sp>
      <p:sp>
        <p:nvSpPr>
          <p:cNvPr id="37915" name="Rectangle 69"/>
          <p:cNvSpPr>
            <a:spLocks noChangeArrowheads="1"/>
          </p:cNvSpPr>
          <p:nvPr/>
        </p:nvSpPr>
        <p:spPr bwMode="auto">
          <a:xfrm>
            <a:off x="1049338" y="2582863"/>
            <a:ext cx="503237" cy="3660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Text Box 70"/>
          <p:cNvSpPr txBox="1">
            <a:spLocks noChangeArrowheads="1"/>
          </p:cNvSpPr>
          <p:nvPr/>
        </p:nvSpPr>
        <p:spPr bwMode="auto">
          <a:xfrm>
            <a:off x="655638" y="2536825"/>
            <a:ext cx="5397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1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2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3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4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5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6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7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8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 9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10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>
                <a:ea typeface="宋体" pitchFamily="2" charset="-122"/>
              </a:rPr>
              <a:t>11</a:t>
            </a:r>
          </a:p>
        </p:txBody>
      </p:sp>
      <p:sp>
        <p:nvSpPr>
          <p:cNvPr id="37917" name="Line 71"/>
          <p:cNvSpPr>
            <a:spLocks noChangeShapeType="1"/>
          </p:cNvSpPr>
          <p:nvPr/>
        </p:nvSpPr>
        <p:spPr bwMode="auto">
          <a:xfrm>
            <a:off x="1049338" y="5900738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Line 72"/>
          <p:cNvSpPr>
            <a:spLocks noChangeShapeType="1"/>
          </p:cNvSpPr>
          <p:nvPr/>
        </p:nvSpPr>
        <p:spPr bwMode="auto">
          <a:xfrm>
            <a:off x="1068388" y="4938713"/>
            <a:ext cx="501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73"/>
          <p:cNvSpPr>
            <a:spLocks noChangeShapeType="1"/>
          </p:cNvSpPr>
          <p:nvPr/>
        </p:nvSpPr>
        <p:spPr bwMode="auto">
          <a:xfrm>
            <a:off x="1068388" y="4619625"/>
            <a:ext cx="501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Line 74"/>
          <p:cNvSpPr>
            <a:spLocks noChangeShapeType="1"/>
          </p:cNvSpPr>
          <p:nvPr/>
        </p:nvSpPr>
        <p:spPr bwMode="auto">
          <a:xfrm>
            <a:off x="1068388" y="4321175"/>
            <a:ext cx="501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Line 75"/>
          <p:cNvSpPr>
            <a:spLocks noChangeShapeType="1"/>
          </p:cNvSpPr>
          <p:nvPr/>
        </p:nvSpPr>
        <p:spPr bwMode="auto">
          <a:xfrm>
            <a:off x="1049338" y="3978275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Line 76"/>
          <p:cNvSpPr>
            <a:spLocks noChangeShapeType="1"/>
          </p:cNvSpPr>
          <p:nvPr/>
        </p:nvSpPr>
        <p:spPr bwMode="auto">
          <a:xfrm>
            <a:off x="1049338" y="3611563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Line 77"/>
          <p:cNvSpPr>
            <a:spLocks noChangeShapeType="1"/>
          </p:cNvSpPr>
          <p:nvPr/>
        </p:nvSpPr>
        <p:spPr bwMode="auto">
          <a:xfrm>
            <a:off x="1049338" y="3246438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Line 78"/>
          <p:cNvSpPr>
            <a:spLocks noChangeShapeType="1"/>
          </p:cNvSpPr>
          <p:nvPr/>
        </p:nvSpPr>
        <p:spPr bwMode="auto">
          <a:xfrm>
            <a:off x="1049338" y="2947988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79"/>
          <p:cNvSpPr>
            <a:spLocks noChangeShapeType="1"/>
          </p:cNvSpPr>
          <p:nvPr/>
        </p:nvSpPr>
        <p:spPr bwMode="auto">
          <a:xfrm>
            <a:off x="1049338" y="5580063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Line 80"/>
          <p:cNvSpPr>
            <a:spLocks noChangeShapeType="1"/>
          </p:cNvSpPr>
          <p:nvPr/>
        </p:nvSpPr>
        <p:spPr bwMode="auto">
          <a:xfrm>
            <a:off x="1049338" y="5259388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Text Box 81"/>
          <p:cNvSpPr txBox="1">
            <a:spLocks noChangeArrowheads="1"/>
          </p:cNvSpPr>
          <p:nvPr/>
        </p:nvSpPr>
        <p:spPr bwMode="auto">
          <a:xfrm>
            <a:off x="889000" y="2033588"/>
            <a:ext cx="1074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dirty="0" smtClean="0">
                <a:ea typeface="宋体" pitchFamily="2" charset="-122"/>
              </a:rPr>
              <a:t>散列表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365650" name="Line 82"/>
          <p:cNvSpPr>
            <a:spLocks noChangeShapeType="1"/>
          </p:cNvSpPr>
          <p:nvPr/>
        </p:nvSpPr>
        <p:spPr bwMode="auto">
          <a:xfrm flipV="1">
            <a:off x="1550988" y="5080000"/>
            <a:ext cx="1039812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51" name="Line 83"/>
          <p:cNvSpPr>
            <a:spLocks noChangeShapeType="1"/>
          </p:cNvSpPr>
          <p:nvPr/>
        </p:nvSpPr>
        <p:spPr bwMode="auto">
          <a:xfrm flipV="1">
            <a:off x="1550988" y="4413250"/>
            <a:ext cx="1039812" cy="685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52" name="Line 84"/>
          <p:cNvSpPr>
            <a:spLocks noChangeShapeType="1"/>
          </p:cNvSpPr>
          <p:nvPr/>
        </p:nvSpPr>
        <p:spPr bwMode="auto">
          <a:xfrm flipV="1">
            <a:off x="1550988" y="3406775"/>
            <a:ext cx="1039812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53" name="Line 85"/>
          <p:cNvSpPr>
            <a:spLocks noChangeShapeType="1"/>
          </p:cNvSpPr>
          <p:nvPr/>
        </p:nvSpPr>
        <p:spPr bwMode="auto">
          <a:xfrm flipV="1">
            <a:off x="1570038" y="3795713"/>
            <a:ext cx="1020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54" name="Line 86"/>
          <p:cNvSpPr>
            <a:spLocks noChangeShapeType="1"/>
          </p:cNvSpPr>
          <p:nvPr/>
        </p:nvSpPr>
        <p:spPr bwMode="auto">
          <a:xfrm flipV="1">
            <a:off x="1570038" y="3086100"/>
            <a:ext cx="1020762" cy="3667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55" name="Line 87"/>
          <p:cNvSpPr>
            <a:spLocks noChangeShapeType="1"/>
          </p:cNvSpPr>
          <p:nvPr/>
        </p:nvSpPr>
        <p:spPr bwMode="auto">
          <a:xfrm>
            <a:off x="1550988" y="2765425"/>
            <a:ext cx="1057275" cy="1968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Line 88"/>
          <p:cNvSpPr>
            <a:spLocks noChangeShapeType="1"/>
          </p:cNvSpPr>
          <p:nvPr/>
        </p:nvSpPr>
        <p:spPr bwMode="auto">
          <a:xfrm>
            <a:off x="5943600" y="2403475"/>
            <a:ext cx="0" cy="3843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5657" name="Group 89"/>
          <p:cNvGrpSpPr>
            <a:grpSpLocks/>
          </p:cNvGrpSpPr>
          <p:nvPr/>
        </p:nvGrpSpPr>
        <p:grpSpPr bwMode="auto">
          <a:xfrm>
            <a:off x="6229350" y="4332288"/>
            <a:ext cx="841375" cy="1076325"/>
            <a:chOff x="8034" y="9805"/>
            <a:chExt cx="940" cy="920"/>
          </a:xfrm>
        </p:grpSpPr>
        <p:grpSp>
          <p:nvGrpSpPr>
            <p:cNvPr id="37985" name="Group 90"/>
            <p:cNvGrpSpPr>
              <a:grpSpLocks/>
            </p:cNvGrpSpPr>
            <p:nvPr/>
          </p:nvGrpSpPr>
          <p:grpSpPr bwMode="auto">
            <a:xfrm>
              <a:off x="8034" y="9805"/>
              <a:ext cx="940" cy="705"/>
              <a:chOff x="8014" y="8705"/>
              <a:chExt cx="520" cy="820"/>
            </a:xfrm>
          </p:grpSpPr>
          <p:sp>
            <p:nvSpPr>
              <p:cNvPr id="37987" name="Line 91"/>
              <p:cNvSpPr>
                <a:spLocks noChangeShapeType="1"/>
              </p:cNvSpPr>
              <p:nvPr/>
            </p:nvSpPr>
            <p:spPr bwMode="auto">
              <a:xfrm>
                <a:off x="8014" y="8705"/>
                <a:ext cx="52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8" name="Line 92"/>
              <p:cNvSpPr>
                <a:spLocks noChangeShapeType="1"/>
              </p:cNvSpPr>
              <p:nvPr/>
            </p:nvSpPr>
            <p:spPr bwMode="auto">
              <a:xfrm>
                <a:off x="8534" y="8705"/>
                <a:ext cx="0" cy="82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6" name="Line 93"/>
            <p:cNvSpPr>
              <a:spLocks noChangeShapeType="1"/>
            </p:cNvSpPr>
            <p:nvPr/>
          </p:nvSpPr>
          <p:spPr bwMode="auto">
            <a:xfrm flipH="1">
              <a:off x="8254" y="10510"/>
              <a:ext cx="720" cy="21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36" name="Text Box 94"/>
          <p:cNvSpPr txBox="1">
            <a:spLocks noChangeArrowheads="1"/>
          </p:cNvSpPr>
          <p:nvPr/>
        </p:nvSpPr>
        <p:spPr bwMode="auto">
          <a:xfrm>
            <a:off x="2844800" y="2335213"/>
            <a:ext cx="3671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1800" dirty="0">
                <a:ea typeface="宋体" pitchFamily="2" charset="-122"/>
              </a:rPr>
              <a:t>变量名                属性            </a:t>
            </a:r>
            <a:r>
              <a:rPr lang="zh-CN" altLang="en-US" sz="1800" dirty="0" smtClean="0">
                <a:ea typeface="宋体" pitchFamily="2" charset="-122"/>
              </a:rPr>
              <a:t>       链</a:t>
            </a:r>
            <a:endParaRPr lang="zh-CN" altLang="en-US" sz="1800" dirty="0">
              <a:ea typeface="宋体" pitchFamily="2" charset="-122"/>
            </a:endParaRPr>
          </a:p>
        </p:txBody>
      </p:sp>
      <p:grpSp>
        <p:nvGrpSpPr>
          <p:cNvPr id="365663" name="Group 95"/>
          <p:cNvGrpSpPr>
            <a:grpSpLocks/>
          </p:cNvGrpSpPr>
          <p:nvPr/>
        </p:nvGrpSpPr>
        <p:grpSpPr bwMode="auto">
          <a:xfrm>
            <a:off x="6211888" y="3067050"/>
            <a:ext cx="465137" cy="892175"/>
            <a:chOff x="8014" y="8705"/>
            <a:chExt cx="520" cy="740"/>
          </a:xfrm>
        </p:grpSpPr>
        <p:grpSp>
          <p:nvGrpSpPr>
            <p:cNvPr id="37981" name="Group 96"/>
            <p:cNvGrpSpPr>
              <a:grpSpLocks/>
            </p:cNvGrpSpPr>
            <p:nvPr/>
          </p:nvGrpSpPr>
          <p:grpSpPr bwMode="auto">
            <a:xfrm>
              <a:off x="8014" y="8705"/>
              <a:ext cx="520" cy="600"/>
              <a:chOff x="8014" y="8705"/>
              <a:chExt cx="520" cy="820"/>
            </a:xfrm>
          </p:grpSpPr>
          <p:sp>
            <p:nvSpPr>
              <p:cNvPr id="37983" name="Line 97"/>
              <p:cNvSpPr>
                <a:spLocks noChangeShapeType="1"/>
              </p:cNvSpPr>
              <p:nvPr/>
            </p:nvSpPr>
            <p:spPr bwMode="auto">
              <a:xfrm>
                <a:off x="8014" y="8705"/>
                <a:ext cx="52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4" name="Line 98"/>
              <p:cNvSpPr>
                <a:spLocks noChangeShapeType="1"/>
              </p:cNvSpPr>
              <p:nvPr/>
            </p:nvSpPr>
            <p:spPr bwMode="auto">
              <a:xfrm>
                <a:off x="8534" y="8705"/>
                <a:ext cx="0" cy="8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2" name="Line 99"/>
            <p:cNvSpPr>
              <a:spLocks noChangeShapeType="1"/>
            </p:cNvSpPr>
            <p:nvPr/>
          </p:nvSpPr>
          <p:spPr bwMode="auto">
            <a:xfrm flipH="1">
              <a:off x="8314" y="9265"/>
              <a:ext cx="220" cy="1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5668" name="Group 100"/>
          <p:cNvGrpSpPr>
            <a:grpSpLocks/>
          </p:cNvGrpSpPr>
          <p:nvPr/>
        </p:nvGrpSpPr>
        <p:grpSpPr bwMode="auto">
          <a:xfrm>
            <a:off x="6229350" y="4051300"/>
            <a:ext cx="466725" cy="1647825"/>
            <a:chOff x="8034" y="9565"/>
            <a:chExt cx="520" cy="1440"/>
          </a:xfrm>
        </p:grpSpPr>
        <p:grpSp>
          <p:nvGrpSpPr>
            <p:cNvPr id="37977" name="Group 101"/>
            <p:cNvGrpSpPr>
              <a:grpSpLocks/>
            </p:cNvGrpSpPr>
            <p:nvPr/>
          </p:nvGrpSpPr>
          <p:grpSpPr bwMode="auto">
            <a:xfrm>
              <a:off x="8034" y="9565"/>
              <a:ext cx="520" cy="1180"/>
              <a:chOff x="8014" y="8705"/>
              <a:chExt cx="520" cy="820"/>
            </a:xfrm>
          </p:grpSpPr>
          <p:sp>
            <p:nvSpPr>
              <p:cNvPr id="37979" name="Line 102"/>
              <p:cNvSpPr>
                <a:spLocks noChangeShapeType="1"/>
              </p:cNvSpPr>
              <p:nvPr/>
            </p:nvSpPr>
            <p:spPr bwMode="auto">
              <a:xfrm>
                <a:off x="8014" y="8705"/>
                <a:ext cx="52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0" name="Line 103"/>
              <p:cNvSpPr>
                <a:spLocks noChangeShapeType="1"/>
              </p:cNvSpPr>
              <p:nvPr/>
            </p:nvSpPr>
            <p:spPr bwMode="auto">
              <a:xfrm>
                <a:off x="8534" y="8705"/>
                <a:ext cx="0" cy="8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78" name="Line 104"/>
            <p:cNvSpPr>
              <a:spLocks noChangeShapeType="1"/>
            </p:cNvSpPr>
            <p:nvPr/>
          </p:nvSpPr>
          <p:spPr bwMode="auto">
            <a:xfrm flipH="1">
              <a:off x="8274" y="10745"/>
              <a:ext cx="280" cy="2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5673" name="Text Box 105"/>
          <p:cNvSpPr txBox="1">
            <a:spLocks noChangeArrowheads="1"/>
          </p:cNvSpPr>
          <p:nvPr/>
        </p:nvSpPr>
        <p:spPr bwMode="auto">
          <a:xfrm>
            <a:off x="2990850" y="5862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365674" name="Text Box 106"/>
          <p:cNvSpPr txBox="1">
            <a:spLocks noChangeArrowheads="1"/>
          </p:cNvSpPr>
          <p:nvPr/>
        </p:nvSpPr>
        <p:spPr bwMode="auto">
          <a:xfrm>
            <a:off x="2973388" y="55403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x</a:t>
            </a:r>
          </a:p>
        </p:txBody>
      </p:sp>
      <p:sp>
        <p:nvSpPr>
          <p:cNvPr id="365675" name="Text Box 107"/>
          <p:cNvSpPr txBox="1">
            <a:spLocks noChangeArrowheads="1"/>
          </p:cNvSpPr>
          <p:nvPr/>
        </p:nvSpPr>
        <p:spPr bwMode="auto">
          <a:xfrm>
            <a:off x="2619375" y="5141913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readarray</a:t>
            </a:r>
          </a:p>
        </p:txBody>
      </p:sp>
      <p:sp>
        <p:nvSpPr>
          <p:cNvPr id="365676" name="Text Box 108"/>
          <p:cNvSpPr txBox="1">
            <a:spLocks noChangeArrowheads="1"/>
          </p:cNvSpPr>
          <p:nvPr/>
        </p:nvSpPr>
        <p:spPr bwMode="auto">
          <a:xfrm>
            <a:off x="2617788" y="4822825"/>
            <a:ext cx="1185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exchange</a:t>
            </a:r>
          </a:p>
        </p:txBody>
      </p:sp>
      <p:sp>
        <p:nvSpPr>
          <p:cNvPr id="365677" name="Text Box 109"/>
          <p:cNvSpPr txBox="1">
            <a:spLocks noChangeArrowheads="1"/>
          </p:cNvSpPr>
          <p:nvPr/>
        </p:nvSpPr>
        <p:spPr bwMode="auto">
          <a:xfrm>
            <a:off x="2544763" y="4471988"/>
            <a:ext cx="127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 quicksort</a:t>
            </a:r>
          </a:p>
        </p:txBody>
      </p:sp>
      <p:sp>
        <p:nvSpPr>
          <p:cNvPr id="365678" name="Text Box 110"/>
          <p:cNvSpPr txBox="1">
            <a:spLocks noChangeArrowheads="1"/>
          </p:cNvSpPr>
          <p:nvPr/>
        </p:nvSpPr>
        <p:spPr bwMode="auto">
          <a:xfrm>
            <a:off x="3040063" y="41560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k</a:t>
            </a:r>
          </a:p>
        </p:txBody>
      </p:sp>
      <p:sp>
        <p:nvSpPr>
          <p:cNvPr id="365679" name="Text Box 111"/>
          <p:cNvSpPr txBox="1">
            <a:spLocks noChangeArrowheads="1"/>
          </p:cNvSpPr>
          <p:nvPr/>
        </p:nvSpPr>
        <p:spPr bwMode="auto">
          <a:xfrm>
            <a:off x="3040063" y="3833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v</a:t>
            </a:r>
          </a:p>
        </p:txBody>
      </p:sp>
      <p:sp>
        <p:nvSpPr>
          <p:cNvPr id="365680" name="Text Box 112"/>
          <p:cNvSpPr txBox="1">
            <a:spLocks noChangeArrowheads="1"/>
          </p:cNvSpPr>
          <p:nvPr/>
        </p:nvSpPr>
        <p:spPr bwMode="auto">
          <a:xfrm>
            <a:off x="2719388" y="3481388"/>
            <a:ext cx="1141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partition</a:t>
            </a:r>
          </a:p>
        </p:txBody>
      </p:sp>
      <p:sp>
        <p:nvSpPr>
          <p:cNvPr id="365681" name="Text Box 113"/>
          <p:cNvSpPr txBox="1">
            <a:spLocks noChangeArrowheads="1"/>
          </p:cNvSpPr>
          <p:nvPr/>
        </p:nvSpPr>
        <p:spPr bwMode="auto">
          <a:xfrm>
            <a:off x="3086100" y="3165475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i</a:t>
            </a:r>
          </a:p>
        </p:txBody>
      </p:sp>
      <p:sp>
        <p:nvSpPr>
          <p:cNvPr id="365682" name="Text Box 114"/>
          <p:cNvSpPr txBox="1">
            <a:spLocks noChangeArrowheads="1"/>
          </p:cNvSpPr>
          <p:nvPr/>
        </p:nvSpPr>
        <p:spPr bwMode="auto">
          <a:xfrm>
            <a:off x="3086100" y="2806700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j</a:t>
            </a:r>
          </a:p>
        </p:txBody>
      </p:sp>
      <p:sp>
        <p:nvSpPr>
          <p:cNvPr id="365683" name="Line 115"/>
          <p:cNvSpPr>
            <a:spLocks noChangeShapeType="1"/>
          </p:cNvSpPr>
          <p:nvPr/>
        </p:nvSpPr>
        <p:spPr bwMode="auto">
          <a:xfrm>
            <a:off x="1555750" y="2798763"/>
            <a:ext cx="1035050" cy="324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84" name="Text Box 116"/>
          <p:cNvSpPr txBox="1">
            <a:spLocks noChangeArrowheads="1"/>
          </p:cNvSpPr>
          <p:nvPr/>
        </p:nvSpPr>
        <p:spPr bwMode="auto">
          <a:xfrm>
            <a:off x="1150938" y="25733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1</a:t>
            </a:r>
          </a:p>
        </p:txBody>
      </p:sp>
      <p:sp>
        <p:nvSpPr>
          <p:cNvPr id="365685" name="Text Box 117"/>
          <p:cNvSpPr txBox="1">
            <a:spLocks noChangeArrowheads="1"/>
          </p:cNvSpPr>
          <p:nvPr/>
        </p:nvSpPr>
        <p:spPr bwMode="auto">
          <a:xfrm>
            <a:off x="1154113" y="32480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2</a:t>
            </a:r>
          </a:p>
        </p:txBody>
      </p:sp>
      <p:sp>
        <p:nvSpPr>
          <p:cNvPr id="365686" name="Line 118"/>
          <p:cNvSpPr>
            <a:spLocks noChangeShapeType="1"/>
          </p:cNvSpPr>
          <p:nvPr/>
        </p:nvSpPr>
        <p:spPr bwMode="auto">
          <a:xfrm>
            <a:off x="1555750" y="3473450"/>
            <a:ext cx="1035050" cy="229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87" name="Text Box 119"/>
          <p:cNvSpPr txBox="1">
            <a:spLocks noChangeArrowheads="1"/>
          </p:cNvSpPr>
          <p:nvPr/>
        </p:nvSpPr>
        <p:spPr bwMode="auto">
          <a:xfrm>
            <a:off x="1150938" y="4868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3</a:t>
            </a:r>
          </a:p>
        </p:txBody>
      </p:sp>
      <p:sp>
        <p:nvSpPr>
          <p:cNvPr id="365688" name="Line 120"/>
          <p:cNvSpPr>
            <a:spLocks noChangeShapeType="1"/>
          </p:cNvSpPr>
          <p:nvPr/>
        </p:nvSpPr>
        <p:spPr bwMode="auto">
          <a:xfrm>
            <a:off x="1509713" y="5092700"/>
            <a:ext cx="10810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89" name="Text Box 121"/>
          <p:cNvSpPr txBox="1">
            <a:spLocks noChangeArrowheads="1"/>
          </p:cNvSpPr>
          <p:nvPr/>
        </p:nvSpPr>
        <p:spPr bwMode="auto">
          <a:xfrm>
            <a:off x="1109663" y="5865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4</a:t>
            </a:r>
          </a:p>
        </p:txBody>
      </p:sp>
      <p:grpSp>
        <p:nvGrpSpPr>
          <p:cNvPr id="365690" name="Group 122"/>
          <p:cNvGrpSpPr>
            <a:grpSpLocks/>
          </p:cNvGrpSpPr>
          <p:nvPr/>
        </p:nvGrpSpPr>
        <p:grpSpPr bwMode="auto">
          <a:xfrm>
            <a:off x="6461125" y="4103688"/>
            <a:ext cx="1071563" cy="549275"/>
            <a:chOff x="7934" y="6345"/>
            <a:chExt cx="1197" cy="480"/>
          </a:xfrm>
        </p:grpSpPr>
        <p:sp>
          <p:nvSpPr>
            <p:cNvPr id="37975" name="Line 123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Text Box 124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65693" name="Text Box 125"/>
          <p:cNvSpPr txBox="1">
            <a:spLocks noChangeArrowheads="1"/>
          </p:cNvSpPr>
          <p:nvPr/>
        </p:nvSpPr>
        <p:spPr bwMode="auto">
          <a:xfrm>
            <a:off x="1150938" y="2536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5</a:t>
            </a:r>
          </a:p>
        </p:txBody>
      </p:sp>
      <p:sp>
        <p:nvSpPr>
          <p:cNvPr id="365694" name="Text Box 126"/>
          <p:cNvSpPr txBox="1">
            <a:spLocks noChangeArrowheads="1"/>
          </p:cNvSpPr>
          <p:nvPr/>
        </p:nvSpPr>
        <p:spPr bwMode="auto">
          <a:xfrm>
            <a:off x="1150938" y="4868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6</a:t>
            </a:r>
          </a:p>
        </p:txBody>
      </p:sp>
      <p:grpSp>
        <p:nvGrpSpPr>
          <p:cNvPr id="365695" name="Group 127"/>
          <p:cNvGrpSpPr>
            <a:grpSpLocks/>
          </p:cNvGrpSpPr>
          <p:nvPr/>
        </p:nvGrpSpPr>
        <p:grpSpPr bwMode="auto">
          <a:xfrm>
            <a:off x="6461125" y="3778250"/>
            <a:ext cx="1071563" cy="549275"/>
            <a:chOff x="7934" y="6345"/>
            <a:chExt cx="1197" cy="480"/>
          </a:xfrm>
        </p:grpSpPr>
        <p:sp>
          <p:nvSpPr>
            <p:cNvPr id="37973" name="Line 128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Text Box 129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65698" name="Line 130"/>
          <p:cNvSpPr>
            <a:spLocks noChangeShapeType="1"/>
          </p:cNvSpPr>
          <p:nvPr/>
        </p:nvSpPr>
        <p:spPr bwMode="auto">
          <a:xfrm>
            <a:off x="1555750" y="3473450"/>
            <a:ext cx="10350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5699" name="Group 131"/>
          <p:cNvGrpSpPr>
            <a:grpSpLocks/>
          </p:cNvGrpSpPr>
          <p:nvPr/>
        </p:nvGrpSpPr>
        <p:grpSpPr bwMode="auto">
          <a:xfrm>
            <a:off x="6461125" y="3419475"/>
            <a:ext cx="1071563" cy="549275"/>
            <a:chOff x="7934" y="6345"/>
            <a:chExt cx="1197" cy="480"/>
          </a:xfrm>
        </p:grpSpPr>
        <p:sp>
          <p:nvSpPr>
            <p:cNvPr id="37971" name="Line 132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Text Box 133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65702" name="Text Box 134"/>
          <p:cNvSpPr txBox="1">
            <a:spLocks noChangeArrowheads="1"/>
          </p:cNvSpPr>
          <p:nvPr/>
        </p:nvSpPr>
        <p:spPr bwMode="auto">
          <a:xfrm>
            <a:off x="1104900" y="3608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8</a:t>
            </a:r>
          </a:p>
        </p:txBody>
      </p:sp>
      <p:grpSp>
        <p:nvGrpSpPr>
          <p:cNvPr id="365703" name="Group 135"/>
          <p:cNvGrpSpPr>
            <a:grpSpLocks/>
          </p:cNvGrpSpPr>
          <p:nvPr/>
        </p:nvGrpSpPr>
        <p:grpSpPr bwMode="auto">
          <a:xfrm>
            <a:off x="6469063" y="3103563"/>
            <a:ext cx="1071562" cy="549275"/>
            <a:chOff x="7934" y="6345"/>
            <a:chExt cx="1197" cy="480"/>
          </a:xfrm>
        </p:grpSpPr>
        <p:sp>
          <p:nvSpPr>
            <p:cNvPr id="37969" name="Line 136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Text Box 137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65706" name="Text Box 138"/>
          <p:cNvSpPr txBox="1">
            <a:spLocks noChangeArrowheads="1"/>
          </p:cNvSpPr>
          <p:nvPr/>
        </p:nvSpPr>
        <p:spPr bwMode="auto">
          <a:xfrm>
            <a:off x="1150938" y="3930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宋体" pitchFamily="2" charset="-122"/>
              </a:rPr>
              <a:t>9</a:t>
            </a:r>
          </a:p>
        </p:txBody>
      </p:sp>
      <p:grpSp>
        <p:nvGrpSpPr>
          <p:cNvPr id="365707" name="Group 139"/>
          <p:cNvGrpSpPr>
            <a:grpSpLocks/>
          </p:cNvGrpSpPr>
          <p:nvPr/>
        </p:nvGrpSpPr>
        <p:grpSpPr bwMode="auto">
          <a:xfrm>
            <a:off x="6469063" y="2743200"/>
            <a:ext cx="1071562" cy="549275"/>
            <a:chOff x="7934" y="6345"/>
            <a:chExt cx="1197" cy="480"/>
          </a:xfrm>
        </p:grpSpPr>
        <p:sp>
          <p:nvSpPr>
            <p:cNvPr id="37967" name="Line 140"/>
            <p:cNvSpPr>
              <a:spLocks noChangeShapeType="1"/>
            </p:cNvSpPr>
            <p:nvPr/>
          </p:nvSpPr>
          <p:spPr bwMode="auto">
            <a:xfrm flipH="1">
              <a:off x="7934" y="658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Text Box 141"/>
            <p:cNvSpPr txBox="1">
              <a:spLocks noChangeArrowheads="1"/>
            </p:cNvSpPr>
            <p:nvPr/>
          </p:nvSpPr>
          <p:spPr bwMode="auto">
            <a:xfrm>
              <a:off x="8414" y="6345"/>
              <a:ext cx="71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altLang="zh-CN" sz="2000"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365710" name="Text Box 142"/>
          <p:cNvSpPr txBox="1">
            <a:spLocks noChangeArrowheads="1"/>
          </p:cNvSpPr>
          <p:nvPr/>
        </p:nvSpPr>
        <p:spPr bwMode="auto">
          <a:xfrm>
            <a:off x="7542330" y="139378"/>
            <a:ext cx="1557337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</a:rPr>
              <a:t>a</a:t>
            </a:r>
            <a:r>
              <a:rPr lang="en-US" altLang="zh-CN" sz="1600" dirty="0">
                <a:ea typeface="宋体" pitchFamily="2" charset="-122"/>
              </a:rPr>
              <a:t>	    </a:t>
            </a:r>
            <a:r>
              <a:rPr lang="en-US" altLang="zh-CN" sz="1600" dirty="0" smtClean="0">
                <a:ea typeface="宋体" pitchFamily="2" charset="-122"/>
              </a:rPr>
              <a:t> 1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</a:rPr>
              <a:t>x</a:t>
            </a:r>
            <a:r>
              <a:rPr lang="en-US" altLang="zh-CN" sz="1600" dirty="0">
                <a:ea typeface="宋体" pitchFamily="2" charset="-122"/>
              </a:rPr>
              <a:t>	    </a:t>
            </a:r>
            <a:r>
              <a:rPr lang="en-US" altLang="zh-CN" sz="1600" dirty="0" smtClean="0">
                <a:ea typeface="宋体" pitchFamily="2" charset="-122"/>
              </a:rPr>
              <a:t> 3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err="1">
                <a:ea typeface="宋体" pitchFamily="2" charset="-122"/>
              </a:rPr>
              <a:t>readarray</a:t>
            </a:r>
            <a:r>
              <a:rPr lang="en-US" altLang="zh-CN" sz="1600" dirty="0">
                <a:ea typeface="宋体" pitchFamily="2" charset="-122"/>
              </a:rPr>
              <a:t>     </a:t>
            </a:r>
            <a:r>
              <a:rPr lang="en-US" altLang="zh-CN" sz="1600" dirty="0" smtClean="0">
                <a:ea typeface="宋体" pitchFamily="2" charset="-122"/>
              </a:rPr>
              <a:t> 8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ea typeface="宋体" pitchFamily="2" charset="-122"/>
              </a:rPr>
              <a:t>exchange      11 quicksort      </a:t>
            </a:r>
            <a:r>
              <a:rPr lang="en-US" altLang="zh-CN" sz="1600" dirty="0" smtClean="0">
                <a:ea typeface="宋体" pitchFamily="2" charset="-122"/>
              </a:rPr>
              <a:t> 1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</a:rPr>
              <a:t>k                     8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</a:rPr>
              <a:t>V              </a:t>
            </a:r>
            <a:r>
              <a:rPr lang="en-US" altLang="zh-CN" sz="1600" dirty="0">
                <a:ea typeface="宋体" pitchFamily="2" charset="-122"/>
              </a:rPr>
              <a:t>	    </a:t>
            </a:r>
            <a:r>
              <a:rPr lang="en-US" altLang="zh-CN" sz="1600" dirty="0" smtClean="0">
                <a:ea typeface="宋体" pitchFamily="2" charset="-122"/>
              </a:rPr>
              <a:t> 3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</a:rPr>
              <a:t>partition        4 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err="1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                     5 </a:t>
            </a:r>
            <a:endParaRPr lang="en-US" altLang="zh-CN" sz="1600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ea typeface="宋体" pitchFamily="2" charset="-122"/>
              </a:rPr>
              <a:t>j                      3 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05" y="998730"/>
            <a:ext cx="734258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a, x, </a:t>
            </a:r>
            <a:r>
              <a:rPr lang="en-US" altLang="zh-CN" dirty="0" err="1" smtClean="0"/>
              <a:t>readarray</a:t>
            </a:r>
            <a:r>
              <a:rPr lang="en-US" altLang="zh-CN" dirty="0" smtClean="0"/>
              <a:t>, exchange, quicksort, k, v, partition,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6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6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6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6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6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3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6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6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3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6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6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6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36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6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6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6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36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36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36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36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36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  <p:bldP spid="365570" grpId="1"/>
      <p:bldP spid="365571" grpId="0"/>
      <p:bldP spid="365577" grpId="0"/>
      <p:bldP spid="365578" grpId="0"/>
      <p:bldP spid="365579" grpId="0" animBg="1"/>
      <p:bldP spid="365626" grpId="0"/>
      <p:bldP spid="365650" grpId="0" animBg="1"/>
      <p:bldP spid="365651" grpId="0" animBg="1"/>
      <p:bldP spid="365652" grpId="0" animBg="1"/>
      <p:bldP spid="365653" grpId="0" animBg="1"/>
      <p:bldP spid="365654" grpId="0" animBg="1"/>
      <p:bldP spid="365655" grpId="0" animBg="1"/>
      <p:bldP spid="365673" grpId="0"/>
      <p:bldP spid="365674" grpId="0"/>
      <p:bldP spid="365675" grpId="0"/>
      <p:bldP spid="365676" grpId="0"/>
      <p:bldP spid="365677" grpId="0"/>
      <p:bldP spid="365678" grpId="0"/>
      <p:bldP spid="365679" grpId="0"/>
      <p:bldP spid="365680" grpId="0"/>
      <p:bldP spid="365681" grpId="0"/>
      <p:bldP spid="365682" grpId="0"/>
      <p:bldP spid="365683" grpId="0" animBg="1"/>
      <p:bldP spid="365683" grpId="1" animBg="1"/>
      <p:bldP spid="365684" grpId="0"/>
      <p:bldP spid="365684" grpId="1"/>
      <p:bldP spid="365685" grpId="0"/>
      <p:bldP spid="365685" grpId="1"/>
      <p:bldP spid="365686" grpId="0" animBg="1"/>
      <p:bldP spid="365686" grpId="1" animBg="1"/>
      <p:bldP spid="365687" grpId="0"/>
      <p:bldP spid="365687" grpId="1"/>
      <p:bldP spid="365688" grpId="0" animBg="1"/>
      <p:bldP spid="365688" grpId="1" animBg="1"/>
      <p:bldP spid="365689" grpId="0"/>
      <p:bldP spid="365693" grpId="0"/>
      <p:bldP spid="365694" grpId="0"/>
      <p:bldP spid="365698" grpId="0" animBg="1"/>
      <p:bldP spid="365698" grpId="1" animBg="1"/>
      <p:bldP spid="365702" grpId="0"/>
      <p:bldP spid="365706" grpId="0"/>
      <p:bldP spid="3657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类型检</a:t>
            </a:r>
            <a:r>
              <a:rPr lang="zh-CN" altLang="en-US" dirty="0" smtClean="0"/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5016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显</a:t>
            </a:r>
            <a:r>
              <a:rPr lang="zh-CN" altLang="zh-CN" dirty="0"/>
              <a:t>式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提高程序的可读性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有助于</a:t>
            </a:r>
            <a:r>
              <a:rPr lang="zh-CN" altLang="zh-CN" dirty="0" smtClean="0"/>
              <a:t>理解</a:t>
            </a:r>
            <a:r>
              <a:rPr lang="zh-CN" altLang="zh-CN" dirty="0"/>
              <a:t>程序中每一个数据结构的作用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及其所允许的操作。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去除运算符</a:t>
            </a:r>
            <a:r>
              <a:rPr lang="zh-CN" altLang="zh-CN" dirty="0"/>
              <a:t>的</a:t>
            </a:r>
            <a:r>
              <a:rPr lang="zh-CN" altLang="zh-CN" dirty="0" smtClean="0"/>
              <a:t>重载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zh-CN" altLang="zh-CN" dirty="0" smtClean="0"/>
              <a:t>类型信息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编译程序</a:t>
            </a:r>
            <a:r>
              <a:rPr lang="zh-CN" altLang="zh-CN" dirty="0"/>
              <a:t>更有效地进行存储分配、</a:t>
            </a:r>
            <a:r>
              <a:rPr lang="zh-CN" altLang="zh-CN" dirty="0" smtClean="0"/>
              <a:t>产生</a:t>
            </a:r>
            <a:r>
              <a:rPr lang="zh-CN" altLang="en-US" dirty="0" smtClean="0"/>
              <a:t>高效的</a:t>
            </a:r>
            <a:r>
              <a:rPr lang="zh-CN" altLang="zh-CN" dirty="0" smtClean="0"/>
              <a:t>机器代码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提高编译</a:t>
            </a:r>
            <a:r>
              <a:rPr lang="zh-CN" altLang="zh-CN" dirty="0" smtClean="0"/>
              <a:t>效率。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使用静态接口类型，通过证明接口一致性和正确性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可以提高大型程序的开发效率。</a:t>
            </a:r>
            <a:endParaRPr lang="en-US" altLang="zh-CN" dirty="0" smtClean="0"/>
          </a:p>
          <a:p>
            <a:r>
              <a:rPr lang="zh-CN" altLang="zh-CN" dirty="0" smtClean="0"/>
              <a:t>显式类型和静态类型检查相结合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可尽早检出</a:t>
            </a:r>
            <a:r>
              <a:rPr lang="zh-CN" altLang="zh-CN" dirty="0" smtClean="0"/>
              <a:t>标准程序错误、减少可能出现的执行错误。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编译时发现</a:t>
            </a:r>
            <a:r>
              <a:rPr lang="zh-CN" altLang="zh-CN" dirty="0" smtClean="0"/>
              <a:t>不正确的程序设计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大多数</a:t>
            </a:r>
            <a:r>
              <a:rPr lang="zh-CN" altLang="zh-CN" dirty="0"/>
              <a:t>现代</a:t>
            </a:r>
            <a:r>
              <a:rPr lang="zh-CN" altLang="zh-CN" dirty="0" smtClean="0"/>
              <a:t>程序设计语言都使用</a:t>
            </a:r>
            <a:r>
              <a:rPr lang="zh-CN" altLang="zh-CN" dirty="0"/>
              <a:t>显式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，由编译程序进行</a:t>
            </a:r>
            <a:r>
              <a:rPr lang="zh-CN" altLang="zh-CN" dirty="0" smtClean="0"/>
              <a:t>静态类型</a:t>
            </a:r>
            <a:r>
              <a:rPr lang="zh-CN" altLang="en-US" dirty="0" smtClean="0"/>
              <a:t>检查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17BB73-7FAD-4C25-B055-60AD06CE65B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2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E3DCF-9562-44C8-998A-80F63DB0740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类型检查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43735"/>
            <a:ext cx="8496300" cy="56256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3333FF"/>
                </a:solidFill>
              </a:rPr>
              <a:t>动态检查</a:t>
            </a:r>
            <a:r>
              <a:rPr lang="zh-CN" altLang="en-US" sz="2400" dirty="0" smtClean="0"/>
              <a:t>：目标程序运行时进行的检查</a:t>
            </a:r>
          </a:p>
          <a:p>
            <a:pPr eaLnBrk="1" hangingPunct="1"/>
            <a:r>
              <a:rPr lang="zh-CN" altLang="en-US" sz="2400" dirty="0" smtClean="0">
                <a:solidFill>
                  <a:srgbClr val="3333FF"/>
                </a:solidFill>
              </a:rPr>
              <a:t>静态检查</a:t>
            </a:r>
            <a:r>
              <a:rPr lang="zh-CN" altLang="en-US" sz="2400" dirty="0" smtClean="0"/>
              <a:t>：读入源程序但不执行源程序的情况下进行的检查</a:t>
            </a:r>
          </a:p>
          <a:p>
            <a:pPr eaLnBrk="1" hangingPunct="1"/>
            <a:r>
              <a:rPr lang="zh-CN" altLang="en-US" sz="2400" dirty="0" smtClean="0"/>
              <a:t>由类型检查程序完成。</a:t>
            </a:r>
          </a:p>
          <a:p>
            <a:pPr lvl="1" eaLnBrk="1" hangingPunct="1"/>
            <a:r>
              <a:rPr lang="zh-CN" altLang="en-US" dirty="0" smtClean="0"/>
              <a:t>检验结构的类型是否与其上下文所期望的一致，检查操作的合法性和数据类型的相容性。如：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内部函数 </a:t>
            </a:r>
            <a:r>
              <a:rPr lang="en-US" altLang="zh-CN" dirty="0" smtClean="0"/>
              <a:t>mod </a:t>
            </a:r>
            <a:r>
              <a:rPr lang="zh-CN" altLang="en-US" dirty="0" smtClean="0"/>
              <a:t>的运算对象的类型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表达式中各运算对象的类型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用户自定义函数的参数类型、返回值类型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唯一性检查</a:t>
            </a:r>
          </a:p>
          <a:p>
            <a:pPr lvl="2" eaLnBrk="1" hangingPunct="1"/>
            <a:r>
              <a:rPr lang="zh-CN" altLang="en-US" dirty="0"/>
              <a:t>一个标识符在同</a:t>
            </a:r>
            <a:r>
              <a:rPr lang="zh-CN" altLang="en-US" dirty="0" smtClean="0"/>
              <a:t>一作用域中必须且</a:t>
            </a:r>
            <a:r>
              <a:rPr lang="zh-CN" altLang="en-US" dirty="0"/>
              <a:t>只能被说明一次</a:t>
            </a:r>
          </a:p>
          <a:p>
            <a:pPr lvl="2" eaLnBrk="1" hangingPunct="1"/>
            <a:r>
              <a:rPr lang="en-US" altLang="zh-CN" dirty="0"/>
              <a:t>CASE</a:t>
            </a:r>
            <a:r>
              <a:rPr lang="zh-CN" altLang="en-US" dirty="0"/>
              <a:t>语句中用于匹配选择表达式的常量必须各不相同</a:t>
            </a:r>
          </a:p>
          <a:p>
            <a:pPr lvl="2" eaLnBrk="1" hangingPunct="1"/>
            <a:r>
              <a:rPr lang="zh-CN" altLang="en-US" dirty="0" smtClean="0"/>
              <a:t>枚举类型定义中的各元素不允许重复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控制流检查</a:t>
            </a:r>
          </a:p>
          <a:p>
            <a:pPr lvl="2" eaLnBrk="1" hangingPunct="1"/>
            <a:r>
              <a:rPr lang="zh-CN" altLang="en-US" dirty="0"/>
              <a:t>检查控制语句是否使控制转移到一个合法的位置。</a:t>
            </a:r>
          </a:p>
          <a:p>
            <a:pPr lvl="2" eaLnBrk="1" hangingPunct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19D87-B632-41B7-81CB-E413288AB11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1131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6.1.2 </a:t>
            </a:r>
            <a:r>
              <a:rPr lang="zh-CN" altLang="en-US" sz="3600" dirty="0" smtClean="0"/>
              <a:t>语义分析程序的位置</a:t>
            </a:r>
            <a:endParaRPr lang="zh-CN" altLang="en-US" dirty="0" smtClean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78749"/>
            <a:ext cx="8658225" cy="535559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语义分析程序的位置：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/>
            <a:r>
              <a:rPr lang="zh-CN" altLang="zh-CN" dirty="0" smtClean="0"/>
              <a:t>以语法</a:t>
            </a:r>
            <a:r>
              <a:rPr lang="zh-CN" altLang="zh-CN" dirty="0"/>
              <a:t>树为基础，根据源语言的语义，检查每个语法成分在语义上是否满足上下文对它的</a:t>
            </a:r>
            <a:r>
              <a:rPr lang="zh-CN" altLang="zh-CN" dirty="0" smtClean="0"/>
              <a:t>要求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输出的是带有语义信息的语法树。</a:t>
            </a:r>
            <a:endParaRPr lang="en-US" altLang="zh-CN" dirty="0"/>
          </a:p>
          <a:p>
            <a:r>
              <a:rPr lang="zh-CN" altLang="en-US" dirty="0">
                <a:latin typeface="黑体" pitchFamily="2" charset="-122"/>
              </a:rPr>
              <a:t>语义分析的</a:t>
            </a:r>
            <a:r>
              <a:rPr lang="zh-CN" altLang="en-US" dirty="0" smtClean="0">
                <a:latin typeface="黑体" pitchFamily="2" charset="-122"/>
              </a:rPr>
              <a:t>结果有助于生成正确的目标代码</a:t>
            </a:r>
            <a:endParaRPr lang="zh-CN" altLang="en-US" dirty="0">
              <a:latin typeface="黑体" pitchFamily="2" charset="-122"/>
            </a:endParaRPr>
          </a:p>
          <a:p>
            <a:pPr marL="819150" lvl="1"/>
            <a:r>
              <a:rPr lang="zh-CN" altLang="en-US" dirty="0">
                <a:latin typeface="黑体" pitchFamily="2" charset="-122"/>
              </a:rPr>
              <a:t>重载运算符：一个运算符在不同的上下文中表示不同的运算</a:t>
            </a:r>
          </a:p>
          <a:p>
            <a:pPr marL="819150" lvl="1"/>
            <a:r>
              <a:rPr lang="zh-CN" altLang="en-US" dirty="0">
                <a:latin typeface="黑体" pitchFamily="2" charset="-122"/>
              </a:rPr>
              <a:t>类型强制：编译程序把运算对象变换为上下文所期望的类型</a:t>
            </a:r>
          </a:p>
          <a:p>
            <a:pPr eaLnBrk="1" hangingPunct="1"/>
            <a:endParaRPr lang="zh-CN" altLang="en-US" dirty="0" smtClean="0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9" y="1853825"/>
            <a:ext cx="8334224" cy="95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6.1.3 </a:t>
            </a:r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语义相关的错误：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同一作用域内标识符重复声明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标识符未声明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可执行语句中的类型错误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如程序：</a:t>
            </a:r>
            <a:endParaRPr lang="en-US" altLang="zh-CN" dirty="0" smtClean="0"/>
          </a:p>
          <a:p>
            <a:r>
              <a:rPr lang="zh-CN" altLang="zh-CN" dirty="0" smtClean="0"/>
              <a:t>错误</a:t>
            </a:r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显示</a:t>
            </a:r>
            <a:r>
              <a:rPr lang="zh-CN" altLang="zh-CN" dirty="0"/>
              <a:t>出错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r>
              <a:rPr lang="zh-CN" altLang="zh-CN" dirty="0" smtClean="0"/>
              <a:t>报告</a:t>
            </a:r>
            <a:r>
              <a:rPr lang="zh-CN" altLang="zh-CN" dirty="0"/>
              <a:t>错误出现的</a:t>
            </a:r>
            <a:r>
              <a:rPr lang="zh-CN" altLang="zh-CN" dirty="0" smtClean="0"/>
              <a:t>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和</a:t>
            </a:r>
            <a:r>
              <a:rPr lang="zh-CN" altLang="zh-CN" dirty="0"/>
              <a:t>错误性质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错误恢复。恢复分析器到某同步状态，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为了能够</a:t>
            </a:r>
            <a:r>
              <a:rPr lang="zh-CN" altLang="zh-CN" dirty="0"/>
              <a:t>对后面的结构继续进行</a:t>
            </a:r>
            <a:r>
              <a:rPr lang="zh-CN" altLang="zh-CN" dirty="0" smtClean="0"/>
              <a:t>检查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17BB73-7FAD-4C25-B055-60AD06CE65B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6552219" y="503675"/>
            <a:ext cx="2385265" cy="50405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/>
              <a:t>j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float x;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  j=1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x=2;</a:t>
            </a:r>
            <a:endParaRPr lang="zh-CN" altLang="zh-CN" dirty="0"/>
          </a:p>
          <a:p>
            <a:r>
              <a:rPr lang="en-US" altLang="zh-CN" dirty="0" smtClean="0"/>
              <a:t>    {</a:t>
            </a:r>
            <a:endParaRPr lang="zh-CN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   k=10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};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=j*k;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j=</a:t>
            </a:r>
            <a:r>
              <a:rPr lang="en-US" altLang="zh-CN" dirty="0" err="1" smtClean="0"/>
              <a:t>i+x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3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092936-4123-43A6-A28D-51161D291ED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itchFamily="2" charset="-122"/>
              </a:rPr>
              <a:t>6.2  </a:t>
            </a:r>
            <a:r>
              <a:rPr lang="zh-CN" altLang="en-US" smtClean="0">
                <a:latin typeface="宋体" pitchFamily="2" charset="-122"/>
              </a:rPr>
              <a:t>符号表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符号表在翻译过程中起两方面的重要作用：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检查语义（即上下文有关）的正确性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辅助正确地生成代码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通过在符号表中插入和检索标识符的属性来实现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符号表是一张动态表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在编译期间符号表的入口不断地增加</a:t>
            </a:r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在某些情况下又在不断地删除</a:t>
            </a:r>
          </a:p>
          <a:p>
            <a:pPr eaLnBrk="1" hangingPunct="1"/>
            <a:r>
              <a:rPr lang="zh-CN" altLang="en-US" dirty="0" smtClean="0">
                <a:latin typeface="宋体" pitchFamily="2" charset="-122"/>
              </a:rPr>
              <a:t>编译程序需要频繁地与符号表进行交互，符号表的效率直接影响编译程</a:t>
            </a:r>
            <a:r>
              <a:rPr lang="zh-CN" dirty="0" smtClean="0">
                <a:latin typeface="宋体" pitchFamily="2" charset="-122"/>
              </a:rPr>
              <a:t>序</a:t>
            </a:r>
            <a:r>
              <a:rPr lang="zh-CN" altLang="en-US" dirty="0" smtClean="0">
                <a:latin typeface="宋体" pitchFamily="2" charset="-122"/>
              </a:rPr>
              <a:t>的效率。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3C084-8F8B-403C-90F3-50F23011537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符号表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6.2.1 </a:t>
            </a:r>
            <a:r>
              <a:rPr lang="zh-CN" altLang="en-US" dirty="0" smtClean="0">
                <a:latin typeface="宋体" pitchFamily="2" charset="-122"/>
              </a:rPr>
              <a:t>符号表的建立和访问时机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6.2.2 </a:t>
            </a:r>
            <a:r>
              <a:rPr lang="zh-CN" altLang="en-US" dirty="0" smtClean="0">
                <a:latin typeface="宋体" pitchFamily="2" charset="-122"/>
              </a:rPr>
              <a:t>符号表内容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6.2.3 </a:t>
            </a:r>
            <a:r>
              <a:rPr lang="zh-CN" altLang="en-US" dirty="0" smtClean="0">
                <a:latin typeface="宋体" pitchFamily="2" charset="-122"/>
              </a:rPr>
              <a:t>符号表操作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6.2.4 </a:t>
            </a:r>
            <a:r>
              <a:rPr lang="zh-CN" altLang="en-US" dirty="0" smtClean="0">
                <a:latin typeface="宋体" pitchFamily="2" charset="-122"/>
              </a:rPr>
              <a:t>符号表组织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665EC-712C-4F6A-BFF6-75069C6DB47E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6.2.1 </a:t>
            </a:r>
            <a:r>
              <a:rPr lang="zh-CN" altLang="en-US" dirty="0" smtClean="0">
                <a:latin typeface="宋体" pitchFamily="2" charset="-122"/>
              </a:rPr>
              <a:t>符号表的建立和访问时机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199"/>
            <a:ext cx="8686800" cy="540515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1. </a:t>
            </a:r>
            <a:r>
              <a:rPr lang="zh-CN" altLang="en-US" dirty="0" smtClean="0">
                <a:latin typeface="宋体" pitchFamily="2" charset="-122"/>
              </a:rPr>
              <a:t>多遍编译程序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  <a:p>
            <a:pPr lvl="1" eaLnBrk="1" hangingPunct="1"/>
            <a:r>
              <a:rPr lang="zh-CN" altLang="zh-CN" dirty="0"/>
              <a:t>词法分析阶段建立符号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latin typeface="宋体" pitchFamily="2" charset="-122"/>
              </a:rPr>
              <a:t>标识符</a:t>
            </a:r>
            <a:r>
              <a:rPr lang="zh-CN" altLang="en-US" dirty="0">
                <a:latin typeface="宋体" pitchFamily="2" charset="-122"/>
              </a:rPr>
              <a:t>在符号表中的位置</a:t>
            </a:r>
            <a:r>
              <a:rPr lang="zh-CN" altLang="en-US" dirty="0" smtClean="0">
                <a:latin typeface="宋体" pitchFamily="2" charset="-122"/>
              </a:rPr>
              <a:t>作为记号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属性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zh-CN" dirty="0" smtClean="0"/>
              <a:t>适用于</a:t>
            </a:r>
            <a:r>
              <a:rPr lang="zh-CN" altLang="zh-CN" dirty="0"/>
              <a:t>非块结构语言的</a:t>
            </a:r>
            <a:r>
              <a:rPr lang="zh-CN" altLang="zh-CN" dirty="0" smtClean="0"/>
              <a:t>编译</a:t>
            </a:r>
            <a:endParaRPr lang="zh-CN" altLang="en-US" dirty="0">
              <a:latin typeface="宋体" pitchFamily="2" charset="-122"/>
            </a:endParaRPr>
          </a:p>
          <a:p>
            <a:pPr eaLnBrk="1" hangingPunct="1"/>
            <a:endParaRPr lang="zh-CN" altLang="en-US" dirty="0" smtClean="0">
              <a:latin typeface="宋体" pitchFamily="2" charset="-122"/>
            </a:endParaRPr>
          </a:p>
        </p:txBody>
      </p:sp>
      <p:pic>
        <p:nvPicPr>
          <p:cNvPr id="12350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2" y="1763815"/>
            <a:ext cx="7713703" cy="346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 autoUpdateAnimBg="0"/>
    </p:bldLst>
  </p:timing>
</p:sld>
</file>

<file path=ppt/theme/theme1.xml><?xml version="1.0" encoding="utf-8"?>
<a:theme xmlns:a="http://schemas.openxmlformats.org/drawingml/2006/main" name="领带型模板">
  <a:themeElements>
    <a:clrScheme name="领带型模板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领带型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领带型模板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领带型模板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Office\Templates\演示文稿设计\领带型模板.pot</Template>
  <TotalTime>3908</TotalTime>
  <Words>3965</Words>
  <Application>Microsoft Office PowerPoint</Application>
  <PresentationFormat>全屏显示(4:3)</PresentationFormat>
  <Paragraphs>501</Paragraphs>
  <Slides>36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领带型模板</vt:lpstr>
      <vt:lpstr>剪辑</vt:lpstr>
      <vt:lpstr>第6章  语义分析中的符号表管理</vt:lpstr>
      <vt:lpstr>6.1  语义分析概述</vt:lpstr>
      <vt:lpstr>6.1.1 语义分析的任务</vt:lpstr>
      <vt:lpstr>类型检查</vt:lpstr>
      <vt:lpstr>6.1.2 语义分析程序的位置</vt:lpstr>
      <vt:lpstr>6.1.3 错误处理</vt:lpstr>
      <vt:lpstr>6.2  符号表</vt:lpstr>
      <vt:lpstr>符号表</vt:lpstr>
      <vt:lpstr>6.2.1 符号表的建立和访问时机</vt:lpstr>
      <vt:lpstr>PowerPoint 演示文稿</vt:lpstr>
      <vt:lpstr>6.2.2 符号表内容</vt:lpstr>
      <vt:lpstr>名字</vt:lpstr>
      <vt:lpstr>使用串描述符表示变量</vt:lpstr>
      <vt:lpstr>类型</vt:lpstr>
      <vt:lpstr>存储地址</vt:lpstr>
      <vt:lpstr>数组维数/参数个数</vt:lpstr>
      <vt:lpstr>交叉引用表</vt:lpstr>
      <vt:lpstr>链域/指针</vt:lpstr>
      <vt:lpstr>6.2.3 符号表操作</vt:lpstr>
      <vt:lpstr>定位和重定位操作</vt:lpstr>
      <vt:lpstr>读入数据，并进行排序的PASCAL程序</vt:lpstr>
      <vt:lpstr>符号表的逻辑结构</vt:lpstr>
      <vt:lpstr>6.2.4 符号表组织</vt:lpstr>
      <vt:lpstr>1. 非块结构语言的符号表组织</vt:lpstr>
      <vt:lpstr>非块结构语言的符号表组织（续1）</vt:lpstr>
      <vt:lpstr>非块结构语言的符号表组织（续2）</vt:lpstr>
      <vt:lpstr>非块结构语言的符号表组织（续3）</vt:lpstr>
      <vt:lpstr>解决冲突的方法</vt:lpstr>
      <vt:lpstr>开放地址、分离链表示意图</vt:lpstr>
      <vt:lpstr>2. 块结构语言的符号表组织</vt:lpstr>
      <vt:lpstr>栈式符号表</vt:lpstr>
      <vt:lpstr>栈式符号表操作</vt:lpstr>
      <vt:lpstr>PowerPoint 演示文稿</vt:lpstr>
      <vt:lpstr>栈式散列符号表</vt:lpstr>
      <vt:lpstr>栈式散列符号表示意图</vt:lpstr>
      <vt:lpstr>类型检查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</dc:title>
  <dc:creator>Li Wensheng</dc:creator>
  <cp:lastModifiedBy>xb21cn</cp:lastModifiedBy>
  <cp:revision>409</cp:revision>
  <cp:lastPrinted>2002-07-19T08:01:10Z</cp:lastPrinted>
  <dcterms:created xsi:type="dcterms:W3CDTF">2002-06-11T01:14:55Z</dcterms:created>
  <dcterms:modified xsi:type="dcterms:W3CDTF">2021-04-26T10:15:53Z</dcterms:modified>
</cp:coreProperties>
</file>