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Lst>
  <p:notesMasterIdLst>
    <p:notesMasterId r:id="rId81"/>
  </p:notesMasterIdLst>
  <p:handoutMasterIdLst>
    <p:handoutMasterId r:id="rId82"/>
  </p:handoutMasterIdLst>
  <p:sldIdLst>
    <p:sldId id="256" r:id="rId4"/>
    <p:sldId id="257" r:id="rId5"/>
    <p:sldId id="258" r:id="rId6"/>
    <p:sldId id="352" r:id="rId7"/>
    <p:sldId id="353" r:id="rId8"/>
    <p:sldId id="354" r:id="rId9"/>
    <p:sldId id="355" r:id="rId10"/>
    <p:sldId id="259" r:id="rId11"/>
    <p:sldId id="346" r:id="rId12"/>
    <p:sldId id="347" r:id="rId13"/>
    <p:sldId id="261" r:id="rId14"/>
    <p:sldId id="262" r:id="rId15"/>
    <p:sldId id="263" r:id="rId16"/>
    <p:sldId id="264" r:id="rId17"/>
    <p:sldId id="356" r:id="rId18"/>
    <p:sldId id="357" r:id="rId19"/>
    <p:sldId id="358" r:id="rId20"/>
    <p:sldId id="265" r:id="rId21"/>
    <p:sldId id="366" r:id="rId22"/>
    <p:sldId id="367" r:id="rId23"/>
    <p:sldId id="368" r:id="rId24"/>
    <p:sldId id="369" r:id="rId25"/>
    <p:sldId id="370" r:id="rId26"/>
    <p:sldId id="371" r:id="rId27"/>
    <p:sldId id="266" r:id="rId28"/>
    <p:sldId id="267" r:id="rId29"/>
    <p:sldId id="268" r:id="rId30"/>
    <p:sldId id="269" r:id="rId31"/>
    <p:sldId id="270" r:id="rId32"/>
    <p:sldId id="271" r:id="rId33"/>
    <p:sldId id="272" r:id="rId34"/>
    <p:sldId id="273" r:id="rId35"/>
    <p:sldId id="359" r:id="rId36"/>
    <p:sldId id="274" r:id="rId37"/>
    <p:sldId id="360" r:id="rId38"/>
    <p:sldId id="361" r:id="rId39"/>
    <p:sldId id="362" r:id="rId40"/>
    <p:sldId id="363" r:id="rId41"/>
    <p:sldId id="364" r:id="rId42"/>
    <p:sldId id="365" r:id="rId43"/>
    <p:sldId id="275" r:id="rId44"/>
    <p:sldId id="276" r:id="rId45"/>
    <p:sldId id="277" r:id="rId46"/>
    <p:sldId id="278" r:id="rId47"/>
    <p:sldId id="279" r:id="rId48"/>
    <p:sldId id="373" r:id="rId49"/>
    <p:sldId id="374" r:id="rId50"/>
    <p:sldId id="375" r:id="rId51"/>
    <p:sldId id="376" r:id="rId52"/>
    <p:sldId id="377" r:id="rId53"/>
    <p:sldId id="392" r:id="rId54"/>
    <p:sldId id="396" r:id="rId55"/>
    <p:sldId id="397" r:id="rId56"/>
    <p:sldId id="398" r:id="rId57"/>
    <p:sldId id="393" r:id="rId58"/>
    <p:sldId id="381" r:id="rId59"/>
    <p:sldId id="382" r:id="rId60"/>
    <p:sldId id="383" r:id="rId61"/>
    <p:sldId id="384" r:id="rId62"/>
    <p:sldId id="385" r:id="rId63"/>
    <p:sldId id="386" r:id="rId64"/>
    <p:sldId id="387" r:id="rId65"/>
    <p:sldId id="388" r:id="rId66"/>
    <p:sldId id="389" r:id="rId67"/>
    <p:sldId id="390" r:id="rId68"/>
    <p:sldId id="391" r:id="rId69"/>
    <p:sldId id="286" r:id="rId70"/>
    <p:sldId id="287" r:id="rId71"/>
    <p:sldId id="288" r:id="rId72"/>
    <p:sldId id="345" r:id="rId73"/>
    <p:sldId id="289" r:id="rId74"/>
    <p:sldId id="291" r:id="rId75"/>
    <p:sldId id="292" r:id="rId76"/>
    <p:sldId id="293" r:id="rId77"/>
    <p:sldId id="372" r:id="rId78"/>
    <p:sldId id="395" r:id="rId79"/>
    <p:sldId id="394" r:id="rId80"/>
  </p:sldIdLst>
  <p:sldSz cx="9144000" cy="6858000" type="screen4x3"/>
  <p:notesSz cx="10234613" cy="70993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66"/>
    <a:srgbClr val="FFFF00"/>
    <a:srgbClr val="DDDDDD"/>
    <a:srgbClr val="C0C0C0"/>
    <a:srgbClr val="00FF0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3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handoutMaster" Target="handoutMasters/handout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A9D6D479-A190-4730-B076-4BF3B17E492B}" type="slidenum">
              <a:rPr lang="en-US" altLang="zh-CN"/>
              <a:pPr/>
              <a:t>‹#›</a:t>
            </a:fld>
            <a:endParaRPr lang="en-US" altLang="zh-CN"/>
          </a:p>
        </p:txBody>
      </p:sp>
    </p:spTree>
    <p:extLst>
      <p:ext uri="{BB962C8B-B14F-4D97-AF65-F5344CB8AC3E}">
        <p14:creationId xmlns:p14="http://schemas.microsoft.com/office/powerpoint/2010/main" val="827129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fld id="{C869052D-5E0D-4088-A1FA-D9A108B41BD4}" type="slidenum">
              <a:rPr lang="en-US" altLang="zh-CN"/>
              <a:pPr/>
              <a:t>‹#›</a:t>
            </a:fld>
            <a:endParaRPr lang="en-US" altLang="zh-CN"/>
          </a:p>
        </p:txBody>
      </p:sp>
    </p:spTree>
    <p:extLst>
      <p:ext uri="{BB962C8B-B14F-4D97-AF65-F5344CB8AC3E}">
        <p14:creationId xmlns:p14="http://schemas.microsoft.com/office/powerpoint/2010/main" val="13311451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E146D4F6-884B-4CEE-942A-815E98306093}"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0CD4B65B-A1F3-4436-8A6E-99652081571D}" type="slidenum">
              <a:rPr lang="en-US" altLang="zh-CN"/>
              <a:pPr/>
              <a:t>1</a:t>
            </a:fld>
            <a:endParaRPr lang="en-US" altLang="zh-CN"/>
          </a:p>
        </p:txBody>
      </p:sp>
      <p:sp>
        <p:nvSpPr>
          <p:cNvPr id="186370" name="Rectangle 1026"/>
          <p:cNvSpPr>
            <a:spLocks noGrp="1" noRot="1" noChangeAspect="1" noChangeArrowheads="1" noTextEdit="1"/>
          </p:cNvSpPr>
          <p:nvPr>
            <p:ph type="sldImg"/>
          </p:nvPr>
        </p:nvSpPr>
        <p:spPr>
          <a:xfrm>
            <a:off x="3343275" y="533400"/>
            <a:ext cx="3548063" cy="2660650"/>
          </a:xfrm>
          <a:ln/>
        </p:spPr>
      </p:sp>
      <p:sp>
        <p:nvSpPr>
          <p:cNvPr id="186371"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4567B5E8-33F8-4A10-B8AA-DA74476C3F79}"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9C776642-4C54-4FFF-BADC-87BDDA0F8F5E}" type="slidenum">
              <a:rPr lang="en-US" altLang="zh-CN"/>
              <a:pPr/>
              <a:t>29</a:t>
            </a:fld>
            <a:endParaRPr lang="en-US" altLang="zh-CN"/>
          </a:p>
        </p:txBody>
      </p:sp>
      <p:sp>
        <p:nvSpPr>
          <p:cNvPr id="208898" name="Rectangle 2"/>
          <p:cNvSpPr>
            <a:spLocks noGrp="1" noRot="1" noChangeAspect="1" noChangeArrowheads="1" noTextEdit="1"/>
          </p:cNvSpPr>
          <p:nvPr>
            <p:ph type="sldImg"/>
          </p:nvPr>
        </p:nvSpPr>
        <p:spPr>
          <a:xfrm>
            <a:off x="3343275" y="533400"/>
            <a:ext cx="3548063" cy="2660650"/>
          </a:xfrm>
          <a:ln/>
        </p:spPr>
      </p:sp>
      <p:sp>
        <p:nvSpPr>
          <p:cNvPr id="20889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8278573-E78B-4DBB-B2DB-1416E6E00B30}"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E70D2363-2F89-4DC1-A174-8B6C4744D248}" type="slidenum">
              <a:rPr lang="en-US" altLang="zh-CN"/>
              <a:pPr/>
              <a:t>34</a:t>
            </a:fld>
            <a:endParaRPr lang="en-US" altLang="zh-CN"/>
          </a:p>
        </p:txBody>
      </p:sp>
      <p:sp>
        <p:nvSpPr>
          <p:cNvPr id="214018" name="Rectangle 2"/>
          <p:cNvSpPr>
            <a:spLocks noGrp="1" noRot="1" noChangeAspect="1" noChangeArrowheads="1" noTextEdit="1"/>
          </p:cNvSpPr>
          <p:nvPr>
            <p:ph type="sldImg"/>
          </p:nvPr>
        </p:nvSpPr>
        <p:spPr>
          <a:xfrm>
            <a:off x="3343275" y="533400"/>
            <a:ext cx="3548063" cy="2660650"/>
          </a:xfrm>
          <a:ln/>
        </p:spPr>
      </p:sp>
      <p:sp>
        <p:nvSpPr>
          <p:cNvPr id="21401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10A5128-440C-4D27-A32A-8B1EF2515329}"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B97579CD-7F6C-41D9-9B2E-5E5940373344}" type="slidenum">
              <a:rPr lang="en-US" altLang="zh-CN"/>
              <a:pPr/>
              <a:t>41</a:t>
            </a:fld>
            <a:endParaRPr lang="en-US" altLang="zh-CN"/>
          </a:p>
        </p:txBody>
      </p:sp>
      <p:sp>
        <p:nvSpPr>
          <p:cNvPr id="216066" name="Rectangle 2"/>
          <p:cNvSpPr>
            <a:spLocks noGrp="1" noRot="1" noChangeAspect="1" noChangeArrowheads="1" noTextEdit="1"/>
          </p:cNvSpPr>
          <p:nvPr>
            <p:ph type="sldImg"/>
          </p:nvPr>
        </p:nvSpPr>
        <p:spPr>
          <a:xfrm>
            <a:off x="3343275" y="533400"/>
            <a:ext cx="3548063" cy="2660650"/>
          </a:xfrm>
          <a:ln/>
        </p:spPr>
      </p:sp>
      <p:sp>
        <p:nvSpPr>
          <p:cNvPr id="216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A4CBFAB-0545-4F5C-8709-7821A9839383}"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F6DEC2AA-BE74-44AC-BC70-670095F9413D}" type="slidenum">
              <a:rPr lang="en-US" altLang="zh-CN"/>
              <a:pPr/>
              <a:t>43</a:t>
            </a:fld>
            <a:endParaRPr lang="en-US" altLang="zh-CN"/>
          </a:p>
        </p:txBody>
      </p:sp>
      <p:sp>
        <p:nvSpPr>
          <p:cNvPr id="219138" name="Rectangle 1026"/>
          <p:cNvSpPr>
            <a:spLocks noGrp="1" noRot="1" noChangeAspect="1" noChangeArrowheads="1" noTextEdit="1"/>
          </p:cNvSpPr>
          <p:nvPr>
            <p:ph type="sldImg"/>
          </p:nvPr>
        </p:nvSpPr>
        <p:spPr>
          <a:xfrm>
            <a:off x="3343275" y="533400"/>
            <a:ext cx="3548063" cy="2660650"/>
          </a:xfrm>
          <a:ln/>
        </p:spPr>
      </p:sp>
      <p:sp>
        <p:nvSpPr>
          <p:cNvPr id="219139" name="Rectangle 1027"/>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38CAC9D7-E48B-4FD8-AEE2-E56CEB69B826}"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B0FD39A5-D8DD-4622-B661-14A120967EF9}" type="slidenum">
              <a:rPr lang="en-US" altLang="zh-CN"/>
              <a:pPr/>
              <a:t>44</a:t>
            </a:fld>
            <a:endParaRPr lang="en-US" altLang="zh-CN"/>
          </a:p>
        </p:txBody>
      </p:sp>
      <p:sp>
        <p:nvSpPr>
          <p:cNvPr id="221186" name="Rectangle 1026"/>
          <p:cNvSpPr>
            <a:spLocks noGrp="1" noRot="1" noChangeAspect="1" noChangeArrowheads="1" noTextEdit="1"/>
          </p:cNvSpPr>
          <p:nvPr>
            <p:ph type="sldImg"/>
          </p:nvPr>
        </p:nvSpPr>
        <p:spPr>
          <a:xfrm>
            <a:off x="3343275" y="533400"/>
            <a:ext cx="3548063" cy="2660650"/>
          </a:xfrm>
          <a:ln/>
        </p:spPr>
      </p:sp>
      <p:sp>
        <p:nvSpPr>
          <p:cNvPr id="221187"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prstClr val="black"/>
                </a:solidFill>
              </a:rPr>
              <a:t>第一章  形式语言与自动机基础</a:t>
            </a:r>
          </a:p>
        </p:txBody>
      </p:sp>
      <p:sp>
        <p:nvSpPr>
          <p:cNvPr id="5" name="Rectangle 3"/>
          <p:cNvSpPr>
            <a:spLocks noGrp="1" noChangeArrowheads="1"/>
          </p:cNvSpPr>
          <p:nvPr>
            <p:ph type="dt" idx="1"/>
          </p:nvPr>
        </p:nvSpPr>
        <p:spPr>
          <a:ln/>
        </p:spPr>
        <p:txBody>
          <a:bodyPr/>
          <a:lstStyle/>
          <a:p>
            <a:fld id="{F63659DB-0BB8-4563-8CEF-08EC6F5AEFFE}" type="datetime1">
              <a:rPr lang="zh-CN" altLang="en-US">
                <a:solidFill>
                  <a:prstClr val="black"/>
                </a:solidFill>
              </a:rPr>
              <a:pPr/>
              <a:t>2021/3/8</a:t>
            </a:fld>
            <a:endParaRPr lang="en-US" altLang="zh-CN">
              <a:solidFill>
                <a:prstClr val="black"/>
              </a:solidFill>
            </a:endParaRPr>
          </a:p>
        </p:txBody>
      </p:sp>
      <p:sp>
        <p:nvSpPr>
          <p:cNvPr id="7" name="Rectangle 7"/>
          <p:cNvSpPr>
            <a:spLocks noGrp="1" noChangeArrowheads="1"/>
          </p:cNvSpPr>
          <p:nvPr>
            <p:ph type="sldNum" sz="quarter" idx="5"/>
          </p:nvPr>
        </p:nvSpPr>
        <p:spPr>
          <a:ln/>
        </p:spPr>
        <p:txBody>
          <a:bodyPr/>
          <a:lstStyle/>
          <a:p>
            <a:fld id="{DDB24E3D-899B-4D00-8389-3EA246BA19AA}" type="slidenum">
              <a:rPr lang="en-US" altLang="zh-CN">
                <a:solidFill>
                  <a:prstClr val="black"/>
                </a:solidFill>
              </a:rPr>
              <a:pPr/>
              <a:t>51</a:t>
            </a:fld>
            <a:endParaRPr lang="en-US" altLang="zh-CN">
              <a:solidFill>
                <a:prstClr val="black"/>
              </a:solidFill>
            </a:endParaRPr>
          </a:p>
        </p:txBody>
      </p:sp>
      <p:sp>
        <p:nvSpPr>
          <p:cNvPr id="224258" name="Rectangle 1026"/>
          <p:cNvSpPr>
            <a:spLocks noGrp="1" noRot="1" noChangeAspect="1" noChangeArrowheads="1" noTextEdit="1"/>
          </p:cNvSpPr>
          <p:nvPr>
            <p:ph type="sldImg"/>
          </p:nvPr>
        </p:nvSpPr>
        <p:spPr>
          <a:xfrm>
            <a:off x="3343275" y="533400"/>
            <a:ext cx="3548063" cy="2660650"/>
          </a:xfrm>
          <a:ln/>
        </p:spPr>
      </p:sp>
      <p:sp>
        <p:nvSpPr>
          <p:cNvPr id="224259" name="Rectangle 1027"/>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93645254-CDEA-4710-956E-43A29A01BD37}"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4E72D5A2-BF61-476C-A7C5-73522EDA0C2C}" type="slidenum">
              <a:rPr lang="en-US" altLang="zh-CN"/>
              <a:pPr/>
              <a:t>52</a:t>
            </a:fld>
            <a:endParaRPr lang="en-US" altLang="zh-CN"/>
          </a:p>
        </p:txBody>
      </p:sp>
      <p:sp>
        <p:nvSpPr>
          <p:cNvPr id="230402" name="Rectangle 2"/>
          <p:cNvSpPr>
            <a:spLocks noGrp="1" noRot="1" noChangeAspect="1" noChangeArrowheads="1" noTextEdit="1"/>
          </p:cNvSpPr>
          <p:nvPr>
            <p:ph type="sldImg"/>
          </p:nvPr>
        </p:nvSpPr>
        <p:spPr>
          <a:xfrm>
            <a:off x="3343275" y="533400"/>
            <a:ext cx="3548063" cy="2660650"/>
          </a:xfrm>
          <a:ln/>
        </p:spPr>
      </p:sp>
      <p:sp>
        <p:nvSpPr>
          <p:cNvPr id="23040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9E0F2F8D-B3CB-49F4-9522-42AAA1F48D62}"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BD3C856B-0280-4E14-B63D-DB55681F3BB8}" type="slidenum">
              <a:rPr lang="en-US" altLang="zh-CN"/>
              <a:pPr/>
              <a:t>53</a:t>
            </a:fld>
            <a:endParaRPr lang="en-US" altLang="zh-CN"/>
          </a:p>
        </p:txBody>
      </p:sp>
      <p:sp>
        <p:nvSpPr>
          <p:cNvPr id="232450" name="Rectangle 2"/>
          <p:cNvSpPr>
            <a:spLocks noGrp="1" noRot="1" noChangeAspect="1" noChangeArrowheads="1" noTextEdit="1"/>
          </p:cNvSpPr>
          <p:nvPr>
            <p:ph type="sldImg"/>
          </p:nvPr>
        </p:nvSpPr>
        <p:spPr>
          <a:xfrm>
            <a:off x="3343275" y="533400"/>
            <a:ext cx="3548063" cy="26606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45A5E2F1-548A-4627-B040-74DADCBA5037}"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A737427C-5EA0-4544-B91B-DAB9E2F900A5}" type="slidenum">
              <a:rPr lang="en-US" altLang="zh-CN"/>
              <a:pPr/>
              <a:t>54</a:t>
            </a:fld>
            <a:endParaRPr lang="en-US" altLang="zh-CN"/>
          </a:p>
        </p:txBody>
      </p:sp>
      <p:sp>
        <p:nvSpPr>
          <p:cNvPr id="234498" name="Rectangle 2"/>
          <p:cNvSpPr>
            <a:spLocks noGrp="1" noRot="1" noChangeAspect="1" noChangeArrowheads="1" noTextEdit="1"/>
          </p:cNvSpPr>
          <p:nvPr>
            <p:ph type="sldImg"/>
          </p:nvPr>
        </p:nvSpPr>
        <p:spPr>
          <a:xfrm>
            <a:off x="3343275" y="533400"/>
            <a:ext cx="3548063" cy="2660650"/>
          </a:xfrm>
          <a:ln/>
        </p:spPr>
      </p:sp>
      <p:sp>
        <p:nvSpPr>
          <p:cNvPr id="23449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prstClr val="black"/>
                </a:solidFill>
              </a:rPr>
              <a:t>第一章  形式语言与自动机基础</a:t>
            </a:r>
          </a:p>
        </p:txBody>
      </p:sp>
      <p:sp>
        <p:nvSpPr>
          <p:cNvPr id="5" name="Rectangle 3"/>
          <p:cNvSpPr>
            <a:spLocks noGrp="1" noChangeArrowheads="1"/>
          </p:cNvSpPr>
          <p:nvPr>
            <p:ph type="dt" idx="1"/>
          </p:nvPr>
        </p:nvSpPr>
        <p:spPr>
          <a:ln/>
        </p:spPr>
        <p:txBody>
          <a:bodyPr/>
          <a:lstStyle/>
          <a:p>
            <a:fld id="{F69B0746-B2DC-45CD-A120-5FC5FAE9B2F4}" type="datetime1">
              <a:rPr lang="zh-CN" altLang="en-US">
                <a:solidFill>
                  <a:prstClr val="black"/>
                </a:solidFill>
              </a:rPr>
              <a:pPr/>
              <a:t>2021/3/8</a:t>
            </a:fld>
            <a:endParaRPr lang="en-US" altLang="zh-CN">
              <a:solidFill>
                <a:prstClr val="black"/>
              </a:solidFill>
            </a:endParaRPr>
          </a:p>
        </p:txBody>
      </p:sp>
      <p:sp>
        <p:nvSpPr>
          <p:cNvPr id="7" name="Rectangle 7"/>
          <p:cNvSpPr>
            <a:spLocks noGrp="1" noChangeArrowheads="1"/>
          </p:cNvSpPr>
          <p:nvPr>
            <p:ph type="sldNum" sz="quarter" idx="5"/>
          </p:nvPr>
        </p:nvSpPr>
        <p:spPr>
          <a:ln/>
        </p:spPr>
        <p:txBody>
          <a:bodyPr/>
          <a:lstStyle/>
          <a:p>
            <a:fld id="{F3E77042-851C-48AC-AA4F-095D0AB19F66}" type="slidenum">
              <a:rPr lang="en-US" altLang="zh-CN">
                <a:solidFill>
                  <a:prstClr val="black"/>
                </a:solidFill>
              </a:rPr>
              <a:pPr/>
              <a:t>55</a:t>
            </a:fld>
            <a:endParaRPr lang="en-US" altLang="zh-CN">
              <a:solidFill>
                <a:prstClr val="black"/>
              </a:solidFill>
            </a:endParaRPr>
          </a:p>
        </p:txBody>
      </p:sp>
      <p:sp>
        <p:nvSpPr>
          <p:cNvPr id="226306" name="Rectangle 2"/>
          <p:cNvSpPr>
            <a:spLocks noGrp="1" noRot="1" noChangeAspect="1" noChangeArrowheads="1" noTextEdit="1"/>
          </p:cNvSpPr>
          <p:nvPr>
            <p:ph type="sldImg"/>
          </p:nvPr>
        </p:nvSpPr>
        <p:spPr>
          <a:xfrm>
            <a:off x="3343275" y="533400"/>
            <a:ext cx="3548063" cy="2660650"/>
          </a:xfrm>
          <a:ln/>
        </p:spPr>
      </p:sp>
      <p:sp>
        <p:nvSpPr>
          <p:cNvPr id="22630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51A5AA2E-6762-4148-B4B2-E0A9CC501027}"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CB1A23FD-4F91-4A83-9A31-2B279857C8F1}" type="slidenum">
              <a:rPr lang="en-US" altLang="zh-CN"/>
              <a:pPr/>
              <a:t>2</a:t>
            </a:fld>
            <a:endParaRPr lang="en-US" altLang="zh-CN"/>
          </a:p>
        </p:txBody>
      </p:sp>
      <p:sp>
        <p:nvSpPr>
          <p:cNvPr id="188418" name="Rectangle 2"/>
          <p:cNvSpPr>
            <a:spLocks noGrp="1" noRot="1" noChangeAspect="1" noChangeArrowheads="1" noTextEdit="1"/>
          </p:cNvSpPr>
          <p:nvPr>
            <p:ph type="sldImg"/>
          </p:nvPr>
        </p:nvSpPr>
        <p:spPr>
          <a:xfrm>
            <a:off x="3343275" y="533400"/>
            <a:ext cx="3548063" cy="2660650"/>
          </a:xfrm>
          <a:ln/>
        </p:spPr>
      </p:sp>
      <p:sp>
        <p:nvSpPr>
          <p:cNvPr id="188419" name="Rectangle 3"/>
          <p:cNvSpPr>
            <a:spLocks noGrp="1" noChangeArrowheads="1"/>
          </p:cNvSpPr>
          <p:nvPr>
            <p:ph type="body" idx="1"/>
          </p:nvPr>
        </p:nvSpPr>
        <p:spPr/>
        <p:txBody>
          <a:bodyPr/>
          <a:lstStyle/>
          <a:p>
            <a:endParaRPr lang="en-US" altLang="zh-CN" dirty="0">
              <a:latin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2D473D1-4BC1-43B2-9CA8-69ED7CB3CE1C}"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91F64B1A-7D3A-4C9F-B96C-E190F6A91C43}" type="slidenum">
              <a:rPr lang="en-US" altLang="zh-CN"/>
              <a:pPr/>
              <a:t>67</a:t>
            </a:fld>
            <a:endParaRPr lang="en-US" altLang="zh-CN"/>
          </a:p>
        </p:txBody>
      </p:sp>
      <p:sp>
        <p:nvSpPr>
          <p:cNvPr id="236546" name="Rectangle 2"/>
          <p:cNvSpPr>
            <a:spLocks noGrp="1" noRot="1" noChangeAspect="1" noChangeArrowheads="1" noTextEdit="1"/>
          </p:cNvSpPr>
          <p:nvPr>
            <p:ph type="sldImg"/>
          </p:nvPr>
        </p:nvSpPr>
        <p:spPr>
          <a:xfrm>
            <a:off x="3343275" y="533400"/>
            <a:ext cx="3548063" cy="2660650"/>
          </a:xfrm>
          <a:ln/>
        </p:spPr>
      </p:sp>
      <p:sp>
        <p:nvSpPr>
          <p:cNvPr id="23654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416459B6-00D3-4084-A390-4ECDDAA8B04A}"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32A42644-4FD5-4821-97DB-88A6999F0900}" type="slidenum">
              <a:rPr lang="en-US" altLang="zh-CN"/>
              <a:pPr/>
              <a:t>69</a:t>
            </a:fld>
            <a:endParaRPr lang="en-US" altLang="zh-CN"/>
          </a:p>
        </p:txBody>
      </p:sp>
      <p:sp>
        <p:nvSpPr>
          <p:cNvPr id="239618" name="Rectangle 2"/>
          <p:cNvSpPr>
            <a:spLocks noGrp="1" noRot="1" noChangeAspect="1" noChangeArrowheads="1" noTextEdit="1"/>
          </p:cNvSpPr>
          <p:nvPr>
            <p:ph type="sldImg"/>
          </p:nvPr>
        </p:nvSpPr>
        <p:spPr>
          <a:xfrm>
            <a:off x="3343275" y="533400"/>
            <a:ext cx="3548063" cy="2660650"/>
          </a:xfrm>
          <a:ln/>
        </p:spPr>
      </p:sp>
      <p:sp>
        <p:nvSpPr>
          <p:cNvPr id="23961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416459B6-00D3-4084-A390-4ECDDAA8B04A}"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32A42644-4FD5-4821-97DB-88A6999F0900}" type="slidenum">
              <a:rPr lang="en-US" altLang="zh-CN"/>
              <a:pPr/>
              <a:t>70</a:t>
            </a:fld>
            <a:endParaRPr lang="en-US" altLang="zh-CN"/>
          </a:p>
        </p:txBody>
      </p:sp>
      <p:sp>
        <p:nvSpPr>
          <p:cNvPr id="239618" name="Rectangle 2"/>
          <p:cNvSpPr>
            <a:spLocks noGrp="1" noRot="1" noChangeAspect="1" noChangeArrowheads="1" noTextEdit="1"/>
          </p:cNvSpPr>
          <p:nvPr>
            <p:ph type="sldImg"/>
          </p:nvPr>
        </p:nvSpPr>
        <p:spPr>
          <a:xfrm>
            <a:off x="3343275" y="533400"/>
            <a:ext cx="3548063" cy="2660650"/>
          </a:xfrm>
          <a:ln/>
        </p:spPr>
      </p:sp>
      <p:sp>
        <p:nvSpPr>
          <p:cNvPr id="239619"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827B118-9178-4097-AD7E-6A4697F1329B}"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63223F11-005F-4427-BACD-D07A1575C897}" type="slidenum">
              <a:rPr lang="en-US" altLang="zh-CN"/>
              <a:pPr/>
              <a:t>71</a:t>
            </a:fld>
            <a:endParaRPr lang="en-US" altLang="zh-CN"/>
          </a:p>
        </p:txBody>
      </p:sp>
      <p:sp>
        <p:nvSpPr>
          <p:cNvPr id="241666" name="Rectangle 2"/>
          <p:cNvSpPr>
            <a:spLocks noGrp="1" noRot="1" noChangeAspect="1" noChangeArrowheads="1" noTextEdit="1"/>
          </p:cNvSpPr>
          <p:nvPr>
            <p:ph type="sldImg"/>
          </p:nvPr>
        </p:nvSpPr>
        <p:spPr>
          <a:xfrm>
            <a:off x="3343275" y="533400"/>
            <a:ext cx="3548063" cy="2660650"/>
          </a:xfrm>
          <a:ln/>
        </p:spPr>
      </p:sp>
      <p:sp>
        <p:nvSpPr>
          <p:cNvPr id="24166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5F9149E-19F7-4F60-A41C-95D303D0DD7A}"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FE305036-F4DC-4A28-B037-AE23A55593BC}" type="slidenum">
              <a:rPr lang="en-US" altLang="zh-CN"/>
              <a:pPr/>
              <a:t>73</a:t>
            </a:fld>
            <a:endParaRPr lang="en-US" altLang="zh-CN"/>
          </a:p>
        </p:txBody>
      </p:sp>
      <p:sp>
        <p:nvSpPr>
          <p:cNvPr id="246786" name="Rectangle 2"/>
          <p:cNvSpPr>
            <a:spLocks noGrp="1" noRot="1" noChangeAspect="1" noChangeArrowheads="1" noTextEdit="1"/>
          </p:cNvSpPr>
          <p:nvPr>
            <p:ph type="sldImg"/>
          </p:nvPr>
        </p:nvSpPr>
        <p:spPr>
          <a:xfrm>
            <a:off x="3343275" y="533400"/>
            <a:ext cx="3548063" cy="2660650"/>
          </a:xfrm>
          <a:ln/>
        </p:spPr>
      </p:sp>
      <p:sp>
        <p:nvSpPr>
          <p:cNvPr id="246787"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7BDB9ADA-6A6E-4DDB-BB5E-C9703441846E}"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71403F0B-627C-460D-8DD1-D99CD4E6C96C}" type="slidenum">
              <a:rPr lang="en-US" altLang="zh-CN"/>
              <a:pPr/>
              <a:t>74</a:t>
            </a:fld>
            <a:endParaRPr lang="en-US" altLang="zh-CN"/>
          </a:p>
        </p:txBody>
      </p:sp>
      <p:sp>
        <p:nvSpPr>
          <p:cNvPr id="248834" name="Rectangle 2"/>
          <p:cNvSpPr>
            <a:spLocks noGrp="1" noRot="1" noChangeAspect="1" noChangeArrowheads="1" noTextEdit="1"/>
          </p:cNvSpPr>
          <p:nvPr>
            <p:ph type="sldImg"/>
          </p:nvPr>
        </p:nvSpPr>
        <p:spPr>
          <a:xfrm>
            <a:off x="3343275" y="533400"/>
            <a:ext cx="3548063" cy="2660650"/>
          </a:xfrm>
          <a:ln/>
        </p:spPr>
      </p:sp>
      <p:sp>
        <p:nvSpPr>
          <p:cNvPr id="24883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9A21B9E1-DE3C-437C-A4EF-D3C6D916EE4B}"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3598B223-2FF0-4793-8A3C-D91BB7C797EF}" type="slidenum">
              <a:rPr lang="en-US" altLang="zh-CN"/>
              <a:pPr/>
              <a:t>75</a:t>
            </a:fld>
            <a:endParaRPr lang="en-US" altLang="zh-CN"/>
          </a:p>
        </p:txBody>
      </p:sp>
      <p:sp>
        <p:nvSpPr>
          <p:cNvPr id="243714" name="Rectangle 2"/>
          <p:cNvSpPr>
            <a:spLocks noGrp="1" noRot="1" noChangeAspect="1" noChangeArrowheads="1" noTextEdit="1"/>
          </p:cNvSpPr>
          <p:nvPr>
            <p:ph type="sldImg"/>
          </p:nvPr>
        </p:nvSpPr>
        <p:spPr>
          <a:xfrm>
            <a:off x="3343275" y="533400"/>
            <a:ext cx="3548063" cy="2660650"/>
          </a:xfrm>
          <a:ln/>
        </p:spPr>
      </p:sp>
      <p:sp>
        <p:nvSpPr>
          <p:cNvPr id="243715"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9C9FF25-44F7-4CB6-BAE5-B840DED0362F}"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4140FADF-20D5-487E-8C93-1E958520CB22}" type="slidenum">
              <a:rPr lang="en-US" altLang="zh-CN"/>
              <a:pPr/>
              <a:t>8</a:t>
            </a:fld>
            <a:endParaRPr lang="en-US" altLang="zh-CN"/>
          </a:p>
        </p:txBody>
      </p:sp>
      <p:sp>
        <p:nvSpPr>
          <p:cNvPr id="191490" name="Rectangle 2"/>
          <p:cNvSpPr>
            <a:spLocks noGrp="1" noRot="1" noChangeAspect="1" noChangeArrowheads="1" noTextEdit="1"/>
          </p:cNvSpPr>
          <p:nvPr>
            <p:ph type="sldImg"/>
          </p:nvPr>
        </p:nvSpPr>
        <p:spPr>
          <a:xfrm>
            <a:off x="3343275" y="533400"/>
            <a:ext cx="3548063" cy="2660650"/>
          </a:xfrm>
          <a:ln/>
        </p:spPr>
      </p:sp>
      <p:sp>
        <p:nvSpPr>
          <p:cNvPr id="19149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9C9FF25-44F7-4CB6-BAE5-B840DED0362F}"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4140FADF-20D5-487E-8C93-1E958520CB22}" type="slidenum">
              <a:rPr lang="en-US" altLang="zh-CN"/>
              <a:pPr/>
              <a:t>9</a:t>
            </a:fld>
            <a:endParaRPr lang="en-US" altLang="zh-CN"/>
          </a:p>
        </p:txBody>
      </p:sp>
      <p:sp>
        <p:nvSpPr>
          <p:cNvPr id="191490" name="Rectangle 2"/>
          <p:cNvSpPr>
            <a:spLocks noGrp="1" noRot="1" noChangeAspect="1" noChangeArrowheads="1" noTextEdit="1"/>
          </p:cNvSpPr>
          <p:nvPr>
            <p:ph type="sldImg"/>
          </p:nvPr>
        </p:nvSpPr>
        <p:spPr>
          <a:xfrm>
            <a:off x="3343275" y="533400"/>
            <a:ext cx="3548063" cy="2660650"/>
          </a:xfrm>
          <a:ln/>
        </p:spPr>
      </p:sp>
      <p:sp>
        <p:nvSpPr>
          <p:cNvPr id="19149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19C9FF25-44F7-4CB6-BAE5-B840DED0362F}"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4140FADF-20D5-487E-8C93-1E958520CB22}" type="slidenum">
              <a:rPr lang="en-US" altLang="zh-CN"/>
              <a:pPr/>
              <a:t>10</a:t>
            </a:fld>
            <a:endParaRPr lang="en-US" altLang="zh-CN"/>
          </a:p>
        </p:txBody>
      </p:sp>
      <p:sp>
        <p:nvSpPr>
          <p:cNvPr id="191490" name="Rectangle 2"/>
          <p:cNvSpPr>
            <a:spLocks noGrp="1" noRot="1" noChangeAspect="1" noChangeArrowheads="1" noTextEdit="1"/>
          </p:cNvSpPr>
          <p:nvPr>
            <p:ph type="sldImg"/>
          </p:nvPr>
        </p:nvSpPr>
        <p:spPr>
          <a:xfrm>
            <a:off x="3343275" y="533400"/>
            <a:ext cx="3548063" cy="2660650"/>
          </a:xfrm>
          <a:ln/>
        </p:spPr>
      </p:sp>
      <p:sp>
        <p:nvSpPr>
          <p:cNvPr id="19149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89EE54A6-6E40-49F2-9963-79AFA596FAE5}"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64084C52-BFEF-48D0-99A5-B6DD2B4D1C02}" type="slidenum">
              <a:rPr lang="en-US" altLang="zh-CN"/>
              <a:pPr/>
              <a:t>12</a:t>
            </a:fld>
            <a:endParaRPr lang="en-US" altLang="zh-CN"/>
          </a:p>
        </p:txBody>
      </p:sp>
      <p:sp>
        <p:nvSpPr>
          <p:cNvPr id="196610" name="Rectangle 2"/>
          <p:cNvSpPr>
            <a:spLocks noGrp="1" noRot="1" noChangeAspect="1" noChangeArrowheads="1" noTextEdit="1"/>
          </p:cNvSpPr>
          <p:nvPr>
            <p:ph type="sldImg"/>
          </p:nvPr>
        </p:nvSpPr>
        <p:spPr>
          <a:xfrm>
            <a:off x="3343275" y="533400"/>
            <a:ext cx="3548063" cy="2660650"/>
          </a:xfrm>
          <a:ln/>
        </p:spPr>
      </p:sp>
      <p:sp>
        <p:nvSpPr>
          <p:cNvPr id="19661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4C42A45B-9661-498F-9E4E-C993E5A1B56E}"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6ED276F9-4E40-4F3F-A09A-8ADFFDFC222B}" type="slidenum">
              <a:rPr lang="en-US" altLang="zh-CN"/>
              <a:pPr/>
              <a:t>14</a:t>
            </a:fld>
            <a:endParaRPr lang="en-US" altLang="zh-CN"/>
          </a:p>
        </p:txBody>
      </p:sp>
      <p:sp>
        <p:nvSpPr>
          <p:cNvPr id="199682" name="Rectangle 2"/>
          <p:cNvSpPr>
            <a:spLocks noGrp="1" noRot="1" noChangeAspect="1" noChangeArrowheads="1" noTextEdit="1"/>
          </p:cNvSpPr>
          <p:nvPr>
            <p:ph type="sldImg"/>
          </p:nvPr>
        </p:nvSpPr>
        <p:spPr>
          <a:xfrm>
            <a:off x="3343275" y="533400"/>
            <a:ext cx="3548063" cy="2660650"/>
          </a:xfrm>
          <a:ln/>
        </p:spPr>
      </p:sp>
      <p:sp>
        <p:nvSpPr>
          <p:cNvPr id="199683"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91118BE6-CD49-49FD-84E0-3B7BC205DDBD}"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76E24CB6-6FAB-46AE-8DE4-7E061A078ACD}" type="slidenum">
              <a:rPr lang="en-US" altLang="zh-CN"/>
              <a:pPr/>
              <a:t>18</a:t>
            </a:fld>
            <a:endParaRPr lang="en-US" altLang="zh-CN"/>
          </a:p>
        </p:txBody>
      </p:sp>
      <p:sp>
        <p:nvSpPr>
          <p:cNvPr id="201730" name="Rectangle 2"/>
          <p:cNvSpPr>
            <a:spLocks noGrp="1" noRot="1" noChangeAspect="1" noChangeArrowheads="1" noTextEdit="1"/>
          </p:cNvSpPr>
          <p:nvPr>
            <p:ph type="sldImg"/>
          </p:nvPr>
        </p:nvSpPr>
        <p:spPr>
          <a:xfrm>
            <a:off x="3343275" y="533400"/>
            <a:ext cx="3548063" cy="2660650"/>
          </a:xfrm>
          <a:ln/>
        </p:spPr>
      </p:sp>
      <p:sp>
        <p:nvSpPr>
          <p:cNvPr id="201731" name="Rectangle 3"/>
          <p:cNvSpPr>
            <a:spLocks noGrp="1" noChangeArrowheads="1"/>
          </p:cNvSpPr>
          <p:nvPr>
            <p:ph type="body" idx="1"/>
          </p:nvPr>
        </p:nvSpPr>
        <p:spPr/>
        <p:txBody>
          <a:bodyPr/>
          <a:lstStyle/>
          <a:p>
            <a:endParaRPr lang="zh-CN" altLang="zh-CN">
              <a:latin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第一章  形式语言与自动机基础</a:t>
            </a:r>
          </a:p>
        </p:txBody>
      </p:sp>
      <p:sp>
        <p:nvSpPr>
          <p:cNvPr id="5" name="Rectangle 3"/>
          <p:cNvSpPr>
            <a:spLocks noGrp="1" noChangeArrowheads="1"/>
          </p:cNvSpPr>
          <p:nvPr>
            <p:ph type="dt" idx="1"/>
          </p:nvPr>
        </p:nvSpPr>
        <p:spPr>
          <a:ln/>
        </p:spPr>
        <p:txBody>
          <a:bodyPr/>
          <a:lstStyle/>
          <a:p>
            <a:fld id="{C6444D2B-C2AF-4CA2-B044-FD494C3D59B8}" type="datetime1">
              <a:rPr lang="zh-CN" altLang="en-US"/>
              <a:pPr/>
              <a:t>2021/3/8</a:t>
            </a:fld>
            <a:endParaRPr lang="en-US" altLang="zh-CN"/>
          </a:p>
        </p:txBody>
      </p:sp>
      <p:sp>
        <p:nvSpPr>
          <p:cNvPr id="7" name="Rectangle 7"/>
          <p:cNvSpPr>
            <a:spLocks noGrp="1" noChangeArrowheads="1"/>
          </p:cNvSpPr>
          <p:nvPr>
            <p:ph type="sldNum" sz="quarter" idx="5"/>
          </p:nvPr>
        </p:nvSpPr>
        <p:spPr>
          <a:ln/>
        </p:spPr>
        <p:txBody>
          <a:bodyPr/>
          <a:lstStyle/>
          <a:p>
            <a:fld id="{03752598-4FAA-47D8-ACB0-D12487E2C86A}" type="slidenum">
              <a:rPr lang="en-US" altLang="zh-CN"/>
              <a:pPr/>
              <a:t>26</a:t>
            </a:fld>
            <a:endParaRPr lang="en-US" altLang="zh-CN"/>
          </a:p>
        </p:txBody>
      </p:sp>
      <p:sp>
        <p:nvSpPr>
          <p:cNvPr id="204802" name="Rectangle 2"/>
          <p:cNvSpPr>
            <a:spLocks noGrp="1" noRot="1" noChangeAspect="1" noChangeArrowheads="1" noTextEdit="1"/>
          </p:cNvSpPr>
          <p:nvPr>
            <p:ph type="sldImg"/>
          </p:nvPr>
        </p:nvSpPr>
        <p:spPr>
          <a:xfrm>
            <a:off x="3343275" y="533400"/>
            <a:ext cx="3548063" cy="2660650"/>
          </a:xfrm>
          <a:ln/>
        </p:spPr>
      </p:sp>
      <p:sp>
        <p:nvSpPr>
          <p:cNvPr id="204803" name="Rectangle 3"/>
          <p:cNvSpPr>
            <a:spLocks noGrp="1" noChangeArrowheads="1"/>
          </p:cNvSpPr>
          <p:nvPr>
            <p:ph type="body" idx="1"/>
          </p:nvPr>
        </p:nvSpPr>
        <p:spPr/>
        <p:txBody>
          <a:bodyPr/>
          <a:lstStyle/>
          <a:p>
            <a:r>
              <a:rPr lang="en-US" altLang="zh-CN">
                <a:latin typeface="宋体" charset="-122"/>
              </a:rPr>
              <a:t>Backus</a:t>
            </a:r>
            <a:r>
              <a:rPr lang="zh-CN" altLang="en-US">
                <a:latin typeface="宋体" charset="-122"/>
              </a:rPr>
              <a:t>为了在</a:t>
            </a:r>
            <a:r>
              <a:rPr lang="en-US" altLang="zh-CN">
                <a:latin typeface="宋体" charset="-122"/>
              </a:rPr>
              <a:t>ALGOL 60</a:t>
            </a:r>
            <a:r>
              <a:rPr lang="zh-CN" altLang="en-US">
                <a:latin typeface="宋体" charset="-122"/>
              </a:rPr>
              <a:t>报告中描述</a:t>
            </a:r>
            <a:r>
              <a:rPr lang="en-US" altLang="zh-CN">
                <a:latin typeface="宋体" charset="-122"/>
              </a:rPr>
              <a:t>ALGOL</a:t>
            </a:r>
            <a:r>
              <a:rPr lang="zh-CN" altLang="en-US">
                <a:latin typeface="宋体" charset="-122"/>
              </a:rPr>
              <a:t>语言的语法首先提出使用的</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70E11D27-B136-4F4F-9A2F-7F60BF61B64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B892224-23EF-416D-B468-AE988FD9555A}" type="slidenum">
              <a:rPr lang="en-US" altLang="zh-CN"/>
              <a:pPr/>
              <a:t>‹#›</a:t>
            </a:fld>
            <a:endParaRPr lang="en-US" altLang="zh-CN"/>
          </a:p>
        </p:txBody>
      </p:sp>
    </p:spTree>
    <p:extLst>
      <p:ext uri="{BB962C8B-B14F-4D97-AF65-F5344CB8AC3E}">
        <p14:creationId xmlns:p14="http://schemas.microsoft.com/office/powerpoint/2010/main" val="19834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72712C8-3D56-4A35-B4F3-D5AB24EA30B2}" type="slidenum">
              <a:rPr lang="en-US" altLang="zh-CN"/>
              <a:pPr/>
              <a:t>‹#›</a:t>
            </a:fld>
            <a:endParaRPr lang="en-US" altLang="zh-CN"/>
          </a:p>
        </p:txBody>
      </p:sp>
    </p:spTree>
    <p:extLst>
      <p:ext uri="{BB962C8B-B14F-4D97-AF65-F5344CB8AC3E}">
        <p14:creationId xmlns:p14="http://schemas.microsoft.com/office/powerpoint/2010/main" val="319127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09A6C8A-07BD-4F37-8FA3-234B0C5F64B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3699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86B7814-75EE-4A65-95D2-6F74347A533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158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EF3C578-503B-48E6-BC8D-869CA37E0DE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723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B4B7A66-DA4F-464C-8696-F810CF34A2E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27765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6D0E68E9-0CB2-4F72-98FB-066046509D0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58824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CB25001-7150-4B28-98B7-B4A20E55C3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2948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591689AC-1583-4B97-9C1B-FF158127E80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6892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1CE1FB9-9D32-4712-A83E-0F09BAC9748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4399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000FF"/>
              </a:buClr>
              <a:defRPr/>
            </a:lvl1pPr>
            <a:lvl2pPr marL="742950" indent="-285750">
              <a:buClr>
                <a:srgbClr val="240CB4"/>
              </a:buClr>
              <a:buSzPct val="80000"/>
              <a:buFont typeface="Wingdings" pitchFamily="2" charset="2"/>
              <a:buChar char="u"/>
              <a:defRPr/>
            </a:lvl2pPr>
            <a:lvl3pPr marL="1143000" indent="-228600">
              <a:buClr>
                <a:srgbClr val="0000FF"/>
              </a:buClr>
              <a:buFont typeface="Wingdings" pitchFamily="2" charset="2"/>
              <a:buChar char="Ø"/>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53D5C0A6-204F-44E2-BC2D-888719E44444}" type="slidenum">
              <a:rPr lang="en-US" altLang="zh-CN"/>
              <a:pPr/>
              <a:t>‹#›</a:t>
            </a:fld>
            <a:endParaRPr lang="en-US" altLang="zh-CN"/>
          </a:p>
        </p:txBody>
      </p:sp>
    </p:spTree>
    <p:extLst>
      <p:ext uri="{BB962C8B-B14F-4D97-AF65-F5344CB8AC3E}">
        <p14:creationId xmlns:p14="http://schemas.microsoft.com/office/powerpoint/2010/main" val="296028890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06BFB96-1D39-4015-AE43-D9791F9630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08226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E2A5093-4DD6-413B-BF1A-FE954A1F302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40999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D717BBB-DAC6-4FA0-8C61-7D4A9F623E2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99032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7A3148ED-ED75-4FB6-BA37-6AA983D1DD3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17391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70E11D27-B136-4F4F-9A2F-7F60BF61B648}" type="slidenum">
              <a:rPr lang="en-US" altLang="zh-CN"/>
              <a:pPr/>
              <a:t>‹#›</a:t>
            </a:fld>
            <a:endParaRPr lang="en-US" altLang="zh-CN"/>
          </a:p>
        </p:txBody>
      </p:sp>
    </p:spTree>
    <p:extLst>
      <p:ext uri="{BB962C8B-B14F-4D97-AF65-F5344CB8AC3E}">
        <p14:creationId xmlns:p14="http://schemas.microsoft.com/office/powerpoint/2010/main" val="31759133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000FF"/>
              </a:buClr>
              <a:defRPr/>
            </a:lvl1pPr>
            <a:lvl2pPr marL="742950" indent="-285750">
              <a:buClr>
                <a:srgbClr val="240CB4"/>
              </a:buClr>
              <a:buSzPct val="80000"/>
              <a:buFont typeface="Wingdings" pitchFamily="2" charset="2"/>
              <a:buChar char="u"/>
              <a:defRPr/>
            </a:lvl2pPr>
            <a:lvl3pPr marL="1143000" indent="-228600">
              <a:buClr>
                <a:srgbClr val="0000FF"/>
              </a:buClr>
              <a:buFont typeface="Wingdings" pitchFamily="2" charset="2"/>
              <a:buChar char="Ø"/>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53D5C0A6-204F-44E2-BC2D-888719E4444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045313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E1573C45-B504-4BDE-A8A8-B96E7FB5CA6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817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5D22DDA-33D9-4066-BCD2-F2CDA2E32F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94328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8CF0F38-4D93-4A3D-A87C-C3102CDF238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744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96E18CDE-375F-4310-AD97-1970367B375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703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E1573C45-B504-4BDE-A8A8-B96E7FB5CA64}" type="slidenum">
              <a:rPr lang="en-US" altLang="zh-CN"/>
              <a:pPr/>
              <a:t>‹#›</a:t>
            </a:fld>
            <a:endParaRPr lang="en-US" altLang="zh-CN"/>
          </a:p>
        </p:txBody>
      </p:sp>
    </p:spTree>
    <p:extLst>
      <p:ext uri="{BB962C8B-B14F-4D97-AF65-F5344CB8AC3E}">
        <p14:creationId xmlns:p14="http://schemas.microsoft.com/office/powerpoint/2010/main" val="2933105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7EAE39C-37B0-4F15-A890-30821519B05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44671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5B89B7B-B8CE-48FE-B652-CFF04360AF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84075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3D1ECE2-8782-4D2B-8517-7BAA9B243BF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7572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B892224-23EF-416D-B468-AE988FD9555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550025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72712C8-3D56-4A35-B4F3-D5AB24EA30B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6191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5D22DDA-33D9-4066-BCD2-F2CDA2E32FBA}" type="slidenum">
              <a:rPr lang="en-US" altLang="zh-CN"/>
              <a:pPr/>
              <a:t>‹#›</a:t>
            </a:fld>
            <a:endParaRPr lang="en-US" altLang="zh-CN"/>
          </a:p>
        </p:txBody>
      </p:sp>
    </p:spTree>
    <p:extLst>
      <p:ext uri="{BB962C8B-B14F-4D97-AF65-F5344CB8AC3E}">
        <p14:creationId xmlns:p14="http://schemas.microsoft.com/office/powerpoint/2010/main" val="757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8CF0F38-4D93-4A3D-A87C-C3102CDF2389}" type="slidenum">
              <a:rPr lang="en-US" altLang="zh-CN"/>
              <a:pPr/>
              <a:t>‹#›</a:t>
            </a:fld>
            <a:endParaRPr lang="en-US" altLang="zh-CN"/>
          </a:p>
        </p:txBody>
      </p:sp>
    </p:spTree>
    <p:extLst>
      <p:ext uri="{BB962C8B-B14F-4D97-AF65-F5344CB8AC3E}">
        <p14:creationId xmlns:p14="http://schemas.microsoft.com/office/powerpoint/2010/main" val="410778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96E18CDE-375F-4310-AD97-1970367B3759}" type="slidenum">
              <a:rPr lang="en-US" altLang="zh-CN"/>
              <a:pPr/>
              <a:t>‹#›</a:t>
            </a:fld>
            <a:endParaRPr lang="en-US" altLang="zh-CN"/>
          </a:p>
        </p:txBody>
      </p:sp>
    </p:spTree>
    <p:extLst>
      <p:ext uri="{BB962C8B-B14F-4D97-AF65-F5344CB8AC3E}">
        <p14:creationId xmlns:p14="http://schemas.microsoft.com/office/powerpoint/2010/main" val="340162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7EAE39C-37B0-4F15-A890-30821519B05D}" type="slidenum">
              <a:rPr lang="en-US" altLang="zh-CN"/>
              <a:pPr/>
              <a:t>‹#›</a:t>
            </a:fld>
            <a:endParaRPr lang="en-US" altLang="zh-CN"/>
          </a:p>
        </p:txBody>
      </p:sp>
    </p:spTree>
    <p:extLst>
      <p:ext uri="{BB962C8B-B14F-4D97-AF65-F5344CB8AC3E}">
        <p14:creationId xmlns:p14="http://schemas.microsoft.com/office/powerpoint/2010/main" val="374843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5B89B7B-B8CE-48FE-B652-CFF04360AF05}" type="slidenum">
              <a:rPr lang="en-US" altLang="zh-CN"/>
              <a:pPr/>
              <a:t>‹#›</a:t>
            </a:fld>
            <a:endParaRPr lang="en-US" altLang="zh-CN"/>
          </a:p>
        </p:txBody>
      </p:sp>
    </p:spTree>
    <p:extLst>
      <p:ext uri="{BB962C8B-B14F-4D97-AF65-F5344CB8AC3E}">
        <p14:creationId xmlns:p14="http://schemas.microsoft.com/office/powerpoint/2010/main" val="106432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3D1ECE2-8782-4D2B-8517-7BAA9B243BF1}" type="slidenum">
              <a:rPr lang="en-US" altLang="zh-CN"/>
              <a:pPr/>
              <a:t>‹#›</a:t>
            </a:fld>
            <a:endParaRPr lang="en-US" altLang="zh-CN"/>
          </a:p>
        </p:txBody>
      </p:sp>
    </p:spTree>
    <p:extLst>
      <p:ext uri="{BB962C8B-B14F-4D97-AF65-F5344CB8AC3E}">
        <p14:creationId xmlns:p14="http://schemas.microsoft.com/office/powerpoint/2010/main" val="404382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2.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oleObject" Target="../embeddings/oleObject4.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w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4130" name="Object 34"/>
          <p:cNvGraphicFramePr>
            <a:graphicFrameLocks noChangeAspect="1"/>
          </p:cNvGraphicFramePr>
          <p:nvPr/>
        </p:nvGraphicFramePr>
        <p:xfrm>
          <a:off x="0" y="0"/>
          <a:ext cx="76200" cy="6858000"/>
        </p:xfrm>
        <a:graphic>
          <a:graphicData uri="http://schemas.openxmlformats.org/presentationml/2006/ole">
            <mc:AlternateContent xmlns:mc="http://schemas.openxmlformats.org/markup-compatibility/2006">
              <mc:Choice xmlns:v="urn:schemas-microsoft-com:vml" Requires="v">
                <p:oleObj spid="_x0000_s4282" name="剪辑" r:id="rId14" imgW="44640" imgH="2657520" progId="MS_ClipArt_Gallery.2">
                  <p:embed/>
                </p:oleObj>
              </mc:Choice>
              <mc:Fallback>
                <p:oleObj name="剪辑" r:id="rId14" imgW="44640" imgH="2657520" progId="MS_ClipArt_Gallery.2">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4283" name="剪辑" r:id="rId16" imgW="44640" imgH="2657520" progId="MS_ClipArt_Gallery.2">
                  <p:embed/>
                </p:oleObj>
              </mc:Choice>
              <mc:Fallback>
                <p:oleObj name="剪辑" r:id="rId16" imgW="44640" imgH="2657520" progId="MS_ClipArt_Gallery.2">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Rectangle 29"/>
          <p:cNvSpPr>
            <a:spLocks noGrp="1" noChangeArrowheads="1"/>
          </p:cNvSpPr>
          <p:nvPr>
            <p:ph type="sldNum" sz="quarter" idx="4"/>
          </p:nvPr>
        </p:nvSpPr>
        <p:spPr bwMode="auto">
          <a:xfrm>
            <a:off x="8397425" y="6534345"/>
            <a:ext cx="720080"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fld id="{209E2EE4-1AAC-476D-8E5E-ABB0CBB0F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b="0">
              <a:solidFill>
                <a:srgbClr val="000000"/>
              </a:solidFill>
              <a:ea typeface="宋体" pitchFamily="2"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b="0">
              <a:solidFill>
                <a:srgbClr val="000000"/>
              </a:solidFill>
              <a:ea typeface="宋体" pitchFamily="2"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2BB7C1B-C2F6-4B4C-BC66-6C5287F414BC}" type="slidenum">
              <a:rPr lang="en-US" altLang="zh-CN" b="0">
                <a:solidFill>
                  <a:srgbClr val="000000"/>
                </a:solidFill>
                <a:ea typeface="宋体" pitchFamily="2" charset="-122"/>
              </a:rPr>
              <a:pPr/>
              <a:t>‹#›</a:t>
            </a:fld>
            <a:endParaRPr lang="en-US" altLang="zh-CN" b="0">
              <a:solidFill>
                <a:srgbClr val="000000"/>
              </a:solidFill>
              <a:ea typeface="宋体" pitchFamily="2" charset="-122"/>
            </a:endParaRPr>
          </a:p>
        </p:txBody>
      </p:sp>
    </p:spTree>
    <p:extLst>
      <p:ext uri="{BB962C8B-B14F-4D97-AF65-F5344CB8AC3E}">
        <p14:creationId xmlns:p14="http://schemas.microsoft.com/office/powerpoint/2010/main" val="29184954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4130" name="Object 34"/>
          <p:cNvGraphicFramePr>
            <a:graphicFrameLocks noChangeAspect="1"/>
          </p:cNvGraphicFramePr>
          <p:nvPr/>
        </p:nvGraphicFramePr>
        <p:xfrm>
          <a:off x="0" y="0"/>
          <a:ext cx="76200" cy="6858000"/>
        </p:xfrm>
        <a:graphic>
          <a:graphicData uri="http://schemas.openxmlformats.org/presentationml/2006/ole">
            <mc:AlternateContent xmlns:mc="http://schemas.openxmlformats.org/markup-compatibility/2006">
              <mc:Choice xmlns:v="urn:schemas-microsoft-com:vml" Requires="v">
                <p:oleObj spid="_x0000_s257034" name="剪辑" r:id="rId14" imgW="44640" imgH="2657520" progId="MS_ClipArt_Gallery.2">
                  <p:embed/>
                </p:oleObj>
              </mc:Choice>
              <mc:Fallback>
                <p:oleObj name="剪辑" r:id="rId14" imgW="44640" imgH="2657520"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257035" name="剪辑" r:id="rId16" imgW="44640" imgH="2657520" progId="MS_ClipArt_Gallery.2">
                  <p:embed/>
                </p:oleObj>
              </mc:Choice>
              <mc:Fallback>
                <p:oleObj name="剪辑" r:id="rId16" imgW="44640" imgH="2657520"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Rectangle 29"/>
          <p:cNvSpPr>
            <a:spLocks noGrp="1" noChangeArrowheads="1"/>
          </p:cNvSpPr>
          <p:nvPr>
            <p:ph type="sldNum" sz="quarter" idx="4"/>
          </p:nvPr>
        </p:nvSpPr>
        <p:spPr bwMode="auto">
          <a:xfrm>
            <a:off x="8397425" y="6534345"/>
            <a:ext cx="720080"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fld id="{209E2EE4-1AAC-476D-8E5E-ABB0CBB0F2F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31016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1026"/>
          <p:cNvSpPr>
            <a:spLocks noGrp="1" noChangeArrowheads="1"/>
          </p:cNvSpPr>
          <p:nvPr>
            <p:ph type="ctrTitle"/>
          </p:nvPr>
        </p:nvSpPr>
        <p:spPr>
          <a:xfrm>
            <a:off x="971550" y="1125538"/>
            <a:ext cx="7470880" cy="1143000"/>
          </a:xfrm>
        </p:spPr>
        <p:txBody>
          <a:bodyPr/>
          <a:lstStyle/>
          <a:p>
            <a:pPr algn="ctr"/>
            <a:r>
              <a:rPr lang="zh-CN" altLang="en-US" b="1" dirty="0"/>
              <a:t>第</a:t>
            </a:r>
            <a:r>
              <a:rPr lang="en-US" altLang="zh-CN" b="1" dirty="0"/>
              <a:t>2</a:t>
            </a:r>
            <a:r>
              <a:rPr lang="zh-CN" altLang="en-US" b="1" dirty="0"/>
              <a:t>章  </a:t>
            </a:r>
            <a:r>
              <a:rPr lang="zh-CN" altLang="en-US" b="1" dirty="0" smtClean="0">
                <a:latin typeface="宋体" charset="-122"/>
              </a:rPr>
              <a:t>形式语言</a:t>
            </a:r>
            <a:r>
              <a:rPr lang="zh-CN" altLang="en-US" b="1" dirty="0">
                <a:latin typeface="宋体" charset="-122"/>
              </a:rPr>
              <a:t>与自动机基础</a:t>
            </a:r>
          </a:p>
        </p:txBody>
      </p:sp>
      <p:sp>
        <p:nvSpPr>
          <p:cNvPr id="185347" name="Rectangle 1027"/>
          <p:cNvSpPr>
            <a:spLocks noGrp="1" noChangeArrowheads="1"/>
          </p:cNvSpPr>
          <p:nvPr>
            <p:ph type="subTitle" idx="1"/>
          </p:nvPr>
        </p:nvSpPr>
        <p:spPr>
          <a:xfrm>
            <a:off x="1371600" y="3429000"/>
            <a:ext cx="6934200" cy="3048000"/>
          </a:xfrm>
        </p:spPr>
        <p:txBody>
          <a:bodyPr/>
          <a:lstStyle/>
          <a:p>
            <a:r>
              <a:rPr lang="zh-CN" altLang="en-US" sz="2400" b="1" dirty="0">
                <a:latin typeface="黑体" pitchFamily="2" charset="-122"/>
              </a:rPr>
              <a:t>知识点：文法的形式定义</a:t>
            </a:r>
          </a:p>
          <a:p>
            <a:pPr marL="457200" lvl="1" indent="0">
              <a:buFontTx/>
              <a:buNone/>
            </a:pPr>
            <a:r>
              <a:rPr lang="zh-CN" altLang="en-US" dirty="0">
                <a:latin typeface="黑体" pitchFamily="2" charset="-122"/>
              </a:rPr>
              <a:t>     上下文无关文法、正规文法</a:t>
            </a:r>
          </a:p>
          <a:p>
            <a:pPr marL="457200" lvl="1" indent="0">
              <a:buFontTx/>
              <a:buNone/>
            </a:pPr>
            <a:r>
              <a:rPr lang="zh-CN" altLang="en-US" dirty="0">
                <a:latin typeface="黑体" pitchFamily="2" charset="-122"/>
              </a:rPr>
              <a:t>     推导、短语、分析树、二义性</a:t>
            </a:r>
          </a:p>
          <a:p>
            <a:pPr marL="457200" lvl="1" indent="0">
              <a:buFontTx/>
              <a:buNone/>
            </a:pPr>
            <a:r>
              <a:rPr lang="zh-CN" altLang="en-US" dirty="0">
                <a:latin typeface="黑体" pitchFamily="2" charset="-122"/>
              </a:rPr>
              <a:t>     有限自动机的形式定义</a:t>
            </a:r>
          </a:p>
          <a:p>
            <a:pPr marL="457200" lvl="1" indent="0">
              <a:buFontTx/>
              <a:buNone/>
            </a:pPr>
            <a:r>
              <a:rPr lang="zh-CN" altLang="en-US" dirty="0">
                <a:latin typeface="黑体" pitchFamily="2" charset="-122"/>
              </a:rPr>
              <a:t>     自动机、文法、表达式等价性</a:t>
            </a:r>
          </a:p>
          <a:p>
            <a:pPr marL="457200" lvl="1" indent="0">
              <a:buFontTx/>
              <a:buNone/>
            </a:pPr>
            <a:r>
              <a:rPr lang="zh-CN" altLang="en-US" dirty="0">
                <a:latin typeface="黑体" pitchFamily="2" charset="-122"/>
              </a:rPr>
              <a:t>     </a:t>
            </a:r>
            <a:r>
              <a:rPr lang="en-US" altLang="zh-CN" dirty="0">
                <a:latin typeface="黑体" pitchFamily="2" charset="-122"/>
              </a:rPr>
              <a:t>NFA</a:t>
            </a:r>
            <a:r>
              <a:rPr lang="zh-CN" altLang="en-US" dirty="0">
                <a:latin typeface="黑体" pitchFamily="2" charset="-122"/>
              </a:rPr>
              <a:t>的确定化、</a:t>
            </a:r>
            <a:r>
              <a:rPr lang="en-US" altLang="zh-CN" dirty="0">
                <a:latin typeface="黑体" pitchFamily="2" charset="-122"/>
              </a:rPr>
              <a:t>DFA</a:t>
            </a:r>
            <a:r>
              <a:rPr lang="zh-CN" altLang="en-US" dirty="0">
                <a:latin typeface="黑体" pitchFamily="2" charset="-122"/>
              </a:rPr>
              <a:t>的最小化</a:t>
            </a:r>
            <a:endParaRPr lang="zh-CN" altLang="en-US" sz="2000" dirty="0">
              <a:latin typeface="黑体" pitchFamily="2" charset="-122"/>
            </a:endParaRPr>
          </a:p>
        </p:txBody>
      </p:sp>
    </p:spTree>
    <p:extLst>
      <p:ext uri="{BB962C8B-B14F-4D97-AF65-F5344CB8AC3E}">
        <p14:creationId xmlns:p14="http://schemas.microsoft.com/office/powerpoint/2010/main" val="111030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up)">
                                      <p:cBhvr>
                                        <p:cTn id="7" dur="500"/>
                                        <p:tgtEl>
                                          <p:spTgt spid="1853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5347">
                                            <p:txEl>
                                              <p:pRg st="1" end="1"/>
                                            </p:txEl>
                                          </p:spTgt>
                                        </p:tgtEl>
                                        <p:attrNameLst>
                                          <p:attrName>style.visibility</p:attrName>
                                        </p:attrNameLst>
                                      </p:cBhvr>
                                      <p:to>
                                        <p:strVal val="visible"/>
                                      </p:to>
                                    </p:set>
                                    <p:animEffect transition="in" filter="wipe(up)">
                                      <p:cBhvr>
                                        <p:cTn id="11" dur="500"/>
                                        <p:tgtEl>
                                          <p:spTgt spid="18534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animEffect transition="in" filter="wipe(up)">
                                      <p:cBhvr>
                                        <p:cTn id="15" dur="500"/>
                                        <p:tgtEl>
                                          <p:spTgt spid="18534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5347">
                                            <p:txEl>
                                              <p:pRg st="3" end="3"/>
                                            </p:txEl>
                                          </p:spTgt>
                                        </p:tgtEl>
                                        <p:attrNameLst>
                                          <p:attrName>style.visibility</p:attrName>
                                        </p:attrNameLst>
                                      </p:cBhvr>
                                      <p:to>
                                        <p:strVal val="visible"/>
                                      </p:to>
                                    </p:set>
                                    <p:animEffect transition="in" filter="wipe(up)">
                                      <p:cBhvr>
                                        <p:cTn id="19" dur="500"/>
                                        <p:tgtEl>
                                          <p:spTgt spid="18534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85347">
                                            <p:txEl>
                                              <p:pRg st="4" end="4"/>
                                            </p:txEl>
                                          </p:spTgt>
                                        </p:tgtEl>
                                        <p:attrNameLst>
                                          <p:attrName>style.visibility</p:attrName>
                                        </p:attrNameLst>
                                      </p:cBhvr>
                                      <p:to>
                                        <p:strVal val="visible"/>
                                      </p:to>
                                    </p:set>
                                    <p:animEffect transition="in" filter="wipe(up)">
                                      <p:cBhvr>
                                        <p:cTn id="23" dur="500"/>
                                        <p:tgtEl>
                                          <p:spTgt spid="18534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5347">
                                            <p:txEl>
                                              <p:pRg st="5" end="5"/>
                                            </p:txEl>
                                          </p:spTgt>
                                        </p:tgtEl>
                                        <p:attrNameLst>
                                          <p:attrName>style.visibility</p:attrName>
                                        </p:attrNameLst>
                                      </p:cBhvr>
                                      <p:to>
                                        <p:strVal val="visible"/>
                                      </p:to>
                                    </p:set>
                                    <p:animEffect transition="in" filter="wipe(up)">
                                      <p:cBhvr>
                                        <p:cTn id="27" dur="500"/>
                                        <p:tgtEl>
                                          <p:spTgt spid="185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p:txBody>
          <a:bodyPr/>
          <a:lstStyle/>
          <a:p>
            <a:r>
              <a:rPr lang="zh-CN" altLang="en-US" dirty="0">
                <a:latin typeface="宋体" charset="-122"/>
              </a:rPr>
              <a:t>符号串有关的几个</a:t>
            </a:r>
            <a:r>
              <a:rPr lang="zh-CN" altLang="en-US" dirty="0" smtClean="0">
                <a:latin typeface="宋体" charset="-122"/>
              </a:rPr>
              <a:t>概念（续）</a:t>
            </a:r>
            <a:endParaRPr lang="zh-CN" altLang="en-US" dirty="0">
              <a:latin typeface="宋体" charset="-122"/>
            </a:endParaRPr>
          </a:p>
        </p:txBody>
      </p:sp>
      <p:sp>
        <p:nvSpPr>
          <p:cNvPr id="190467" name="Rectangle 1027"/>
          <p:cNvSpPr>
            <a:spLocks noGrp="1" noChangeArrowheads="1"/>
          </p:cNvSpPr>
          <p:nvPr>
            <p:ph type="body" idx="1"/>
          </p:nvPr>
        </p:nvSpPr>
        <p:spPr/>
        <p:txBody>
          <a:bodyPr/>
          <a:lstStyle/>
          <a:p>
            <a:r>
              <a:rPr lang="zh-CN" altLang="en-US" dirty="0" smtClean="0">
                <a:solidFill>
                  <a:srgbClr val="0000FF"/>
                </a:solidFill>
                <a:latin typeface="宋体" charset="-122"/>
              </a:rPr>
              <a:t>真</a:t>
            </a:r>
            <a:r>
              <a:rPr lang="zh-CN" altLang="en-US" dirty="0">
                <a:solidFill>
                  <a:srgbClr val="0000FF"/>
                </a:solidFill>
                <a:latin typeface="宋体" charset="-122"/>
              </a:rPr>
              <a:t>前缀</a:t>
            </a:r>
            <a:r>
              <a:rPr lang="zh-CN" altLang="en-US" dirty="0">
                <a:latin typeface="宋体" charset="-122"/>
              </a:rPr>
              <a:t>、</a:t>
            </a:r>
            <a:r>
              <a:rPr lang="zh-CN" altLang="en-US" dirty="0">
                <a:solidFill>
                  <a:srgbClr val="0000FF"/>
                </a:solidFill>
                <a:latin typeface="宋体" charset="-122"/>
              </a:rPr>
              <a:t>真后缀</a:t>
            </a:r>
            <a:r>
              <a:rPr lang="zh-CN" altLang="en-US" dirty="0">
                <a:latin typeface="宋体" charset="-122"/>
              </a:rPr>
              <a:t>、</a:t>
            </a:r>
            <a:r>
              <a:rPr lang="zh-CN" altLang="en-US" dirty="0">
                <a:solidFill>
                  <a:srgbClr val="0000FF"/>
                </a:solidFill>
                <a:latin typeface="宋体" charset="-122"/>
              </a:rPr>
              <a:t>真子串</a:t>
            </a:r>
            <a:endParaRPr lang="zh-CN" altLang="en-US" b="0" dirty="0">
              <a:latin typeface="宋体" charset="-122"/>
            </a:endParaRPr>
          </a:p>
          <a:p>
            <a:pPr lvl="1"/>
            <a:r>
              <a:rPr lang="zh-CN" altLang="en-US" dirty="0">
                <a:latin typeface="宋体" charset="-122"/>
              </a:rPr>
              <a:t>如果非空符号串</a:t>
            </a:r>
            <a:r>
              <a:rPr lang="zh-CN" altLang="en-US" dirty="0">
                <a:latin typeface="宋体" charset="-122"/>
                <a:sym typeface="Symbol" pitchFamily="18" charset="2"/>
              </a:rPr>
              <a:t></a:t>
            </a:r>
            <a:r>
              <a:rPr lang="zh-CN" altLang="en-US" dirty="0">
                <a:latin typeface="宋体" charset="-122"/>
              </a:rPr>
              <a:t>是</a:t>
            </a:r>
            <a:r>
              <a:rPr lang="zh-CN" altLang="en-US" dirty="0">
                <a:latin typeface="宋体" charset="-122"/>
                <a:sym typeface="Symbol" pitchFamily="18" charset="2"/>
              </a:rPr>
              <a:t></a:t>
            </a:r>
            <a:r>
              <a:rPr lang="zh-CN" altLang="en-US" dirty="0">
                <a:latin typeface="宋体" charset="-122"/>
              </a:rPr>
              <a:t>的前缀、后缀或子串，并且</a:t>
            </a:r>
            <a:r>
              <a:rPr lang="zh-CN" altLang="en-US" dirty="0">
                <a:latin typeface="宋体" charset="-122"/>
                <a:sym typeface="Symbol" pitchFamily="18" charset="2"/>
              </a:rPr>
              <a:t></a:t>
            </a:r>
            <a:r>
              <a:rPr lang="zh-CN" altLang="en-US" dirty="0">
                <a:latin typeface="宋体" charset="-122"/>
              </a:rPr>
              <a:t>，则称</a:t>
            </a:r>
            <a:r>
              <a:rPr lang="zh-CN" altLang="en-US" dirty="0">
                <a:latin typeface="宋体" charset="-122"/>
                <a:sym typeface="Symbol" pitchFamily="18" charset="2"/>
              </a:rPr>
              <a:t></a:t>
            </a:r>
            <a:r>
              <a:rPr lang="zh-CN" altLang="en-US" dirty="0">
                <a:latin typeface="宋体" charset="-122"/>
              </a:rPr>
              <a:t>是</a:t>
            </a:r>
            <a:r>
              <a:rPr lang="zh-CN" altLang="en-US" dirty="0">
                <a:latin typeface="宋体" charset="-122"/>
                <a:sym typeface="Symbol" pitchFamily="18" charset="2"/>
              </a:rPr>
              <a:t></a:t>
            </a:r>
            <a:r>
              <a:rPr lang="zh-CN" altLang="en-US" dirty="0">
                <a:latin typeface="宋体" charset="-122"/>
              </a:rPr>
              <a:t>的真前缀、真后缀、或真子串。</a:t>
            </a:r>
          </a:p>
          <a:p>
            <a:r>
              <a:rPr lang="zh-CN" altLang="en-US" dirty="0">
                <a:solidFill>
                  <a:srgbClr val="0000FF"/>
                </a:solidFill>
                <a:latin typeface="宋体" charset="-122"/>
              </a:rPr>
              <a:t>子序列</a:t>
            </a:r>
            <a:endParaRPr lang="zh-CN" altLang="en-US" dirty="0">
              <a:latin typeface="宋体" charset="-122"/>
            </a:endParaRPr>
          </a:p>
          <a:p>
            <a:pPr lvl="1"/>
            <a:r>
              <a:rPr lang="zh-CN" altLang="en-US" dirty="0">
                <a:latin typeface="宋体" charset="-122"/>
              </a:rPr>
              <a:t>符号串</a:t>
            </a:r>
            <a:r>
              <a:rPr lang="zh-CN" altLang="en-US" dirty="0">
                <a:latin typeface="宋体" charset="-122"/>
                <a:sym typeface="Symbol" pitchFamily="18" charset="2"/>
              </a:rPr>
              <a:t></a:t>
            </a:r>
            <a:r>
              <a:rPr lang="zh-CN" altLang="en-US" dirty="0">
                <a:latin typeface="宋体" charset="-122"/>
              </a:rPr>
              <a:t>的子序列是指从</a:t>
            </a:r>
            <a:r>
              <a:rPr lang="zh-CN" altLang="en-US" dirty="0">
                <a:latin typeface="宋体" charset="-122"/>
                <a:sym typeface="Symbol" pitchFamily="18" charset="2"/>
              </a:rPr>
              <a:t></a:t>
            </a:r>
            <a:r>
              <a:rPr lang="zh-CN" altLang="en-US" dirty="0">
                <a:latin typeface="宋体" charset="-122"/>
              </a:rPr>
              <a:t>中删除</a:t>
            </a:r>
            <a:r>
              <a:rPr lang="en-US" altLang="zh-CN" dirty="0">
                <a:latin typeface="宋体" charset="-122"/>
              </a:rPr>
              <a:t>0</a:t>
            </a:r>
            <a:r>
              <a:rPr lang="zh-CN" altLang="en-US" dirty="0">
                <a:latin typeface="宋体" charset="-122"/>
              </a:rPr>
              <a:t>个或多个符号</a:t>
            </a:r>
            <a:r>
              <a:rPr lang="en-US" altLang="zh-CN" dirty="0">
                <a:latin typeface="宋体" charset="-122"/>
              </a:rPr>
              <a:t>(</a:t>
            </a:r>
            <a:r>
              <a:rPr lang="zh-CN" altLang="en-US" dirty="0">
                <a:latin typeface="宋体" charset="-122"/>
              </a:rPr>
              <a:t>这些符号可以是不连续的</a:t>
            </a:r>
            <a:r>
              <a:rPr lang="en-US" altLang="zh-CN" dirty="0">
                <a:latin typeface="宋体" charset="-122"/>
              </a:rPr>
              <a:t>)</a:t>
            </a:r>
            <a:r>
              <a:rPr lang="zh-CN" altLang="en-US" dirty="0">
                <a:latin typeface="宋体" charset="-122"/>
              </a:rPr>
              <a:t>后得到的符号串。如：</a:t>
            </a:r>
            <a:r>
              <a:rPr lang="en-US" altLang="zh-CN" dirty="0" err="1" smtClean="0">
                <a:latin typeface="宋体" charset="-122"/>
              </a:rPr>
              <a:t>nvst</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10</a:t>
            </a:fld>
            <a:endParaRPr lang="en-US" altLang="zh-CN"/>
          </a:p>
        </p:txBody>
      </p:sp>
    </p:spTree>
    <p:extLst>
      <p:ext uri="{BB962C8B-B14F-4D97-AF65-F5344CB8AC3E}">
        <p14:creationId xmlns:p14="http://schemas.microsoft.com/office/powerpoint/2010/main" val="379266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up)">
                                      <p:cBhvr>
                                        <p:cTn id="7" dur="500"/>
                                        <p:tgtEl>
                                          <p:spTgt spid="1904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wipe(up)">
                                      <p:cBhvr>
                                        <p:cTn id="10" dur="500"/>
                                        <p:tgtEl>
                                          <p:spTgt spid="1904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wipe(up)">
                                      <p:cBhvr>
                                        <p:cTn id="15" dur="500"/>
                                        <p:tgtEl>
                                          <p:spTgt spid="19046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wipe(up)">
                                      <p:cBhvr>
                                        <p:cTn id="18" dur="500"/>
                                        <p:tgtEl>
                                          <p:spTgt spid="190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1027"/>
          <p:cNvSpPr>
            <a:spLocks noGrp="1" noChangeArrowheads="1"/>
          </p:cNvSpPr>
          <p:nvPr>
            <p:ph type="body" idx="1"/>
          </p:nvPr>
        </p:nvSpPr>
        <p:spPr>
          <a:xfrm>
            <a:off x="304800" y="998730"/>
            <a:ext cx="8640763" cy="3018550"/>
          </a:xfrm>
        </p:spPr>
        <p:txBody>
          <a:bodyPr>
            <a:normAutofit lnSpcReduction="10000"/>
          </a:bodyPr>
          <a:lstStyle/>
          <a:p>
            <a:r>
              <a:rPr lang="zh-CN" altLang="en-US" dirty="0">
                <a:solidFill>
                  <a:srgbClr val="0000FF"/>
                </a:solidFill>
              </a:rPr>
              <a:t>连接</a:t>
            </a:r>
            <a:endParaRPr lang="en-US" altLang="zh-CN" dirty="0" smtClean="0">
              <a:latin typeface="宋体" charset="-122"/>
            </a:endParaRPr>
          </a:p>
          <a:p>
            <a:pPr lvl="1"/>
            <a:r>
              <a:rPr lang="zh-CN" altLang="en-US" dirty="0" smtClean="0">
                <a:latin typeface="宋体" charset="-122"/>
              </a:rPr>
              <a:t>符号串</a:t>
            </a:r>
            <a:r>
              <a:rPr lang="zh-CN" altLang="en-US" dirty="0">
                <a:latin typeface="宋体" charset="-122"/>
                <a:sym typeface="Symbol" pitchFamily="18" charset="2"/>
              </a:rPr>
              <a:t></a:t>
            </a:r>
            <a:r>
              <a:rPr lang="zh-CN" altLang="en-US" dirty="0">
                <a:latin typeface="宋体" charset="-122"/>
              </a:rPr>
              <a:t>和符号串</a:t>
            </a:r>
            <a:r>
              <a:rPr lang="zh-CN" altLang="en-US" dirty="0">
                <a:latin typeface="宋体" charset="-122"/>
                <a:sym typeface="Symbol" pitchFamily="18" charset="2"/>
              </a:rPr>
              <a:t></a:t>
            </a:r>
            <a:r>
              <a:rPr lang="zh-CN" altLang="en-US" dirty="0">
                <a:latin typeface="宋体" charset="-122"/>
              </a:rPr>
              <a:t>的连接</a:t>
            </a:r>
            <a:r>
              <a:rPr lang="zh-CN" altLang="en-US" dirty="0">
                <a:latin typeface="宋体" charset="-122"/>
                <a:sym typeface="Symbol" pitchFamily="18" charset="2"/>
              </a:rPr>
              <a:t></a:t>
            </a:r>
            <a:r>
              <a:rPr lang="zh-CN" altLang="en-US" dirty="0">
                <a:latin typeface="宋体" charset="-122"/>
              </a:rPr>
              <a:t>是把符号串</a:t>
            </a:r>
            <a:r>
              <a:rPr lang="zh-CN" altLang="en-US" dirty="0">
                <a:latin typeface="宋体" charset="-122"/>
                <a:sym typeface="Symbol" pitchFamily="18" charset="2"/>
              </a:rPr>
              <a:t></a:t>
            </a:r>
            <a:r>
              <a:rPr lang="zh-CN" altLang="en-US" dirty="0">
                <a:latin typeface="宋体" charset="-122"/>
              </a:rPr>
              <a:t>加在符号串</a:t>
            </a:r>
            <a:r>
              <a:rPr lang="zh-CN" altLang="en-US" dirty="0">
                <a:latin typeface="宋体" charset="-122"/>
                <a:sym typeface="Symbol" pitchFamily="18" charset="2"/>
              </a:rPr>
              <a:t></a:t>
            </a:r>
            <a:r>
              <a:rPr lang="zh-CN" altLang="en-US" dirty="0">
                <a:latin typeface="宋体" charset="-122"/>
              </a:rPr>
              <a:t>之后得到的符号串</a:t>
            </a:r>
          </a:p>
          <a:p>
            <a:pPr lvl="1" algn="just"/>
            <a:r>
              <a:rPr lang="zh-CN" altLang="en-US" dirty="0">
                <a:latin typeface="宋体" charset="-122"/>
              </a:rPr>
              <a:t>若</a:t>
            </a:r>
            <a:r>
              <a:rPr lang="zh-CN" altLang="en-US" dirty="0">
                <a:latin typeface="宋体" charset="-122"/>
                <a:sym typeface="Symbol" pitchFamily="18" charset="2"/>
              </a:rPr>
              <a:t></a:t>
            </a:r>
            <a:r>
              <a:rPr lang="en-US" altLang="zh-CN" dirty="0">
                <a:latin typeface="宋体" charset="-122"/>
              </a:rPr>
              <a:t>=ab</a:t>
            </a:r>
            <a:r>
              <a:rPr lang="zh-CN" altLang="en-US" dirty="0">
                <a:latin typeface="宋体" charset="-122"/>
              </a:rPr>
              <a:t>，</a:t>
            </a:r>
            <a:r>
              <a:rPr lang="zh-CN" altLang="en-US" dirty="0">
                <a:latin typeface="宋体" charset="-122"/>
                <a:sym typeface="Symbol" pitchFamily="18" charset="2"/>
              </a:rPr>
              <a:t></a:t>
            </a:r>
            <a:r>
              <a:rPr lang="en-US" altLang="zh-CN" dirty="0">
                <a:latin typeface="宋体" charset="-122"/>
              </a:rPr>
              <a:t>=cd</a:t>
            </a:r>
            <a:r>
              <a:rPr lang="zh-CN" altLang="en-US" dirty="0">
                <a:latin typeface="宋体" charset="-122"/>
              </a:rPr>
              <a:t>，则</a:t>
            </a:r>
            <a:r>
              <a:rPr lang="zh-CN" altLang="en-US" dirty="0">
                <a:latin typeface="宋体" charset="-122"/>
                <a:sym typeface="Symbol" pitchFamily="18" charset="2"/>
              </a:rPr>
              <a:t></a:t>
            </a:r>
            <a:r>
              <a:rPr lang="en-US" altLang="zh-CN" dirty="0">
                <a:latin typeface="宋体" charset="-122"/>
              </a:rPr>
              <a:t>=</a:t>
            </a:r>
            <a:r>
              <a:rPr lang="en-US" altLang="zh-CN" dirty="0" err="1">
                <a:latin typeface="宋体" charset="-122"/>
              </a:rPr>
              <a:t>abcd</a:t>
            </a:r>
            <a:r>
              <a:rPr lang="zh-CN" altLang="en-US" dirty="0">
                <a:latin typeface="宋体" charset="-122"/>
              </a:rPr>
              <a:t>，</a:t>
            </a:r>
            <a:r>
              <a:rPr lang="zh-CN" altLang="en-US" dirty="0">
                <a:latin typeface="宋体" charset="-122"/>
                <a:sym typeface="Symbol" pitchFamily="18" charset="2"/>
              </a:rPr>
              <a:t></a:t>
            </a:r>
            <a:r>
              <a:rPr lang="en-US" altLang="zh-CN" dirty="0">
                <a:latin typeface="宋体" charset="-122"/>
              </a:rPr>
              <a:t>=</a:t>
            </a:r>
            <a:r>
              <a:rPr lang="en-US" altLang="zh-CN" dirty="0" err="1">
                <a:latin typeface="宋体" charset="-122"/>
              </a:rPr>
              <a:t>cdba</a:t>
            </a:r>
            <a:r>
              <a:rPr lang="zh-CN" altLang="en-US" dirty="0">
                <a:latin typeface="宋体" charset="-122"/>
              </a:rPr>
              <a:t>。</a:t>
            </a:r>
          </a:p>
          <a:p>
            <a:pPr lvl="1" algn="just"/>
            <a:r>
              <a:rPr lang="zh-CN" altLang="en-US" dirty="0">
                <a:latin typeface="宋体" charset="-122"/>
              </a:rPr>
              <a:t>对任何符号串</a:t>
            </a:r>
            <a:r>
              <a:rPr lang="zh-CN" altLang="en-US" dirty="0">
                <a:latin typeface="宋体" charset="-122"/>
                <a:sym typeface="Symbol" pitchFamily="18" charset="2"/>
              </a:rPr>
              <a:t></a:t>
            </a:r>
            <a:r>
              <a:rPr lang="zh-CN" altLang="en-US" dirty="0">
                <a:latin typeface="宋体" charset="-122"/>
              </a:rPr>
              <a:t>来说，都有</a:t>
            </a:r>
            <a:r>
              <a:rPr lang="zh-CN" altLang="en-US" dirty="0">
                <a:latin typeface="宋体" charset="-122"/>
                <a:sym typeface="Symbol" pitchFamily="18" charset="2"/>
              </a:rPr>
              <a:t></a:t>
            </a:r>
            <a:r>
              <a:rPr lang="en-US" altLang="zh-CN" dirty="0">
                <a:latin typeface="宋体" charset="-122"/>
              </a:rPr>
              <a:t>=</a:t>
            </a:r>
            <a:r>
              <a:rPr lang="en-US" altLang="zh-CN" dirty="0">
                <a:latin typeface="宋体" charset="-122"/>
                <a:sym typeface="Symbol" pitchFamily="18" charset="2"/>
              </a:rPr>
              <a:t></a:t>
            </a:r>
            <a:r>
              <a:rPr lang="en-US" altLang="zh-CN" dirty="0">
                <a:latin typeface="宋体" charset="-122"/>
              </a:rPr>
              <a:t>=</a:t>
            </a:r>
            <a:r>
              <a:rPr lang="en-US" altLang="zh-CN" dirty="0">
                <a:latin typeface="宋体" charset="-122"/>
                <a:sym typeface="Symbol" pitchFamily="18" charset="2"/>
              </a:rPr>
              <a:t></a:t>
            </a:r>
          </a:p>
          <a:p>
            <a:pPr algn="just"/>
            <a:r>
              <a:rPr lang="zh-CN" altLang="en-US" dirty="0">
                <a:solidFill>
                  <a:srgbClr val="0000FF"/>
                </a:solidFill>
                <a:latin typeface="宋体" charset="-122"/>
              </a:rPr>
              <a:t>幂</a:t>
            </a:r>
            <a:endParaRPr lang="zh-CN" altLang="en-US" dirty="0">
              <a:latin typeface="宋体" charset="-122"/>
            </a:endParaRPr>
          </a:p>
          <a:p>
            <a:pPr lvl="1" algn="just"/>
            <a:r>
              <a:rPr lang="zh-CN" altLang="en-US" dirty="0">
                <a:latin typeface="宋体" charset="-122"/>
              </a:rPr>
              <a:t>若</a:t>
            </a:r>
            <a:r>
              <a:rPr lang="zh-CN" altLang="en-US" dirty="0">
                <a:latin typeface="宋体" charset="-122"/>
                <a:sym typeface="Symbol" pitchFamily="18" charset="2"/>
              </a:rPr>
              <a:t></a:t>
            </a:r>
            <a:r>
              <a:rPr lang="zh-CN" altLang="en-US" dirty="0">
                <a:latin typeface="宋体" charset="-122"/>
              </a:rPr>
              <a:t>是符号串，</a:t>
            </a:r>
            <a:r>
              <a:rPr lang="zh-CN" altLang="en-US" dirty="0">
                <a:latin typeface="宋体" charset="-122"/>
                <a:sym typeface="Symbol" pitchFamily="18" charset="2"/>
              </a:rPr>
              <a:t></a:t>
            </a:r>
            <a:r>
              <a:rPr lang="zh-CN" altLang="en-US" dirty="0">
                <a:latin typeface="宋体" charset="-122"/>
              </a:rPr>
              <a:t>的</a:t>
            </a:r>
            <a:r>
              <a:rPr lang="en-US" altLang="zh-CN" dirty="0">
                <a:latin typeface="宋体" charset="-122"/>
              </a:rPr>
              <a:t>n</a:t>
            </a:r>
            <a:r>
              <a:rPr lang="zh-CN" altLang="en-US" dirty="0">
                <a:latin typeface="宋体" charset="-122"/>
              </a:rPr>
              <a:t>次幂</a:t>
            </a:r>
            <a:r>
              <a:rPr lang="zh-CN" altLang="en-US" dirty="0">
                <a:latin typeface="宋体" charset="-122"/>
                <a:sym typeface="Symbol" pitchFamily="18" charset="2"/>
              </a:rPr>
              <a:t></a:t>
            </a:r>
            <a:r>
              <a:rPr lang="en-US" altLang="zh-CN" baseline="30000" dirty="0">
                <a:latin typeface="宋体" charset="-122"/>
              </a:rPr>
              <a:t>n </a:t>
            </a:r>
            <a:r>
              <a:rPr lang="zh-CN" altLang="en-US" dirty="0">
                <a:latin typeface="宋体" charset="-122"/>
              </a:rPr>
              <a:t>定义为：</a:t>
            </a:r>
            <a:endParaRPr lang="zh-CN" altLang="en-US" dirty="0">
              <a:latin typeface="宋体" charset="-122"/>
              <a:sym typeface="Symbol" pitchFamily="18" charset="2"/>
            </a:endParaRPr>
          </a:p>
        </p:txBody>
      </p:sp>
      <p:grpSp>
        <p:nvGrpSpPr>
          <p:cNvPr id="194564" name="Group 1028"/>
          <p:cNvGrpSpPr>
            <a:grpSpLocks/>
          </p:cNvGrpSpPr>
          <p:nvPr/>
        </p:nvGrpSpPr>
        <p:grpSpPr bwMode="auto">
          <a:xfrm>
            <a:off x="6591302" y="3423555"/>
            <a:ext cx="1576388" cy="1200150"/>
            <a:chOff x="3024" y="3430"/>
            <a:chExt cx="993" cy="756"/>
          </a:xfrm>
        </p:grpSpPr>
        <p:sp>
          <p:nvSpPr>
            <p:cNvPr id="194565" name="AutoShape 1029"/>
            <p:cNvSpPr>
              <a:spLocks/>
            </p:cNvSpPr>
            <p:nvPr/>
          </p:nvSpPr>
          <p:spPr bwMode="auto">
            <a:xfrm rot="-5400000">
              <a:off x="3432" y="3384"/>
              <a:ext cx="144" cy="768"/>
            </a:xfrm>
            <a:prstGeom prst="lef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6" name="Text Box 1030"/>
            <p:cNvSpPr txBox="1">
              <a:spLocks noChangeArrowheads="1"/>
            </p:cNvSpPr>
            <p:nvPr/>
          </p:nvSpPr>
          <p:spPr bwMode="auto">
            <a:xfrm>
              <a:off x="3024" y="3430"/>
              <a:ext cx="99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宋体" charset="-122"/>
                  <a:sym typeface="Symbol" pitchFamily="18" charset="2"/>
                </a:rPr>
                <a:t></a:t>
              </a:r>
              <a:r>
                <a:rPr lang="en-US" altLang="zh-CN" dirty="0">
                  <a:latin typeface="Times New Roman"/>
                </a:rPr>
                <a:t>……</a:t>
              </a:r>
              <a:r>
                <a:rPr lang="en-US" altLang="zh-CN" dirty="0">
                  <a:latin typeface="宋体" charset="-122"/>
                  <a:sym typeface="Symbol" pitchFamily="18" charset="2"/>
                </a:rPr>
                <a:t></a:t>
              </a:r>
            </a:p>
            <a:p>
              <a:endParaRPr lang="zh-CN" altLang="zh-CN" dirty="0">
                <a:latin typeface="宋体" charset="-122"/>
              </a:endParaRPr>
            </a:p>
            <a:p>
              <a:r>
                <a:rPr lang="zh-CN" altLang="zh-CN" dirty="0">
                  <a:latin typeface="宋体" charset="-122"/>
                </a:rPr>
                <a:t> </a:t>
              </a:r>
              <a:r>
                <a:rPr lang="en-US" altLang="zh-CN" dirty="0" smtClean="0">
                  <a:latin typeface="宋体" charset="-122"/>
                </a:rPr>
                <a:t>  n</a:t>
              </a:r>
              <a:r>
                <a:rPr lang="zh-CN" altLang="en-US" dirty="0">
                  <a:latin typeface="宋体" charset="-122"/>
                </a:rPr>
                <a:t>个</a:t>
              </a:r>
              <a:endParaRPr lang="zh-CN" altLang="en-US" dirty="0">
                <a:latin typeface="宋体" charset="-122"/>
                <a:sym typeface="Symbol" pitchFamily="18" charset="2"/>
              </a:endParaRPr>
            </a:p>
          </p:txBody>
        </p:sp>
      </p:grpSp>
      <p:sp>
        <p:nvSpPr>
          <p:cNvPr id="194567" name="Rectangle 1031"/>
          <p:cNvSpPr>
            <a:spLocks noChangeArrowheads="1"/>
          </p:cNvSpPr>
          <p:nvPr/>
        </p:nvSpPr>
        <p:spPr bwMode="auto">
          <a:xfrm>
            <a:off x="304800" y="3879050"/>
            <a:ext cx="864076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lvl="1"/>
            <a:r>
              <a:rPr lang="zh-CN" altLang="en-US" dirty="0">
                <a:latin typeface="宋体" charset="-122"/>
              </a:rPr>
              <a:t>当</a:t>
            </a:r>
            <a:r>
              <a:rPr lang="en-US" altLang="zh-CN" dirty="0">
                <a:latin typeface="宋体" charset="-122"/>
              </a:rPr>
              <a:t>n=0</a:t>
            </a:r>
            <a:r>
              <a:rPr lang="zh-CN" altLang="en-US" dirty="0">
                <a:latin typeface="宋体" charset="-122"/>
              </a:rPr>
              <a:t>时，</a:t>
            </a:r>
            <a:r>
              <a:rPr lang="zh-CN" altLang="en-US" dirty="0">
                <a:latin typeface="宋体" charset="-122"/>
                <a:sym typeface="Symbol" pitchFamily="18" charset="2"/>
              </a:rPr>
              <a:t></a:t>
            </a:r>
            <a:r>
              <a:rPr lang="en-US" altLang="zh-CN" baseline="30000" dirty="0">
                <a:latin typeface="宋体" charset="-122"/>
              </a:rPr>
              <a:t>0</a:t>
            </a:r>
            <a:r>
              <a:rPr lang="zh-CN" altLang="en-US" dirty="0">
                <a:latin typeface="宋体" charset="-122"/>
              </a:rPr>
              <a:t>是空串</a:t>
            </a:r>
            <a:r>
              <a:rPr lang="zh-CN" altLang="en-US" dirty="0">
                <a:latin typeface="宋体" charset="-122"/>
                <a:sym typeface="Symbol" pitchFamily="18" charset="2"/>
              </a:rPr>
              <a:t></a:t>
            </a:r>
            <a:r>
              <a:rPr lang="zh-CN" altLang="en-US" dirty="0">
                <a:latin typeface="宋体" charset="-122"/>
              </a:rPr>
              <a:t>。</a:t>
            </a:r>
          </a:p>
          <a:p>
            <a:pPr lvl="1"/>
            <a:r>
              <a:rPr lang="zh-CN" altLang="en-US" dirty="0">
                <a:latin typeface="宋体" charset="-122"/>
              </a:rPr>
              <a:t>假如</a:t>
            </a:r>
            <a:r>
              <a:rPr lang="zh-CN" altLang="en-US" dirty="0">
                <a:latin typeface="宋体" charset="-122"/>
                <a:sym typeface="Symbol" pitchFamily="18" charset="2"/>
              </a:rPr>
              <a:t></a:t>
            </a:r>
            <a:r>
              <a:rPr lang="en-US" altLang="zh-CN" dirty="0">
                <a:latin typeface="宋体" charset="-122"/>
              </a:rPr>
              <a:t>=ab</a:t>
            </a:r>
            <a:r>
              <a:rPr lang="zh-CN" altLang="en-US" dirty="0">
                <a:latin typeface="宋体" charset="-122"/>
              </a:rPr>
              <a:t>，则有：</a:t>
            </a:r>
          </a:p>
          <a:p>
            <a:pPr lvl="2" algn="just">
              <a:buFontTx/>
              <a:buNone/>
            </a:pPr>
            <a:r>
              <a:rPr lang="zh-CN" altLang="en-US" dirty="0">
                <a:latin typeface="宋体" charset="-122"/>
                <a:sym typeface="Symbol" pitchFamily="18" charset="2"/>
              </a:rPr>
              <a:t></a:t>
            </a:r>
            <a:r>
              <a:rPr lang="en-US" altLang="zh-CN" baseline="30000" dirty="0">
                <a:latin typeface="宋体" charset="-122"/>
              </a:rPr>
              <a:t>0</a:t>
            </a:r>
            <a:r>
              <a:rPr lang="en-US" altLang="zh-CN" dirty="0">
                <a:latin typeface="宋体" charset="-122"/>
              </a:rPr>
              <a:t>=</a:t>
            </a:r>
            <a:r>
              <a:rPr lang="en-US" altLang="zh-CN" dirty="0">
                <a:latin typeface="宋体" charset="-122"/>
                <a:sym typeface="Symbol" pitchFamily="18" charset="2"/>
              </a:rPr>
              <a:t>     </a:t>
            </a:r>
            <a:r>
              <a:rPr lang="en-US" altLang="zh-CN" baseline="30000" dirty="0">
                <a:latin typeface="宋体" charset="-122"/>
              </a:rPr>
              <a:t>1</a:t>
            </a:r>
            <a:r>
              <a:rPr lang="en-US" altLang="zh-CN" dirty="0">
                <a:latin typeface="宋体" charset="-122"/>
              </a:rPr>
              <a:t>=ab      </a:t>
            </a:r>
            <a:r>
              <a:rPr lang="en-US" altLang="zh-CN" dirty="0">
                <a:latin typeface="宋体" charset="-122"/>
                <a:sym typeface="Symbol" pitchFamily="18" charset="2"/>
              </a:rPr>
              <a:t></a:t>
            </a:r>
            <a:r>
              <a:rPr lang="en-US" altLang="zh-CN" baseline="30000" dirty="0">
                <a:latin typeface="宋体" charset="-122"/>
              </a:rPr>
              <a:t>2</a:t>
            </a:r>
            <a:r>
              <a:rPr lang="en-US" altLang="zh-CN" dirty="0">
                <a:latin typeface="宋体" charset="-122"/>
              </a:rPr>
              <a:t>=</a:t>
            </a:r>
            <a:r>
              <a:rPr lang="en-US" altLang="zh-CN" dirty="0" err="1">
                <a:latin typeface="宋体" charset="-122"/>
              </a:rPr>
              <a:t>abab</a:t>
            </a:r>
            <a:endParaRPr lang="en-US" altLang="zh-CN" dirty="0">
              <a:latin typeface="宋体" charset="-122"/>
            </a:endParaRPr>
          </a:p>
          <a:p>
            <a:pPr lvl="2" algn="just">
              <a:buFontTx/>
              <a:buNone/>
            </a:pPr>
            <a:r>
              <a:rPr lang="en-US" altLang="zh-CN" dirty="0">
                <a:latin typeface="Times New Roman"/>
              </a:rPr>
              <a:t>……</a:t>
            </a:r>
            <a:endParaRPr lang="en-US" altLang="zh-CN" dirty="0">
              <a:latin typeface="宋体" charset="-122"/>
              <a:sym typeface="Symbol" pitchFamily="18" charset="2"/>
            </a:endParaRPr>
          </a:p>
        </p:txBody>
      </p:sp>
      <p:grpSp>
        <p:nvGrpSpPr>
          <p:cNvPr id="194568" name="Group 1032"/>
          <p:cNvGrpSpPr>
            <a:grpSpLocks/>
          </p:cNvGrpSpPr>
          <p:nvPr/>
        </p:nvGrpSpPr>
        <p:grpSpPr bwMode="auto">
          <a:xfrm>
            <a:off x="1219200" y="5544235"/>
            <a:ext cx="2154238" cy="1095375"/>
            <a:chOff x="947" y="3158"/>
            <a:chExt cx="1357" cy="690"/>
          </a:xfrm>
        </p:grpSpPr>
        <p:sp>
          <p:nvSpPr>
            <p:cNvPr id="194569" name="Text Box 1033"/>
            <p:cNvSpPr txBox="1">
              <a:spLocks noChangeArrowheads="1"/>
            </p:cNvSpPr>
            <p:nvPr/>
          </p:nvSpPr>
          <p:spPr bwMode="auto">
            <a:xfrm>
              <a:off x="947" y="3158"/>
              <a:ext cx="1357"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lang="zh-CN" altLang="zh-CN" dirty="0">
                  <a:latin typeface="宋体" charset="-122"/>
                  <a:sym typeface="Symbol" pitchFamily="18" charset="2"/>
                </a:rPr>
                <a:t></a:t>
              </a:r>
              <a:r>
                <a:rPr lang="en-US" altLang="zh-CN" baseline="30000" dirty="0">
                  <a:latin typeface="宋体" charset="-122"/>
                </a:rPr>
                <a:t>n</a:t>
              </a:r>
              <a:r>
                <a:rPr lang="en-US" altLang="zh-CN" dirty="0">
                  <a:latin typeface="宋体" charset="-122"/>
                </a:rPr>
                <a:t>=</a:t>
              </a:r>
              <a:r>
                <a:rPr lang="en-US" altLang="zh-CN" dirty="0" err="1">
                  <a:latin typeface="宋体" charset="-122"/>
                </a:rPr>
                <a:t>abab</a:t>
              </a:r>
              <a:r>
                <a:rPr lang="en-US" altLang="zh-CN" dirty="0">
                  <a:latin typeface="宋体" charset="-122"/>
                  <a:sym typeface="Symbol" pitchFamily="18" charset="2"/>
                </a:rPr>
                <a:t></a:t>
              </a:r>
              <a:r>
                <a:rPr lang="en-US" altLang="zh-CN" dirty="0">
                  <a:latin typeface="宋体" charset="-122"/>
                </a:rPr>
                <a:t>ab</a:t>
              </a:r>
            </a:p>
            <a:p>
              <a:pPr algn="l">
                <a:lnSpc>
                  <a:spcPct val="80000"/>
                </a:lnSpc>
              </a:pPr>
              <a:endParaRPr lang="en-US" altLang="zh-CN" dirty="0">
                <a:latin typeface="宋体" charset="-122"/>
              </a:endParaRPr>
            </a:p>
            <a:p>
              <a:pPr algn="l">
                <a:lnSpc>
                  <a:spcPct val="80000"/>
                </a:lnSpc>
                <a:spcBef>
                  <a:spcPts val="1000"/>
                </a:spcBef>
              </a:pPr>
              <a:r>
                <a:rPr lang="en-US" altLang="zh-CN" dirty="0">
                  <a:latin typeface="宋体" charset="-122"/>
                </a:rPr>
                <a:t>      n</a:t>
              </a:r>
              <a:r>
                <a:rPr lang="zh-CN" altLang="en-US" dirty="0">
                  <a:latin typeface="宋体" charset="-122"/>
                </a:rPr>
                <a:t>个</a:t>
              </a:r>
              <a:r>
                <a:rPr lang="en-US" altLang="zh-CN" dirty="0">
                  <a:latin typeface="宋体" charset="-122"/>
                </a:rPr>
                <a:t>ab</a:t>
              </a:r>
            </a:p>
          </p:txBody>
        </p:sp>
        <p:sp>
          <p:nvSpPr>
            <p:cNvPr id="194570" name="AutoShape 1034"/>
            <p:cNvSpPr>
              <a:spLocks/>
            </p:cNvSpPr>
            <p:nvPr/>
          </p:nvSpPr>
          <p:spPr bwMode="auto">
            <a:xfrm rot="-5400000">
              <a:off x="1680" y="3024"/>
              <a:ext cx="144" cy="912"/>
            </a:xfrm>
            <a:prstGeom prst="leftBrace">
              <a:avLst>
                <a:gd name="adj1" fmla="val 52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11</a:t>
            </a:fld>
            <a:endParaRPr lang="en-US" altLang="zh-CN"/>
          </a:p>
        </p:txBody>
      </p:sp>
      <p:sp>
        <p:nvSpPr>
          <p:cNvPr id="3" name="标题 2"/>
          <p:cNvSpPr>
            <a:spLocks noGrp="1"/>
          </p:cNvSpPr>
          <p:nvPr>
            <p:ph type="title"/>
          </p:nvPr>
        </p:nvSpPr>
        <p:spPr/>
        <p:txBody>
          <a:bodyPr/>
          <a:lstStyle/>
          <a:p>
            <a:r>
              <a:rPr lang="zh-CN" altLang="en-US" dirty="0" smtClean="0"/>
              <a:t>符号串运算</a:t>
            </a:r>
            <a:endParaRPr lang="zh-CN" altLang="en-US" dirty="0"/>
          </a:p>
        </p:txBody>
      </p:sp>
    </p:spTree>
    <p:extLst>
      <p:ext uri="{BB962C8B-B14F-4D97-AF65-F5344CB8AC3E}">
        <p14:creationId xmlns:p14="http://schemas.microsoft.com/office/powerpoint/2010/main" val="4309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up)">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wipe(up)">
                                      <p:cBhvr>
                                        <p:cTn id="12" dur="500"/>
                                        <p:tgtEl>
                                          <p:spTgt spid="194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wipe(up)">
                                      <p:cBhvr>
                                        <p:cTn id="17" dur="500"/>
                                        <p:tgtEl>
                                          <p:spTgt spid="194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Effect transition="in" filter="wipe(up)">
                                      <p:cBhvr>
                                        <p:cTn id="22" dur="500"/>
                                        <p:tgtEl>
                                          <p:spTgt spid="194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Effect transition="in" filter="wipe(up)">
                                      <p:cBhvr>
                                        <p:cTn id="27" dur="500"/>
                                        <p:tgtEl>
                                          <p:spTgt spid="194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4563">
                                            <p:txEl>
                                              <p:pRg st="5" end="5"/>
                                            </p:txEl>
                                          </p:spTgt>
                                        </p:tgtEl>
                                        <p:attrNameLst>
                                          <p:attrName>style.visibility</p:attrName>
                                        </p:attrNameLst>
                                      </p:cBhvr>
                                      <p:to>
                                        <p:strVal val="visible"/>
                                      </p:to>
                                    </p:set>
                                    <p:animEffect transition="in" filter="wipe(up)">
                                      <p:cBhvr>
                                        <p:cTn id="32" dur="500"/>
                                        <p:tgtEl>
                                          <p:spTgt spid="194563">
                                            <p:txEl>
                                              <p:pRg st="5" end="5"/>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94564"/>
                                        </p:tgtEl>
                                        <p:attrNameLst>
                                          <p:attrName>style.visibility</p:attrName>
                                        </p:attrNameLst>
                                      </p:cBhvr>
                                      <p:to>
                                        <p:strVal val="visible"/>
                                      </p:to>
                                    </p:set>
                                    <p:animEffect transition="in" filter="wipe(left)">
                                      <p:cBhvr>
                                        <p:cTn id="36" dur="500"/>
                                        <p:tgtEl>
                                          <p:spTgt spid="1945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94567">
                                            <p:txEl>
                                              <p:pRg st="0" end="0"/>
                                            </p:txEl>
                                          </p:spTgt>
                                        </p:tgtEl>
                                        <p:attrNameLst>
                                          <p:attrName>style.visibility</p:attrName>
                                        </p:attrNameLst>
                                      </p:cBhvr>
                                      <p:to>
                                        <p:strVal val="visible"/>
                                      </p:to>
                                    </p:set>
                                    <p:animEffect transition="in" filter="wipe(up)">
                                      <p:cBhvr>
                                        <p:cTn id="41" dur="500"/>
                                        <p:tgtEl>
                                          <p:spTgt spid="194567">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94567">
                                            <p:txEl>
                                              <p:pRg st="1" end="1"/>
                                            </p:txEl>
                                          </p:spTgt>
                                        </p:tgtEl>
                                        <p:attrNameLst>
                                          <p:attrName>style.visibility</p:attrName>
                                        </p:attrNameLst>
                                      </p:cBhvr>
                                      <p:to>
                                        <p:strVal val="visible"/>
                                      </p:to>
                                    </p:set>
                                    <p:animEffect transition="in" filter="wipe(up)">
                                      <p:cBhvr>
                                        <p:cTn id="46" dur="500"/>
                                        <p:tgtEl>
                                          <p:spTgt spid="194567">
                                            <p:txEl>
                                              <p:pRg st="1" end="1"/>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94567">
                                            <p:txEl>
                                              <p:pRg st="2" end="2"/>
                                            </p:txEl>
                                          </p:spTgt>
                                        </p:tgtEl>
                                        <p:attrNameLst>
                                          <p:attrName>style.visibility</p:attrName>
                                        </p:attrNameLst>
                                      </p:cBhvr>
                                      <p:to>
                                        <p:strVal val="visible"/>
                                      </p:to>
                                    </p:set>
                                    <p:animEffect transition="in" filter="wipe(up)">
                                      <p:cBhvr>
                                        <p:cTn id="49" dur="500"/>
                                        <p:tgtEl>
                                          <p:spTgt spid="194567">
                                            <p:txEl>
                                              <p:pRg st="2" end="2"/>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94567">
                                            <p:txEl>
                                              <p:pRg st="3" end="3"/>
                                            </p:txEl>
                                          </p:spTgt>
                                        </p:tgtEl>
                                        <p:attrNameLst>
                                          <p:attrName>style.visibility</p:attrName>
                                        </p:attrNameLst>
                                      </p:cBhvr>
                                      <p:to>
                                        <p:strVal val="visible"/>
                                      </p:to>
                                    </p:set>
                                    <p:animEffect transition="in" filter="wipe(up)">
                                      <p:cBhvr>
                                        <p:cTn id="52" dur="500"/>
                                        <p:tgtEl>
                                          <p:spTgt spid="194567">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4568"/>
                                        </p:tgtEl>
                                        <p:attrNameLst>
                                          <p:attrName>style.visibility</p:attrName>
                                        </p:attrNameLst>
                                      </p:cBhvr>
                                      <p:to>
                                        <p:strVal val="visible"/>
                                      </p:to>
                                    </p:set>
                                    <p:animEffect transition="in" filter="wipe(left)">
                                      <p:cBhvr>
                                        <p:cTn id="57" dur="500"/>
                                        <p:tgtEl>
                                          <p:spTgt spid="19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bldLvl="2" autoUpdateAnimBg="0"/>
      <p:bldP spid="194567"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p:txBody>
          <a:bodyPr/>
          <a:lstStyle/>
          <a:p>
            <a:r>
              <a:rPr lang="zh-CN" altLang="en-US">
                <a:latin typeface="宋体" charset="-122"/>
              </a:rPr>
              <a:t>二、语言</a:t>
            </a:r>
          </a:p>
        </p:txBody>
      </p:sp>
      <p:sp>
        <p:nvSpPr>
          <p:cNvPr id="195587" name="Rectangle 1027"/>
          <p:cNvSpPr>
            <a:spLocks noGrp="1" noChangeArrowheads="1"/>
          </p:cNvSpPr>
          <p:nvPr>
            <p:ph type="body" idx="1"/>
          </p:nvPr>
        </p:nvSpPr>
        <p:spPr>
          <a:xfrm>
            <a:off x="228600" y="990600"/>
            <a:ext cx="8686800" cy="3786188"/>
          </a:xfrm>
        </p:spPr>
        <p:txBody>
          <a:bodyPr/>
          <a:lstStyle/>
          <a:p>
            <a:pPr>
              <a:buFont typeface="Monotype Sorts" pitchFamily="2" charset="2"/>
              <a:buNone/>
            </a:pPr>
            <a:r>
              <a:rPr lang="zh-CN" altLang="en-US" dirty="0">
                <a:solidFill>
                  <a:srgbClr val="0000FF"/>
                </a:solidFill>
              </a:rPr>
              <a:t>语言：</a:t>
            </a:r>
            <a:r>
              <a:rPr lang="zh-CN" altLang="en-US" sz="2400" dirty="0">
                <a:latin typeface="宋体" charset="-122"/>
              </a:rPr>
              <a:t>在某一确定字母表上的符号串的集合</a:t>
            </a:r>
            <a:r>
              <a:rPr lang="zh-CN" altLang="en-US" dirty="0">
                <a:latin typeface="宋体" charset="-122"/>
              </a:rPr>
              <a:t>。</a:t>
            </a:r>
          </a:p>
          <a:p>
            <a:pPr lvl="1"/>
            <a:r>
              <a:rPr lang="zh-CN" altLang="en-US" dirty="0">
                <a:latin typeface="宋体" charset="-122"/>
              </a:rPr>
              <a:t>空集</a:t>
            </a:r>
            <a:r>
              <a:rPr lang="zh-CN" altLang="en-US" dirty="0">
                <a:latin typeface="宋体" charset="-122"/>
                <a:sym typeface="Symbol" pitchFamily="18" charset="2"/>
              </a:rPr>
              <a:t></a:t>
            </a:r>
            <a:r>
              <a:rPr lang="zh-CN" altLang="en-US" dirty="0">
                <a:latin typeface="宋体" charset="-122"/>
              </a:rPr>
              <a:t>，集合</a:t>
            </a:r>
            <a:r>
              <a:rPr lang="en-US" altLang="zh-CN" dirty="0">
                <a:latin typeface="宋体" charset="-122"/>
              </a:rPr>
              <a:t>{</a:t>
            </a:r>
            <a:r>
              <a:rPr lang="en-US" altLang="zh-CN" dirty="0">
                <a:latin typeface="宋体" charset="-122"/>
                <a:sym typeface="Symbol" pitchFamily="18" charset="2"/>
              </a:rPr>
              <a:t></a:t>
            </a:r>
            <a:r>
              <a:rPr lang="en-US" altLang="zh-CN" dirty="0">
                <a:latin typeface="宋体" charset="-122"/>
              </a:rPr>
              <a:t>}</a:t>
            </a:r>
            <a:r>
              <a:rPr lang="zh-CN" altLang="en-US" dirty="0">
                <a:latin typeface="宋体" charset="-122"/>
              </a:rPr>
              <a:t>也是符合此定义的语言。</a:t>
            </a:r>
          </a:p>
          <a:p>
            <a:pPr lvl="1"/>
            <a:r>
              <a:rPr lang="zh-CN" altLang="en-US" dirty="0">
                <a:latin typeface="宋体" charset="-122"/>
              </a:rPr>
              <a:t>这个定义并</a:t>
            </a:r>
            <a:r>
              <a:rPr lang="zh-CN" altLang="en-US" dirty="0">
                <a:solidFill>
                  <a:srgbClr val="0000FF"/>
                </a:solidFill>
                <a:latin typeface="宋体" charset="-122"/>
              </a:rPr>
              <a:t>没有把任何意义赋予语言中的符号串</a:t>
            </a:r>
            <a:r>
              <a:rPr lang="zh-CN" altLang="en-US" dirty="0">
                <a:latin typeface="宋体" charset="-122"/>
              </a:rPr>
              <a:t>。</a:t>
            </a:r>
          </a:p>
          <a:p>
            <a:pPr>
              <a:buFont typeface="Monotype Sorts" pitchFamily="2" charset="2"/>
              <a:buNone/>
            </a:pPr>
            <a:r>
              <a:rPr lang="zh-CN" altLang="en-US" dirty="0">
                <a:solidFill>
                  <a:srgbClr val="0000FF"/>
                </a:solidFill>
                <a:latin typeface="宋体" charset="-122"/>
              </a:rPr>
              <a:t>语言的运算：</a:t>
            </a:r>
            <a:r>
              <a:rPr lang="zh-CN" altLang="en-US" sz="2400" dirty="0" smtClean="0">
                <a:latin typeface="宋体" charset="-122"/>
              </a:rPr>
              <a:t>假设 </a:t>
            </a:r>
            <a:r>
              <a:rPr lang="en-US" altLang="zh-CN" sz="2400" dirty="0" smtClean="0">
                <a:latin typeface="宋体" charset="-122"/>
              </a:rPr>
              <a:t>L </a:t>
            </a:r>
            <a:r>
              <a:rPr lang="zh-CN" altLang="en-US" sz="2400" dirty="0" smtClean="0">
                <a:latin typeface="宋体" charset="-122"/>
              </a:rPr>
              <a:t>和 </a:t>
            </a:r>
            <a:r>
              <a:rPr lang="en-US" altLang="zh-CN" sz="2400" dirty="0" smtClean="0">
                <a:latin typeface="宋体" charset="-122"/>
              </a:rPr>
              <a:t>M </a:t>
            </a:r>
            <a:r>
              <a:rPr lang="zh-CN" altLang="en-US" sz="2400" dirty="0" smtClean="0">
                <a:latin typeface="宋体" charset="-122"/>
              </a:rPr>
              <a:t>表示</a:t>
            </a:r>
            <a:r>
              <a:rPr lang="zh-CN" altLang="en-US" sz="2400" dirty="0">
                <a:latin typeface="宋体" charset="-122"/>
              </a:rPr>
              <a:t>两个语言</a:t>
            </a:r>
            <a:endParaRPr lang="zh-CN" altLang="en-US" dirty="0">
              <a:latin typeface="宋体" charset="-122"/>
            </a:endParaRPr>
          </a:p>
          <a:p>
            <a:r>
              <a:rPr lang="en-US" altLang="zh-CN" dirty="0">
                <a:latin typeface="宋体" charset="-122"/>
              </a:rPr>
              <a:t>L</a:t>
            </a:r>
            <a:r>
              <a:rPr lang="zh-CN" altLang="en-US" dirty="0">
                <a:latin typeface="宋体" charset="-122"/>
              </a:rPr>
              <a:t>和</a:t>
            </a:r>
            <a:r>
              <a:rPr lang="en-US" altLang="zh-CN" dirty="0">
                <a:latin typeface="宋体" charset="-122"/>
              </a:rPr>
              <a:t>M</a:t>
            </a:r>
            <a:r>
              <a:rPr lang="zh-CN" altLang="en-US" dirty="0">
                <a:latin typeface="宋体" charset="-122"/>
              </a:rPr>
              <a:t>的</a:t>
            </a:r>
            <a:r>
              <a:rPr lang="zh-CN" altLang="en-US" dirty="0">
                <a:solidFill>
                  <a:srgbClr val="0000FF"/>
                </a:solidFill>
                <a:latin typeface="宋体" charset="-122"/>
              </a:rPr>
              <a:t>并</a:t>
            </a:r>
            <a:r>
              <a:rPr lang="zh-CN" altLang="en-US" dirty="0">
                <a:latin typeface="宋体" charset="-122"/>
              </a:rPr>
              <a:t>记作</a:t>
            </a:r>
            <a:r>
              <a:rPr lang="en-US" altLang="zh-CN" dirty="0">
                <a:latin typeface="宋体" charset="-122"/>
              </a:rPr>
              <a:t>L∪M</a:t>
            </a:r>
            <a:r>
              <a:rPr lang="zh-CN" altLang="en-US" dirty="0">
                <a:latin typeface="宋体" charset="-122"/>
              </a:rPr>
              <a:t>：</a:t>
            </a:r>
            <a:r>
              <a:rPr lang="en-US" altLang="zh-CN" dirty="0">
                <a:latin typeface="宋体" charset="-122"/>
              </a:rPr>
              <a:t>L∪M={</a:t>
            </a:r>
            <a:r>
              <a:rPr lang="en-US" altLang="zh-CN" dirty="0" err="1">
                <a:latin typeface="宋体" charset="-122"/>
              </a:rPr>
              <a:t>s|s</a:t>
            </a:r>
            <a:r>
              <a:rPr lang="en-US" altLang="zh-CN" dirty="0" err="1">
                <a:latin typeface="宋体" charset="-122"/>
                <a:sym typeface="Symbol" pitchFamily="18" charset="2"/>
              </a:rPr>
              <a:t></a:t>
            </a:r>
            <a:r>
              <a:rPr lang="en-US" altLang="zh-CN" dirty="0" err="1">
                <a:latin typeface="宋体" charset="-122"/>
              </a:rPr>
              <a:t>L</a:t>
            </a:r>
            <a:r>
              <a:rPr lang="en-US" altLang="zh-CN" dirty="0">
                <a:latin typeface="宋体" charset="-122"/>
              </a:rPr>
              <a:t> </a:t>
            </a:r>
            <a:r>
              <a:rPr lang="zh-CN" altLang="en-US" dirty="0">
                <a:latin typeface="宋体" charset="-122"/>
              </a:rPr>
              <a:t>或 </a:t>
            </a:r>
            <a:r>
              <a:rPr lang="en-US" altLang="zh-CN" dirty="0" err="1">
                <a:latin typeface="宋体" charset="-122"/>
              </a:rPr>
              <a:t>s</a:t>
            </a:r>
            <a:r>
              <a:rPr lang="en-US" altLang="zh-CN" dirty="0" err="1">
                <a:latin typeface="宋体" charset="-122"/>
                <a:sym typeface="Symbol" pitchFamily="18" charset="2"/>
              </a:rPr>
              <a:t></a:t>
            </a:r>
            <a:r>
              <a:rPr lang="en-US" altLang="zh-CN" dirty="0" err="1">
                <a:latin typeface="宋体" charset="-122"/>
              </a:rPr>
              <a:t>M</a:t>
            </a:r>
            <a:r>
              <a:rPr lang="en-US" altLang="zh-CN" dirty="0">
                <a:latin typeface="宋体" charset="-122"/>
              </a:rPr>
              <a:t>}</a:t>
            </a:r>
          </a:p>
          <a:p>
            <a:r>
              <a:rPr lang="en-US" altLang="zh-CN" dirty="0">
                <a:latin typeface="宋体" charset="-122"/>
              </a:rPr>
              <a:t>L</a:t>
            </a:r>
            <a:r>
              <a:rPr lang="zh-CN" altLang="en-US" dirty="0">
                <a:latin typeface="宋体" charset="-122"/>
              </a:rPr>
              <a:t>和</a:t>
            </a:r>
            <a:r>
              <a:rPr lang="en-US" altLang="zh-CN" dirty="0">
                <a:latin typeface="宋体" charset="-122"/>
              </a:rPr>
              <a:t>M</a:t>
            </a:r>
            <a:r>
              <a:rPr lang="zh-CN" altLang="en-US" dirty="0">
                <a:latin typeface="宋体" charset="-122"/>
              </a:rPr>
              <a:t>的</a:t>
            </a:r>
            <a:r>
              <a:rPr lang="zh-CN" altLang="en-US" dirty="0">
                <a:solidFill>
                  <a:srgbClr val="0000FF"/>
                </a:solidFill>
                <a:latin typeface="宋体" charset="-122"/>
              </a:rPr>
              <a:t>连接</a:t>
            </a:r>
            <a:r>
              <a:rPr lang="zh-CN" altLang="en-US" dirty="0">
                <a:latin typeface="宋体" charset="-122"/>
              </a:rPr>
              <a:t>记作</a:t>
            </a:r>
            <a:r>
              <a:rPr lang="en-US" altLang="zh-CN" dirty="0">
                <a:latin typeface="宋体" charset="-122"/>
              </a:rPr>
              <a:t>LM</a:t>
            </a:r>
            <a:r>
              <a:rPr lang="zh-CN" altLang="en-US" dirty="0">
                <a:latin typeface="宋体" charset="-122"/>
              </a:rPr>
              <a:t>：</a:t>
            </a:r>
            <a:r>
              <a:rPr lang="en-US" altLang="zh-CN" dirty="0">
                <a:latin typeface="宋体" charset="-122"/>
              </a:rPr>
              <a:t>LM={</a:t>
            </a:r>
            <a:r>
              <a:rPr lang="en-US" altLang="zh-CN" dirty="0" err="1">
                <a:latin typeface="宋体" charset="-122"/>
              </a:rPr>
              <a:t>st|s</a:t>
            </a:r>
            <a:r>
              <a:rPr lang="en-US" altLang="zh-CN" dirty="0" err="1">
                <a:latin typeface="宋体" charset="-122"/>
                <a:sym typeface="Symbol" pitchFamily="18" charset="2"/>
              </a:rPr>
              <a:t></a:t>
            </a:r>
            <a:r>
              <a:rPr lang="en-US" altLang="zh-CN" dirty="0" err="1">
                <a:latin typeface="宋体" charset="-122"/>
              </a:rPr>
              <a:t>L</a:t>
            </a:r>
            <a:r>
              <a:rPr lang="en-US" altLang="zh-CN" dirty="0">
                <a:latin typeface="宋体" charset="-122"/>
              </a:rPr>
              <a:t> </a:t>
            </a:r>
            <a:r>
              <a:rPr lang="zh-CN" altLang="en-US" dirty="0">
                <a:latin typeface="宋体" charset="-122"/>
              </a:rPr>
              <a:t>并且 </a:t>
            </a:r>
            <a:r>
              <a:rPr lang="en-US" altLang="zh-CN" dirty="0" err="1">
                <a:latin typeface="宋体" charset="-122"/>
              </a:rPr>
              <a:t>t</a:t>
            </a:r>
            <a:r>
              <a:rPr lang="en-US" altLang="zh-CN" dirty="0" err="1">
                <a:latin typeface="宋体" charset="-122"/>
                <a:sym typeface="Symbol" pitchFamily="18" charset="2"/>
              </a:rPr>
              <a:t></a:t>
            </a:r>
            <a:r>
              <a:rPr lang="en-US" altLang="zh-CN" dirty="0" err="1">
                <a:latin typeface="宋体" charset="-122"/>
              </a:rPr>
              <a:t>M</a:t>
            </a:r>
            <a:r>
              <a:rPr lang="en-US" altLang="zh-CN" dirty="0">
                <a:latin typeface="宋体" charset="-122"/>
              </a:rPr>
              <a:t>}</a:t>
            </a:r>
          </a:p>
          <a:p>
            <a:r>
              <a:rPr lang="en-US" altLang="zh-CN" dirty="0">
                <a:latin typeface="宋体" charset="-122"/>
              </a:rPr>
              <a:t>L</a:t>
            </a:r>
            <a:r>
              <a:rPr lang="zh-CN" altLang="en-US" dirty="0">
                <a:latin typeface="宋体" charset="-122"/>
              </a:rPr>
              <a:t>的</a:t>
            </a:r>
            <a:r>
              <a:rPr lang="zh-CN" altLang="en-US" dirty="0">
                <a:solidFill>
                  <a:srgbClr val="0000FF"/>
                </a:solidFill>
                <a:latin typeface="宋体" charset="-122"/>
              </a:rPr>
              <a:t>闭包</a:t>
            </a:r>
            <a:r>
              <a:rPr lang="zh-CN" altLang="en-US" dirty="0">
                <a:latin typeface="宋体" charset="-122"/>
              </a:rPr>
              <a:t>记作</a:t>
            </a:r>
            <a:r>
              <a:rPr lang="en-US" altLang="zh-CN" dirty="0">
                <a:latin typeface="宋体" charset="-122"/>
              </a:rPr>
              <a:t>L</a:t>
            </a:r>
            <a:r>
              <a:rPr lang="en-US" altLang="zh-CN" baseline="30000" dirty="0">
                <a:latin typeface="宋体" charset="-122"/>
              </a:rPr>
              <a:t>*</a:t>
            </a:r>
            <a:r>
              <a:rPr lang="zh-CN" altLang="en-US" dirty="0">
                <a:latin typeface="宋体" charset="-122"/>
              </a:rPr>
              <a:t>：即</a:t>
            </a:r>
            <a:r>
              <a:rPr lang="en-US" altLang="zh-CN" dirty="0">
                <a:latin typeface="宋体" charset="-122"/>
              </a:rPr>
              <a:t>L</a:t>
            </a:r>
            <a:r>
              <a:rPr lang="zh-CN" altLang="en-US" dirty="0">
                <a:latin typeface="宋体" charset="-122"/>
              </a:rPr>
              <a:t>的</a:t>
            </a:r>
            <a:r>
              <a:rPr lang="en-US" altLang="zh-CN" dirty="0">
                <a:latin typeface="宋体" charset="-122"/>
              </a:rPr>
              <a:t>0</a:t>
            </a:r>
            <a:r>
              <a:rPr lang="zh-CN" altLang="en-US" dirty="0">
                <a:latin typeface="宋体" charset="-122"/>
              </a:rPr>
              <a:t>次或若干次连接。</a:t>
            </a:r>
          </a:p>
        </p:txBody>
      </p:sp>
      <p:grpSp>
        <p:nvGrpSpPr>
          <p:cNvPr id="195588" name="Group 1028"/>
          <p:cNvGrpSpPr>
            <a:grpSpLocks/>
          </p:cNvGrpSpPr>
          <p:nvPr/>
        </p:nvGrpSpPr>
        <p:grpSpPr bwMode="auto">
          <a:xfrm>
            <a:off x="2339975" y="4437063"/>
            <a:ext cx="5149850" cy="792162"/>
            <a:chOff x="1488" y="3194"/>
            <a:chExt cx="3040" cy="406"/>
          </a:xfrm>
        </p:grpSpPr>
        <p:pic>
          <p:nvPicPr>
            <p:cNvPr id="195589"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8" y="3194"/>
              <a:ext cx="9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0" name="Text Box 1030"/>
            <p:cNvSpPr txBox="1">
              <a:spLocks noChangeArrowheads="1"/>
            </p:cNvSpPr>
            <p:nvPr/>
          </p:nvSpPr>
          <p:spPr bwMode="auto">
            <a:xfrm>
              <a:off x="2332" y="3203"/>
              <a:ext cx="219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
                </a:spcBef>
              </a:pPr>
              <a:r>
                <a:rPr lang="en-US" altLang="zh-CN">
                  <a:latin typeface="宋体" charset="-122"/>
                </a:rPr>
                <a:t>= L</a:t>
              </a:r>
              <a:r>
                <a:rPr lang="en-US" altLang="zh-CN" baseline="30000">
                  <a:latin typeface="宋体" charset="-122"/>
                </a:rPr>
                <a:t>0</a:t>
              </a:r>
              <a:r>
                <a:rPr lang="en-US" altLang="zh-CN">
                  <a:latin typeface="宋体" charset="-122"/>
                </a:rPr>
                <a:t>∪L</a:t>
              </a:r>
              <a:r>
                <a:rPr lang="en-US" altLang="zh-CN" baseline="30000">
                  <a:latin typeface="宋体" charset="-122"/>
                </a:rPr>
                <a:t>1</a:t>
              </a:r>
              <a:r>
                <a:rPr lang="en-US" altLang="zh-CN">
                  <a:latin typeface="宋体" charset="-122"/>
                </a:rPr>
                <a:t>∪L</a:t>
              </a:r>
              <a:r>
                <a:rPr lang="en-US" altLang="zh-CN" baseline="30000">
                  <a:latin typeface="宋体" charset="-122"/>
                </a:rPr>
                <a:t>2</a:t>
              </a:r>
              <a:r>
                <a:rPr lang="en-US" altLang="zh-CN">
                  <a:latin typeface="宋体" charset="-122"/>
                </a:rPr>
                <a:t>∪L</a:t>
              </a:r>
              <a:r>
                <a:rPr lang="en-US" altLang="zh-CN" baseline="30000">
                  <a:latin typeface="宋体" charset="-122"/>
                </a:rPr>
                <a:t>3</a:t>
              </a:r>
              <a:r>
                <a:rPr lang="en-US" altLang="zh-CN">
                  <a:latin typeface="宋体" charset="-122"/>
                </a:rPr>
                <a:t>∪ </a:t>
              </a:r>
              <a:r>
                <a:rPr lang="en-US" altLang="zh-CN">
                  <a:latin typeface="Times New Roman"/>
                </a:rPr>
                <a:t>……</a:t>
              </a:r>
              <a:endParaRPr lang="en-US" altLang="zh-CN">
                <a:latin typeface="宋体" charset="-122"/>
              </a:endParaRPr>
            </a:p>
          </p:txBody>
        </p:sp>
      </p:grpSp>
      <p:sp>
        <p:nvSpPr>
          <p:cNvPr id="195591" name="Rectangle 1031"/>
          <p:cNvSpPr>
            <a:spLocks noChangeArrowheads="1"/>
          </p:cNvSpPr>
          <p:nvPr/>
        </p:nvSpPr>
        <p:spPr bwMode="auto">
          <a:xfrm>
            <a:off x="274638" y="5181600"/>
            <a:ext cx="8335962"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en-US" altLang="zh-CN">
                <a:latin typeface="宋体" charset="-122"/>
              </a:rPr>
              <a:t>L</a:t>
            </a:r>
            <a:r>
              <a:rPr lang="zh-CN" altLang="en-US">
                <a:latin typeface="宋体" charset="-122"/>
              </a:rPr>
              <a:t>的</a:t>
            </a:r>
            <a:r>
              <a:rPr lang="zh-CN" altLang="en-US">
                <a:solidFill>
                  <a:srgbClr val="0000FF"/>
                </a:solidFill>
                <a:latin typeface="宋体" charset="-122"/>
              </a:rPr>
              <a:t>正闭包</a:t>
            </a:r>
            <a:r>
              <a:rPr lang="zh-CN" altLang="en-US">
                <a:latin typeface="宋体" charset="-122"/>
              </a:rPr>
              <a:t>记作</a:t>
            </a:r>
            <a:r>
              <a:rPr lang="en-US" altLang="zh-CN">
                <a:latin typeface="宋体" charset="-122"/>
              </a:rPr>
              <a:t>L</a:t>
            </a:r>
            <a:r>
              <a:rPr lang="en-US" altLang="zh-CN" baseline="30000">
                <a:latin typeface="宋体" charset="-122"/>
              </a:rPr>
              <a:t>+</a:t>
            </a:r>
            <a:r>
              <a:rPr lang="zh-CN" altLang="en-US">
                <a:latin typeface="宋体" charset="-122"/>
              </a:rPr>
              <a:t>：即</a:t>
            </a:r>
            <a:r>
              <a:rPr lang="en-US" altLang="zh-CN">
                <a:latin typeface="宋体" charset="-122"/>
              </a:rPr>
              <a:t>L</a:t>
            </a:r>
            <a:r>
              <a:rPr lang="zh-CN" altLang="en-US">
                <a:latin typeface="宋体" charset="-122"/>
              </a:rPr>
              <a:t>的</a:t>
            </a:r>
            <a:r>
              <a:rPr lang="en-US" altLang="zh-CN">
                <a:latin typeface="宋体" charset="-122"/>
              </a:rPr>
              <a:t>1</a:t>
            </a:r>
            <a:r>
              <a:rPr lang="zh-CN" altLang="en-US">
                <a:latin typeface="宋体" charset="-122"/>
              </a:rPr>
              <a:t>次或若干次连接。</a:t>
            </a:r>
          </a:p>
        </p:txBody>
      </p:sp>
      <p:grpSp>
        <p:nvGrpSpPr>
          <p:cNvPr id="195595" name="Group 1035"/>
          <p:cNvGrpSpPr>
            <a:grpSpLocks/>
          </p:cNvGrpSpPr>
          <p:nvPr/>
        </p:nvGrpSpPr>
        <p:grpSpPr bwMode="auto">
          <a:xfrm>
            <a:off x="2555875" y="5799138"/>
            <a:ext cx="4575175" cy="730250"/>
            <a:chOff x="1610" y="3653"/>
            <a:chExt cx="2882" cy="460"/>
          </a:xfrm>
        </p:grpSpPr>
        <p:pic>
          <p:nvPicPr>
            <p:cNvPr id="195593" name="Picture 10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0" y="3653"/>
              <a:ext cx="72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4" name="Text Box 1034"/>
            <p:cNvSpPr txBox="1">
              <a:spLocks noChangeArrowheads="1"/>
            </p:cNvSpPr>
            <p:nvPr/>
          </p:nvSpPr>
          <p:spPr bwMode="auto">
            <a:xfrm>
              <a:off x="2200" y="3702"/>
              <a:ext cx="2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latin typeface="宋体" charset="-122"/>
                </a:rPr>
                <a:t> = L</a:t>
              </a:r>
              <a:r>
                <a:rPr lang="en-US" altLang="zh-CN" baseline="30000">
                  <a:latin typeface="宋体" charset="-122"/>
                </a:rPr>
                <a:t>1</a:t>
              </a:r>
              <a:r>
                <a:rPr lang="en-US" altLang="zh-CN">
                  <a:latin typeface="宋体" charset="-122"/>
                </a:rPr>
                <a:t>∪L</a:t>
              </a:r>
              <a:r>
                <a:rPr lang="en-US" altLang="zh-CN" baseline="30000">
                  <a:latin typeface="宋体" charset="-122"/>
                </a:rPr>
                <a:t>2</a:t>
              </a:r>
              <a:r>
                <a:rPr lang="en-US" altLang="zh-CN">
                  <a:latin typeface="宋体" charset="-122"/>
                </a:rPr>
                <a:t>∪L</a:t>
              </a:r>
              <a:r>
                <a:rPr lang="en-US" altLang="zh-CN" baseline="30000">
                  <a:latin typeface="宋体" charset="-122"/>
                </a:rPr>
                <a:t>3</a:t>
              </a:r>
              <a:r>
                <a:rPr lang="en-US" altLang="zh-CN">
                  <a:latin typeface="宋体" charset="-122"/>
                </a:rPr>
                <a:t>∪L</a:t>
              </a:r>
              <a:r>
                <a:rPr lang="en-US" altLang="zh-CN" baseline="30000">
                  <a:latin typeface="宋体" charset="-122"/>
                </a:rPr>
                <a:t>4</a:t>
              </a:r>
              <a:r>
                <a:rPr lang="en-US" altLang="zh-CN">
                  <a:latin typeface="宋体" charset="-122"/>
                </a:rPr>
                <a:t>∪ </a:t>
              </a:r>
              <a:r>
                <a:rPr lang="en-US" altLang="zh-CN">
                  <a:latin typeface="Times New Roman"/>
                </a:rPr>
                <a:t>……</a:t>
              </a:r>
              <a:endParaRPr lang="en-US" altLang="zh-CN">
                <a:latin typeface="宋体" charset="-122"/>
              </a:endParaRPr>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12</a:t>
            </a:fld>
            <a:endParaRPr lang="en-US" altLang="zh-CN"/>
          </a:p>
        </p:txBody>
      </p:sp>
    </p:spTree>
    <p:extLst>
      <p:ext uri="{BB962C8B-B14F-4D97-AF65-F5344CB8AC3E}">
        <p14:creationId xmlns:p14="http://schemas.microsoft.com/office/powerpoint/2010/main" val="3745996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up)">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wipe(up)">
                                      <p:cBhvr>
                                        <p:cTn id="12" dur="500"/>
                                        <p:tgtEl>
                                          <p:spTgt spid="195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wipe(up)">
                                      <p:cBhvr>
                                        <p:cTn id="17" dur="500"/>
                                        <p:tgtEl>
                                          <p:spTgt spid="195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wipe(up)">
                                      <p:cBhvr>
                                        <p:cTn id="22" dur="500"/>
                                        <p:tgtEl>
                                          <p:spTgt spid="1955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wipe(up)">
                                      <p:cBhvr>
                                        <p:cTn id="27" dur="500"/>
                                        <p:tgtEl>
                                          <p:spTgt spid="1955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5587">
                                            <p:txEl>
                                              <p:pRg st="5" end="5"/>
                                            </p:txEl>
                                          </p:spTgt>
                                        </p:tgtEl>
                                        <p:attrNameLst>
                                          <p:attrName>style.visibility</p:attrName>
                                        </p:attrNameLst>
                                      </p:cBhvr>
                                      <p:to>
                                        <p:strVal val="visible"/>
                                      </p:to>
                                    </p:set>
                                    <p:animEffect transition="in" filter="wipe(up)">
                                      <p:cBhvr>
                                        <p:cTn id="32" dur="500"/>
                                        <p:tgtEl>
                                          <p:spTgt spid="1955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Effect transition="in" filter="wipe(up)">
                                      <p:cBhvr>
                                        <p:cTn id="37" dur="500"/>
                                        <p:tgtEl>
                                          <p:spTgt spid="1955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5588"/>
                                        </p:tgtEl>
                                        <p:attrNameLst>
                                          <p:attrName>style.visibility</p:attrName>
                                        </p:attrNameLst>
                                      </p:cBhvr>
                                      <p:to>
                                        <p:strVal val="visible"/>
                                      </p:to>
                                    </p:set>
                                    <p:animEffect transition="in" filter="wipe(left)">
                                      <p:cBhvr>
                                        <p:cTn id="42" dur="500"/>
                                        <p:tgtEl>
                                          <p:spTgt spid="195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5591"/>
                                        </p:tgtEl>
                                        <p:attrNameLst>
                                          <p:attrName>style.visibility</p:attrName>
                                        </p:attrNameLst>
                                      </p:cBhvr>
                                      <p:to>
                                        <p:strVal val="visible"/>
                                      </p:to>
                                    </p:set>
                                    <p:animEffect transition="in" filter="wipe(up)">
                                      <p:cBhvr>
                                        <p:cTn id="47" dur="500"/>
                                        <p:tgtEl>
                                          <p:spTgt spid="1955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5595"/>
                                        </p:tgtEl>
                                        <p:attrNameLst>
                                          <p:attrName>style.visibility</p:attrName>
                                        </p:attrNameLst>
                                      </p:cBhvr>
                                      <p:to>
                                        <p:strVal val="visible"/>
                                      </p:to>
                                    </p:set>
                                    <p:animEffect transition="in" filter="wipe(left)">
                                      <p:cBhvr>
                                        <p:cTn id="52" dur="500"/>
                                        <p:tgtEl>
                                          <p:spTgt spid="195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9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1026"/>
          <p:cNvSpPr>
            <a:spLocks noGrp="1" noChangeArrowheads="1"/>
          </p:cNvSpPr>
          <p:nvPr>
            <p:ph type="body" idx="1"/>
          </p:nvPr>
        </p:nvSpPr>
        <p:spPr>
          <a:xfrm>
            <a:off x="228600" y="1219200"/>
            <a:ext cx="8686800" cy="1857375"/>
          </a:xfrm>
        </p:spPr>
        <p:txBody>
          <a:bodyPr/>
          <a:lstStyle/>
          <a:p>
            <a:r>
              <a:rPr lang="en-US" altLang="zh-CN">
                <a:latin typeface="宋体" charset="-122"/>
              </a:rPr>
              <a:t>L={A,B, </a:t>
            </a:r>
            <a:r>
              <a:rPr lang="en-US" altLang="zh-CN">
                <a:latin typeface="Times New Roman"/>
              </a:rPr>
              <a:t>…</a:t>
            </a:r>
            <a:r>
              <a:rPr lang="en-US" altLang="zh-CN">
                <a:latin typeface="宋体" charset="-122"/>
              </a:rPr>
              <a:t> ,Z,a,b, </a:t>
            </a:r>
            <a:r>
              <a:rPr lang="en-US" altLang="zh-CN">
                <a:latin typeface="Times New Roman"/>
              </a:rPr>
              <a:t>…</a:t>
            </a:r>
            <a:r>
              <a:rPr lang="en-US" altLang="zh-CN">
                <a:latin typeface="宋体" charset="-122"/>
              </a:rPr>
              <a:t> ,z}</a:t>
            </a:r>
            <a:r>
              <a:rPr lang="zh-CN" altLang="en-US">
                <a:latin typeface="宋体" charset="-122"/>
              </a:rPr>
              <a:t>，</a:t>
            </a:r>
            <a:r>
              <a:rPr lang="en-US" altLang="zh-CN">
                <a:latin typeface="宋体" charset="-122"/>
              </a:rPr>
              <a:t>D={0,1, </a:t>
            </a:r>
            <a:r>
              <a:rPr lang="en-US" altLang="zh-CN">
                <a:latin typeface="Times New Roman"/>
              </a:rPr>
              <a:t>…</a:t>
            </a:r>
            <a:r>
              <a:rPr lang="en-US" altLang="zh-CN">
                <a:latin typeface="宋体" charset="-122"/>
              </a:rPr>
              <a:t> ,9}</a:t>
            </a:r>
          </a:p>
          <a:p>
            <a:pPr lvl="1"/>
            <a:r>
              <a:rPr lang="zh-CN" altLang="en-US">
                <a:latin typeface="宋体" charset="-122"/>
              </a:rPr>
              <a:t>可以把</a:t>
            </a:r>
            <a:r>
              <a:rPr lang="en-US" altLang="zh-CN">
                <a:latin typeface="宋体" charset="-122"/>
              </a:rPr>
              <a:t>L</a:t>
            </a:r>
            <a:r>
              <a:rPr lang="zh-CN" altLang="en-US">
                <a:latin typeface="宋体" charset="-122"/>
              </a:rPr>
              <a:t>和</a:t>
            </a:r>
            <a:r>
              <a:rPr lang="en-US" altLang="zh-CN">
                <a:latin typeface="宋体" charset="-122"/>
              </a:rPr>
              <a:t>D</a:t>
            </a:r>
            <a:r>
              <a:rPr lang="zh-CN" altLang="en-US">
                <a:latin typeface="宋体" charset="-122"/>
              </a:rPr>
              <a:t>看作是字母表</a:t>
            </a:r>
          </a:p>
          <a:p>
            <a:pPr lvl="1"/>
            <a:r>
              <a:rPr lang="zh-CN" altLang="en-US">
                <a:latin typeface="宋体" charset="-122"/>
              </a:rPr>
              <a:t>可以把</a:t>
            </a:r>
            <a:r>
              <a:rPr lang="en-US" altLang="zh-CN">
                <a:latin typeface="宋体" charset="-122"/>
              </a:rPr>
              <a:t>L</a:t>
            </a:r>
            <a:r>
              <a:rPr lang="zh-CN" altLang="en-US">
                <a:latin typeface="宋体" charset="-122"/>
              </a:rPr>
              <a:t>和</a:t>
            </a:r>
            <a:r>
              <a:rPr lang="en-US" altLang="zh-CN">
                <a:latin typeface="宋体" charset="-122"/>
              </a:rPr>
              <a:t>D</a:t>
            </a:r>
            <a:r>
              <a:rPr lang="zh-CN" altLang="en-US">
                <a:latin typeface="宋体" charset="-122"/>
              </a:rPr>
              <a:t>看作是语言</a:t>
            </a:r>
            <a:endParaRPr lang="zh-CN" altLang="zh-CN">
              <a:latin typeface="宋体" charset="-122"/>
            </a:endParaRPr>
          </a:p>
          <a:p>
            <a:r>
              <a:rPr lang="zh-CN" altLang="en-US">
                <a:latin typeface="宋体" charset="-122"/>
              </a:rPr>
              <a:t>语言运算举例：</a:t>
            </a:r>
          </a:p>
        </p:txBody>
      </p:sp>
      <p:sp>
        <p:nvSpPr>
          <p:cNvPr id="197635" name="Rectangle 1027"/>
          <p:cNvSpPr>
            <a:spLocks noChangeArrowheads="1"/>
          </p:cNvSpPr>
          <p:nvPr/>
        </p:nvSpPr>
        <p:spPr bwMode="auto">
          <a:xfrm>
            <a:off x="228600" y="228600"/>
            <a:ext cx="84883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a:latin typeface="宋体" charset="-122"/>
              </a:rPr>
              <a:t>把</a:t>
            </a:r>
            <a:r>
              <a:rPr lang="zh-CN" altLang="en-US">
                <a:solidFill>
                  <a:srgbClr val="0000FF"/>
                </a:solidFill>
                <a:latin typeface="宋体" charset="-122"/>
              </a:rPr>
              <a:t>幂运算推广</a:t>
            </a:r>
            <a:r>
              <a:rPr lang="zh-CN" altLang="en-US">
                <a:latin typeface="宋体" charset="-122"/>
              </a:rPr>
              <a:t>到语言</a:t>
            </a:r>
            <a:endParaRPr lang="zh-CN" altLang="zh-CN">
              <a:latin typeface="宋体" charset="-122"/>
            </a:endParaRPr>
          </a:p>
          <a:p>
            <a:pPr lvl="1">
              <a:buFontTx/>
              <a:buNone/>
            </a:pPr>
            <a:r>
              <a:rPr lang="en-US" altLang="zh-CN">
                <a:latin typeface="宋体" charset="-122"/>
              </a:rPr>
              <a:t>L</a:t>
            </a:r>
            <a:r>
              <a:rPr lang="en-US" altLang="zh-CN" baseline="30000">
                <a:latin typeface="宋体" charset="-122"/>
              </a:rPr>
              <a:t>0</a:t>
            </a:r>
            <a:r>
              <a:rPr lang="en-US" altLang="zh-CN">
                <a:latin typeface="宋体" charset="-122"/>
              </a:rPr>
              <a:t>={</a:t>
            </a:r>
            <a:r>
              <a:rPr lang="en-US" altLang="zh-CN">
                <a:latin typeface="宋体" charset="-122"/>
                <a:sym typeface="Symbol" pitchFamily="18" charset="2"/>
              </a:rPr>
              <a:t></a:t>
            </a:r>
            <a:r>
              <a:rPr lang="en-US" altLang="zh-CN">
                <a:latin typeface="宋体" charset="-122"/>
              </a:rPr>
              <a:t>}</a:t>
            </a:r>
            <a:r>
              <a:rPr lang="zh-CN" altLang="en-US">
                <a:latin typeface="宋体" charset="-122"/>
              </a:rPr>
              <a:t>，</a:t>
            </a:r>
            <a:r>
              <a:rPr lang="en-US" altLang="zh-CN">
                <a:latin typeface="宋体" charset="-122"/>
              </a:rPr>
              <a:t>L</a:t>
            </a:r>
            <a:r>
              <a:rPr lang="en-US" altLang="zh-CN" baseline="30000">
                <a:latin typeface="宋体" charset="-122"/>
              </a:rPr>
              <a:t>n</a:t>
            </a:r>
            <a:r>
              <a:rPr lang="en-US" altLang="zh-CN">
                <a:latin typeface="宋体" charset="-122"/>
              </a:rPr>
              <a:t>=L</a:t>
            </a:r>
            <a:r>
              <a:rPr lang="en-US" altLang="zh-CN" baseline="30000">
                <a:latin typeface="宋体" charset="-122"/>
              </a:rPr>
              <a:t>n-1</a:t>
            </a:r>
            <a:r>
              <a:rPr lang="en-US" altLang="zh-CN">
                <a:latin typeface="宋体" charset="-122"/>
              </a:rPr>
              <a:t>L</a:t>
            </a:r>
            <a:r>
              <a:rPr lang="zh-CN" altLang="en-US">
                <a:latin typeface="宋体" charset="-122"/>
              </a:rPr>
              <a:t>，于是</a:t>
            </a:r>
            <a:r>
              <a:rPr lang="en-US" altLang="zh-CN">
                <a:latin typeface="宋体" charset="-122"/>
              </a:rPr>
              <a:t>L</a:t>
            </a:r>
            <a:r>
              <a:rPr lang="en-US" altLang="zh-CN" baseline="30000">
                <a:latin typeface="宋体" charset="-122"/>
              </a:rPr>
              <a:t>n</a:t>
            </a:r>
            <a:r>
              <a:rPr lang="zh-CN" altLang="en-US">
                <a:latin typeface="宋体" charset="-122"/>
              </a:rPr>
              <a:t>是语言</a:t>
            </a:r>
            <a:r>
              <a:rPr lang="en-US" altLang="zh-CN">
                <a:latin typeface="宋体" charset="-122"/>
              </a:rPr>
              <a:t>L</a:t>
            </a:r>
            <a:r>
              <a:rPr lang="zh-CN" altLang="en-US">
                <a:latin typeface="宋体" charset="-122"/>
              </a:rPr>
              <a:t>与其自身的</a:t>
            </a:r>
            <a:r>
              <a:rPr lang="en-US" altLang="zh-CN">
                <a:latin typeface="宋体" charset="-122"/>
              </a:rPr>
              <a:t>n-1</a:t>
            </a:r>
            <a:r>
              <a:rPr lang="zh-CN" altLang="en-US">
                <a:latin typeface="宋体" charset="-122"/>
              </a:rPr>
              <a:t>次连接。</a:t>
            </a:r>
          </a:p>
        </p:txBody>
      </p:sp>
      <p:grpSp>
        <p:nvGrpSpPr>
          <p:cNvPr id="197649" name="Group 1041"/>
          <p:cNvGrpSpPr>
            <a:grpSpLocks/>
          </p:cNvGrpSpPr>
          <p:nvPr/>
        </p:nvGrpSpPr>
        <p:grpSpPr bwMode="auto">
          <a:xfrm>
            <a:off x="609600" y="3276600"/>
            <a:ext cx="7848600" cy="457200"/>
            <a:chOff x="480" y="3168"/>
            <a:chExt cx="4944" cy="288"/>
          </a:xfrm>
        </p:grpSpPr>
        <p:sp>
          <p:nvSpPr>
            <p:cNvPr id="197646" name="Rectangle 1038"/>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a:t>
              </a:r>
              <a:r>
                <a:rPr lang="zh-CN" altLang="en-US" sz="2000" b="1">
                  <a:latin typeface="宋体" charset="-122"/>
                </a:rPr>
                <a:t>语言       描述	</a:t>
              </a:r>
              <a:endParaRPr lang="zh-CN" altLang="en-US" b="1"/>
            </a:p>
          </p:txBody>
        </p:sp>
        <p:sp>
          <p:nvSpPr>
            <p:cNvPr id="197648" name="Line 1040"/>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50" name="Group 1042"/>
          <p:cNvGrpSpPr>
            <a:grpSpLocks/>
          </p:cNvGrpSpPr>
          <p:nvPr/>
        </p:nvGrpSpPr>
        <p:grpSpPr bwMode="auto">
          <a:xfrm>
            <a:off x="609600" y="3733800"/>
            <a:ext cx="7848600" cy="457200"/>
            <a:chOff x="480" y="3168"/>
            <a:chExt cx="4944" cy="288"/>
          </a:xfrm>
        </p:grpSpPr>
        <p:sp>
          <p:nvSpPr>
            <p:cNvPr id="197651" name="Rectangle 1043"/>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L∪D      </a:t>
              </a:r>
              <a:r>
                <a:rPr lang="zh-CN" altLang="en-US" sz="2000" b="1">
                  <a:latin typeface="宋体" charset="-122"/>
                </a:rPr>
                <a:t>全部字母和数字的集合</a:t>
              </a:r>
            </a:p>
          </p:txBody>
        </p:sp>
        <p:sp>
          <p:nvSpPr>
            <p:cNvPr id="197652" name="Line 1044"/>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53" name="Group 1045"/>
          <p:cNvGrpSpPr>
            <a:grpSpLocks/>
          </p:cNvGrpSpPr>
          <p:nvPr/>
        </p:nvGrpSpPr>
        <p:grpSpPr bwMode="auto">
          <a:xfrm>
            <a:off x="609600" y="4191000"/>
            <a:ext cx="7848600" cy="457200"/>
            <a:chOff x="480" y="3168"/>
            <a:chExt cx="4944" cy="288"/>
          </a:xfrm>
        </p:grpSpPr>
        <p:sp>
          <p:nvSpPr>
            <p:cNvPr id="197654" name="Rectangle 1046"/>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LD        </a:t>
              </a:r>
              <a:r>
                <a:rPr lang="zh-CN" altLang="en-US" sz="2000" b="1">
                  <a:latin typeface="宋体" charset="-122"/>
                </a:rPr>
                <a:t>由一个字母后跟一个数字组成的所有符号串的集合</a:t>
              </a:r>
            </a:p>
          </p:txBody>
        </p:sp>
        <p:sp>
          <p:nvSpPr>
            <p:cNvPr id="197655" name="Line 1047"/>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56" name="Group 1048"/>
          <p:cNvGrpSpPr>
            <a:grpSpLocks/>
          </p:cNvGrpSpPr>
          <p:nvPr/>
        </p:nvGrpSpPr>
        <p:grpSpPr bwMode="auto">
          <a:xfrm>
            <a:off x="609600" y="4648200"/>
            <a:ext cx="7848600" cy="457200"/>
            <a:chOff x="480" y="3168"/>
            <a:chExt cx="4944" cy="288"/>
          </a:xfrm>
        </p:grpSpPr>
        <p:sp>
          <p:nvSpPr>
            <p:cNvPr id="197657" name="Rectangle 1049"/>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L</a:t>
              </a:r>
              <a:r>
                <a:rPr lang="en-US" altLang="zh-CN" sz="2000" b="1" baseline="30000">
                  <a:latin typeface="宋体" charset="-122"/>
                </a:rPr>
                <a:t>4             </a:t>
              </a:r>
              <a:r>
                <a:rPr lang="zh-CN" altLang="en-US" sz="2000" b="1">
                  <a:latin typeface="宋体" charset="-122"/>
                </a:rPr>
                <a:t>由</a:t>
              </a:r>
              <a:r>
                <a:rPr lang="en-US" altLang="zh-CN" sz="2000" b="1">
                  <a:latin typeface="宋体" charset="-122"/>
                </a:rPr>
                <a:t>4</a:t>
              </a:r>
              <a:r>
                <a:rPr lang="zh-CN" altLang="en-US" sz="2000" b="1">
                  <a:latin typeface="宋体" charset="-122"/>
                </a:rPr>
                <a:t>个字母组成的所有符号串的集合</a:t>
              </a:r>
            </a:p>
          </p:txBody>
        </p:sp>
        <p:sp>
          <p:nvSpPr>
            <p:cNvPr id="197658" name="Line 1050"/>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59" name="Group 1051"/>
          <p:cNvGrpSpPr>
            <a:grpSpLocks/>
          </p:cNvGrpSpPr>
          <p:nvPr/>
        </p:nvGrpSpPr>
        <p:grpSpPr bwMode="auto">
          <a:xfrm>
            <a:off x="609600" y="5105400"/>
            <a:ext cx="7848600" cy="457200"/>
            <a:chOff x="480" y="3168"/>
            <a:chExt cx="4944" cy="288"/>
          </a:xfrm>
        </p:grpSpPr>
        <p:sp>
          <p:nvSpPr>
            <p:cNvPr id="197660" name="Rectangle 1052"/>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L</a:t>
              </a:r>
              <a:r>
                <a:rPr lang="en-US" altLang="zh-CN" sz="2000" b="1" baseline="30000">
                  <a:latin typeface="宋体" charset="-122"/>
                </a:rPr>
                <a:t>*             </a:t>
              </a:r>
              <a:r>
                <a:rPr lang="zh-CN" altLang="en-US" sz="2000" b="1">
                  <a:latin typeface="宋体" charset="-122"/>
                </a:rPr>
                <a:t>由字母组成的所有符号串（包括</a:t>
              </a:r>
              <a:r>
                <a:rPr lang="zh-CN" altLang="en-US" sz="2000" b="1">
                  <a:latin typeface="宋体" charset="-122"/>
                  <a:sym typeface="Symbol" pitchFamily="18" charset="2"/>
                </a:rPr>
                <a:t></a:t>
              </a:r>
              <a:r>
                <a:rPr lang="zh-CN" altLang="en-US" sz="2000" b="1">
                  <a:latin typeface="宋体" charset="-122"/>
                </a:rPr>
                <a:t>）的集合</a:t>
              </a:r>
            </a:p>
          </p:txBody>
        </p:sp>
        <p:sp>
          <p:nvSpPr>
            <p:cNvPr id="197661" name="Line 1053"/>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62" name="Group 1054"/>
          <p:cNvGrpSpPr>
            <a:grpSpLocks/>
          </p:cNvGrpSpPr>
          <p:nvPr/>
        </p:nvGrpSpPr>
        <p:grpSpPr bwMode="auto">
          <a:xfrm>
            <a:off x="609600" y="5562600"/>
            <a:ext cx="7848600" cy="457200"/>
            <a:chOff x="480" y="3168"/>
            <a:chExt cx="4944" cy="288"/>
          </a:xfrm>
        </p:grpSpPr>
        <p:sp>
          <p:nvSpPr>
            <p:cNvPr id="197663" name="Rectangle 1055"/>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L(L∪D)</a:t>
              </a:r>
              <a:r>
                <a:rPr lang="en-US" altLang="zh-CN" sz="2000" b="1" baseline="30000">
                  <a:latin typeface="宋体" charset="-122"/>
                </a:rPr>
                <a:t>*     </a:t>
              </a:r>
              <a:r>
                <a:rPr lang="zh-CN" altLang="en-US" sz="2000" b="1">
                  <a:latin typeface="宋体" charset="-122"/>
                </a:rPr>
                <a:t>以字母开头，后跟字母、数字组成的所有符号串的集合</a:t>
              </a:r>
            </a:p>
          </p:txBody>
        </p:sp>
        <p:sp>
          <p:nvSpPr>
            <p:cNvPr id="197664" name="Line 1056"/>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7665" name="Group 1057"/>
          <p:cNvGrpSpPr>
            <a:grpSpLocks/>
          </p:cNvGrpSpPr>
          <p:nvPr/>
        </p:nvGrpSpPr>
        <p:grpSpPr bwMode="auto">
          <a:xfrm>
            <a:off x="609600" y="6019800"/>
            <a:ext cx="7848600" cy="457200"/>
            <a:chOff x="480" y="3168"/>
            <a:chExt cx="4944" cy="288"/>
          </a:xfrm>
        </p:grpSpPr>
        <p:sp>
          <p:nvSpPr>
            <p:cNvPr id="197666" name="Rectangle 1058"/>
            <p:cNvSpPr>
              <a:spLocks noChangeArrowheads="1"/>
            </p:cNvSpPr>
            <p:nvPr/>
          </p:nvSpPr>
          <p:spPr bwMode="auto">
            <a:xfrm>
              <a:off x="480" y="3168"/>
              <a:ext cx="4944"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30000"/>
                </a:lnSpc>
              </a:pPr>
              <a:r>
                <a:rPr lang="en-US" altLang="zh-CN" sz="2000" b="1">
                  <a:latin typeface="宋体" charset="-122"/>
                </a:rPr>
                <a:t>  D</a:t>
              </a:r>
              <a:r>
                <a:rPr lang="en-US" altLang="zh-CN" sz="2000" b="1" baseline="30000">
                  <a:latin typeface="宋体" charset="-122"/>
                </a:rPr>
                <a:t>+  </a:t>
              </a:r>
              <a:r>
                <a:rPr lang="en-US" altLang="zh-CN" sz="2000" b="1">
                  <a:latin typeface="宋体" charset="-122"/>
                </a:rPr>
                <a:t>       </a:t>
              </a:r>
              <a:r>
                <a:rPr lang="zh-CN" altLang="en-US" sz="2000" b="1">
                  <a:latin typeface="宋体" charset="-122"/>
                </a:rPr>
                <a:t>由一个或若干个数字组成的所有符号串的集合</a:t>
              </a:r>
            </a:p>
          </p:txBody>
        </p:sp>
        <p:sp>
          <p:nvSpPr>
            <p:cNvPr id="197667" name="Line 1059"/>
            <p:cNvSpPr>
              <a:spLocks noChangeShapeType="1"/>
            </p:cNvSpPr>
            <p:nvPr/>
          </p:nvSpPr>
          <p:spPr bwMode="auto">
            <a:xfrm>
              <a:off x="134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13</a:t>
            </a:fld>
            <a:endParaRPr lang="en-US" altLang="zh-CN"/>
          </a:p>
        </p:txBody>
      </p:sp>
    </p:spTree>
    <p:extLst>
      <p:ext uri="{BB962C8B-B14F-4D97-AF65-F5344CB8AC3E}">
        <p14:creationId xmlns:p14="http://schemas.microsoft.com/office/powerpoint/2010/main" val="569850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Effect transition="in" filter="wipe(up)">
                                      <p:cBhvr>
                                        <p:cTn id="7" dur="500"/>
                                        <p:tgtEl>
                                          <p:spTgt spid="19763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7634">
                                            <p:txEl>
                                              <p:pRg st="1" end="1"/>
                                            </p:txEl>
                                          </p:spTgt>
                                        </p:tgtEl>
                                        <p:attrNameLst>
                                          <p:attrName>style.visibility</p:attrName>
                                        </p:attrNameLst>
                                      </p:cBhvr>
                                      <p:to>
                                        <p:strVal val="visible"/>
                                      </p:to>
                                    </p:set>
                                    <p:animEffect transition="in" filter="wipe(up)">
                                      <p:cBhvr>
                                        <p:cTn id="10" dur="500"/>
                                        <p:tgtEl>
                                          <p:spTgt spid="19763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7634">
                                            <p:txEl>
                                              <p:pRg st="2" end="2"/>
                                            </p:txEl>
                                          </p:spTgt>
                                        </p:tgtEl>
                                        <p:attrNameLst>
                                          <p:attrName>style.visibility</p:attrName>
                                        </p:attrNameLst>
                                      </p:cBhvr>
                                      <p:to>
                                        <p:strVal val="visible"/>
                                      </p:to>
                                    </p:set>
                                    <p:animEffect transition="in" filter="wipe(up)">
                                      <p:cBhvr>
                                        <p:cTn id="13" dur="500"/>
                                        <p:tgtEl>
                                          <p:spTgt spid="19763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7634">
                                            <p:txEl>
                                              <p:pRg st="3" end="3"/>
                                            </p:txEl>
                                          </p:spTgt>
                                        </p:tgtEl>
                                        <p:attrNameLst>
                                          <p:attrName>style.visibility</p:attrName>
                                        </p:attrNameLst>
                                      </p:cBhvr>
                                      <p:to>
                                        <p:strVal val="visible"/>
                                      </p:to>
                                    </p:set>
                                    <p:animEffect transition="in" filter="wipe(up)">
                                      <p:cBhvr>
                                        <p:cTn id="18" dur="500"/>
                                        <p:tgtEl>
                                          <p:spTgt spid="197634">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49"/>
                                        </p:tgtEl>
                                        <p:attrNameLst>
                                          <p:attrName>style.visibility</p:attrName>
                                        </p:attrNameLst>
                                      </p:cBhvr>
                                      <p:to>
                                        <p:strVal val="visible"/>
                                      </p:to>
                                    </p:set>
                                    <p:animEffect transition="in" filter="wipe(left)">
                                      <p:cBhvr>
                                        <p:cTn id="23" dur="500"/>
                                        <p:tgtEl>
                                          <p:spTgt spid="1976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50"/>
                                        </p:tgtEl>
                                        <p:attrNameLst>
                                          <p:attrName>style.visibility</p:attrName>
                                        </p:attrNameLst>
                                      </p:cBhvr>
                                      <p:to>
                                        <p:strVal val="visible"/>
                                      </p:to>
                                    </p:set>
                                    <p:animEffect transition="in" filter="wipe(left)">
                                      <p:cBhvr>
                                        <p:cTn id="28" dur="500"/>
                                        <p:tgtEl>
                                          <p:spTgt spid="1976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97653"/>
                                        </p:tgtEl>
                                        <p:attrNameLst>
                                          <p:attrName>style.visibility</p:attrName>
                                        </p:attrNameLst>
                                      </p:cBhvr>
                                      <p:to>
                                        <p:strVal val="visible"/>
                                      </p:to>
                                    </p:set>
                                    <p:animEffect transition="in" filter="wipe(left)">
                                      <p:cBhvr>
                                        <p:cTn id="33" dur="500"/>
                                        <p:tgtEl>
                                          <p:spTgt spid="1976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7656"/>
                                        </p:tgtEl>
                                        <p:attrNameLst>
                                          <p:attrName>style.visibility</p:attrName>
                                        </p:attrNameLst>
                                      </p:cBhvr>
                                      <p:to>
                                        <p:strVal val="visible"/>
                                      </p:to>
                                    </p:set>
                                    <p:animEffect transition="in" filter="wipe(left)">
                                      <p:cBhvr>
                                        <p:cTn id="38" dur="500"/>
                                        <p:tgtEl>
                                          <p:spTgt spid="1976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97659"/>
                                        </p:tgtEl>
                                        <p:attrNameLst>
                                          <p:attrName>style.visibility</p:attrName>
                                        </p:attrNameLst>
                                      </p:cBhvr>
                                      <p:to>
                                        <p:strVal val="visible"/>
                                      </p:to>
                                    </p:set>
                                    <p:animEffect transition="in" filter="wipe(left)">
                                      <p:cBhvr>
                                        <p:cTn id="43" dur="500"/>
                                        <p:tgtEl>
                                          <p:spTgt spid="1976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97662"/>
                                        </p:tgtEl>
                                        <p:attrNameLst>
                                          <p:attrName>style.visibility</p:attrName>
                                        </p:attrNameLst>
                                      </p:cBhvr>
                                      <p:to>
                                        <p:strVal val="visible"/>
                                      </p:to>
                                    </p:set>
                                    <p:animEffect transition="in" filter="wipe(left)">
                                      <p:cBhvr>
                                        <p:cTn id="48" dur="500"/>
                                        <p:tgtEl>
                                          <p:spTgt spid="1976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97665"/>
                                        </p:tgtEl>
                                        <p:attrNameLst>
                                          <p:attrName>style.visibility</p:attrName>
                                        </p:attrNameLst>
                                      </p:cBhvr>
                                      <p:to>
                                        <p:strVal val="visible"/>
                                      </p:to>
                                    </p:set>
                                    <p:animEffect transition="in" filter="wipe(left)">
                                      <p:cBhvr>
                                        <p:cTn id="53" dur="500"/>
                                        <p:tgtEl>
                                          <p:spTgt spid="197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1026"/>
          <p:cNvSpPr>
            <a:spLocks noGrp="1" noChangeArrowheads="1"/>
          </p:cNvSpPr>
          <p:nvPr>
            <p:ph type="title"/>
          </p:nvPr>
        </p:nvSpPr>
        <p:spPr>
          <a:xfrm>
            <a:off x="304800" y="152400"/>
            <a:ext cx="8610600" cy="762000"/>
          </a:xfrm>
        </p:spPr>
        <p:txBody>
          <a:bodyPr/>
          <a:lstStyle/>
          <a:p>
            <a:r>
              <a:rPr lang="zh-CN" altLang="en-US" dirty="0">
                <a:latin typeface="宋体" charset="-122"/>
              </a:rPr>
              <a:t>三、文法及其形式定义</a:t>
            </a:r>
          </a:p>
        </p:txBody>
      </p:sp>
      <p:sp>
        <p:nvSpPr>
          <p:cNvPr id="198659" name="Rectangle 1027"/>
          <p:cNvSpPr>
            <a:spLocks noGrp="1" noChangeArrowheads="1"/>
          </p:cNvSpPr>
          <p:nvPr>
            <p:ph type="body" idx="1"/>
          </p:nvPr>
        </p:nvSpPr>
        <p:spPr>
          <a:xfrm>
            <a:off x="381000" y="914400"/>
            <a:ext cx="8640763" cy="5638800"/>
          </a:xfrm>
        </p:spPr>
        <p:txBody>
          <a:bodyPr/>
          <a:lstStyle/>
          <a:p>
            <a:r>
              <a:rPr lang="zh-CN" altLang="en-US" sz="2400" dirty="0">
                <a:solidFill>
                  <a:srgbClr val="0000FF"/>
                </a:solidFill>
                <a:latin typeface="宋体" charset="-122"/>
              </a:rPr>
              <a:t>文法</a:t>
            </a:r>
            <a:r>
              <a:rPr lang="zh-CN" altLang="en-US" sz="2400" dirty="0">
                <a:latin typeface="宋体" charset="-122"/>
              </a:rPr>
              <a:t>：所谓文法就是描述语言的语法结构的形式规则。</a:t>
            </a:r>
            <a:endParaRPr lang="zh-CN" altLang="en-US" dirty="0">
              <a:latin typeface="宋体" charset="-122"/>
            </a:endParaRPr>
          </a:p>
          <a:p>
            <a:r>
              <a:rPr lang="zh-CN" altLang="en-US" sz="2400" dirty="0">
                <a:latin typeface="宋体" charset="-122"/>
              </a:rPr>
              <a:t>任何一个文法都可以表示为一个</a:t>
            </a:r>
            <a:r>
              <a:rPr lang="zh-CN" altLang="en-US" sz="2400" dirty="0">
                <a:solidFill>
                  <a:srgbClr val="0000FF"/>
                </a:solidFill>
                <a:latin typeface="宋体" charset="-122"/>
              </a:rPr>
              <a:t>四元组</a:t>
            </a:r>
            <a:r>
              <a:rPr lang="en-US" altLang="zh-CN" sz="2400" dirty="0">
                <a:solidFill>
                  <a:srgbClr val="0000FF"/>
                </a:solidFill>
                <a:latin typeface="宋体" charset="-122"/>
              </a:rPr>
              <a:t>G=(V</a:t>
            </a:r>
            <a:r>
              <a:rPr lang="en-US" altLang="zh-CN" sz="2400" baseline="-25000" dirty="0">
                <a:solidFill>
                  <a:srgbClr val="0000FF"/>
                </a:solidFill>
                <a:latin typeface="宋体" charset="-122"/>
              </a:rPr>
              <a:t>T</a:t>
            </a:r>
            <a:r>
              <a:rPr lang="en-US" altLang="zh-CN" sz="2400" dirty="0">
                <a:solidFill>
                  <a:srgbClr val="0000FF"/>
                </a:solidFill>
                <a:latin typeface="宋体" charset="-122"/>
              </a:rPr>
              <a:t>,V</a:t>
            </a:r>
            <a:r>
              <a:rPr lang="en-US" altLang="zh-CN" sz="2400" baseline="-25000" dirty="0">
                <a:solidFill>
                  <a:srgbClr val="0000FF"/>
                </a:solidFill>
                <a:latin typeface="宋体" charset="-122"/>
              </a:rPr>
              <a:t>N</a:t>
            </a:r>
            <a:r>
              <a:rPr lang="en-US" altLang="zh-CN" sz="2400" dirty="0">
                <a:solidFill>
                  <a:srgbClr val="0000FF"/>
                </a:solidFill>
                <a:latin typeface="宋体" charset="-122"/>
              </a:rPr>
              <a:t>,S, </a:t>
            </a:r>
            <a:r>
              <a:rPr lang="en-US" altLang="zh-CN" sz="2400" dirty="0">
                <a:solidFill>
                  <a:srgbClr val="0000FF"/>
                </a:solidFill>
                <a:latin typeface="宋体" charset="-122"/>
                <a:sym typeface="Symbol" pitchFamily="18" charset="2"/>
              </a:rPr>
              <a:t></a:t>
            </a:r>
            <a:r>
              <a:rPr lang="en-US" altLang="zh-CN" sz="2400" dirty="0">
                <a:solidFill>
                  <a:srgbClr val="0000FF"/>
                </a:solidFill>
                <a:latin typeface="宋体" charset="-122"/>
              </a:rPr>
              <a:t>)</a:t>
            </a:r>
          </a:p>
          <a:p>
            <a:pPr>
              <a:buFont typeface="Monotype Sorts" pitchFamily="2" charset="2"/>
              <a:buNone/>
            </a:pPr>
            <a:r>
              <a:rPr lang="en-US" altLang="zh-CN" sz="2400" dirty="0">
                <a:solidFill>
                  <a:srgbClr val="0000FF"/>
                </a:solidFill>
                <a:latin typeface="宋体" charset="-122"/>
              </a:rPr>
              <a:t>  V</a:t>
            </a:r>
            <a:r>
              <a:rPr lang="en-US" altLang="zh-CN" sz="2400" baseline="-25000" dirty="0">
                <a:solidFill>
                  <a:srgbClr val="0000FF"/>
                </a:solidFill>
                <a:latin typeface="宋体" charset="-122"/>
              </a:rPr>
              <a:t>T</a:t>
            </a:r>
            <a:r>
              <a:rPr lang="zh-CN" altLang="en-US" sz="2400" dirty="0">
                <a:latin typeface="宋体" charset="-122"/>
              </a:rPr>
              <a:t>是一个非空的有限集合，它的每个元素称为</a:t>
            </a:r>
            <a:r>
              <a:rPr lang="zh-CN" altLang="en-US" sz="2400" dirty="0">
                <a:solidFill>
                  <a:srgbClr val="0000FF"/>
                </a:solidFill>
                <a:latin typeface="宋体" charset="-122"/>
              </a:rPr>
              <a:t>终结符号</a:t>
            </a:r>
            <a:r>
              <a:rPr lang="zh-CN" altLang="en-US" sz="2400" dirty="0">
                <a:latin typeface="宋体" charset="-122"/>
              </a:rPr>
              <a:t>。</a:t>
            </a:r>
          </a:p>
          <a:p>
            <a:pPr>
              <a:buFont typeface="Monotype Sorts" pitchFamily="2" charset="2"/>
              <a:buNone/>
            </a:pPr>
            <a:r>
              <a:rPr lang="zh-CN" altLang="en-US" sz="2400" dirty="0">
                <a:latin typeface="宋体" charset="-122"/>
              </a:rPr>
              <a:t>  </a:t>
            </a:r>
            <a:r>
              <a:rPr lang="en-US" altLang="zh-CN" sz="2400" dirty="0">
                <a:solidFill>
                  <a:srgbClr val="0000FF"/>
                </a:solidFill>
                <a:latin typeface="宋体" charset="-122"/>
              </a:rPr>
              <a:t>V</a:t>
            </a:r>
            <a:r>
              <a:rPr lang="en-US" altLang="zh-CN" sz="2400" baseline="-25000" dirty="0">
                <a:solidFill>
                  <a:srgbClr val="0000FF"/>
                </a:solidFill>
                <a:latin typeface="宋体" charset="-122"/>
              </a:rPr>
              <a:t>N</a:t>
            </a:r>
            <a:r>
              <a:rPr lang="zh-CN" altLang="en-US" sz="2400" dirty="0">
                <a:latin typeface="宋体" charset="-122"/>
              </a:rPr>
              <a:t>是一个非空的有限集合，它的每个元素称为</a:t>
            </a:r>
            <a:r>
              <a:rPr lang="zh-CN" altLang="en-US" sz="2400" dirty="0">
                <a:solidFill>
                  <a:srgbClr val="0000FF"/>
                </a:solidFill>
                <a:latin typeface="宋体" charset="-122"/>
              </a:rPr>
              <a:t>非终结符号</a:t>
            </a:r>
            <a:r>
              <a:rPr lang="zh-CN" altLang="en-US" sz="2400" dirty="0">
                <a:latin typeface="宋体" charset="-122"/>
              </a:rPr>
              <a:t>。</a:t>
            </a:r>
          </a:p>
          <a:p>
            <a:pPr>
              <a:buFont typeface="Monotype Sorts" pitchFamily="2" charset="2"/>
              <a:buNone/>
            </a:pPr>
            <a:r>
              <a:rPr lang="zh-CN" altLang="en-US" sz="2400" dirty="0">
                <a:latin typeface="宋体" charset="-122"/>
              </a:rPr>
              <a:t>     </a:t>
            </a:r>
            <a:r>
              <a:rPr lang="en-US" altLang="zh-CN" sz="2400" dirty="0">
                <a:solidFill>
                  <a:srgbClr val="0000FF"/>
                </a:solidFill>
                <a:latin typeface="宋体" charset="-122"/>
              </a:rPr>
              <a:t>V</a:t>
            </a:r>
            <a:r>
              <a:rPr lang="en-US" altLang="zh-CN" sz="2400" baseline="-25000" dirty="0">
                <a:solidFill>
                  <a:srgbClr val="0000FF"/>
                </a:solidFill>
                <a:latin typeface="宋体" charset="-122"/>
              </a:rPr>
              <a:t>T</a:t>
            </a:r>
            <a:r>
              <a:rPr lang="en-US" altLang="zh-CN" sz="2400" dirty="0">
                <a:solidFill>
                  <a:srgbClr val="0000FF"/>
                </a:solidFill>
                <a:latin typeface="宋体" charset="-122"/>
              </a:rPr>
              <a:t>∩V</a:t>
            </a:r>
            <a:r>
              <a:rPr lang="en-US" altLang="zh-CN" sz="2400" baseline="-25000" dirty="0">
                <a:solidFill>
                  <a:srgbClr val="0000FF"/>
                </a:solidFill>
                <a:latin typeface="宋体" charset="-122"/>
              </a:rPr>
              <a:t>N</a:t>
            </a:r>
            <a:r>
              <a:rPr lang="en-US" altLang="zh-CN" sz="2400" dirty="0">
                <a:solidFill>
                  <a:srgbClr val="0000FF"/>
                </a:solidFill>
                <a:latin typeface="宋体" charset="-122"/>
              </a:rPr>
              <a:t> =φ</a:t>
            </a:r>
          </a:p>
          <a:p>
            <a:pPr>
              <a:buFont typeface="Monotype Sorts" pitchFamily="2" charset="2"/>
              <a:buNone/>
            </a:pPr>
            <a:r>
              <a:rPr lang="en-US" altLang="zh-CN" sz="2400" dirty="0">
                <a:latin typeface="宋体" charset="-122"/>
              </a:rPr>
              <a:t>  </a:t>
            </a:r>
            <a:r>
              <a:rPr lang="en-US" altLang="zh-CN" sz="2400" dirty="0">
                <a:solidFill>
                  <a:srgbClr val="0000FF"/>
                </a:solidFill>
                <a:latin typeface="宋体" charset="-122"/>
              </a:rPr>
              <a:t>S</a:t>
            </a:r>
            <a:r>
              <a:rPr lang="zh-CN" altLang="en-US" sz="2400" dirty="0">
                <a:latin typeface="宋体" charset="-122"/>
              </a:rPr>
              <a:t>是一个特殊的非终结符号，称为文法的</a:t>
            </a:r>
            <a:r>
              <a:rPr lang="zh-CN" altLang="en-US" sz="2400" dirty="0">
                <a:solidFill>
                  <a:srgbClr val="0000FF"/>
                </a:solidFill>
                <a:latin typeface="宋体" charset="-122"/>
              </a:rPr>
              <a:t>开始符号</a:t>
            </a:r>
            <a:r>
              <a:rPr lang="zh-CN" altLang="en-US" sz="2400" dirty="0">
                <a:latin typeface="宋体" charset="-122"/>
              </a:rPr>
              <a:t>。</a:t>
            </a:r>
          </a:p>
          <a:p>
            <a:pPr>
              <a:buFont typeface="Monotype Sorts" pitchFamily="2" charset="2"/>
              <a:buNone/>
            </a:pPr>
            <a:r>
              <a:rPr lang="zh-CN" altLang="en-US" sz="2400" dirty="0">
                <a:latin typeface="宋体" charset="-122"/>
                <a:sym typeface="Symbol" pitchFamily="18" charset="2"/>
              </a:rPr>
              <a:t>  </a:t>
            </a:r>
            <a:r>
              <a:rPr lang="zh-CN" altLang="en-US" sz="2400" dirty="0">
                <a:solidFill>
                  <a:srgbClr val="0000FF"/>
                </a:solidFill>
                <a:latin typeface="宋体" charset="-122"/>
                <a:sym typeface="Symbol" pitchFamily="18" charset="2"/>
              </a:rPr>
              <a:t></a:t>
            </a:r>
            <a:r>
              <a:rPr lang="zh-CN" altLang="en-US" sz="2400" dirty="0">
                <a:latin typeface="宋体" charset="-122"/>
              </a:rPr>
              <a:t>是一个非空的有限集合，它的每个元素称为</a:t>
            </a:r>
            <a:r>
              <a:rPr lang="zh-CN" altLang="en-US" sz="2400" dirty="0">
                <a:solidFill>
                  <a:srgbClr val="0000FF"/>
                </a:solidFill>
                <a:latin typeface="宋体" charset="-122"/>
              </a:rPr>
              <a:t>产生式</a:t>
            </a:r>
            <a:r>
              <a:rPr lang="zh-CN" altLang="en-US" sz="2400" dirty="0">
                <a:latin typeface="宋体" charset="-122"/>
              </a:rPr>
              <a:t>。</a:t>
            </a:r>
          </a:p>
          <a:p>
            <a:r>
              <a:rPr lang="zh-CN" altLang="en-US" sz="2400" dirty="0" smtClean="0">
                <a:latin typeface="宋体" charset="-122"/>
              </a:rPr>
              <a:t>产生</a:t>
            </a:r>
            <a:r>
              <a:rPr lang="zh-CN" altLang="en-US" sz="2400" dirty="0">
                <a:latin typeface="宋体" charset="-122"/>
              </a:rPr>
              <a:t>式的形式为：</a:t>
            </a:r>
            <a:r>
              <a:rPr lang="zh-CN" altLang="en-US" sz="2400" dirty="0">
                <a:solidFill>
                  <a:srgbClr val="0000FF"/>
                </a:solidFill>
                <a:latin typeface="宋体" charset="-122"/>
                <a:sym typeface="Symbol" pitchFamily="18" charset="2"/>
              </a:rPr>
              <a:t></a:t>
            </a:r>
            <a:endParaRPr lang="zh-CN" altLang="en-US" sz="2400" dirty="0">
              <a:latin typeface="宋体" charset="-122"/>
            </a:endParaRPr>
          </a:p>
          <a:p>
            <a:pPr lvl="1" indent="19050">
              <a:buFontTx/>
              <a:buNone/>
            </a:pPr>
            <a:r>
              <a:rPr lang="zh-CN" altLang="en-US" sz="2000" dirty="0">
                <a:latin typeface="Times New Roman"/>
              </a:rPr>
              <a:t>“</a:t>
            </a:r>
            <a:r>
              <a:rPr lang="zh-CN" altLang="en-US" sz="2000" dirty="0">
                <a:solidFill>
                  <a:srgbClr val="0000FF"/>
                </a:solidFill>
                <a:latin typeface="宋体" charset="-122"/>
                <a:sym typeface="Symbol" pitchFamily="18" charset="2"/>
              </a:rPr>
              <a:t></a:t>
            </a:r>
            <a:r>
              <a:rPr lang="zh-CN" altLang="en-US" sz="2000" dirty="0">
                <a:latin typeface="Times New Roman"/>
              </a:rPr>
              <a:t>”</a:t>
            </a:r>
            <a:r>
              <a:rPr lang="zh-CN" altLang="en-US" sz="2000" dirty="0">
                <a:latin typeface="宋体" charset="-122"/>
              </a:rPr>
              <a:t> 表示 </a:t>
            </a:r>
            <a:r>
              <a:rPr lang="zh-CN" altLang="en-US" sz="2000" dirty="0">
                <a:latin typeface="Times New Roman"/>
              </a:rPr>
              <a:t>“</a:t>
            </a:r>
            <a:r>
              <a:rPr lang="zh-CN" altLang="en-US" sz="2000" dirty="0">
                <a:solidFill>
                  <a:srgbClr val="0000FF"/>
                </a:solidFill>
                <a:latin typeface="宋体" charset="-122"/>
              </a:rPr>
              <a:t>定义为</a:t>
            </a:r>
            <a:r>
              <a:rPr lang="zh-CN" altLang="en-US" sz="2000" dirty="0">
                <a:latin typeface="Times New Roman"/>
              </a:rPr>
              <a:t>”</a:t>
            </a:r>
            <a:r>
              <a:rPr lang="zh-CN" altLang="en-US" sz="2000" dirty="0">
                <a:latin typeface="宋体" charset="-122"/>
              </a:rPr>
              <a:t>（或</a:t>
            </a:r>
            <a:r>
              <a:rPr lang="zh-CN" altLang="en-US" sz="2000" dirty="0">
                <a:latin typeface="Times New Roman"/>
              </a:rPr>
              <a:t>“</a:t>
            </a:r>
            <a:r>
              <a:rPr lang="zh-CN" altLang="en-US" sz="2000" dirty="0">
                <a:solidFill>
                  <a:srgbClr val="0000FF"/>
                </a:solidFill>
                <a:latin typeface="宋体" charset="-122"/>
              </a:rPr>
              <a:t>由</a:t>
            </a:r>
            <a:r>
              <a:rPr lang="en-US" altLang="zh-CN" sz="2000" dirty="0">
                <a:solidFill>
                  <a:srgbClr val="0000FF"/>
                </a:solidFill>
                <a:latin typeface="Times New Roman"/>
              </a:rPr>
              <a:t>……</a:t>
            </a:r>
            <a:r>
              <a:rPr lang="zh-CN" altLang="en-US" sz="2000" dirty="0">
                <a:solidFill>
                  <a:srgbClr val="0000FF"/>
                </a:solidFill>
                <a:latin typeface="宋体" charset="-122"/>
              </a:rPr>
              <a:t>组成</a:t>
            </a:r>
            <a:r>
              <a:rPr lang="zh-CN" altLang="en-US" sz="2000" dirty="0">
                <a:latin typeface="Times New Roman"/>
              </a:rPr>
              <a:t>”</a:t>
            </a:r>
            <a:r>
              <a:rPr lang="zh-CN" altLang="en-US" sz="2000" dirty="0">
                <a:latin typeface="宋体" charset="-122"/>
              </a:rPr>
              <a:t>）</a:t>
            </a:r>
          </a:p>
          <a:p>
            <a:pPr lvl="1" indent="19050">
              <a:buFontTx/>
              <a:buNone/>
            </a:pPr>
            <a:r>
              <a:rPr lang="zh-CN" altLang="en-US" sz="2000" dirty="0">
                <a:latin typeface="宋体" charset="-122"/>
                <a:sym typeface="Symbol" pitchFamily="18" charset="2"/>
              </a:rPr>
              <a:t></a:t>
            </a:r>
            <a:r>
              <a:rPr lang="zh-CN" altLang="en-US" sz="2000" dirty="0">
                <a:latin typeface="宋体" charset="-122"/>
              </a:rPr>
              <a:t>、</a:t>
            </a:r>
            <a:r>
              <a:rPr lang="zh-CN" altLang="en-US" sz="2000" dirty="0">
                <a:latin typeface="宋体" charset="-122"/>
                <a:sym typeface="Symbol" pitchFamily="18" charset="2"/>
              </a:rPr>
              <a:t></a:t>
            </a:r>
            <a:r>
              <a:rPr lang="en-US" altLang="zh-CN" sz="2000" dirty="0">
                <a:latin typeface="宋体" charset="-122"/>
              </a:rPr>
              <a:t>(V</a:t>
            </a:r>
            <a:r>
              <a:rPr lang="en-US" altLang="zh-CN" sz="2000" baseline="-25000" dirty="0">
                <a:latin typeface="宋体" charset="-122"/>
              </a:rPr>
              <a:t>T</a:t>
            </a:r>
            <a:r>
              <a:rPr lang="en-US" altLang="zh-CN" sz="2000" dirty="0">
                <a:latin typeface="宋体" charset="-122"/>
              </a:rPr>
              <a:t>∪V</a:t>
            </a:r>
            <a:r>
              <a:rPr lang="en-US" altLang="zh-CN" sz="2000" baseline="-25000" dirty="0">
                <a:latin typeface="宋体" charset="-122"/>
              </a:rPr>
              <a:t>N</a:t>
            </a:r>
            <a:r>
              <a:rPr lang="en-US" altLang="zh-CN" sz="2000" dirty="0">
                <a:latin typeface="宋体" charset="-122"/>
              </a:rPr>
              <a:t>)</a:t>
            </a:r>
            <a:r>
              <a:rPr lang="en-US" altLang="zh-CN" sz="2000" baseline="30000" dirty="0">
                <a:latin typeface="宋体" charset="-122"/>
              </a:rPr>
              <a:t>*</a:t>
            </a:r>
            <a:r>
              <a:rPr lang="en-US" altLang="zh-CN" sz="2000" dirty="0">
                <a:latin typeface="宋体" charset="-122"/>
              </a:rPr>
              <a:t> </a:t>
            </a:r>
            <a:r>
              <a:rPr lang="zh-CN" altLang="en-US" sz="2000" dirty="0">
                <a:latin typeface="宋体" charset="-122"/>
              </a:rPr>
              <a:t>，</a:t>
            </a:r>
            <a:r>
              <a:rPr lang="zh-CN" altLang="en-US" sz="2000" dirty="0">
                <a:latin typeface="宋体" charset="-122"/>
                <a:sym typeface="Symbol" pitchFamily="18" charset="2"/>
              </a:rPr>
              <a:t></a:t>
            </a:r>
          </a:p>
          <a:p>
            <a:pPr algn="just"/>
            <a:r>
              <a:rPr lang="zh-CN" altLang="en-US" sz="2400" dirty="0" smtClean="0">
                <a:latin typeface="宋体" charset="-122"/>
                <a:sym typeface="Symbol" pitchFamily="18" charset="2"/>
              </a:rPr>
              <a:t>左</a:t>
            </a:r>
            <a:r>
              <a:rPr lang="zh-CN" altLang="en-US" sz="2400" dirty="0">
                <a:latin typeface="宋体" charset="-122"/>
                <a:sym typeface="Symbol" pitchFamily="18" charset="2"/>
              </a:rPr>
              <a:t>部相同的产生式</a:t>
            </a:r>
            <a:r>
              <a:rPr lang="en-US" altLang="zh-CN" sz="2400" baseline="-25000" dirty="0">
                <a:latin typeface="宋体" charset="-122"/>
              </a:rPr>
              <a:t>1</a:t>
            </a:r>
            <a:r>
              <a:rPr lang="zh-CN" altLang="en-US" sz="2400" dirty="0">
                <a:latin typeface="宋体" charset="-122"/>
              </a:rPr>
              <a:t>、</a:t>
            </a:r>
            <a:r>
              <a:rPr lang="zh-CN" altLang="en-US" sz="2400" dirty="0">
                <a:latin typeface="宋体" charset="-122"/>
                <a:sym typeface="Symbol" pitchFamily="18" charset="2"/>
              </a:rPr>
              <a:t></a:t>
            </a:r>
            <a:r>
              <a:rPr lang="en-US" altLang="zh-CN" sz="2400" baseline="-25000" dirty="0">
                <a:latin typeface="宋体" charset="-122"/>
              </a:rPr>
              <a:t>2</a:t>
            </a:r>
            <a:r>
              <a:rPr lang="zh-CN" altLang="en-US" sz="2400" dirty="0">
                <a:latin typeface="宋体" charset="-122"/>
              </a:rPr>
              <a:t>、</a:t>
            </a:r>
            <a:r>
              <a:rPr lang="en-US" altLang="zh-CN" sz="2400" dirty="0">
                <a:latin typeface="Times New Roman"/>
              </a:rPr>
              <a:t>……</a:t>
            </a:r>
            <a:r>
              <a:rPr lang="zh-CN" altLang="en-US" sz="2400" dirty="0">
                <a:latin typeface="宋体" charset="-122"/>
              </a:rPr>
              <a:t>、</a:t>
            </a:r>
            <a:r>
              <a:rPr lang="zh-CN" altLang="en-US" sz="2400" dirty="0">
                <a:latin typeface="宋体" charset="-122"/>
                <a:sym typeface="Symbol" pitchFamily="18" charset="2"/>
              </a:rPr>
              <a:t></a:t>
            </a:r>
            <a:r>
              <a:rPr lang="en-US" altLang="zh-CN" sz="2400" baseline="-25000" dirty="0">
                <a:latin typeface="宋体" charset="-122"/>
              </a:rPr>
              <a:t>n</a:t>
            </a:r>
            <a:r>
              <a:rPr lang="zh-CN" altLang="en-US" sz="2400" dirty="0">
                <a:latin typeface="宋体" charset="-122"/>
                <a:sym typeface="Symbol" pitchFamily="18" charset="2"/>
              </a:rPr>
              <a:t>可以缩写</a:t>
            </a:r>
          </a:p>
          <a:p>
            <a:pPr>
              <a:buFont typeface="Monotype Sorts" pitchFamily="2" charset="2"/>
              <a:buNone/>
            </a:pPr>
            <a:r>
              <a:rPr lang="zh-CN" altLang="en-US" sz="2400" dirty="0">
                <a:latin typeface="宋体" charset="-122"/>
                <a:sym typeface="Symbol" pitchFamily="18" charset="2"/>
              </a:rPr>
              <a:t>     </a:t>
            </a:r>
            <a:r>
              <a:rPr lang="en-US" altLang="zh-CN" sz="2400" baseline="-25000" dirty="0">
                <a:latin typeface="宋体" charset="-122"/>
              </a:rPr>
              <a:t>1</a:t>
            </a:r>
            <a:r>
              <a:rPr lang="en-US" altLang="zh-CN" sz="2400" dirty="0">
                <a:latin typeface="宋体" charset="-122"/>
              </a:rPr>
              <a:t>|</a:t>
            </a:r>
            <a:r>
              <a:rPr lang="en-US" altLang="zh-CN" sz="2400" dirty="0">
                <a:latin typeface="宋体" charset="-122"/>
                <a:sym typeface="Symbol" pitchFamily="18" charset="2"/>
              </a:rPr>
              <a:t></a:t>
            </a:r>
            <a:r>
              <a:rPr lang="en-US" altLang="zh-CN" sz="2400" baseline="-25000" dirty="0">
                <a:latin typeface="宋体" charset="-122"/>
              </a:rPr>
              <a:t>2</a:t>
            </a:r>
            <a:r>
              <a:rPr lang="en-US" altLang="zh-CN" sz="2400" dirty="0">
                <a:latin typeface="宋体" charset="-122"/>
              </a:rPr>
              <a:t>|</a:t>
            </a:r>
            <a:r>
              <a:rPr lang="en-US" altLang="zh-CN" sz="2400" dirty="0">
                <a:latin typeface="Times New Roman"/>
              </a:rPr>
              <a:t>……</a:t>
            </a:r>
            <a:r>
              <a:rPr lang="en-US" altLang="zh-CN" sz="2400" dirty="0">
                <a:latin typeface="宋体" charset="-122"/>
              </a:rPr>
              <a:t>|</a:t>
            </a:r>
            <a:r>
              <a:rPr lang="en-US" altLang="zh-CN" sz="2400" dirty="0">
                <a:latin typeface="宋体" charset="-122"/>
                <a:sym typeface="Symbol" pitchFamily="18" charset="2"/>
              </a:rPr>
              <a:t></a:t>
            </a:r>
            <a:r>
              <a:rPr lang="en-US" altLang="zh-CN" sz="2400" baseline="-25000" dirty="0">
                <a:latin typeface="宋体" charset="-122"/>
              </a:rPr>
              <a:t>n</a:t>
            </a:r>
          </a:p>
          <a:p>
            <a:pPr lvl="1" indent="19050">
              <a:buFontTx/>
              <a:buNone/>
            </a:pPr>
            <a:r>
              <a:rPr lang="en-US" altLang="zh-CN" sz="2000" dirty="0">
                <a:latin typeface="Times New Roman"/>
              </a:rPr>
              <a:t>“</a:t>
            </a:r>
            <a:r>
              <a:rPr lang="en-US" altLang="zh-CN" sz="2000" dirty="0">
                <a:solidFill>
                  <a:srgbClr val="0000FF"/>
                </a:solidFill>
                <a:latin typeface="宋体" charset="-122"/>
              </a:rPr>
              <a:t>|</a:t>
            </a:r>
            <a:r>
              <a:rPr lang="en-US" altLang="zh-CN" sz="2000" dirty="0">
                <a:latin typeface="Times New Roman"/>
              </a:rPr>
              <a:t>”</a:t>
            </a:r>
            <a:r>
              <a:rPr lang="en-US" altLang="zh-CN" sz="2000" dirty="0">
                <a:latin typeface="宋体" charset="-122"/>
              </a:rPr>
              <a:t> </a:t>
            </a:r>
            <a:r>
              <a:rPr lang="zh-CN" altLang="en-US" sz="2000" dirty="0">
                <a:latin typeface="宋体" charset="-122"/>
              </a:rPr>
              <a:t>表示 </a:t>
            </a:r>
            <a:r>
              <a:rPr lang="zh-CN" altLang="en-US" sz="2000" dirty="0">
                <a:latin typeface="Times New Roman"/>
              </a:rPr>
              <a:t>“</a:t>
            </a:r>
            <a:r>
              <a:rPr lang="zh-CN" altLang="en-US" sz="2000" dirty="0">
                <a:solidFill>
                  <a:srgbClr val="0000FF"/>
                </a:solidFill>
                <a:latin typeface="宋体" charset="-122"/>
              </a:rPr>
              <a:t>或</a:t>
            </a:r>
            <a:r>
              <a:rPr lang="zh-CN" altLang="en-US" sz="2000" dirty="0">
                <a:latin typeface="Times New Roman"/>
              </a:rPr>
              <a:t>”</a:t>
            </a:r>
            <a:r>
              <a:rPr lang="zh-CN" altLang="en-US" sz="2000" dirty="0">
                <a:latin typeface="宋体" charset="-122"/>
              </a:rPr>
              <a:t>， 每个</a:t>
            </a:r>
            <a:r>
              <a:rPr lang="zh-CN" altLang="en-US" sz="2000" dirty="0">
                <a:latin typeface="宋体" charset="-122"/>
                <a:sym typeface="Symbol" pitchFamily="18" charset="2"/>
              </a:rPr>
              <a:t></a:t>
            </a:r>
            <a:r>
              <a:rPr lang="en-US" altLang="zh-CN" sz="2000" baseline="-25000" dirty="0" err="1">
                <a:latin typeface="宋体" charset="-122"/>
              </a:rPr>
              <a:t>i</a:t>
            </a:r>
            <a:r>
              <a:rPr lang="en-US" altLang="zh-CN" sz="2000" dirty="0">
                <a:latin typeface="宋体" charset="-122"/>
              </a:rPr>
              <a:t>(</a:t>
            </a:r>
            <a:r>
              <a:rPr lang="en-US" altLang="zh-CN" sz="2000" dirty="0" err="1">
                <a:latin typeface="宋体" charset="-122"/>
              </a:rPr>
              <a:t>i</a:t>
            </a:r>
            <a:r>
              <a:rPr lang="en-US" altLang="zh-CN" sz="2000" dirty="0">
                <a:latin typeface="宋体" charset="-122"/>
              </a:rPr>
              <a:t>=1,2,</a:t>
            </a:r>
            <a:r>
              <a:rPr lang="en-US" altLang="zh-CN" sz="2000" dirty="0">
                <a:latin typeface="Times New Roman"/>
              </a:rPr>
              <a:t>…</a:t>
            </a:r>
            <a:r>
              <a:rPr lang="en-US" altLang="zh-CN" sz="2000" dirty="0">
                <a:latin typeface="宋体" charset="-122"/>
              </a:rPr>
              <a:t>,n)</a:t>
            </a:r>
            <a:r>
              <a:rPr lang="zh-CN" altLang="en-US" sz="2000" dirty="0">
                <a:latin typeface="宋体" charset="-122"/>
              </a:rPr>
              <a:t>称为</a:t>
            </a:r>
            <a:r>
              <a:rPr lang="zh-CN" altLang="en-US" sz="2000" dirty="0">
                <a:latin typeface="宋体" charset="-122"/>
                <a:sym typeface="Symbol" pitchFamily="18" charset="2"/>
              </a:rPr>
              <a:t></a:t>
            </a:r>
            <a:r>
              <a:rPr lang="zh-CN" altLang="en-US" sz="2000" dirty="0">
                <a:latin typeface="宋体" charset="-122"/>
              </a:rPr>
              <a:t>的一个</a:t>
            </a:r>
            <a:r>
              <a:rPr lang="zh-CN" altLang="en-US" sz="2000" dirty="0">
                <a:solidFill>
                  <a:srgbClr val="0000FF"/>
                </a:solidFill>
                <a:latin typeface="宋体" charset="-122"/>
              </a:rPr>
              <a:t>候选式</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14</a:t>
            </a:fld>
            <a:endParaRPr lang="en-US" altLang="zh-CN"/>
          </a:p>
        </p:txBody>
      </p:sp>
    </p:spTree>
    <p:extLst>
      <p:ext uri="{BB962C8B-B14F-4D97-AF65-F5344CB8AC3E}">
        <p14:creationId xmlns:p14="http://schemas.microsoft.com/office/powerpoint/2010/main" val="3235376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up)">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wipe(up)">
                                      <p:cBhvr>
                                        <p:cTn id="12" dur="500"/>
                                        <p:tgtEl>
                                          <p:spTgt spid="198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wipe(up)">
                                      <p:cBhvr>
                                        <p:cTn id="17" dur="500"/>
                                        <p:tgtEl>
                                          <p:spTgt spid="198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wipe(up)">
                                      <p:cBhvr>
                                        <p:cTn id="22" dur="500"/>
                                        <p:tgtEl>
                                          <p:spTgt spid="198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wipe(up)">
                                      <p:cBhvr>
                                        <p:cTn id="27" dur="500"/>
                                        <p:tgtEl>
                                          <p:spTgt spid="198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wipe(up)">
                                      <p:cBhvr>
                                        <p:cTn id="32" dur="500"/>
                                        <p:tgtEl>
                                          <p:spTgt spid="1986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8659">
                                            <p:txEl>
                                              <p:pRg st="6" end="6"/>
                                            </p:txEl>
                                          </p:spTgt>
                                        </p:tgtEl>
                                        <p:attrNameLst>
                                          <p:attrName>style.visibility</p:attrName>
                                        </p:attrNameLst>
                                      </p:cBhvr>
                                      <p:to>
                                        <p:strVal val="visible"/>
                                      </p:to>
                                    </p:set>
                                    <p:animEffect transition="in" filter="wipe(up)">
                                      <p:cBhvr>
                                        <p:cTn id="37" dur="500"/>
                                        <p:tgtEl>
                                          <p:spTgt spid="1986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8659">
                                            <p:txEl>
                                              <p:pRg st="7" end="7"/>
                                            </p:txEl>
                                          </p:spTgt>
                                        </p:tgtEl>
                                        <p:attrNameLst>
                                          <p:attrName>style.visibility</p:attrName>
                                        </p:attrNameLst>
                                      </p:cBhvr>
                                      <p:to>
                                        <p:strVal val="visible"/>
                                      </p:to>
                                    </p:set>
                                    <p:animEffect transition="in" filter="wipe(up)">
                                      <p:cBhvr>
                                        <p:cTn id="42" dur="500"/>
                                        <p:tgtEl>
                                          <p:spTgt spid="198659">
                                            <p:txEl>
                                              <p:pRg st="7" end="7"/>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98659">
                                            <p:txEl>
                                              <p:pRg st="8" end="8"/>
                                            </p:txEl>
                                          </p:spTgt>
                                        </p:tgtEl>
                                        <p:attrNameLst>
                                          <p:attrName>style.visibility</p:attrName>
                                        </p:attrNameLst>
                                      </p:cBhvr>
                                      <p:to>
                                        <p:strVal val="visible"/>
                                      </p:to>
                                    </p:set>
                                    <p:animEffect transition="in" filter="wipe(up)">
                                      <p:cBhvr>
                                        <p:cTn id="45" dur="500"/>
                                        <p:tgtEl>
                                          <p:spTgt spid="198659">
                                            <p:txEl>
                                              <p:pRg st="8" end="8"/>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98659">
                                            <p:txEl>
                                              <p:pRg st="9" end="9"/>
                                            </p:txEl>
                                          </p:spTgt>
                                        </p:tgtEl>
                                        <p:attrNameLst>
                                          <p:attrName>style.visibility</p:attrName>
                                        </p:attrNameLst>
                                      </p:cBhvr>
                                      <p:to>
                                        <p:strVal val="visible"/>
                                      </p:to>
                                    </p:set>
                                    <p:animEffect transition="in" filter="wipe(up)">
                                      <p:cBhvr>
                                        <p:cTn id="48" dur="500"/>
                                        <p:tgtEl>
                                          <p:spTgt spid="19865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98659">
                                            <p:txEl>
                                              <p:pRg st="10" end="10"/>
                                            </p:txEl>
                                          </p:spTgt>
                                        </p:tgtEl>
                                        <p:attrNameLst>
                                          <p:attrName>style.visibility</p:attrName>
                                        </p:attrNameLst>
                                      </p:cBhvr>
                                      <p:to>
                                        <p:strVal val="visible"/>
                                      </p:to>
                                    </p:set>
                                    <p:animEffect transition="in" filter="wipe(up)">
                                      <p:cBhvr>
                                        <p:cTn id="53" dur="500"/>
                                        <p:tgtEl>
                                          <p:spTgt spid="198659">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8659">
                                            <p:txEl>
                                              <p:pRg st="11" end="11"/>
                                            </p:txEl>
                                          </p:spTgt>
                                        </p:tgtEl>
                                        <p:attrNameLst>
                                          <p:attrName>style.visibility</p:attrName>
                                        </p:attrNameLst>
                                      </p:cBhvr>
                                      <p:to>
                                        <p:strVal val="visible"/>
                                      </p:to>
                                    </p:set>
                                    <p:animEffect transition="in" filter="wipe(up)">
                                      <p:cBhvr>
                                        <p:cTn id="58" dur="500"/>
                                        <p:tgtEl>
                                          <p:spTgt spid="198659">
                                            <p:txEl>
                                              <p:pRg st="11" end="1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98659">
                                            <p:txEl>
                                              <p:pRg st="12" end="12"/>
                                            </p:txEl>
                                          </p:spTgt>
                                        </p:tgtEl>
                                        <p:attrNameLst>
                                          <p:attrName>style.visibility</p:attrName>
                                        </p:attrNameLst>
                                      </p:cBhvr>
                                      <p:to>
                                        <p:strVal val="visible"/>
                                      </p:to>
                                    </p:set>
                                    <p:animEffect transition="in" filter="wipe(up)">
                                      <p:cBhvr>
                                        <p:cTn id="61" dur="500"/>
                                        <p:tgtEl>
                                          <p:spTgt spid="1986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57200" y="990600"/>
            <a:ext cx="8178800" cy="5295900"/>
          </a:xfrm>
        </p:spPr>
        <p:txBody>
          <a:bodyPr/>
          <a:lstStyle/>
          <a:p>
            <a:pPr>
              <a:buFontTx/>
              <a:buNone/>
            </a:pPr>
            <a:r>
              <a:rPr lang="zh-CN" altLang="en-US" b="1"/>
              <a:t>例   文法</a:t>
            </a:r>
            <a:r>
              <a:rPr lang="en-US" altLang="zh-CN" b="1"/>
              <a:t>G=</a:t>
            </a:r>
            <a:r>
              <a:rPr lang="zh-CN" altLang="en-US" b="1"/>
              <a:t>（</a:t>
            </a:r>
            <a:r>
              <a:rPr lang="en-US" altLang="zh-CN" b="1"/>
              <a:t>V</a:t>
            </a:r>
            <a:r>
              <a:rPr lang="en-US" altLang="zh-CN" b="1" baseline="-25000"/>
              <a:t>N</a:t>
            </a:r>
            <a:r>
              <a:rPr lang="zh-CN" altLang="en-US" b="1"/>
              <a:t>，</a:t>
            </a:r>
            <a:r>
              <a:rPr lang="en-US" altLang="zh-CN" b="1"/>
              <a:t>V</a:t>
            </a:r>
            <a:r>
              <a:rPr lang="en-US" altLang="zh-CN" b="1" baseline="-25000"/>
              <a:t>T</a:t>
            </a:r>
            <a:r>
              <a:rPr lang="zh-CN" altLang="en-US" b="1"/>
              <a:t>，</a:t>
            </a:r>
            <a:r>
              <a:rPr lang="en-US" altLang="zh-CN" b="1"/>
              <a:t>P</a:t>
            </a:r>
            <a:r>
              <a:rPr lang="zh-CN" altLang="en-US" b="1"/>
              <a:t>，</a:t>
            </a:r>
            <a:r>
              <a:rPr lang="en-US" altLang="zh-CN" b="1"/>
              <a:t>S</a:t>
            </a:r>
            <a:r>
              <a:rPr lang="zh-CN" altLang="en-US" b="1"/>
              <a:t>）</a:t>
            </a:r>
          </a:p>
          <a:p>
            <a:pPr>
              <a:buFontTx/>
              <a:buNone/>
            </a:pPr>
            <a:r>
              <a:rPr lang="zh-CN" altLang="en-US" b="1"/>
              <a:t>	</a:t>
            </a:r>
            <a:r>
              <a:rPr lang="en-US" altLang="zh-CN" b="1"/>
              <a:t>V</a:t>
            </a:r>
            <a:r>
              <a:rPr lang="en-US" altLang="zh-CN" b="1" baseline="-25000"/>
              <a:t>N</a:t>
            </a:r>
            <a:r>
              <a:rPr lang="en-US" altLang="zh-CN" b="1"/>
              <a:t> ={</a:t>
            </a:r>
            <a:r>
              <a:rPr lang="zh-CN" altLang="en-US" b="1"/>
              <a:t>标识符，字母，数字</a:t>
            </a:r>
            <a:r>
              <a:rPr lang="en-US" altLang="zh-CN" b="1"/>
              <a:t>}</a:t>
            </a:r>
          </a:p>
          <a:p>
            <a:pPr>
              <a:buFontTx/>
              <a:buNone/>
            </a:pPr>
            <a:r>
              <a:rPr lang="en-US" altLang="zh-CN" b="1"/>
              <a:t>	V</a:t>
            </a:r>
            <a:r>
              <a:rPr lang="en-US" altLang="zh-CN" b="1" baseline="-25000"/>
              <a:t>T</a:t>
            </a:r>
            <a:r>
              <a:rPr lang="en-US" altLang="zh-CN" b="1"/>
              <a:t> ={a,b,c,…x,y,z,0,1,…,9}</a:t>
            </a:r>
          </a:p>
          <a:p>
            <a:pPr>
              <a:buFontTx/>
              <a:buNone/>
            </a:pPr>
            <a:r>
              <a:rPr lang="en-US" altLang="zh-CN" b="1"/>
              <a:t>	P={&lt;</a:t>
            </a:r>
            <a:r>
              <a:rPr lang="zh-CN" altLang="zh-CN" b="1"/>
              <a:t>标识符</a:t>
            </a:r>
            <a:r>
              <a:rPr lang="en-US" altLang="zh-CN" b="1"/>
              <a:t>&gt;</a:t>
            </a:r>
            <a:r>
              <a:rPr lang="en-US" altLang="zh-CN" b="1">
                <a:latin typeface="宋体" pitchFamily="2" charset="-122"/>
              </a:rPr>
              <a:t>→</a:t>
            </a:r>
            <a:r>
              <a:rPr lang="en-US" altLang="zh-CN" b="1"/>
              <a:t>&lt;</a:t>
            </a:r>
            <a:r>
              <a:rPr lang="zh-CN" altLang="en-US" b="1"/>
              <a:t>字母</a:t>
            </a:r>
            <a:r>
              <a:rPr lang="en-US" altLang="zh-CN" b="1"/>
              <a:t>&gt;</a:t>
            </a:r>
          </a:p>
          <a:p>
            <a:pPr>
              <a:buFontTx/>
              <a:buNone/>
            </a:pPr>
            <a:r>
              <a:rPr lang="en-US" altLang="zh-CN" b="1"/>
              <a:t>   	 &lt;</a:t>
            </a:r>
            <a:r>
              <a:rPr lang="zh-CN" altLang="zh-CN" b="1"/>
              <a:t>标识符</a:t>
            </a:r>
            <a:r>
              <a:rPr lang="en-US" altLang="zh-CN" b="1"/>
              <a:t>&gt;</a:t>
            </a:r>
            <a:r>
              <a:rPr lang="en-US" altLang="zh-CN" b="1">
                <a:latin typeface="宋体" pitchFamily="2" charset="-122"/>
              </a:rPr>
              <a:t>→</a:t>
            </a:r>
            <a:r>
              <a:rPr lang="en-US" altLang="zh-CN" b="1"/>
              <a:t>&lt;</a:t>
            </a:r>
            <a:r>
              <a:rPr lang="zh-CN" altLang="zh-CN" b="1"/>
              <a:t>标识符</a:t>
            </a:r>
            <a:r>
              <a:rPr lang="en-US" altLang="zh-CN" b="1"/>
              <a:t>&gt;&lt;</a:t>
            </a:r>
            <a:r>
              <a:rPr lang="zh-CN" altLang="en-US" b="1"/>
              <a:t>字母</a:t>
            </a:r>
            <a:r>
              <a:rPr lang="en-US" altLang="zh-CN" b="1"/>
              <a:t>&gt;</a:t>
            </a:r>
          </a:p>
          <a:p>
            <a:pPr>
              <a:buFontTx/>
              <a:buNone/>
            </a:pPr>
            <a:r>
              <a:rPr lang="en-US" altLang="zh-CN" b="1"/>
              <a:t>      	 &lt;</a:t>
            </a:r>
            <a:r>
              <a:rPr lang="zh-CN" altLang="zh-CN" b="1"/>
              <a:t>标识符</a:t>
            </a:r>
            <a:r>
              <a:rPr lang="en-US" altLang="zh-CN" b="1"/>
              <a:t>&gt;</a:t>
            </a:r>
            <a:r>
              <a:rPr lang="en-US" altLang="zh-CN" b="1">
                <a:latin typeface="宋体" pitchFamily="2" charset="-122"/>
              </a:rPr>
              <a:t>→</a:t>
            </a:r>
            <a:r>
              <a:rPr lang="en-US" altLang="zh-CN" b="1"/>
              <a:t>&lt;</a:t>
            </a:r>
            <a:r>
              <a:rPr lang="zh-CN" altLang="zh-CN" b="1"/>
              <a:t>标识符</a:t>
            </a:r>
            <a:r>
              <a:rPr lang="en-US" altLang="zh-CN" b="1"/>
              <a:t>&gt;&lt;</a:t>
            </a:r>
            <a:r>
              <a:rPr lang="zh-CN" altLang="en-US" b="1"/>
              <a:t>数字</a:t>
            </a:r>
            <a:r>
              <a:rPr lang="en-US" altLang="zh-CN" b="1"/>
              <a:t>&gt;</a:t>
            </a:r>
          </a:p>
          <a:p>
            <a:pPr>
              <a:buFontTx/>
              <a:buNone/>
            </a:pPr>
            <a:r>
              <a:rPr lang="en-US" altLang="zh-CN" b="1"/>
              <a:t>        &lt;</a:t>
            </a:r>
            <a:r>
              <a:rPr lang="zh-CN" altLang="en-US" b="1"/>
              <a:t>字母</a:t>
            </a:r>
            <a:r>
              <a:rPr lang="en-US" altLang="zh-CN" b="1"/>
              <a:t>&gt;</a:t>
            </a:r>
            <a:r>
              <a:rPr lang="en-US" altLang="zh-CN" b="1">
                <a:latin typeface="宋体" pitchFamily="2" charset="-122"/>
              </a:rPr>
              <a:t>→</a:t>
            </a:r>
            <a:r>
              <a:rPr lang="en-US" altLang="zh-CN" b="1"/>
              <a:t>a,…, &lt;</a:t>
            </a:r>
            <a:r>
              <a:rPr lang="zh-CN" altLang="en-US" b="1"/>
              <a:t>字母</a:t>
            </a:r>
            <a:r>
              <a:rPr lang="en-US" altLang="zh-CN" b="1"/>
              <a:t>&gt;</a:t>
            </a:r>
            <a:r>
              <a:rPr lang="en-US" altLang="zh-CN" b="1">
                <a:latin typeface="宋体" pitchFamily="2" charset="-122"/>
              </a:rPr>
              <a:t>→z</a:t>
            </a:r>
          </a:p>
          <a:p>
            <a:pPr>
              <a:buFontTx/>
              <a:buNone/>
            </a:pPr>
            <a:r>
              <a:rPr lang="en-US" altLang="zh-CN" b="1"/>
              <a:t>        &lt;</a:t>
            </a:r>
            <a:r>
              <a:rPr lang="zh-CN" altLang="en-US" b="1"/>
              <a:t>数字</a:t>
            </a:r>
            <a:r>
              <a:rPr lang="en-US" altLang="zh-CN" b="1"/>
              <a:t>&gt;</a:t>
            </a:r>
            <a:r>
              <a:rPr lang="en-US" altLang="zh-CN" b="1">
                <a:latin typeface="宋体" pitchFamily="2" charset="-122"/>
              </a:rPr>
              <a:t>→0,</a:t>
            </a:r>
            <a:r>
              <a:rPr lang="en-US" altLang="zh-CN" b="1">
                <a:latin typeface="Times New Roman"/>
              </a:rPr>
              <a:t>…</a:t>
            </a:r>
            <a:r>
              <a:rPr lang="en-US" altLang="zh-CN" b="1">
                <a:latin typeface="宋体" pitchFamily="2" charset="-122"/>
              </a:rPr>
              <a:t>, </a:t>
            </a:r>
            <a:r>
              <a:rPr lang="en-US" altLang="zh-CN" b="1"/>
              <a:t>&lt;</a:t>
            </a:r>
            <a:r>
              <a:rPr lang="zh-CN" altLang="en-US" b="1"/>
              <a:t>数字</a:t>
            </a:r>
            <a:r>
              <a:rPr lang="en-US" altLang="zh-CN" b="1"/>
              <a:t>&gt;</a:t>
            </a:r>
            <a:r>
              <a:rPr lang="en-US" altLang="zh-CN" b="1">
                <a:latin typeface="宋体" pitchFamily="2" charset="-122"/>
              </a:rPr>
              <a:t>→9</a:t>
            </a:r>
            <a:r>
              <a:rPr lang="en-US" altLang="zh-CN" b="1"/>
              <a:t>   }</a:t>
            </a:r>
          </a:p>
          <a:p>
            <a:pPr>
              <a:buFontTx/>
              <a:buNone/>
            </a:pPr>
            <a:r>
              <a:rPr lang="en-US" altLang="zh-CN" b="1"/>
              <a:t>	S=&lt;</a:t>
            </a:r>
            <a:r>
              <a:rPr lang="zh-CN" altLang="en-US" b="1"/>
              <a:t>标识符</a:t>
            </a:r>
            <a:r>
              <a:rPr lang="en-US" altLang="zh-CN" b="1"/>
              <a:t>&gt;</a:t>
            </a:r>
          </a:p>
        </p:txBody>
      </p:sp>
    </p:spTree>
    <p:extLst>
      <p:ext uri="{BB962C8B-B14F-4D97-AF65-F5344CB8AC3E}">
        <p14:creationId xmlns:p14="http://schemas.microsoft.com/office/powerpoint/2010/main" val="307403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7797800" cy="838200"/>
          </a:xfrm>
        </p:spPr>
        <p:txBody>
          <a:bodyPr/>
          <a:lstStyle/>
          <a:p>
            <a:endParaRPr lang="zh-CN" altLang="zh-CN" b="1"/>
          </a:p>
        </p:txBody>
      </p:sp>
      <p:sp>
        <p:nvSpPr>
          <p:cNvPr id="29699" name="Rectangle 3"/>
          <p:cNvSpPr>
            <a:spLocks noGrp="1" noChangeArrowheads="1"/>
          </p:cNvSpPr>
          <p:nvPr>
            <p:ph type="body" idx="1"/>
          </p:nvPr>
        </p:nvSpPr>
        <p:spPr>
          <a:xfrm>
            <a:off x="304800" y="1066800"/>
            <a:ext cx="8458200" cy="5486400"/>
          </a:xfrm>
        </p:spPr>
        <p:txBody>
          <a:bodyPr/>
          <a:lstStyle/>
          <a:p>
            <a:pPr>
              <a:buFontTx/>
              <a:buNone/>
            </a:pPr>
            <a:r>
              <a:rPr lang="zh-CN" altLang="en-US" b="1">
                <a:latin typeface="宋体" pitchFamily="2" charset="-122"/>
              </a:rPr>
              <a:t>文法的写法</a:t>
            </a:r>
          </a:p>
          <a:p>
            <a:pPr>
              <a:buFontTx/>
              <a:buNone/>
            </a:pPr>
            <a:r>
              <a:rPr lang="zh-CN" altLang="en-US" b="1">
                <a:latin typeface="宋体" pitchFamily="2" charset="-122"/>
              </a:rPr>
              <a:t> </a:t>
            </a:r>
            <a:r>
              <a:rPr lang="en-US" altLang="zh-CN" b="1">
                <a:latin typeface="宋体" pitchFamily="2" charset="-122"/>
              </a:rPr>
              <a:t>1 G</a:t>
            </a:r>
            <a:r>
              <a:rPr lang="zh-CN" altLang="en-US" b="1">
                <a:latin typeface="宋体" pitchFamily="2" charset="-122"/>
              </a:rPr>
              <a:t>：</a:t>
            </a:r>
            <a:r>
              <a:rPr lang="en-US" altLang="zh-CN" b="1">
                <a:latin typeface="宋体" pitchFamily="2" charset="-122"/>
              </a:rPr>
              <a:t>S→aA</a:t>
            </a:r>
            <a:r>
              <a:rPr lang="en-US" altLang="zh-CN">
                <a:latin typeface="宋体" pitchFamily="2" charset="-122"/>
              </a:rPr>
              <a:t>b</a:t>
            </a:r>
            <a:r>
              <a:rPr lang="en-US" altLang="zh-CN" b="1">
                <a:latin typeface="宋体" pitchFamily="2" charset="-122"/>
              </a:rPr>
              <a:t> </a:t>
            </a:r>
          </a:p>
          <a:p>
            <a:pPr>
              <a:buFontTx/>
              <a:buNone/>
            </a:pPr>
            <a:r>
              <a:rPr lang="en-US" altLang="zh-CN" b="1">
                <a:latin typeface="宋体" pitchFamily="2" charset="-122"/>
              </a:rPr>
              <a:t>     A→ab    </a:t>
            </a:r>
          </a:p>
          <a:p>
            <a:pPr>
              <a:buFontTx/>
              <a:buNone/>
            </a:pPr>
            <a:r>
              <a:rPr lang="en-US" altLang="zh-CN" b="1">
                <a:latin typeface="宋体" pitchFamily="2" charset="-122"/>
              </a:rPr>
              <a:t>     A→aA</a:t>
            </a:r>
            <a:r>
              <a:rPr lang="en-US" altLang="zh-CN">
                <a:latin typeface="宋体" pitchFamily="2" charset="-122"/>
              </a:rPr>
              <a:t>b</a:t>
            </a:r>
            <a:r>
              <a:rPr lang="en-US" altLang="zh-CN" b="1">
                <a:latin typeface="宋体" pitchFamily="2" charset="-122"/>
              </a:rPr>
              <a:t>  </a:t>
            </a:r>
          </a:p>
          <a:p>
            <a:pPr>
              <a:buFontTx/>
              <a:buNone/>
            </a:pPr>
            <a:r>
              <a:rPr lang="en-US" altLang="zh-CN" b="1">
                <a:latin typeface="宋体" pitchFamily="2" charset="-122"/>
              </a:rPr>
              <a:t>     A→ε</a:t>
            </a:r>
          </a:p>
          <a:p>
            <a:pPr>
              <a:buFontTx/>
              <a:buNone/>
            </a:pPr>
            <a:r>
              <a:rPr lang="en-US" altLang="zh-CN" b="1">
                <a:latin typeface="宋体" pitchFamily="2" charset="-122"/>
              </a:rPr>
              <a:t> 2 G[S]</a:t>
            </a:r>
            <a:r>
              <a:rPr lang="zh-CN" altLang="en-US" b="1">
                <a:latin typeface="宋体" pitchFamily="2" charset="-122"/>
              </a:rPr>
              <a:t>： </a:t>
            </a:r>
            <a:r>
              <a:rPr lang="en-US" altLang="zh-CN" b="1">
                <a:latin typeface="宋体" pitchFamily="2" charset="-122"/>
              </a:rPr>
              <a:t>A→ab    A→aA</a:t>
            </a:r>
            <a:r>
              <a:rPr lang="en-US" altLang="zh-CN">
                <a:latin typeface="宋体" pitchFamily="2" charset="-122"/>
              </a:rPr>
              <a:t>b</a:t>
            </a:r>
            <a:r>
              <a:rPr lang="en-US" altLang="zh-CN" b="1">
                <a:latin typeface="宋体" pitchFamily="2" charset="-122"/>
              </a:rPr>
              <a:t>    A→ε                    S→aS</a:t>
            </a:r>
            <a:r>
              <a:rPr lang="en-US" altLang="zh-CN">
                <a:latin typeface="宋体" pitchFamily="2" charset="-122"/>
              </a:rPr>
              <a:t>b</a:t>
            </a:r>
          </a:p>
          <a:p>
            <a:pPr>
              <a:buFontTx/>
              <a:buNone/>
            </a:pPr>
            <a:r>
              <a:rPr lang="en-US" altLang="zh-CN">
                <a:latin typeface="宋体" pitchFamily="2" charset="-122"/>
              </a:rPr>
              <a:t> 3 </a:t>
            </a:r>
            <a:r>
              <a:rPr lang="en-US" altLang="zh-CN" b="1">
                <a:latin typeface="宋体" pitchFamily="2" charset="-122"/>
              </a:rPr>
              <a:t>G[S]</a:t>
            </a:r>
            <a:r>
              <a:rPr lang="zh-CN" altLang="en-US" b="1">
                <a:latin typeface="宋体" pitchFamily="2" charset="-122"/>
              </a:rPr>
              <a:t>：                                     </a:t>
            </a:r>
            <a:r>
              <a:rPr lang="en-US" altLang="zh-CN" b="1">
                <a:latin typeface="宋体" pitchFamily="2" charset="-122"/>
              </a:rPr>
              <a:t>A→ab |aA</a:t>
            </a:r>
            <a:r>
              <a:rPr lang="en-US" altLang="zh-CN">
                <a:latin typeface="宋体" pitchFamily="2" charset="-122"/>
              </a:rPr>
              <a:t>b</a:t>
            </a:r>
            <a:r>
              <a:rPr lang="en-US" altLang="zh-CN" b="1">
                <a:latin typeface="宋体" pitchFamily="2" charset="-122"/>
              </a:rPr>
              <a:t> |ε      S→aS</a:t>
            </a:r>
            <a:r>
              <a:rPr lang="en-US" altLang="zh-CN">
                <a:latin typeface="宋体" pitchFamily="2" charset="-122"/>
              </a:rPr>
              <a:t>b</a:t>
            </a:r>
          </a:p>
          <a:p>
            <a:pPr>
              <a:buFontTx/>
              <a:buNone/>
            </a:pPr>
            <a:endParaRPr lang="en-US" altLang="zh-CN">
              <a:latin typeface="宋体" pitchFamily="2" charset="-122"/>
            </a:endParaRPr>
          </a:p>
        </p:txBody>
      </p:sp>
    </p:spTree>
    <p:extLst>
      <p:ext uri="{BB962C8B-B14F-4D97-AF65-F5344CB8AC3E}">
        <p14:creationId xmlns:p14="http://schemas.microsoft.com/office/powerpoint/2010/main" val="330327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457200" y="685800"/>
            <a:ext cx="8178800" cy="5600700"/>
          </a:xfrm>
        </p:spPr>
        <p:txBody>
          <a:bodyPr/>
          <a:lstStyle/>
          <a:p>
            <a:pPr>
              <a:lnSpc>
                <a:spcPct val="90000"/>
              </a:lnSpc>
              <a:buFontTx/>
              <a:buNone/>
            </a:pPr>
            <a:r>
              <a:rPr lang="zh-CN" altLang="en-US" b="1">
                <a:latin typeface="宋体" pitchFamily="2" charset="-122"/>
              </a:rPr>
              <a:t>元</a:t>
            </a:r>
            <a:r>
              <a:rPr lang="zh-CN" altLang="en-US">
                <a:latin typeface="宋体" pitchFamily="2" charset="-122"/>
              </a:rPr>
              <a:t>符号</a:t>
            </a:r>
            <a:r>
              <a:rPr lang="en-US" altLang="zh-CN">
                <a:latin typeface="宋体" pitchFamily="2" charset="-122"/>
              </a:rPr>
              <a:t>:  </a:t>
            </a:r>
            <a:r>
              <a:rPr lang="en-US" altLang="zh-CN" b="1">
                <a:latin typeface="宋体" pitchFamily="2" charset="-122"/>
              </a:rPr>
              <a:t>→ </a:t>
            </a:r>
          </a:p>
          <a:p>
            <a:pPr>
              <a:lnSpc>
                <a:spcPct val="90000"/>
              </a:lnSpc>
              <a:buFontTx/>
              <a:buNone/>
            </a:pPr>
            <a:r>
              <a:rPr lang="en-US" altLang="zh-CN" b="1">
                <a:latin typeface="宋体" pitchFamily="2" charset="-122"/>
              </a:rPr>
              <a:t>         ∷= </a:t>
            </a:r>
          </a:p>
          <a:p>
            <a:pPr>
              <a:lnSpc>
                <a:spcPct val="90000"/>
              </a:lnSpc>
              <a:buFontTx/>
              <a:buNone/>
            </a:pPr>
            <a:r>
              <a:rPr lang="en-US" altLang="zh-CN" b="1">
                <a:latin typeface="宋体" pitchFamily="2" charset="-122"/>
              </a:rPr>
              <a:t>          |</a:t>
            </a:r>
          </a:p>
          <a:p>
            <a:pPr>
              <a:lnSpc>
                <a:spcPct val="90000"/>
              </a:lnSpc>
              <a:buFontTx/>
              <a:buNone/>
            </a:pPr>
            <a:r>
              <a:rPr lang="en-US" altLang="zh-CN" b="1">
                <a:latin typeface="宋体" pitchFamily="2" charset="-122"/>
              </a:rPr>
              <a:t>         </a:t>
            </a:r>
            <a:r>
              <a:rPr lang="en-US" altLang="zh-CN" b="1"/>
              <a:t>&lt;   &gt;</a:t>
            </a:r>
          </a:p>
          <a:p>
            <a:pPr>
              <a:lnSpc>
                <a:spcPct val="90000"/>
              </a:lnSpc>
              <a:buFontTx/>
              <a:buNone/>
            </a:pPr>
            <a:r>
              <a:rPr lang="zh-CN" altLang="en-US" b="1"/>
              <a:t>习惯表示</a:t>
            </a:r>
          </a:p>
          <a:p>
            <a:pPr>
              <a:lnSpc>
                <a:spcPct val="90000"/>
              </a:lnSpc>
              <a:buFontTx/>
              <a:buNone/>
            </a:pPr>
            <a:r>
              <a:rPr lang="zh-CN" altLang="en-US" b="1"/>
              <a:t>       大写字母：终结符</a:t>
            </a:r>
          </a:p>
          <a:p>
            <a:pPr>
              <a:lnSpc>
                <a:spcPct val="90000"/>
              </a:lnSpc>
              <a:buFontTx/>
              <a:buNone/>
            </a:pPr>
            <a:r>
              <a:rPr lang="zh-CN" altLang="en-US" b="1"/>
              <a:t>       小写字母：非终结符</a:t>
            </a:r>
          </a:p>
          <a:p>
            <a:pPr>
              <a:lnSpc>
                <a:spcPct val="90000"/>
              </a:lnSpc>
              <a:buFontTx/>
              <a:buNone/>
            </a:pPr>
            <a:r>
              <a:rPr lang="en-US" altLang="zh-CN">
                <a:latin typeface="Arial" charset="0"/>
              </a:rPr>
              <a:t>S –&gt; AB</a:t>
            </a:r>
          </a:p>
          <a:p>
            <a:pPr>
              <a:lnSpc>
                <a:spcPct val="90000"/>
              </a:lnSpc>
              <a:buFontTx/>
              <a:buNone/>
            </a:pPr>
            <a:r>
              <a:rPr lang="en-US" altLang="zh-CN">
                <a:latin typeface="Arial" charset="0"/>
              </a:rPr>
              <a:t>A –&gt; Ax | y</a:t>
            </a:r>
          </a:p>
          <a:p>
            <a:pPr>
              <a:lnSpc>
                <a:spcPct val="90000"/>
              </a:lnSpc>
              <a:buFontTx/>
              <a:buNone/>
            </a:pPr>
            <a:r>
              <a:rPr lang="en-US" altLang="zh-CN">
                <a:latin typeface="Arial" charset="0"/>
              </a:rPr>
              <a:t>B –&gt; z</a:t>
            </a:r>
          </a:p>
          <a:p>
            <a:pPr>
              <a:lnSpc>
                <a:spcPct val="90000"/>
              </a:lnSpc>
              <a:buFontTx/>
              <a:buNone/>
            </a:pPr>
            <a:endParaRPr lang="en-US" altLang="zh-CN" b="1">
              <a:latin typeface="宋体" pitchFamily="2" charset="-122"/>
            </a:endParaRPr>
          </a:p>
          <a:p>
            <a:pPr>
              <a:lnSpc>
                <a:spcPct val="90000"/>
              </a:lnSpc>
              <a:buFontTx/>
              <a:buNone/>
            </a:pPr>
            <a:endParaRPr lang="en-US" altLang="zh-CN">
              <a:latin typeface="宋体" pitchFamily="2" charset="-122"/>
            </a:endParaRPr>
          </a:p>
        </p:txBody>
      </p:sp>
    </p:spTree>
    <p:extLst>
      <p:ext uri="{BB962C8B-B14F-4D97-AF65-F5344CB8AC3E}">
        <p14:creationId xmlns:p14="http://schemas.microsoft.com/office/powerpoint/2010/main" val="116552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ChangeArrowheads="1"/>
          </p:cNvSpPr>
          <p:nvPr/>
        </p:nvSpPr>
        <p:spPr bwMode="auto">
          <a:xfrm>
            <a:off x="914400" y="5467545"/>
            <a:ext cx="7391400" cy="1066800"/>
          </a:xfrm>
          <a:prstGeom prst="rect">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0707" name="Rectangle 1027"/>
          <p:cNvSpPr>
            <a:spLocks noChangeArrowheads="1"/>
          </p:cNvSpPr>
          <p:nvPr/>
        </p:nvSpPr>
        <p:spPr bwMode="auto">
          <a:xfrm>
            <a:off x="914400" y="4629345"/>
            <a:ext cx="7391400" cy="8382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0731" name="Group 1051"/>
          <p:cNvGrpSpPr>
            <a:grpSpLocks/>
          </p:cNvGrpSpPr>
          <p:nvPr/>
        </p:nvGrpSpPr>
        <p:grpSpPr bwMode="auto">
          <a:xfrm>
            <a:off x="914400" y="2267145"/>
            <a:ext cx="7391400" cy="457200"/>
            <a:chOff x="576" y="1296"/>
            <a:chExt cx="4656" cy="288"/>
          </a:xfrm>
        </p:grpSpPr>
        <p:sp>
          <p:nvSpPr>
            <p:cNvPr id="200726" name="Rectangle 1046"/>
            <p:cNvSpPr>
              <a:spLocks noChangeArrowheads="1"/>
            </p:cNvSpPr>
            <p:nvPr/>
          </p:nvSpPr>
          <p:spPr bwMode="auto">
            <a:xfrm>
              <a:off x="576" y="1296"/>
              <a:ext cx="4656"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latin typeface="宋体" charset="-122"/>
                </a:rPr>
                <a:t>文法类型          产生式形式的限制         文法产生的语言类</a:t>
              </a:r>
            </a:p>
          </p:txBody>
        </p:sp>
        <p:sp>
          <p:nvSpPr>
            <p:cNvPr id="200729" name="Line 1049"/>
            <p:cNvSpPr>
              <a:spLocks noChangeShapeType="1"/>
            </p:cNvSpPr>
            <p:nvPr/>
          </p:nvSpPr>
          <p:spPr bwMode="auto">
            <a:xfrm>
              <a:off x="177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0" name="Line 1050"/>
            <p:cNvSpPr>
              <a:spLocks noChangeShapeType="1"/>
            </p:cNvSpPr>
            <p:nvPr/>
          </p:nvSpPr>
          <p:spPr bwMode="auto">
            <a:xfrm>
              <a:off x="36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32" name="Group 1052"/>
          <p:cNvGrpSpPr>
            <a:grpSpLocks/>
          </p:cNvGrpSpPr>
          <p:nvPr/>
        </p:nvGrpSpPr>
        <p:grpSpPr bwMode="auto">
          <a:xfrm>
            <a:off x="914400" y="2724345"/>
            <a:ext cx="7391400" cy="914400"/>
            <a:chOff x="576" y="1296"/>
            <a:chExt cx="4656" cy="288"/>
          </a:xfrm>
        </p:grpSpPr>
        <p:sp>
          <p:nvSpPr>
            <p:cNvPr id="200733" name="Rectangle 1053"/>
            <p:cNvSpPr>
              <a:spLocks noChangeArrowheads="1"/>
            </p:cNvSpPr>
            <p:nvPr/>
          </p:nvSpPr>
          <p:spPr bwMode="auto">
            <a:xfrm>
              <a:off x="576" y="1296"/>
              <a:ext cx="465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600" b="1">
                  <a:latin typeface="宋体" charset="-122"/>
                  <a:sym typeface="Symbol" pitchFamily="18" charset="2"/>
                </a:rPr>
                <a:t>                            </a:t>
              </a:r>
              <a:endParaRPr lang="en-US" altLang="zh-CN" sz="1600" b="1">
                <a:latin typeface="宋体" charset="-122"/>
              </a:endParaRPr>
            </a:p>
            <a:p>
              <a:pPr algn="l"/>
              <a:r>
                <a:rPr lang="en-US" altLang="zh-CN" sz="1600" b="1">
                  <a:latin typeface="宋体" charset="-122"/>
                </a:rPr>
                <a:t>  0</a:t>
              </a:r>
              <a:r>
                <a:rPr lang="zh-CN" altLang="en-US" sz="1600" b="1">
                  <a:latin typeface="宋体" charset="-122"/>
                </a:rPr>
                <a:t>型文法             其中 </a:t>
              </a:r>
              <a:r>
                <a:rPr lang="zh-CN" altLang="en-US" sz="1600" b="1">
                  <a:latin typeface="宋体" charset="-122"/>
                  <a:sym typeface="Symbol" pitchFamily="18" charset="2"/>
                </a:rPr>
                <a:t></a:t>
              </a:r>
              <a:r>
                <a:rPr lang="en-US" altLang="zh-CN" sz="1600" b="1">
                  <a:latin typeface="宋体" charset="-122"/>
                </a:rPr>
                <a:t>,</a:t>
              </a:r>
              <a:r>
                <a:rPr lang="en-US" altLang="zh-CN" sz="1600" b="1">
                  <a:latin typeface="宋体" charset="-122"/>
                  <a:sym typeface="Symbol" pitchFamily="18" charset="2"/>
                </a:rPr>
                <a:t></a:t>
              </a:r>
              <a:r>
                <a:rPr lang="en-US" altLang="zh-CN" sz="1600" b="1">
                  <a:latin typeface="宋体" charset="-122"/>
                </a:rPr>
                <a:t>(V</a:t>
              </a:r>
              <a:r>
                <a:rPr lang="en-US" altLang="zh-CN" sz="1600" b="1" baseline="-25000">
                  <a:latin typeface="宋体" charset="-122"/>
                </a:rPr>
                <a:t>T</a:t>
              </a:r>
              <a:r>
                <a:rPr lang="en-US" altLang="zh-CN" sz="1600" b="1">
                  <a:latin typeface="宋体" charset="-122"/>
                </a:rPr>
                <a:t>∪V</a:t>
              </a:r>
              <a:r>
                <a:rPr lang="en-US" altLang="zh-CN" sz="1600" b="1" baseline="-25000">
                  <a:latin typeface="宋体" charset="-122"/>
                </a:rPr>
                <a:t>N</a:t>
              </a:r>
              <a:r>
                <a:rPr lang="en-US" altLang="zh-CN" sz="1600" b="1">
                  <a:latin typeface="宋体" charset="-122"/>
                </a:rPr>
                <a:t>)</a:t>
              </a:r>
              <a:r>
                <a:rPr lang="en-US" altLang="zh-CN" sz="1600" b="1" baseline="30000">
                  <a:latin typeface="宋体" charset="-122"/>
                </a:rPr>
                <a:t>*                    </a:t>
              </a:r>
              <a:r>
                <a:rPr lang="en-US" altLang="zh-CN" sz="1600" b="1">
                  <a:latin typeface="宋体" charset="-122"/>
                </a:rPr>
                <a:t>0</a:t>
              </a:r>
              <a:r>
                <a:rPr lang="zh-CN" altLang="en-US" sz="1600" b="1">
                  <a:latin typeface="宋体" charset="-122"/>
                </a:rPr>
                <a:t>型语言</a:t>
              </a:r>
            </a:p>
            <a:p>
              <a:pPr algn="l"/>
              <a:r>
                <a:rPr lang="zh-CN" altLang="en-US" sz="1600" b="1">
                  <a:latin typeface="宋体" charset="-122"/>
                </a:rPr>
                <a:t>                            </a:t>
              </a:r>
              <a:r>
                <a:rPr lang="zh-CN" altLang="zh-CN" sz="1600" b="1">
                  <a:latin typeface="宋体" charset="-122"/>
                </a:rPr>
                <a:t>|</a:t>
              </a:r>
              <a:r>
                <a:rPr lang="zh-CN" altLang="zh-CN" sz="1600" b="1">
                  <a:latin typeface="宋体" charset="-122"/>
                  <a:sym typeface="Symbol" pitchFamily="18" charset="2"/>
                </a:rPr>
                <a:t></a:t>
              </a:r>
              <a:r>
                <a:rPr lang="zh-CN" altLang="zh-CN" sz="1600" b="1">
                  <a:latin typeface="宋体" charset="-122"/>
                </a:rPr>
                <a:t>|</a:t>
              </a:r>
              <a:r>
                <a:rPr lang="zh-CN" altLang="zh-CN" sz="1600" b="1">
                  <a:latin typeface="宋体" charset="-122"/>
                  <a:sym typeface="Symbol" pitchFamily="18" charset="2"/>
                </a:rPr>
                <a:t></a:t>
              </a:r>
              <a:r>
                <a:rPr lang="zh-CN" altLang="zh-CN" sz="1600" b="1">
                  <a:latin typeface="宋体" charset="-122"/>
                </a:rPr>
                <a:t>0	</a:t>
              </a:r>
              <a:r>
                <a:rPr lang="en-US" altLang="zh-CN" sz="1600" b="1">
                  <a:latin typeface="宋体" charset="-122"/>
                </a:rPr>
                <a:t> </a:t>
              </a:r>
            </a:p>
          </p:txBody>
        </p:sp>
        <p:sp>
          <p:nvSpPr>
            <p:cNvPr id="200734" name="Line 1054"/>
            <p:cNvSpPr>
              <a:spLocks noChangeShapeType="1"/>
            </p:cNvSpPr>
            <p:nvPr/>
          </p:nvSpPr>
          <p:spPr bwMode="auto">
            <a:xfrm>
              <a:off x="177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5" name="Line 1055"/>
            <p:cNvSpPr>
              <a:spLocks noChangeShapeType="1"/>
            </p:cNvSpPr>
            <p:nvPr/>
          </p:nvSpPr>
          <p:spPr bwMode="auto">
            <a:xfrm>
              <a:off x="36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36" name="Group 1056"/>
          <p:cNvGrpSpPr>
            <a:grpSpLocks/>
          </p:cNvGrpSpPr>
          <p:nvPr/>
        </p:nvGrpSpPr>
        <p:grpSpPr bwMode="auto">
          <a:xfrm>
            <a:off x="914400" y="3638745"/>
            <a:ext cx="7391400" cy="990600"/>
            <a:chOff x="576" y="1296"/>
            <a:chExt cx="4656" cy="288"/>
          </a:xfrm>
        </p:grpSpPr>
        <p:sp>
          <p:nvSpPr>
            <p:cNvPr id="200737" name="Rectangle 1057"/>
            <p:cNvSpPr>
              <a:spLocks noChangeArrowheads="1"/>
            </p:cNvSpPr>
            <p:nvPr/>
          </p:nvSpPr>
          <p:spPr bwMode="auto">
            <a:xfrm>
              <a:off x="576" y="1296"/>
              <a:ext cx="465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600" b="1">
                  <a:latin typeface="宋体" charset="-122"/>
                  <a:sym typeface="Symbol" pitchFamily="18" charset="2"/>
                </a:rPr>
                <a:t>  </a:t>
              </a:r>
              <a:r>
                <a:rPr lang="en-US" altLang="zh-CN" sz="1600" b="1">
                  <a:latin typeface="宋体" charset="-122"/>
                </a:rPr>
                <a:t>1</a:t>
              </a:r>
              <a:r>
                <a:rPr lang="zh-CN" altLang="en-US" sz="1600" b="1">
                  <a:latin typeface="宋体" charset="-122"/>
                </a:rPr>
                <a:t>型文法，即               </a:t>
              </a:r>
              <a:r>
                <a:rPr lang="zh-CN" altLang="en-US" sz="1600" b="1">
                  <a:latin typeface="宋体" charset="-122"/>
                  <a:sym typeface="Symbol" pitchFamily="18" charset="2"/>
                </a:rPr>
                <a:t>                    </a:t>
              </a:r>
              <a:r>
                <a:rPr lang="zh-CN" altLang="zh-CN" sz="1600" b="1">
                  <a:latin typeface="宋体" charset="-122"/>
                </a:rPr>
                <a:t>1</a:t>
              </a:r>
              <a:r>
                <a:rPr lang="zh-CN" altLang="en-US" sz="1600" b="1">
                  <a:latin typeface="宋体" charset="-122"/>
                </a:rPr>
                <a:t>型语言，即</a:t>
              </a:r>
            </a:p>
            <a:p>
              <a:pPr algn="l">
                <a:lnSpc>
                  <a:spcPct val="120000"/>
                </a:lnSpc>
              </a:pPr>
              <a:r>
                <a:rPr lang="zh-CN" altLang="en-US" sz="1600" b="1">
                  <a:latin typeface="宋体" charset="-122"/>
                </a:rPr>
                <a:t>上下文有关文法        其中 </a:t>
              </a:r>
              <a:r>
                <a:rPr lang="zh-CN" altLang="en-US" sz="1600" b="1">
                  <a:latin typeface="宋体" charset="-122"/>
                  <a:sym typeface="Symbol" pitchFamily="18" charset="2"/>
                </a:rPr>
                <a:t></a:t>
              </a:r>
              <a:r>
                <a:rPr lang="en-US" altLang="zh-CN" sz="1600" b="1">
                  <a:latin typeface="宋体" charset="-122"/>
                </a:rPr>
                <a:t>,</a:t>
              </a:r>
              <a:r>
                <a:rPr lang="en-US" altLang="zh-CN" sz="1600" b="1">
                  <a:latin typeface="宋体" charset="-122"/>
                  <a:sym typeface="Symbol" pitchFamily="18" charset="2"/>
                </a:rPr>
                <a:t></a:t>
              </a:r>
              <a:r>
                <a:rPr lang="en-US" altLang="zh-CN" sz="1600" b="1">
                  <a:latin typeface="宋体" charset="-122"/>
                </a:rPr>
                <a:t>(V</a:t>
              </a:r>
              <a:r>
                <a:rPr lang="en-US" altLang="zh-CN" sz="1600" b="1" baseline="-25000">
                  <a:latin typeface="宋体" charset="-122"/>
                </a:rPr>
                <a:t>T</a:t>
              </a:r>
              <a:r>
                <a:rPr lang="en-US" altLang="zh-CN" sz="1600" b="1">
                  <a:latin typeface="宋体" charset="-122"/>
                </a:rPr>
                <a:t>∪V</a:t>
              </a:r>
              <a:r>
                <a:rPr lang="en-US" altLang="zh-CN" sz="1600" b="1" baseline="-25000">
                  <a:latin typeface="宋体" charset="-122"/>
                </a:rPr>
                <a:t>N</a:t>
              </a:r>
              <a:r>
                <a:rPr lang="en-US" altLang="zh-CN" sz="1600" b="1">
                  <a:latin typeface="宋体" charset="-122"/>
                </a:rPr>
                <a:t>)</a:t>
              </a:r>
              <a:r>
                <a:rPr lang="en-US" altLang="zh-CN" sz="1600" b="1" baseline="30000">
                  <a:latin typeface="宋体" charset="-122"/>
                </a:rPr>
                <a:t>*                 </a:t>
              </a:r>
              <a:r>
                <a:rPr lang="zh-CN" altLang="en-US" sz="1600" b="1">
                  <a:latin typeface="宋体" charset="-122"/>
                </a:rPr>
                <a:t>上下文有关语言</a:t>
              </a:r>
              <a:endParaRPr lang="zh-CN" altLang="zh-CN" sz="1600" b="1">
                <a:latin typeface="宋体" charset="-122"/>
              </a:endParaRPr>
            </a:p>
            <a:p>
              <a:pPr algn="l">
                <a:lnSpc>
                  <a:spcPct val="120000"/>
                </a:lnSpc>
              </a:pPr>
              <a:r>
                <a:rPr lang="zh-CN" altLang="zh-CN" sz="1600" b="1">
                  <a:latin typeface="宋体" charset="-122"/>
                </a:rPr>
                <a:t>                           |</a:t>
              </a:r>
              <a:r>
                <a:rPr lang="zh-CN" altLang="zh-CN" sz="1600" b="1">
                  <a:latin typeface="宋体" charset="-122"/>
                  <a:sym typeface="Symbol" pitchFamily="18" charset="2"/>
                </a:rPr>
                <a:t></a:t>
              </a:r>
              <a:r>
                <a:rPr lang="zh-CN" altLang="zh-CN" sz="1600" b="1">
                  <a:latin typeface="宋体" charset="-122"/>
                </a:rPr>
                <a:t>|</a:t>
              </a:r>
              <a:r>
                <a:rPr lang="zh-CN" altLang="zh-CN" sz="1600" b="1">
                  <a:latin typeface="宋体" charset="-122"/>
                  <a:sym typeface="Symbol" pitchFamily="18" charset="2"/>
                </a:rPr>
                <a:t></a:t>
              </a:r>
              <a:r>
                <a:rPr lang="zh-CN" altLang="zh-CN" sz="1600" b="1">
                  <a:latin typeface="宋体" charset="-122"/>
                </a:rPr>
                <a:t>|</a:t>
              </a:r>
              <a:r>
                <a:rPr lang="zh-CN" altLang="zh-CN" sz="1600" b="1">
                  <a:latin typeface="宋体" charset="-122"/>
                  <a:sym typeface="Symbol" pitchFamily="18" charset="2"/>
                </a:rPr>
                <a:t></a:t>
              </a:r>
              <a:r>
                <a:rPr lang="zh-CN" altLang="zh-CN" sz="1600" b="1">
                  <a:latin typeface="宋体" charset="-122"/>
                </a:rPr>
                <a:t>|</a:t>
              </a:r>
              <a:r>
                <a:rPr lang="en-US" altLang="zh-CN" sz="1600" b="1">
                  <a:latin typeface="宋体" charset="-122"/>
                </a:rPr>
                <a:t>  </a:t>
              </a:r>
            </a:p>
          </p:txBody>
        </p:sp>
        <p:sp>
          <p:nvSpPr>
            <p:cNvPr id="200738" name="Line 1058"/>
            <p:cNvSpPr>
              <a:spLocks noChangeShapeType="1"/>
            </p:cNvSpPr>
            <p:nvPr/>
          </p:nvSpPr>
          <p:spPr bwMode="auto">
            <a:xfrm>
              <a:off x="177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9" name="Line 1059"/>
            <p:cNvSpPr>
              <a:spLocks noChangeShapeType="1"/>
            </p:cNvSpPr>
            <p:nvPr/>
          </p:nvSpPr>
          <p:spPr bwMode="auto">
            <a:xfrm>
              <a:off x="36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40" name="Group 1060"/>
          <p:cNvGrpSpPr>
            <a:grpSpLocks/>
          </p:cNvGrpSpPr>
          <p:nvPr/>
        </p:nvGrpSpPr>
        <p:grpSpPr bwMode="auto">
          <a:xfrm>
            <a:off x="914400" y="4629345"/>
            <a:ext cx="7391400" cy="838200"/>
            <a:chOff x="576" y="1296"/>
            <a:chExt cx="4656" cy="288"/>
          </a:xfrm>
        </p:grpSpPr>
        <p:sp>
          <p:nvSpPr>
            <p:cNvPr id="200741" name="Rectangle 1061"/>
            <p:cNvSpPr>
              <a:spLocks noChangeArrowheads="1"/>
            </p:cNvSpPr>
            <p:nvPr/>
          </p:nvSpPr>
          <p:spPr bwMode="auto">
            <a:xfrm>
              <a:off x="576" y="1296"/>
              <a:ext cx="465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600" b="1">
                  <a:latin typeface="宋体" charset="-122"/>
                  <a:sym typeface="Symbol" pitchFamily="18" charset="2"/>
                </a:rPr>
                <a:t>  </a:t>
              </a:r>
              <a:r>
                <a:rPr lang="en-US" altLang="zh-CN" sz="1600" b="1">
                  <a:latin typeface="宋体" charset="-122"/>
                </a:rPr>
                <a:t>2</a:t>
              </a:r>
              <a:r>
                <a:rPr lang="zh-CN" altLang="en-US" sz="1600" b="1">
                  <a:latin typeface="宋体" charset="-122"/>
                </a:rPr>
                <a:t>型文法，即               </a:t>
              </a:r>
              <a:r>
                <a:rPr lang="en-US" altLang="zh-CN" sz="1600" b="1">
                  <a:latin typeface="宋体" charset="-122"/>
                </a:rPr>
                <a:t>A</a:t>
              </a:r>
              <a:r>
                <a:rPr lang="en-US" altLang="zh-CN" sz="1600" b="1">
                  <a:latin typeface="宋体" charset="-122"/>
                  <a:sym typeface="Symbol" pitchFamily="18" charset="2"/>
                </a:rPr>
                <a:t>                    </a:t>
              </a:r>
              <a:r>
                <a:rPr lang="en-US" altLang="zh-CN" sz="1600" b="1">
                  <a:latin typeface="宋体" charset="-122"/>
                </a:rPr>
                <a:t>2</a:t>
              </a:r>
              <a:r>
                <a:rPr lang="zh-CN" altLang="en-US" sz="1600" b="1">
                  <a:latin typeface="宋体" charset="-122"/>
                </a:rPr>
                <a:t>型语言，即</a:t>
              </a:r>
            </a:p>
            <a:p>
              <a:pPr algn="l">
                <a:lnSpc>
                  <a:spcPct val="120000"/>
                </a:lnSpc>
              </a:pPr>
              <a:r>
                <a:rPr lang="zh-CN" altLang="en-US" sz="1600" b="1">
                  <a:latin typeface="宋体" charset="-122"/>
                </a:rPr>
                <a:t>上下文无关文法        其中 </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V</a:t>
              </a:r>
              <a:r>
                <a:rPr lang="en-US" altLang="zh-CN" sz="1600" b="1" baseline="-25000">
                  <a:latin typeface="宋体" charset="-122"/>
                </a:rPr>
                <a:t>N</a:t>
              </a:r>
              <a:r>
                <a:rPr lang="zh-CN" altLang="en-US" sz="1600" b="1">
                  <a:latin typeface="宋体" charset="-122"/>
                </a:rPr>
                <a:t>，</a:t>
              </a:r>
              <a:r>
                <a:rPr lang="zh-CN" altLang="en-US" sz="1600" b="1">
                  <a:latin typeface="宋体" charset="-122"/>
                  <a:sym typeface="Symbol" pitchFamily="18" charset="2"/>
                </a:rPr>
                <a:t></a:t>
              </a:r>
              <a:r>
                <a:rPr lang="en-US" altLang="zh-CN" sz="1600" b="1">
                  <a:latin typeface="宋体" charset="-122"/>
                </a:rPr>
                <a:t>(V</a:t>
              </a:r>
              <a:r>
                <a:rPr lang="en-US" altLang="zh-CN" sz="1600" b="1" baseline="-25000">
                  <a:latin typeface="宋体" charset="-122"/>
                </a:rPr>
                <a:t>T</a:t>
              </a:r>
              <a:r>
                <a:rPr lang="en-US" altLang="zh-CN" sz="1600" b="1">
                  <a:latin typeface="宋体" charset="-122"/>
                </a:rPr>
                <a:t>∪V</a:t>
              </a:r>
              <a:r>
                <a:rPr lang="en-US" altLang="zh-CN" sz="1600" b="1" baseline="-25000">
                  <a:latin typeface="宋体" charset="-122"/>
                </a:rPr>
                <a:t>N</a:t>
              </a:r>
              <a:r>
                <a:rPr lang="en-US" altLang="zh-CN" sz="1600" b="1">
                  <a:latin typeface="宋体" charset="-122"/>
                </a:rPr>
                <a:t>)</a:t>
              </a:r>
              <a:r>
                <a:rPr lang="en-US" altLang="zh-CN" sz="1600" b="1" baseline="30000">
                  <a:latin typeface="宋体" charset="-122"/>
                </a:rPr>
                <a:t>*</a:t>
              </a:r>
              <a:r>
                <a:rPr lang="en-US" altLang="zh-CN" sz="1600" b="1">
                  <a:latin typeface="宋体" charset="-122"/>
                </a:rPr>
                <a:t>        </a:t>
              </a:r>
              <a:r>
                <a:rPr lang="zh-CN" altLang="en-US" sz="1600" b="1">
                  <a:latin typeface="宋体" charset="-122"/>
                </a:rPr>
                <a:t>上下文无关语言</a:t>
              </a:r>
            </a:p>
          </p:txBody>
        </p:sp>
        <p:sp>
          <p:nvSpPr>
            <p:cNvPr id="200742" name="Line 1062"/>
            <p:cNvSpPr>
              <a:spLocks noChangeShapeType="1"/>
            </p:cNvSpPr>
            <p:nvPr/>
          </p:nvSpPr>
          <p:spPr bwMode="auto">
            <a:xfrm>
              <a:off x="177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Line 1063"/>
            <p:cNvSpPr>
              <a:spLocks noChangeShapeType="1"/>
            </p:cNvSpPr>
            <p:nvPr/>
          </p:nvSpPr>
          <p:spPr bwMode="auto">
            <a:xfrm>
              <a:off x="36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44" name="Group 1064"/>
          <p:cNvGrpSpPr>
            <a:grpSpLocks/>
          </p:cNvGrpSpPr>
          <p:nvPr/>
        </p:nvGrpSpPr>
        <p:grpSpPr bwMode="auto">
          <a:xfrm>
            <a:off x="914400" y="5467545"/>
            <a:ext cx="7391400" cy="1066800"/>
            <a:chOff x="576" y="1296"/>
            <a:chExt cx="4656" cy="288"/>
          </a:xfrm>
        </p:grpSpPr>
        <p:sp>
          <p:nvSpPr>
            <p:cNvPr id="200745" name="Rectangle 1065"/>
            <p:cNvSpPr>
              <a:spLocks noChangeArrowheads="1"/>
            </p:cNvSpPr>
            <p:nvPr/>
          </p:nvSpPr>
          <p:spPr bwMode="auto">
            <a:xfrm>
              <a:off x="576" y="1296"/>
              <a:ext cx="465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600" b="1">
                  <a:latin typeface="宋体" charset="-122"/>
                  <a:sym typeface="Symbol" pitchFamily="18" charset="2"/>
                </a:rPr>
                <a:t>  </a:t>
              </a:r>
              <a:r>
                <a:rPr lang="en-US" altLang="zh-CN" sz="1600" b="1">
                  <a:latin typeface="宋体" charset="-122"/>
                </a:rPr>
                <a:t>3</a:t>
              </a:r>
              <a:r>
                <a:rPr lang="zh-CN" altLang="en-US" sz="1600" b="1">
                  <a:latin typeface="宋体" charset="-122"/>
                </a:rPr>
                <a:t>型文法，即        </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a</a:t>
              </a:r>
              <a:r>
                <a:rPr lang="zh-CN" altLang="en-US" sz="1600" b="1">
                  <a:latin typeface="宋体" charset="-122"/>
                </a:rPr>
                <a:t>或</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aB</a:t>
              </a:r>
              <a:r>
                <a:rPr lang="zh-CN" altLang="en-US" sz="1600" b="1">
                  <a:latin typeface="宋体" charset="-122"/>
                </a:rPr>
                <a:t>（右线性），或       </a:t>
              </a:r>
              <a:r>
                <a:rPr lang="zh-CN" altLang="zh-CN" sz="1600" b="1">
                  <a:latin typeface="宋体" charset="-122"/>
                </a:rPr>
                <a:t>3</a:t>
              </a:r>
              <a:r>
                <a:rPr lang="zh-CN" altLang="en-US" sz="1600" b="1">
                  <a:latin typeface="宋体" charset="-122"/>
                </a:rPr>
                <a:t>型语言，即</a:t>
              </a:r>
            </a:p>
            <a:p>
              <a:pPr algn="l">
                <a:lnSpc>
                  <a:spcPct val="120000"/>
                </a:lnSpc>
              </a:pPr>
              <a:r>
                <a:rPr lang="zh-CN" altLang="en-US" sz="1600" b="1">
                  <a:latin typeface="宋体" charset="-122"/>
                </a:rPr>
                <a:t>  正规文法           </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a</a:t>
              </a:r>
              <a:r>
                <a:rPr lang="zh-CN" altLang="en-US" sz="1600" b="1">
                  <a:latin typeface="宋体" charset="-122"/>
                </a:rPr>
                <a:t>或</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Ba</a:t>
              </a:r>
              <a:r>
                <a:rPr lang="zh-CN" altLang="en-US" sz="1600" b="1">
                  <a:latin typeface="宋体" charset="-122"/>
                </a:rPr>
                <a:t>（左线性）            正规语言</a:t>
              </a:r>
            </a:p>
            <a:p>
              <a:pPr algn="l">
                <a:lnSpc>
                  <a:spcPct val="120000"/>
                </a:lnSpc>
              </a:pPr>
              <a:r>
                <a:rPr lang="zh-CN" altLang="zh-CN" sz="1600" b="1">
                  <a:latin typeface="宋体" charset="-122"/>
                </a:rPr>
                <a:t> </a:t>
              </a:r>
              <a:r>
                <a:rPr lang="zh-CN" altLang="en-US" sz="1600" b="1">
                  <a:latin typeface="宋体" charset="-122"/>
                </a:rPr>
                <a:t>（线性文法）        其中 </a:t>
              </a:r>
              <a:r>
                <a:rPr lang="en-US" altLang="zh-CN" sz="1600" b="1">
                  <a:latin typeface="宋体" charset="-122"/>
                </a:rPr>
                <a:t>A,B</a:t>
              </a:r>
              <a:r>
                <a:rPr lang="en-US" altLang="zh-CN" sz="1600" b="1">
                  <a:latin typeface="宋体" charset="-122"/>
                  <a:sym typeface="Symbol" pitchFamily="18" charset="2"/>
                </a:rPr>
                <a:t></a:t>
              </a:r>
              <a:r>
                <a:rPr lang="en-US" altLang="zh-CN" sz="1600" b="1">
                  <a:latin typeface="宋体" charset="-122"/>
                </a:rPr>
                <a:t>V</a:t>
              </a:r>
              <a:r>
                <a:rPr lang="en-US" altLang="zh-CN" sz="1600" b="1" baseline="-25000">
                  <a:latin typeface="宋体" charset="-122"/>
                </a:rPr>
                <a:t>N</a:t>
              </a:r>
              <a:r>
                <a:rPr lang="zh-CN" altLang="en-US" sz="1600" b="1">
                  <a:latin typeface="宋体" charset="-122"/>
                </a:rPr>
                <a:t>， </a:t>
              </a:r>
              <a:r>
                <a:rPr lang="en-US" altLang="zh-CN" sz="1600" b="1">
                  <a:latin typeface="宋体" charset="-122"/>
                </a:rPr>
                <a:t>a</a:t>
              </a:r>
              <a:r>
                <a:rPr lang="en-US" altLang="zh-CN" sz="1600" b="1">
                  <a:latin typeface="宋体" charset="-122"/>
                  <a:sym typeface="Symbol" pitchFamily="18" charset="2"/>
                </a:rPr>
                <a:t></a:t>
              </a:r>
              <a:r>
                <a:rPr lang="en-US" altLang="zh-CN" sz="1600" b="1">
                  <a:latin typeface="宋体" charset="-122"/>
                </a:rPr>
                <a:t>V</a:t>
              </a:r>
              <a:r>
                <a:rPr lang="en-US" altLang="zh-CN" sz="1600" b="1" baseline="-25000">
                  <a:latin typeface="宋体" charset="-122"/>
                </a:rPr>
                <a:t>T</a:t>
              </a:r>
              <a:r>
                <a:rPr lang="en-US" altLang="zh-CN" sz="1600" b="1">
                  <a:latin typeface="宋体" charset="-122"/>
                </a:rPr>
                <a:t>∪{</a:t>
              </a:r>
              <a:r>
                <a:rPr lang="en-US" altLang="zh-CN" sz="1600" b="1">
                  <a:latin typeface="宋体" charset="-122"/>
                  <a:sym typeface="Symbol" pitchFamily="18" charset="2"/>
                </a:rPr>
                <a:t></a:t>
              </a:r>
              <a:r>
                <a:rPr lang="en-US" altLang="zh-CN" sz="1600" b="1">
                  <a:latin typeface="宋体" charset="-122"/>
                </a:rPr>
                <a:t>}</a:t>
              </a:r>
            </a:p>
          </p:txBody>
        </p:sp>
        <p:sp>
          <p:nvSpPr>
            <p:cNvPr id="200746" name="Line 1066"/>
            <p:cNvSpPr>
              <a:spLocks noChangeShapeType="1"/>
            </p:cNvSpPr>
            <p:nvPr/>
          </p:nvSpPr>
          <p:spPr bwMode="auto">
            <a:xfrm>
              <a:off x="177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Line 1067"/>
            <p:cNvSpPr>
              <a:spLocks noChangeShapeType="1"/>
            </p:cNvSpPr>
            <p:nvPr/>
          </p:nvSpPr>
          <p:spPr bwMode="auto">
            <a:xfrm>
              <a:off x="36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18</a:t>
            </a:fld>
            <a:endParaRPr lang="en-US" altLang="zh-CN"/>
          </a:p>
        </p:txBody>
      </p:sp>
      <p:sp>
        <p:nvSpPr>
          <p:cNvPr id="27" name="Rectangle 1026"/>
          <p:cNvSpPr txBox="1">
            <a:spLocks noChangeArrowheads="1"/>
          </p:cNvSpPr>
          <p:nvPr/>
        </p:nvSpPr>
        <p:spPr bwMode="auto">
          <a:xfrm>
            <a:off x="304800" y="152400"/>
            <a:ext cx="8610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r>
              <a:rPr lang="zh-CN" altLang="en-US" kern="0" dirty="0" smtClean="0">
                <a:latin typeface="宋体" charset="-122"/>
              </a:rPr>
              <a:t>文法分类</a:t>
            </a:r>
            <a:endParaRPr lang="zh-CN" altLang="en-US" kern="0" dirty="0">
              <a:latin typeface="宋体" charset="-122"/>
            </a:endParaRPr>
          </a:p>
        </p:txBody>
      </p:sp>
      <p:sp>
        <p:nvSpPr>
          <p:cNvPr id="28" name="Rectangle 1027"/>
          <p:cNvSpPr txBox="1">
            <a:spLocks noChangeArrowheads="1"/>
          </p:cNvSpPr>
          <p:nvPr/>
        </p:nvSpPr>
        <p:spPr bwMode="auto">
          <a:xfrm>
            <a:off x="289718" y="1088740"/>
            <a:ext cx="8640763" cy="1009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240CB4"/>
              </a:buClr>
              <a:buSzPct val="8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r>
              <a:rPr lang="zh-CN" altLang="en-US" dirty="0">
                <a:latin typeface="宋体" charset="-122"/>
              </a:rPr>
              <a:t>根据对产生式施加的限制不同，定义了四类文法</a:t>
            </a:r>
            <a:r>
              <a:rPr lang="zh-CN" altLang="en-US" dirty="0" smtClean="0">
                <a:latin typeface="宋体" charset="-122"/>
              </a:rPr>
              <a:t>和    </a:t>
            </a:r>
            <a:r>
              <a:rPr lang="zh-CN" altLang="en-US" dirty="0">
                <a:latin typeface="宋体" charset="-122"/>
              </a:rPr>
              <a:t>相应的四种形式语言类。</a:t>
            </a:r>
            <a:endParaRPr lang="zh-CN" altLang="en-US" kern="0" dirty="0">
              <a:latin typeface="宋体" charset="-122"/>
            </a:endParaRPr>
          </a:p>
        </p:txBody>
      </p:sp>
    </p:spTree>
    <p:extLst>
      <p:ext uri="{BB962C8B-B14F-4D97-AF65-F5344CB8AC3E}">
        <p14:creationId xmlns:p14="http://schemas.microsoft.com/office/powerpoint/2010/main" val="1904388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up)">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0731"/>
                                        </p:tgtEl>
                                        <p:attrNameLst>
                                          <p:attrName>style.visibility</p:attrName>
                                        </p:attrNameLst>
                                      </p:cBhvr>
                                      <p:to>
                                        <p:strVal val="visible"/>
                                      </p:to>
                                    </p:set>
                                    <p:animEffect transition="in" filter="wipe(up)">
                                      <p:cBhvr>
                                        <p:cTn id="12" dur="500"/>
                                        <p:tgtEl>
                                          <p:spTgt spid="200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0732"/>
                                        </p:tgtEl>
                                        <p:attrNameLst>
                                          <p:attrName>style.visibility</p:attrName>
                                        </p:attrNameLst>
                                      </p:cBhvr>
                                      <p:to>
                                        <p:strVal val="visible"/>
                                      </p:to>
                                    </p:set>
                                    <p:animEffect transition="in" filter="wipe(up)">
                                      <p:cBhvr>
                                        <p:cTn id="17" dur="500"/>
                                        <p:tgtEl>
                                          <p:spTgt spid="200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0736"/>
                                        </p:tgtEl>
                                        <p:attrNameLst>
                                          <p:attrName>style.visibility</p:attrName>
                                        </p:attrNameLst>
                                      </p:cBhvr>
                                      <p:to>
                                        <p:strVal val="visible"/>
                                      </p:to>
                                    </p:set>
                                    <p:animEffect transition="in" filter="wipe(up)">
                                      <p:cBhvr>
                                        <p:cTn id="22" dur="500"/>
                                        <p:tgtEl>
                                          <p:spTgt spid="200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0740"/>
                                        </p:tgtEl>
                                        <p:attrNameLst>
                                          <p:attrName>style.visibility</p:attrName>
                                        </p:attrNameLst>
                                      </p:cBhvr>
                                      <p:to>
                                        <p:strVal val="visible"/>
                                      </p:to>
                                    </p:set>
                                    <p:animEffect transition="in" filter="wipe(up)">
                                      <p:cBhvr>
                                        <p:cTn id="27" dur="500"/>
                                        <p:tgtEl>
                                          <p:spTgt spid="200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00744"/>
                                        </p:tgtEl>
                                        <p:attrNameLst>
                                          <p:attrName>style.visibility</p:attrName>
                                        </p:attrNameLst>
                                      </p:cBhvr>
                                      <p:to>
                                        <p:strVal val="visible"/>
                                      </p:to>
                                    </p:set>
                                    <p:animEffect transition="in" filter="wipe(up)">
                                      <p:cBhvr>
                                        <p:cTn id="32" dur="500"/>
                                        <p:tgtEl>
                                          <p:spTgt spid="2007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0707"/>
                                        </p:tgtEl>
                                        <p:attrNameLst>
                                          <p:attrName>style.visibility</p:attrName>
                                        </p:attrNameLst>
                                      </p:cBhvr>
                                      <p:to>
                                        <p:strVal val="visible"/>
                                      </p:to>
                                    </p:set>
                                    <p:animEffect transition="in" filter="box(out)">
                                      <p:cBhvr>
                                        <p:cTn id="37" dur="500"/>
                                        <p:tgtEl>
                                          <p:spTgt spid="2007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0706"/>
                                        </p:tgtEl>
                                        <p:attrNameLst>
                                          <p:attrName>style.visibility</p:attrName>
                                        </p:attrNameLst>
                                      </p:cBhvr>
                                      <p:to>
                                        <p:strVal val="visible"/>
                                      </p:to>
                                    </p:set>
                                    <p:animEffect transition="in" filter="box(out)">
                                      <p:cBhvr>
                                        <p:cTn id="42"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p:bldP spid="200707" grpId="0" animBg="1"/>
      <p:bldP spid="2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z="3200" b="1" dirty="0">
                <a:solidFill>
                  <a:srgbClr val="800000"/>
                </a:solidFill>
              </a:rPr>
              <a:t>文法的类型</a:t>
            </a:r>
          </a:p>
        </p:txBody>
      </p:sp>
      <p:sp>
        <p:nvSpPr>
          <p:cNvPr id="47107" name="Rectangle 3"/>
          <p:cNvSpPr>
            <a:spLocks noGrp="1" noChangeArrowheads="1"/>
          </p:cNvSpPr>
          <p:nvPr>
            <p:ph type="body" idx="1"/>
          </p:nvPr>
        </p:nvSpPr>
        <p:spPr/>
        <p:txBody>
          <a:bodyPr/>
          <a:lstStyle/>
          <a:p>
            <a:pPr>
              <a:buFontTx/>
              <a:buNone/>
            </a:pPr>
            <a:r>
              <a:rPr lang="zh-CN" altLang="en-US" b="1">
                <a:latin typeface="宋体" pitchFamily="2" charset="-122"/>
              </a:rPr>
              <a:t>例：</a:t>
            </a:r>
            <a:r>
              <a:rPr lang="en-US" altLang="zh-CN" b="1">
                <a:latin typeface="宋体" pitchFamily="2" charset="-122"/>
              </a:rPr>
              <a:t>1</a:t>
            </a:r>
            <a:r>
              <a:rPr lang="zh-CN" altLang="en-US" b="1">
                <a:latin typeface="宋体" pitchFamily="2" charset="-122"/>
              </a:rPr>
              <a:t>型（上下文有关）文法</a:t>
            </a:r>
          </a:p>
          <a:p>
            <a:pPr>
              <a:buFontTx/>
              <a:buNone/>
            </a:pPr>
            <a:r>
              <a:rPr lang="zh-CN" altLang="en-US" b="1">
                <a:latin typeface="宋体" pitchFamily="2" charset="-122"/>
              </a:rPr>
              <a:t>   文法</a:t>
            </a:r>
            <a:r>
              <a:rPr lang="en-US" altLang="zh-CN" b="1">
                <a:latin typeface="宋体" pitchFamily="2" charset="-122"/>
              </a:rPr>
              <a:t>G[S]</a:t>
            </a:r>
            <a:r>
              <a:rPr lang="zh-CN" altLang="en-US" b="1">
                <a:latin typeface="宋体" pitchFamily="2" charset="-122"/>
              </a:rPr>
              <a:t>：	 </a:t>
            </a:r>
            <a:r>
              <a:rPr lang="en-US" altLang="zh-CN" b="1">
                <a:latin typeface="宋体" pitchFamily="2" charset="-122"/>
              </a:rPr>
              <a:t>S→CD		Ab→bA</a:t>
            </a:r>
          </a:p>
          <a:p>
            <a:pPr>
              <a:buFontTx/>
              <a:buNone/>
            </a:pPr>
            <a:r>
              <a:rPr lang="en-US" altLang="zh-CN" b="1">
                <a:latin typeface="宋体" pitchFamily="2" charset="-122"/>
              </a:rPr>
              <a:t>				 C→aCA		Ba→aB</a:t>
            </a:r>
          </a:p>
          <a:p>
            <a:pPr>
              <a:buFontTx/>
              <a:buNone/>
            </a:pPr>
            <a:r>
              <a:rPr lang="en-US" altLang="zh-CN" b="1">
                <a:latin typeface="宋体" pitchFamily="2" charset="-122"/>
              </a:rPr>
              <a:t>				 C→bCB		Bb→bB</a:t>
            </a:r>
          </a:p>
          <a:p>
            <a:pPr>
              <a:buFontTx/>
              <a:buNone/>
            </a:pPr>
            <a:r>
              <a:rPr lang="en-US" altLang="zh-CN" b="1">
                <a:latin typeface="宋体" pitchFamily="2" charset="-122"/>
              </a:rPr>
              <a:t>				AD→aD		 C→ε</a:t>
            </a:r>
          </a:p>
          <a:p>
            <a:pPr>
              <a:buFontTx/>
              <a:buNone/>
            </a:pPr>
            <a:r>
              <a:rPr lang="en-US" altLang="zh-CN" b="1">
                <a:latin typeface="宋体" pitchFamily="2" charset="-122"/>
              </a:rPr>
              <a:t>				BD→bD		 D→ε</a:t>
            </a:r>
          </a:p>
          <a:p>
            <a:pPr>
              <a:buFontTx/>
              <a:buNone/>
            </a:pPr>
            <a:r>
              <a:rPr lang="en-US" altLang="zh-CN" b="1">
                <a:latin typeface="宋体" pitchFamily="2" charset="-122"/>
              </a:rPr>
              <a:t>				Aa→bD</a:t>
            </a:r>
          </a:p>
        </p:txBody>
      </p:sp>
    </p:spTree>
    <p:extLst>
      <p:ext uri="{BB962C8B-B14F-4D97-AF65-F5344CB8AC3E}">
        <p14:creationId xmlns:p14="http://schemas.microsoft.com/office/powerpoint/2010/main" val="333346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1026"/>
          <p:cNvSpPr>
            <a:spLocks noGrp="1" noChangeArrowheads="1"/>
          </p:cNvSpPr>
          <p:nvPr>
            <p:ph type="title"/>
          </p:nvPr>
        </p:nvSpPr>
        <p:spPr/>
        <p:txBody>
          <a:bodyPr/>
          <a:lstStyle/>
          <a:p>
            <a:r>
              <a:rPr lang="zh-CN" altLang="en-US">
                <a:latin typeface="宋体" charset="-122"/>
              </a:rPr>
              <a:t>形式语言与自动机基础</a:t>
            </a:r>
          </a:p>
        </p:txBody>
      </p:sp>
      <p:sp>
        <p:nvSpPr>
          <p:cNvPr id="187395" name="Rectangle 1027"/>
          <p:cNvSpPr>
            <a:spLocks noGrp="1" noChangeArrowheads="1"/>
          </p:cNvSpPr>
          <p:nvPr>
            <p:ph type="body" idx="1"/>
          </p:nvPr>
        </p:nvSpPr>
        <p:spPr>
          <a:xfrm>
            <a:off x="228600" y="1447800"/>
            <a:ext cx="8686800" cy="4949825"/>
          </a:xfrm>
        </p:spPr>
        <p:txBody>
          <a:bodyPr/>
          <a:lstStyle/>
          <a:p>
            <a:pPr>
              <a:buFont typeface="Monotype Sorts" pitchFamily="2" charset="2"/>
              <a:buNone/>
            </a:pPr>
            <a:r>
              <a:rPr lang="en-US" altLang="zh-CN" sz="3200" dirty="0">
                <a:latin typeface="宋体" charset="-122"/>
              </a:rPr>
              <a:t>2.1  </a:t>
            </a:r>
            <a:r>
              <a:rPr lang="zh-CN" altLang="en-US" sz="3200" dirty="0">
                <a:latin typeface="宋体" charset="-122"/>
              </a:rPr>
              <a:t>语言和文法</a:t>
            </a:r>
          </a:p>
          <a:p>
            <a:pPr>
              <a:buFont typeface="Monotype Sorts" pitchFamily="2" charset="2"/>
              <a:buNone/>
            </a:pPr>
            <a:r>
              <a:rPr lang="en-US" altLang="zh-CN" sz="3200" dirty="0">
                <a:latin typeface="宋体" charset="-122"/>
              </a:rPr>
              <a:t>2.2  </a:t>
            </a:r>
            <a:r>
              <a:rPr lang="zh-CN" altLang="en-US" sz="3200" dirty="0">
                <a:latin typeface="宋体" charset="-122"/>
              </a:rPr>
              <a:t>有限自动机</a:t>
            </a:r>
          </a:p>
          <a:p>
            <a:pPr>
              <a:buFont typeface="Monotype Sorts" pitchFamily="2" charset="2"/>
              <a:buNone/>
            </a:pPr>
            <a:r>
              <a:rPr lang="en-US" altLang="zh-CN" sz="3200" dirty="0">
                <a:latin typeface="宋体" charset="-122"/>
              </a:rPr>
              <a:t>2.3  </a:t>
            </a:r>
            <a:r>
              <a:rPr lang="zh-CN" altLang="en-US" sz="3200" dirty="0">
                <a:latin typeface="宋体" charset="-122"/>
              </a:rPr>
              <a:t>正规文法与有限自动机的等价性</a:t>
            </a:r>
          </a:p>
          <a:p>
            <a:pPr>
              <a:buFont typeface="Monotype Sorts" pitchFamily="2" charset="2"/>
              <a:buNone/>
            </a:pPr>
            <a:r>
              <a:rPr lang="en-US" altLang="zh-CN" sz="3200" dirty="0">
                <a:latin typeface="宋体" charset="-122"/>
              </a:rPr>
              <a:t>2.4  </a:t>
            </a:r>
            <a:r>
              <a:rPr lang="zh-CN" altLang="en-US" sz="3200" dirty="0">
                <a:latin typeface="宋体" charset="-122"/>
              </a:rPr>
              <a:t>正规表达式与有限自动机的等价性</a:t>
            </a:r>
          </a:p>
          <a:p>
            <a:pPr>
              <a:buFont typeface="Monotype Sorts" pitchFamily="2" charset="2"/>
              <a:buNone/>
            </a:pPr>
            <a:r>
              <a:rPr lang="en-US" altLang="zh-CN" sz="3200" dirty="0">
                <a:latin typeface="宋体" charset="-122"/>
              </a:rPr>
              <a:t>2.5  </a:t>
            </a:r>
            <a:r>
              <a:rPr lang="zh-CN" altLang="en-US" sz="3200" dirty="0">
                <a:latin typeface="宋体" charset="-122"/>
              </a:rPr>
              <a:t>正规表达式与正规文法的</a:t>
            </a:r>
            <a:r>
              <a:rPr lang="zh-CN" altLang="en-US" sz="3200" dirty="0" smtClean="0">
                <a:latin typeface="宋体" charset="-122"/>
              </a:rPr>
              <a:t>等价性 </a:t>
            </a:r>
            <a:endParaRPr lang="en-US" altLang="zh-CN" sz="3200" dirty="0" smtClean="0">
              <a:latin typeface="宋体" charset="-122"/>
            </a:endParaRPr>
          </a:p>
          <a:p>
            <a:pPr>
              <a:buFont typeface="Monotype Sorts" pitchFamily="2" charset="2"/>
              <a:buNone/>
            </a:pPr>
            <a:r>
              <a:rPr lang="en-US" altLang="zh-CN" sz="3200" dirty="0">
                <a:latin typeface="宋体" charset="-122"/>
              </a:rPr>
              <a:t> </a:t>
            </a:r>
            <a:r>
              <a:rPr lang="en-US" altLang="zh-CN" sz="3200" dirty="0" smtClean="0">
                <a:latin typeface="宋体" charset="-122"/>
              </a:rPr>
              <a:t>    </a:t>
            </a:r>
            <a:r>
              <a:rPr lang="zh-CN" altLang="en-US" sz="3200" smtClean="0">
                <a:latin typeface="宋体" charset="-122"/>
              </a:rPr>
              <a:t>小结  </a:t>
            </a:r>
            <a:endParaRPr lang="zh-CN" altLang="en-US" sz="3200" dirty="0">
              <a:latin typeface="宋体" charset="-122"/>
            </a:endParaRPr>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2</a:t>
            </a:fld>
            <a:endParaRPr lang="en-US" altLang="zh-CN"/>
          </a:p>
        </p:txBody>
      </p:sp>
    </p:spTree>
    <p:extLst>
      <p:ext uri="{BB962C8B-B14F-4D97-AF65-F5344CB8AC3E}">
        <p14:creationId xmlns:p14="http://schemas.microsoft.com/office/powerpoint/2010/main" val="3946428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up)">
                                      <p:cBhvr>
                                        <p:cTn id="7" dur="500"/>
                                        <p:tgtEl>
                                          <p:spTgt spid="18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3200" b="1">
                <a:solidFill>
                  <a:srgbClr val="800000"/>
                </a:solidFill>
              </a:rPr>
              <a:t>文法的类型</a:t>
            </a:r>
          </a:p>
        </p:txBody>
      </p:sp>
      <p:sp>
        <p:nvSpPr>
          <p:cNvPr id="48131" name="Rectangle 3"/>
          <p:cNvSpPr>
            <a:spLocks noGrp="1" noChangeArrowheads="1"/>
          </p:cNvSpPr>
          <p:nvPr>
            <p:ph type="body" idx="1"/>
          </p:nvPr>
        </p:nvSpPr>
        <p:spPr/>
        <p:txBody>
          <a:bodyPr/>
          <a:lstStyle/>
          <a:p>
            <a:pPr>
              <a:buFontTx/>
              <a:buNone/>
            </a:pPr>
            <a:r>
              <a:rPr lang="zh-CN" altLang="en-US" b="1">
                <a:latin typeface="宋体" pitchFamily="2" charset="-122"/>
              </a:rPr>
              <a:t>例：</a:t>
            </a:r>
            <a:r>
              <a:rPr lang="en-US" altLang="zh-CN" b="1">
                <a:latin typeface="宋体" pitchFamily="2" charset="-122"/>
              </a:rPr>
              <a:t>2</a:t>
            </a:r>
            <a:r>
              <a:rPr lang="zh-CN" altLang="en-US" b="1">
                <a:latin typeface="宋体" pitchFamily="2" charset="-122"/>
              </a:rPr>
              <a:t>型（上下文无关）文法</a:t>
            </a:r>
          </a:p>
          <a:p>
            <a:pPr>
              <a:buFontTx/>
              <a:buNone/>
            </a:pPr>
            <a:r>
              <a:rPr lang="zh-CN" altLang="en-US" b="1"/>
              <a:t>   </a:t>
            </a:r>
            <a:endParaRPr lang="zh-CN" altLang="en-US" b="1">
              <a:latin typeface="宋体" pitchFamily="2" charset="-122"/>
            </a:endParaRPr>
          </a:p>
          <a:p>
            <a:pPr>
              <a:buFontTx/>
              <a:buNone/>
            </a:pPr>
            <a:r>
              <a:rPr lang="zh-CN" altLang="en-US" b="1"/>
              <a:t>   文法</a:t>
            </a:r>
            <a:r>
              <a:rPr lang="en-US" altLang="zh-CN" b="1"/>
              <a:t>G[S]</a:t>
            </a:r>
            <a:r>
              <a:rPr lang="zh-CN" altLang="en-US" b="1"/>
              <a:t>：	</a:t>
            </a:r>
            <a:r>
              <a:rPr lang="en-US" altLang="zh-CN" b="1"/>
              <a:t>S</a:t>
            </a:r>
            <a:r>
              <a:rPr lang="en-US" altLang="zh-CN" b="1">
                <a:latin typeface="宋体" pitchFamily="2" charset="-122"/>
              </a:rPr>
              <a:t>→AB</a:t>
            </a:r>
            <a:endParaRPr lang="en-US" altLang="zh-CN" b="1"/>
          </a:p>
          <a:p>
            <a:pPr>
              <a:buFontTx/>
              <a:buNone/>
            </a:pPr>
            <a:r>
              <a:rPr lang="en-US" altLang="zh-CN" b="1"/>
              <a:t>				A</a:t>
            </a:r>
            <a:r>
              <a:rPr lang="en-US" altLang="zh-CN" b="1">
                <a:latin typeface="宋体" pitchFamily="2" charset="-122"/>
              </a:rPr>
              <a:t>→BS|0</a:t>
            </a:r>
            <a:endParaRPr lang="en-US" altLang="zh-CN" b="1"/>
          </a:p>
          <a:p>
            <a:pPr>
              <a:buFontTx/>
              <a:buNone/>
            </a:pPr>
            <a:r>
              <a:rPr lang="en-US" altLang="zh-CN" b="1"/>
              <a:t>				B</a:t>
            </a:r>
            <a:r>
              <a:rPr lang="en-US" altLang="zh-CN" b="1">
                <a:latin typeface="宋体" pitchFamily="2" charset="-122"/>
              </a:rPr>
              <a:t>→SA|1</a:t>
            </a:r>
            <a:endParaRPr lang="en-US" altLang="zh-CN" b="1"/>
          </a:p>
          <a:p>
            <a:pPr>
              <a:buFontTx/>
              <a:buNone/>
            </a:pPr>
            <a:endParaRPr lang="en-US" altLang="zh-CN" b="1"/>
          </a:p>
          <a:p>
            <a:pPr>
              <a:buFontTx/>
              <a:buNone/>
            </a:pPr>
            <a:r>
              <a:rPr lang="en-US" altLang="zh-CN" b="1"/>
              <a:t>				</a:t>
            </a:r>
          </a:p>
        </p:txBody>
      </p:sp>
    </p:spTree>
    <p:extLst>
      <p:ext uri="{BB962C8B-B14F-4D97-AF65-F5344CB8AC3E}">
        <p14:creationId xmlns:p14="http://schemas.microsoft.com/office/powerpoint/2010/main" val="282465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3200" b="1">
                <a:solidFill>
                  <a:srgbClr val="800000"/>
                </a:solidFill>
              </a:rPr>
              <a:t>3</a:t>
            </a:r>
            <a:r>
              <a:rPr lang="zh-CN" altLang="en-US" sz="3200" b="1">
                <a:solidFill>
                  <a:srgbClr val="800000"/>
                </a:solidFill>
              </a:rPr>
              <a:t>型文法</a:t>
            </a:r>
          </a:p>
        </p:txBody>
      </p:sp>
      <p:sp>
        <p:nvSpPr>
          <p:cNvPr id="49155" name="Rectangle 3"/>
          <p:cNvSpPr>
            <a:spLocks noGrp="1" noChangeArrowheads="1"/>
          </p:cNvSpPr>
          <p:nvPr>
            <p:ph type="body" sz="half" idx="1"/>
          </p:nvPr>
        </p:nvSpPr>
        <p:spPr>
          <a:xfrm>
            <a:off x="685800" y="1981200"/>
            <a:ext cx="3692525" cy="4114800"/>
          </a:xfrm>
        </p:spPr>
        <p:txBody>
          <a:bodyPr/>
          <a:lstStyle/>
          <a:p>
            <a:pPr>
              <a:buFontTx/>
              <a:buNone/>
            </a:pPr>
            <a:r>
              <a:rPr lang="en-US" altLang="zh-CN" b="1"/>
              <a:t>G[S]</a:t>
            </a:r>
            <a:r>
              <a:rPr lang="zh-CN" altLang="en-US" b="1"/>
              <a:t>：	</a:t>
            </a:r>
          </a:p>
          <a:p>
            <a:pPr>
              <a:buFontTx/>
              <a:buNone/>
            </a:pPr>
            <a:r>
              <a:rPr lang="zh-CN" altLang="en-US" b="1"/>
              <a:t>        </a:t>
            </a:r>
            <a:r>
              <a:rPr lang="en-US" altLang="zh-CN" b="1"/>
              <a:t>S</a:t>
            </a:r>
            <a:r>
              <a:rPr lang="en-US" altLang="zh-CN" b="1">
                <a:latin typeface="宋体" pitchFamily="2" charset="-122"/>
              </a:rPr>
              <a:t>→0A|1B|0</a:t>
            </a:r>
            <a:endParaRPr lang="en-US" altLang="zh-CN" b="1"/>
          </a:p>
          <a:p>
            <a:pPr>
              <a:buFontTx/>
              <a:buNone/>
            </a:pPr>
            <a:r>
              <a:rPr lang="en-US" altLang="zh-CN" b="1"/>
              <a:t>				A</a:t>
            </a:r>
            <a:r>
              <a:rPr lang="en-US" altLang="zh-CN" b="1">
                <a:latin typeface="宋体" pitchFamily="2" charset="-122"/>
              </a:rPr>
              <a:t>→0A|1B|0S</a:t>
            </a:r>
            <a:endParaRPr lang="en-US" altLang="zh-CN" b="1"/>
          </a:p>
          <a:p>
            <a:pPr>
              <a:buFontTx/>
              <a:buNone/>
            </a:pPr>
            <a:r>
              <a:rPr lang="en-US" altLang="zh-CN" b="1"/>
              <a:t>				B</a:t>
            </a:r>
            <a:r>
              <a:rPr lang="en-US" altLang="zh-CN" b="1">
                <a:latin typeface="宋体" pitchFamily="2" charset="-122"/>
              </a:rPr>
              <a:t>→1B|1|0</a:t>
            </a:r>
            <a:endParaRPr lang="en-US" altLang="zh-CN" b="1"/>
          </a:p>
          <a:p>
            <a:pPr>
              <a:buFontTx/>
              <a:buNone/>
            </a:pPr>
            <a:endParaRPr lang="en-US" altLang="zh-CN"/>
          </a:p>
        </p:txBody>
      </p:sp>
      <p:sp>
        <p:nvSpPr>
          <p:cNvPr id="49156" name="Rectangle 4"/>
          <p:cNvSpPr>
            <a:spLocks noGrp="1" noChangeArrowheads="1"/>
          </p:cNvSpPr>
          <p:nvPr>
            <p:ph type="body" sz="half" idx="2"/>
          </p:nvPr>
        </p:nvSpPr>
        <p:spPr>
          <a:xfrm>
            <a:off x="4306888" y="1981200"/>
            <a:ext cx="4151312" cy="4114800"/>
          </a:xfrm>
        </p:spPr>
        <p:txBody>
          <a:bodyPr/>
          <a:lstStyle/>
          <a:p>
            <a:pPr>
              <a:buFontTx/>
              <a:buNone/>
            </a:pPr>
            <a:r>
              <a:rPr lang="en-US" altLang="zh-CN" b="1"/>
              <a:t>G[I]</a:t>
            </a:r>
            <a:r>
              <a:rPr lang="zh-CN" altLang="en-US" b="1"/>
              <a:t>：	</a:t>
            </a:r>
            <a:r>
              <a:rPr lang="en-US" altLang="zh-CN" b="1"/>
              <a:t>I </a:t>
            </a:r>
            <a:r>
              <a:rPr lang="en-US" altLang="zh-CN" b="1">
                <a:latin typeface="宋体" pitchFamily="2" charset="-122"/>
              </a:rPr>
              <a:t>→ lT</a:t>
            </a:r>
            <a:endParaRPr lang="en-US" altLang="zh-CN" b="1"/>
          </a:p>
          <a:p>
            <a:pPr>
              <a:buFontTx/>
              <a:buNone/>
            </a:pPr>
            <a:r>
              <a:rPr lang="en-US" altLang="zh-CN" b="1"/>
              <a:t>			I </a:t>
            </a:r>
            <a:r>
              <a:rPr lang="en-US" altLang="zh-CN" b="1">
                <a:latin typeface="宋体" pitchFamily="2" charset="-122"/>
              </a:rPr>
              <a:t>→ l</a:t>
            </a:r>
            <a:endParaRPr lang="en-US" altLang="zh-CN" b="1"/>
          </a:p>
          <a:p>
            <a:pPr>
              <a:buFontTx/>
              <a:buNone/>
            </a:pPr>
            <a:r>
              <a:rPr lang="en-US" altLang="zh-CN" b="1"/>
              <a:t>			T </a:t>
            </a:r>
            <a:r>
              <a:rPr lang="en-US" altLang="zh-CN" b="1">
                <a:latin typeface="宋体" pitchFamily="2" charset="-122"/>
              </a:rPr>
              <a:t>→ lT</a:t>
            </a:r>
          </a:p>
          <a:p>
            <a:pPr>
              <a:buFontTx/>
              <a:buNone/>
            </a:pPr>
            <a:r>
              <a:rPr lang="en-US" altLang="zh-CN" b="1">
                <a:latin typeface="宋体" pitchFamily="2" charset="-122"/>
              </a:rPr>
              <a:t>			</a:t>
            </a:r>
            <a:r>
              <a:rPr lang="en-US" altLang="zh-CN" b="1"/>
              <a:t>T </a:t>
            </a:r>
            <a:r>
              <a:rPr lang="en-US" altLang="zh-CN" b="1">
                <a:latin typeface="宋体" pitchFamily="2" charset="-122"/>
              </a:rPr>
              <a:t>→ dT</a:t>
            </a:r>
          </a:p>
          <a:p>
            <a:pPr>
              <a:buFontTx/>
              <a:buNone/>
            </a:pPr>
            <a:r>
              <a:rPr lang="en-US" altLang="zh-CN" b="1">
                <a:latin typeface="宋体" pitchFamily="2" charset="-122"/>
              </a:rPr>
              <a:t>			</a:t>
            </a:r>
            <a:r>
              <a:rPr lang="en-US" altLang="zh-CN" b="1"/>
              <a:t>T </a:t>
            </a:r>
            <a:r>
              <a:rPr lang="en-US" altLang="zh-CN" b="1">
                <a:latin typeface="宋体" pitchFamily="2" charset="-122"/>
              </a:rPr>
              <a:t>→ l</a:t>
            </a:r>
          </a:p>
          <a:p>
            <a:pPr>
              <a:buFontTx/>
              <a:buNone/>
            </a:pPr>
            <a:r>
              <a:rPr lang="en-US" altLang="zh-CN" b="1">
                <a:latin typeface="宋体" pitchFamily="2" charset="-122"/>
              </a:rPr>
              <a:t>			</a:t>
            </a:r>
            <a:r>
              <a:rPr lang="en-US" altLang="zh-CN" b="1"/>
              <a:t>T </a:t>
            </a:r>
            <a:r>
              <a:rPr lang="en-US" altLang="zh-CN" b="1">
                <a:latin typeface="宋体" pitchFamily="2" charset="-122"/>
              </a:rPr>
              <a:t>→ d</a:t>
            </a:r>
            <a:endParaRPr lang="en-US" altLang="zh-CN" b="1"/>
          </a:p>
          <a:p>
            <a:pPr>
              <a:buFontTx/>
              <a:buNone/>
            </a:pPr>
            <a:r>
              <a:rPr lang="en-US" altLang="zh-CN" b="1"/>
              <a:t>				</a:t>
            </a:r>
          </a:p>
          <a:p>
            <a:pPr>
              <a:buFontTx/>
              <a:buNone/>
            </a:pPr>
            <a:endParaRPr lang="en-US" altLang="zh-CN"/>
          </a:p>
        </p:txBody>
      </p:sp>
    </p:spTree>
    <p:extLst>
      <p:ext uri="{BB962C8B-B14F-4D97-AF65-F5344CB8AC3E}">
        <p14:creationId xmlns:p14="http://schemas.microsoft.com/office/powerpoint/2010/main" val="3859531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
          <p:cNvSpPr>
            <a:spLocks noChangeArrowheads="1"/>
          </p:cNvSpPr>
          <p:nvPr/>
        </p:nvSpPr>
        <p:spPr bwMode="auto">
          <a:xfrm>
            <a:off x="1981200" y="2590800"/>
            <a:ext cx="5410200" cy="3124200"/>
          </a:xfrm>
          <a:prstGeom prst="ellipse">
            <a:avLst/>
          </a:prstGeom>
          <a:solidFill>
            <a:srgbClr val="00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9" name="Rectangle 3"/>
          <p:cNvSpPr>
            <a:spLocks noGrp="1" noChangeArrowheads="1"/>
          </p:cNvSpPr>
          <p:nvPr>
            <p:ph type="title"/>
          </p:nvPr>
        </p:nvSpPr>
        <p:spPr/>
        <p:txBody>
          <a:bodyPr/>
          <a:lstStyle/>
          <a:p>
            <a:r>
              <a:rPr lang="zh-CN" altLang="en-US" sz="3200" b="1">
                <a:solidFill>
                  <a:srgbClr val="800000"/>
                </a:solidFill>
              </a:rPr>
              <a:t>文法的类型</a:t>
            </a:r>
          </a:p>
        </p:txBody>
      </p:sp>
      <p:grpSp>
        <p:nvGrpSpPr>
          <p:cNvPr id="50180" name="Group 4"/>
          <p:cNvGrpSpPr>
            <a:grpSpLocks/>
          </p:cNvGrpSpPr>
          <p:nvPr/>
        </p:nvGrpSpPr>
        <p:grpSpPr bwMode="auto">
          <a:xfrm>
            <a:off x="2362200" y="3048000"/>
            <a:ext cx="4800600" cy="2590800"/>
            <a:chOff x="1440" y="1920"/>
            <a:chExt cx="3024" cy="1632"/>
          </a:xfrm>
        </p:grpSpPr>
        <p:sp>
          <p:nvSpPr>
            <p:cNvPr id="50181" name="Oval 5"/>
            <p:cNvSpPr>
              <a:spLocks noChangeArrowheads="1"/>
            </p:cNvSpPr>
            <p:nvPr/>
          </p:nvSpPr>
          <p:spPr bwMode="auto">
            <a:xfrm>
              <a:off x="1440" y="1920"/>
              <a:ext cx="3024" cy="16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2" name="Oval 6"/>
            <p:cNvSpPr>
              <a:spLocks noChangeArrowheads="1"/>
            </p:cNvSpPr>
            <p:nvPr/>
          </p:nvSpPr>
          <p:spPr bwMode="auto">
            <a:xfrm>
              <a:off x="1776" y="2400"/>
              <a:ext cx="2430" cy="105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3" name="Oval 7"/>
            <p:cNvSpPr>
              <a:spLocks noChangeArrowheads="1"/>
            </p:cNvSpPr>
            <p:nvPr/>
          </p:nvSpPr>
          <p:spPr bwMode="auto">
            <a:xfrm>
              <a:off x="2208" y="2832"/>
              <a:ext cx="1512" cy="52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4" name="Text Box 8"/>
            <p:cNvSpPr txBox="1">
              <a:spLocks noChangeArrowheads="1"/>
            </p:cNvSpPr>
            <p:nvPr/>
          </p:nvSpPr>
          <p:spPr bwMode="auto">
            <a:xfrm>
              <a:off x="2412" y="2496"/>
              <a:ext cx="10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2</a:t>
              </a:r>
              <a:r>
                <a:rPr lang="zh-CN" altLang="en-US" b="1">
                  <a:solidFill>
                    <a:schemeClr val="accent2"/>
                  </a:solidFill>
                </a:rPr>
                <a:t>型文法</a:t>
              </a:r>
            </a:p>
          </p:txBody>
        </p:sp>
        <p:sp>
          <p:nvSpPr>
            <p:cNvPr id="50185" name="Text Box 9"/>
            <p:cNvSpPr txBox="1">
              <a:spLocks noChangeArrowheads="1"/>
            </p:cNvSpPr>
            <p:nvPr/>
          </p:nvSpPr>
          <p:spPr bwMode="auto">
            <a:xfrm>
              <a:off x="2466" y="1920"/>
              <a:ext cx="9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1</a:t>
              </a:r>
              <a:r>
                <a:rPr lang="zh-CN" altLang="en-US" b="1">
                  <a:solidFill>
                    <a:schemeClr val="bg1"/>
                  </a:solidFill>
                </a:rPr>
                <a:t>型文法</a:t>
              </a:r>
              <a:endParaRPr lang="zh-CN" altLang="en-US" sz="2000" b="1"/>
            </a:p>
          </p:txBody>
        </p:sp>
      </p:grpSp>
      <p:sp>
        <p:nvSpPr>
          <p:cNvPr id="50186" name="Text Box 10"/>
          <p:cNvSpPr txBox="1">
            <a:spLocks noChangeArrowheads="1"/>
          </p:cNvSpPr>
          <p:nvPr/>
        </p:nvSpPr>
        <p:spPr bwMode="auto">
          <a:xfrm>
            <a:off x="3962400" y="2590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0</a:t>
            </a:r>
            <a:r>
              <a:rPr lang="zh-CN" altLang="en-US" b="1"/>
              <a:t>型文法</a:t>
            </a:r>
          </a:p>
        </p:txBody>
      </p:sp>
      <p:sp>
        <p:nvSpPr>
          <p:cNvPr id="50187" name="Text Box 11"/>
          <p:cNvSpPr txBox="1">
            <a:spLocks noGrp="1" noChangeArrowheads="1"/>
          </p:cNvSpPr>
          <p:nvPr>
            <p:ph type="body" idx="1"/>
          </p:nvPr>
        </p:nvSpPr>
        <p:spPr>
          <a:noFill/>
          <a:ln/>
          <a:extLst>
            <a:ext uri="{91240B29-F687-4F45-9708-019B960494DF}">
              <a14:hiddenLine xmlns:a14="http://schemas.microsoft.com/office/drawing/2010/main" w="28575">
                <a:solidFill>
                  <a:schemeClr val="tx1"/>
                </a:solidFill>
                <a:miter lim="800000"/>
                <a:headEnd/>
                <a:tailEnd/>
              </a14:hiddenLine>
            </a:ext>
          </a:extLst>
        </p:spPr>
        <p:txBody>
          <a:bodyPr/>
          <a:lstStyle/>
          <a:p>
            <a:pPr>
              <a:spcBef>
                <a:spcPct val="50000"/>
              </a:spcBef>
              <a:buFontTx/>
              <a:buNone/>
            </a:pPr>
            <a:r>
              <a:rPr lang="zh-CN" altLang="en-US" b="1">
                <a:solidFill>
                  <a:srgbClr val="CC3300"/>
                </a:solidFill>
              </a:rPr>
              <a:t>四种</a:t>
            </a:r>
            <a:r>
              <a:rPr lang="zh-CN" altLang="en-US" b="1"/>
              <a:t>文法</a:t>
            </a:r>
            <a:r>
              <a:rPr lang="zh-CN" altLang="en-US" b="1">
                <a:solidFill>
                  <a:srgbClr val="CC3300"/>
                </a:solidFill>
              </a:rPr>
              <a:t>之间</a:t>
            </a:r>
            <a:r>
              <a:rPr lang="zh-CN" altLang="en-US" b="1"/>
              <a:t>的</a:t>
            </a:r>
            <a:r>
              <a:rPr lang="zh-CN" altLang="en-US" b="1">
                <a:solidFill>
                  <a:srgbClr val="0033CC"/>
                </a:solidFill>
              </a:rPr>
              <a:t>逐级</a:t>
            </a:r>
            <a:r>
              <a:rPr lang="zh-CN" altLang="en-US" b="1"/>
              <a:t>“</a:t>
            </a:r>
            <a:r>
              <a:rPr lang="zh-CN" altLang="en-US" b="1">
                <a:solidFill>
                  <a:srgbClr val="CC3300"/>
                </a:solidFill>
              </a:rPr>
              <a:t>包含</a:t>
            </a:r>
            <a:r>
              <a:rPr lang="zh-CN" altLang="en-US" b="1"/>
              <a:t>”</a:t>
            </a:r>
            <a:r>
              <a:rPr lang="zh-CN" altLang="en-US" b="1">
                <a:solidFill>
                  <a:srgbClr val="0033CC"/>
                </a:solidFill>
              </a:rPr>
              <a:t>关系</a:t>
            </a:r>
            <a:endParaRPr lang="zh-CN" altLang="en-US" b="1">
              <a:solidFill>
                <a:srgbClr val="CC3300"/>
              </a:solidFill>
            </a:endParaRPr>
          </a:p>
        </p:txBody>
      </p:sp>
      <p:sp>
        <p:nvSpPr>
          <p:cNvPr id="50188" name="Text Box 12"/>
          <p:cNvSpPr txBox="1">
            <a:spLocks noChangeArrowheads="1"/>
          </p:cNvSpPr>
          <p:nvPr/>
        </p:nvSpPr>
        <p:spPr bwMode="auto">
          <a:xfrm>
            <a:off x="4038600" y="4648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3</a:t>
            </a:r>
            <a:r>
              <a:rPr lang="zh-CN" altLang="en-US" b="1"/>
              <a:t>型文法</a:t>
            </a:r>
          </a:p>
        </p:txBody>
      </p:sp>
    </p:spTree>
    <p:extLst>
      <p:ext uri="{BB962C8B-B14F-4D97-AF65-F5344CB8AC3E}">
        <p14:creationId xmlns:p14="http://schemas.microsoft.com/office/powerpoint/2010/main" val="402842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3200" b="1">
                <a:solidFill>
                  <a:srgbClr val="800000"/>
                </a:solidFill>
              </a:rPr>
              <a:t>文法和语言</a:t>
            </a:r>
          </a:p>
        </p:txBody>
      </p:sp>
      <p:sp>
        <p:nvSpPr>
          <p:cNvPr id="51203" name="Rectangle 3"/>
          <p:cNvSpPr>
            <a:spLocks noGrp="1" noChangeArrowheads="1"/>
          </p:cNvSpPr>
          <p:nvPr>
            <p:ph type="body" idx="1"/>
          </p:nvPr>
        </p:nvSpPr>
        <p:spPr>
          <a:xfrm>
            <a:off x="457200" y="1447800"/>
            <a:ext cx="8458200" cy="4610100"/>
          </a:xfrm>
        </p:spPr>
        <p:txBody>
          <a:bodyPr/>
          <a:lstStyle/>
          <a:p>
            <a:pPr>
              <a:buFontTx/>
              <a:buNone/>
            </a:pPr>
            <a:endParaRPr lang="en-US" altLang="zh-CN" b="1"/>
          </a:p>
          <a:p>
            <a:pPr lvl="1">
              <a:buFontTx/>
              <a:buNone/>
            </a:pPr>
            <a:r>
              <a:rPr lang="en-US" altLang="zh-CN" b="1"/>
              <a:t>0</a:t>
            </a:r>
            <a:r>
              <a:rPr lang="zh-CN" altLang="en-US" b="1"/>
              <a:t>型文法产生的语言称为</a:t>
            </a:r>
            <a:r>
              <a:rPr lang="en-US" altLang="zh-CN" b="1"/>
              <a:t>0</a:t>
            </a:r>
            <a:r>
              <a:rPr lang="zh-CN" altLang="en-US" b="1"/>
              <a:t>型语言</a:t>
            </a:r>
            <a:endParaRPr lang="zh-CN" altLang="en-US" b="1">
              <a:latin typeface="宋体" pitchFamily="2" charset="-122"/>
            </a:endParaRPr>
          </a:p>
          <a:p>
            <a:pPr lvl="1">
              <a:buFontTx/>
              <a:buNone/>
            </a:pPr>
            <a:r>
              <a:rPr lang="en-US" altLang="zh-CN" b="1">
                <a:latin typeface="宋体" pitchFamily="2" charset="-122"/>
              </a:rPr>
              <a:t>1</a:t>
            </a:r>
            <a:r>
              <a:rPr lang="zh-CN" altLang="en-US" b="1">
                <a:latin typeface="宋体" pitchFamily="2" charset="-122"/>
              </a:rPr>
              <a:t>型文法或上下文有关文法（ </a:t>
            </a:r>
            <a:r>
              <a:rPr lang="en-US" altLang="zh-CN" b="1"/>
              <a:t>CSG</a:t>
            </a:r>
            <a:r>
              <a:rPr lang="en-US" altLang="zh-CN" b="1">
                <a:latin typeface="宋体" pitchFamily="2" charset="-122"/>
              </a:rPr>
              <a:t> </a:t>
            </a:r>
            <a:r>
              <a:rPr lang="zh-CN" altLang="en-US" b="1">
                <a:latin typeface="宋体" pitchFamily="2" charset="-122"/>
              </a:rPr>
              <a:t>）</a:t>
            </a:r>
            <a:r>
              <a:rPr lang="zh-CN" altLang="en-US" b="1"/>
              <a:t>产生的语言称为</a:t>
            </a:r>
            <a:r>
              <a:rPr lang="en-US" altLang="zh-CN" b="1">
                <a:latin typeface="宋体" pitchFamily="2" charset="-122"/>
              </a:rPr>
              <a:t>1</a:t>
            </a:r>
            <a:r>
              <a:rPr lang="zh-CN" altLang="en-US" b="1"/>
              <a:t>型语言</a:t>
            </a:r>
            <a:r>
              <a:rPr lang="zh-CN" altLang="en-US" b="1">
                <a:latin typeface="宋体" pitchFamily="2" charset="-122"/>
              </a:rPr>
              <a:t>或上下文有关</a:t>
            </a:r>
            <a:r>
              <a:rPr lang="zh-CN" altLang="en-US" b="1"/>
              <a:t>语言（</a:t>
            </a:r>
            <a:r>
              <a:rPr lang="en-US" altLang="zh-CN" b="1"/>
              <a:t>CSL</a:t>
            </a:r>
            <a:r>
              <a:rPr lang="zh-CN" altLang="en-US" b="1"/>
              <a:t>）</a:t>
            </a:r>
            <a:endParaRPr lang="zh-CN" altLang="en-US" b="1">
              <a:latin typeface="宋体" pitchFamily="2" charset="-122"/>
            </a:endParaRPr>
          </a:p>
          <a:p>
            <a:pPr lvl="1">
              <a:buFontTx/>
              <a:buNone/>
            </a:pPr>
            <a:r>
              <a:rPr lang="en-US" altLang="zh-CN" b="1">
                <a:latin typeface="宋体" pitchFamily="2" charset="-122"/>
              </a:rPr>
              <a:t>2</a:t>
            </a:r>
            <a:r>
              <a:rPr lang="zh-CN" altLang="en-US" b="1">
                <a:latin typeface="宋体" pitchFamily="2" charset="-122"/>
              </a:rPr>
              <a:t>型文法或上下文无关文法（ </a:t>
            </a:r>
            <a:r>
              <a:rPr lang="en-US" altLang="zh-CN" b="1"/>
              <a:t>CFG</a:t>
            </a:r>
            <a:r>
              <a:rPr lang="en-US" altLang="zh-CN" b="1">
                <a:latin typeface="宋体" pitchFamily="2" charset="-122"/>
              </a:rPr>
              <a:t> </a:t>
            </a:r>
            <a:r>
              <a:rPr lang="zh-CN" altLang="en-US" b="1">
                <a:latin typeface="宋体" pitchFamily="2" charset="-122"/>
              </a:rPr>
              <a:t>）</a:t>
            </a:r>
            <a:r>
              <a:rPr lang="zh-CN" altLang="en-US" b="1"/>
              <a:t>产生的语言称为</a:t>
            </a:r>
            <a:r>
              <a:rPr lang="en-US" altLang="zh-CN" b="1"/>
              <a:t>2</a:t>
            </a:r>
            <a:r>
              <a:rPr lang="zh-CN" altLang="en-US" b="1"/>
              <a:t>型语言</a:t>
            </a:r>
            <a:r>
              <a:rPr lang="zh-CN" altLang="en-US" b="1">
                <a:latin typeface="宋体" pitchFamily="2" charset="-122"/>
              </a:rPr>
              <a:t>或上下文无关</a:t>
            </a:r>
            <a:r>
              <a:rPr lang="zh-CN" altLang="en-US" b="1"/>
              <a:t>语言（ </a:t>
            </a:r>
            <a:r>
              <a:rPr lang="en-US" altLang="zh-CN" b="1"/>
              <a:t>CF L </a:t>
            </a:r>
            <a:r>
              <a:rPr lang="zh-CN" altLang="en-US" b="1"/>
              <a:t>）</a:t>
            </a:r>
            <a:r>
              <a:rPr lang="zh-CN" altLang="en-US" b="1">
                <a:latin typeface="宋体" pitchFamily="2" charset="-122"/>
              </a:rPr>
              <a:t> </a:t>
            </a:r>
            <a:endParaRPr lang="zh-CN" altLang="en-US" b="1" baseline="30000">
              <a:latin typeface="宋体" pitchFamily="2" charset="-122"/>
            </a:endParaRPr>
          </a:p>
          <a:p>
            <a:pPr lvl="1">
              <a:buFontTx/>
              <a:buNone/>
            </a:pPr>
            <a:r>
              <a:rPr lang="en-US" altLang="zh-CN" b="1">
                <a:latin typeface="宋体" pitchFamily="2" charset="-122"/>
              </a:rPr>
              <a:t>3</a:t>
            </a:r>
            <a:r>
              <a:rPr lang="zh-CN" altLang="en-US" b="1">
                <a:latin typeface="宋体" pitchFamily="2" charset="-122"/>
              </a:rPr>
              <a:t>型文法或正则（正规）文法（ </a:t>
            </a:r>
            <a:r>
              <a:rPr lang="en-US" altLang="zh-CN" b="1"/>
              <a:t>RG </a:t>
            </a:r>
            <a:r>
              <a:rPr lang="zh-CN" altLang="en-US" b="1">
                <a:latin typeface="宋体" pitchFamily="2" charset="-122"/>
              </a:rPr>
              <a:t>）</a:t>
            </a:r>
            <a:r>
              <a:rPr lang="zh-CN" altLang="en-US" b="1"/>
              <a:t>产生的语言称为</a:t>
            </a:r>
            <a:r>
              <a:rPr lang="en-US" altLang="zh-CN" b="1"/>
              <a:t>3</a:t>
            </a:r>
            <a:r>
              <a:rPr lang="zh-CN" altLang="en-US" b="1"/>
              <a:t>型语言</a:t>
            </a:r>
            <a:r>
              <a:rPr lang="zh-CN" altLang="en-US" b="1">
                <a:latin typeface="宋体" pitchFamily="2" charset="-122"/>
              </a:rPr>
              <a:t>正则（正规）</a:t>
            </a:r>
            <a:r>
              <a:rPr lang="zh-CN" altLang="en-US" b="1"/>
              <a:t>语言（ </a:t>
            </a:r>
            <a:r>
              <a:rPr lang="en-US" altLang="zh-CN" b="1"/>
              <a:t>RL </a:t>
            </a:r>
            <a:r>
              <a:rPr lang="zh-CN" altLang="en-US" b="1"/>
              <a:t>）</a:t>
            </a:r>
            <a:r>
              <a:rPr lang="zh-CN" altLang="en-US" b="1">
                <a:latin typeface="宋体" pitchFamily="2" charset="-122"/>
              </a:rPr>
              <a:t> </a:t>
            </a:r>
          </a:p>
        </p:txBody>
      </p:sp>
    </p:spTree>
    <p:extLst>
      <p:ext uri="{BB962C8B-B14F-4D97-AF65-F5344CB8AC3E}">
        <p14:creationId xmlns:p14="http://schemas.microsoft.com/office/powerpoint/2010/main" val="1790634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dissolve">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dissolve">
                                      <p:cBhvr>
                                        <p:cTn id="12" dur="500"/>
                                        <p:tgtEl>
                                          <p:spTgt spid="51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dissolve">
                                      <p:cBhvr>
                                        <p:cTn id="17" dur="500"/>
                                        <p:tgtEl>
                                          <p:spTgt spid="512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dissolve">
                                      <p:cBhvr>
                                        <p:cTn id="22"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3200" b="1">
                <a:solidFill>
                  <a:srgbClr val="800000"/>
                </a:solidFill>
              </a:rPr>
              <a:t>文法和语言</a:t>
            </a:r>
          </a:p>
        </p:txBody>
      </p:sp>
      <p:sp>
        <p:nvSpPr>
          <p:cNvPr id="52227" name="Rectangle 3"/>
          <p:cNvSpPr>
            <a:spLocks noGrp="1" noChangeArrowheads="1"/>
          </p:cNvSpPr>
          <p:nvPr>
            <p:ph type="body" idx="1"/>
          </p:nvPr>
        </p:nvSpPr>
        <p:spPr/>
        <p:txBody>
          <a:bodyPr/>
          <a:lstStyle/>
          <a:p>
            <a:pPr>
              <a:buFontTx/>
              <a:buNone/>
            </a:pPr>
            <a:r>
              <a:rPr lang="en-US" altLang="zh-CN" b="1"/>
              <a:t>   </a:t>
            </a:r>
            <a:r>
              <a:rPr lang="zh-CN" altLang="en-US" b="1"/>
              <a:t>四种文法之间的关系 是将产生式做进一步限制而定义的。</a:t>
            </a:r>
          </a:p>
          <a:p>
            <a:pPr>
              <a:buFontTx/>
              <a:buNone/>
            </a:pPr>
            <a:r>
              <a:rPr lang="zh-CN" altLang="en-US" b="1"/>
              <a:t>   语言之间的关系依次：有不是上下文有关语言的</a:t>
            </a:r>
            <a:r>
              <a:rPr lang="en-US" altLang="zh-CN" b="1"/>
              <a:t>0</a:t>
            </a:r>
            <a:r>
              <a:rPr lang="zh-CN" altLang="en-US" b="1"/>
              <a:t>型语言，有不是上下文无关语言的</a:t>
            </a:r>
            <a:r>
              <a:rPr lang="en-US" altLang="zh-CN" b="1"/>
              <a:t>1</a:t>
            </a:r>
            <a:r>
              <a:rPr lang="zh-CN" altLang="en-US" b="1"/>
              <a:t>型语言，有不是正则语言的上下文无关语言。				</a:t>
            </a:r>
          </a:p>
        </p:txBody>
      </p:sp>
    </p:spTree>
    <p:extLst>
      <p:ext uri="{BB962C8B-B14F-4D97-AF65-F5344CB8AC3E}">
        <p14:creationId xmlns:p14="http://schemas.microsoft.com/office/powerpoint/2010/main" val="71732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1026"/>
          <p:cNvSpPr>
            <a:spLocks noGrp="1" noChangeArrowheads="1"/>
          </p:cNvSpPr>
          <p:nvPr>
            <p:ph type="title"/>
          </p:nvPr>
        </p:nvSpPr>
        <p:spPr>
          <a:xfrm>
            <a:off x="304800" y="152400"/>
            <a:ext cx="8610600" cy="614363"/>
          </a:xfrm>
        </p:spPr>
        <p:txBody>
          <a:bodyPr/>
          <a:lstStyle/>
          <a:p>
            <a:r>
              <a:rPr lang="zh-CN" altLang="en-US" sz="3600" dirty="0">
                <a:latin typeface="宋体" charset="-122"/>
              </a:rPr>
              <a:t>上下文无关文法及相应的语言</a:t>
            </a:r>
          </a:p>
        </p:txBody>
      </p:sp>
      <p:sp>
        <p:nvSpPr>
          <p:cNvPr id="202755" name="Rectangle 1027"/>
          <p:cNvSpPr>
            <a:spLocks noGrp="1" noChangeArrowheads="1"/>
          </p:cNvSpPr>
          <p:nvPr>
            <p:ph type="body" idx="1"/>
          </p:nvPr>
        </p:nvSpPr>
        <p:spPr>
          <a:xfrm>
            <a:off x="304800" y="1066800"/>
            <a:ext cx="8640763" cy="5334000"/>
          </a:xfrm>
        </p:spPr>
        <p:txBody>
          <a:bodyPr/>
          <a:lstStyle/>
          <a:p>
            <a:r>
              <a:rPr lang="zh-CN" altLang="en-US" dirty="0">
                <a:latin typeface="宋体" charset="-122"/>
              </a:rPr>
              <a:t>所定义的语法单位</a:t>
            </a:r>
            <a:r>
              <a:rPr lang="en-US" altLang="zh-CN" dirty="0">
                <a:latin typeface="宋体" charset="-122"/>
              </a:rPr>
              <a:t>(</a:t>
            </a:r>
            <a:r>
              <a:rPr lang="zh-CN" altLang="en-US" dirty="0">
                <a:latin typeface="宋体" charset="-122"/>
              </a:rPr>
              <a:t>或称语法实体</a:t>
            </a:r>
            <a:r>
              <a:rPr lang="en-US" altLang="zh-CN" dirty="0">
                <a:latin typeface="宋体" charset="-122"/>
              </a:rPr>
              <a:t>)</a:t>
            </a:r>
            <a:r>
              <a:rPr lang="zh-CN" altLang="en-US" dirty="0">
                <a:latin typeface="宋体" charset="-122"/>
              </a:rPr>
              <a:t>完全独立于这种语法单位可能出现的上下文环境</a:t>
            </a:r>
          </a:p>
          <a:p>
            <a:r>
              <a:rPr lang="zh-CN" altLang="en-US" dirty="0">
                <a:latin typeface="宋体" charset="-122"/>
              </a:rPr>
              <a:t>现有程序设计语言中，许多语法单位的结构可以用上下文无关文法来描述。</a:t>
            </a:r>
          </a:p>
          <a:p>
            <a:pPr>
              <a:buFont typeface="Monotype Sorts" pitchFamily="2" charset="2"/>
              <a:buNone/>
            </a:pPr>
            <a:r>
              <a:rPr lang="zh-CN" altLang="en-US" b="0" dirty="0">
                <a:latin typeface="宋体" charset="-122"/>
              </a:rPr>
              <a:t>例：</a:t>
            </a:r>
            <a:r>
              <a:rPr lang="zh-CN" altLang="en-US" dirty="0">
                <a:latin typeface="宋体" charset="-122"/>
              </a:rPr>
              <a:t>描述算术表达式的文法</a:t>
            </a:r>
            <a:r>
              <a:rPr lang="en-US" altLang="zh-CN" dirty="0">
                <a:latin typeface="宋体" charset="-122"/>
              </a:rPr>
              <a:t>G</a:t>
            </a:r>
            <a:r>
              <a:rPr lang="zh-CN" altLang="en-US" dirty="0">
                <a:latin typeface="宋体" charset="-122"/>
              </a:rPr>
              <a:t>：</a:t>
            </a:r>
          </a:p>
          <a:p>
            <a:pPr>
              <a:buFont typeface="Monotype Sorts" pitchFamily="2" charset="2"/>
              <a:buNone/>
            </a:pPr>
            <a:r>
              <a:rPr lang="zh-CN" altLang="en-US" sz="2400" dirty="0">
                <a:latin typeface="宋体" charset="-122"/>
              </a:rPr>
              <a:t>   </a:t>
            </a:r>
            <a:r>
              <a:rPr lang="en-US" altLang="zh-CN" sz="2400" dirty="0">
                <a:latin typeface="宋体" charset="-122"/>
              </a:rPr>
              <a:t>G=({</a:t>
            </a:r>
            <a:r>
              <a:rPr lang="en-US" altLang="zh-CN" sz="2400" dirty="0" err="1">
                <a:latin typeface="宋体" charset="-122"/>
              </a:rPr>
              <a:t>i</a:t>
            </a:r>
            <a:r>
              <a:rPr lang="en-US" altLang="zh-CN" sz="2400" dirty="0">
                <a:latin typeface="宋体" charset="-122"/>
              </a:rPr>
              <a:t>,+,-,*,/,(,)},{&lt;</a:t>
            </a:r>
            <a:r>
              <a:rPr lang="zh-CN" altLang="en-US" sz="2000" dirty="0">
                <a:latin typeface="宋体" charset="-122"/>
              </a:rPr>
              <a:t>表达式</a:t>
            </a:r>
            <a:r>
              <a:rPr lang="en-US" altLang="zh-CN" sz="2400" dirty="0">
                <a:latin typeface="宋体" charset="-122"/>
              </a:rPr>
              <a:t>&gt;,&lt;</a:t>
            </a:r>
            <a:r>
              <a:rPr lang="zh-CN" altLang="en-US" sz="2000" dirty="0">
                <a:latin typeface="宋体" charset="-122"/>
              </a:rPr>
              <a:t>项</a:t>
            </a:r>
            <a:r>
              <a:rPr lang="en-US" altLang="zh-CN" sz="2400" dirty="0">
                <a:latin typeface="宋体" charset="-122"/>
              </a:rPr>
              <a:t>&gt;,&lt;</a:t>
            </a:r>
            <a:r>
              <a:rPr lang="zh-CN" altLang="en-US" sz="2000" dirty="0">
                <a:latin typeface="宋体" charset="-122"/>
              </a:rPr>
              <a:t>因子</a:t>
            </a:r>
            <a:r>
              <a:rPr lang="en-US" altLang="zh-CN" sz="2400" dirty="0">
                <a:latin typeface="宋体" charset="-122"/>
              </a:rPr>
              <a:t>&gt;},&lt;</a:t>
            </a:r>
            <a:r>
              <a:rPr lang="zh-CN" altLang="en-US" sz="2000" dirty="0">
                <a:latin typeface="宋体" charset="-122"/>
              </a:rPr>
              <a:t>表达式</a:t>
            </a:r>
            <a:r>
              <a:rPr lang="en-US" altLang="zh-CN" sz="2400" dirty="0">
                <a:latin typeface="宋体" charset="-122"/>
              </a:rPr>
              <a:t>&gt;,</a:t>
            </a:r>
            <a:r>
              <a:rPr lang="en-US" altLang="zh-CN" sz="2400" dirty="0">
                <a:latin typeface="宋体" charset="-122"/>
                <a:sym typeface="Symbol" pitchFamily="18" charset="2"/>
              </a:rPr>
              <a:t>)</a:t>
            </a:r>
          </a:p>
          <a:p>
            <a:pPr lvl="1">
              <a:buFontTx/>
              <a:buNone/>
            </a:pPr>
            <a:r>
              <a:rPr lang="zh-CN" altLang="en-US" dirty="0">
                <a:latin typeface="宋体" charset="-122"/>
              </a:rPr>
              <a:t>其中</a:t>
            </a:r>
            <a:r>
              <a:rPr lang="zh-CN" altLang="en-US" dirty="0">
                <a:latin typeface="宋体" charset="-122"/>
                <a:sym typeface="Symbol" pitchFamily="18" charset="2"/>
              </a:rPr>
              <a:t></a:t>
            </a:r>
            <a:r>
              <a:rPr lang="zh-CN" altLang="en-US" dirty="0">
                <a:latin typeface="宋体" charset="-122"/>
              </a:rPr>
              <a:t>：</a:t>
            </a:r>
          </a:p>
          <a:p>
            <a:pPr lvl="2">
              <a:buFontTx/>
              <a:buNone/>
            </a:pPr>
            <a:r>
              <a:rPr lang="en-US" altLang="zh-CN" dirty="0">
                <a:latin typeface="宋体" charset="-122"/>
              </a:rPr>
              <a:t>&lt;</a:t>
            </a:r>
            <a:r>
              <a:rPr lang="zh-CN" altLang="en-US" dirty="0">
                <a:latin typeface="宋体" charset="-122"/>
              </a:rPr>
              <a:t>表达式</a:t>
            </a:r>
            <a:r>
              <a:rPr lang="en-US" altLang="zh-CN" dirty="0">
                <a:latin typeface="宋体" charset="-122"/>
              </a:rPr>
              <a:t>&gt;</a:t>
            </a:r>
            <a:r>
              <a:rPr lang="en-US" altLang="zh-CN" dirty="0">
                <a:latin typeface="宋体" charset="-122"/>
                <a:sym typeface="Symbol" pitchFamily="18" charset="2"/>
              </a:rPr>
              <a:t></a:t>
            </a:r>
            <a:r>
              <a:rPr lang="en-US" altLang="zh-CN" dirty="0">
                <a:latin typeface="宋体" charset="-122"/>
              </a:rPr>
              <a:t>&lt;</a:t>
            </a:r>
            <a:r>
              <a:rPr lang="zh-CN" altLang="en-US" dirty="0">
                <a:latin typeface="宋体" charset="-122"/>
              </a:rPr>
              <a:t>表达式</a:t>
            </a:r>
            <a:r>
              <a:rPr lang="en-US" altLang="zh-CN" dirty="0">
                <a:latin typeface="宋体" charset="-122"/>
              </a:rPr>
              <a:t>&gt;+&lt;</a:t>
            </a:r>
            <a:r>
              <a:rPr lang="zh-CN" altLang="en-US" dirty="0">
                <a:latin typeface="宋体" charset="-122"/>
              </a:rPr>
              <a:t>项</a:t>
            </a:r>
            <a:r>
              <a:rPr lang="en-US" altLang="zh-CN" dirty="0">
                <a:latin typeface="宋体" charset="-122"/>
              </a:rPr>
              <a:t>&gt; | &lt;</a:t>
            </a:r>
            <a:r>
              <a:rPr lang="zh-CN" altLang="en-US" dirty="0">
                <a:latin typeface="宋体" charset="-122"/>
              </a:rPr>
              <a:t>表达式</a:t>
            </a:r>
            <a:r>
              <a:rPr lang="en-US" altLang="zh-CN" dirty="0">
                <a:latin typeface="宋体" charset="-122"/>
              </a:rPr>
              <a:t>&gt;-&lt;</a:t>
            </a:r>
            <a:r>
              <a:rPr lang="zh-CN" altLang="en-US" dirty="0">
                <a:latin typeface="宋体" charset="-122"/>
              </a:rPr>
              <a:t>项</a:t>
            </a:r>
            <a:r>
              <a:rPr lang="en-US" altLang="zh-CN" dirty="0">
                <a:latin typeface="宋体" charset="-122"/>
              </a:rPr>
              <a:t>&gt; | &lt;</a:t>
            </a:r>
            <a:r>
              <a:rPr lang="zh-CN" altLang="en-US" dirty="0">
                <a:latin typeface="宋体" charset="-122"/>
              </a:rPr>
              <a:t>项</a:t>
            </a:r>
            <a:r>
              <a:rPr lang="en-US" altLang="zh-CN" dirty="0">
                <a:latin typeface="宋体" charset="-122"/>
              </a:rPr>
              <a:t>&gt;</a:t>
            </a:r>
          </a:p>
          <a:p>
            <a:pPr lvl="2">
              <a:buFontTx/>
              <a:buNone/>
            </a:pPr>
            <a:r>
              <a:rPr lang="en-US" altLang="zh-CN" dirty="0">
                <a:latin typeface="宋体" charset="-122"/>
              </a:rPr>
              <a:t>&lt;</a:t>
            </a:r>
            <a:r>
              <a:rPr lang="zh-CN" altLang="en-US" dirty="0">
                <a:latin typeface="宋体" charset="-122"/>
              </a:rPr>
              <a:t>项</a:t>
            </a:r>
            <a:r>
              <a:rPr lang="en-US" altLang="zh-CN" dirty="0">
                <a:latin typeface="宋体" charset="-122"/>
              </a:rPr>
              <a:t>&gt;</a:t>
            </a:r>
            <a:r>
              <a:rPr lang="en-US" altLang="zh-CN" dirty="0">
                <a:latin typeface="宋体" charset="-122"/>
                <a:sym typeface="Symbol" pitchFamily="18" charset="2"/>
              </a:rPr>
              <a:t></a:t>
            </a:r>
            <a:r>
              <a:rPr lang="en-US" altLang="zh-CN" dirty="0">
                <a:latin typeface="宋体" charset="-122"/>
              </a:rPr>
              <a:t>&lt;</a:t>
            </a:r>
            <a:r>
              <a:rPr lang="zh-CN" altLang="en-US" dirty="0">
                <a:latin typeface="宋体" charset="-122"/>
              </a:rPr>
              <a:t>项</a:t>
            </a:r>
            <a:r>
              <a:rPr lang="en-US" altLang="zh-CN" dirty="0">
                <a:latin typeface="宋体" charset="-122"/>
              </a:rPr>
              <a:t>&gt;*&lt;</a:t>
            </a:r>
            <a:r>
              <a:rPr lang="zh-CN" altLang="en-US" dirty="0">
                <a:latin typeface="宋体" charset="-122"/>
              </a:rPr>
              <a:t>因子</a:t>
            </a:r>
            <a:r>
              <a:rPr lang="en-US" altLang="zh-CN" dirty="0">
                <a:latin typeface="宋体" charset="-122"/>
              </a:rPr>
              <a:t>&gt; | &lt;</a:t>
            </a:r>
            <a:r>
              <a:rPr lang="zh-CN" altLang="en-US" dirty="0">
                <a:latin typeface="宋体" charset="-122"/>
              </a:rPr>
              <a:t>项</a:t>
            </a:r>
            <a:r>
              <a:rPr lang="en-US" altLang="zh-CN" dirty="0">
                <a:latin typeface="宋体" charset="-122"/>
              </a:rPr>
              <a:t>&gt;/&lt;</a:t>
            </a:r>
            <a:r>
              <a:rPr lang="zh-CN" altLang="en-US" dirty="0">
                <a:latin typeface="宋体" charset="-122"/>
              </a:rPr>
              <a:t>因子</a:t>
            </a:r>
            <a:r>
              <a:rPr lang="en-US" altLang="zh-CN" dirty="0">
                <a:latin typeface="宋体" charset="-122"/>
              </a:rPr>
              <a:t>&gt; | &lt;</a:t>
            </a:r>
            <a:r>
              <a:rPr lang="zh-CN" altLang="en-US" dirty="0">
                <a:latin typeface="宋体" charset="-122"/>
              </a:rPr>
              <a:t>因子</a:t>
            </a:r>
            <a:r>
              <a:rPr lang="en-US" altLang="zh-CN" dirty="0">
                <a:latin typeface="宋体" charset="-122"/>
              </a:rPr>
              <a:t>&gt;</a:t>
            </a:r>
          </a:p>
          <a:p>
            <a:pPr lvl="2">
              <a:buFontTx/>
              <a:buNone/>
            </a:pPr>
            <a:r>
              <a:rPr lang="en-US" altLang="zh-CN" dirty="0">
                <a:latin typeface="宋体" charset="-122"/>
              </a:rPr>
              <a:t>&lt;</a:t>
            </a:r>
            <a:r>
              <a:rPr lang="zh-CN" altLang="en-US" dirty="0">
                <a:latin typeface="宋体" charset="-122"/>
              </a:rPr>
              <a:t>因子</a:t>
            </a:r>
            <a:r>
              <a:rPr lang="en-US" altLang="zh-CN" dirty="0">
                <a:latin typeface="宋体" charset="-122"/>
              </a:rPr>
              <a:t>&gt;</a:t>
            </a:r>
            <a:r>
              <a:rPr lang="en-US" altLang="zh-CN" dirty="0">
                <a:latin typeface="宋体" charset="-122"/>
                <a:sym typeface="Symbol" pitchFamily="18" charset="2"/>
              </a:rPr>
              <a:t></a:t>
            </a:r>
            <a:r>
              <a:rPr lang="en-US" altLang="zh-CN" dirty="0">
                <a:latin typeface="宋体" charset="-122"/>
              </a:rPr>
              <a:t>(&lt;</a:t>
            </a:r>
            <a:r>
              <a:rPr lang="zh-CN" altLang="en-US" dirty="0">
                <a:latin typeface="宋体" charset="-122"/>
              </a:rPr>
              <a:t>表达式</a:t>
            </a:r>
            <a:r>
              <a:rPr lang="en-US" altLang="zh-CN" dirty="0">
                <a:latin typeface="宋体" charset="-122"/>
              </a:rPr>
              <a:t>&gt;) | </a:t>
            </a:r>
            <a:r>
              <a:rPr lang="en-US" altLang="zh-CN" dirty="0" err="1">
                <a:latin typeface="宋体" charset="-122"/>
              </a:rPr>
              <a:t>i</a:t>
            </a:r>
            <a:endParaRPr lang="en-US" altLang="zh-CN" dirty="0">
              <a:latin typeface="宋体" charset="-122"/>
            </a:endParaRPr>
          </a:p>
          <a:p>
            <a:r>
              <a:rPr lang="zh-CN" altLang="en-US" dirty="0">
                <a:latin typeface="宋体" charset="-122"/>
              </a:rPr>
              <a:t>语言</a:t>
            </a:r>
            <a:r>
              <a:rPr lang="en-US" altLang="zh-CN" dirty="0">
                <a:latin typeface="宋体" charset="-122"/>
              </a:rPr>
              <a:t>L(G)</a:t>
            </a:r>
            <a:r>
              <a:rPr lang="zh-CN" altLang="en-US" dirty="0">
                <a:latin typeface="宋体" charset="-122"/>
              </a:rPr>
              <a:t>是所有包括加、减、乘、除四则运算的算术表达式的集合。</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25</a:t>
            </a:fld>
            <a:endParaRPr lang="en-US" altLang="zh-CN"/>
          </a:p>
        </p:txBody>
      </p:sp>
    </p:spTree>
    <p:extLst>
      <p:ext uri="{BB962C8B-B14F-4D97-AF65-F5344CB8AC3E}">
        <p14:creationId xmlns:p14="http://schemas.microsoft.com/office/powerpoint/2010/main" val="2383544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up)">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wipe(up)">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wipe(up)">
                                      <p:cBhvr>
                                        <p:cTn id="17" dur="500"/>
                                        <p:tgtEl>
                                          <p:spTgt spid="20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wipe(up)">
                                      <p:cBhvr>
                                        <p:cTn id="22" dur="500"/>
                                        <p:tgtEl>
                                          <p:spTgt spid="202755">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02755">
                                            <p:txEl>
                                              <p:pRg st="4" end="4"/>
                                            </p:txEl>
                                          </p:spTgt>
                                        </p:tgtEl>
                                        <p:attrNameLst>
                                          <p:attrName>style.visibility</p:attrName>
                                        </p:attrNameLst>
                                      </p:cBhvr>
                                      <p:to>
                                        <p:strVal val="visible"/>
                                      </p:to>
                                    </p:set>
                                    <p:animEffect transition="in" filter="wipe(up)">
                                      <p:cBhvr>
                                        <p:cTn id="25" dur="500"/>
                                        <p:tgtEl>
                                          <p:spTgt spid="202755">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2755">
                                            <p:txEl>
                                              <p:pRg st="5" end="5"/>
                                            </p:txEl>
                                          </p:spTgt>
                                        </p:tgtEl>
                                        <p:attrNameLst>
                                          <p:attrName>style.visibility</p:attrName>
                                        </p:attrNameLst>
                                      </p:cBhvr>
                                      <p:to>
                                        <p:strVal val="visible"/>
                                      </p:to>
                                    </p:set>
                                    <p:animEffect transition="in" filter="wipe(up)">
                                      <p:cBhvr>
                                        <p:cTn id="28" dur="500"/>
                                        <p:tgtEl>
                                          <p:spTgt spid="202755">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02755">
                                            <p:txEl>
                                              <p:pRg st="6" end="6"/>
                                            </p:txEl>
                                          </p:spTgt>
                                        </p:tgtEl>
                                        <p:attrNameLst>
                                          <p:attrName>style.visibility</p:attrName>
                                        </p:attrNameLst>
                                      </p:cBhvr>
                                      <p:to>
                                        <p:strVal val="visible"/>
                                      </p:to>
                                    </p:set>
                                    <p:animEffect transition="in" filter="wipe(up)">
                                      <p:cBhvr>
                                        <p:cTn id="31" dur="500"/>
                                        <p:tgtEl>
                                          <p:spTgt spid="202755">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2755">
                                            <p:txEl>
                                              <p:pRg st="7" end="7"/>
                                            </p:txEl>
                                          </p:spTgt>
                                        </p:tgtEl>
                                        <p:attrNameLst>
                                          <p:attrName>style.visibility</p:attrName>
                                        </p:attrNameLst>
                                      </p:cBhvr>
                                      <p:to>
                                        <p:strVal val="visible"/>
                                      </p:to>
                                    </p:set>
                                    <p:animEffect transition="in" filter="wipe(up)">
                                      <p:cBhvr>
                                        <p:cTn id="34" dur="500"/>
                                        <p:tgtEl>
                                          <p:spTgt spid="20275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02755">
                                            <p:txEl>
                                              <p:pRg st="8" end="8"/>
                                            </p:txEl>
                                          </p:spTgt>
                                        </p:tgtEl>
                                        <p:attrNameLst>
                                          <p:attrName>style.visibility</p:attrName>
                                        </p:attrNameLst>
                                      </p:cBhvr>
                                      <p:to>
                                        <p:strVal val="visible"/>
                                      </p:to>
                                    </p:set>
                                    <p:animEffect transition="in" filter="wipe(up)">
                                      <p:cBhvr>
                                        <p:cTn id="39" dur="500"/>
                                        <p:tgtEl>
                                          <p:spTgt spid="2027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1026"/>
          <p:cNvSpPr>
            <a:spLocks noGrp="1" noChangeArrowheads="1"/>
          </p:cNvSpPr>
          <p:nvPr>
            <p:ph type="body" idx="1"/>
          </p:nvPr>
        </p:nvSpPr>
        <p:spPr>
          <a:xfrm>
            <a:off x="381000" y="914400"/>
            <a:ext cx="8564563" cy="5113338"/>
          </a:xfrm>
        </p:spPr>
        <p:txBody>
          <a:bodyPr/>
          <a:lstStyle/>
          <a:p>
            <a:pPr algn="just"/>
            <a:r>
              <a:rPr lang="zh-CN" altLang="en-US" dirty="0" smtClean="0">
                <a:latin typeface="宋体" charset="-122"/>
              </a:rPr>
              <a:t>元语言：</a:t>
            </a:r>
          </a:p>
          <a:p>
            <a:pPr lvl="1" algn="just">
              <a:buFontTx/>
              <a:buNone/>
            </a:pPr>
            <a:r>
              <a:rPr lang="en-US" altLang="zh-CN" dirty="0" smtClean="0">
                <a:latin typeface="宋体" charset="-122"/>
              </a:rPr>
              <a:t>::=        </a:t>
            </a:r>
            <a:r>
              <a:rPr lang="zh-CN" altLang="en-US" dirty="0" smtClean="0">
                <a:latin typeface="宋体" charset="-122"/>
              </a:rPr>
              <a:t>表示  </a:t>
            </a:r>
            <a:r>
              <a:rPr lang="zh-CN" altLang="en-US" dirty="0" smtClean="0">
                <a:latin typeface="Times New Roman"/>
              </a:rPr>
              <a:t>“</a:t>
            </a:r>
            <a:r>
              <a:rPr lang="zh-CN" altLang="en-US" dirty="0" smtClean="0">
                <a:latin typeface="宋体" charset="-122"/>
              </a:rPr>
              <a:t>定义为</a:t>
            </a:r>
            <a:r>
              <a:rPr lang="zh-CN" altLang="en-US" dirty="0" smtClean="0">
                <a:latin typeface="Times New Roman"/>
              </a:rPr>
              <a:t>”</a:t>
            </a:r>
            <a:r>
              <a:rPr lang="zh-CN" altLang="en-US" dirty="0" smtClean="0">
                <a:latin typeface="宋体" charset="-122"/>
              </a:rPr>
              <a:t> 或 </a:t>
            </a:r>
            <a:r>
              <a:rPr lang="zh-CN" altLang="en-US" dirty="0" smtClean="0">
                <a:latin typeface="Times New Roman"/>
              </a:rPr>
              <a:t>“</a:t>
            </a:r>
            <a:r>
              <a:rPr lang="zh-CN" altLang="en-US" dirty="0" smtClean="0">
                <a:latin typeface="宋体" charset="-122"/>
              </a:rPr>
              <a:t>由</a:t>
            </a:r>
            <a:r>
              <a:rPr lang="en-US" altLang="zh-CN" dirty="0" smtClean="0">
                <a:latin typeface="Times New Roman"/>
              </a:rPr>
              <a:t>……</a:t>
            </a:r>
            <a:r>
              <a:rPr lang="zh-CN" altLang="en-US" dirty="0" smtClean="0">
                <a:latin typeface="宋体" charset="-122"/>
              </a:rPr>
              <a:t>组成</a:t>
            </a:r>
            <a:r>
              <a:rPr lang="zh-CN" altLang="en-US" dirty="0" smtClean="0">
                <a:latin typeface="Times New Roman"/>
              </a:rPr>
              <a:t>”</a:t>
            </a:r>
            <a:endParaRPr lang="zh-CN" altLang="en-US" sz="2800" dirty="0" smtClean="0">
              <a:latin typeface="宋体" charset="-122"/>
            </a:endParaRPr>
          </a:p>
          <a:p>
            <a:pPr lvl="1" algn="just">
              <a:buFontTx/>
              <a:buNone/>
            </a:pPr>
            <a:r>
              <a:rPr lang="en-US" altLang="zh-CN" dirty="0" smtClean="0">
                <a:latin typeface="宋体" charset="-122"/>
              </a:rPr>
              <a:t>&lt;</a:t>
            </a:r>
            <a:r>
              <a:rPr lang="en-US" altLang="zh-CN" dirty="0" smtClean="0">
                <a:latin typeface="Times New Roman"/>
              </a:rPr>
              <a:t>……</a:t>
            </a:r>
            <a:r>
              <a:rPr lang="en-US" altLang="zh-CN" dirty="0" smtClean="0">
                <a:latin typeface="宋体" charset="-122"/>
              </a:rPr>
              <a:t>&gt;     </a:t>
            </a:r>
            <a:r>
              <a:rPr lang="zh-CN" altLang="en-US" dirty="0" smtClean="0">
                <a:latin typeface="宋体" charset="-122"/>
              </a:rPr>
              <a:t>表示非终结符号</a:t>
            </a:r>
          </a:p>
          <a:p>
            <a:pPr lvl="1" algn="just">
              <a:buFontTx/>
              <a:buNone/>
            </a:pPr>
            <a:r>
              <a:rPr lang="en-US" altLang="zh-CN" dirty="0" smtClean="0">
                <a:latin typeface="宋体" charset="-122"/>
              </a:rPr>
              <a:t>|          </a:t>
            </a:r>
            <a:r>
              <a:rPr lang="zh-CN" altLang="en-US" dirty="0" smtClean="0">
                <a:latin typeface="宋体" charset="-122"/>
              </a:rPr>
              <a:t>表示</a:t>
            </a:r>
            <a:r>
              <a:rPr lang="zh-CN" altLang="en-US" dirty="0" smtClean="0">
                <a:latin typeface="Times New Roman"/>
              </a:rPr>
              <a:t>“</a:t>
            </a:r>
            <a:r>
              <a:rPr lang="zh-CN" altLang="en-US" dirty="0" smtClean="0">
                <a:latin typeface="宋体" charset="-122"/>
              </a:rPr>
              <a:t>或</a:t>
            </a:r>
            <a:r>
              <a:rPr lang="zh-CN" altLang="en-US" dirty="0" smtClean="0">
                <a:latin typeface="Times New Roman"/>
              </a:rPr>
              <a:t>”</a:t>
            </a:r>
            <a:endParaRPr lang="en-US" altLang="zh-CN" dirty="0" smtClean="0">
              <a:latin typeface="Times New Roman"/>
            </a:endParaRPr>
          </a:p>
          <a:p>
            <a:pPr lvl="1" algn="just">
              <a:buFontTx/>
              <a:buNone/>
            </a:pPr>
            <a:endParaRPr lang="zh-CN" altLang="en-US" sz="2800" dirty="0" smtClean="0">
              <a:latin typeface="宋体" charset="-122"/>
            </a:endParaRPr>
          </a:p>
          <a:p>
            <a:pPr algn="just"/>
            <a:r>
              <a:rPr lang="zh-CN" altLang="en-US" dirty="0" smtClean="0">
                <a:latin typeface="宋体" charset="-122"/>
              </a:rPr>
              <a:t>算术表达式文法的</a:t>
            </a:r>
            <a:r>
              <a:rPr lang="en-US" altLang="zh-CN" dirty="0" smtClean="0">
                <a:latin typeface="宋体" charset="-122"/>
              </a:rPr>
              <a:t>BNF</a:t>
            </a:r>
            <a:r>
              <a:rPr lang="zh-CN" altLang="en-US" dirty="0" smtClean="0">
                <a:latin typeface="宋体" charset="-122"/>
              </a:rPr>
              <a:t>表示：</a:t>
            </a:r>
            <a:endParaRPr lang="zh-CN" altLang="en-US" dirty="0">
              <a:latin typeface="宋体" charset="-122"/>
            </a:endParaRPr>
          </a:p>
          <a:p>
            <a:pPr lvl="1" algn="just">
              <a:buFontTx/>
              <a:buNone/>
            </a:pPr>
            <a:endParaRPr lang="zh-CN" altLang="en-US" dirty="0">
              <a:latin typeface="宋体" charset="-122"/>
            </a:endParaRPr>
          </a:p>
          <a:p>
            <a:pPr lvl="1" algn="just">
              <a:buFontTx/>
              <a:buNone/>
            </a:pPr>
            <a:r>
              <a:rPr lang="en-US" altLang="zh-CN" dirty="0">
                <a:latin typeface="宋体" charset="-122"/>
              </a:rPr>
              <a:t>&lt;</a:t>
            </a:r>
            <a:r>
              <a:rPr lang="zh-CN" altLang="en-US" dirty="0">
                <a:latin typeface="宋体" charset="-122"/>
              </a:rPr>
              <a:t>表达式</a:t>
            </a:r>
            <a:r>
              <a:rPr lang="en-US" altLang="zh-CN" dirty="0">
                <a:latin typeface="宋体" charset="-122"/>
              </a:rPr>
              <a:t>&gt; ::= &lt;</a:t>
            </a:r>
            <a:r>
              <a:rPr lang="zh-CN" altLang="en-US" dirty="0">
                <a:latin typeface="宋体" charset="-122"/>
              </a:rPr>
              <a:t>表达式</a:t>
            </a:r>
            <a:r>
              <a:rPr lang="en-US" altLang="zh-CN" dirty="0">
                <a:latin typeface="宋体" charset="-122"/>
              </a:rPr>
              <a:t>&gt;+&lt;</a:t>
            </a:r>
            <a:r>
              <a:rPr lang="zh-CN" altLang="en-US" dirty="0">
                <a:latin typeface="宋体" charset="-122"/>
              </a:rPr>
              <a:t>项</a:t>
            </a:r>
            <a:r>
              <a:rPr lang="en-US" altLang="zh-CN" dirty="0">
                <a:latin typeface="宋体" charset="-122"/>
              </a:rPr>
              <a:t>&gt; | &lt;</a:t>
            </a:r>
            <a:r>
              <a:rPr lang="zh-CN" altLang="en-US" dirty="0">
                <a:latin typeface="宋体" charset="-122"/>
              </a:rPr>
              <a:t>表达式</a:t>
            </a:r>
            <a:r>
              <a:rPr lang="en-US" altLang="zh-CN" dirty="0">
                <a:latin typeface="宋体" charset="-122"/>
              </a:rPr>
              <a:t>&gt;-&lt;</a:t>
            </a:r>
            <a:r>
              <a:rPr lang="zh-CN" altLang="en-US" dirty="0">
                <a:latin typeface="宋体" charset="-122"/>
              </a:rPr>
              <a:t>项</a:t>
            </a:r>
            <a:r>
              <a:rPr lang="en-US" altLang="zh-CN" dirty="0">
                <a:latin typeface="宋体" charset="-122"/>
              </a:rPr>
              <a:t>&gt; | &lt;</a:t>
            </a:r>
            <a:r>
              <a:rPr lang="zh-CN" altLang="en-US" dirty="0">
                <a:latin typeface="宋体" charset="-122"/>
              </a:rPr>
              <a:t>项</a:t>
            </a:r>
            <a:r>
              <a:rPr lang="en-US" altLang="zh-CN" dirty="0">
                <a:latin typeface="宋体" charset="-122"/>
              </a:rPr>
              <a:t>&gt;</a:t>
            </a:r>
          </a:p>
          <a:p>
            <a:pPr lvl="1" algn="just">
              <a:buFontTx/>
              <a:buNone/>
            </a:pPr>
            <a:r>
              <a:rPr lang="en-US" altLang="zh-CN" dirty="0">
                <a:latin typeface="宋体" charset="-122"/>
              </a:rPr>
              <a:t>&lt;</a:t>
            </a:r>
            <a:r>
              <a:rPr lang="zh-CN" altLang="en-US" dirty="0">
                <a:latin typeface="宋体" charset="-122"/>
              </a:rPr>
              <a:t>项</a:t>
            </a:r>
            <a:r>
              <a:rPr lang="en-US" altLang="zh-CN" dirty="0">
                <a:latin typeface="宋体" charset="-122"/>
              </a:rPr>
              <a:t>&gt; ::= &lt;</a:t>
            </a:r>
            <a:r>
              <a:rPr lang="zh-CN" altLang="en-US" dirty="0">
                <a:latin typeface="宋体" charset="-122"/>
              </a:rPr>
              <a:t>项</a:t>
            </a:r>
            <a:r>
              <a:rPr lang="en-US" altLang="zh-CN" dirty="0">
                <a:latin typeface="宋体" charset="-122"/>
              </a:rPr>
              <a:t>&gt;*&lt;</a:t>
            </a:r>
            <a:r>
              <a:rPr lang="zh-CN" altLang="en-US" dirty="0">
                <a:latin typeface="宋体" charset="-122"/>
              </a:rPr>
              <a:t>因子</a:t>
            </a:r>
            <a:r>
              <a:rPr lang="en-US" altLang="zh-CN" dirty="0">
                <a:latin typeface="宋体" charset="-122"/>
              </a:rPr>
              <a:t>&gt; | &lt;</a:t>
            </a:r>
            <a:r>
              <a:rPr lang="zh-CN" altLang="en-US" dirty="0">
                <a:latin typeface="宋体" charset="-122"/>
              </a:rPr>
              <a:t>项</a:t>
            </a:r>
            <a:r>
              <a:rPr lang="en-US" altLang="zh-CN" dirty="0">
                <a:latin typeface="宋体" charset="-122"/>
              </a:rPr>
              <a:t>&gt;/&lt;</a:t>
            </a:r>
            <a:r>
              <a:rPr lang="zh-CN" altLang="en-US" dirty="0">
                <a:latin typeface="宋体" charset="-122"/>
              </a:rPr>
              <a:t>因子</a:t>
            </a:r>
            <a:r>
              <a:rPr lang="en-US" altLang="zh-CN" dirty="0">
                <a:latin typeface="宋体" charset="-122"/>
              </a:rPr>
              <a:t>&gt; | &lt;</a:t>
            </a:r>
            <a:r>
              <a:rPr lang="zh-CN" altLang="en-US" dirty="0">
                <a:latin typeface="宋体" charset="-122"/>
              </a:rPr>
              <a:t>因子</a:t>
            </a:r>
            <a:r>
              <a:rPr lang="en-US" altLang="zh-CN" dirty="0">
                <a:latin typeface="宋体" charset="-122"/>
              </a:rPr>
              <a:t>&gt;</a:t>
            </a:r>
          </a:p>
          <a:p>
            <a:pPr lvl="1" algn="just">
              <a:buFontTx/>
              <a:buNone/>
            </a:pPr>
            <a:r>
              <a:rPr lang="en-US" altLang="zh-CN" dirty="0">
                <a:latin typeface="宋体" charset="-122"/>
              </a:rPr>
              <a:t>&lt;</a:t>
            </a:r>
            <a:r>
              <a:rPr lang="zh-CN" altLang="en-US" dirty="0">
                <a:latin typeface="宋体" charset="-122"/>
              </a:rPr>
              <a:t>因子</a:t>
            </a:r>
            <a:r>
              <a:rPr lang="en-US" altLang="zh-CN" dirty="0">
                <a:latin typeface="宋体" charset="-122"/>
              </a:rPr>
              <a:t>&gt; ::= (&lt;</a:t>
            </a:r>
            <a:r>
              <a:rPr lang="zh-CN" altLang="en-US" dirty="0">
                <a:latin typeface="宋体" charset="-122"/>
              </a:rPr>
              <a:t>表达式</a:t>
            </a:r>
            <a:r>
              <a:rPr lang="en-US" altLang="zh-CN" dirty="0">
                <a:latin typeface="宋体" charset="-122"/>
              </a:rPr>
              <a:t>&gt;) | </a:t>
            </a:r>
            <a:r>
              <a:rPr lang="en-US" altLang="zh-CN" dirty="0" err="1">
                <a:latin typeface="宋体" charset="-122"/>
              </a:rPr>
              <a:t>i</a:t>
            </a:r>
            <a:endParaRPr lang="en-US" altLang="zh-CN" dirty="0">
              <a:latin typeface="宋体" charset="-122"/>
            </a:endParaRPr>
          </a:p>
          <a:p>
            <a:pPr lvl="1" algn="just"/>
            <a:endParaRPr lang="en-US" altLang="zh-CN" dirty="0">
              <a:latin typeface="宋体" charset="-122"/>
            </a:endParaRPr>
          </a:p>
        </p:txBody>
      </p:sp>
      <p:sp>
        <p:nvSpPr>
          <p:cNvPr id="203779" name="Rectangle 1027"/>
          <p:cNvSpPr>
            <a:spLocks noGrp="1" noChangeArrowheads="1"/>
          </p:cNvSpPr>
          <p:nvPr>
            <p:ph type="title"/>
          </p:nvPr>
        </p:nvSpPr>
        <p:spPr>
          <a:xfrm>
            <a:off x="304800" y="152400"/>
            <a:ext cx="8610600" cy="447675"/>
          </a:xfrm>
          <a:noFill/>
          <a:ln/>
        </p:spPr>
        <p:txBody>
          <a:bodyPr/>
          <a:lstStyle/>
          <a:p>
            <a:r>
              <a:rPr lang="en-US" altLang="zh-CN" sz="3200" dirty="0">
                <a:latin typeface="宋体" charset="-122"/>
              </a:rPr>
              <a:t>BNF</a:t>
            </a:r>
            <a:r>
              <a:rPr lang="zh-CN" altLang="en-US" sz="3200" dirty="0">
                <a:latin typeface="宋体" charset="-122"/>
              </a:rPr>
              <a:t>（</a:t>
            </a:r>
            <a:r>
              <a:rPr lang="en-US" altLang="zh-CN" sz="3200" dirty="0">
                <a:latin typeface="宋体" charset="-122"/>
              </a:rPr>
              <a:t>Backus-Normal Form</a:t>
            </a:r>
            <a:r>
              <a:rPr lang="zh-CN" altLang="en-US" sz="3200" dirty="0">
                <a:latin typeface="宋体" charset="-122"/>
              </a:rPr>
              <a:t>）表示法</a:t>
            </a:r>
            <a:endParaRPr lang="zh-CN" altLang="en-US" dirty="0">
              <a:latin typeface="宋体" charset="-122"/>
            </a:endParaRPr>
          </a:p>
        </p:txBody>
      </p:sp>
      <p:sp>
        <p:nvSpPr>
          <p:cNvPr id="203780" name="Text Box 1028"/>
          <p:cNvSpPr txBox="1">
            <a:spLocks noChangeArrowheads="1"/>
          </p:cNvSpPr>
          <p:nvPr/>
        </p:nvSpPr>
        <p:spPr bwMode="auto">
          <a:xfrm>
            <a:off x="1371600" y="4475163"/>
            <a:ext cx="1098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latin typeface="宋体" charset="-122"/>
              </a:rPr>
              <a:t>	</a:t>
            </a:r>
          </a:p>
          <a:p>
            <a:pPr algn="l"/>
            <a:r>
              <a:rPr lang="en-US" altLang="zh-CN">
                <a:latin typeface="宋体" charset="-122"/>
              </a:rPr>
              <a:t>	</a:t>
            </a:r>
          </a:p>
          <a:p>
            <a:pPr algn="l"/>
            <a:r>
              <a:rPr lang="en-US" altLang="zh-CN">
                <a:latin typeface="宋体" charset="-122"/>
              </a:rPr>
              <a:t>	</a:t>
            </a:r>
          </a:p>
          <a:p>
            <a:pPr algn="l"/>
            <a:endParaRPr lang="en-US" altLang="zh-CN"/>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26</a:t>
            </a:fld>
            <a:endParaRPr lang="en-US" altLang="zh-CN"/>
          </a:p>
        </p:txBody>
      </p:sp>
    </p:spTree>
    <p:extLst>
      <p:ext uri="{BB962C8B-B14F-4D97-AF65-F5344CB8AC3E}">
        <p14:creationId xmlns:p14="http://schemas.microsoft.com/office/powerpoint/2010/main" val="3147125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Effect transition="in" filter="wipe(up)">
                                      <p:cBhvr>
                                        <p:cTn id="7" dur="500"/>
                                        <p:tgtEl>
                                          <p:spTgt spid="203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3778">
                                            <p:txEl>
                                              <p:pRg st="1" end="1"/>
                                            </p:txEl>
                                          </p:spTgt>
                                        </p:tgtEl>
                                        <p:attrNameLst>
                                          <p:attrName>style.visibility</p:attrName>
                                        </p:attrNameLst>
                                      </p:cBhvr>
                                      <p:to>
                                        <p:strVal val="visible"/>
                                      </p:to>
                                    </p:set>
                                    <p:animEffect transition="in" filter="wipe(up)">
                                      <p:cBhvr>
                                        <p:cTn id="12" dur="500"/>
                                        <p:tgtEl>
                                          <p:spTgt spid="2037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3778">
                                            <p:txEl>
                                              <p:pRg st="2" end="2"/>
                                            </p:txEl>
                                          </p:spTgt>
                                        </p:tgtEl>
                                        <p:attrNameLst>
                                          <p:attrName>style.visibility</p:attrName>
                                        </p:attrNameLst>
                                      </p:cBhvr>
                                      <p:to>
                                        <p:strVal val="visible"/>
                                      </p:to>
                                    </p:set>
                                    <p:animEffect transition="in" filter="wipe(up)">
                                      <p:cBhvr>
                                        <p:cTn id="17" dur="500"/>
                                        <p:tgtEl>
                                          <p:spTgt spid="203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3778">
                                            <p:txEl>
                                              <p:pRg st="3" end="3"/>
                                            </p:txEl>
                                          </p:spTgt>
                                        </p:tgtEl>
                                        <p:attrNameLst>
                                          <p:attrName>style.visibility</p:attrName>
                                        </p:attrNameLst>
                                      </p:cBhvr>
                                      <p:to>
                                        <p:strVal val="visible"/>
                                      </p:to>
                                    </p:set>
                                    <p:animEffect transition="in" filter="wipe(up)">
                                      <p:cBhvr>
                                        <p:cTn id="22" dur="500"/>
                                        <p:tgtEl>
                                          <p:spTgt spid="2037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3778">
                                            <p:txEl>
                                              <p:pRg st="5" end="5"/>
                                            </p:txEl>
                                          </p:spTgt>
                                        </p:tgtEl>
                                        <p:attrNameLst>
                                          <p:attrName>style.visibility</p:attrName>
                                        </p:attrNameLst>
                                      </p:cBhvr>
                                      <p:to>
                                        <p:strVal val="visible"/>
                                      </p:to>
                                    </p:set>
                                    <p:animEffect transition="in" filter="wipe(up)">
                                      <p:cBhvr>
                                        <p:cTn id="27" dur="500"/>
                                        <p:tgtEl>
                                          <p:spTgt spid="20377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3778">
                                            <p:txEl>
                                              <p:pRg st="7" end="7"/>
                                            </p:txEl>
                                          </p:spTgt>
                                        </p:tgtEl>
                                        <p:attrNameLst>
                                          <p:attrName>style.visibility</p:attrName>
                                        </p:attrNameLst>
                                      </p:cBhvr>
                                      <p:to>
                                        <p:strVal val="visible"/>
                                      </p:to>
                                    </p:set>
                                    <p:animEffect transition="in" filter="wipe(up)">
                                      <p:cBhvr>
                                        <p:cTn id="32" dur="500"/>
                                        <p:tgtEl>
                                          <p:spTgt spid="203778">
                                            <p:txEl>
                                              <p:pRg st="7" end="7"/>
                                            </p:txEl>
                                          </p:spTgt>
                                        </p:tgtEl>
                                      </p:cBhvr>
                                    </p:animEffect>
                                  </p:childTnLst>
                                </p:cTn>
                              </p:par>
                            </p:childTnLst>
                          </p:cTn>
                        </p:par>
                        <p:par>
                          <p:cTn id="33" fill="hold" nodeType="with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03778">
                                            <p:txEl>
                                              <p:pRg st="8" end="8"/>
                                            </p:txEl>
                                          </p:spTgt>
                                        </p:tgtEl>
                                        <p:attrNameLst>
                                          <p:attrName>style.visibility</p:attrName>
                                        </p:attrNameLst>
                                      </p:cBhvr>
                                      <p:to>
                                        <p:strVal val="visible"/>
                                      </p:to>
                                    </p:set>
                                    <p:animEffect transition="in" filter="wipe(up)">
                                      <p:cBhvr>
                                        <p:cTn id="36" dur="500"/>
                                        <p:tgtEl>
                                          <p:spTgt spid="203778">
                                            <p:txEl>
                                              <p:pRg st="8" end="8"/>
                                            </p:txEl>
                                          </p:spTgt>
                                        </p:tgtEl>
                                      </p:cBhvr>
                                    </p:animEffect>
                                  </p:childTnLst>
                                </p:cTn>
                              </p:par>
                            </p:childTnLst>
                          </p:cTn>
                        </p:par>
                        <p:par>
                          <p:cTn id="37" fill="hold" nodeType="withGroup">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203778">
                                            <p:txEl>
                                              <p:pRg st="9" end="9"/>
                                            </p:txEl>
                                          </p:spTgt>
                                        </p:tgtEl>
                                        <p:attrNameLst>
                                          <p:attrName>style.visibility</p:attrName>
                                        </p:attrNameLst>
                                      </p:cBhvr>
                                      <p:to>
                                        <p:strVal val="visible"/>
                                      </p:to>
                                    </p:set>
                                    <p:animEffect transition="in" filter="wipe(up)">
                                      <p:cBhvr>
                                        <p:cTn id="40" dur="500"/>
                                        <p:tgtEl>
                                          <p:spTgt spid="2037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uiExpand="1"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1026"/>
          <p:cNvSpPr>
            <a:spLocks noGrp="1" noChangeArrowheads="1"/>
          </p:cNvSpPr>
          <p:nvPr>
            <p:ph type="title"/>
          </p:nvPr>
        </p:nvSpPr>
        <p:spPr>
          <a:xfrm>
            <a:off x="304800" y="152400"/>
            <a:ext cx="8610600" cy="669925"/>
          </a:xfrm>
        </p:spPr>
        <p:txBody>
          <a:bodyPr/>
          <a:lstStyle/>
          <a:p>
            <a:r>
              <a:rPr lang="zh-CN" altLang="en-US" sz="3600" dirty="0">
                <a:latin typeface="宋体" charset="-122"/>
              </a:rPr>
              <a:t>文法书写约定</a:t>
            </a:r>
          </a:p>
        </p:txBody>
      </p:sp>
      <p:sp>
        <p:nvSpPr>
          <p:cNvPr id="205827" name="Rectangle 1027"/>
          <p:cNvSpPr>
            <a:spLocks noGrp="1" noChangeArrowheads="1"/>
          </p:cNvSpPr>
          <p:nvPr>
            <p:ph type="body" idx="1"/>
          </p:nvPr>
        </p:nvSpPr>
        <p:spPr>
          <a:xfrm>
            <a:off x="228600" y="990600"/>
            <a:ext cx="8716963" cy="5334000"/>
          </a:xfrm>
        </p:spPr>
        <p:txBody>
          <a:bodyPr/>
          <a:lstStyle/>
          <a:p>
            <a:r>
              <a:rPr lang="zh-CN" altLang="en-US" dirty="0">
                <a:latin typeface="宋体" charset="-122"/>
              </a:rPr>
              <a:t>终结符号</a:t>
            </a:r>
          </a:p>
          <a:p>
            <a:pPr lvl="1"/>
            <a:r>
              <a:rPr lang="zh-CN" altLang="en-US" dirty="0">
                <a:latin typeface="宋体" charset="-122"/>
              </a:rPr>
              <a:t>次序靠前的小写字母，如：</a:t>
            </a:r>
            <a:r>
              <a:rPr lang="en-US" altLang="zh-CN" dirty="0">
                <a:latin typeface="宋体" charset="-122"/>
              </a:rPr>
              <a:t>a</a:t>
            </a:r>
            <a:r>
              <a:rPr lang="zh-CN" altLang="en-US" dirty="0">
                <a:latin typeface="宋体" charset="-122"/>
              </a:rPr>
              <a:t>、</a:t>
            </a:r>
            <a:r>
              <a:rPr lang="en-US" altLang="zh-CN" dirty="0">
                <a:latin typeface="宋体" charset="-122"/>
              </a:rPr>
              <a:t>b</a:t>
            </a:r>
            <a:r>
              <a:rPr lang="zh-CN" altLang="en-US" dirty="0">
                <a:latin typeface="宋体" charset="-122"/>
              </a:rPr>
              <a:t>、</a:t>
            </a:r>
            <a:r>
              <a:rPr lang="en-US" altLang="zh-CN" dirty="0">
                <a:latin typeface="宋体" charset="-122"/>
              </a:rPr>
              <a:t>c</a:t>
            </a:r>
          </a:p>
          <a:p>
            <a:pPr lvl="1"/>
            <a:r>
              <a:rPr lang="zh-CN" altLang="en-US" dirty="0">
                <a:latin typeface="宋体" charset="-122"/>
              </a:rPr>
              <a:t>运算符号，如：</a:t>
            </a:r>
            <a:r>
              <a:rPr lang="en-US" altLang="zh-CN" dirty="0">
                <a:latin typeface="宋体" charset="-122"/>
              </a:rPr>
              <a:t>+</a:t>
            </a:r>
            <a:r>
              <a:rPr lang="zh-CN" altLang="en-US" dirty="0">
                <a:latin typeface="宋体" charset="-122"/>
              </a:rPr>
              <a:t>、</a:t>
            </a:r>
            <a:r>
              <a:rPr lang="en-US" altLang="zh-CN" dirty="0">
                <a:latin typeface="宋体" charset="-122"/>
              </a:rPr>
              <a:t>-</a:t>
            </a:r>
            <a:r>
              <a:rPr lang="zh-CN" altLang="en-US" dirty="0">
                <a:latin typeface="宋体" charset="-122"/>
              </a:rPr>
              <a:t>、*、</a:t>
            </a:r>
            <a:r>
              <a:rPr lang="en-US" altLang="zh-CN" dirty="0">
                <a:latin typeface="宋体" charset="-122"/>
              </a:rPr>
              <a:t>/</a:t>
            </a:r>
          </a:p>
          <a:p>
            <a:pPr lvl="1"/>
            <a:r>
              <a:rPr lang="zh-CN" altLang="en-US" dirty="0">
                <a:latin typeface="宋体" charset="-122"/>
              </a:rPr>
              <a:t>各种标点符号，如：括号、逗号、冒号、等于号</a:t>
            </a:r>
          </a:p>
          <a:p>
            <a:pPr lvl="1"/>
            <a:r>
              <a:rPr lang="zh-CN" altLang="en-US" dirty="0">
                <a:latin typeface="宋体" charset="-122"/>
              </a:rPr>
              <a:t>数字</a:t>
            </a:r>
            <a:r>
              <a:rPr lang="en-US" altLang="zh-CN" dirty="0">
                <a:latin typeface="宋体" charset="-122"/>
              </a:rPr>
              <a:t>1</a:t>
            </a:r>
            <a:r>
              <a:rPr lang="zh-CN" altLang="en-US" dirty="0">
                <a:latin typeface="宋体" charset="-122"/>
              </a:rPr>
              <a:t>、</a:t>
            </a:r>
            <a:r>
              <a:rPr lang="en-US" altLang="zh-CN" dirty="0">
                <a:latin typeface="宋体" charset="-122"/>
              </a:rPr>
              <a:t>2</a:t>
            </a:r>
            <a:r>
              <a:rPr lang="zh-CN" altLang="en-US" dirty="0">
                <a:latin typeface="宋体" charset="-122"/>
              </a:rPr>
              <a:t>、</a:t>
            </a:r>
            <a:r>
              <a:rPr lang="en-US" altLang="zh-CN" dirty="0">
                <a:latin typeface="Times New Roman"/>
              </a:rPr>
              <a:t>…</a:t>
            </a:r>
            <a:r>
              <a:rPr lang="zh-CN" altLang="en-US" dirty="0">
                <a:latin typeface="宋体" charset="-122"/>
              </a:rPr>
              <a:t>、</a:t>
            </a:r>
            <a:r>
              <a:rPr lang="en-US" altLang="zh-CN" dirty="0">
                <a:latin typeface="宋体" charset="-122"/>
              </a:rPr>
              <a:t>9</a:t>
            </a:r>
          </a:p>
          <a:p>
            <a:pPr lvl="1"/>
            <a:r>
              <a:rPr lang="zh-CN" altLang="en-US" dirty="0">
                <a:latin typeface="宋体" charset="-122"/>
              </a:rPr>
              <a:t>黑体字符串，如：</a:t>
            </a:r>
            <a:r>
              <a:rPr lang="en-US" altLang="zh-CN" dirty="0">
                <a:latin typeface="宋体" charset="-122"/>
              </a:rPr>
              <a:t>id</a:t>
            </a:r>
            <a:r>
              <a:rPr lang="zh-CN" altLang="en-US" dirty="0">
                <a:latin typeface="宋体" charset="-122"/>
              </a:rPr>
              <a:t>、</a:t>
            </a:r>
            <a:r>
              <a:rPr lang="en-US" altLang="zh-CN" dirty="0">
                <a:latin typeface="宋体" charset="-122"/>
              </a:rPr>
              <a:t>begin</a:t>
            </a:r>
            <a:r>
              <a:rPr lang="zh-CN" altLang="en-US" dirty="0">
                <a:latin typeface="宋体" charset="-122"/>
              </a:rPr>
              <a:t>、</a:t>
            </a:r>
            <a:r>
              <a:rPr lang="en-US" altLang="zh-CN" dirty="0">
                <a:latin typeface="宋体" charset="-122"/>
              </a:rPr>
              <a:t>if</a:t>
            </a:r>
            <a:r>
              <a:rPr lang="zh-CN" altLang="en-US" dirty="0">
                <a:latin typeface="宋体" charset="-122"/>
              </a:rPr>
              <a:t>、</a:t>
            </a:r>
            <a:r>
              <a:rPr lang="en-US" altLang="zh-CN" dirty="0">
                <a:latin typeface="宋体" charset="-122"/>
              </a:rPr>
              <a:t>then</a:t>
            </a:r>
          </a:p>
          <a:p>
            <a:pPr lvl="1"/>
            <a:endParaRPr lang="en-US" altLang="zh-CN" b="0" dirty="0">
              <a:latin typeface="宋体" charset="-122"/>
            </a:endParaRPr>
          </a:p>
          <a:p>
            <a:r>
              <a:rPr lang="zh-CN" altLang="en-US" dirty="0">
                <a:latin typeface="宋体" charset="-122"/>
              </a:rPr>
              <a:t>非终结符号</a:t>
            </a:r>
          </a:p>
          <a:p>
            <a:pPr lvl="1"/>
            <a:r>
              <a:rPr lang="zh-CN" altLang="en-US" dirty="0">
                <a:latin typeface="宋体" charset="-122"/>
              </a:rPr>
              <a:t>次序靠前的大写字母，如：</a:t>
            </a:r>
            <a:r>
              <a:rPr lang="en-US" altLang="zh-CN" dirty="0">
                <a:latin typeface="宋体" charset="-122"/>
              </a:rPr>
              <a:t>A</a:t>
            </a:r>
            <a:r>
              <a:rPr lang="zh-CN" altLang="en-US" dirty="0">
                <a:latin typeface="宋体" charset="-122"/>
              </a:rPr>
              <a:t>、</a:t>
            </a:r>
            <a:r>
              <a:rPr lang="en-US" altLang="zh-CN" dirty="0">
                <a:latin typeface="宋体" charset="-122"/>
              </a:rPr>
              <a:t>B</a:t>
            </a:r>
            <a:r>
              <a:rPr lang="zh-CN" altLang="en-US" dirty="0">
                <a:latin typeface="宋体" charset="-122"/>
              </a:rPr>
              <a:t>、</a:t>
            </a:r>
            <a:r>
              <a:rPr lang="en-US" altLang="zh-CN" dirty="0">
                <a:latin typeface="宋体" charset="-122"/>
              </a:rPr>
              <a:t>C</a:t>
            </a:r>
          </a:p>
          <a:p>
            <a:pPr lvl="1"/>
            <a:r>
              <a:rPr lang="zh-CN" altLang="en-US" dirty="0">
                <a:latin typeface="宋体" charset="-122"/>
              </a:rPr>
              <a:t>大写字母</a:t>
            </a:r>
            <a:r>
              <a:rPr lang="en-US" altLang="zh-CN" dirty="0">
                <a:latin typeface="宋体" charset="-122"/>
              </a:rPr>
              <a:t>S</a:t>
            </a:r>
            <a:r>
              <a:rPr lang="zh-CN" altLang="en-US" dirty="0">
                <a:latin typeface="宋体" charset="-122"/>
              </a:rPr>
              <a:t>常用作文法的开始符号</a:t>
            </a:r>
          </a:p>
          <a:p>
            <a:pPr lvl="1"/>
            <a:r>
              <a:rPr lang="zh-CN" altLang="en-US" dirty="0">
                <a:latin typeface="宋体" charset="-122"/>
              </a:rPr>
              <a:t>小写的斜体符号串，如：</a:t>
            </a:r>
            <a:r>
              <a:rPr lang="en-US" altLang="zh-CN" i="1" dirty="0">
                <a:latin typeface="宋体" charset="-122"/>
              </a:rPr>
              <a:t>expr</a:t>
            </a:r>
            <a:r>
              <a:rPr lang="zh-CN" altLang="en-US" dirty="0">
                <a:latin typeface="宋体" charset="-122"/>
              </a:rPr>
              <a:t>、</a:t>
            </a:r>
            <a:r>
              <a:rPr lang="en-US" altLang="zh-CN" i="1" dirty="0">
                <a:latin typeface="宋体" charset="-122"/>
              </a:rPr>
              <a:t>term</a:t>
            </a:r>
            <a:r>
              <a:rPr lang="zh-CN" altLang="en-US" dirty="0">
                <a:latin typeface="宋体" charset="-122"/>
              </a:rPr>
              <a:t>、</a:t>
            </a:r>
            <a:r>
              <a:rPr lang="en-US" altLang="zh-CN" i="1" dirty="0">
                <a:latin typeface="宋体" charset="-122"/>
              </a:rPr>
              <a:t>factor</a:t>
            </a:r>
            <a:r>
              <a:rPr lang="zh-CN" altLang="en-US" dirty="0">
                <a:latin typeface="宋体" charset="-122"/>
              </a:rPr>
              <a:t>、</a:t>
            </a:r>
            <a:r>
              <a:rPr lang="en-US" altLang="zh-CN" i="1" dirty="0" err="1">
                <a:latin typeface="宋体" charset="-122"/>
              </a:rPr>
              <a:t>stmt</a:t>
            </a:r>
            <a:endParaRPr lang="en-US" altLang="zh-CN"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27</a:t>
            </a:fld>
            <a:endParaRPr lang="en-US" altLang="zh-CN"/>
          </a:p>
        </p:txBody>
      </p:sp>
    </p:spTree>
    <p:extLst>
      <p:ext uri="{BB962C8B-B14F-4D97-AF65-F5344CB8AC3E}">
        <p14:creationId xmlns:p14="http://schemas.microsoft.com/office/powerpoint/2010/main" val="4092446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up)">
                                      <p:cBhvr>
                                        <p:cTn id="7" dur="500"/>
                                        <p:tgtEl>
                                          <p:spTgt spid="2058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5827">
                                            <p:txEl>
                                              <p:pRg st="1" end="1"/>
                                            </p:txEl>
                                          </p:spTgt>
                                        </p:tgtEl>
                                        <p:attrNameLst>
                                          <p:attrName>style.visibility</p:attrName>
                                        </p:attrNameLst>
                                      </p:cBhvr>
                                      <p:to>
                                        <p:strVal val="visible"/>
                                      </p:to>
                                    </p:set>
                                    <p:animEffect transition="in" filter="wipe(up)">
                                      <p:cBhvr>
                                        <p:cTn id="10" dur="500"/>
                                        <p:tgtEl>
                                          <p:spTgt spid="2058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Effect transition="in" filter="wipe(up)">
                                      <p:cBhvr>
                                        <p:cTn id="13" dur="500"/>
                                        <p:tgtEl>
                                          <p:spTgt spid="20582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5827">
                                            <p:txEl>
                                              <p:pRg st="3" end="3"/>
                                            </p:txEl>
                                          </p:spTgt>
                                        </p:tgtEl>
                                        <p:attrNameLst>
                                          <p:attrName>style.visibility</p:attrName>
                                        </p:attrNameLst>
                                      </p:cBhvr>
                                      <p:to>
                                        <p:strVal val="visible"/>
                                      </p:to>
                                    </p:set>
                                    <p:animEffect transition="in" filter="wipe(up)">
                                      <p:cBhvr>
                                        <p:cTn id="16" dur="500"/>
                                        <p:tgtEl>
                                          <p:spTgt spid="20582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5827">
                                            <p:txEl>
                                              <p:pRg st="4" end="4"/>
                                            </p:txEl>
                                          </p:spTgt>
                                        </p:tgtEl>
                                        <p:attrNameLst>
                                          <p:attrName>style.visibility</p:attrName>
                                        </p:attrNameLst>
                                      </p:cBhvr>
                                      <p:to>
                                        <p:strVal val="visible"/>
                                      </p:to>
                                    </p:set>
                                    <p:animEffect transition="in" filter="wipe(up)">
                                      <p:cBhvr>
                                        <p:cTn id="19" dur="500"/>
                                        <p:tgtEl>
                                          <p:spTgt spid="20582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5827">
                                            <p:txEl>
                                              <p:pRg st="5" end="5"/>
                                            </p:txEl>
                                          </p:spTgt>
                                        </p:tgtEl>
                                        <p:attrNameLst>
                                          <p:attrName>style.visibility</p:attrName>
                                        </p:attrNameLst>
                                      </p:cBhvr>
                                      <p:to>
                                        <p:strVal val="visible"/>
                                      </p:to>
                                    </p:set>
                                    <p:animEffect transition="in" filter="wipe(up)">
                                      <p:cBhvr>
                                        <p:cTn id="22" dur="500"/>
                                        <p:tgtEl>
                                          <p:spTgt spid="2058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5827">
                                            <p:txEl>
                                              <p:pRg st="7" end="7"/>
                                            </p:txEl>
                                          </p:spTgt>
                                        </p:tgtEl>
                                        <p:attrNameLst>
                                          <p:attrName>style.visibility</p:attrName>
                                        </p:attrNameLst>
                                      </p:cBhvr>
                                      <p:to>
                                        <p:strVal val="visible"/>
                                      </p:to>
                                    </p:set>
                                    <p:animEffect transition="in" filter="wipe(up)">
                                      <p:cBhvr>
                                        <p:cTn id="27" dur="500"/>
                                        <p:tgtEl>
                                          <p:spTgt spid="205827">
                                            <p:txEl>
                                              <p:pRg st="7" end="7"/>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05827">
                                            <p:txEl>
                                              <p:pRg st="8" end="8"/>
                                            </p:txEl>
                                          </p:spTgt>
                                        </p:tgtEl>
                                        <p:attrNameLst>
                                          <p:attrName>style.visibility</p:attrName>
                                        </p:attrNameLst>
                                      </p:cBhvr>
                                      <p:to>
                                        <p:strVal val="visible"/>
                                      </p:to>
                                    </p:set>
                                    <p:animEffect transition="in" filter="wipe(up)">
                                      <p:cBhvr>
                                        <p:cTn id="30" dur="500"/>
                                        <p:tgtEl>
                                          <p:spTgt spid="205827">
                                            <p:txEl>
                                              <p:pRg st="8" end="8"/>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5827">
                                            <p:txEl>
                                              <p:pRg st="9" end="9"/>
                                            </p:txEl>
                                          </p:spTgt>
                                        </p:tgtEl>
                                        <p:attrNameLst>
                                          <p:attrName>style.visibility</p:attrName>
                                        </p:attrNameLst>
                                      </p:cBhvr>
                                      <p:to>
                                        <p:strVal val="visible"/>
                                      </p:to>
                                    </p:set>
                                    <p:animEffect transition="in" filter="wipe(up)">
                                      <p:cBhvr>
                                        <p:cTn id="33" dur="500"/>
                                        <p:tgtEl>
                                          <p:spTgt spid="205827">
                                            <p:txEl>
                                              <p:pRg st="9" end="9"/>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05827">
                                            <p:txEl>
                                              <p:pRg st="10" end="10"/>
                                            </p:txEl>
                                          </p:spTgt>
                                        </p:tgtEl>
                                        <p:attrNameLst>
                                          <p:attrName>style.visibility</p:attrName>
                                        </p:attrNameLst>
                                      </p:cBhvr>
                                      <p:to>
                                        <p:strVal val="visible"/>
                                      </p:to>
                                    </p:set>
                                    <p:animEffect transition="in" filter="wipe(up)">
                                      <p:cBhvr>
                                        <p:cTn id="36" dur="500"/>
                                        <p:tgtEl>
                                          <p:spTgt spid="2058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998730"/>
            <a:ext cx="8686800" cy="5402070"/>
          </a:xfrm>
        </p:spPr>
        <p:txBody>
          <a:bodyPr/>
          <a:lstStyle/>
          <a:p>
            <a:r>
              <a:rPr lang="zh-CN" altLang="en-US" dirty="0">
                <a:latin typeface="宋体" charset="-122"/>
              </a:rPr>
              <a:t>文法符号</a:t>
            </a:r>
          </a:p>
          <a:p>
            <a:pPr lvl="1"/>
            <a:r>
              <a:rPr lang="zh-CN" altLang="en-US" dirty="0">
                <a:latin typeface="宋体" charset="-122"/>
              </a:rPr>
              <a:t>次序靠后的大写字母，如：</a:t>
            </a:r>
            <a:r>
              <a:rPr lang="en-US" altLang="zh-CN" dirty="0">
                <a:latin typeface="宋体" charset="-122"/>
              </a:rPr>
              <a:t>X</a:t>
            </a:r>
            <a:r>
              <a:rPr lang="zh-CN" altLang="en-US" dirty="0">
                <a:latin typeface="宋体" charset="-122"/>
              </a:rPr>
              <a:t>、</a:t>
            </a:r>
            <a:r>
              <a:rPr lang="en-US" altLang="zh-CN" dirty="0">
                <a:latin typeface="宋体" charset="-122"/>
              </a:rPr>
              <a:t>Y</a:t>
            </a:r>
            <a:r>
              <a:rPr lang="zh-CN" altLang="en-US" dirty="0">
                <a:latin typeface="宋体" charset="-122"/>
              </a:rPr>
              <a:t>、</a:t>
            </a:r>
            <a:r>
              <a:rPr lang="en-US" altLang="zh-CN" dirty="0" smtClean="0">
                <a:latin typeface="宋体" charset="-122"/>
              </a:rPr>
              <a:t>Z</a:t>
            </a:r>
          </a:p>
          <a:p>
            <a:pPr lvl="1"/>
            <a:endParaRPr lang="en-US" altLang="zh-CN" dirty="0">
              <a:latin typeface="宋体" charset="-122"/>
            </a:endParaRPr>
          </a:p>
          <a:p>
            <a:r>
              <a:rPr lang="zh-CN" altLang="en-US" dirty="0" smtClean="0">
                <a:latin typeface="宋体" charset="-122"/>
              </a:rPr>
              <a:t>终结</a:t>
            </a:r>
            <a:r>
              <a:rPr lang="zh-CN" altLang="en-US" dirty="0">
                <a:latin typeface="宋体" charset="-122"/>
              </a:rPr>
              <a:t>符号串</a:t>
            </a:r>
          </a:p>
          <a:p>
            <a:pPr lvl="1"/>
            <a:r>
              <a:rPr lang="zh-CN" altLang="en-US" dirty="0">
                <a:latin typeface="宋体" charset="-122"/>
              </a:rPr>
              <a:t>次序靠后的小写字母，如：</a:t>
            </a:r>
            <a:r>
              <a:rPr lang="en-US" altLang="zh-CN" dirty="0">
                <a:latin typeface="宋体" charset="-122"/>
              </a:rPr>
              <a:t>u</a:t>
            </a:r>
            <a:r>
              <a:rPr lang="zh-CN" altLang="en-US" dirty="0">
                <a:latin typeface="宋体" charset="-122"/>
              </a:rPr>
              <a:t>、</a:t>
            </a:r>
            <a:r>
              <a:rPr lang="en-US" altLang="zh-CN" dirty="0">
                <a:latin typeface="宋体" charset="-122"/>
              </a:rPr>
              <a:t>v</a:t>
            </a:r>
            <a:r>
              <a:rPr lang="zh-CN" altLang="en-US" dirty="0">
                <a:latin typeface="宋体" charset="-122"/>
              </a:rPr>
              <a:t>、</a:t>
            </a:r>
            <a:r>
              <a:rPr lang="en-US" altLang="zh-CN" dirty="0">
                <a:latin typeface="Times New Roman"/>
              </a:rPr>
              <a:t>…</a:t>
            </a:r>
            <a:r>
              <a:rPr lang="zh-CN" altLang="en-US" dirty="0">
                <a:latin typeface="宋体" charset="-122"/>
              </a:rPr>
              <a:t>、</a:t>
            </a:r>
            <a:r>
              <a:rPr lang="en-US" altLang="zh-CN" dirty="0">
                <a:latin typeface="宋体" charset="-122"/>
              </a:rPr>
              <a:t>z</a:t>
            </a:r>
          </a:p>
          <a:p>
            <a:pPr lvl="1"/>
            <a:endParaRPr lang="en-US" altLang="zh-CN" sz="2000" dirty="0">
              <a:latin typeface="宋体" charset="-122"/>
            </a:endParaRPr>
          </a:p>
          <a:p>
            <a:r>
              <a:rPr lang="zh-CN" altLang="en-US" dirty="0">
                <a:latin typeface="宋体" charset="-122"/>
              </a:rPr>
              <a:t>文法符号串</a:t>
            </a:r>
          </a:p>
          <a:p>
            <a:pPr lvl="1"/>
            <a:r>
              <a:rPr lang="zh-CN" altLang="en-US" dirty="0">
                <a:latin typeface="宋体" charset="-122"/>
              </a:rPr>
              <a:t>小写的希腊字母，如：</a:t>
            </a:r>
            <a:r>
              <a:rPr lang="zh-CN" altLang="en-US" dirty="0">
                <a:latin typeface="宋体" charset="-122"/>
                <a:sym typeface="Symbol" pitchFamily="18" charset="2"/>
              </a:rPr>
              <a:t></a:t>
            </a:r>
            <a:r>
              <a:rPr lang="zh-CN" altLang="en-US" dirty="0">
                <a:latin typeface="宋体" charset="-122"/>
              </a:rPr>
              <a:t>、</a:t>
            </a:r>
            <a:r>
              <a:rPr lang="zh-CN" altLang="en-US" dirty="0">
                <a:latin typeface="宋体" charset="-122"/>
                <a:sym typeface="Symbol" pitchFamily="18" charset="2"/>
              </a:rPr>
              <a:t></a:t>
            </a:r>
            <a:r>
              <a:rPr lang="zh-CN" altLang="en-US" dirty="0">
                <a:latin typeface="宋体" charset="-122"/>
              </a:rPr>
              <a:t>、</a:t>
            </a:r>
            <a:r>
              <a:rPr lang="zh-CN" altLang="en-US" dirty="0">
                <a:latin typeface="宋体" charset="-122"/>
                <a:sym typeface="Symbol" pitchFamily="18" charset="2"/>
              </a:rPr>
              <a:t></a:t>
            </a:r>
            <a:r>
              <a:rPr lang="zh-CN" altLang="en-US" dirty="0">
                <a:latin typeface="宋体" charset="-122"/>
              </a:rPr>
              <a:t>、</a:t>
            </a:r>
            <a:r>
              <a:rPr lang="zh-CN" altLang="en-US" dirty="0">
                <a:latin typeface="宋体" charset="-122"/>
                <a:sym typeface="Symbol" pitchFamily="18" charset="2"/>
              </a:rPr>
              <a:t></a:t>
            </a:r>
          </a:p>
          <a:p>
            <a:pPr lvl="1"/>
            <a:endParaRPr lang="zh-CN" altLang="en-US" dirty="0">
              <a:latin typeface="宋体" charset="-122"/>
              <a:sym typeface="Symbol" pitchFamily="18" charset="2"/>
            </a:endParaRPr>
          </a:p>
          <a:p>
            <a:r>
              <a:rPr lang="zh-CN" altLang="en-US" dirty="0">
                <a:latin typeface="宋体" charset="-122"/>
              </a:rPr>
              <a:t>可以直接用产生式的集合代替四元组来描述文法，</a:t>
            </a:r>
            <a:r>
              <a:rPr lang="zh-CN" altLang="en-US" dirty="0">
                <a:solidFill>
                  <a:srgbClr val="0000FF"/>
                </a:solidFill>
                <a:latin typeface="宋体" charset="-122"/>
              </a:rPr>
              <a:t>第一个产生式的左部符号是文法的开始符号</a:t>
            </a:r>
            <a:r>
              <a:rPr lang="zh-CN" altLang="en-US" dirty="0">
                <a:latin typeface="宋体" charset="-122"/>
              </a:rPr>
              <a:t>。</a:t>
            </a:r>
          </a:p>
          <a:p>
            <a:endParaRPr lang="zh-CN" altLang="en-US" dirty="0"/>
          </a:p>
        </p:txBody>
      </p:sp>
      <p:sp>
        <p:nvSpPr>
          <p:cNvPr id="6" name="Rectangle 1026"/>
          <p:cNvSpPr>
            <a:spLocks noGrp="1" noChangeArrowheads="1"/>
          </p:cNvSpPr>
          <p:nvPr>
            <p:ph type="title"/>
          </p:nvPr>
        </p:nvSpPr>
        <p:spPr>
          <a:xfrm>
            <a:off x="304800" y="152400"/>
            <a:ext cx="8610600" cy="669925"/>
          </a:xfrm>
        </p:spPr>
        <p:txBody>
          <a:bodyPr/>
          <a:lstStyle/>
          <a:p>
            <a:r>
              <a:rPr lang="zh-CN" altLang="en-US" sz="3600" dirty="0">
                <a:latin typeface="宋体" charset="-122"/>
              </a:rPr>
              <a:t>文法书写</a:t>
            </a:r>
            <a:r>
              <a:rPr lang="zh-CN" altLang="en-US" sz="3600" dirty="0" smtClean="0">
                <a:latin typeface="宋体" charset="-122"/>
              </a:rPr>
              <a:t>约定（续）</a:t>
            </a:r>
            <a:endParaRPr lang="zh-CN" altLang="en-US" sz="3600" dirty="0">
              <a:latin typeface="宋体" charset="-122"/>
            </a:endParaRPr>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28</a:t>
            </a:fld>
            <a:endParaRPr lang="en-US" altLang="zh-CN"/>
          </a:p>
        </p:txBody>
      </p:sp>
    </p:spTree>
    <p:extLst>
      <p:ext uri="{BB962C8B-B14F-4D97-AF65-F5344CB8AC3E}">
        <p14:creationId xmlns:p14="http://schemas.microsoft.com/office/powerpoint/2010/main" val="2843966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1026"/>
          <p:cNvSpPr>
            <a:spLocks noGrp="1" noChangeArrowheads="1"/>
          </p:cNvSpPr>
          <p:nvPr>
            <p:ph type="title"/>
          </p:nvPr>
        </p:nvSpPr>
        <p:spPr/>
        <p:txBody>
          <a:bodyPr/>
          <a:lstStyle/>
          <a:p>
            <a:r>
              <a:rPr lang="zh-CN" altLang="en-US">
                <a:latin typeface="宋体" charset="-122"/>
              </a:rPr>
              <a:t>四、推导和短语</a:t>
            </a:r>
          </a:p>
        </p:txBody>
      </p:sp>
      <p:sp>
        <p:nvSpPr>
          <p:cNvPr id="207875" name="Rectangle 1027"/>
          <p:cNvSpPr>
            <a:spLocks noGrp="1" noChangeArrowheads="1"/>
          </p:cNvSpPr>
          <p:nvPr>
            <p:ph type="body" idx="1"/>
          </p:nvPr>
        </p:nvSpPr>
        <p:spPr/>
        <p:txBody>
          <a:bodyPr/>
          <a:lstStyle/>
          <a:p>
            <a:pPr>
              <a:buFont typeface="Monotype Sorts" pitchFamily="2" charset="2"/>
              <a:buNone/>
            </a:pPr>
            <a:r>
              <a:rPr lang="zh-CN" altLang="en-US" b="0">
                <a:latin typeface="宋体" charset="-122"/>
              </a:rPr>
              <a:t>例：</a:t>
            </a:r>
            <a:r>
              <a:rPr lang="zh-CN" altLang="en-US">
                <a:latin typeface="宋体" charset="-122"/>
              </a:rPr>
              <a:t>考虑简单算术表达式的文法</a:t>
            </a:r>
            <a:r>
              <a:rPr lang="en-US" altLang="zh-CN">
                <a:latin typeface="宋体" charset="-122"/>
              </a:rPr>
              <a:t>G</a:t>
            </a:r>
            <a:r>
              <a:rPr lang="zh-CN" altLang="en-US">
                <a:latin typeface="宋体" charset="-122"/>
              </a:rPr>
              <a:t>：</a:t>
            </a:r>
          </a:p>
          <a:p>
            <a:pPr lvl="1" indent="19050">
              <a:buFontTx/>
              <a:buNone/>
            </a:pPr>
            <a:r>
              <a:rPr lang="zh-CN" altLang="en-US">
                <a:latin typeface="宋体" charset="-122"/>
              </a:rPr>
              <a:t>  </a:t>
            </a:r>
            <a:r>
              <a:rPr lang="en-US" altLang="zh-CN">
                <a:latin typeface="宋体" charset="-122"/>
              </a:rPr>
              <a:t>G=({+</a:t>
            </a:r>
            <a:r>
              <a:rPr lang="zh-CN" altLang="en-US">
                <a:latin typeface="宋体" charset="-122"/>
              </a:rPr>
              <a:t>，*，（，），</a:t>
            </a:r>
            <a:r>
              <a:rPr lang="en-US" altLang="zh-CN">
                <a:latin typeface="宋体" charset="-122"/>
              </a:rPr>
              <a:t>i},{E</a:t>
            </a:r>
            <a:r>
              <a:rPr lang="zh-CN" altLang="en-US">
                <a:latin typeface="宋体" charset="-122"/>
              </a:rPr>
              <a:t>，</a:t>
            </a:r>
            <a:r>
              <a:rPr lang="en-US" altLang="zh-CN">
                <a:latin typeface="宋体" charset="-122"/>
              </a:rPr>
              <a:t>T</a:t>
            </a:r>
            <a:r>
              <a:rPr lang="zh-CN" altLang="en-US">
                <a:latin typeface="宋体" charset="-122"/>
              </a:rPr>
              <a:t>，</a:t>
            </a:r>
            <a:r>
              <a:rPr lang="en-US" altLang="zh-CN">
                <a:latin typeface="宋体" charset="-122"/>
              </a:rPr>
              <a:t>F},E,</a:t>
            </a:r>
            <a:r>
              <a:rPr lang="en-US" altLang="zh-CN">
                <a:latin typeface="宋体" charset="-122"/>
                <a:sym typeface="Symbol" pitchFamily="18" charset="2"/>
              </a:rPr>
              <a:t></a:t>
            </a:r>
            <a:r>
              <a:rPr lang="en-US" altLang="zh-CN">
                <a:latin typeface="宋体" charset="-122"/>
              </a:rPr>
              <a:t>)</a:t>
            </a:r>
          </a:p>
          <a:p>
            <a:pPr lvl="1" indent="19050">
              <a:buFontTx/>
              <a:buNone/>
            </a:pPr>
            <a:r>
              <a:rPr lang="en-US" altLang="zh-CN">
                <a:latin typeface="宋体" charset="-122"/>
                <a:sym typeface="Symbol" pitchFamily="18" charset="2"/>
              </a:rPr>
              <a:t>  </a:t>
            </a:r>
            <a:r>
              <a:rPr lang="zh-CN" altLang="en-US">
                <a:latin typeface="宋体" charset="-122"/>
              </a:rPr>
              <a:t>： </a:t>
            </a:r>
            <a:r>
              <a:rPr lang="en-US" altLang="zh-CN">
                <a:latin typeface="宋体" charset="-122"/>
              </a:rPr>
              <a:t>E</a:t>
            </a:r>
            <a:r>
              <a:rPr lang="en-US" altLang="zh-CN">
                <a:latin typeface="宋体" charset="-122"/>
                <a:sym typeface="Symbol" pitchFamily="18" charset="2"/>
              </a:rPr>
              <a:t></a:t>
            </a:r>
            <a:r>
              <a:rPr lang="en-US" altLang="zh-CN">
                <a:latin typeface="宋体" charset="-122"/>
              </a:rPr>
              <a:t> E + T | T</a:t>
            </a:r>
          </a:p>
          <a:p>
            <a:pPr lvl="1" indent="19050">
              <a:buFontTx/>
              <a:buNone/>
            </a:pPr>
            <a:r>
              <a:rPr lang="en-US" altLang="zh-CN">
                <a:latin typeface="宋体" charset="-122"/>
              </a:rPr>
              <a:t>      T</a:t>
            </a:r>
            <a:r>
              <a:rPr lang="en-US" altLang="zh-CN">
                <a:latin typeface="宋体" charset="-122"/>
                <a:sym typeface="Symbol" pitchFamily="18" charset="2"/>
              </a:rPr>
              <a:t></a:t>
            </a:r>
            <a:r>
              <a:rPr lang="en-US" altLang="zh-CN">
                <a:latin typeface="宋体" charset="-122"/>
              </a:rPr>
              <a:t> T * F | F</a:t>
            </a:r>
          </a:p>
          <a:p>
            <a:pPr lvl="1" indent="19050">
              <a:buFontTx/>
              <a:buNone/>
            </a:pPr>
            <a:r>
              <a:rPr lang="en-US" altLang="zh-CN">
                <a:latin typeface="宋体" charset="-122"/>
              </a:rPr>
              <a:t>      F</a:t>
            </a:r>
            <a:r>
              <a:rPr lang="en-US" altLang="zh-CN">
                <a:latin typeface="宋体" charset="-122"/>
                <a:sym typeface="Symbol" pitchFamily="18" charset="2"/>
              </a:rPr>
              <a:t></a:t>
            </a:r>
            <a:r>
              <a:rPr lang="zh-CN" altLang="en-US">
                <a:latin typeface="宋体" charset="-122"/>
              </a:rPr>
              <a:t>（</a:t>
            </a:r>
            <a:r>
              <a:rPr lang="en-US" altLang="zh-CN">
                <a:latin typeface="宋体" charset="-122"/>
              </a:rPr>
              <a:t>E</a:t>
            </a:r>
            <a:r>
              <a:rPr lang="zh-CN" altLang="en-US">
                <a:latin typeface="宋体" charset="-122"/>
              </a:rPr>
              <a:t>）</a:t>
            </a:r>
            <a:r>
              <a:rPr lang="en-US" altLang="zh-CN">
                <a:latin typeface="宋体" charset="-122"/>
              </a:rPr>
              <a:t>| i</a:t>
            </a:r>
          </a:p>
          <a:p>
            <a:pPr lvl="1" indent="19050">
              <a:buFontTx/>
              <a:buNone/>
            </a:pPr>
            <a:endParaRPr lang="en-US" altLang="zh-CN">
              <a:latin typeface="宋体" charset="-122"/>
            </a:endParaRPr>
          </a:p>
          <a:p>
            <a:r>
              <a:rPr lang="zh-CN" altLang="en-US">
                <a:latin typeface="宋体" charset="-122"/>
              </a:rPr>
              <a:t>文法所产生的语言</a:t>
            </a:r>
          </a:p>
          <a:p>
            <a:pPr lvl="1" indent="19050">
              <a:buFontTx/>
              <a:buNone/>
            </a:pPr>
            <a:r>
              <a:rPr lang="zh-CN" altLang="en-US">
                <a:latin typeface="宋体" charset="-122"/>
              </a:rPr>
              <a:t>从文法的开始符号出发，反复连续使用产生式对非终结符号进行替换和展开，就可以得到该文法定义的语言。</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29</a:t>
            </a:fld>
            <a:endParaRPr lang="en-US" altLang="zh-CN"/>
          </a:p>
        </p:txBody>
      </p:sp>
    </p:spTree>
    <p:extLst>
      <p:ext uri="{BB962C8B-B14F-4D97-AF65-F5344CB8AC3E}">
        <p14:creationId xmlns:p14="http://schemas.microsoft.com/office/powerpoint/2010/main" val="942517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up)">
                                      <p:cBhvr>
                                        <p:cTn id="7" dur="500"/>
                                        <p:tgtEl>
                                          <p:spTgt spid="2078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7875">
                                            <p:txEl>
                                              <p:pRg st="1" end="1"/>
                                            </p:txEl>
                                          </p:spTgt>
                                        </p:tgtEl>
                                        <p:attrNameLst>
                                          <p:attrName>style.visibility</p:attrName>
                                        </p:attrNameLst>
                                      </p:cBhvr>
                                      <p:to>
                                        <p:strVal val="visible"/>
                                      </p:to>
                                    </p:set>
                                    <p:animEffect transition="in" filter="wipe(up)">
                                      <p:cBhvr>
                                        <p:cTn id="10" dur="500"/>
                                        <p:tgtEl>
                                          <p:spTgt spid="20787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7875">
                                            <p:txEl>
                                              <p:pRg st="2" end="2"/>
                                            </p:txEl>
                                          </p:spTgt>
                                        </p:tgtEl>
                                        <p:attrNameLst>
                                          <p:attrName>style.visibility</p:attrName>
                                        </p:attrNameLst>
                                      </p:cBhvr>
                                      <p:to>
                                        <p:strVal val="visible"/>
                                      </p:to>
                                    </p:set>
                                    <p:animEffect transition="in" filter="wipe(up)">
                                      <p:cBhvr>
                                        <p:cTn id="13" dur="500"/>
                                        <p:tgtEl>
                                          <p:spTgt spid="20787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7875">
                                            <p:txEl>
                                              <p:pRg st="3" end="3"/>
                                            </p:txEl>
                                          </p:spTgt>
                                        </p:tgtEl>
                                        <p:attrNameLst>
                                          <p:attrName>style.visibility</p:attrName>
                                        </p:attrNameLst>
                                      </p:cBhvr>
                                      <p:to>
                                        <p:strVal val="visible"/>
                                      </p:to>
                                    </p:set>
                                    <p:animEffect transition="in" filter="wipe(up)">
                                      <p:cBhvr>
                                        <p:cTn id="16" dur="500"/>
                                        <p:tgtEl>
                                          <p:spTgt spid="20787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7875">
                                            <p:txEl>
                                              <p:pRg st="4" end="4"/>
                                            </p:txEl>
                                          </p:spTgt>
                                        </p:tgtEl>
                                        <p:attrNameLst>
                                          <p:attrName>style.visibility</p:attrName>
                                        </p:attrNameLst>
                                      </p:cBhvr>
                                      <p:to>
                                        <p:strVal val="visible"/>
                                      </p:to>
                                    </p:set>
                                    <p:animEffect transition="in" filter="wipe(up)">
                                      <p:cBhvr>
                                        <p:cTn id="19" dur="500"/>
                                        <p:tgtEl>
                                          <p:spTgt spid="20787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7875">
                                            <p:txEl>
                                              <p:pRg st="6" end="6"/>
                                            </p:txEl>
                                          </p:spTgt>
                                        </p:tgtEl>
                                        <p:attrNameLst>
                                          <p:attrName>style.visibility</p:attrName>
                                        </p:attrNameLst>
                                      </p:cBhvr>
                                      <p:to>
                                        <p:strVal val="visible"/>
                                      </p:to>
                                    </p:set>
                                    <p:animEffect transition="in" filter="wipe(up)">
                                      <p:cBhvr>
                                        <p:cTn id="24" dur="500"/>
                                        <p:tgtEl>
                                          <p:spTgt spid="207875">
                                            <p:txEl>
                                              <p:pRg st="6" end="6"/>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07875">
                                            <p:txEl>
                                              <p:pRg st="7" end="7"/>
                                            </p:txEl>
                                          </p:spTgt>
                                        </p:tgtEl>
                                        <p:attrNameLst>
                                          <p:attrName>style.visibility</p:attrName>
                                        </p:attrNameLst>
                                      </p:cBhvr>
                                      <p:to>
                                        <p:strVal val="visible"/>
                                      </p:to>
                                    </p:set>
                                    <p:animEffect transition="in" filter="wipe(up)">
                                      <p:cBhvr>
                                        <p:cTn id="27" dur="500"/>
                                        <p:tgtEl>
                                          <p:spTgt spid="207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1026"/>
          <p:cNvSpPr>
            <a:spLocks noGrp="1" noChangeArrowheads="1"/>
          </p:cNvSpPr>
          <p:nvPr>
            <p:ph type="title"/>
          </p:nvPr>
        </p:nvSpPr>
        <p:spPr/>
        <p:txBody>
          <a:bodyPr/>
          <a:lstStyle/>
          <a:p>
            <a:r>
              <a:rPr lang="en-US" altLang="zh-CN">
                <a:latin typeface="宋体" charset="-122"/>
              </a:rPr>
              <a:t>2.1  </a:t>
            </a:r>
            <a:r>
              <a:rPr lang="zh-CN" altLang="en-US">
                <a:latin typeface="宋体" charset="-122"/>
              </a:rPr>
              <a:t>语言和文法</a:t>
            </a:r>
          </a:p>
        </p:txBody>
      </p:sp>
      <p:sp>
        <p:nvSpPr>
          <p:cNvPr id="189443" name="Rectangle 1027"/>
          <p:cNvSpPr>
            <a:spLocks noGrp="1" noChangeArrowheads="1"/>
          </p:cNvSpPr>
          <p:nvPr>
            <p:ph type="body" idx="1"/>
          </p:nvPr>
        </p:nvSpPr>
        <p:spPr/>
        <p:txBody>
          <a:bodyPr/>
          <a:lstStyle/>
          <a:p>
            <a:pPr>
              <a:buFont typeface="Monotype Sorts" pitchFamily="2" charset="2"/>
              <a:buNone/>
            </a:pPr>
            <a:r>
              <a:rPr lang="en-US" altLang="zh-CN">
                <a:latin typeface="宋体" charset="-122"/>
              </a:rPr>
              <a:t> </a:t>
            </a:r>
            <a:r>
              <a:rPr lang="zh-CN" altLang="en-US">
                <a:latin typeface="宋体" charset="-122"/>
              </a:rPr>
              <a:t>一、字母表和符号串</a:t>
            </a:r>
          </a:p>
          <a:p>
            <a:pPr>
              <a:buFont typeface="Monotype Sorts" pitchFamily="2" charset="2"/>
              <a:buNone/>
            </a:pPr>
            <a:r>
              <a:rPr lang="zh-CN" altLang="en-US">
                <a:latin typeface="宋体" charset="-122"/>
              </a:rPr>
              <a:t> 二、语言</a:t>
            </a:r>
          </a:p>
          <a:p>
            <a:pPr>
              <a:buFont typeface="Monotype Sorts" pitchFamily="2" charset="2"/>
              <a:buNone/>
            </a:pPr>
            <a:r>
              <a:rPr lang="zh-CN" altLang="en-US">
                <a:latin typeface="宋体" charset="-122"/>
              </a:rPr>
              <a:t> 三、文法及其形式定义</a:t>
            </a:r>
          </a:p>
          <a:p>
            <a:pPr>
              <a:buFont typeface="Monotype Sorts" pitchFamily="2" charset="2"/>
              <a:buNone/>
            </a:pPr>
            <a:r>
              <a:rPr lang="zh-CN" altLang="en-US">
                <a:latin typeface="宋体" charset="-122"/>
              </a:rPr>
              <a:t> 四、推导和短语</a:t>
            </a:r>
          </a:p>
          <a:p>
            <a:pPr>
              <a:buFont typeface="Monotype Sorts" pitchFamily="2" charset="2"/>
              <a:buNone/>
            </a:pPr>
            <a:r>
              <a:rPr lang="zh-CN" altLang="en-US">
                <a:latin typeface="宋体" charset="-122"/>
              </a:rPr>
              <a:t> 五、分析树及二义性</a:t>
            </a:r>
          </a:p>
          <a:p>
            <a:pPr>
              <a:buFont typeface="Monotype Sorts" pitchFamily="2" charset="2"/>
              <a:buNone/>
            </a:pPr>
            <a:r>
              <a:rPr lang="zh-CN" altLang="en-US">
                <a:latin typeface="宋体" charset="-122"/>
              </a:rPr>
              <a:t> 六、文法的变换</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a:t>
            </a:fld>
            <a:endParaRPr lang="en-US" altLang="zh-CN"/>
          </a:p>
        </p:txBody>
      </p:sp>
    </p:spTree>
    <p:extLst>
      <p:ext uri="{BB962C8B-B14F-4D97-AF65-F5344CB8AC3E}">
        <p14:creationId xmlns:p14="http://schemas.microsoft.com/office/powerpoint/2010/main" val="15451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wipe(up)">
                                      <p:cBhvr>
                                        <p:cTn id="7" dur="5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1026"/>
          <p:cNvSpPr>
            <a:spLocks noGrp="1" noChangeArrowheads="1"/>
          </p:cNvSpPr>
          <p:nvPr>
            <p:ph type="title"/>
          </p:nvPr>
        </p:nvSpPr>
        <p:spPr/>
        <p:txBody>
          <a:bodyPr/>
          <a:lstStyle/>
          <a:p>
            <a:r>
              <a:rPr lang="zh-CN" altLang="en-US" dirty="0">
                <a:latin typeface="宋体" charset="-122"/>
              </a:rPr>
              <a:t>推导</a:t>
            </a:r>
          </a:p>
        </p:txBody>
      </p:sp>
      <p:sp>
        <p:nvSpPr>
          <p:cNvPr id="209923" name="Rectangle 1027"/>
          <p:cNvSpPr>
            <a:spLocks noGrp="1" noChangeArrowheads="1"/>
          </p:cNvSpPr>
          <p:nvPr>
            <p:ph type="body" idx="1"/>
          </p:nvPr>
        </p:nvSpPr>
        <p:spPr/>
        <p:txBody>
          <a:bodyPr/>
          <a:lstStyle/>
          <a:p>
            <a:pPr marL="0" indent="0">
              <a:buFont typeface="Monotype Sorts" pitchFamily="2" charset="2"/>
              <a:buNone/>
            </a:pPr>
            <a:r>
              <a:rPr lang="zh-CN" altLang="en-US" dirty="0">
                <a:latin typeface="宋体" charset="-122"/>
              </a:rPr>
              <a:t>假定</a:t>
            </a:r>
            <a:r>
              <a:rPr lang="en-US" altLang="zh-CN" dirty="0">
                <a:latin typeface="宋体" charset="-122"/>
              </a:rPr>
              <a:t>A</a:t>
            </a:r>
            <a:r>
              <a:rPr lang="en-US" altLang="zh-CN" dirty="0">
                <a:latin typeface="宋体" charset="-122"/>
                <a:sym typeface="Symbol" pitchFamily="18" charset="2"/>
              </a:rPr>
              <a:t></a:t>
            </a:r>
            <a:r>
              <a:rPr lang="zh-CN" altLang="en-US" dirty="0">
                <a:latin typeface="宋体" charset="-122"/>
              </a:rPr>
              <a:t>是一个产生式，</a:t>
            </a:r>
            <a:r>
              <a:rPr lang="zh-CN" altLang="en-US" dirty="0">
                <a:latin typeface="宋体" charset="-122"/>
                <a:sym typeface="Symbol" pitchFamily="18" charset="2"/>
              </a:rPr>
              <a:t></a:t>
            </a:r>
            <a:r>
              <a:rPr lang="zh-CN" altLang="en-US" dirty="0">
                <a:latin typeface="宋体" charset="-122"/>
              </a:rPr>
              <a:t>和</a:t>
            </a:r>
            <a:r>
              <a:rPr lang="zh-CN" altLang="en-US" dirty="0">
                <a:latin typeface="宋体" charset="-122"/>
                <a:sym typeface="Symbol" pitchFamily="18" charset="2"/>
              </a:rPr>
              <a:t></a:t>
            </a:r>
            <a:r>
              <a:rPr lang="zh-CN" altLang="en-US" dirty="0">
                <a:latin typeface="宋体" charset="-122"/>
              </a:rPr>
              <a:t>是任意的文法符号串，则有：     </a:t>
            </a:r>
            <a:r>
              <a:rPr lang="zh-CN" altLang="en-US" dirty="0">
                <a:latin typeface="宋体" charset="-122"/>
                <a:sym typeface="Symbol" pitchFamily="18" charset="2"/>
              </a:rPr>
              <a:t></a:t>
            </a:r>
            <a:r>
              <a:rPr lang="en-US" altLang="zh-CN" dirty="0">
                <a:latin typeface="宋体" charset="-122"/>
              </a:rPr>
              <a:t>A</a:t>
            </a:r>
            <a:r>
              <a:rPr lang="en-US" altLang="zh-CN" dirty="0">
                <a:latin typeface="宋体" charset="-122"/>
                <a:sym typeface="Symbol" pitchFamily="18" charset="2"/>
              </a:rPr>
              <a:t>  </a:t>
            </a:r>
          </a:p>
          <a:p>
            <a:pPr marL="571500" lvl="1" indent="0"/>
            <a:endParaRPr lang="en-US" altLang="zh-CN" dirty="0">
              <a:latin typeface="宋体" charset="-122"/>
              <a:sym typeface="Symbol" pitchFamily="18" charset="2"/>
            </a:endParaRPr>
          </a:p>
          <a:p>
            <a:pPr marL="0" indent="0"/>
            <a:r>
              <a:rPr lang="en-US" altLang="zh-CN" dirty="0">
                <a:latin typeface="宋体" charset="-122"/>
              </a:rPr>
              <a:t> </a:t>
            </a:r>
            <a:r>
              <a:rPr lang="en-US" altLang="zh-CN" dirty="0">
                <a:latin typeface="Times New Roman"/>
              </a:rPr>
              <a:t>“</a:t>
            </a:r>
            <a:r>
              <a:rPr lang="en-US" altLang="zh-CN" dirty="0">
                <a:latin typeface="宋体" charset="-122"/>
                <a:sym typeface="Symbol" pitchFamily="18" charset="2"/>
              </a:rPr>
              <a:t></a:t>
            </a:r>
            <a:r>
              <a:rPr lang="en-US" altLang="zh-CN" dirty="0">
                <a:latin typeface="Times New Roman"/>
              </a:rPr>
              <a:t>”</a:t>
            </a:r>
            <a:r>
              <a:rPr lang="en-US" altLang="zh-CN" dirty="0">
                <a:latin typeface="宋体" charset="-122"/>
              </a:rPr>
              <a:t> </a:t>
            </a:r>
            <a:r>
              <a:rPr lang="zh-CN" altLang="en-US" dirty="0">
                <a:latin typeface="宋体" charset="-122"/>
              </a:rPr>
              <a:t>表示 </a:t>
            </a:r>
            <a:r>
              <a:rPr lang="zh-CN" altLang="en-US" dirty="0">
                <a:latin typeface="Times New Roman"/>
              </a:rPr>
              <a:t>“</a:t>
            </a:r>
            <a:r>
              <a:rPr lang="zh-CN" altLang="en-US" dirty="0">
                <a:latin typeface="宋体" charset="-122"/>
              </a:rPr>
              <a:t>一步</a:t>
            </a:r>
            <a:r>
              <a:rPr lang="zh-CN" altLang="en-US" dirty="0">
                <a:solidFill>
                  <a:srgbClr val="0000FF"/>
                </a:solidFill>
                <a:latin typeface="宋体" charset="-122"/>
              </a:rPr>
              <a:t>推导</a:t>
            </a:r>
            <a:r>
              <a:rPr lang="zh-CN" altLang="en-US" dirty="0">
                <a:latin typeface="Times New Roman"/>
              </a:rPr>
              <a:t>”</a:t>
            </a:r>
            <a:endParaRPr lang="zh-CN" altLang="en-US" dirty="0">
              <a:latin typeface="宋体" charset="-122"/>
            </a:endParaRPr>
          </a:p>
          <a:p>
            <a:pPr marL="571500" lvl="1" indent="0">
              <a:buFontTx/>
              <a:buNone/>
            </a:pPr>
            <a:r>
              <a:rPr lang="zh-CN" altLang="en-US" dirty="0">
                <a:latin typeface="宋体" charset="-122"/>
              </a:rPr>
              <a:t>即利用产生式对左边符号串中的一个非终结符号进行替换，得到右边的符号串。</a:t>
            </a:r>
          </a:p>
          <a:p>
            <a:pPr marL="571500" lvl="1" indent="0">
              <a:buFontTx/>
              <a:buNone/>
            </a:pPr>
            <a:endParaRPr lang="zh-CN" altLang="en-US" dirty="0">
              <a:latin typeface="宋体" charset="-122"/>
            </a:endParaRPr>
          </a:p>
          <a:p>
            <a:pPr marL="0" indent="0"/>
            <a:r>
              <a:rPr lang="zh-CN" altLang="en-US" dirty="0">
                <a:latin typeface="宋体" charset="-122"/>
              </a:rPr>
              <a:t> 称</a:t>
            </a:r>
            <a:r>
              <a:rPr lang="zh-CN" altLang="en-US" dirty="0">
                <a:latin typeface="宋体" charset="-122"/>
                <a:sym typeface="Symbol" pitchFamily="18" charset="2"/>
              </a:rPr>
              <a:t></a:t>
            </a:r>
            <a:r>
              <a:rPr lang="en-US" altLang="zh-CN" dirty="0">
                <a:latin typeface="宋体" charset="-122"/>
              </a:rPr>
              <a:t>A</a:t>
            </a:r>
            <a:r>
              <a:rPr lang="en-US" altLang="zh-CN" dirty="0">
                <a:latin typeface="宋体" charset="-122"/>
                <a:sym typeface="Symbol" pitchFamily="18" charset="2"/>
              </a:rPr>
              <a:t></a:t>
            </a:r>
            <a:r>
              <a:rPr lang="zh-CN" altLang="en-US" dirty="0">
                <a:solidFill>
                  <a:srgbClr val="0000FF"/>
                </a:solidFill>
                <a:latin typeface="宋体" charset="-122"/>
              </a:rPr>
              <a:t>直接推导出</a:t>
            </a:r>
            <a:r>
              <a:rPr lang="zh-CN" altLang="en-US" dirty="0">
                <a:latin typeface="宋体" charset="-122"/>
                <a:sym typeface="Symbol" pitchFamily="18" charset="2"/>
              </a:rPr>
              <a:t></a:t>
            </a:r>
          </a:p>
          <a:p>
            <a:pPr marL="0" indent="0"/>
            <a:r>
              <a:rPr lang="zh-CN" altLang="en-US" dirty="0">
                <a:latin typeface="宋体" charset="-122"/>
              </a:rPr>
              <a:t> 也可以说</a:t>
            </a:r>
            <a:r>
              <a:rPr lang="zh-CN" altLang="en-US" dirty="0">
                <a:latin typeface="宋体" charset="-122"/>
                <a:sym typeface="Symbol" pitchFamily="18" charset="2"/>
              </a:rPr>
              <a:t></a:t>
            </a:r>
            <a:r>
              <a:rPr lang="zh-CN" altLang="en-US" dirty="0">
                <a:latin typeface="宋体" charset="-122"/>
              </a:rPr>
              <a:t>是</a:t>
            </a:r>
            <a:r>
              <a:rPr lang="zh-CN" altLang="en-US" dirty="0">
                <a:latin typeface="宋体" charset="-122"/>
                <a:sym typeface="Symbol" pitchFamily="18" charset="2"/>
              </a:rPr>
              <a:t></a:t>
            </a:r>
            <a:r>
              <a:rPr lang="en-US" altLang="zh-CN" dirty="0">
                <a:latin typeface="宋体" charset="-122"/>
              </a:rPr>
              <a:t>A</a:t>
            </a:r>
            <a:r>
              <a:rPr lang="en-US" altLang="zh-CN" dirty="0">
                <a:latin typeface="宋体" charset="-122"/>
                <a:sym typeface="Symbol" pitchFamily="18" charset="2"/>
              </a:rPr>
              <a:t></a:t>
            </a:r>
            <a:r>
              <a:rPr lang="zh-CN" altLang="en-US" dirty="0">
                <a:latin typeface="宋体" charset="-122"/>
              </a:rPr>
              <a:t>的</a:t>
            </a:r>
            <a:r>
              <a:rPr lang="zh-CN" altLang="en-US" dirty="0">
                <a:solidFill>
                  <a:srgbClr val="0000FF"/>
                </a:solidFill>
                <a:latin typeface="宋体" charset="-122"/>
              </a:rPr>
              <a:t>直接推导</a:t>
            </a:r>
          </a:p>
          <a:p>
            <a:pPr marL="0" indent="0"/>
            <a:r>
              <a:rPr lang="zh-CN" altLang="en-US" dirty="0">
                <a:solidFill>
                  <a:srgbClr val="0000FF"/>
                </a:solidFill>
                <a:latin typeface="宋体" charset="-122"/>
              </a:rPr>
              <a:t> </a:t>
            </a:r>
            <a:r>
              <a:rPr lang="zh-CN" altLang="en-US" dirty="0">
                <a:latin typeface="宋体" charset="-122"/>
              </a:rPr>
              <a:t>或说</a:t>
            </a:r>
            <a:r>
              <a:rPr lang="zh-CN" altLang="en-US" dirty="0">
                <a:latin typeface="宋体" charset="-122"/>
                <a:sym typeface="Symbol" pitchFamily="18" charset="2"/>
              </a:rPr>
              <a:t></a:t>
            </a:r>
            <a:r>
              <a:rPr lang="zh-CN" altLang="en-US" dirty="0">
                <a:solidFill>
                  <a:srgbClr val="0000FF"/>
                </a:solidFill>
                <a:latin typeface="宋体" charset="-122"/>
              </a:rPr>
              <a:t>直接归约</a:t>
            </a:r>
            <a:r>
              <a:rPr lang="zh-CN" altLang="en-US" dirty="0">
                <a:latin typeface="宋体" charset="-122"/>
              </a:rPr>
              <a:t>到</a:t>
            </a:r>
            <a:r>
              <a:rPr lang="zh-CN" altLang="en-US" dirty="0">
                <a:latin typeface="宋体" charset="-122"/>
                <a:sym typeface="Symbol" pitchFamily="18" charset="2"/>
              </a:rPr>
              <a:t></a:t>
            </a:r>
            <a:r>
              <a:rPr lang="en-US" altLang="zh-CN" dirty="0">
                <a:latin typeface="宋体" charset="-122"/>
              </a:rPr>
              <a:t>A</a:t>
            </a:r>
            <a:r>
              <a:rPr lang="en-US" altLang="zh-CN" dirty="0">
                <a:latin typeface="宋体" charset="-122"/>
                <a:sym typeface="Symbol" pitchFamily="18" charset="2"/>
              </a:rPr>
              <a:t></a:t>
            </a:r>
            <a:endParaRPr lang="en-US" altLang="zh-CN"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30</a:t>
            </a:fld>
            <a:endParaRPr lang="en-US" altLang="zh-CN"/>
          </a:p>
        </p:txBody>
      </p:sp>
    </p:spTree>
    <p:extLst>
      <p:ext uri="{BB962C8B-B14F-4D97-AF65-F5344CB8AC3E}">
        <p14:creationId xmlns:p14="http://schemas.microsoft.com/office/powerpoint/2010/main" val="56406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up)">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animEffect transition="in" filter="wipe(up)">
                                      <p:cBhvr>
                                        <p:cTn id="12" dur="500"/>
                                        <p:tgtEl>
                                          <p:spTgt spid="209923">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animEffect transition="in" filter="wipe(up)">
                                      <p:cBhvr>
                                        <p:cTn id="15" dur="500"/>
                                        <p:tgtEl>
                                          <p:spTgt spid="20992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9923">
                                            <p:txEl>
                                              <p:pRg st="5" end="5"/>
                                            </p:txEl>
                                          </p:spTgt>
                                        </p:tgtEl>
                                        <p:attrNameLst>
                                          <p:attrName>style.visibility</p:attrName>
                                        </p:attrNameLst>
                                      </p:cBhvr>
                                      <p:to>
                                        <p:strVal val="visible"/>
                                      </p:to>
                                    </p:set>
                                    <p:animEffect transition="in" filter="wipe(up)">
                                      <p:cBhvr>
                                        <p:cTn id="20" dur="500"/>
                                        <p:tgtEl>
                                          <p:spTgt spid="20992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09923">
                                            <p:txEl>
                                              <p:pRg st="6" end="6"/>
                                            </p:txEl>
                                          </p:spTgt>
                                        </p:tgtEl>
                                        <p:attrNameLst>
                                          <p:attrName>style.visibility</p:attrName>
                                        </p:attrNameLst>
                                      </p:cBhvr>
                                      <p:to>
                                        <p:strVal val="visible"/>
                                      </p:to>
                                    </p:set>
                                    <p:animEffect transition="in" filter="wipe(up)">
                                      <p:cBhvr>
                                        <p:cTn id="25" dur="500"/>
                                        <p:tgtEl>
                                          <p:spTgt spid="20992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9923">
                                            <p:txEl>
                                              <p:pRg st="7" end="7"/>
                                            </p:txEl>
                                          </p:spTgt>
                                        </p:tgtEl>
                                        <p:attrNameLst>
                                          <p:attrName>style.visibility</p:attrName>
                                        </p:attrNameLst>
                                      </p:cBhvr>
                                      <p:to>
                                        <p:strVal val="visible"/>
                                      </p:to>
                                    </p:set>
                                    <p:animEffect transition="in" filter="wipe(up)">
                                      <p:cBhvr>
                                        <p:cTn id="30" dur="500"/>
                                        <p:tgtEl>
                                          <p:spTgt spid="209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ChangeArrowheads="1"/>
          </p:cNvSpPr>
          <p:nvPr/>
        </p:nvSpPr>
        <p:spPr bwMode="auto">
          <a:xfrm>
            <a:off x="609600" y="2286000"/>
            <a:ext cx="833596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en-US" altLang="zh-CN" sz="2400">
                <a:latin typeface="宋体" charset="-122"/>
              </a:rPr>
              <a:t>  </a:t>
            </a:r>
            <a:r>
              <a:rPr lang="zh-CN" altLang="en-US" sz="2400">
                <a:latin typeface="宋体" charset="-122"/>
              </a:rPr>
              <a:t>从文法开始符号</a:t>
            </a:r>
            <a:r>
              <a:rPr lang="en-US" altLang="zh-CN" sz="2400">
                <a:latin typeface="宋体" charset="-122"/>
              </a:rPr>
              <a:t>E</a:t>
            </a:r>
            <a:r>
              <a:rPr lang="zh-CN" altLang="en-US" sz="2400">
                <a:latin typeface="宋体" charset="-122"/>
              </a:rPr>
              <a:t>推导出符号串</a:t>
            </a:r>
            <a:r>
              <a:rPr lang="en-US" altLang="zh-CN" sz="2400">
                <a:latin typeface="宋体" charset="-122"/>
              </a:rPr>
              <a:t>i+i</a:t>
            </a:r>
            <a:r>
              <a:rPr lang="zh-CN" altLang="en-US" sz="2400">
                <a:latin typeface="宋体" charset="-122"/>
              </a:rPr>
              <a:t>的详细过程</a:t>
            </a:r>
          </a:p>
        </p:txBody>
      </p:sp>
      <p:grpSp>
        <p:nvGrpSpPr>
          <p:cNvPr id="210947" name="Group 1027"/>
          <p:cNvGrpSpPr>
            <a:grpSpLocks/>
          </p:cNvGrpSpPr>
          <p:nvPr/>
        </p:nvGrpSpPr>
        <p:grpSpPr bwMode="auto">
          <a:xfrm>
            <a:off x="914400" y="76200"/>
            <a:ext cx="6705600" cy="1117600"/>
            <a:chOff x="1094" y="2950"/>
            <a:chExt cx="4234" cy="704"/>
          </a:xfrm>
        </p:grpSpPr>
        <p:sp>
          <p:nvSpPr>
            <p:cNvPr id="210948" name="Text Box 1028"/>
            <p:cNvSpPr txBox="1">
              <a:spLocks noChangeArrowheads="1"/>
            </p:cNvSpPr>
            <p:nvPr/>
          </p:nvSpPr>
          <p:spPr bwMode="auto">
            <a:xfrm>
              <a:off x="1094" y="2950"/>
              <a:ext cx="4234"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zh-CN" altLang="en-US" sz="2800" b="1">
                  <a:latin typeface="黑体" pitchFamily="2" charset="-122"/>
                  <a:ea typeface="黑体" pitchFamily="2" charset="-122"/>
                </a:rPr>
                <a:t>如果有直接推导序列：</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1</a:t>
              </a:r>
              <a:r>
                <a:rPr lang="en-US" altLang="zh-CN"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2</a:t>
              </a:r>
              <a:r>
                <a:rPr lang="en-US" altLang="zh-CN" sz="2800" b="1">
                  <a:latin typeface="黑体" pitchFamily="2" charset="-122"/>
                  <a:ea typeface="黑体" pitchFamily="2" charset="-122"/>
                  <a:sym typeface="Symbol" pitchFamily="18" charset="2"/>
                </a:rPr>
                <a:t></a:t>
              </a:r>
              <a:r>
                <a:rPr lang="en-US" altLang="zh-CN" sz="2800" b="1">
                  <a:latin typeface="Times New Roman"/>
                  <a:ea typeface="黑体" pitchFamily="2" charset="-122"/>
                </a:rPr>
                <a:t>…</a:t>
              </a:r>
              <a:r>
                <a:rPr lang="en-US" altLang="zh-CN"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n   </a:t>
              </a:r>
            </a:p>
            <a:p>
              <a:pPr algn="l">
                <a:lnSpc>
                  <a:spcPct val="120000"/>
                </a:lnSpc>
              </a:pPr>
              <a:r>
                <a:rPr lang="zh-CN" altLang="en-US" sz="2800" b="1">
                  <a:latin typeface="黑体" pitchFamily="2" charset="-122"/>
                  <a:ea typeface="黑体" pitchFamily="2" charset="-122"/>
                </a:rPr>
                <a:t>则说</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1</a:t>
              </a:r>
              <a:r>
                <a:rPr lang="zh-CN" altLang="en-US" sz="2800" b="1">
                  <a:latin typeface="黑体" pitchFamily="2" charset="-122"/>
                  <a:ea typeface="黑体" pitchFamily="2" charset="-122"/>
                </a:rPr>
                <a:t>推导出</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n</a:t>
              </a:r>
              <a:r>
                <a:rPr lang="zh-CN" altLang="en-US" sz="2800" b="1" baseline="-25000">
                  <a:latin typeface="黑体" pitchFamily="2" charset="-122"/>
                  <a:ea typeface="黑体" pitchFamily="2" charset="-122"/>
                </a:rPr>
                <a:t>，</a:t>
              </a:r>
              <a:r>
                <a:rPr lang="zh-CN" altLang="en-US" sz="2800" b="1">
                  <a:latin typeface="黑体" pitchFamily="2" charset="-122"/>
                  <a:ea typeface="黑体" pitchFamily="2" charset="-122"/>
                </a:rPr>
                <a:t>记作：</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1     </a:t>
              </a:r>
              <a:r>
                <a:rPr lang="en-US" altLang="zh-CN"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n </a:t>
              </a:r>
              <a:endParaRPr lang="en-US" altLang="zh-CN" b="1">
                <a:latin typeface="黑体" pitchFamily="2" charset="-122"/>
                <a:ea typeface="黑体" pitchFamily="2" charset="-122"/>
              </a:endParaRPr>
            </a:p>
          </p:txBody>
        </p:sp>
        <p:sp>
          <p:nvSpPr>
            <p:cNvPr id="210949" name="Rectangle 1029"/>
            <p:cNvSpPr>
              <a:spLocks noChangeArrowheads="1"/>
            </p:cNvSpPr>
            <p:nvPr/>
          </p:nvSpPr>
          <p:spPr bwMode="auto">
            <a:xfrm>
              <a:off x="3792" y="3330"/>
              <a:ext cx="25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sz="2800"/>
                <a:t>*</a:t>
              </a:r>
              <a:r>
                <a:rPr lang="en-US" altLang="zh-CN" sz="2800">
                  <a:sym typeface="Symbol" pitchFamily="18" charset="2"/>
                </a:rPr>
                <a:t></a:t>
              </a:r>
              <a:endParaRPr lang="en-US" altLang="zh-CN" sz="2800"/>
            </a:p>
          </p:txBody>
        </p:sp>
      </p:grpSp>
      <p:grpSp>
        <p:nvGrpSpPr>
          <p:cNvPr id="210950" name="Group 1030"/>
          <p:cNvGrpSpPr>
            <a:grpSpLocks/>
          </p:cNvGrpSpPr>
          <p:nvPr/>
        </p:nvGrpSpPr>
        <p:grpSpPr bwMode="auto">
          <a:xfrm>
            <a:off x="1066800" y="1766888"/>
            <a:ext cx="4473575" cy="519112"/>
            <a:chOff x="1382" y="3532"/>
            <a:chExt cx="2818" cy="327"/>
          </a:xfrm>
        </p:grpSpPr>
        <p:sp>
          <p:nvSpPr>
            <p:cNvPr id="210951" name="Rectangle 1031"/>
            <p:cNvSpPr>
              <a:spLocks noChangeArrowheads="1"/>
            </p:cNvSpPr>
            <p:nvPr/>
          </p:nvSpPr>
          <p:spPr bwMode="auto">
            <a:xfrm>
              <a:off x="1712" y="3552"/>
              <a:ext cx="25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sz="2800"/>
                <a:t>*</a:t>
              </a:r>
              <a:r>
                <a:rPr lang="en-US" altLang="zh-CN" sz="2800">
                  <a:sym typeface="Symbol" pitchFamily="18" charset="2"/>
                </a:rPr>
                <a:t></a:t>
              </a:r>
              <a:endParaRPr lang="en-US" altLang="zh-CN" sz="2800"/>
            </a:p>
          </p:txBody>
        </p:sp>
        <p:sp>
          <p:nvSpPr>
            <p:cNvPr id="210952" name="Text Box 1032"/>
            <p:cNvSpPr txBox="1">
              <a:spLocks noChangeArrowheads="1"/>
            </p:cNvSpPr>
            <p:nvPr/>
          </p:nvSpPr>
          <p:spPr bwMode="auto">
            <a:xfrm>
              <a:off x="1382" y="3532"/>
              <a:ext cx="28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黑体" pitchFamily="2" charset="-122"/>
                  <a:ea typeface="黑体" pitchFamily="2" charset="-122"/>
                </a:rPr>
                <a:t>“   ”</a:t>
              </a:r>
              <a:r>
                <a:rPr lang="zh-CN" altLang="en-US" sz="2800" b="1">
                  <a:latin typeface="黑体" pitchFamily="2" charset="-122"/>
                  <a:ea typeface="黑体" pitchFamily="2" charset="-122"/>
                </a:rPr>
                <a:t>表示</a:t>
              </a:r>
              <a:r>
                <a:rPr lang="en-US" altLang="zh-CN" sz="2800" b="1">
                  <a:latin typeface="黑体" pitchFamily="2" charset="-122"/>
                  <a:ea typeface="黑体" pitchFamily="2" charset="-122"/>
                </a:rPr>
                <a:t>0</a:t>
              </a:r>
              <a:r>
                <a:rPr lang="zh-CN" altLang="en-US" sz="2800" b="1">
                  <a:latin typeface="黑体" pitchFamily="2" charset="-122"/>
                  <a:ea typeface="黑体" pitchFamily="2" charset="-122"/>
                </a:rPr>
                <a:t>步或多步推导</a:t>
              </a:r>
            </a:p>
          </p:txBody>
        </p:sp>
      </p:grpSp>
      <p:sp>
        <p:nvSpPr>
          <p:cNvPr id="210953" name="Text Box 1033"/>
          <p:cNvSpPr txBox="1">
            <a:spLocks noChangeArrowheads="1"/>
          </p:cNvSpPr>
          <p:nvPr/>
        </p:nvSpPr>
        <p:spPr bwMode="auto">
          <a:xfrm>
            <a:off x="914400" y="1219200"/>
            <a:ext cx="6413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itchFamily="2" charset="-122"/>
                <a:ea typeface="黑体" pitchFamily="2" charset="-122"/>
              </a:rPr>
              <a:t>称这个序列是从</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1</a:t>
            </a:r>
            <a:r>
              <a:rPr lang="zh-CN" altLang="en-US" sz="2800" b="1">
                <a:latin typeface="黑体" pitchFamily="2" charset="-122"/>
                <a:ea typeface="黑体" pitchFamily="2" charset="-122"/>
              </a:rPr>
              <a:t>到</a:t>
            </a:r>
            <a:r>
              <a:rPr lang="zh-CN" altLang="en-US" sz="2800" b="1">
                <a:latin typeface="黑体" pitchFamily="2" charset="-122"/>
                <a:ea typeface="黑体" pitchFamily="2" charset="-122"/>
                <a:sym typeface="Symbol" pitchFamily="18" charset="2"/>
              </a:rPr>
              <a:t></a:t>
            </a:r>
            <a:r>
              <a:rPr lang="en-US" altLang="zh-CN" sz="2800" b="1" baseline="-25000">
                <a:latin typeface="黑体" pitchFamily="2" charset="-122"/>
                <a:ea typeface="黑体" pitchFamily="2" charset="-122"/>
              </a:rPr>
              <a:t>n</a:t>
            </a:r>
            <a:r>
              <a:rPr lang="zh-CN" altLang="en-US" sz="2800" b="1">
                <a:latin typeface="黑体" pitchFamily="2" charset="-122"/>
                <a:ea typeface="黑体" pitchFamily="2" charset="-122"/>
              </a:rPr>
              <a:t>的</a:t>
            </a:r>
            <a:r>
              <a:rPr lang="zh-CN" altLang="en-US" sz="2800" b="1">
                <a:solidFill>
                  <a:srgbClr val="0000FF"/>
                </a:solidFill>
                <a:latin typeface="黑体" pitchFamily="2" charset="-122"/>
                <a:ea typeface="黑体" pitchFamily="2" charset="-122"/>
              </a:rPr>
              <a:t>长度为</a:t>
            </a:r>
            <a:r>
              <a:rPr lang="en-US" altLang="zh-CN" sz="2800" b="1">
                <a:solidFill>
                  <a:srgbClr val="0000FF"/>
                </a:solidFill>
                <a:latin typeface="黑体" pitchFamily="2" charset="-122"/>
                <a:ea typeface="黑体" pitchFamily="2" charset="-122"/>
              </a:rPr>
              <a:t>n</a:t>
            </a:r>
            <a:r>
              <a:rPr lang="zh-CN" altLang="en-US" sz="2800" b="1">
                <a:solidFill>
                  <a:srgbClr val="0000FF"/>
                </a:solidFill>
                <a:latin typeface="黑体" pitchFamily="2" charset="-122"/>
                <a:ea typeface="黑体" pitchFamily="2" charset="-122"/>
              </a:rPr>
              <a:t>的推导</a:t>
            </a:r>
          </a:p>
        </p:txBody>
      </p:sp>
      <p:grpSp>
        <p:nvGrpSpPr>
          <p:cNvPr id="210954" name="Group 1034"/>
          <p:cNvGrpSpPr>
            <a:grpSpLocks/>
          </p:cNvGrpSpPr>
          <p:nvPr/>
        </p:nvGrpSpPr>
        <p:grpSpPr bwMode="auto">
          <a:xfrm>
            <a:off x="1143000" y="2743200"/>
            <a:ext cx="6858000" cy="1143000"/>
            <a:chOff x="720" y="2256"/>
            <a:chExt cx="4320" cy="720"/>
          </a:xfrm>
        </p:grpSpPr>
        <p:sp>
          <p:nvSpPr>
            <p:cNvPr id="210955" name="Text Box 1035"/>
            <p:cNvSpPr txBox="1">
              <a:spLocks noChangeArrowheads="1"/>
            </p:cNvSpPr>
            <p:nvPr/>
          </p:nvSpPr>
          <p:spPr bwMode="auto">
            <a:xfrm>
              <a:off x="720" y="2261"/>
              <a:ext cx="4320" cy="6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000" b="1">
                  <a:latin typeface="宋体" charset="-122"/>
                  <a:sym typeface="Symbol" pitchFamily="18" charset="2"/>
                </a:rPr>
                <a:t> </a:t>
              </a:r>
              <a:r>
                <a:rPr lang="en-US" altLang="zh-CN" sz="2000" b="1">
                  <a:latin typeface="宋体" charset="-122"/>
                </a:rPr>
                <a:t>A</a:t>
              </a:r>
              <a:r>
                <a:rPr lang="en-US" altLang="zh-CN" sz="2000" b="1">
                  <a:latin typeface="宋体" charset="-122"/>
                  <a:sym typeface="Symbol" pitchFamily="18" charset="2"/>
                </a:rPr>
                <a:t>                 </a:t>
              </a:r>
              <a:r>
                <a:rPr lang="zh-CN" altLang="en-US" sz="2000" b="1">
                  <a:latin typeface="宋体" charset="-122"/>
                </a:rPr>
                <a:t>所用产生式    从</a:t>
              </a:r>
              <a:r>
                <a:rPr lang="en-US" altLang="zh-CN" sz="2000" b="1">
                  <a:latin typeface="宋体" charset="-122"/>
                </a:rPr>
                <a:t>E</a:t>
              </a:r>
              <a:r>
                <a:rPr lang="zh-CN" altLang="en-US" sz="2000" b="1">
                  <a:latin typeface="宋体" charset="-122"/>
                </a:rPr>
                <a:t>到 </a:t>
              </a:r>
              <a:r>
                <a:rPr lang="zh-CN" altLang="en-US" sz="2000" b="1">
                  <a:latin typeface="宋体" charset="-122"/>
                  <a:sym typeface="Symbol" pitchFamily="18" charset="2"/>
                </a:rPr>
                <a:t></a:t>
              </a:r>
              <a:r>
                <a:rPr lang="zh-CN" altLang="en-US" sz="2000" b="1">
                  <a:latin typeface="宋体" charset="-122"/>
                </a:rPr>
                <a:t> </a:t>
              </a:r>
            </a:p>
            <a:p>
              <a:pPr algn="l">
                <a:lnSpc>
                  <a:spcPct val="110000"/>
                </a:lnSpc>
              </a:pPr>
              <a:r>
                <a:rPr lang="zh-CN" altLang="en-US" sz="2000" b="1">
                  <a:latin typeface="宋体" charset="-122"/>
                </a:rPr>
                <a:t>                                         的推导长度</a:t>
              </a:r>
            </a:p>
            <a:p>
              <a:pPr algn="l">
                <a:lnSpc>
                  <a:spcPct val="110000"/>
                </a:lnSpc>
              </a:pPr>
              <a:r>
                <a:rPr lang="zh-CN" altLang="zh-CN" sz="2000" b="1">
                  <a:latin typeface="宋体" charset="-122"/>
                </a:rPr>
                <a:t> </a:t>
              </a:r>
              <a:r>
                <a:rPr lang="en-US" altLang="zh-CN" sz="2000" b="1">
                  <a:latin typeface="宋体" charset="-122"/>
                </a:rPr>
                <a:t>E      E+T    </a:t>
              </a:r>
              <a:r>
                <a:rPr lang="en-US" altLang="zh-CN" sz="2000" b="1">
                  <a:latin typeface="宋体" charset="-122"/>
                  <a:sym typeface="Symbol" pitchFamily="18" charset="2"/>
                </a:rPr>
                <a:t>            </a:t>
              </a:r>
              <a:r>
                <a:rPr lang="en-US" altLang="zh-CN" sz="2000" b="1">
                  <a:latin typeface="宋体" charset="-122"/>
                </a:rPr>
                <a:t>E</a:t>
              </a:r>
              <a:r>
                <a:rPr lang="en-US" altLang="zh-CN" sz="2000" b="1">
                  <a:latin typeface="宋体" charset="-122"/>
                  <a:sym typeface="Symbol" pitchFamily="18" charset="2"/>
                </a:rPr>
                <a:t></a:t>
              </a:r>
              <a:r>
                <a:rPr lang="en-US" altLang="zh-CN" sz="2000" b="1">
                  <a:latin typeface="宋体" charset="-122"/>
                </a:rPr>
                <a:t>E+T          1	</a:t>
              </a:r>
            </a:p>
          </p:txBody>
        </p:sp>
        <p:sp>
          <p:nvSpPr>
            <p:cNvPr id="210956" name="Line 1036"/>
            <p:cNvSpPr>
              <a:spLocks noChangeShapeType="1"/>
            </p:cNvSpPr>
            <p:nvPr/>
          </p:nvSpPr>
          <p:spPr bwMode="auto">
            <a:xfrm>
              <a:off x="720" y="2736"/>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7" name="Line 1037"/>
            <p:cNvSpPr>
              <a:spLocks noChangeShapeType="1"/>
            </p:cNvSpPr>
            <p:nvPr/>
          </p:nvSpPr>
          <p:spPr bwMode="auto">
            <a:xfrm>
              <a:off x="1248" y="225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8" name="Line 1038"/>
            <p:cNvSpPr>
              <a:spLocks noChangeShapeType="1"/>
            </p:cNvSpPr>
            <p:nvPr/>
          </p:nvSpPr>
          <p:spPr bwMode="auto">
            <a:xfrm>
              <a:off x="1776" y="225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9" name="Line 1039"/>
            <p:cNvSpPr>
              <a:spLocks noChangeShapeType="1"/>
            </p:cNvSpPr>
            <p:nvPr/>
          </p:nvSpPr>
          <p:spPr bwMode="auto">
            <a:xfrm>
              <a:off x="2256" y="225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0" name="Line 1040"/>
            <p:cNvSpPr>
              <a:spLocks noChangeShapeType="1"/>
            </p:cNvSpPr>
            <p:nvPr/>
          </p:nvSpPr>
          <p:spPr bwMode="auto">
            <a:xfrm>
              <a:off x="2784" y="225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1" name="Line 1041"/>
            <p:cNvSpPr>
              <a:spLocks noChangeShapeType="1"/>
            </p:cNvSpPr>
            <p:nvPr/>
          </p:nvSpPr>
          <p:spPr bwMode="auto">
            <a:xfrm>
              <a:off x="3888" y="2256"/>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62" name="Group 1042"/>
          <p:cNvGrpSpPr>
            <a:grpSpLocks/>
          </p:cNvGrpSpPr>
          <p:nvPr/>
        </p:nvGrpSpPr>
        <p:grpSpPr bwMode="auto">
          <a:xfrm>
            <a:off x="1143000" y="3860800"/>
            <a:ext cx="6858000" cy="406400"/>
            <a:chOff x="720" y="2960"/>
            <a:chExt cx="4320" cy="256"/>
          </a:xfrm>
        </p:grpSpPr>
        <p:sp>
          <p:nvSpPr>
            <p:cNvPr id="210963" name="Text Box 1043"/>
            <p:cNvSpPr txBox="1">
              <a:spLocks noChangeArrowheads="1"/>
            </p:cNvSpPr>
            <p:nvPr/>
          </p:nvSpPr>
          <p:spPr bwMode="auto">
            <a:xfrm>
              <a:off x="720" y="2960"/>
              <a:ext cx="432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000" b="1">
                  <a:latin typeface="宋体" charset="-122"/>
                </a:rPr>
                <a:t> </a:t>
              </a:r>
              <a:r>
                <a:rPr lang="en-US" altLang="zh-CN" sz="2000" b="1">
                  <a:latin typeface="宋体" charset="-122"/>
                </a:rPr>
                <a:t>E+T    T+T    </a:t>
              </a:r>
              <a:r>
                <a:rPr lang="en-US" altLang="zh-CN" sz="2000" b="1">
                  <a:latin typeface="宋体" charset="-122"/>
                  <a:sym typeface="Symbol" pitchFamily="18" charset="2"/>
                </a:rPr>
                <a:t>     </a:t>
              </a:r>
              <a:r>
                <a:rPr lang="en-US" altLang="zh-CN" sz="2000" b="1">
                  <a:latin typeface="宋体" charset="-122"/>
                </a:rPr>
                <a:t>+T      E</a:t>
              </a:r>
              <a:r>
                <a:rPr lang="en-US" altLang="zh-CN" sz="2000" b="1">
                  <a:latin typeface="宋体" charset="-122"/>
                  <a:sym typeface="Symbol" pitchFamily="18" charset="2"/>
                </a:rPr>
                <a:t></a:t>
              </a:r>
              <a:r>
                <a:rPr lang="en-US" altLang="zh-CN" sz="2000" b="1">
                  <a:latin typeface="宋体" charset="-122"/>
                </a:rPr>
                <a:t>T            2</a:t>
              </a:r>
            </a:p>
          </p:txBody>
        </p:sp>
        <p:sp>
          <p:nvSpPr>
            <p:cNvPr id="210964" name="Line 1044"/>
            <p:cNvSpPr>
              <a:spLocks noChangeShapeType="1"/>
            </p:cNvSpPr>
            <p:nvPr/>
          </p:nvSpPr>
          <p:spPr bwMode="auto">
            <a:xfrm>
              <a:off x="1248"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5" name="Line 1045"/>
            <p:cNvSpPr>
              <a:spLocks noChangeShapeType="1"/>
            </p:cNvSpPr>
            <p:nvPr/>
          </p:nvSpPr>
          <p:spPr bwMode="auto">
            <a:xfrm>
              <a:off x="177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6" name="Line 1046"/>
            <p:cNvSpPr>
              <a:spLocks noChangeShapeType="1"/>
            </p:cNvSpPr>
            <p:nvPr/>
          </p:nvSpPr>
          <p:spPr bwMode="auto">
            <a:xfrm>
              <a:off x="225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7" name="Line 1047"/>
            <p:cNvSpPr>
              <a:spLocks noChangeShapeType="1"/>
            </p:cNvSpPr>
            <p:nvPr/>
          </p:nvSpPr>
          <p:spPr bwMode="auto">
            <a:xfrm>
              <a:off x="2784"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8" name="Line 1048"/>
            <p:cNvSpPr>
              <a:spLocks noChangeShapeType="1"/>
            </p:cNvSpPr>
            <p:nvPr/>
          </p:nvSpPr>
          <p:spPr bwMode="auto">
            <a:xfrm>
              <a:off x="3888"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69" name="Group 1049"/>
          <p:cNvGrpSpPr>
            <a:grpSpLocks/>
          </p:cNvGrpSpPr>
          <p:nvPr/>
        </p:nvGrpSpPr>
        <p:grpSpPr bwMode="auto">
          <a:xfrm>
            <a:off x="1143000" y="4267200"/>
            <a:ext cx="6858000" cy="406400"/>
            <a:chOff x="720" y="3216"/>
            <a:chExt cx="4320" cy="256"/>
          </a:xfrm>
        </p:grpSpPr>
        <p:sp>
          <p:nvSpPr>
            <p:cNvPr id="210970" name="Text Box 1050"/>
            <p:cNvSpPr txBox="1">
              <a:spLocks noChangeArrowheads="1"/>
            </p:cNvSpPr>
            <p:nvPr/>
          </p:nvSpPr>
          <p:spPr bwMode="auto">
            <a:xfrm>
              <a:off x="720" y="3216"/>
              <a:ext cx="432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000" b="1">
                  <a:latin typeface="宋体" charset="-122"/>
                </a:rPr>
                <a:t> </a:t>
              </a:r>
              <a:r>
                <a:rPr lang="en-US" altLang="zh-CN" sz="2000" b="1">
                  <a:latin typeface="宋体" charset="-122"/>
                </a:rPr>
                <a:t>T+T    F+T    </a:t>
              </a:r>
              <a:r>
                <a:rPr lang="en-US" altLang="zh-CN" sz="2000" b="1">
                  <a:latin typeface="宋体" charset="-122"/>
                  <a:sym typeface="Symbol" pitchFamily="18" charset="2"/>
                </a:rPr>
                <a:t>     </a:t>
              </a:r>
              <a:r>
                <a:rPr lang="en-US" altLang="zh-CN" sz="2000" b="1">
                  <a:latin typeface="宋体" charset="-122"/>
                </a:rPr>
                <a:t>+T      T</a:t>
              </a:r>
              <a:r>
                <a:rPr lang="en-US" altLang="zh-CN" sz="2000" b="1">
                  <a:latin typeface="宋体" charset="-122"/>
                  <a:sym typeface="Symbol" pitchFamily="18" charset="2"/>
                </a:rPr>
                <a:t></a:t>
              </a:r>
              <a:r>
                <a:rPr lang="en-US" altLang="zh-CN" sz="2000" b="1">
                  <a:latin typeface="宋体" charset="-122"/>
                </a:rPr>
                <a:t>F            3</a:t>
              </a:r>
              <a:endParaRPr lang="en-US" altLang="zh-CN" sz="2000" b="1"/>
            </a:p>
          </p:txBody>
        </p:sp>
        <p:sp>
          <p:nvSpPr>
            <p:cNvPr id="210971" name="Line 1051"/>
            <p:cNvSpPr>
              <a:spLocks noChangeShapeType="1"/>
            </p:cNvSpPr>
            <p:nvPr/>
          </p:nvSpPr>
          <p:spPr bwMode="auto">
            <a:xfrm>
              <a:off x="1248" y="32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2" name="Line 1052"/>
            <p:cNvSpPr>
              <a:spLocks noChangeShapeType="1"/>
            </p:cNvSpPr>
            <p:nvPr/>
          </p:nvSpPr>
          <p:spPr bwMode="auto">
            <a:xfrm>
              <a:off x="1776" y="32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3" name="Line 1053"/>
            <p:cNvSpPr>
              <a:spLocks noChangeShapeType="1"/>
            </p:cNvSpPr>
            <p:nvPr/>
          </p:nvSpPr>
          <p:spPr bwMode="auto">
            <a:xfrm>
              <a:off x="2256" y="32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4" name="Line 1054"/>
            <p:cNvSpPr>
              <a:spLocks noChangeShapeType="1"/>
            </p:cNvSpPr>
            <p:nvPr/>
          </p:nvSpPr>
          <p:spPr bwMode="auto">
            <a:xfrm>
              <a:off x="2784" y="32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5" name="Line 1055"/>
            <p:cNvSpPr>
              <a:spLocks noChangeShapeType="1"/>
            </p:cNvSpPr>
            <p:nvPr/>
          </p:nvSpPr>
          <p:spPr bwMode="auto">
            <a:xfrm>
              <a:off x="3888" y="32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76" name="Group 1056"/>
          <p:cNvGrpSpPr>
            <a:grpSpLocks/>
          </p:cNvGrpSpPr>
          <p:nvPr/>
        </p:nvGrpSpPr>
        <p:grpSpPr bwMode="auto">
          <a:xfrm>
            <a:off x="1143000" y="4673600"/>
            <a:ext cx="6858000" cy="406400"/>
            <a:chOff x="720" y="3488"/>
            <a:chExt cx="4320" cy="256"/>
          </a:xfrm>
        </p:grpSpPr>
        <p:sp>
          <p:nvSpPr>
            <p:cNvPr id="210977" name="Text Box 1057"/>
            <p:cNvSpPr txBox="1">
              <a:spLocks noChangeArrowheads="1"/>
            </p:cNvSpPr>
            <p:nvPr/>
          </p:nvSpPr>
          <p:spPr bwMode="auto">
            <a:xfrm>
              <a:off x="720" y="3488"/>
              <a:ext cx="432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000" b="1">
                  <a:latin typeface="宋体" charset="-122"/>
                </a:rPr>
                <a:t> </a:t>
              </a:r>
              <a:r>
                <a:rPr lang="en-US" altLang="zh-CN" sz="2000" b="1">
                  <a:latin typeface="宋体" charset="-122"/>
                </a:rPr>
                <a:t>F+T    i+T    </a:t>
              </a:r>
              <a:r>
                <a:rPr lang="en-US" altLang="zh-CN" sz="2000" b="1">
                  <a:latin typeface="宋体" charset="-122"/>
                  <a:sym typeface="Symbol" pitchFamily="18" charset="2"/>
                </a:rPr>
                <a:t>     </a:t>
              </a:r>
              <a:r>
                <a:rPr lang="en-US" altLang="zh-CN" sz="2000" b="1">
                  <a:latin typeface="宋体" charset="-122"/>
                </a:rPr>
                <a:t>+T      F</a:t>
              </a:r>
              <a:r>
                <a:rPr lang="en-US" altLang="zh-CN" sz="2000" b="1">
                  <a:latin typeface="宋体" charset="-122"/>
                  <a:sym typeface="Symbol" pitchFamily="18" charset="2"/>
                </a:rPr>
                <a:t></a:t>
              </a:r>
              <a:r>
                <a:rPr lang="en-US" altLang="zh-CN" sz="2000" b="1">
                  <a:latin typeface="宋体" charset="-122"/>
                </a:rPr>
                <a:t>i            4</a:t>
              </a:r>
            </a:p>
          </p:txBody>
        </p:sp>
        <p:sp>
          <p:nvSpPr>
            <p:cNvPr id="210978" name="Line 1058"/>
            <p:cNvSpPr>
              <a:spLocks noChangeShapeType="1"/>
            </p:cNvSpPr>
            <p:nvPr/>
          </p:nvSpPr>
          <p:spPr bwMode="auto">
            <a:xfrm>
              <a:off x="1248"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9" name="Line 1059"/>
            <p:cNvSpPr>
              <a:spLocks noChangeShapeType="1"/>
            </p:cNvSpPr>
            <p:nvPr/>
          </p:nvSpPr>
          <p:spPr bwMode="auto">
            <a:xfrm>
              <a:off x="177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0" name="Line 1060"/>
            <p:cNvSpPr>
              <a:spLocks noChangeShapeType="1"/>
            </p:cNvSpPr>
            <p:nvPr/>
          </p:nvSpPr>
          <p:spPr bwMode="auto">
            <a:xfrm>
              <a:off x="225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1" name="Line 1061"/>
            <p:cNvSpPr>
              <a:spLocks noChangeShapeType="1"/>
            </p:cNvSpPr>
            <p:nvPr/>
          </p:nvSpPr>
          <p:spPr bwMode="auto">
            <a:xfrm>
              <a:off x="2784"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2" name="Line 1062"/>
            <p:cNvSpPr>
              <a:spLocks noChangeShapeType="1"/>
            </p:cNvSpPr>
            <p:nvPr/>
          </p:nvSpPr>
          <p:spPr bwMode="auto">
            <a:xfrm>
              <a:off x="3888"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83" name="Group 1063"/>
          <p:cNvGrpSpPr>
            <a:grpSpLocks/>
          </p:cNvGrpSpPr>
          <p:nvPr/>
        </p:nvGrpSpPr>
        <p:grpSpPr bwMode="auto">
          <a:xfrm>
            <a:off x="1143000" y="5080000"/>
            <a:ext cx="6858000" cy="406400"/>
            <a:chOff x="720" y="3776"/>
            <a:chExt cx="4320" cy="256"/>
          </a:xfrm>
        </p:grpSpPr>
        <p:sp>
          <p:nvSpPr>
            <p:cNvPr id="210984" name="Text Box 1064"/>
            <p:cNvSpPr txBox="1">
              <a:spLocks noChangeArrowheads="1"/>
            </p:cNvSpPr>
            <p:nvPr/>
          </p:nvSpPr>
          <p:spPr bwMode="auto">
            <a:xfrm>
              <a:off x="720" y="3776"/>
              <a:ext cx="432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000" b="1">
                  <a:latin typeface="宋体" charset="-122"/>
                </a:rPr>
                <a:t> </a:t>
              </a:r>
              <a:r>
                <a:rPr lang="en-US" altLang="zh-CN" sz="2000" b="1">
                  <a:latin typeface="宋体" charset="-122"/>
                </a:rPr>
                <a:t>i+T    i+F    i+     </a:t>
              </a:r>
              <a:r>
                <a:rPr lang="en-US" altLang="zh-CN" sz="2000" b="1">
                  <a:latin typeface="宋体" charset="-122"/>
                  <a:sym typeface="Symbol" pitchFamily="18" charset="2"/>
                </a:rPr>
                <a:t>      </a:t>
              </a:r>
              <a:r>
                <a:rPr lang="en-US" altLang="zh-CN" sz="2000" b="1">
                  <a:latin typeface="宋体" charset="-122"/>
                </a:rPr>
                <a:t>T</a:t>
              </a:r>
              <a:r>
                <a:rPr lang="en-US" altLang="zh-CN" sz="2000" b="1">
                  <a:latin typeface="宋体" charset="-122"/>
                  <a:sym typeface="Symbol" pitchFamily="18" charset="2"/>
                </a:rPr>
                <a:t></a:t>
              </a:r>
              <a:r>
                <a:rPr lang="en-US" altLang="zh-CN" sz="2000" b="1">
                  <a:latin typeface="宋体" charset="-122"/>
                </a:rPr>
                <a:t>F            5</a:t>
              </a:r>
            </a:p>
          </p:txBody>
        </p:sp>
        <p:sp>
          <p:nvSpPr>
            <p:cNvPr id="210985" name="Line 1065"/>
            <p:cNvSpPr>
              <a:spLocks noChangeShapeType="1"/>
            </p:cNvSpPr>
            <p:nvPr/>
          </p:nvSpPr>
          <p:spPr bwMode="auto">
            <a:xfrm>
              <a:off x="1248" y="37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6" name="Line 1066"/>
            <p:cNvSpPr>
              <a:spLocks noChangeShapeType="1"/>
            </p:cNvSpPr>
            <p:nvPr/>
          </p:nvSpPr>
          <p:spPr bwMode="auto">
            <a:xfrm>
              <a:off x="1776" y="37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7" name="Line 1067"/>
            <p:cNvSpPr>
              <a:spLocks noChangeShapeType="1"/>
            </p:cNvSpPr>
            <p:nvPr/>
          </p:nvSpPr>
          <p:spPr bwMode="auto">
            <a:xfrm>
              <a:off x="2256" y="37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8" name="Line 1068"/>
            <p:cNvSpPr>
              <a:spLocks noChangeShapeType="1"/>
            </p:cNvSpPr>
            <p:nvPr/>
          </p:nvSpPr>
          <p:spPr bwMode="auto">
            <a:xfrm>
              <a:off x="2784" y="37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9" name="Line 1069"/>
            <p:cNvSpPr>
              <a:spLocks noChangeShapeType="1"/>
            </p:cNvSpPr>
            <p:nvPr/>
          </p:nvSpPr>
          <p:spPr bwMode="auto">
            <a:xfrm>
              <a:off x="3888" y="37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0990" name="Group 1070"/>
          <p:cNvGrpSpPr>
            <a:grpSpLocks/>
          </p:cNvGrpSpPr>
          <p:nvPr/>
        </p:nvGrpSpPr>
        <p:grpSpPr bwMode="auto">
          <a:xfrm>
            <a:off x="1143000" y="5486400"/>
            <a:ext cx="6858000" cy="406400"/>
            <a:chOff x="720" y="3968"/>
            <a:chExt cx="4320" cy="256"/>
          </a:xfrm>
        </p:grpSpPr>
        <p:sp>
          <p:nvSpPr>
            <p:cNvPr id="210991" name="Text Box 1071"/>
            <p:cNvSpPr txBox="1">
              <a:spLocks noChangeArrowheads="1"/>
            </p:cNvSpPr>
            <p:nvPr/>
          </p:nvSpPr>
          <p:spPr bwMode="auto">
            <a:xfrm>
              <a:off x="720" y="3968"/>
              <a:ext cx="432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000" b="1">
                  <a:latin typeface="宋体" charset="-122"/>
                </a:rPr>
                <a:t> </a:t>
              </a:r>
              <a:r>
                <a:rPr lang="en-US" altLang="zh-CN" sz="2000" b="1">
                  <a:latin typeface="宋体" charset="-122"/>
                </a:rPr>
                <a:t>i+F    i+i    i+     </a:t>
              </a:r>
              <a:r>
                <a:rPr lang="en-US" altLang="zh-CN" sz="2000" b="1">
                  <a:latin typeface="宋体" charset="-122"/>
                  <a:sym typeface="Symbol" pitchFamily="18" charset="2"/>
                </a:rPr>
                <a:t>      </a:t>
              </a:r>
              <a:r>
                <a:rPr lang="en-US" altLang="zh-CN" sz="2000" b="1">
                  <a:latin typeface="宋体" charset="-122"/>
                </a:rPr>
                <a:t>F</a:t>
              </a:r>
              <a:r>
                <a:rPr lang="en-US" altLang="zh-CN" sz="2000" b="1">
                  <a:latin typeface="宋体" charset="-122"/>
                  <a:sym typeface="Symbol" pitchFamily="18" charset="2"/>
                </a:rPr>
                <a:t></a:t>
              </a:r>
              <a:r>
                <a:rPr lang="en-US" altLang="zh-CN" sz="2000" b="1">
                  <a:latin typeface="宋体" charset="-122"/>
                </a:rPr>
                <a:t>i            6</a:t>
              </a:r>
              <a:endParaRPr lang="en-US" altLang="zh-CN" sz="2000" b="1"/>
            </a:p>
          </p:txBody>
        </p:sp>
        <p:sp>
          <p:nvSpPr>
            <p:cNvPr id="210992" name="Line 1072"/>
            <p:cNvSpPr>
              <a:spLocks noChangeShapeType="1"/>
            </p:cNvSpPr>
            <p:nvPr/>
          </p:nvSpPr>
          <p:spPr bwMode="auto">
            <a:xfrm>
              <a:off x="1248" y="39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93" name="Line 1073"/>
            <p:cNvSpPr>
              <a:spLocks noChangeShapeType="1"/>
            </p:cNvSpPr>
            <p:nvPr/>
          </p:nvSpPr>
          <p:spPr bwMode="auto">
            <a:xfrm>
              <a:off x="1776" y="39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94" name="Line 1074"/>
            <p:cNvSpPr>
              <a:spLocks noChangeShapeType="1"/>
            </p:cNvSpPr>
            <p:nvPr/>
          </p:nvSpPr>
          <p:spPr bwMode="auto">
            <a:xfrm>
              <a:off x="2256" y="39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95" name="Line 1075"/>
            <p:cNvSpPr>
              <a:spLocks noChangeShapeType="1"/>
            </p:cNvSpPr>
            <p:nvPr/>
          </p:nvSpPr>
          <p:spPr bwMode="auto">
            <a:xfrm>
              <a:off x="2784" y="39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96" name="Line 1076"/>
            <p:cNvSpPr>
              <a:spLocks noChangeShapeType="1"/>
            </p:cNvSpPr>
            <p:nvPr/>
          </p:nvSpPr>
          <p:spPr bwMode="auto">
            <a:xfrm>
              <a:off x="3888" y="39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0997" name="Text Box 1077"/>
          <p:cNvSpPr txBox="1">
            <a:spLocks noChangeArrowheads="1"/>
          </p:cNvSpPr>
          <p:nvPr/>
        </p:nvSpPr>
        <p:spPr bwMode="auto">
          <a:xfrm>
            <a:off x="1106488" y="6096000"/>
            <a:ext cx="6430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t>E </a:t>
            </a:r>
            <a:r>
              <a:rPr lang="en-US" altLang="zh-CN" b="1">
                <a:latin typeface="宋体" charset="-122"/>
                <a:sym typeface="Symbol" pitchFamily="18" charset="2"/>
              </a:rPr>
              <a:t> E+T  T+T  F+T  i+T i+F i+i</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31</a:t>
            </a:fld>
            <a:endParaRPr lang="en-US" altLang="zh-CN"/>
          </a:p>
        </p:txBody>
      </p:sp>
    </p:spTree>
    <p:extLst>
      <p:ext uri="{BB962C8B-B14F-4D97-AF65-F5344CB8AC3E}">
        <p14:creationId xmlns:p14="http://schemas.microsoft.com/office/powerpoint/2010/main" val="2308680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53"/>
                                        </p:tgtEl>
                                        <p:attrNameLst>
                                          <p:attrName>style.visibility</p:attrName>
                                        </p:attrNameLst>
                                      </p:cBhvr>
                                      <p:to>
                                        <p:strVal val="visible"/>
                                      </p:to>
                                    </p:set>
                                    <p:animEffect transition="in" filter="wipe(left)">
                                      <p:cBhvr>
                                        <p:cTn id="7" dur="500"/>
                                        <p:tgtEl>
                                          <p:spTgt spid="210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Effect transition="in" filter="wipe(left)">
                                      <p:cBhvr>
                                        <p:cTn id="12" dur="500"/>
                                        <p:tgtEl>
                                          <p:spTgt spid="210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6"/>
                                        </p:tgtEl>
                                        <p:attrNameLst>
                                          <p:attrName>style.visibility</p:attrName>
                                        </p:attrNameLst>
                                      </p:cBhvr>
                                      <p:to>
                                        <p:strVal val="visible"/>
                                      </p:to>
                                    </p:set>
                                    <p:animEffect transition="in" filter="wipe(left)">
                                      <p:cBhvr>
                                        <p:cTn id="17" dur="500"/>
                                        <p:tgtEl>
                                          <p:spTgt spid="210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10954"/>
                                        </p:tgtEl>
                                        <p:attrNameLst>
                                          <p:attrName>style.visibility</p:attrName>
                                        </p:attrNameLst>
                                      </p:cBhvr>
                                      <p:to>
                                        <p:strVal val="visible"/>
                                      </p:to>
                                    </p:set>
                                    <p:animEffect transition="in" filter="wipe(up)">
                                      <p:cBhvr>
                                        <p:cTn id="22" dur="500"/>
                                        <p:tgtEl>
                                          <p:spTgt spid="210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10962"/>
                                        </p:tgtEl>
                                        <p:attrNameLst>
                                          <p:attrName>style.visibility</p:attrName>
                                        </p:attrNameLst>
                                      </p:cBhvr>
                                      <p:to>
                                        <p:strVal val="visible"/>
                                      </p:to>
                                    </p:set>
                                    <p:animEffect transition="in" filter="wipe(up)">
                                      <p:cBhvr>
                                        <p:cTn id="27" dur="500"/>
                                        <p:tgtEl>
                                          <p:spTgt spid="210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10969"/>
                                        </p:tgtEl>
                                        <p:attrNameLst>
                                          <p:attrName>style.visibility</p:attrName>
                                        </p:attrNameLst>
                                      </p:cBhvr>
                                      <p:to>
                                        <p:strVal val="visible"/>
                                      </p:to>
                                    </p:set>
                                    <p:animEffect transition="in" filter="wipe(up)">
                                      <p:cBhvr>
                                        <p:cTn id="32" dur="500"/>
                                        <p:tgtEl>
                                          <p:spTgt spid="2109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10976"/>
                                        </p:tgtEl>
                                        <p:attrNameLst>
                                          <p:attrName>style.visibility</p:attrName>
                                        </p:attrNameLst>
                                      </p:cBhvr>
                                      <p:to>
                                        <p:strVal val="visible"/>
                                      </p:to>
                                    </p:set>
                                    <p:animEffect transition="in" filter="wipe(up)">
                                      <p:cBhvr>
                                        <p:cTn id="37" dur="500"/>
                                        <p:tgtEl>
                                          <p:spTgt spid="2109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10983"/>
                                        </p:tgtEl>
                                        <p:attrNameLst>
                                          <p:attrName>style.visibility</p:attrName>
                                        </p:attrNameLst>
                                      </p:cBhvr>
                                      <p:to>
                                        <p:strVal val="visible"/>
                                      </p:to>
                                    </p:set>
                                    <p:animEffect transition="in" filter="wipe(up)">
                                      <p:cBhvr>
                                        <p:cTn id="42" dur="500"/>
                                        <p:tgtEl>
                                          <p:spTgt spid="2109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10990"/>
                                        </p:tgtEl>
                                        <p:attrNameLst>
                                          <p:attrName>style.visibility</p:attrName>
                                        </p:attrNameLst>
                                      </p:cBhvr>
                                      <p:to>
                                        <p:strVal val="visible"/>
                                      </p:to>
                                    </p:set>
                                    <p:animEffect transition="in" filter="wipe(up)">
                                      <p:cBhvr>
                                        <p:cTn id="47" dur="500"/>
                                        <p:tgtEl>
                                          <p:spTgt spid="2109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0997"/>
                                        </p:tgtEl>
                                        <p:attrNameLst>
                                          <p:attrName>style.visibility</p:attrName>
                                        </p:attrNameLst>
                                      </p:cBhvr>
                                      <p:to>
                                        <p:strVal val="visible"/>
                                      </p:to>
                                    </p:set>
                                    <p:animEffect transition="in" filter="wipe(left)">
                                      <p:cBhvr>
                                        <p:cTn id="52" dur="500"/>
                                        <p:tgtEl>
                                          <p:spTgt spid="21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53" grpId="0" autoUpdateAnimBg="0"/>
      <p:bldP spid="21099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1026"/>
          <p:cNvSpPr>
            <a:spLocks noGrp="1" noChangeArrowheads="1"/>
          </p:cNvSpPr>
          <p:nvPr>
            <p:ph type="title"/>
          </p:nvPr>
        </p:nvSpPr>
        <p:spPr>
          <a:xfrm>
            <a:off x="304800" y="1219795"/>
            <a:ext cx="8610600" cy="390525"/>
          </a:xfrm>
        </p:spPr>
        <p:txBody>
          <a:bodyPr/>
          <a:lstStyle/>
          <a:p>
            <a:r>
              <a:rPr lang="zh-CN" altLang="en-US" sz="2800" dirty="0">
                <a:solidFill>
                  <a:srgbClr val="0000FF"/>
                </a:solidFill>
                <a:latin typeface="宋体" charset="-122"/>
              </a:rPr>
              <a:t>最左推导</a:t>
            </a:r>
            <a:endParaRPr lang="zh-CN" altLang="en-US" dirty="0">
              <a:latin typeface="宋体" charset="-122"/>
            </a:endParaRPr>
          </a:p>
        </p:txBody>
      </p:sp>
      <p:sp>
        <p:nvSpPr>
          <p:cNvPr id="211971" name="Rectangle 1027"/>
          <p:cNvSpPr>
            <a:spLocks noGrp="1" noChangeArrowheads="1"/>
          </p:cNvSpPr>
          <p:nvPr>
            <p:ph type="body" idx="1"/>
          </p:nvPr>
        </p:nvSpPr>
        <p:spPr>
          <a:xfrm>
            <a:off x="228600" y="3742333"/>
            <a:ext cx="8686800" cy="619125"/>
          </a:xfrm>
        </p:spPr>
        <p:txBody>
          <a:bodyPr/>
          <a:lstStyle/>
          <a:p>
            <a:pPr>
              <a:buFont typeface="Monotype Sorts" pitchFamily="2" charset="2"/>
              <a:buNone/>
            </a:pPr>
            <a:r>
              <a:rPr lang="zh-CN" altLang="en-US" dirty="0">
                <a:solidFill>
                  <a:srgbClr val="0000FF"/>
                </a:solidFill>
                <a:latin typeface="宋体" charset="-122"/>
              </a:rPr>
              <a:t>最右推导</a:t>
            </a:r>
            <a:endParaRPr lang="zh-CN" altLang="en-US" dirty="0">
              <a:latin typeface="宋体" charset="-122"/>
            </a:endParaRPr>
          </a:p>
        </p:txBody>
      </p:sp>
      <p:grpSp>
        <p:nvGrpSpPr>
          <p:cNvPr id="211972" name="Group 1028"/>
          <p:cNvGrpSpPr>
            <a:grpSpLocks/>
          </p:cNvGrpSpPr>
          <p:nvPr/>
        </p:nvGrpSpPr>
        <p:grpSpPr bwMode="auto">
          <a:xfrm>
            <a:off x="609600" y="1737320"/>
            <a:ext cx="7940675" cy="822325"/>
            <a:chOff x="528" y="432"/>
            <a:chExt cx="5002" cy="518"/>
          </a:xfrm>
        </p:grpSpPr>
        <p:sp>
          <p:nvSpPr>
            <p:cNvPr id="211973" name="Text Box 1029"/>
            <p:cNvSpPr txBox="1">
              <a:spLocks noChangeArrowheads="1"/>
            </p:cNvSpPr>
            <p:nvPr/>
          </p:nvSpPr>
          <p:spPr bwMode="auto">
            <a:xfrm>
              <a:off x="528" y="432"/>
              <a:ext cx="500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latin typeface="黑体" pitchFamily="2" charset="-122"/>
                  <a:ea typeface="黑体" pitchFamily="2" charset="-122"/>
                </a:rPr>
                <a:t>如果 </a:t>
              </a:r>
              <a:r>
                <a:rPr lang="zh-CN" altLang="en-US"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   </a:t>
              </a:r>
              <a:r>
                <a:rPr lang="zh-CN" altLang="en-US"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，并且在每</a:t>
              </a:r>
              <a:r>
                <a:rPr lang="zh-CN" altLang="en-US" b="1" dirty="0">
                  <a:latin typeface="Times New Roman"/>
                  <a:ea typeface="黑体" pitchFamily="2" charset="-122"/>
                </a:rPr>
                <a:t>“</a:t>
              </a:r>
              <a:r>
                <a:rPr lang="zh-CN" altLang="en-US" b="1" dirty="0">
                  <a:latin typeface="黑体" pitchFamily="2" charset="-122"/>
                  <a:ea typeface="黑体" pitchFamily="2" charset="-122"/>
                </a:rPr>
                <a:t>一步推导</a:t>
              </a:r>
              <a:r>
                <a:rPr lang="zh-CN" altLang="en-US" b="1" dirty="0">
                  <a:latin typeface="Times New Roman"/>
                  <a:ea typeface="黑体" pitchFamily="2" charset="-122"/>
                </a:rPr>
                <a:t>”</a:t>
              </a:r>
              <a:r>
                <a:rPr lang="zh-CN" altLang="en-US" b="1" dirty="0">
                  <a:latin typeface="黑体" pitchFamily="2" charset="-122"/>
                  <a:ea typeface="黑体" pitchFamily="2" charset="-122"/>
                </a:rPr>
                <a:t>中，都替换</a:t>
              </a:r>
              <a:r>
                <a:rPr lang="zh-CN" altLang="en-US"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中</a:t>
              </a:r>
              <a:r>
                <a:rPr lang="zh-CN" altLang="en-US" b="1" dirty="0">
                  <a:solidFill>
                    <a:srgbClr val="0000FF"/>
                  </a:solidFill>
                  <a:latin typeface="黑体" pitchFamily="2" charset="-122"/>
                  <a:ea typeface="黑体" pitchFamily="2" charset="-122"/>
                </a:rPr>
                <a:t>最左边</a:t>
              </a:r>
              <a:r>
                <a:rPr lang="zh-CN" altLang="en-US" b="1" dirty="0">
                  <a:latin typeface="黑体" pitchFamily="2" charset="-122"/>
                  <a:ea typeface="黑体" pitchFamily="2" charset="-122"/>
                </a:rPr>
                <a:t>的非终结符号，则称这样的推导为最左推导。记作：</a:t>
              </a:r>
            </a:p>
          </p:txBody>
        </p:sp>
        <p:sp>
          <p:nvSpPr>
            <p:cNvPr id="211974" name="Rectangle 1030"/>
            <p:cNvSpPr>
              <a:spLocks noChangeArrowheads="1"/>
            </p:cNvSpPr>
            <p:nvPr/>
          </p:nvSpPr>
          <p:spPr bwMode="auto">
            <a:xfrm>
              <a:off x="1200" y="432"/>
              <a:ext cx="22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grpSp>
      <p:grpSp>
        <p:nvGrpSpPr>
          <p:cNvPr id="211975" name="Group 1031"/>
          <p:cNvGrpSpPr>
            <a:grpSpLocks/>
          </p:cNvGrpSpPr>
          <p:nvPr/>
        </p:nvGrpSpPr>
        <p:grpSpPr bwMode="auto">
          <a:xfrm>
            <a:off x="7906165" y="2116435"/>
            <a:ext cx="1076325" cy="771525"/>
            <a:chOff x="2208" y="2592"/>
            <a:chExt cx="678" cy="486"/>
          </a:xfrm>
        </p:grpSpPr>
        <p:grpSp>
          <p:nvGrpSpPr>
            <p:cNvPr id="211976" name="Group 1032"/>
            <p:cNvGrpSpPr>
              <a:grpSpLocks/>
            </p:cNvGrpSpPr>
            <p:nvPr/>
          </p:nvGrpSpPr>
          <p:grpSpPr bwMode="auto">
            <a:xfrm>
              <a:off x="2400" y="2592"/>
              <a:ext cx="340" cy="486"/>
              <a:chOff x="1820" y="3210"/>
              <a:chExt cx="340" cy="486"/>
            </a:xfrm>
          </p:grpSpPr>
          <p:sp>
            <p:nvSpPr>
              <p:cNvPr id="211977" name="Rectangle 1033"/>
              <p:cNvSpPr>
                <a:spLocks noChangeArrowheads="1"/>
              </p:cNvSpPr>
              <p:nvPr/>
            </p:nvSpPr>
            <p:spPr bwMode="auto">
              <a:xfrm>
                <a:off x="1820" y="3210"/>
                <a:ext cx="258"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sp>
            <p:nvSpPr>
              <p:cNvPr id="211978" name="Rectangle 1034"/>
              <p:cNvSpPr>
                <a:spLocks noChangeArrowheads="1"/>
              </p:cNvSpPr>
              <p:nvPr/>
            </p:nvSpPr>
            <p:spPr bwMode="auto">
              <a:xfrm>
                <a:off x="1915" y="3412"/>
                <a:ext cx="245"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b="1"/>
                  <a:t>lm</a:t>
                </a:r>
                <a:endParaRPr lang="en-US" altLang="zh-CN" sz="1600" b="1"/>
              </a:p>
            </p:txBody>
          </p:sp>
        </p:grpSp>
        <p:sp>
          <p:nvSpPr>
            <p:cNvPr id="211979" name="Text Box 1035"/>
            <p:cNvSpPr txBox="1">
              <a:spLocks noChangeArrowheads="1"/>
            </p:cNvSpPr>
            <p:nvPr/>
          </p:nvSpPr>
          <p:spPr bwMode="auto">
            <a:xfrm>
              <a:off x="2208" y="259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ym typeface="Symbol" pitchFamily="18" charset="2"/>
                </a:rPr>
                <a:t>       </a:t>
              </a:r>
              <a:endParaRPr lang="en-US" altLang="zh-CN" b="1" dirty="0"/>
            </a:p>
          </p:txBody>
        </p:sp>
      </p:grpSp>
      <p:grpSp>
        <p:nvGrpSpPr>
          <p:cNvPr id="211980" name="Group 1036"/>
          <p:cNvGrpSpPr>
            <a:grpSpLocks/>
          </p:cNvGrpSpPr>
          <p:nvPr/>
        </p:nvGrpSpPr>
        <p:grpSpPr bwMode="auto">
          <a:xfrm>
            <a:off x="609600" y="4251920"/>
            <a:ext cx="7940675" cy="822325"/>
            <a:chOff x="528" y="432"/>
            <a:chExt cx="5002" cy="518"/>
          </a:xfrm>
        </p:grpSpPr>
        <p:sp>
          <p:nvSpPr>
            <p:cNvPr id="211981" name="Text Box 1037"/>
            <p:cNvSpPr txBox="1">
              <a:spLocks noChangeArrowheads="1"/>
            </p:cNvSpPr>
            <p:nvPr/>
          </p:nvSpPr>
          <p:spPr bwMode="auto">
            <a:xfrm>
              <a:off x="528" y="432"/>
              <a:ext cx="500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黑体" pitchFamily="2" charset="-122"/>
                  <a:ea typeface="黑体" pitchFamily="2" charset="-122"/>
                </a:rPr>
                <a:t>如果 </a:t>
              </a:r>
              <a:r>
                <a:rPr lang="zh-CN" altLang="en-US" b="1">
                  <a:latin typeface="黑体" pitchFamily="2" charset="-122"/>
                  <a:ea typeface="黑体" pitchFamily="2" charset="-122"/>
                  <a:sym typeface="Symbol" pitchFamily="18" charset="2"/>
                </a:rPr>
                <a:t></a:t>
              </a:r>
              <a:r>
                <a:rPr lang="zh-CN" altLang="en-US" b="1">
                  <a:latin typeface="黑体" pitchFamily="2" charset="-122"/>
                  <a:ea typeface="黑体" pitchFamily="2" charset="-122"/>
                </a:rPr>
                <a:t>   </a:t>
              </a:r>
              <a:r>
                <a:rPr lang="zh-CN" altLang="en-US" b="1">
                  <a:latin typeface="黑体" pitchFamily="2" charset="-122"/>
                  <a:ea typeface="黑体" pitchFamily="2" charset="-122"/>
                  <a:sym typeface="Symbol" pitchFamily="18" charset="2"/>
                </a:rPr>
                <a:t></a:t>
              </a:r>
              <a:r>
                <a:rPr lang="zh-CN" altLang="en-US" b="1">
                  <a:latin typeface="黑体" pitchFamily="2" charset="-122"/>
                  <a:ea typeface="黑体" pitchFamily="2" charset="-122"/>
                </a:rPr>
                <a:t>，并且在每</a:t>
              </a:r>
              <a:r>
                <a:rPr lang="zh-CN" altLang="en-US" b="1">
                  <a:latin typeface="Times New Roman"/>
                  <a:ea typeface="黑体" pitchFamily="2" charset="-122"/>
                </a:rPr>
                <a:t>“</a:t>
              </a:r>
              <a:r>
                <a:rPr lang="zh-CN" altLang="en-US" b="1">
                  <a:latin typeface="黑体" pitchFamily="2" charset="-122"/>
                  <a:ea typeface="黑体" pitchFamily="2" charset="-122"/>
                </a:rPr>
                <a:t>一步推导</a:t>
              </a:r>
              <a:r>
                <a:rPr lang="zh-CN" altLang="en-US" b="1">
                  <a:latin typeface="Times New Roman"/>
                  <a:ea typeface="黑体" pitchFamily="2" charset="-122"/>
                </a:rPr>
                <a:t>”</a:t>
              </a:r>
              <a:r>
                <a:rPr lang="zh-CN" altLang="en-US" b="1">
                  <a:latin typeface="黑体" pitchFamily="2" charset="-122"/>
                  <a:ea typeface="黑体" pitchFamily="2" charset="-122"/>
                </a:rPr>
                <a:t>中，都替换</a:t>
              </a:r>
              <a:r>
                <a:rPr lang="zh-CN" altLang="en-US" b="1">
                  <a:latin typeface="黑体" pitchFamily="2" charset="-122"/>
                  <a:ea typeface="黑体" pitchFamily="2" charset="-122"/>
                  <a:sym typeface="Symbol" pitchFamily="18" charset="2"/>
                </a:rPr>
                <a:t></a:t>
              </a:r>
              <a:r>
                <a:rPr lang="zh-CN" altLang="en-US" b="1">
                  <a:latin typeface="黑体" pitchFamily="2" charset="-122"/>
                  <a:ea typeface="黑体" pitchFamily="2" charset="-122"/>
                </a:rPr>
                <a:t>中</a:t>
              </a:r>
              <a:r>
                <a:rPr lang="zh-CN" altLang="en-US" b="1">
                  <a:solidFill>
                    <a:srgbClr val="0000FF"/>
                  </a:solidFill>
                  <a:latin typeface="黑体" pitchFamily="2" charset="-122"/>
                  <a:ea typeface="黑体" pitchFamily="2" charset="-122"/>
                </a:rPr>
                <a:t>最右边</a:t>
              </a:r>
              <a:r>
                <a:rPr lang="zh-CN" altLang="en-US" b="1">
                  <a:latin typeface="黑体" pitchFamily="2" charset="-122"/>
                  <a:ea typeface="黑体" pitchFamily="2" charset="-122"/>
                </a:rPr>
                <a:t>的非终结符号，则称这样的推导为最右推导。记作：</a:t>
              </a:r>
            </a:p>
          </p:txBody>
        </p:sp>
        <p:sp>
          <p:nvSpPr>
            <p:cNvPr id="211982" name="Rectangle 1038"/>
            <p:cNvSpPr>
              <a:spLocks noChangeArrowheads="1"/>
            </p:cNvSpPr>
            <p:nvPr/>
          </p:nvSpPr>
          <p:spPr bwMode="auto">
            <a:xfrm>
              <a:off x="1200" y="432"/>
              <a:ext cx="22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grpSp>
      <p:grpSp>
        <p:nvGrpSpPr>
          <p:cNvPr id="211983" name="Group 1039"/>
          <p:cNvGrpSpPr>
            <a:grpSpLocks/>
          </p:cNvGrpSpPr>
          <p:nvPr/>
        </p:nvGrpSpPr>
        <p:grpSpPr bwMode="auto">
          <a:xfrm>
            <a:off x="7906165" y="4636715"/>
            <a:ext cx="1076325" cy="771525"/>
            <a:chOff x="2208" y="2592"/>
            <a:chExt cx="678" cy="486"/>
          </a:xfrm>
        </p:grpSpPr>
        <p:grpSp>
          <p:nvGrpSpPr>
            <p:cNvPr id="211984" name="Group 1040"/>
            <p:cNvGrpSpPr>
              <a:grpSpLocks/>
            </p:cNvGrpSpPr>
            <p:nvPr/>
          </p:nvGrpSpPr>
          <p:grpSpPr bwMode="auto">
            <a:xfrm>
              <a:off x="2400" y="2592"/>
              <a:ext cx="340" cy="486"/>
              <a:chOff x="1820" y="3210"/>
              <a:chExt cx="340" cy="486"/>
            </a:xfrm>
          </p:grpSpPr>
          <p:sp>
            <p:nvSpPr>
              <p:cNvPr id="211985" name="Rectangle 1041"/>
              <p:cNvSpPr>
                <a:spLocks noChangeArrowheads="1"/>
              </p:cNvSpPr>
              <p:nvPr/>
            </p:nvSpPr>
            <p:spPr bwMode="auto">
              <a:xfrm>
                <a:off x="1820" y="3210"/>
                <a:ext cx="258"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sp>
            <p:nvSpPr>
              <p:cNvPr id="211986" name="Rectangle 1042"/>
              <p:cNvSpPr>
                <a:spLocks noChangeArrowheads="1"/>
              </p:cNvSpPr>
              <p:nvPr/>
            </p:nvSpPr>
            <p:spPr bwMode="auto">
              <a:xfrm>
                <a:off x="1915" y="3412"/>
                <a:ext cx="245"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b="1"/>
                  <a:t>rm</a:t>
                </a:r>
                <a:endParaRPr lang="en-US" altLang="zh-CN" sz="1600" b="1"/>
              </a:p>
            </p:txBody>
          </p:sp>
        </p:grpSp>
        <p:sp>
          <p:nvSpPr>
            <p:cNvPr id="211987" name="Text Box 1043"/>
            <p:cNvSpPr txBox="1">
              <a:spLocks noChangeArrowheads="1"/>
            </p:cNvSpPr>
            <p:nvPr/>
          </p:nvSpPr>
          <p:spPr bwMode="auto">
            <a:xfrm>
              <a:off x="2208" y="259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ym typeface="Symbol" pitchFamily="18" charset="2"/>
                </a:rPr>
                <a:t>       </a:t>
              </a:r>
              <a:endParaRPr lang="en-US" altLang="zh-CN" b="1" dirty="0"/>
            </a:p>
          </p:txBody>
        </p:sp>
      </p:grpSp>
      <p:sp>
        <p:nvSpPr>
          <p:cNvPr id="211988" name="Text Box 1044"/>
          <p:cNvSpPr txBox="1">
            <a:spLocks noChangeArrowheads="1"/>
          </p:cNvSpPr>
          <p:nvPr/>
        </p:nvSpPr>
        <p:spPr bwMode="auto">
          <a:xfrm>
            <a:off x="625475" y="516632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黑体" pitchFamily="2" charset="-122"/>
                <a:ea typeface="黑体" pitchFamily="2" charset="-122"/>
              </a:rPr>
              <a:t>最右推导也称为</a:t>
            </a:r>
            <a:r>
              <a:rPr lang="zh-CN" altLang="en-US" b="1">
                <a:solidFill>
                  <a:srgbClr val="0000FF"/>
                </a:solidFill>
                <a:latin typeface="黑体" pitchFamily="2" charset="-122"/>
                <a:ea typeface="黑体" pitchFamily="2" charset="-122"/>
              </a:rPr>
              <a:t>规范推导</a:t>
            </a:r>
            <a:endParaRPr lang="zh-CN" altLang="en-US" b="1">
              <a:latin typeface="黑体" pitchFamily="2" charset="-122"/>
              <a:ea typeface="黑体" pitchFamily="2" charset="-122"/>
            </a:endParaRPr>
          </a:p>
        </p:txBody>
      </p:sp>
      <p:sp>
        <p:nvSpPr>
          <p:cNvPr id="211989" name="Text Box 1045"/>
          <p:cNvSpPr txBox="1">
            <a:spLocks noChangeArrowheads="1"/>
          </p:cNvSpPr>
          <p:nvPr/>
        </p:nvSpPr>
        <p:spPr bwMode="auto">
          <a:xfrm>
            <a:off x="777875" y="2727920"/>
            <a:ext cx="643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t>E </a:t>
            </a:r>
            <a:r>
              <a:rPr lang="en-US" altLang="zh-CN" b="1">
                <a:latin typeface="宋体" charset="-122"/>
                <a:sym typeface="Symbol" pitchFamily="18" charset="2"/>
              </a:rPr>
              <a:t> E+T  T+T  F+T  i+T i+F i+i</a:t>
            </a:r>
          </a:p>
        </p:txBody>
      </p:sp>
      <p:sp>
        <p:nvSpPr>
          <p:cNvPr id="211990" name="Text Box 1046"/>
          <p:cNvSpPr txBox="1">
            <a:spLocks noChangeArrowheads="1"/>
          </p:cNvSpPr>
          <p:nvPr/>
        </p:nvSpPr>
        <p:spPr bwMode="auto">
          <a:xfrm>
            <a:off x="777875" y="5852120"/>
            <a:ext cx="643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t>E </a:t>
            </a:r>
            <a:r>
              <a:rPr lang="en-US" altLang="zh-CN" b="1">
                <a:latin typeface="宋体" charset="-122"/>
                <a:sym typeface="Symbol" pitchFamily="18" charset="2"/>
              </a:rPr>
              <a:t> E+T  E+F  E+i  T+i F+i i+i</a:t>
            </a:r>
          </a:p>
        </p:txBody>
      </p:sp>
      <p:sp>
        <p:nvSpPr>
          <p:cNvPr id="24" name="Rectangle 1026"/>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r>
              <a:rPr lang="zh-CN" altLang="en-US" kern="0" dirty="0">
                <a:latin typeface="宋体" charset="-122"/>
              </a:rPr>
              <a:t>最左</a:t>
            </a:r>
            <a:r>
              <a:rPr lang="zh-CN" altLang="en-US" kern="0" dirty="0" smtClean="0">
                <a:latin typeface="宋体" charset="-122"/>
              </a:rPr>
              <a:t>推导、最右推导</a:t>
            </a:r>
            <a:endParaRPr lang="zh-CN" altLang="en-US" kern="0"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32</a:t>
            </a:fld>
            <a:endParaRPr lang="en-US" altLang="zh-CN"/>
          </a:p>
        </p:txBody>
      </p:sp>
    </p:spTree>
    <p:extLst>
      <p:ext uri="{BB962C8B-B14F-4D97-AF65-F5344CB8AC3E}">
        <p14:creationId xmlns:p14="http://schemas.microsoft.com/office/powerpoint/2010/main" val="3134512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wipe(left)">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up)">
                                      <p:cBhvr>
                                        <p:cTn id="12" dur="500"/>
                                        <p:tgtEl>
                                          <p:spTgt spid="21197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1975"/>
                                        </p:tgtEl>
                                        <p:attrNameLst>
                                          <p:attrName>style.visibility</p:attrName>
                                        </p:attrNameLst>
                                      </p:cBhvr>
                                      <p:to>
                                        <p:strVal val="visible"/>
                                      </p:to>
                                    </p:set>
                                    <p:animEffect transition="in" filter="wipe(left)">
                                      <p:cBhvr>
                                        <p:cTn id="16" dur="500"/>
                                        <p:tgtEl>
                                          <p:spTgt spid="2119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1989"/>
                                        </p:tgtEl>
                                        <p:attrNameLst>
                                          <p:attrName>style.visibility</p:attrName>
                                        </p:attrNameLst>
                                      </p:cBhvr>
                                      <p:to>
                                        <p:strVal val="visible"/>
                                      </p:to>
                                    </p:set>
                                    <p:animEffect transition="in" filter="wipe(left)">
                                      <p:cBhvr>
                                        <p:cTn id="21" dur="500"/>
                                        <p:tgtEl>
                                          <p:spTgt spid="2119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11980"/>
                                        </p:tgtEl>
                                        <p:attrNameLst>
                                          <p:attrName>style.visibility</p:attrName>
                                        </p:attrNameLst>
                                      </p:cBhvr>
                                      <p:to>
                                        <p:strVal val="visible"/>
                                      </p:to>
                                    </p:set>
                                    <p:animEffect transition="in" filter="wipe(up)">
                                      <p:cBhvr>
                                        <p:cTn id="30" dur="500"/>
                                        <p:tgtEl>
                                          <p:spTgt spid="211980"/>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11983"/>
                                        </p:tgtEl>
                                        <p:attrNameLst>
                                          <p:attrName>style.visibility</p:attrName>
                                        </p:attrNameLst>
                                      </p:cBhvr>
                                      <p:to>
                                        <p:strVal val="visible"/>
                                      </p:to>
                                    </p:set>
                                    <p:animEffect transition="in" filter="wipe(left)">
                                      <p:cBhvr>
                                        <p:cTn id="34" dur="500"/>
                                        <p:tgtEl>
                                          <p:spTgt spid="21198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1988"/>
                                        </p:tgtEl>
                                        <p:attrNameLst>
                                          <p:attrName>style.visibility</p:attrName>
                                        </p:attrNameLst>
                                      </p:cBhvr>
                                      <p:to>
                                        <p:strVal val="visible"/>
                                      </p:to>
                                    </p:set>
                                    <p:animEffect transition="in" filter="wipe(left)">
                                      <p:cBhvr>
                                        <p:cTn id="39" dur="500"/>
                                        <p:tgtEl>
                                          <p:spTgt spid="2119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1990"/>
                                        </p:tgtEl>
                                        <p:attrNameLst>
                                          <p:attrName>style.visibility</p:attrName>
                                        </p:attrNameLst>
                                      </p:cBhvr>
                                      <p:to>
                                        <p:strVal val="visible"/>
                                      </p:to>
                                    </p:set>
                                    <p:animEffect transition="in" filter="wipe(left)">
                                      <p:cBhvr>
                                        <p:cTn id="44" dur="500"/>
                                        <p:tgtEl>
                                          <p:spTgt spid="21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build="p" autoUpdateAnimBg="0"/>
      <p:bldP spid="211988" grpId="0" autoUpdateAnimBg="0"/>
      <p:bldP spid="211989" grpId="0" autoUpdateAnimBg="0"/>
      <p:bldP spid="21199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28600" y="838200"/>
            <a:ext cx="8686800" cy="5791200"/>
          </a:xfrm>
        </p:spPr>
        <p:txBody>
          <a:bodyPr/>
          <a:lstStyle/>
          <a:p>
            <a:pPr>
              <a:buFontTx/>
              <a:buNone/>
            </a:pPr>
            <a:r>
              <a:rPr lang="zh-CN" altLang="en-US" sz="2800" b="1" dirty="0">
                <a:latin typeface="宋体" pitchFamily="2" charset="-122"/>
              </a:rPr>
              <a:t>例：</a:t>
            </a:r>
            <a:r>
              <a:rPr lang="en-US" altLang="zh-CN" sz="2800" b="1" dirty="0">
                <a:latin typeface="宋体" pitchFamily="2" charset="-122"/>
              </a:rPr>
              <a:t>G</a:t>
            </a:r>
            <a:r>
              <a:rPr lang="zh-CN" altLang="en-US" sz="2800" b="1" dirty="0">
                <a:latin typeface="宋体" pitchFamily="2" charset="-122"/>
              </a:rPr>
              <a:t>： </a:t>
            </a:r>
            <a:r>
              <a:rPr lang="en-US" altLang="zh-CN" sz="2800" b="1" dirty="0"/>
              <a:t>S</a:t>
            </a:r>
            <a:r>
              <a:rPr lang="en-US" altLang="zh-CN" sz="2800" b="1" dirty="0">
                <a:latin typeface="宋体" pitchFamily="2" charset="-122"/>
              </a:rPr>
              <a:t>→</a:t>
            </a:r>
            <a:r>
              <a:rPr lang="en-US" altLang="zh-CN" sz="2800" b="1" dirty="0"/>
              <a:t>0S1</a:t>
            </a:r>
            <a:r>
              <a:rPr lang="zh-CN" altLang="en-US" sz="2800" b="1" dirty="0"/>
              <a:t>， </a:t>
            </a:r>
            <a:r>
              <a:rPr lang="en-US" altLang="zh-CN" sz="2800" b="1" dirty="0"/>
              <a:t>S</a:t>
            </a:r>
            <a:r>
              <a:rPr lang="en-US" altLang="zh-CN" sz="2800" b="1" dirty="0">
                <a:latin typeface="宋体" pitchFamily="2" charset="-122"/>
              </a:rPr>
              <a:t>→</a:t>
            </a:r>
            <a:r>
              <a:rPr lang="en-US" altLang="zh-CN" sz="2800" b="1" dirty="0"/>
              <a:t>01</a:t>
            </a:r>
          </a:p>
          <a:p>
            <a:pPr>
              <a:buFontTx/>
              <a:buNone/>
            </a:pPr>
            <a:r>
              <a:rPr lang="en-US" altLang="zh-CN" sz="2400" b="1" dirty="0">
                <a:sym typeface="Symbol" pitchFamily="18" charset="2"/>
              </a:rPr>
              <a:t>0S1 00S11</a:t>
            </a:r>
          </a:p>
          <a:p>
            <a:pPr>
              <a:buFontTx/>
              <a:buNone/>
            </a:pPr>
            <a:r>
              <a:rPr lang="en-US" altLang="zh-CN" sz="2400" b="1" dirty="0">
                <a:sym typeface="Symbol" pitchFamily="18" charset="2"/>
              </a:rPr>
              <a:t>00S11 000S111</a:t>
            </a:r>
          </a:p>
          <a:p>
            <a:pPr>
              <a:buFontTx/>
              <a:buNone/>
            </a:pPr>
            <a:r>
              <a:rPr lang="en-US" altLang="zh-CN" sz="2400" b="1" dirty="0">
                <a:sym typeface="Symbol" pitchFamily="18" charset="2"/>
              </a:rPr>
              <a:t>000S111 00001111</a:t>
            </a:r>
            <a:r>
              <a:rPr lang="en-US" altLang="zh-CN" b="1" dirty="0">
                <a:sym typeface="Symbol" pitchFamily="18" charset="2"/>
              </a:rPr>
              <a:t> </a:t>
            </a:r>
          </a:p>
          <a:p>
            <a:pPr>
              <a:buFontTx/>
              <a:buNone/>
            </a:pPr>
            <a:r>
              <a:rPr lang="en-US" altLang="zh-CN" b="1" dirty="0"/>
              <a:t> S </a:t>
            </a:r>
            <a:r>
              <a:rPr lang="en-US" altLang="zh-CN" b="1" dirty="0">
                <a:sym typeface="Symbol" pitchFamily="18" charset="2"/>
              </a:rPr>
              <a:t>0S1 00S11 000S111 00001111 </a:t>
            </a:r>
          </a:p>
          <a:p>
            <a:pPr>
              <a:buFontTx/>
              <a:buNone/>
            </a:pPr>
            <a:endParaRPr lang="en-US" altLang="zh-CN" b="1" dirty="0">
              <a:sym typeface="Symbol" pitchFamily="18" charset="2"/>
            </a:endParaRPr>
          </a:p>
        </p:txBody>
      </p:sp>
    </p:spTree>
    <p:extLst>
      <p:ext uri="{BB962C8B-B14F-4D97-AF65-F5344CB8AC3E}">
        <p14:creationId xmlns:p14="http://schemas.microsoft.com/office/powerpoint/2010/main" val="586788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026"/>
          <p:cNvSpPr>
            <a:spLocks noChangeArrowheads="1"/>
          </p:cNvSpPr>
          <p:nvPr/>
        </p:nvSpPr>
        <p:spPr bwMode="auto">
          <a:xfrm>
            <a:off x="350838" y="1043735"/>
            <a:ext cx="833596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en-US" dirty="0">
                <a:solidFill>
                  <a:srgbClr val="0000FF"/>
                </a:solidFill>
                <a:latin typeface="黑体" pitchFamily="2" charset="-122"/>
              </a:rPr>
              <a:t>句型</a:t>
            </a:r>
            <a:endParaRPr lang="zh-CN" altLang="en-US" dirty="0">
              <a:latin typeface="黑体" pitchFamily="2" charset="-122"/>
            </a:endParaRPr>
          </a:p>
        </p:txBody>
      </p:sp>
      <p:sp>
        <p:nvSpPr>
          <p:cNvPr id="212995" name="Rectangle 1027"/>
          <p:cNvSpPr>
            <a:spLocks noChangeArrowheads="1"/>
          </p:cNvSpPr>
          <p:nvPr/>
        </p:nvSpPr>
        <p:spPr bwMode="auto">
          <a:xfrm>
            <a:off x="350838" y="3969060"/>
            <a:ext cx="8335962"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53340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60020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en-US" dirty="0">
                <a:solidFill>
                  <a:srgbClr val="0000FF"/>
                </a:solidFill>
                <a:latin typeface="黑体" pitchFamily="2" charset="-122"/>
              </a:rPr>
              <a:t>句子</a:t>
            </a:r>
          </a:p>
          <a:p>
            <a:pPr lvl="1">
              <a:buFontTx/>
              <a:buNone/>
            </a:pPr>
            <a:r>
              <a:rPr lang="zh-CN" altLang="en-US" dirty="0">
                <a:latin typeface="黑体" pitchFamily="2" charset="-122"/>
              </a:rPr>
              <a:t>仅含有终结符号的句型是文法的一个</a:t>
            </a:r>
            <a:r>
              <a:rPr lang="zh-CN" altLang="en-US" dirty="0">
                <a:solidFill>
                  <a:srgbClr val="0000FF"/>
                </a:solidFill>
                <a:latin typeface="黑体" pitchFamily="2" charset="-122"/>
              </a:rPr>
              <a:t>句子</a:t>
            </a:r>
            <a:r>
              <a:rPr lang="zh-CN" altLang="zh-CN" dirty="0">
                <a:latin typeface="黑体" pitchFamily="2" charset="-122"/>
              </a:rPr>
              <a:t>。</a:t>
            </a:r>
            <a:endParaRPr lang="zh-CN" altLang="en-US" dirty="0">
              <a:solidFill>
                <a:srgbClr val="0000FF"/>
              </a:solidFill>
              <a:latin typeface="黑体" pitchFamily="2" charset="-122"/>
            </a:endParaRPr>
          </a:p>
          <a:p>
            <a:pPr>
              <a:buFont typeface="Monotype Sorts" pitchFamily="2" charset="2"/>
              <a:buNone/>
            </a:pPr>
            <a:r>
              <a:rPr lang="zh-CN" altLang="en-US" dirty="0">
                <a:solidFill>
                  <a:srgbClr val="0000FF"/>
                </a:solidFill>
                <a:latin typeface="黑体" pitchFamily="2" charset="-122"/>
              </a:rPr>
              <a:t>语言</a:t>
            </a:r>
          </a:p>
          <a:p>
            <a:pPr lvl="1">
              <a:buFontTx/>
              <a:buNone/>
            </a:pPr>
            <a:r>
              <a:rPr lang="zh-CN" altLang="en-US" dirty="0">
                <a:latin typeface="黑体" pitchFamily="2" charset="-122"/>
              </a:rPr>
              <a:t>文法</a:t>
            </a:r>
            <a:r>
              <a:rPr lang="en-US" altLang="zh-CN" dirty="0">
                <a:latin typeface="黑体" pitchFamily="2" charset="-122"/>
              </a:rPr>
              <a:t>G</a:t>
            </a:r>
            <a:r>
              <a:rPr lang="zh-CN" altLang="en-US" dirty="0">
                <a:latin typeface="黑体" pitchFamily="2" charset="-122"/>
              </a:rPr>
              <a:t>产生的所有句子组成的集合是文法</a:t>
            </a:r>
            <a:r>
              <a:rPr lang="en-US" altLang="zh-CN" dirty="0">
                <a:latin typeface="黑体" pitchFamily="2" charset="-122"/>
              </a:rPr>
              <a:t>G</a:t>
            </a:r>
            <a:r>
              <a:rPr lang="zh-CN" altLang="en-US" dirty="0">
                <a:latin typeface="黑体" pitchFamily="2" charset="-122"/>
              </a:rPr>
              <a:t>所定义的</a:t>
            </a:r>
            <a:r>
              <a:rPr lang="zh-CN" altLang="en-US" dirty="0">
                <a:solidFill>
                  <a:srgbClr val="0000FF"/>
                </a:solidFill>
                <a:latin typeface="黑体" pitchFamily="2" charset="-122"/>
              </a:rPr>
              <a:t>语言</a:t>
            </a:r>
            <a:r>
              <a:rPr lang="zh-CN" altLang="zh-CN" dirty="0">
                <a:latin typeface="黑体" pitchFamily="2" charset="-122"/>
              </a:rPr>
              <a:t>，</a:t>
            </a:r>
            <a:r>
              <a:rPr lang="zh-CN" altLang="en-US" dirty="0">
                <a:latin typeface="黑体" pitchFamily="2" charset="-122"/>
              </a:rPr>
              <a:t>记作</a:t>
            </a:r>
            <a:r>
              <a:rPr lang="en-US" altLang="zh-CN" dirty="0">
                <a:latin typeface="黑体" pitchFamily="2" charset="-122"/>
              </a:rPr>
              <a:t>L(G)</a:t>
            </a:r>
            <a:r>
              <a:rPr lang="zh-CN" altLang="en-US" dirty="0">
                <a:latin typeface="黑体" pitchFamily="2" charset="-122"/>
              </a:rPr>
              <a:t>。</a:t>
            </a:r>
          </a:p>
        </p:txBody>
      </p:sp>
      <p:grpSp>
        <p:nvGrpSpPr>
          <p:cNvPr id="212996" name="Group 1028"/>
          <p:cNvGrpSpPr>
            <a:grpSpLocks/>
          </p:cNvGrpSpPr>
          <p:nvPr/>
        </p:nvGrpSpPr>
        <p:grpSpPr bwMode="auto">
          <a:xfrm>
            <a:off x="792163" y="1577135"/>
            <a:ext cx="7788275" cy="822325"/>
            <a:chOff x="662" y="480"/>
            <a:chExt cx="4906" cy="518"/>
          </a:xfrm>
        </p:grpSpPr>
        <p:sp>
          <p:nvSpPr>
            <p:cNvPr id="212997" name="Text Box 1029"/>
            <p:cNvSpPr txBox="1">
              <a:spLocks noChangeArrowheads="1"/>
            </p:cNvSpPr>
            <p:nvPr/>
          </p:nvSpPr>
          <p:spPr bwMode="auto">
            <a:xfrm>
              <a:off x="662" y="480"/>
              <a:ext cx="490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黑体" pitchFamily="2" charset="-122"/>
                  <a:ea typeface="黑体" pitchFamily="2" charset="-122"/>
                </a:rPr>
                <a:t>对于文法</a:t>
              </a:r>
              <a:r>
                <a:rPr lang="en-US" altLang="zh-CN" b="1">
                  <a:latin typeface="黑体" pitchFamily="2" charset="-122"/>
                  <a:ea typeface="黑体" pitchFamily="2" charset="-122"/>
                </a:rPr>
                <a:t>G=(V</a:t>
              </a:r>
              <a:r>
                <a:rPr lang="en-US" altLang="zh-CN" b="1" baseline="-25000">
                  <a:latin typeface="黑体" pitchFamily="2" charset="-122"/>
                  <a:ea typeface="黑体" pitchFamily="2" charset="-122"/>
                </a:rPr>
                <a:t>T</a:t>
              </a:r>
              <a:r>
                <a:rPr lang="en-US" altLang="zh-CN" b="1">
                  <a:latin typeface="黑体" pitchFamily="2" charset="-122"/>
                  <a:ea typeface="黑体" pitchFamily="2" charset="-122"/>
                </a:rPr>
                <a:t>,V</a:t>
              </a:r>
              <a:r>
                <a:rPr lang="en-US" altLang="zh-CN" b="1" baseline="-25000">
                  <a:latin typeface="黑体" pitchFamily="2" charset="-122"/>
                  <a:ea typeface="黑体" pitchFamily="2" charset="-122"/>
                </a:rPr>
                <a:t>N</a:t>
              </a:r>
              <a:r>
                <a:rPr lang="en-US" altLang="zh-CN" b="1">
                  <a:latin typeface="黑体" pitchFamily="2" charset="-122"/>
                  <a:ea typeface="黑体" pitchFamily="2" charset="-122"/>
                </a:rPr>
                <a:t>,S,</a:t>
              </a:r>
              <a:r>
                <a:rPr lang="en-US" altLang="zh-CN" b="1">
                  <a:latin typeface="黑体" pitchFamily="2" charset="-122"/>
                  <a:ea typeface="黑体" pitchFamily="2" charset="-122"/>
                  <a:sym typeface="Symbol" pitchFamily="18" charset="2"/>
                </a:rPr>
                <a:t></a:t>
              </a:r>
              <a:r>
                <a:rPr lang="en-US" altLang="zh-CN" b="1">
                  <a:latin typeface="黑体" pitchFamily="2" charset="-122"/>
                  <a:ea typeface="黑体" pitchFamily="2" charset="-122"/>
                </a:rPr>
                <a:t>)</a:t>
              </a:r>
              <a:r>
                <a:rPr lang="zh-CN" altLang="en-US" b="1">
                  <a:latin typeface="黑体" pitchFamily="2" charset="-122"/>
                  <a:ea typeface="黑体" pitchFamily="2" charset="-122"/>
                </a:rPr>
                <a:t>，如果</a:t>
              </a:r>
              <a:r>
                <a:rPr lang="en-US" altLang="zh-CN" b="1">
                  <a:latin typeface="黑体" pitchFamily="2" charset="-122"/>
                  <a:ea typeface="黑体" pitchFamily="2" charset="-122"/>
                </a:rPr>
                <a:t>S   </a:t>
              </a:r>
              <a:r>
                <a:rPr lang="en-US" altLang="zh-CN" b="1">
                  <a:latin typeface="黑体" pitchFamily="2" charset="-122"/>
                  <a:ea typeface="黑体" pitchFamily="2" charset="-122"/>
                  <a:sym typeface="Symbol" pitchFamily="18" charset="2"/>
                </a:rPr>
                <a:t></a:t>
              </a:r>
              <a:r>
                <a:rPr lang="zh-CN" altLang="en-US" b="1">
                  <a:latin typeface="黑体" pitchFamily="2" charset="-122"/>
                  <a:ea typeface="黑体" pitchFamily="2" charset="-122"/>
                </a:rPr>
                <a:t>，则称</a:t>
              </a:r>
              <a:r>
                <a:rPr lang="zh-CN" altLang="en-US" b="1">
                  <a:latin typeface="黑体" pitchFamily="2" charset="-122"/>
                  <a:ea typeface="黑体" pitchFamily="2" charset="-122"/>
                  <a:sym typeface="Symbol" pitchFamily="18" charset="2"/>
                </a:rPr>
                <a:t></a:t>
              </a:r>
              <a:r>
                <a:rPr lang="zh-CN" altLang="en-US" b="1">
                  <a:latin typeface="黑体" pitchFamily="2" charset="-122"/>
                  <a:ea typeface="黑体" pitchFamily="2" charset="-122"/>
                </a:rPr>
                <a:t>是当前文法的一个句型。</a:t>
              </a:r>
            </a:p>
          </p:txBody>
        </p:sp>
        <p:sp>
          <p:nvSpPr>
            <p:cNvPr id="212998" name="Rectangle 1030"/>
            <p:cNvSpPr>
              <a:spLocks noChangeArrowheads="1"/>
            </p:cNvSpPr>
            <p:nvPr/>
          </p:nvSpPr>
          <p:spPr bwMode="auto">
            <a:xfrm>
              <a:off x="3408" y="480"/>
              <a:ext cx="20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latin typeface="黑体" pitchFamily="2" charset="-122"/>
                  <a:ea typeface="黑体" pitchFamily="2" charset="-122"/>
                </a:rPr>
                <a:t>*</a:t>
              </a:r>
              <a:r>
                <a:rPr lang="en-US" altLang="zh-CN" b="1">
                  <a:latin typeface="黑体" pitchFamily="2" charset="-122"/>
                  <a:ea typeface="黑体" pitchFamily="2" charset="-122"/>
                  <a:sym typeface="Symbol" pitchFamily="18" charset="2"/>
                </a:rPr>
                <a:t></a:t>
              </a:r>
              <a:endParaRPr lang="en-US" altLang="zh-CN" b="1">
                <a:latin typeface="黑体" pitchFamily="2" charset="-122"/>
                <a:ea typeface="黑体" pitchFamily="2" charset="-122"/>
              </a:endParaRPr>
            </a:p>
          </p:txBody>
        </p:sp>
      </p:grpSp>
      <p:grpSp>
        <p:nvGrpSpPr>
          <p:cNvPr id="212999" name="Group 1031"/>
          <p:cNvGrpSpPr>
            <a:grpSpLocks/>
          </p:cNvGrpSpPr>
          <p:nvPr/>
        </p:nvGrpSpPr>
        <p:grpSpPr bwMode="auto">
          <a:xfrm>
            <a:off x="1249363" y="2643935"/>
            <a:ext cx="6188075" cy="1447800"/>
            <a:chOff x="662" y="1200"/>
            <a:chExt cx="3898" cy="912"/>
          </a:xfrm>
        </p:grpSpPr>
        <p:sp>
          <p:nvSpPr>
            <p:cNvPr id="213000" name="Text Box 1032"/>
            <p:cNvSpPr txBox="1">
              <a:spLocks noChangeArrowheads="1"/>
            </p:cNvSpPr>
            <p:nvPr/>
          </p:nvSpPr>
          <p:spPr bwMode="auto">
            <a:xfrm>
              <a:off x="662" y="1200"/>
              <a:ext cx="38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latin typeface="黑体" pitchFamily="2" charset="-122"/>
                  <a:ea typeface="黑体" pitchFamily="2" charset="-122"/>
                </a:rPr>
                <a:t>若</a:t>
              </a:r>
              <a:r>
                <a:rPr lang="en-US" altLang="zh-CN" b="1" dirty="0">
                  <a:latin typeface="黑体" pitchFamily="2" charset="-122"/>
                  <a:ea typeface="黑体" pitchFamily="2" charset="-122"/>
                </a:rPr>
                <a:t>S    </a:t>
              </a:r>
              <a:r>
                <a:rPr lang="en-US" altLang="zh-CN"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，则</a:t>
              </a:r>
              <a:r>
                <a:rPr lang="zh-CN" altLang="en-US"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是当前文法的一个</a:t>
              </a:r>
              <a:r>
                <a:rPr lang="zh-CN" altLang="en-US" b="1" dirty="0">
                  <a:solidFill>
                    <a:srgbClr val="0000FF"/>
                  </a:solidFill>
                  <a:latin typeface="黑体" pitchFamily="2" charset="-122"/>
                  <a:ea typeface="黑体" pitchFamily="2" charset="-122"/>
                </a:rPr>
                <a:t>左句型</a:t>
              </a:r>
              <a:r>
                <a:rPr lang="zh-CN" altLang="en-US" b="1" dirty="0">
                  <a:latin typeface="黑体" pitchFamily="2" charset="-122"/>
                  <a:ea typeface="黑体" pitchFamily="2" charset="-122"/>
                </a:rPr>
                <a:t>，</a:t>
              </a:r>
            </a:p>
            <a:p>
              <a:pPr algn="l"/>
              <a:endParaRPr lang="zh-CN" altLang="en-US" b="1" dirty="0">
                <a:latin typeface="黑体" pitchFamily="2" charset="-122"/>
                <a:ea typeface="黑体" pitchFamily="2" charset="-122"/>
              </a:endParaRPr>
            </a:p>
            <a:p>
              <a:pPr algn="l"/>
              <a:r>
                <a:rPr lang="zh-CN" altLang="en-US" b="1" dirty="0">
                  <a:latin typeface="黑体" pitchFamily="2" charset="-122"/>
                  <a:ea typeface="黑体" pitchFamily="2" charset="-122"/>
                </a:rPr>
                <a:t>若</a:t>
              </a:r>
              <a:r>
                <a:rPr lang="en-US" altLang="zh-CN" b="1" dirty="0">
                  <a:latin typeface="黑体" pitchFamily="2" charset="-122"/>
                  <a:ea typeface="黑体" pitchFamily="2" charset="-122"/>
                </a:rPr>
                <a:t>S    </a:t>
              </a:r>
              <a:r>
                <a:rPr lang="en-US" altLang="zh-CN"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，则</a:t>
              </a:r>
              <a:r>
                <a:rPr lang="zh-CN" altLang="en-US"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是当前文法的一个</a:t>
              </a:r>
              <a:r>
                <a:rPr lang="zh-CN" altLang="en-US" b="1" dirty="0">
                  <a:solidFill>
                    <a:srgbClr val="0000FF"/>
                  </a:solidFill>
                  <a:latin typeface="黑体" pitchFamily="2" charset="-122"/>
                  <a:ea typeface="黑体" pitchFamily="2" charset="-122"/>
                </a:rPr>
                <a:t>右句型</a:t>
              </a:r>
              <a:r>
                <a:rPr lang="zh-CN" altLang="en-US" b="1" dirty="0">
                  <a:latin typeface="黑体" pitchFamily="2" charset="-122"/>
                  <a:ea typeface="黑体" pitchFamily="2" charset="-122"/>
                </a:rPr>
                <a:t>。</a:t>
              </a:r>
            </a:p>
          </p:txBody>
        </p:sp>
        <p:grpSp>
          <p:nvGrpSpPr>
            <p:cNvPr id="213001" name="Group 1033"/>
            <p:cNvGrpSpPr>
              <a:grpSpLocks/>
            </p:cNvGrpSpPr>
            <p:nvPr/>
          </p:nvGrpSpPr>
          <p:grpSpPr bwMode="auto">
            <a:xfrm>
              <a:off x="1083" y="1200"/>
              <a:ext cx="276" cy="432"/>
              <a:chOff x="1083" y="3360"/>
              <a:chExt cx="276" cy="432"/>
            </a:xfrm>
          </p:grpSpPr>
          <p:sp>
            <p:nvSpPr>
              <p:cNvPr id="213002" name="Rectangle 1034"/>
              <p:cNvSpPr>
                <a:spLocks noChangeArrowheads="1"/>
              </p:cNvSpPr>
              <p:nvPr/>
            </p:nvSpPr>
            <p:spPr bwMode="auto">
              <a:xfrm>
                <a:off x="1083" y="3360"/>
                <a:ext cx="22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latin typeface="黑体" pitchFamily="2" charset="-122"/>
                    <a:ea typeface="黑体" pitchFamily="2" charset="-122"/>
                  </a:rPr>
                  <a:t>*</a:t>
                </a:r>
                <a:r>
                  <a:rPr lang="en-US" altLang="zh-CN" b="1">
                    <a:latin typeface="黑体" pitchFamily="2" charset="-122"/>
                    <a:ea typeface="黑体" pitchFamily="2" charset="-122"/>
                    <a:sym typeface="Symbol" pitchFamily="18" charset="2"/>
                  </a:rPr>
                  <a:t></a:t>
                </a:r>
                <a:endParaRPr lang="en-US" altLang="zh-CN" b="1">
                  <a:latin typeface="黑体" pitchFamily="2" charset="-122"/>
                  <a:ea typeface="黑体" pitchFamily="2" charset="-122"/>
                </a:endParaRPr>
              </a:p>
            </p:txBody>
          </p:sp>
          <p:sp>
            <p:nvSpPr>
              <p:cNvPr id="213003" name="Rectangle 1035"/>
              <p:cNvSpPr>
                <a:spLocks noChangeArrowheads="1"/>
              </p:cNvSpPr>
              <p:nvPr/>
            </p:nvSpPr>
            <p:spPr bwMode="auto">
              <a:xfrm>
                <a:off x="1104" y="3554"/>
                <a:ext cx="25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b="1" dirty="0">
                    <a:latin typeface="仿宋" panose="02010609060101010101" pitchFamily="49" charset="-122"/>
                    <a:ea typeface="仿宋" panose="02010609060101010101" pitchFamily="49" charset="-122"/>
                  </a:rPr>
                  <a:t>lm</a:t>
                </a:r>
                <a:endParaRPr lang="en-US" altLang="zh-CN" sz="1600" b="1" dirty="0">
                  <a:latin typeface="仿宋" panose="02010609060101010101" pitchFamily="49" charset="-122"/>
                  <a:ea typeface="仿宋" panose="02010609060101010101" pitchFamily="49" charset="-122"/>
                </a:endParaRPr>
              </a:p>
            </p:txBody>
          </p:sp>
        </p:grpSp>
        <p:grpSp>
          <p:nvGrpSpPr>
            <p:cNvPr id="213004" name="Group 1036"/>
            <p:cNvGrpSpPr>
              <a:grpSpLocks/>
            </p:cNvGrpSpPr>
            <p:nvPr/>
          </p:nvGrpSpPr>
          <p:grpSpPr bwMode="auto">
            <a:xfrm>
              <a:off x="1068" y="1680"/>
              <a:ext cx="276" cy="432"/>
              <a:chOff x="1083" y="3360"/>
              <a:chExt cx="276" cy="432"/>
            </a:xfrm>
          </p:grpSpPr>
          <p:sp>
            <p:nvSpPr>
              <p:cNvPr id="213005" name="Rectangle 1037"/>
              <p:cNvSpPr>
                <a:spLocks noChangeArrowheads="1"/>
              </p:cNvSpPr>
              <p:nvPr/>
            </p:nvSpPr>
            <p:spPr bwMode="auto">
              <a:xfrm>
                <a:off x="1083" y="3360"/>
                <a:ext cx="22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latin typeface="黑体" pitchFamily="2" charset="-122"/>
                    <a:ea typeface="黑体" pitchFamily="2" charset="-122"/>
                  </a:rPr>
                  <a:t>*</a:t>
                </a:r>
                <a:r>
                  <a:rPr lang="en-US" altLang="zh-CN" b="1">
                    <a:latin typeface="黑体" pitchFamily="2" charset="-122"/>
                    <a:ea typeface="黑体" pitchFamily="2" charset="-122"/>
                    <a:sym typeface="Symbol" pitchFamily="18" charset="2"/>
                  </a:rPr>
                  <a:t></a:t>
                </a:r>
                <a:endParaRPr lang="en-US" altLang="zh-CN" b="1">
                  <a:latin typeface="黑体" pitchFamily="2" charset="-122"/>
                  <a:ea typeface="黑体" pitchFamily="2" charset="-122"/>
                </a:endParaRPr>
              </a:p>
            </p:txBody>
          </p:sp>
          <p:sp>
            <p:nvSpPr>
              <p:cNvPr id="213006" name="Rectangle 1038"/>
              <p:cNvSpPr>
                <a:spLocks noChangeArrowheads="1"/>
              </p:cNvSpPr>
              <p:nvPr/>
            </p:nvSpPr>
            <p:spPr bwMode="auto">
              <a:xfrm>
                <a:off x="1104" y="3554"/>
                <a:ext cx="25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b="1" dirty="0" err="1">
                    <a:latin typeface="仿宋" panose="02010609060101010101" pitchFamily="49" charset="-122"/>
                    <a:ea typeface="仿宋" panose="02010609060101010101" pitchFamily="49" charset="-122"/>
                  </a:rPr>
                  <a:t>rm</a:t>
                </a:r>
                <a:endParaRPr lang="en-US" altLang="zh-CN" sz="1600" b="1" dirty="0">
                  <a:latin typeface="仿宋" panose="02010609060101010101" pitchFamily="49" charset="-122"/>
                  <a:ea typeface="仿宋" panose="02010609060101010101" pitchFamily="49" charset="-122"/>
                </a:endParaRPr>
              </a:p>
            </p:txBody>
          </p:sp>
        </p:grpSp>
      </p:grpSp>
      <p:grpSp>
        <p:nvGrpSpPr>
          <p:cNvPr id="213007" name="Group 1039"/>
          <p:cNvGrpSpPr>
            <a:grpSpLocks/>
          </p:cNvGrpSpPr>
          <p:nvPr/>
        </p:nvGrpSpPr>
        <p:grpSpPr bwMode="auto">
          <a:xfrm>
            <a:off x="2726795" y="5950750"/>
            <a:ext cx="4670425" cy="609600"/>
            <a:chOff x="1142" y="3696"/>
            <a:chExt cx="2942" cy="384"/>
          </a:xfrm>
        </p:grpSpPr>
        <p:sp>
          <p:nvSpPr>
            <p:cNvPr id="213008" name="Text Box 1040"/>
            <p:cNvSpPr txBox="1">
              <a:spLocks noChangeArrowheads="1"/>
            </p:cNvSpPr>
            <p:nvPr/>
          </p:nvSpPr>
          <p:spPr bwMode="auto">
            <a:xfrm>
              <a:off x="1142" y="3718"/>
              <a:ext cx="29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黑体" pitchFamily="2" charset="-122"/>
                  <a:ea typeface="黑体" pitchFamily="2" charset="-122"/>
                </a:rPr>
                <a:t>L(G)={ </a:t>
              </a:r>
              <a:r>
                <a:rPr lang="en-US" altLang="zh-CN" b="1" dirty="0">
                  <a:latin typeface="黑体" pitchFamily="2" charset="-122"/>
                  <a:ea typeface="黑体" pitchFamily="2" charset="-122"/>
                  <a:sym typeface="Symbol" pitchFamily="18" charset="2"/>
                </a:rPr>
                <a:t></a:t>
              </a:r>
              <a:r>
                <a:rPr lang="en-US" altLang="zh-CN" b="1" dirty="0">
                  <a:latin typeface="黑体" pitchFamily="2" charset="-122"/>
                  <a:ea typeface="黑体" pitchFamily="2" charset="-122"/>
                </a:rPr>
                <a:t>| S   </a:t>
              </a:r>
              <a:r>
                <a:rPr lang="en-US" altLang="zh-CN" b="1" dirty="0">
                  <a:latin typeface="黑体" pitchFamily="2" charset="-122"/>
                  <a:ea typeface="黑体" pitchFamily="2" charset="-122"/>
                  <a:sym typeface="Symbol" pitchFamily="18" charset="2"/>
                </a:rPr>
                <a:t></a:t>
              </a:r>
              <a:r>
                <a:rPr lang="zh-CN" altLang="en-US" b="1" dirty="0">
                  <a:latin typeface="黑体" pitchFamily="2" charset="-122"/>
                  <a:ea typeface="黑体" pitchFamily="2" charset="-122"/>
                </a:rPr>
                <a:t>，并且 </a:t>
              </a:r>
              <a:r>
                <a:rPr lang="zh-CN" altLang="en-US" b="1" dirty="0">
                  <a:latin typeface="黑体" pitchFamily="2" charset="-122"/>
                  <a:ea typeface="黑体" pitchFamily="2" charset="-122"/>
                  <a:sym typeface="Symbol" pitchFamily="18" charset="2"/>
                </a:rPr>
                <a:t></a:t>
              </a:r>
              <a:r>
                <a:rPr lang="en-US" altLang="zh-CN" b="1" dirty="0">
                  <a:latin typeface="黑体" pitchFamily="2" charset="-122"/>
                  <a:ea typeface="黑体" pitchFamily="2" charset="-122"/>
                </a:rPr>
                <a:t>V</a:t>
              </a:r>
              <a:r>
                <a:rPr lang="en-US" altLang="zh-CN" b="1" baseline="-25000" dirty="0">
                  <a:latin typeface="黑体" pitchFamily="2" charset="-122"/>
                  <a:ea typeface="黑体" pitchFamily="2" charset="-122"/>
                </a:rPr>
                <a:t>T</a:t>
              </a:r>
              <a:r>
                <a:rPr lang="en-US" altLang="zh-CN" b="1" baseline="30000" dirty="0">
                  <a:latin typeface="黑体" pitchFamily="2" charset="-122"/>
                  <a:ea typeface="黑体" pitchFamily="2" charset="-122"/>
                </a:rPr>
                <a:t>* </a:t>
              </a:r>
              <a:r>
                <a:rPr lang="en-US" altLang="zh-CN" b="1" dirty="0">
                  <a:latin typeface="黑体" pitchFamily="2" charset="-122"/>
                  <a:ea typeface="黑体" pitchFamily="2" charset="-122"/>
                </a:rPr>
                <a:t>}</a:t>
              </a:r>
            </a:p>
          </p:txBody>
        </p:sp>
        <p:sp>
          <p:nvSpPr>
            <p:cNvPr id="213009" name="Rectangle 1041"/>
            <p:cNvSpPr>
              <a:spLocks noChangeArrowheads="1"/>
            </p:cNvSpPr>
            <p:nvPr/>
          </p:nvSpPr>
          <p:spPr bwMode="auto">
            <a:xfrm>
              <a:off x="2228" y="3696"/>
              <a:ext cx="31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latin typeface="黑体" pitchFamily="2" charset="-122"/>
                  <a:ea typeface="黑体" pitchFamily="2" charset="-122"/>
                </a:rPr>
                <a:t>+</a:t>
              </a:r>
              <a:r>
                <a:rPr lang="en-US" altLang="zh-CN" b="1">
                  <a:latin typeface="黑体" pitchFamily="2" charset="-122"/>
                  <a:ea typeface="黑体" pitchFamily="2" charset="-122"/>
                  <a:sym typeface="Symbol" pitchFamily="18" charset="2"/>
                </a:rPr>
                <a:t></a:t>
              </a:r>
              <a:endParaRPr lang="en-US" altLang="zh-CN" b="1">
                <a:latin typeface="黑体" pitchFamily="2" charset="-122"/>
                <a:ea typeface="黑体" pitchFamily="2" charset="-122"/>
              </a:endParaRPr>
            </a:p>
          </p:txBody>
        </p:sp>
      </p:grpSp>
      <p:sp>
        <p:nvSpPr>
          <p:cNvPr id="19" name="Rectangle 1026"/>
          <p:cNvSpPr>
            <a:spLocks noGrp="1" noChangeArrowheads="1"/>
          </p:cNvSpPr>
          <p:nvPr>
            <p:ph type="title"/>
          </p:nvPr>
        </p:nvSpPr>
        <p:spPr>
          <a:xfrm>
            <a:off x="304800" y="152400"/>
            <a:ext cx="8610600" cy="838200"/>
          </a:xfrm>
        </p:spPr>
        <p:txBody>
          <a:bodyPr/>
          <a:lstStyle/>
          <a:p>
            <a:r>
              <a:rPr lang="zh-CN" altLang="en-US" dirty="0" smtClean="0">
                <a:latin typeface="宋体" charset="-122"/>
              </a:rPr>
              <a:t>句型、句子和语言</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34</a:t>
            </a:fld>
            <a:endParaRPr lang="en-US" altLang="zh-CN"/>
          </a:p>
        </p:txBody>
      </p:sp>
    </p:spTree>
    <p:extLst>
      <p:ext uri="{BB962C8B-B14F-4D97-AF65-F5344CB8AC3E}">
        <p14:creationId xmlns:p14="http://schemas.microsoft.com/office/powerpoint/2010/main" val="3229504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wipe(left)">
                                      <p:cBhvr>
                                        <p:cTn id="7" dur="500"/>
                                        <p:tgtEl>
                                          <p:spTgt spid="2129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wipe(left)">
                                      <p:cBhvr>
                                        <p:cTn id="12" dur="5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wipe(left)">
                                      <p:cBhvr>
                                        <p:cTn id="17" dur="500"/>
                                        <p:tgtEl>
                                          <p:spTgt spid="212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5">
                                            <p:txEl>
                                              <p:pRg st="0" end="0"/>
                                            </p:txEl>
                                          </p:spTgt>
                                        </p:tgtEl>
                                        <p:attrNameLst>
                                          <p:attrName>style.visibility</p:attrName>
                                        </p:attrNameLst>
                                      </p:cBhvr>
                                      <p:to>
                                        <p:strVal val="visible"/>
                                      </p:to>
                                    </p:set>
                                    <p:animEffect transition="in" filter="wipe(left)">
                                      <p:cBhvr>
                                        <p:cTn id="22" dur="500"/>
                                        <p:tgtEl>
                                          <p:spTgt spid="212995">
                                            <p:txEl>
                                              <p:pRg st="0" end="0"/>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12995">
                                            <p:txEl>
                                              <p:pRg st="1" end="1"/>
                                            </p:txEl>
                                          </p:spTgt>
                                        </p:tgtEl>
                                        <p:attrNameLst>
                                          <p:attrName>style.visibility</p:attrName>
                                        </p:attrNameLst>
                                      </p:cBhvr>
                                      <p:to>
                                        <p:strVal val="visible"/>
                                      </p:to>
                                    </p:set>
                                    <p:animEffect transition="in" filter="wipe(left)">
                                      <p:cBhvr>
                                        <p:cTn id="26" dur="500"/>
                                        <p:tgtEl>
                                          <p:spTgt spid="21299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2995">
                                            <p:txEl>
                                              <p:pRg st="2" end="2"/>
                                            </p:txEl>
                                          </p:spTgt>
                                        </p:tgtEl>
                                        <p:attrNameLst>
                                          <p:attrName>style.visibility</p:attrName>
                                        </p:attrNameLst>
                                      </p:cBhvr>
                                      <p:to>
                                        <p:strVal val="visible"/>
                                      </p:to>
                                    </p:set>
                                    <p:animEffect transition="in" filter="wipe(left)">
                                      <p:cBhvr>
                                        <p:cTn id="31" dur="500"/>
                                        <p:tgtEl>
                                          <p:spTgt spid="212995">
                                            <p:txEl>
                                              <p:pRg st="2" end="2"/>
                                            </p:txEl>
                                          </p:spTgt>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12995">
                                            <p:txEl>
                                              <p:pRg st="3" end="3"/>
                                            </p:txEl>
                                          </p:spTgt>
                                        </p:tgtEl>
                                        <p:attrNameLst>
                                          <p:attrName>style.visibility</p:attrName>
                                        </p:attrNameLst>
                                      </p:cBhvr>
                                      <p:to>
                                        <p:strVal val="visible"/>
                                      </p:to>
                                    </p:set>
                                    <p:animEffect transition="in" filter="wipe(left)">
                                      <p:cBhvr>
                                        <p:cTn id="35" dur="500"/>
                                        <p:tgtEl>
                                          <p:spTgt spid="21299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13007"/>
                                        </p:tgtEl>
                                        <p:attrNameLst>
                                          <p:attrName>style.visibility</p:attrName>
                                        </p:attrNameLst>
                                      </p:cBhvr>
                                      <p:to>
                                        <p:strVal val="visible"/>
                                      </p:to>
                                    </p:set>
                                    <p:animEffect transition="in" filter="wipe(left)">
                                      <p:cBhvr>
                                        <p:cTn id="40" dur="500"/>
                                        <p:tgtEl>
                                          <p:spTgt spid="21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228600" y="2483894"/>
            <a:ext cx="8686800" cy="3916905"/>
          </a:xfrm>
        </p:spPr>
        <p:txBody>
          <a:bodyPr/>
          <a:lstStyle/>
          <a:p>
            <a:pPr lvl="1">
              <a:buFontTx/>
              <a:buNone/>
            </a:pPr>
            <a:endParaRPr lang="en-US" altLang="zh-CN" sz="2400" b="1" dirty="0"/>
          </a:p>
          <a:p>
            <a:pPr lvl="1">
              <a:buFontTx/>
              <a:buNone/>
            </a:pPr>
            <a:r>
              <a:rPr lang="zh-CN" altLang="en-US" sz="2400" b="1" dirty="0"/>
              <a:t>例：</a:t>
            </a:r>
            <a:r>
              <a:rPr lang="en-US" altLang="zh-CN" sz="2400" b="1" dirty="0"/>
              <a:t>G[</a:t>
            </a:r>
            <a:r>
              <a:rPr lang="en-US" altLang="zh-CN" sz="2400" b="1" dirty="0">
                <a:latin typeface="宋体" pitchFamily="2" charset="-122"/>
              </a:rPr>
              <a:t>E</a:t>
            </a:r>
            <a:r>
              <a:rPr lang="en-US" altLang="zh-CN" sz="2400" b="1" dirty="0"/>
              <a:t>]</a:t>
            </a:r>
            <a:r>
              <a:rPr lang="zh-CN" altLang="en-US" sz="2400" b="1" dirty="0"/>
              <a:t>：   </a:t>
            </a:r>
            <a:r>
              <a:rPr lang="en-US" altLang="zh-CN" sz="2400" b="1" dirty="0">
                <a:latin typeface="宋体" pitchFamily="2" charset="-122"/>
              </a:rPr>
              <a:t>E→E+T|T</a:t>
            </a:r>
            <a:br>
              <a:rPr lang="en-US" altLang="zh-CN" sz="2400" b="1" dirty="0">
                <a:latin typeface="宋体" pitchFamily="2" charset="-122"/>
              </a:rPr>
            </a:br>
            <a:r>
              <a:rPr lang="en-US" altLang="zh-CN" sz="2400" b="1" dirty="0">
                <a:latin typeface="宋体" pitchFamily="2" charset="-122"/>
              </a:rPr>
              <a:t>          T→T*F|F</a:t>
            </a:r>
            <a:br>
              <a:rPr lang="en-US" altLang="zh-CN" sz="2400" b="1" dirty="0">
                <a:latin typeface="宋体" pitchFamily="2" charset="-122"/>
              </a:rPr>
            </a:br>
            <a:r>
              <a:rPr lang="en-US" altLang="zh-CN" sz="2400" b="1" dirty="0">
                <a:latin typeface="宋体" pitchFamily="2" charset="-122"/>
              </a:rPr>
              <a:t>          F→(E)|a</a:t>
            </a:r>
            <a:br>
              <a:rPr lang="en-US" altLang="zh-CN" sz="2400" b="1" dirty="0">
                <a:latin typeface="宋体" pitchFamily="2" charset="-122"/>
              </a:rPr>
            </a:br>
            <a:r>
              <a:rPr lang="en-US" altLang="zh-CN" sz="2400" b="1" dirty="0">
                <a:latin typeface="宋体" pitchFamily="2" charset="-122"/>
              </a:rPr>
              <a:t/>
            </a:r>
            <a:br>
              <a:rPr lang="en-US" altLang="zh-CN" sz="2400" b="1" dirty="0">
                <a:latin typeface="宋体" pitchFamily="2" charset="-122"/>
              </a:rPr>
            </a:br>
            <a:r>
              <a:rPr lang="en-US" altLang="zh-CN" sz="2400" b="1" dirty="0">
                <a:latin typeface="宋体" pitchFamily="2" charset="-122"/>
              </a:rPr>
              <a:t>E</a:t>
            </a:r>
            <a:r>
              <a:rPr lang="en-US" altLang="zh-CN" sz="2400" b="1" dirty="0">
                <a:sym typeface="Symbol" pitchFamily="18" charset="2"/>
              </a:rPr>
              <a:t>E+T T+T F+T a+T a+T*F</a:t>
            </a:r>
            <a:br>
              <a:rPr lang="en-US" altLang="zh-CN" sz="2400" b="1" dirty="0">
                <a:sym typeface="Symbol" pitchFamily="18" charset="2"/>
              </a:rPr>
            </a:br>
            <a:r>
              <a:rPr lang="en-US" altLang="zh-CN" sz="2400" b="1" dirty="0">
                <a:sym typeface="Symbol" pitchFamily="18" charset="2"/>
              </a:rPr>
              <a:t> a+F*F a+a*F a+a*a</a:t>
            </a:r>
            <a:br>
              <a:rPr lang="en-US" altLang="zh-CN" sz="2400" b="1" dirty="0">
                <a:sym typeface="Symbol" pitchFamily="18" charset="2"/>
              </a:rPr>
            </a:br>
            <a:r>
              <a:rPr lang="en-US" altLang="zh-CN" sz="2400" b="1" dirty="0">
                <a:sym typeface="Symbol" pitchFamily="18" charset="2"/>
              </a:rPr>
              <a:t/>
            </a:r>
            <a:br>
              <a:rPr lang="en-US" altLang="zh-CN" sz="2400" b="1" dirty="0">
                <a:sym typeface="Symbol" pitchFamily="18" charset="2"/>
              </a:rPr>
            </a:br>
            <a:r>
              <a:rPr lang="en-US" altLang="zh-CN" sz="2400" b="1" dirty="0">
                <a:sym typeface="Symbol" pitchFamily="18" charset="2"/>
              </a:rPr>
              <a:t/>
            </a:r>
            <a:br>
              <a:rPr lang="en-US" altLang="zh-CN" sz="2400" b="1" dirty="0">
                <a:sym typeface="Symbol" pitchFamily="18" charset="2"/>
              </a:rPr>
            </a:br>
            <a:r>
              <a:rPr lang="zh-CN" altLang="en-US" sz="2400" b="1" dirty="0">
                <a:sym typeface="Symbol" pitchFamily="18" charset="2"/>
              </a:rPr>
              <a:t>句子：用符号</a:t>
            </a:r>
            <a:r>
              <a:rPr lang="en-US" altLang="zh-CN" sz="2400" b="1" dirty="0">
                <a:sym typeface="Symbol" pitchFamily="18" charset="2"/>
              </a:rPr>
              <a:t>a</a:t>
            </a:r>
            <a:r>
              <a:rPr lang="zh-CN" altLang="en-US" sz="2400" b="1" dirty="0">
                <a:sym typeface="Symbol" pitchFamily="18" charset="2"/>
              </a:rPr>
              <a:t>，</a:t>
            </a:r>
            <a:r>
              <a:rPr lang="en-US" altLang="zh-CN" sz="2400" b="1" dirty="0">
                <a:sym typeface="Symbol" pitchFamily="18" charset="2"/>
              </a:rPr>
              <a:t>+</a:t>
            </a:r>
            <a:r>
              <a:rPr lang="zh-CN" altLang="en-US" sz="2400" b="1" dirty="0">
                <a:sym typeface="Symbol" pitchFamily="18" charset="2"/>
              </a:rPr>
              <a:t>，*，</a:t>
            </a:r>
            <a:r>
              <a:rPr lang="en-US" altLang="zh-CN" sz="2400" b="1" dirty="0">
                <a:sym typeface="Symbol" pitchFamily="18" charset="2"/>
              </a:rPr>
              <a:t>(</a:t>
            </a:r>
            <a:r>
              <a:rPr lang="zh-CN" altLang="en-US" sz="2400" b="1" dirty="0">
                <a:sym typeface="Symbol" pitchFamily="18" charset="2"/>
              </a:rPr>
              <a:t>和</a:t>
            </a:r>
            <a:r>
              <a:rPr lang="en-US" altLang="en-US" sz="2400" b="1" dirty="0">
                <a:sym typeface="Symbol" pitchFamily="18" charset="2"/>
              </a:rPr>
              <a:t>)</a:t>
            </a:r>
            <a:r>
              <a:rPr lang="zh-CN" altLang="en-US" sz="2400" b="1" dirty="0">
                <a:sym typeface="Symbol" pitchFamily="18" charset="2"/>
              </a:rPr>
              <a:t>构成的算术表达式</a:t>
            </a:r>
          </a:p>
        </p:txBody>
      </p:sp>
      <p:sp>
        <p:nvSpPr>
          <p:cNvPr id="2" name="矩形 1"/>
          <p:cNvSpPr/>
          <p:nvPr/>
        </p:nvSpPr>
        <p:spPr>
          <a:xfrm>
            <a:off x="899592" y="476672"/>
            <a:ext cx="7056784" cy="1421928"/>
          </a:xfrm>
          <a:prstGeom prst="rect">
            <a:avLst/>
          </a:prstGeom>
        </p:spPr>
        <p:txBody>
          <a:bodyPr wrap="square">
            <a:spAutoFit/>
          </a:bodyPr>
          <a:lstStyle/>
          <a:p>
            <a:pPr>
              <a:lnSpc>
                <a:spcPct val="90000"/>
              </a:lnSpc>
              <a:buFontTx/>
              <a:buNone/>
            </a:pPr>
            <a:r>
              <a:rPr lang="zh-CN" altLang="en-US" b="1" dirty="0">
                <a:latin typeface="宋体" pitchFamily="2" charset="-122"/>
              </a:rPr>
              <a:t>例：</a:t>
            </a:r>
            <a:r>
              <a:rPr lang="en-US" altLang="zh-CN" b="1" dirty="0">
                <a:latin typeface="宋体" pitchFamily="2" charset="-122"/>
              </a:rPr>
              <a:t>G</a:t>
            </a:r>
            <a:r>
              <a:rPr lang="zh-CN" altLang="en-US" b="1" dirty="0">
                <a:latin typeface="宋体" pitchFamily="2" charset="-122"/>
              </a:rPr>
              <a:t>： </a:t>
            </a:r>
            <a:r>
              <a:rPr lang="en-US" altLang="zh-CN" b="1" dirty="0"/>
              <a:t>S</a:t>
            </a:r>
            <a:r>
              <a:rPr lang="en-US" altLang="zh-CN" b="1" dirty="0">
                <a:latin typeface="宋体" pitchFamily="2" charset="-122"/>
              </a:rPr>
              <a:t>→</a:t>
            </a:r>
            <a:r>
              <a:rPr lang="en-US" altLang="zh-CN" b="1" dirty="0"/>
              <a:t>0S1</a:t>
            </a:r>
            <a:r>
              <a:rPr lang="zh-CN" altLang="en-US" b="1" dirty="0"/>
              <a:t>， </a:t>
            </a:r>
            <a:r>
              <a:rPr lang="en-US" altLang="zh-CN" b="1" dirty="0"/>
              <a:t>S</a:t>
            </a:r>
            <a:r>
              <a:rPr lang="en-US" altLang="zh-CN" b="1" dirty="0">
                <a:latin typeface="宋体" pitchFamily="2" charset="-122"/>
              </a:rPr>
              <a:t>→</a:t>
            </a:r>
            <a:r>
              <a:rPr lang="en-US" altLang="zh-CN" b="1" dirty="0"/>
              <a:t>01</a:t>
            </a:r>
          </a:p>
          <a:p>
            <a:pPr>
              <a:lnSpc>
                <a:spcPct val="90000"/>
              </a:lnSpc>
              <a:buFontTx/>
              <a:buNone/>
            </a:pPr>
            <a:r>
              <a:rPr lang="en-US" altLang="zh-CN" dirty="0"/>
              <a:t>S </a:t>
            </a:r>
            <a:r>
              <a:rPr lang="en-US" altLang="zh-CN" dirty="0">
                <a:sym typeface="Symbol" pitchFamily="18" charset="2"/>
              </a:rPr>
              <a:t>0S1 00S11 000S111 00001111</a:t>
            </a:r>
          </a:p>
          <a:p>
            <a:pPr>
              <a:lnSpc>
                <a:spcPct val="90000"/>
              </a:lnSpc>
              <a:buFontTx/>
              <a:buNone/>
            </a:pPr>
            <a:r>
              <a:rPr lang="en-US" altLang="zh-CN" dirty="0"/>
              <a:t>G</a:t>
            </a:r>
            <a:r>
              <a:rPr lang="zh-CN" altLang="en-US" dirty="0"/>
              <a:t>的句型</a:t>
            </a:r>
            <a:r>
              <a:rPr lang="en-US" altLang="zh-CN" dirty="0"/>
              <a:t>S,</a:t>
            </a:r>
            <a:r>
              <a:rPr lang="en-US" altLang="zh-CN" dirty="0">
                <a:sym typeface="Symbol" pitchFamily="18" charset="2"/>
              </a:rPr>
              <a:t>0S1 ,00S11 ,000S111,00001111</a:t>
            </a:r>
          </a:p>
          <a:p>
            <a:pPr>
              <a:lnSpc>
                <a:spcPct val="90000"/>
              </a:lnSpc>
              <a:buFontTx/>
              <a:buNone/>
            </a:pPr>
            <a:r>
              <a:rPr lang="en-US" altLang="zh-CN" dirty="0"/>
              <a:t>G</a:t>
            </a:r>
            <a:r>
              <a:rPr lang="zh-CN" altLang="en-US" dirty="0"/>
              <a:t>的句子</a:t>
            </a:r>
            <a:r>
              <a:rPr lang="en-US" altLang="zh-CN" dirty="0">
                <a:sym typeface="Symbol" pitchFamily="18" charset="2"/>
              </a:rPr>
              <a:t>00001111, </a:t>
            </a:r>
            <a:r>
              <a:rPr lang="en-US" altLang="zh-CN" dirty="0"/>
              <a:t>01</a:t>
            </a:r>
          </a:p>
        </p:txBody>
      </p:sp>
    </p:spTree>
    <p:extLst>
      <p:ext uri="{BB962C8B-B14F-4D97-AF65-F5344CB8AC3E}">
        <p14:creationId xmlns:p14="http://schemas.microsoft.com/office/powerpoint/2010/main" val="1577265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200" b="1">
                <a:solidFill>
                  <a:srgbClr val="800000"/>
                </a:solidFill>
              </a:rPr>
              <a:t>文法，语言的定义</a:t>
            </a:r>
          </a:p>
        </p:txBody>
      </p:sp>
      <p:sp>
        <p:nvSpPr>
          <p:cNvPr id="38915" name="Rectangle 3"/>
          <p:cNvSpPr>
            <a:spLocks noGrp="1" noChangeArrowheads="1"/>
          </p:cNvSpPr>
          <p:nvPr>
            <p:ph type="body" idx="1"/>
          </p:nvPr>
        </p:nvSpPr>
        <p:spPr/>
        <p:txBody>
          <a:bodyPr/>
          <a:lstStyle/>
          <a:p>
            <a:pPr>
              <a:buFontTx/>
              <a:buNone/>
            </a:pPr>
            <a:r>
              <a:rPr lang="zh-CN" altLang="en-US" b="1"/>
              <a:t>由文法</a:t>
            </a:r>
            <a:r>
              <a:rPr lang="en-US" altLang="zh-CN" b="1"/>
              <a:t>G</a:t>
            </a:r>
            <a:r>
              <a:rPr lang="zh-CN" altLang="en-US" b="1"/>
              <a:t>生成的语言记为</a:t>
            </a:r>
            <a:r>
              <a:rPr lang="en-US" altLang="zh-CN" b="1"/>
              <a:t>L(G),</a:t>
            </a:r>
            <a:r>
              <a:rPr lang="zh-CN" altLang="en-US" b="1"/>
              <a:t>它是文法</a:t>
            </a:r>
            <a:r>
              <a:rPr lang="en-US" altLang="zh-CN" b="1"/>
              <a:t>G</a:t>
            </a:r>
            <a:r>
              <a:rPr lang="zh-CN" altLang="en-US" b="1"/>
              <a:t>的一切句子的集合</a:t>
            </a:r>
            <a:r>
              <a:rPr lang="en-US" altLang="zh-CN" b="1"/>
              <a:t>:                                       L(G)={x|S </a:t>
            </a:r>
            <a:r>
              <a:rPr lang="en-US" altLang="zh-CN">
                <a:sym typeface="Symbol" pitchFamily="18" charset="2"/>
              </a:rPr>
              <a:t>=&gt;*</a:t>
            </a:r>
            <a:r>
              <a:rPr lang="en-US" altLang="zh-CN" b="1"/>
              <a:t> x</a:t>
            </a:r>
            <a:r>
              <a:rPr lang="zh-CN" altLang="en-US" b="1"/>
              <a:t>，其中</a:t>
            </a:r>
            <a:r>
              <a:rPr lang="en-US" altLang="zh-CN" b="1"/>
              <a:t>S</a:t>
            </a:r>
            <a:r>
              <a:rPr lang="zh-CN" altLang="en-US" b="1"/>
              <a:t>为文法的开始符号，且</a:t>
            </a:r>
            <a:r>
              <a:rPr lang="en-US" altLang="zh-CN" b="1"/>
              <a:t>x </a:t>
            </a:r>
            <a:r>
              <a:rPr lang="en-US" altLang="zh-CN" b="1">
                <a:latin typeface="宋体" pitchFamily="2" charset="-122"/>
              </a:rPr>
              <a:t>∈V</a:t>
            </a:r>
            <a:r>
              <a:rPr lang="en-US" altLang="zh-CN" b="1" baseline="-25000">
                <a:latin typeface="宋体" pitchFamily="2" charset="-122"/>
              </a:rPr>
              <a:t>T</a:t>
            </a:r>
            <a:r>
              <a:rPr lang="en-US" altLang="zh-CN" b="1" baseline="30000">
                <a:latin typeface="宋体" pitchFamily="2" charset="-122"/>
              </a:rPr>
              <a:t>*</a:t>
            </a:r>
            <a:r>
              <a:rPr lang="en-US" altLang="zh-CN" b="1"/>
              <a:t>}</a:t>
            </a:r>
          </a:p>
          <a:p>
            <a:pPr>
              <a:buFontTx/>
              <a:buNone/>
            </a:pPr>
            <a:r>
              <a:rPr lang="en-US" altLang="zh-CN" b="1"/>
              <a:t>   </a:t>
            </a:r>
            <a:endParaRPr lang="en-US" altLang="zh-CN" b="1">
              <a:latin typeface="宋体" pitchFamily="2" charset="-122"/>
            </a:endParaRPr>
          </a:p>
          <a:p>
            <a:pPr>
              <a:buFontTx/>
              <a:buNone/>
            </a:pPr>
            <a:r>
              <a:rPr lang="zh-CN" altLang="en-US" b="1">
                <a:latin typeface="宋体" pitchFamily="2" charset="-122"/>
              </a:rPr>
              <a:t>例：</a:t>
            </a:r>
            <a:r>
              <a:rPr lang="en-US" altLang="zh-CN" b="1">
                <a:latin typeface="宋体" pitchFamily="2" charset="-122"/>
              </a:rPr>
              <a:t>G</a:t>
            </a:r>
            <a:r>
              <a:rPr lang="zh-CN" altLang="en-US" b="1">
                <a:latin typeface="宋体" pitchFamily="2" charset="-122"/>
              </a:rPr>
              <a:t>： </a:t>
            </a:r>
            <a:r>
              <a:rPr lang="en-US" altLang="zh-CN" b="1"/>
              <a:t>S</a:t>
            </a:r>
            <a:r>
              <a:rPr lang="en-US" altLang="zh-CN" b="1">
                <a:latin typeface="宋体" pitchFamily="2" charset="-122"/>
              </a:rPr>
              <a:t>→</a:t>
            </a:r>
            <a:r>
              <a:rPr lang="en-US" altLang="zh-CN" b="1"/>
              <a:t>0S1</a:t>
            </a:r>
            <a:r>
              <a:rPr lang="zh-CN" altLang="en-US" b="1"/>
              <a:t>， </a:t>
            </a:r>
            <a:r>
              <a:rPr lang="en-US" altLang="zh-CN" b="1"/>
              <a:t>S</a:t>
            </a:r>
            <a:r>
              <a:rPr lang="en-US" altLang="zh-CN" b="1">
                <a:latin typeface="宋体" pitchFamily="2" charset="-122"/>
              </a:rPr>
              <a:t>→</a:t>
            </a:r>
            <a:r>
              <a:rPr lang="en-US" altLang="zh-CN" b="1"/>
              <a:t>01</a:t>
            </a:r>
          </a:p>
          <a:p>
            <a:pPr>
              <a:buFontTx/>
              <a:buNone/>
            </a:pPr>
            <a:r>
              <a:rPr lang="en-US" altLang="zh-CN" b="1"/>
              <a:t>L(G)={0</a:t>
            </a:r>
            <a:r>
              <a:rPr lang="en-US" altLang="zh-CN" b="1" baseline="30000"/>
              <a:t>n</a:t>
            </a:r>
            <a:r>
              <a:rPr lang="en-US" altLang="zh-CN" b="1"/>
              <a:t>1</a:t>
            </a:r>
            <a:r>
              <a:rPr lang="en-US" altLang="zh-CN" b="1" baseline="30000"/>
              <a:t>n</a:t>
            </a:r>
            <a:r>
              <a:rPr lang="en-US" altLang="zh-CN" b="1"/>
              <a:t>|n</a:t>
            </a:r>
            <a:r>
              <a:rPr lang="en-US" altLang="zh-CN" b="1">
                <a:latin typeface="宋体" pitchFamily="2" charset="-122"/>
              </a:rPr>
              <a:t>≥</a:t>
            </a:r>
            <a:r>
              <a:rPr lang="en-US" altLang="zh-CN" b="1"/>
              <a:t>1}</a:t>
            </a:r>
          </a:p>
        </p:txBody>
      </p:sp>
    </p:spTree>
    <p:extLst>
      <p:ext uri="{BB962C8B-B14F-4D97-AF65-F5344CB8AC3E}">
        <p14:creationId xmlns:p14="http://schemas.microsoft.com/office/powerpoint/2010/main" val="808205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57200" y="533400"/>
            <a:ext cx="8178800" cy="5524500"/>
          </a:xfrm>
        </p:spPr>
        <p:txBody>
          <a:bodyPr/>
          <a:lstStyle/>
          <a:p>
            <a:pPr>
              <a:lnSpc>
                <a:spcPct val="90000"/>
              </a:lnSpc>
              <a:buFontTx/>
              <a:buNone/>
            </a:pPr>
            <a:r>
              <a:rPr lang="zh-CN" altLang="en-US" sz="2800" b="1"/>
              <a:t>例  文法</a:t>
            </a:r>
            <a:r>
              <a:rPr lang="en-US" altLang="zh-CN" sz="2800" b="1"/>
              <a:t>G[S]</a:t>
            </a:r>
            <a:r>
              <a:rPr lang="zh-CN" altLang="en-US" sz="2800" b="1"/>
              <a:t>：</a:t>
            </a:r>
          </a:p>
          <a:p>
            <a:pPr>
              <a:lnSpc>
                <a:spcPct val="90000"/>
              </a:lnSpc>
              <a:buFontTx/>
              <a:buNone/>
            </a:pPr>
            <a:r>
              <a:rPr lang="zh-CN" altLang="en-US" sz="2800" b="1"/>
              <a:t>			（</a:t>
            </a:r>
            <a:r>
              <a:rPr lang="en-US" altLang="zh-CN" sz="2800" b="1"/>
              <a:t>1</a:t>
            </a:r>
            <a:r>
              <a:rPr lang="zh-CN" altLang="en-US" sz="2800" b="1"/>
              <a:t>）</a:t>
            </a:r>
            <a:r>
              <a:rPr lang="en-US" altLang="zh-CN" sz="2800" b="1"/>
              <a:t>S</a:t>
            </a:r>
            <a:r>
              <a:rPr lang="en-US" altLang="zh-CN" sz="2800" b="1">
                <a:latin typeface="宋体" pitchFamily="2" charset="-122"/>
              </a:rPr>
              <a:t>→</a:t>
            </a:r>
            <a:r>
              <a:rPr lang="en-US" altLang="zh-CN" sz="2800" b="1"/>
              <a:t>aSBE</a:t>
            </a:r>
          </a:p>
          <a:p>
            <a:pPr>
              <a:lnSpc>
                <a:spcPct val="90000"/>
              </a:lnSpc>
              <a:buFontTx/>
              <a:buNone/>
            </a:pPr>
            <a:r>
              <a:rPr lang="en-US" altLang="zh-CN" sz="2800" b="1"/>
              <a:t>			</a:t>
            </a:r>
            <a:r>
              <a:rPr lang="zh-CN" altLang="en-US" sz="2800" b="1"/>
              <a:t>（</a:t>
            </a:r>
            <a:r>
              <a:rPr lang="en-US" altLang="zh-CN" sz="2800" b="1"/>
              <a:t>2</a:t>
            </a:r>
            <a:r>
              <a:rPr lang="zh-CN" altLang="en-US" sz="2800" b="1"/>
              <a:t>）</a:t>
            </a:r>
            <a:r>
              <a:rPr lang="en-US" altLang="zh-CN" sz="2800" b="1"/>
              <a:t>S</a:t>
            </a:r>
            <a:r>
              <a:rPr lang="en-US" altLang="zh-CN" sz="2800" b="1">
                <a:latin typeface="宋体" pitchFamily="2" charset="-122"/>
              </a:rPr>
              <a:t>→</a:t>
            </a:r>
            <a:r>
              <a:rPr lang="en-US" altLang="zh-CN" sz="2800" b="1"/>
              <a:t>aBE</a:t>
            </a:r>
          </a:p>
          <a:p>
            <a:pPr>
              <a:lnSpc>
                <a:spcPct val="90000"/>
              </a:lnSpc>
              <a:buFontTx/>
              <a:buNone/>
            </a:pPr>
            <a:r>
              <a:rPr lang="en-US" altLang="zh-CN" sz="2800" b="1"/>
              <a:t>			</a:t>
            </a:r>
            <a:r>
              <a:rPr lang="zh-CN" altLang="en-US" sz="2800" b="1"/>
              <a:t>（</a:t>
            </a:r>
            <a:r>
              <a:rPr lang="en-US" altLang="zh-CN" sz="2800" b="1"/>
              <a:t>3</a:t>
            </a:r>
            <a:r>
              <a:rPr lang="zh-CN" altLang="en-US" sz="2800" b="1"/>
              <a:t>）</a:t>
            </a:r>
            <a:r>
              <a:rPr lang="en-US" altLang="zh-CN" sz="2800" b="1"/>
              <a:t>EB</a:t>
            </a:r>
            <a:r>
              <a:rPr lang="en-US" altLang="zh-CN" sz="2800" b="1">
                <a:latin typeface="宋体" pitchFamily="2" charset="-122"/>
              </a:rPr>
              <a:t>→</a:t>
            </a:r>
            <a:r>
              <a:rPr lang="en-US" altLang="zh-CN" sz="2800" b="1"/>
              <a:t>BE</a:t>
            </a:r>
          </a:p>
          <a:p>
            <a:pPr>
              <a:lnSpc>
                <a:spcPct val="90000"/>
              </a:lnSpc>
              <a:buFontTx/>
              <a:buNone/>
            </a:pPr>
            <a:r>
              <a:rPr lang="en-US" altLang="zh-CN" sz="2800" b="1"/>
              <a:t>			</a:t>
            </a:r>
            <a:r>
              <a:rPr lang="zh-CN" altLang="en-US" sz="2800" b="1"/>
              <a:t>（</a:t>
            </a:r>
            <a:r>
              <a:rPr lang="en-US" altLang="zh-CN" sz="2800" b="1"/>
              <a:t>4</a:t>
            </a:r>
            <a:r>
              <a:rPr lang="zh-CN" altLang="en-US" sz="2800" b="1"/>
              <a:t>）</a:t>
            </a:r>
            <a:r>
              <a:rPr lang="en-US" altLang="zh-CN" sz="2800" b="1"/>
              <a:t>aB</a:t>
            </a:r>
            <a:r>
              <a:rPr lang="en-US" altLang="zh-CN" sz="2800" b="1">
                <a:latin typeface="宋体" pitchFamily="2" charset="-122"/>
              </a:rPr>
              <a:t>→</a:t>
            </a:r>
            <a:r>
              <a:rPr lang="en-US" altLang="zh-CN" sz="2800" b="1"/>
              <a:t>ab</a:t>
            </a:r>
          </a:p>
          <a:p>
            <a:pPr>
              <a:lnSpc>
                <a:spcPct val="90000"/>
              </a:lnSpc>
              <a:buFontTx/>
              <a:buNone/>
            </a:pPr>
            <a:r>
              <a:rPr lang="en-US" altLang="zh-CN" sz="2800" b="1"/>
              <a:t>			</a:t>
            </a:r>
            <a:r>
              <a:rPr lang="zh-CN" altLang="en-US" sz="2800" b="1"/>
              <a:t>（</a:t>
            </a:r>
            <a:r>
              <a:rPr lang="en-US" altLang="zh-CN" sz="2800" b="1"/>
              <a:t>5</a:t>
            </a:r>
            <a:r>
              <a:rPr lang="zh-CN" altLang="en-US" sz="2800" b="1"/>
              <a:t>）</a:t>
            </a:r>
            <a:r>
              <a:rPr lang="en-US" altLang="zh-CN" sz="2800" b="1"/>
              <a:t>bB</a:t>
            </a:r>
            <a:r>
              <a:rPr lang="en-US" altLang="zh-CN" sz="2800" b="1">
                <a:latin typeface="宋体" pitchFamily="2" charset="-122"/>
              </a:rPr>
              <a:t>→</a:t>
            </a:r>
            <a:r>
              <a:rPr lang="en-US" altLang="zh-CN" sz="2800" b="1"/>
              <a:t>bb</a:t>
            </a:r>
          </a:p>
          <a:p>
            <a:pPr>
              <a:lnSpc>
                <a:spcPct val="90000"/>
              </a:lnSpc>
              <a:buFontTx/>
              <a:buNone/>
            </a:pPr>
            <a:r>
              <a:rPr lang="en-US" altLang="zh-CN" sz="2800" b="1"/>
              <a:t>			</a:t>
            </a:r>
            <a:r>
              <a:rPr lang="zh-CN" altLang="en-US" sz="2800" b="1"/>
              <a:t>（</a:t>
            </a:r>
            <a:r>
              <a:rPr lang="en-US" altLang="zh-CN" sz="2800" b="1"/>
              <a:t>6</a:t>
            </a:r>
            <a:r>
              <a:rPr lang="zh-CN" altLang="en-US" sz="2800" b="1"/>
              <a:t>）</a:t>
            </a:r>
            <a:r>
              <a:rPr lang="en-US" altLang="zh-CN" sz="2800" b="1"/>
              <a:t>bE</a:t>
            </a:r>
            <a:r>
              <a:rPr lang="en-US" altLang="zh-CN" sz="2800" b="1">
                <a:latin typeface="宋体" pitchFamily="2" charset="-122"/>
              </a:rPr>
              <a:t>→</a:t>
            </a:r>
            <a:r>
              <a:rPr lang="en-US" altLang="zh-CN" sz="2800" b="1"/>
              <a:t>be</a:t>
            </a:r>
          </a:p>
          <a:p>
            <a:pPr>
              <a:lnSpc>
                <a:spcPct val="90000"/>
              </a:lnSpc>
              <a:buFontTx/>
              <a:buNone/>
            </a:pPr>
            <a:r>
              <a:rPr lang="en-US" altLang="zh-CN" sz="2800" b="1"/>
              <a:t>			</a:t>
            </a:r>
            <a:r>
              <a:rPr lang="zh-CN" altLang="en-US" sz="2800" b="1"/>
              <a:t>（</a:t>
            </a:r>
            <a:r>
              <a:rPr lang="en-US" altLang="zh-CN" sz="2800" b="1"/>
              <a:t>7</a:t>
            </a:r>
            <a:r>
              <a:rPr lang="zh-CN" altLang="en-US" sz="2800" b="1"/>
              <a:t>）</a:t>
            </a:r>
            <a:r>
              <a:rPr lang="en-US" altLang="zh-CN" sz="2800" b="1"/>
              <a:t>eE</a:t>
            </a:r>
            <a:r>
              <a:rPr lang="en-US" altLang="zh-CN" sz="2800" b="1">
                <a:latin typeface="宋体" pitchFamily="2" charset="-122"/>
              </a:rPr>
              <a:t>→</a:t>
            </a:r>
            <a:r>
              <a:rPr lang="en-US" altLang="zh-CN" sz="2800" b="1"/>
              <a:t>ee</a:t>
            </a:r>
            <a:br>
              <a:rPr lang="en-US" altLang="zh-CN" sz="2800" b="1"/>
            </a:br>
            <a:r>
              <a:rPr lang="en-US" altLang="zh-CN" sz="2800" b="1">
                <a:sym typeface="Symbol" pitchFamily="18" charset="2"/>
              </a:rPr>
              <a:t/>
            </a:r>
            <a:br>
              <a:rPr lang="en-US" altLang="zh-CN" sz="2800" b="1">
                <a:sym typeface="Symbol" pitchFamily="18" charset="2"/>
              </a:rPr>
            </a:br>
            <a:r>
              <a:rPr lang="en-US" altLang="zh-CN" sz="2800" b="1">
                <a:sym typeface="Symbol" pitchFamily="18" charset="2"/>
              </a:rPr>
              <a:t> </a:t>
            </a:r>
            <a:r>
              <a:rPr lang="en-US" altLang="zh-CN" sz="2800" b="1"/>
              <a:t>L</a:t>
            </a:r>
            <a:r>
              <a:rPr lang="zh-CN" altLang="en-US" sz="2800" b="1"/>
              <a:t>（</a:t>
            </a:r>
            <a:r>
              <a:rPr lang="en-US" altLang="zh-CN" sz="2800" b="1"/>
              <a:t>G</a:t>
            </a:r>
            <a:r>
              <a:rPr lang="zh-CN" altLang="en-US" sz="2800" b="1"/>
              <a:t>）</a:t>
            </a:r>
            <a:r>
              <a:rPr lang="en-US" altLang="zh-CN" sz="2800" b="1"/>
              <a:t>={ a</a:t>
            </a:r>
            <a:r>
              <a:rPr lang="en-US" altLang="zh-CN" sz="2800" b="1" baseline="30000"/>
              <a:t>n</a:t>
            </a:r>
            <a:r>
              <a:rPr lang="en-US" altLang="zh-CN" sz="2800" b="1"/>
              <a:t>b</a:t>
            </a:r>
            <a:r>
              <a:rPr lang="en-US" altLang="zh-CN" sz="2800" b="1" baseline="30000"/>
              <a:t>n</a:t>
            </a:r>
            <a:r>
              <a:rPr lang="en-US" altLang="zh-CN" sz="2800" b="1"/>
              <a:t>e</a:t>
            </a:r>
            <a:r>
              <a:rPr lang="en-US" altLang="zh-CN" sz="2800" b="1" baseline="30000"/>
              <a:t>n </a:t>
            </a:r>
            <a:r>
              <a:rPr lang="en-US" altLang="zh-CN" sz="2800" b="1"/>
              <a:t>| n</a:t>
            </a:r>
            <a:r>
              <a:rPr lang="en-US" altLang="zh-CN" sz="2800" b="1">
                <a:latin typeface="宋体" pitchFamily="2" charset="-122"/>
              </a:rPr>
              <a:t>≥</a:t>
            </a:r>
            <a:r>
              <a:rPr lang="en-US" altLang="zh-CN" sz="2800" b="1"/>
              <a:t>1 } </a:t>
            </a:r>
          </a:p>
          <a:p>
            <a:pPr>
              <a:lnSpc>
                <a:spcPct val="90000"/>
              </a:lnSpc>
              <a:buFontTx/>
              <a:buNone/>
            </a:pPr>
            <a:r>
              <a:rPr lang="en-US" altLang="zh-CN" sz="2800" b="1"/>
              <a:t/>
            </a:r>
            <a:br>
              <a:rPr lang="en-US" altLang="zh-CN" sz="2800" b="1"/>
            </a:br>
            <a:endParaRPr lang="en-US" altLang="zh-CN" sz="2800" b="1"/>
          </a:p>
        </p:txBody>
      </p:sp>
    </p:spTree>
    <p:extLst>
      <p:ext uri="{BB962C8B-B14F-4D97-AF65-F5344CB8AC3E}">
        <p14:creationId xmlns:p14="http://schemas.microsoft.com/office/powerpoint/2010/main" val="738616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81000" y="533400"/>
            <a:ext cx="8458200" cy="6019800"/>
          </a:xfrm>
        </p:spPr>
        <p:txBody>
          <a:bodyPr/>
          <a:lstStyle/>
          <a:p>
            <a:pPr>
              <a:buFontTx/>
              <a:buNone/>
            </a:pPr>
            <a:r>
              <a:rPr lang="en-US" altLang="zh-CN" b="1"/>
              <a:t>S</a:t>
            </a:r>
            <a:r>
              <a:rPr lang="en-US" altLang="zh-CN" b="1">
                <a:latin typeface="宋体" pitchFamily="2" charset="-122"/>
              </a:rPr>
              <a:t> </a:t>
            </a:r>
            <a:r>
              <a:rPr lang="en-US" altLang="zh-CN" b="1">
                <a:sym typeface="Symbol" pitchFamily="18" charset="2"/>
              </a:rPr>
              <a:t>a S BE     (</a:t>
            </a:r>
            <a:r>
              <a:rPr lang="en-US" altLang="zh-CN" b="1"/>
              <a:t>S</a:t>
            </a:r>
            <a:r>
              <a:rPr lang="en-US" altLang="zh-CN" b="1">
                <a:latin typeface="宋体" pitchFamily="2" charset="-122"/>
              </a:rPr>
              <a:t>→</a:t>
            </a:r>
            <a:r>
              <a:rPr lang="en-US" altLang="zh-CN" b="1"/>
              <a:t>aSBE)</a:t>
            </a:r>
          </a:p>
          <a:p>
            <a:pPr>
              <a:buFontTx/>
              <a:buNone/>
            </a:pPr>
            <a:r>
              <a:rPr lang="en-US" altLang="zh-CN" b="1"/>
              <a:t>	 </a:t>
            </a:r>
            <a:r>
              <a:rPr lang="en-US" altLang="zh-CN" b="1">
                <a:sym typeface="Symbol" pitchFamily="18" charset="2"/>
              </a:rPr>
              <a:t>a aBEBE  (</a:t>
            </a:r>
            <a:r>
              <a:rPr lang="en-US" altLang="zh-CN" b="1"/>
              <a:t>S</a:t>
            </a:r>
            <a:r>
              <a:rPr lang="en-US" altLang="zh-CN" b="1">
                <a:latin typeface="宋体" pitchFamily="2" charset="-122"/>
              </a:rPr>
              <a:t>→</a:t>
            </a:r>
            <a:r>
              <a:rPr lang="en-US" altLang="zh-CN" b="1"/>
              <a:t>aBE)</a:t>
            </a:r>
          </a:p>
          <a:p>
            <a:pPr>
              <a:buFontTx/>
              <a:buNone/>
            </a:pPr>
            <a:r>
              <a:rPr lang="en-US" altLang="zh-CN" b="1"/>
              <a:t>	 </a:t>
            </a:r>
            <a:r>
              <a:rPr lang="en-US" altLang="zh-CN" b="1">
                <a:sym typeface="Symbol" pitchFamily="18" charset="2"/>
              </a:rPr>
              <a:t>aabEBE </a:t>
            </a:r>
            <a:r>
              <a:rPr lang="en-US" altLang="zh-CN" b="1"/>
              <a:t>	( aB</a:t>
            </a:r>
            <a:r>
              <a:rPr lang="en-US" altLang="zh-CN" b="1">
                <a:latin typeface="宋体" pitchFamily="2" charset="-122"/>
              </a:rPr>
              <a:t>→</a:t>
            </a:r>
            <a:r>
              <a:rPr lang="en-US" altLang="zh-CN" b="1"/>
              <a:t>ab )	</a:t>
            </a:r>
          </a:p>
          <a:p>
            <a:pPr>
              <a:buFontTx/>
              <a:buNone/>
            </a:pPr>
            <a:r>
              <a:rPr lang="en-US" altLang="zh-CN" b="1"/>
              <a:t>	 </a:t>
            </a:r>
            <a:r>
              <a:rPr lang="en-US" altLang="zh-CN" b="1">
                <a:sym typeface="Symbol" pitchFamily="18" charset="2"/>
              </a:rPr>
              <a:t>aabBEE </a:t>
            </a:r>
            <a:r>
              <a:rPr lang="en-US" altLang="zh-CN" b="1"/>
              <a:t>	( EB</a:t>
            </a:r>
            <a:r>
              <a:rPr lang="en-US" altLang="zh-CN" b="1">
                <a:latin typeface="宋体" pitchFamily="2" charset="-122"/>
              </a:rPr>
              <a:t>→</a:t>
            </a:r>
            <a:r>
              <a:rPr lang="en-US" altLang="zh-CN" b="1"/>
              <a:t>BE )	</a:t>
            </a:r>
          </a:p>
          <a:p>
            <a:pPr>
              <a:buFontTx/>
              <a:buNone/>
            </a:pPr>
            <a:r>
              <a:rPr lang="en-US" altLang="zh-CN" b="1"/>
              <a:t>	 </a:t>
            </a:r>
            <a:r>
              <a:rPr lang="en-US" altLang="zh-CN" b="1">
                <a:sym typeface="Symbol" pitchFamily="18" charset="2"/>
              </a:rPr>
              <a:t>aabbEE </a:t>
            </a:r>
            <a:r>
              <a:rPr lang="en-US" altLang="zh-CN" b="1"/>
              <a:t>	</a:t>
            </a:r>
            <a:r>
              <a:rPr lang="zh-CN" altLang="en-US" b="1"/>
              <a:t>（</a:t>
            </a:r>
            <a:r>
              <a:rPr lang="en-US" altLang="zh-CN" b="1"/>
              <a:t>bB</a:t>
            </a:r>
            <a:r>
              <a:rPr lang="en-US" altLang="zh-CN" b="1">
                <a:latin typeface="宋体" pitchFamily="2" charset="-122"/>
              </a:rPr>
              <a:t>→</a:t>
            </a:r>
            <a:r>
              <a:rPr lang="en-US" altLang="zh-CN" b="1"/>
              <a:t>bb)</a:t>
            </a:r>
          </a:p>
          <a:p>
            <a:pPr>
              <a:buFontTx/>
              <a:buNone/>
            </a:pPr>
            <a:r>
              <a:rPr lang="en-US" altLang="zh-CN" b="1"/>
              <a:t>	 </a:t>
            </a:r>
            <a:r>
              <a:rPr lang="en-US" altLang="zh-CN" b="1">
                <a:sym typeface="Symbol" pitchFamily="18" charset="2"/>
              </a:rPr>
              <a:t>aabbeE </a:t>
            </a:r>
            <a:r>
              <a:rPr lang="en-US" altLang="zh-CN" b="1"/>
              <a:t>	</a:t>
            </a:r>
            <a:r>
              <a:rPr lang="zh-CN" altLang="en-US" b="1"/>
              <a:t>（</a:t>
            </a:r>
            <a:r>
              <a:rPr lang="en-US" altLang="zh-CN" b="1"/>
              <a:t>bE</a:t>
            </a:r>
            <a:r>
              <a:rPr lang="en-US" altLang="zh-CN" b="1">
                <a:latin typeface="宋体" pitchFamily="2" charset="-122"/>
              </a:rPr>
              <a:t>→</a:t>
            </a:r>
            <a:r>
              <a:rPr lang="en-US" altLang="zh-CN" b="1"/>
              <a:t>be)</a:t>
            </a:r>
          </a:p>
          <a:p>
            <a:pPr>
              <a:buFontTx/>
              <a:buNone/>
            </a:pPr>
            <a:r>
              <a:rPr lang="en-US" altLang="zh-CN" b="1"/>
              <a:t>	 </a:t>
            </a:r>
            <a:r>
              <a:rPr lang="en-US" altLang="zh-CN" b="1">
                <a:sym typeface="Symbol" pitchFamily="18" charset="2"/>
              </a:rPr>
              <a:t>aabbee</a:t>
            </a:r>
            <a:r>
              <a:rPr lang="en-US" altLang="zh-CN" b="1"/>
              <a:t> 	</a:t>
            </a:r>
            <a:r>
              <a:rPr lang="zh-CN" altLang="en-US" b="1"/>
              <a:t>（</a:t>
            </a:r>
            <a:r>
              <a:rPr lang="en-US" altLang="zh-CN" b="1"/>
              <a:t>eE</a:t>
            </a:r>
            <a:r>
              <a:rPr lang="en-US" altLang="zh-CN" b="1">
                <a:latin typeface="宋体" pitchFamily="2" charset="-122"/>
              </a:rPr>
              <a:t>→</a:t>
            </a:r>
            <a:r>
              <a:rPr lang="en-US" altLang="zh-CN" b="1"/>
              <a:t>ee)</a:t>
            </a:r>
            <a:br>
              <a:rPr lang="en-US" altLang="zh-CN" b="1"/>
            </a:br>
            <a:endParaRPr lang="en-US" altLang="zh-CN" b="1"/>
          </a:p>
          <a:p>
            <a:pPr>
              <a:buFontTx/>
              <a:buNone/>
            </a:pPr>
            <a:r>
              <a:rPr lang="en-US" altLang="zh-CN" b="1">
                <a:sym typeface="Symbol" pitchFamily="18" charset="2"/>
              </a:rPr>
              <a:t>G</a:t>
            </a:r>
            <a:r>
              <a:rPr lang="zh-CN" altLang="zh-CN" b="1">
                <a:sym typeface="Symbol" pitchFamily="18" charset="2"/>
              </a:rPr>
              <a:t>生成的每个串都在</a:t>
            </a:r>
            <a:r>
              <a:rPr lang="en-US" altLang="zh-CN" b="1">
                <a:sym typeface="Symbol" pitchFamily="18" charset="2"/>
              </a:rPr>
              <a:t>L(G)</a:t>
            </a:r>
            <a:r>
              <a:rPr lang="zh-CN" altLang="zh-CN" b="1">
                <a:sym typeface="Symbol" pitchFamily="18" charset="2"/>
              </a:rPr>
              <a:t>中</a:t>
            </a:r>
            <a:endParaRPr lang="zh-CN" altLang="en-US" b="1">
              <a:sym typeface="Symbol" pitchFamily="18" charset="2"/>
            </a:endParaRPr>
          </a:p>
          <a:p>
            <a:pPr>
              <a:buFontTx/>
              <a:buNone/>
            </a:pPr>
            <a:r>
              <a:rPr lang="en-US" altLang="zh-CN" b="1">
                <a:sym typeface="Symbol" pitchFamily="18" charset="2"/>
              </a:rPr>
              <a:t>L(G)</a:t>
            </a:r>
            <a:r>
              <a:rPr lang="zh-CN" altLang="zh-CN" b="1">
                <a:sym typeface="Symbol" pitchFamily="18" charset="2"/>
              </a:rPr>
              <a:t>中的每个串确实能被</a:t>
            </a:r>
            <a:r>
              <a:rPr lang="en-US" altLang="zh-CN" b="1">
                <a:sym typeface="Symbol" pitchFamily="18" charset="2"/>
              </a:rPr>
              <a:t>G</a:t>
            </a:r>
            <a:r>
              <a:rPr lang="zh-CN" altLang="zh-CN" b="1">
                <a:sym typeface="Symbol" pitchFamily="18" charset="2"/>
              </a:rPr>
              <a:t>生成</a:t>
            </a:r>
            <a:endParaRPr lang="zh-CN" altLang="en-US" b="1">
              <a:sym typeface="Symbol" pitchFamily="18" charset="2"/>
            </a:endParaRPr>
          </a:p>
        </p:txBody>
      </p:sp>
    </p:spTree>
    <p:extLst>
      <p:ext uri="{BB962C8B-B14F-4D97-AF65-F5344CB8AC3E}">
        <p14:creationId xmlns:p14="http://schemas.microsoft.com/office/powerpoint/2010/main" val="1045721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381000" y="188640"/>
            <a:ext cx="8382000" cy="6669359"/>
          </a:xfrm>
        </p:spPr>
        <p:txBody>
          <a:bodyPr/>
          <a:lstStyle/>
          <a:p>
            <a:pPr>
              <a:lnSpc>
                <a:spcPct val="90000"/>
              </a:lnSpc>
              <a:buFontTx/>
              <a:buNone/>
            </a:pPr>
            <a:r>
              <a:rPr lang="zh-CN" altLang="en-US" sz="2800" dirty="0"/>
              <a:t>使用产生式</a:t>
            </a:r>
            <a:r>
              <a:rPr lang="en-US" altLang="zh-CN" sz="2800" dirty="0"/>
              <a:t>(1)n-1</a:t>
            </a:r>
            <a:r>
              <a:rPr lang="zh-CN" altLang="en-US" sz="2800" dirty="0"/>
              <a:t>次，得到推导序列：</a:t>
            </a:r>
          </a:p>
          <a:p>
            <a:pPr>
              <a:lnSpc>
                <a:spcPct val="90000"/>
              </a:lnSpc>
              <a:buFontTx/>
              <a:buNone/>
            </a:pP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n-1</a:t>
            </a:r>
            <a:r>
              <a:rPr lang="en-US" altLang="zh-CN" sz="2800" dirty="0"/>
              <a:t>S(BE)</a:t>
            </a:r>
            <a:r>
              <a:rPr lang="en-US" altLang="zh-CN" sz="2800" baseline="30000" dirty="0"/>
              <a:t>n-1</a:t>
            </a:r>
            <a:r>
              <a:rPr lang="zh-CN" altLang="en-US" sz="2800" dirty="0"/>
              <a:t>，然后使用产生式</a:t>
            </a:r>
            <a:r>
              <a:rPr lang="en-US" altLang="zh-CN" sz="2800" dirty="0"/>
              <a:t>(2)</a:t>
            </a:r>
            <a:r>
              <a:rPr lang="zh-CN" altLang="en-US" sz="2800" dirty="0"/>
              <a:t>一次，得到：</a:t>
            </a: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n-1</a:t>
            </a:r>
            <a:r>
              <a:rPr lang="en-US" altLang="zh-CN" sz="2800" dirty="0"/>
              <a:t>S(BE)</a:t>
            </a:r>
            <a:r>
              <a:rPr lang="en-US" altLang="zh-CN" sz="2800" baseline="30000" dirty="0"/>
              <a:t>n-1</a:t>
            </a:r>
            <a:r>
              <a:rPr lang="en-US" altLang="zh-CN" sz="2800" dirty="0"/>
              <a:t> </a:t>
            </a:r>
            <a:r>
              <a:rPr lang="en-US" altLang="zh-CN" sz="2800" b="1" dirty="0">
                <a:sym typeface="Symbol" pitchFamily="18" charset="2"/>
              </a:rPr>
              <a:t></a:t>
            </a:r>
            <a:r>
              <a:rPr lang="en-US" altLang="zh-CN" sz="2800" dirty="0"/>
              <a:t> a</a:t>
            </a:r>
            <a:r>
              <a:rPr lang="en-US" altLang="zh-CN" sz="2800" baseline="30000" dirty="0"/>
              <a:t>n</a:t>
            </a:r>
            <a:r>
              <a:rPr lang="en-US" altLang="zh-CN" sz="2800" dirty="0"/>
              <a:t>(BE)</a:t>
            </a:r>
            <a:r>
              <a:rPr lang="en-US" altLang="zh-CN" sz="2800" baseline="30000" dirty="0"/>
              <a:t>n</a:t>
            </a:r>
            <a:r>
              <a:rPr lang="zh-CN" altLang="en-US" sz="2800" dirty="0"/>
              <a:t>。然后从</a:t>
            </a:r>
            <a:r>
              <a:rPr lang="en-US" altLang="zh-CN" sz="2800" dirty="0"/>
              <a:t>a</a:t>
            </a:r>
            <a:r>
              <a:rPr lang="en-US" altLang="zh-CN" sz="2800" baseline="30000" dirty="0"/>
              <a:t>n</a:t>
            </a:r>
            <a:r>
              <a:rPr lang="en-US" altLang="zh-CN" sz="2800" dirty="0"/>
              <a:t>(BE)</a:t>
            </a:r>
            <a:r>
              <a:rPr lang="en-US" altLang="zh-CN" sz="2800" baseline="30000" dirty="0"/>
              <a:t>n</a:t>
            </a:r>
            <a:r>
              <a:rPr lang="zh-CN" altLang="en-US" sz="2800" dirty="0"/>
              <a:t>继续推导，总是对</a:t>
            </a:r>
            <a:r>
              <a:rPr lang="en-US" altLang="zh-CN" sz="2800" dirty="0"/>
              <a:t>EB</a:t>
            </a:r>
            <a:r>
              <a:rPr lang="zh-CN" altLang="en-US" sz="2800" dirty="0"/>
              <a:t>使用产生式</a:t>
            </a:r>
            <a:r>
              <a:rPr lang="en-US" altLang="zh-CN" sz="2800" dirty="0"/>
              <a:t>(3)</a:t>
            </a:r>
            <a:r>
              <a:rPr lang="zh-CN" altLang="en-US" sz="2800" dirty="0"/>
              <a:t>的右部进行替换，而最终在得到的串中，所有的</a:t>
            </a:r>
            <a:r>
              <a:rPr lang="en-US" altLang="zh-CN" sz="2800" dirty="0"/>
              <a:t>B</a:t>
            </a:r>
            <a:r>
              <a:rPr lang="zh-CN" altLang="en-US" sz="2800" dirty="0"/>
              <a:t>都先于所有的</a:t>
            </a:r>
            <a:r>
              <a:rPr lang="en-US" altLang="zh-CN" sz="2800" dirty="0"/>
              <a:t>E</a:t>
            </a:r>
            <a:r>
              <a:rPr lang="zh-CN" altLang="en-US" sz="2800" dirty="0"/>
              <a:t>。例如，若</a:t>
            </a:r>
            <a:r>
              <a:rPr lang="en-US" altLang="zh-CN" sz="2800" dirty="0"/>
              <a:t>n=3,</a:t>
            </a:r>
          </a:p>
          <a:p>
            <a:pPr>
              <a:lnSpc>
                <a:spcPct val="90000"/>
              </a:lnSpc>
              <a:buFontTx/>
              <a:buNone/>
            </a:pPr>
            <a:r>
              <a:rPr lang="en-US" altLang="zh-CN" sz="2800" dirty="0"/>
              <a:t>              aaaBEBEBE </a:t>
            </a:r>
            <a:r>
              <a:rPr lang="en-US" altLang="zh-CN" sz="2800" b="1" dirty="0">
                <a:sym typeface="Symbol" pitchFamily="18" charset="2"/>
              </a:rPr>
              <a:t></a:t>
            </a:r>
            <a:r>
              <a:rPr lang="en-US" altLang="zh-CN" sz="2800" dirty="0"/>
              <a:t> aaaBBEEBE </a:t>
            </a:r>
            <a:r>
              <a:rPr lang="en-US" altLang="zh-CN" sz="2800" b="1" dirty="0">
                <a:sym typeface="Symbol" pitchFamily="18" charset="2"/>
              </a:rPr>
              <a:t></a:t>
            </a:r>
            <a:r>
              <a:rPr lang="en-US" altLang="zh-CN" sz="2800" dirty="0"/>
              <a:t> aaaBBEBEE </a:t>
            </a:r>
            <a:r>
              <a:rPr lang="en-US" altLang="zh-CN" sz="2800" b="1" dirty="0">
                <a:sym typeface="Symbol" pitchFamily="18" charset="2"/>
              </a:rPr>
              <a:t></a:t>
            </a:r>
            <a:r>
              <a:rPr lang="en-US" altLang="zh-CN" sz="2800" dirty="0"/>
              <a:t> aaaBBBEEE</a:t>
            </a:r>
            <a:r>
              <a:rPr lang="zh-CN" altLang="en-US" sz="2800" dirty="0"/>
              <a:t>。即有：</a:t>
            </a:r>
          </a:p>
          <a:p>
            <a:pPr>
              <a:lnSpc>
                <a:spcPct val="90000"/>
              </a:lnSpc>
              <a:buFontTx/>
              <a:buNone/>
            </a:pP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a:t>
            </a:r>
            <a:r>
              <a:rPr lang="en-US" altLang="zh-CN" sz="2800" dirty="0"/>
              <a:t>B</a:t>
            </a:r>
            <a:r>
              <a:rPr lang="en-US" altLang="zh-CN" sz="2800" baseline="30000" dirty="0"/>
              <a:t>n</a:t>
            </a:r>
            <a:r>
              <a:rPr lang="en-US" altLang="zh-CN" sz="2800" dirty="0"/>
              <a:t>E</a:t>
            </a:r>
            <a:r>
              <a:rPr lang="en-US" altLang="zh-CN" sz="2800" baseline="30000" dirty="0"/>
              <a:t>n</a:t>
            </a:r>
          </a:p>
          <a:p>
            <a:pPr>
              <a:lnSpc>
                <a:spcPct val="90000"/>
              </a:lnSpc>
              <a:buFontTx/>
              <a:buNone/>
            </a:pPr>
            <a:r>
              <a:rPr lang="zh-CN" altLang="en-US" sz="2800" dirty="0"/>
              <a:t>接着，使用产生式</a:t>
            </a:r>
            <a:r>
              <a:rPr lang="en-US" altLang="zh-CN" sz="2800" dirty="0"/>
              <a:t>(4)</a:t>
            </a:r>
            <a:r>
              <a:rPr lang="zh-CN" altLang="en-US" sz="2800" dirty="0"/>
              <a:t>一次，得到</a:t>
            </a: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a:t>
            </a:r>
            <a:r>
              <a:rPr lang="en-US" altLang="zh-CN" sz="2800" dirty="0"/>
              <a:t>bB</a:t>
            </a:r>
            <a:r>
              <a:rPr lang="en-US" altLang="zh-CN" sz="2800" baseline="30000" dirty="0"/>
              <a:t>n-1</a:t>
            </a:r>
            <a:r>
              <a:rPr lang="en-US" altLang="zh-CN" sz="2800" dirty="0"/>
              <a:t>E</a:t>
            </a:r>
            <a:r>
              <a:rPr lang="en-US" altLang="zh-CN" sz="2800" baseline="30000" dirty="0"/>
              <a:t>n</a:t>
            </a:r>
            <a:r>
              <a:rPr lang="zh-CN" altLang="en-US" sz="2800" dirty="0"/>
              <a:t>，然后使用产生式</a:t>
            </a:r>
            <a:r>
              <a:rPr lang="en-US" altLang="zh-CN" sz="2800" dirty="0"/>
              <a:t>(5)n-1</a:t>
            </a:r>
            <a:r>
              <a:rPr lang="zh-CN" altLang="en-US" sz="2800" dirty="0"/>
              <a:t>次得到：</a:t>
            </a:r>
          </a:p>
          <a:p>
            <a:pPr>
              <a:lnSpc>
                <a:spcPct val="90000"/>
              </a:lnSpc>
              <a:buFontTx/>
              <a:buNone/>
            </a:pP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a:t>
            </a:r>
            <a:r>
              <a:rPr lang="en-US" altLang="zh-CN" sz="2800" dirty="0"/>
              <a:t>b</a:t>
            </a:r>
            <a:r>
              <a:rPr lang="en-US" altLang="zh-CN" sz="2800" baseline="30000" dirty="0"/>
              <a:t>n</a:t>
            </a:r>
            <a:r>
              <a:rPr lang="en-US" altLang="zh-CN" sz="2800" dirty="0"/>
              <a:t>E</a:t>
            </a:r>
            <a:r>
              <a:rPr lang="en-US" altLang="zh-CN" sz="2800" baseline="30000" dirty="0"/>
              <a:t>n</a:t>
            </a:r>
            <a:r>
              <a:rPr lang="zh-CN" altLang="en-US" sz="2800" dirty="0"/>
              <a:t>，最后使用产生式</a:t>
            </a:r>
            <a:r>
              <a:rPr lang="en-US" altLang="zh-CN" sz="2800" dirty="0"/>
              <a:t>(6)</a:t>
            </a:r>
            <a:r>
              <a:rPr lang="zh-CN" altLang="en-US" sz="2800" dirty="0"/>
              <a:t>一次，使用产生式</a:t>
            </a:r>
            <a:r>
              <a:rPr lang="en-US" altLang="zh-CN" sz="2800" dirty="0"/>
              <a:t>(7)n-1</a:t>
            </a:r>
            <a:r>
              <a:rPr lang="zh-CN" altLang="en-US" sz="2800" dirty="0"/>
              <a:t>次，得到：</a:t>
            </a:r>
            <a:r>
              <a:rPr lang="en-US" altLang="zh-CN" sz="2800" dirty="0"/>
              <a:t>S </a:t>
            </a:r>
            <a:r>
              <a:rPr lang="en-US" altLang="zh-CN" sz="2800" dirty="0">
                <a:sym typeface="Symbol" pitchFamily="18" charset="2"/>
              </a:rPr>
              <a:t>=&gt;*</a:t>
            </a:r>
            <a:r>
              <a:rPr lang="en-US" altLang="zh-CN" sz="2800" b="1" dirty="0"/>
              <a:t> </a:t>
            </a:r>
            <a:r>
              <a:rPr lang="en-US" altLang="zh-CN" sz="2800" dirty="0"/>
              <a:t>a</a:t>
            </a:r>
            <a:r>
              <a:rPr lang="en-US" altLang="zh-CN" sz="2800" baseline="30000" dirty="0"/>
              <a:t>n</a:t>
            </a:r>
            <a:r>
              <a:rPr lang="en-US" altLang="zh-CN" sz="2800" dirty="0"/>
              <a:t>b</a:t>
            </a:r>
            <a:r>
              <a:rPr lang="en-US" altLang="zh-CN" sz="2800" baseline="30000" dirty="0"/>
              <a:t>n</a:t>
            </a:r>
            <a:r>
              <a:rPr lang="en-US" altLang="zh-CN" sz="2800" dirty="0"/>
              <a:t>e</a:t>
            </a:r>
            <a:r>
              <a:rPr lang="en-US" altLang="zh-CN" sz="2800" baseline="30000" dirty="0"/>
              <a:t>n </a:t>
            </a:r>
          </a:p>
          <a:p>
            <a:pPr>
              <a:lnSpc>
                <a:spcPct val="90000"/>
              </a:lnSpc>
              <a:buFontTx/>
              <a:buNone/>
            </a:pPr>
            <a:r>
              <a:rPr lang="zh-CN" altLang="en-US" sz="2800" dirty="0"/>
              <a:t>也能证明，对于</a:t>
            </a:r>
            <a:r>
              <a:rPr lang="en-US" altLang="zh-CN" sz="2800" dirty="0"/>
              <a:t>n≥1</a:t>
            </a:r>
            <a:r>
              <a:rPr lang="zh-CN" altLang="en-US" sz="2800" dirty="0"/>
              <a:t>，串</a:t>
            </a:r>
            <a:r>
              <a:rPr lang="en-US" altLang="zh-CN" sz="2800" dirty="0"/>
              <a:t>a</a:t>
            </a:r>
            <a:r>
              <a:rPr lang="en-US" altLang="zh-CN" sz="2800" baseline="30000" dirty="0"/>
              <a:t>n</a:t>
            </a:r>
            <a:r>
              <a:rPr lang="en-US" altLang="zh-CN" sz="2800" dirty="0"/>
              <a:t>b</a:t>
            </a:r>
            <a:r>
              <a:rPr lang="en-US" altLang="zh-CN" sz="2800" baseline="30000" dirty="0"/>
              <a:t>n</a:t>
            </a:r>
            <a:r>
              <a:rPr lang="en-US" altLang="zh-CN" sz="2800" dirty="0"/>
              <a:t>e</a:t>
            </a:r>
            <a:r>
              <a:rPr lang="en-US" altLang="zh-CN" sz="2800" baseline="30000" dirty="0"/>
              <a:t>n</a:t>
            </a:r>
            <a:r>
              <a:rPr lang="zh-CN" altLang="en-US" sz="2800" dirty="0"/>
              <a:t>是唯一形式的终结符号串。 </a:t>
            </a:r>
          </a:p>
        </p:txBody>
      </p:sp>
    </p:spTree>
    <p:extLst>
      <p:ext uri="{BB962C8B-B14F-4D97-AF65-F5344CB8AC3E}">
        <p14:creationId xmlns:p14="http://schemas.microsoft.com/office/powerpoint/2010/main" val="383429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b="1">
                <a:solidFill>
                  <a:srgbClr val="800000"/>
                </a:solidFill>
              </a:rPr>
              <a:t>文法的直观概念和语言概述</a:t>
            </a:r>
          </a:p>
        </p:txBody>
      </p:sp>
      <p:sp>
        <p:nvSpPr>
          <p:cNvPr id="5123" name="Rectangle 3"/>
          <p:cNvSpPr>
            <a:spLocks noGrp="1" noChangeArrowheads="1"/>
          </p:cNvSpPr>
          <p:nvPr>
            <p:ph type="body" idx="1"/>
          </p:nvPr>
        </p:nvSpPr>
        <p:spPr/>
        <p:txBody>
          <a:bodyPr/>
          <a:lstStyle/>
          <a:p>
            <a:pPr>
              <a:lnSpc>
                <a:spcPct val="90000"/>
              </a:lnSpc>
              <a:buFontTx/>
              <a:buNone/>
            </a:pPr>
            <a:r>
              <a:rPr lang="zh-CN" altLang="en-US" sz="2800"/>
              <a:t>当我们表述一种语言时，无非是说明这种语言的句子，如果语言只含有有穷多个句子，则只需列出句子的有穷集就行了，但对于含有无穷句子的语言来讲，存在着如何给出它的有穷表示的问题。</a:t>
            </a:r>
          </a:p>
          <a:p>
            <a:pPr>
              <a:lnSpc>
                <a:spcPct val="90000"/>
              </a:lnSpc>
              <a:buFontTx/>
              <a:buNone/>
            </a:pPr>
            <a:r>
              <a:rPr lang="zh-CN" altLang="en-US" sz="2800"/>
              <a:t>以自然语言为例，人们无法列出全部句子，但是人们可以给出一些规则，用这些规则来说明</a:t>
            </a:r>
            <a:r>
              <a:rPr lang="en-US" altLang="zh-CN" sz="2800"/>
              <a:t>(</a:t>
            </a:r>
            <a:r>
              <a:rPr lang="zh-CN" altLang="en-US" sz="2800"/>
              <a:t>或者定义</a:t>
            </a:r>
            <a:r>
              <a:rPr lang="en-US" altLang="zh-CN" sz="2800"/>
              <a:t>)</a:t>
            </a:r>
            <a:r>
              <a:rPr lang="zh-CN" altLang="en-US" sz="2800"/>
              <a:t>句子的组成结构，比如汉语句子可以是</a:t>
            </a:r>
          </a:p>
          <a:p>
            <a:pPr>
              <a:lnSpc>
                <a:spcPct val="90000"/>
              </a:lnSpc>
              <a:buFontTx/>
              <a:buNone/>
            </a:pPr>
            <a:r>
              <a:rPr lang="zh-CN" altLang="en-US" sz="2800"/>
              <a:t>由主语后随谓语而成，构成谓语的是动词和直接宾语，我们采用第</a:t>
            </a:r>
            <a:r>
              <a:rPr lang="en-US" altLang="zh-CN" sz="2800"/>
              <a:t>2</a:t>
            </a:r>
            <a:r>
              <a:rPr lang="zh-CN" altLang="en-US" sz="2800"/>
              <a:t>章所介绍的</a:t>
            </a:r>
            <a:r>
              <a:rPr lang="en-US" altLang="zh-CN" sz="2800"/>
              <a:t>EBNF</a:t>
            </a:r>
            <a:r>
              <a:rPr lang="zh-CN" altLang="en-US" sz="2800"/>
              <a:t>来表示这种句子的构成规则： </a:t>
            </a:r>
          </a:p>
        </p:txBody>
      </p:sp>
    </p:spTree>
    <p:extLst>
      <p:ext uri="{BB962C8B-B14F-4D97-AF65-F5344CB8AC3E}">
        <p14:creationId xmlns:p14="http://schemas.microsoft.com/office/powerpoint/2010/main" val="2188522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b="1">
                <a:solidFill>
                  <a:srgbClr val="800000"/>
                </a:solidFill>
              </a:rPr>
              <a:t>文法的等价</a:t>
            </a:r>
          </a:p>
        </p:txBody>
      </p:sp>
      <p:sp>
        <p:nvSpPr>
          <p:cNvPr id="43011" name="Rectangle 3"/>
          <p:cNvSpPr>
            <a:spLocks noGrp="1" noChangeArrowheads="1"/>
          </p:cNvSpPr>
          <p:nvPr>
            <p:ph type="body" idx="1"/>
          </p:nvPr>
        </p:nvSpPr>
        <p:spPr/>
        <p:txBody>
          <a:bodyPr/>
          <a:lstStyle/>
          <a:p>
            <a:pPr>
              <a:buFontTx/>
              <a:buNone/>
            </a:pPr>
            <a:r>
              <a:rPr lang="zh-CN" altLang="en-US" b="1"/>
              <a:t>若</a:t>
            </a:r>
            <a:r>
              <a:rPr lang="en-US" altLang="zh-CN" b="1"/>
              <a:t>L</a:t>
            </a:r>
            <a:r>
              <a:rPr lang="zh-CN" altLang="en-US" b="1"/>
              <a:t>（</a:t>
            </a:r>
            <a:r>
              <a:rPr lang="en-US" altLang="zh-CN" b="1"/>
              <a:t>G</a:t>
            </a:r>
            <a:r>
              <a:rPr lang="en-US" altLang="zh-CN" b="1" baseline="-25000"/>
              <a:t>1</a:t>
            </a:r>
            <a:r>
              <a:rPr lang="zh-CN" altLang="en-US" b="1"/>
              <a:t>）</a:t>
            </a:r>
            <a:r>
              <a:rPr lang="en-US" altLang="zh-CN" b="1"/>
              <a:t>=L</a:t>
            </a:r>
            <a:r>
              <a:rPr lang="zh-CN" altLang="en-US" b="1"/>
              <a:t>（</a:t>
            </a:r>
            <a:r>
              <a:rPr lang="en-US" altLang="zh-CN" b="1"/>
              <a:t>G</a:t>
            </a:r>
            <a:r>
              <a:rPr lang="en-US" altLang="zh-CN" b="1" baseline="-25000"/>
              <a:t>2</a:t>
            </a:r>
            <a:r>
              <a:rPr lang="zh-CN" altLang="en-US" b="1"/>
              <a:t>），则称文法</a:t>
            </a:r>
            <a:r>
              <a:rPr lang="en-US" altLang="zh-CN" b="1"/>
              <a:t>G</a:t>
            </a:r>
            <a:r>
              <a:rPr lang="en-US" altLang="zh-CN" b="1" baseline="-25000"/>
              <a:t>1</a:t>
            </a:r>
            <a:r>
              <a:rPr lang="zh-CN" altLang="en-US" b="1"/>
              <a:t>和</a:t>
            </a:r>
            <a:r>
              <a:rPr lang="en-US" altLang="zh-CN" b="1"/>
              <a:t>G</a:t>
            </a:r>
            <a:r>
              <a:rPr lang="en-US" altLang="zh-CN" b="1" baseline="-25000"/>
              <a:t>2</a:t>
            </a:r>
            <a:r>
              <a:rPr lang="zh-CN" altLang="en-US" b="1"/>
              <a:t>是等价的。</a:t>
            </a:r>
            <a:br>
              <a:rPr lang="zh-CN" altLang="en-US" b="1"/>
            </a:br>
            <a:endParaRPr lang="zh-CN" altLang="en-US" b="1"/>
          </a:p>
          <a:p>
            <a:pPr>
              <a:buFontTx/>
              <a:buNone/>
            </a:pPr>
            <a:r>
              <a:rPr lang="zh-CN" altLang="en-US" b="1"/>
              <a:t>如文法</a:t>
            </a:r>
            <a:r>
              <a:rPr lang="en-US" altLang="zh-CN" b="1">
                <a:latin typeface="宋体" pitchFamily="2" charset="-122"/>
              </a:rPr>
              <a:t>G</a:t>
            </a:r>
            <a:r>
              <a:rPr lang="en-US" altLang="zh-CN" b="1" baseline="-25000"/>
              <a:t>1</a:t>
            </a:r>
            <a:r>
              <a:rPr lang="en-US" altLang="zh-CN" b="1">
                <a:latin typeface="宋体" pitchFamily="2" charset="-122"/>
              </a:rPr>
              <a:t>[A]</a:t>
            </a:r>
            <a:r>
              <a:rPr lang="zh-CN" altLang="en-US" b="1">
                <a:latin typeface="宋体" pitchFamily="2" charset="-122"/>
              </a:rPr>
              <a:t>：</a:t>
            </a:r>
            <a:r>
              <a:rPr lang="en-US" altLang="zh-CN" b="1">
                <a:latin typeface="宋体" pitchFamily="2" charset="-122"/>
              </a:rPr>
              <a:t>A→0R </a:t>
            </a:r>
            <a:r>
              <a:rPr lang="zh-CN" altLang="en-US" b="1">
                <a:latin typeface="宋体" pitchFamily="2" charset="-122"/>
              </a:rPr>
              <a:t>与</a:t>
            </a:r>
            <a:r>
              <a:rPr lang="en-US" altLang="zh-CN" b="1">
                <a:latin typeface="宋体" pitchFamily="2" charset="-122"/>
              </a:rPr>
              <a:t>G</a:t>
            </a:r>
            <a:r>
              <a:rPr lang="en-US" altLang="zh-CN" b="1" baseline="-25000"/>
              <a:t>2</a:t>
            </a:r>
            <a:r>
              <a:rPr lang="en-US" altLang="zh-CN" b="1">
                <a:latin typeface="宋体" pitchFamily="2" charset="-122"/>
              </a:rPr>
              <a:t>[S]</a:t>
            </a:r>
            <a:r>
              <a:rPr lang="zh-CN" altLang="en-US" b="1">
                <a:latin typeface="宋体" pitchFamily="2" charset="-122"/>
              </a:rPr>
              <a:t>：</a:t>
            </a:r>
            <a:r>
              <a:rPr lang="en-US" altLang="zh-CN" b="1">
                <a:latin typeface="宋体" pitchFamily="2" charset="-122"/>
              </a:rPr>
              <a:t>S→0S1 </a:t>
            </a:r>
            <a:r>
              <a:rPr lang="zh-CN" altLang="en-US" b="1">
                <a:latin typeface="宋体" pitchFamily="2" charset="-122"/>
              </a:rPr>
              <a:t>等价</a:t>
            </a:r>
          </a:p>
          <a:p>
            <a:pPr>
              <a:buFontTx/>
              <a:buNone/>
            </a:pPr>
            <a:r>
              <a:rPr lang="zh-CN" altLang="en-US" b="1">
                <a:latin typeface="宋体" pitchFamily="2" charset="-122"/>
              </a:rPr>
              <a:t>             </a:t>
            </a:r>
            <a:r>
              <a:rPr lang="en-US" altLang="zh-CN" b="1">
                <a:latin typeface="宋体" pitchFamily="2" charset="-122"/>
              </a:rPr>
              <a:t>A→01          S→01</a:t>
            </a:r>
          </a:p>
          <a:p>
            <a:pPr>
              <a:buFontTx/>
              <a:buNone/>
            </a:pPr>
            <a:r>
              <a:rPr lang="en-US" altLang="zh-CN" b="1">
                <a:latin typeface="宋体" pitchFamily="2" charset="-122"/>
              </a:rPr>
              <a:t>             R→A1</a:t>
            </a:r>
          </a:p>
        </p:txBody>
      </p:sp>
    </p:spTree>
    <p:extLst>
      <p:ext uri="{BB962C8B-B14F-4D97-AF65-F5344CB8AC3E}">
        <p14:creationId xmlns:p14="http://schemas.microsoft.com/office/powerpoint/2010/main" val="4127037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1026"/>
          <p:cNvSpPr>
            <a:spLocks noGrp="1" noChangeArrowheads="1"/>
          </p:cNvSpPr>
          <p:nvPr>
            <p:ph type="body" idx="1"/>
          </p:nvPr>
        </p:nvSpPr>
        <p:spPr>
          <a:xfrm>
            <a:off x="341531" y="990600"/>
            <a:ext cx="8010308" cy="990600"/>
          </a:xfrm>
        </p:spPr>
        <p:txBody>
          <a:bodyPr/>
          <a:lstStyle/>
          <a:p>
            <a:r>
              <a:rPr lang="zh-CN" altLang="en-US" sz="2400" dirty="0">
                <a:latin typeface="宋体" charset="-122"/>
              </a:rPr>
              <a:t>对于文法</a:t>
            </a:r>
            <a:r>
              <a:rPr lang="en-US" altLang="zh-CN" sz="2400" dirty="0">
                <a:latin typeface="宋体" charset="-122"/>
              </a:rPr>
              <a:t>G=(V</a:t>
            </a:r>
            <a:r>
              <a:rPr lang="en-US" altLang="zh-CN" sz="2400" baseline="-25000" dirty="0">
                <a:latin typeface="宋体" charset="-122"/>
              </a:rPr>
              <a:t>T</a:t>
            </a:r>
            <a:r>
              <a:rPr lang="en-US" altLang="zh-CN" sz="2400" dirty="0">
                <a:latin typeface="宋体" charset="-122"/>
              </a:rPr>
              <a:t>,V</a:t>
            </a:r>
            <a:r>
              <a:rPr lang="en-US" altLang="zh-CN" sz="2400" baseline="-25000" dirty="0">
                <a:latin typeface="宋体" charset="-122"/>
              </a:rPr>
              <a:t>N</a:t>
            </a:r>
            <a:r>
              <a:rPr lang="en-US" altLang="zh-CN" sz="2400" dirty="0">
                <a:latin typeface="宋体" charset="-122"/>
              </a:rPr>
              <a:t>,S,</a:t>
            </a:r>
            <a:r>
              <a:rPr lang="en-US" altLang="zh-CN" sz="2400" dirty="0">
                <a:latin typeface="宋体" charset="-122"/>
                <a:sym typeface="Symbol" pitchFamily="18" charset="2"/>
              </a:rPr>
              <a:t></a:t>
            </a:r>
            <a:r>
              <a:rPr lang="en-US" altLang="zh-CN" sz="2400" dirty="0">
                <a:latin typeface="宋体" charset="-122"/>
              </a:rPr>
              <a:t>)</a:t>
            </a:r>
            <a:r>
              <a:rPr lang="zh-CN" altLang="en-US" sz="2400" dirty="0">
                <a:latin typeface="宋体" charset="-122"/>
              </a:rPr>
              <a:t>，假定</a:t>
            </a:r>
            <a:r>
              <a:rPr lang="zh-CN" altLang="en-US" sz="2400" dirty="0">
                <a:latin typeface="宋体" charset="-122"/>
                <a:sym typeface="Symbol" pitchFamily="18" charset="2"/>
              </a:rPr>
              <a:t></a:t>
            </a:r>
            <a:r>
              <a:rPr lang="zh-CN" altLang="en-US" sz="2400" dirty="0">
                <a:latin typeface="宋体" charset="-122"/>
              </a:rPr>
              <a:t>是文法</a:t>
            </a:r>
            <a:r>
              <a:rPr lang="en-US" altLang="zh-CN" sz="2400" dirty="0">
                <a:latin typeface="宋体" charset="-122"/>
              </a:rPr>
              <a:t>G</a:t>
            </a:r>
            <a:r>
              <a:rPr lang="zh-CN" altLang="en-US" sz="2400" dirty="0">
                <a:latin typeface="宋体" charset="-122"/>
              </a:rPr>
              <a:t>的一个句型，如果存在：</a:t>
            </a:r>
          </a:p>
        </p:txBody>
      </p:sp>
      <p:sp>
        <p:nvSpPr>
          <p:cNvPr id="215043" name="Rectangle 1027"/>
          <p:cNvSpPr>
            <a:spLocks noGrp="1" noChangeArrowheads="1"/>
          </p:cNvSpPr>
          <p:nvPr>
            <p:ph type="title"/>
          </p:nvPr>
        </p:nvSpPr>
        <p:spPr>
          <a:xfrm>
            <a:off x="304800" y="152400"/>
            <a:ext cx="8610600" cy="727075"/>
          </a:xfrm>
          <a:noFill/>
          <a:ln/>
        </p:spPr>
        <p:txBody>
          <a:bodyPr/>
          <a:lstStyle/>
          <a:p>
            <a:r>
              <a:rPr lang="zh-CN" altLang="en-US" dirty="0" smtClean="0">
                <a:latin typeface="宋体" charset="-122"/>
              </a:rPr>
              <a:t>短语、直接短语和句柄</a:t>
            </a:r>
            <a:endParaRPr lang="zh-CN" altLang="en-US" dirty="0">
              <a:latin typeface="宋体" charset="-122"/>
            </a:endParaRPr>
          </a:p>
        </p:txBody>
      </p:sp>
      <p:grpSp>
        <p:nvGrpSpPr>
          <p:cNvPr id="215044" name="Group 1028"/>
          <p:cNvGrpSpPr>
            <a:grpSpLocks/>
          </p:cNvGrpSpPr>
          <p:nvPr/>
        </p:nvGrpSpPr>
        <p:grpSpPr bwMode="auto">
          <a:xfrm>
            <a:off x="2141538" y="1828800"/>
            <a:ext cx="3443287" cy="457200"/>
            <a:chOff x="1766" y="1318"/>
            <a:chExt cx="2169" cy="288"/>
          </a:xfrm>
        </p:grpSpPr>
        <p:sp>
          <p:nvSpPr>
            <p:cNvPr id="215045" name="Text Box 1029"/>
            <p:cNvSpPr txBox="1">
              <a:spLocks noChangeArrowheads="1"/>
            </p:cNvSpPr>
            <p:nvPr/>
          </p:nvSpPr>
          <p:spPr bwMode="auto">
            <a:xfrm>
              <a:off x="1766" y="1318"/>
              <a:ext cx="2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t>S        </a:t>
              </a:r>
              <a:r>
                <a:rPr lang="en-US" altLang="zh-CN" b="1">
                  <a:sym typeface="Symbol" pitchFamily="18" charset="2"/>
                </a:rPr>
                <a:t></a:t>
              </a:r>
              <a:r>
                <a:rPr lang="en-US" altLang="zh-CN" b="1"/>
                <a:t>A</a:t>
              </a:r>
              <a:r>
                <a:rPr lang="en-US" altLang="zh-CN" b="1">
                  <a:sym typeface="Symbol" pitchFamily="18" charset="2"/>
                </a:rPr>
                <a:t></a:t>
              </a:r>
              <a:r>
                <a:rPr lang="zh-CN" altLang="en-US" b="1"/>
                <a:t>，并且  </a:t>
              </a:r>
              <a:r>
                <a:rPr lang="en-US" altLang="zh-CN" b="1"/>
                <a:t>A      </a:t>
              </a:r>
              <a:r>
                <a:rPr lang="en-US" altLang="zh-CN" b="1">
                  <a:sym typeface="Symbol" pitchFamily="18" charset="2"/>
                </a:rPr>
                <a:t></a:t>
              </a:r>
            </a:p>
          </p:txBody>
        </p:sp>
        <p:sp>
          <p:nvSpPr>
            <p:cNvPr id="215046" name="Rectangle 1030"/>
            <p:cNvSpPr>
              <a:spLocks noChangeArrowheads="1"/>
            </p:cNvSpPr>
            <p:nvPr/>
          </p:nvSpPr>
          <p:spPr bwMode="auto">
            <a:xfrm>
              <a:off x="1968" y="134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sp>
          <p:nvSpPr>
            <p:cNvPr id="215047" name="Rectangle 1031"/>
            <p:cNvSpPr>
              <a:spLocks noChangeArrowheads="1"/>
            </p:cNvSpPr>
            <p:nvPr/>
          </p:nvSpPr>
          <p:spPr bwMode="auto">
            <a:xfrm>
              <a:off x="3408" y="134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sz="2000" b="1"/>
                <a:t>+</a:t>
              </a:r>
              <a:r>
                <a:rPr lang="en-US" altLang="zh-CN" sz="2000" b="1">
                  <a:sym typeface="Symbol" pitchFamily="18" charset="2"/>
                </a:rPr>
                <a:t></a:t>
              </a:r>
              <a:endParaRPr lang="en-US" altLang="zh-CN" sz="2000" b="1"/>
            </a:p>
          </p:txBody>
        </p:sp>
      </p:grpSp>
      <p:sp>
        <p:nvSpPr>
          <p:cNvPr id="215048" name="Rectangle 1032"/>
          <p:cNvSpPr>
            <a:spLocks noChangeArrowheads="1"/>
          </p:cNvSpPr>
          <p:nvPr/>
        </p:nvSpPr>
        <p:spPr bwMode="auto">
          <a:xfrm>
            <a:off x="386535" y="2362200"/>
            <a:ext cx="796530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68350" indent="-285750" algn="l">
              <a:spcBef>
                <a:spcPct val="20000"/>
              </a:spcBef>
              <a:buChar char="–"/>
              <a:defRPr kumimoji="1" sz="2400" b="1">
                <a:solidFill>
                  <a:schemeClr val="tx1"/>
                </a:solidFill>
                <a:latin typeface="Times New Roman" pitchFamily="18" charset="0"/>
                <a:ea typeface="黑体" pitchFamily="2" charset="-122"/>
              </a:defRPr>
            </a:lvl2pPr>
            <a:lvl3pPr marL="1187450" indent="-228600" algn="l">
              <a:spcBef>
                <a:spcPct val="20000"/>
              </a:spcBef>
              <a:buChar char="•"/>
              <a:defRPr kumimoji="1" sz="2000" b="1">
                <a:solidFill>
                  <a:schemeClr val="tx1"/>
                </a:solidFill>
                <a:latin typeface="Times New Roman" pitchFamily="18" charset="0"/>
                <a:ea typeface="黑体" pitchFamily="2" charset="-122"/>
              </a:defRPr>
            </a:lvl3pPr>
            <a:lvl4pPr marL="160655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en-US" sz="2400" dirty="0" smtClean="0">
                <a:latin typeface="宋体" charset="-122"/>
              </a:rPr>
              <a:t>  则</a:t>
            </a:r>
            <a:r>
              <a:rPr lang="zh-CN" altLang="en-US" sz="2400" dirty="0">
                <a:latin typeface="宋体" charset="-122"/>
              </a:rPr>
              <a:t>称</a:t>
            </a:r>
            <a:r>
              <a:rPr lang="zh-CN" altLang="en-US" sz="2400" dirty="0">
                <a:latin typeface="宋体" charset="-122"/>
                <a:sym typeface="Symbol" pitchFamily="18" charset="2"/>
              </a:rPr>
              <a:t></a:t>
            </a:r>
            <a:r>
              <a:rPr lang="zh-CN" altLang="en-US" sz="2400" dirty="0">
                <a:latin typeface="宋体" charset="-122"/>
              </a:rPr>
              <a:t>是句型</a:t>
            </a:r>
            <a:r>
              <a:rPr lang="zh-CN" altLang="en-US" sz="2400" dirty="0">
                <a:latin typeface="宋体" charset="-122"/>
                <a:sym typeface="Symbol" pitchFamily="18" charset="2"/>
              </a:rPr>
              <a:t></a:t>
            </a:r>
            <a:r>
              <a:rPr lang="zh-CN" altLang="en-US" sz="2400" dirty="0">
                <a:latin typeface="宋体" charset="-122"/>
              </a:rPr>
              <a:t>关于非终结符号</a:t>
            </a:r>
            <a:r>
              <a:rPr lang="en-US" altLang="zh-CN" sz="2400" dirty="0">
                <a:latin typeface="宋体" charset="-122"/>
              </a:rPr>
              <a:t>A</a:t>
            </a:r>
            <a:r>
              <a:rPr lang="zh-CN" altLang="en-US" sz="2400" dirty="0">
                <a:latin typeface="宋体" charset="-122"/>
              </a:rPr>
              <a:t>的</a:t>
            </a:r>
            <a:r>
              <a:rPr lang="zh-CN" altLang="en-US" sz="2400" dirty="0">
                <a:solidFill>
                  <a:srgbClr val="0000FF"/>
                </a:solidFill>
                <a:latin typeface="宋体" charset="-122"/>
              </a:rPr>
              <a:t>短语</a:t>
            </a:r>
            <a:r>
              <a:rPr lang="zh-CN" altLang="en-US" sz="2400" dirty="0">
                <a:latin typeface="宋体" charset="-122"/>
              </a:rPr>
              <a:t>。</a:t>
            </a:r>
          </a:p>
          <a:p>
            <a:pPr marL="342900" indent="-342900"/>
            <a:r>
              <a:rPr lang="zh-CN" altLang="en-US" sz="2400" dirty="0">
                <a:latin typeface="宋体" charset="-122"/>
              </a:rPr>
              <a:t>如果存在：</a:t>
            </a:r>
          </a:p>
        </p:txBody>
      </p:sp>
      <p:grpSp>
        <p:nvGrpSpPr>
          <p:cNvPr id="215049" name="Group 1033"/>
          <p:cNvGrpSpPr>
            <a:grpSpLocks/>
          </p:cNvGrpSpPr>
          <p:nvPr/>
        </p:nvGrpSpPr>
        <p:grpSpPr bwMode="auto">
          <a:xfrm>
            <a:off x="2149475" y="3276600"/>
            <a:ext cx="3454400" cy="457200"/>
            <a:chOff x="1584" y="2064"/>
            <a:chExt cx="2176" cy="288"/>
          </a:xfrm>
        </p:grpSpPr>
        <p:sp>
          <p:nvSpPr>
            <p:cNvPr id="215050" name="Text Box 1034"/>
            <p:cNvSpPr txBox="1">
              <a:spLocks noChangeArrowheads="1"/>
            </p:cNvSpPr>
            <p:nvPr/>
          </p:nvSpPr>
          <p:spPr bwMode="auto">
            <a:xfrm>
              <a:off x="1584" y="2064"/>
              <a:ext cx="2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latin typeface="宋体" charset="-122"/>
                </a:rPr>
                <a:t>S    </a:t>
              </a:r>
              <a:r>
                <a:rPr lang="en-US" altLang="zh-CN" b="1">
                  <a:latin typeface="宋体" charset="-122"/>
                  <a:sym typeface="Symbol" pitchFamily="18" charset="2"/>
                </a:rPr>
                <a:t></a:t>
              </a:r>
              <a:r>
                <a:rPr lang="en-US" altLang="zh-CN" b="1">
                  <a:latin typeface="宋体" charset="-122"/>
                </a:rPr>
                <a:t>A</a:t>
              </a:r>
              <a:r>
                <a:rPr lang="en-US" altLang="zh-CN" b="1">
                  <a:latin typeface="宋体" charset="-122"/>
                  <a:sym typeface="Symbol" pitchFamily="18" charset="2"/>
                </a:rPr>
                <a:t></a:t>
              </a:r>
              <a:r>
                <a:rPr lang="zh-CN" altLang="en-US" b="1">
                  <a:latin typeface="宋体" charset="-122"/>
                </a:rPr>
                <a:t>，并且 </a:t>
              </a:r>
              <a:r>
                <a:rPr lang="en-US" altLang="zh-CN" b="1">
                  <a:latin typeface="宋体" charset="-122"/>
                </a:rPr>
                <a:t>A </a:t>
              </a:r>
              <a:r>
                <a:rPr lang="en-US" altLang="zh-CN" b="1">
                  <a:latin typeface="宋体" charset="-122"/>
                  <a:sym typeface="Symbol" pitchFamily="18" charset="2"/>
                </a:rPr>
                <a:t> </a:t>
              </a:r>
            </a:p>
          </p:txBody>
        </p:sp>
        <p:sp>
          <p:nvSpPr>
            <p:cNvPr id="215051" name="Rectangle 1035"/>
            <p:cNvSpPr>
              <a:spLocks noChangeArrowheads="1"/>
            </p:cNvSpPr>
            <p:nvPr/>
          </p:nvSpPr>
          <p:spPr bwMode="auto">
            <a:xfrm>
              <a:off x="1786" y="2090"/>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b="1"/>
                <a:t>*</a:t>
              </a:r>
              <a:r>
                <a:rPr lang="en-US" altLang="zh-CN" b="1">
                  <a:sym typeface="Symbol" pitchFamily="18" charset="2"/>
                </a:rPr>
                <a:t></a:t>
              </a:r>
              <a:endParaRPr lang="en-US" altLang="zh-CN" b="1"/>
            </a:p>
          </p:txBody>
        </p:sp>
      </p:grpSp>
      <p:sp>
        <p:nvSpPr>
          <p:cNvPr id="215052" name="Rectangle 1036"/>
          <p:cNvSpPr>
            <a:spLocks noChangeArrowheads="1"/>
          </p:cNvSpPr>
          <p:nvPr/>
        </p:nvSpPr>
        <p:spPr bwMode="auto">
          <a:xfrm>
            <a:off x="386535" y="3733800"/>
            <a:ext cx="796530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68350" indent="-285750" algn="l">
              <a:spcBef>
                <a:spcPct val="20000"/>
              </a:spcBef>
              <a:buChar char="–"/>
              <a:defRPr kumimoji="1" sz="2400" b="1">
                <a:solidFill>
                  <a:schemeClr val="tx1"/>
                </a:solidFill>
                <a:latin typeface="Times New Roman" pitchFamily="18" charset="0"/>
                <a:ea typeface="黑体" pitchFamily="2" charset="-122"/>
              </a:defRPr>
            </a:lvl2pPr>
            <a:lvl3pPr marL="1187450" indent="-228600" algn="l">
              <a:spcBef>
                <a:spcPct val="20000"/>
              </a:spcBef>
              <a:buChar char="•"/>
              <a:defRPr kumimoji="1" sz="2000" b="1">
                <a:solidFill>
                  <a:schemeClr val="tx1"/>
                </a:solidFill>
                <a:latin typeface="Times New Roman" pitchFamily="18" charset="0"/>
                <a:ea typeface="黑体" pitchFamily="2" charset="-122"/>
              </a:defRPr>
            </a:lvl3pPr>
            <a:lvl4pPr marL="1606550" indent="-228600" algn="l">
              <a:spcBef>
                <a:spcPct val="20000"/>
              </a:spcBef>
              <a:buChar char="–"/>
              <a:defRPr kumimoji="1" b="1">
                <a:solidFill>
                  <a:schemeClr val="tx1"/>
                </a:solidFill>
                <a:latin typeface="Times New Roman" pitchFamily="18" charset="0"/>
                <a:ea typeface="黑体" pitchFamily="2" charset="-122"/>
              </a:defRPr>
            </a:lvl4pPr>
            <a:lvl5pPr marL="2057400" indent="-228600" algn="l">
              <a:spcBef>
                <a:spcPct val="20000"/>
              </a:spcBef>
              <a:buChar char="»"/>
              <a:defRPr kumimoji="1" b="1">
                <a:solidFill>
                  <a:schemeClr val="tx1"/>
                </a:solidFill>
                <a:latin typeface="Times New Roman" pitchFamily="18" charset="0"/>
                <a:ea typeface="黑体" pitchFamily="2" charset="-122"/>
              </a:defRPr>
            </a:lvl5pPr>
            <a:lvl6pPr marL="25146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9718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4290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862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pPr>
              <a:buFont typeface="Monotype Sorts" pitchFamily="2" charset="2"/>
              <a:buNone/>
            </a:pPr>
            <a:r>
              <a:rPr lang="zh-CN" altLang="en-US" sz="2400" dirty="0" smtClean="0">
                <a:latin typeface="宋体" charset="-122"/>
              </a:rPr>
              <a:t>  则</a:t>
            </a:r>
            <a:r>
              <a:rPr lang="zh-CN" altLang="en-US" sz="2400" dirty="0">
                <a:latin typeface="宋体" charset="-122"/>
              </a:rPr>
              <a:t>称</a:t>
            </a:r>
            <a:r>
              <a:rPr lang="zh-CN" altLang="en-US" sz="2400" dirty="0">
                <a:latin typeface="宋体" charset="-122"/>
                <a:sym typeface="Symbol" pitchFamily="18" charset="2"/>
              </a:rPr>
              <a:t></a:t>
            </a:r>
            <a:r>
              <a:rPr lang="zh-CN" altLang="en-US" sz="2400" dirty="0">
                <a:latin typeface="宋体" charset="-122"/>
              </a:rPr>
              <a:t>是句型</a:t>
            </a:r>
            <a:r>
              <a:rPr lang="zh-CN" altLang="en-US" sz="2400" dirty="0">
                <a:latin typeface="宋体" charset="-122"/>
                <a:sym typeface="Symbol" pitchFamily="18" charset="2"/>
              </a:rPr>
              <a:t></a:t>
            </a:r>
            <a:r>
              <a:rPr lang="zh-CN" altLang="en-US" sz="2400" dirty="0">
                <a:latin typeface="宋体" charset="-122"/>
              </a:rPr>
              <a:t>关于非终结符号</a:t>
            </a:r>
            <a:r>
              <a:rPr lang="en-US" altLang="zh-CN" sz="2400" dirty="0">
                <a:latin typeface="宋体" charset="-122"/>
              </a:rPr>
              <a:t>A</a:t>
            </a:r>
            <a:r>
              <a:rPr lang="zh-CN" altLang="en-US" sz="2400" dirty="0">
                <a:latin typeface="宋体" charset="-122"/>
              </a:rPr>
              <a:t>的</a:t>
            </a:r>
            <a:r>
              <a:rPr lang="zh-CN" altLang="en-US" sz="2400" dirty="0">
                <a:solidFill>
                  <a:srgbClr val="0000FF"/>
                </a:solidFill>
                <a:latin typeface="宋体" charset="-122"/>
              </a:rPr>
              <a:t>直接短语</a:t>
            </a:r>
            <a:r>
              <a:rPr lang="zh-CN" altLang="en-US" sz="2400" dirty="0">
                <a:latin typeface="宋体" charset="-122"/>
              </a:rPr>
              <a:t>。</a:t>
            </a:r>
          </a:p>
          <a:p>
            <a:pPr marL="342900" indent="-342900"/>
            <a:r>
              <a:rPr lang="zh-CN" altLang="en-US" sz="2400" dirty="0">
                <a:latin typeface="宋体" charset="-122"/>
              </a:rPr>
              <a:t>一个句型的最左直接短语称为该句型的</a:t>
            </a:r>
            <a:r>
              <a:rPr lang="zh-CN" altLang="en-US" sz="2400" dirty="0">
                <a:solidFill>
                  <a:srgbClr val="0000FF"/>
                </a:solidFill>
                <a:latin typeface="宋体" charset="-122"/>
              </a:rPr>
              <a:t>句柄</a:t>
            </a:r>
            <a:r>
              <a:rPr lang="zh-CN" altLang="en-US" dirty="0">
                <a:latin typeface="宋体" charset="-122"/>
              </a:rPr>
              <a:t>。</a:t>
            </a:r>
          </a:p>
          <a:p>
            <a:pPr>
              <a:buFont typeface="Monotype Sorts" pitchFamily="2" charset="2"/>
              <a:buNone/>
            </a:pPr>
            <a:r>
              <a:rPr lang="zh-CN" altLang="en-US" sz="2400" dirty="0" smtClean="0">
                <a:latin typeface="宋体" charset="-122"/>
              </a:rPr>
              <a:t>  例</a:t>
            </a:r>
            <a:r>
              <a:rPr lang="en-US" altLang="zh-CN" sz="2400" dirty="0">
                <a:latin typeface="宋体" charset="-122"/>
              </a:rPr>
              <a:t>:</a:t>
            </a:r>
            <a:endParaRPr lang="en-US" altLang="zh-CN" dirty="0">
              <a:latin typeface="宋体" charset="-122"/>
            </a:endParaRPr>
          </a:p>
        </p:txBody>
      </p:sp>
      <p:sp>
        <p:nvSpPr>
          <p:cNvPr id="215053" name="Text Box 1037"/>
          <p:cNvSpPr txBox="1">
            <a:spLocks noChangeArrowheads="1"/>
          </p:cNvSpPr>
          <p:nvPr/>
        </p:nvSpPr>
        <p:spPr bwMode="auto">
          <a:xfrm>
            <a:off x="685800" y="5214938"/>
            <a:ext cx="7775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r>
              <a:rPr lang="en-US" altLang="zh-CN" sz="1800" b="1" u="sng">
                <a:latin typeface="宋体" charset="-122"/>
              </a:rPr>
              <a:t>E</a:t>
            </a:r>
            <a:r>
              <a:rPr lang="en-US" altLang="zh-CN" sz="1800" b="1">
                <a:latin typeface="宋体" charset="-122"/>
                <a:sym typeface="Symbol" pitchFamily="18" charset="2"/>
              </a:rPr>
              <a:t></a:t>
            </a:r>
            <a:r>
              <a:rPr lang="en-US" altLang="zh-CN" sz="1800" b="1" u="sng">
                <a:latin typeface="宋体" charset="-122"/>
              </a:rPr>
              <a:t>T</a:t>
            </a:r>
            <a:r>
              <a:rPr lang="en-US" altLang="zh-CN" sz="1800" b="1">
                <a:latin typeface="宋体" charset="-122"/>
                <a:sym typeface="Symbol" pitchFamily="18" charset="2"/>
              </a:rPr>
              <a:t></a:t>
            </a:r>
            <a:r>
              <a:rPr lang="en-US" altLang="zh-CN" sz="1800" b="1" u="sng">
                <a:latin typeface="宋体" charset="-122"/>
              </a:rPr>
              <a:t>T*F</a:t>
            </a:r>
            <a:r>
              <a:rPr lang="en-US" altLang="zh-CN" sz="1800" b="1">
                <a:latin typeface="宋体" charset="-122"/>
                <a:sym typeface="Symbol" pitchFamily="18" charset="2"/>
              </a:rPr>
              <a:t></a:t>
            </a:r>
            <a:r>
              <a:rPr lang="en-US" altLang="zh-CN" sz="1800" b="1" u="sng">
                <a:latin typeface="宋体" charset="-122"/>
              </a:rPr>
              <a:t>T*(E)</a:t>
            </a:r>
            <a:r>
              <a:rPr lang="en-US" altLang="zh-CN" sz="1800" b="1">
                <a:latin typeface="宋体" charset="-122"/>
                <a:sym typeface="Symbol" pitchFamily="18" charset="2"/>
              </a:rPr>
              <a:t></a:t>
            </a:r>
            <a:r>
              <a:rPr lang="en-US" altLang="zh-CN" sz="1800" b="1" u="sng">
                <a:latin typeface="宋体" charset="-122"/>
              </a:rPr>
              <a:t>F*(E)</a:t>
            </a:r>
            <a:r>
              <a:rPr lang="en-US" altLang="zh-CN" sz="1800" b="1">
                <a:latin typeface="宋体" charset="-122"/>
                <a:sym typeface="Symbol" pitchFamily="18" charset="2"/>
              </a:rPr>
              <a:t></a:t>
            </a:r>
            <a:r>
              <a:rPr lang="en-US" altLang="zh-CN" sz="1800" b="1" u="sng">
                <a:latin typeface="宋体" charset="-122"/>
              </a:rPr>
              <a:t>i*(E)</a:t>
            </a:r>
            <a:r>
              <a:rPr lang="en-US" altLang="zh-CN" sz="1800" b="1">
                <a:latin typeface="宋体" charset="-122"/>
                <a:sym typeface="Symbol" pitchFamily="18" charset="2"/>
              </a:rPr>
              <a:t></a:t>
            </a:r>
            <a:r>
              <a:rPr lang="en-US" altLang="zh-CN" sz="1800" b="1" u="sng">
                <a:latin typeface="宋体" charset="-122"/>
              </a:rPr>
              <a:t>i*(E+T)</a:t>
            </a:r>
            <a:r>
              <a:rPr lang="en-US" altLang="zh-CN" sz="1800" b="1">
                <a:latin typeface="宋体" charset="-122"/>
                <a:sym typeface="Symbol" pitchFamily="18" charset="2"/>
              </a:rPr>
              <a:t></a:t>
            </a:r>
            <a:r>
              <a:rPr lang="en-US" altLang="zh-CN" sz="1800" b="1" u="sng">
                <a:latin typeface="宋体" charset="-122"/>
              </a:rPr>
              <a:t>i*(T+T)</a:t>
            </a:r>
            <a:r>
              <a:rPr lang="en-US" altLang="zh-CN" sz="1800" b="1">
                <a:latin typeface="宋体" charset="-122"/>
                <a:sym typeface="Symbol" pitchFamily="18" charset="2"/>
              </a:rPr>
              <a:t></a:t>
            </a:r>
            <a:r>
              <a:rPr lang="en-US" altLang="zh-CN" sz="1800" b="1" u="sng">
                <a:latin typeface="宋体" charset="-122"/>
              </a:rPr>
              <a:t>i*(F+T)</a:t>
            </a:r>
            <a:r>
              <a:rPr lang="en-US" altLang="zh-CN" sz="1800" b="1">
                <a:latin typeface="宋体" charset="-122"/>
                <a:sym typeface="Symbol" pitchFamily="18" charset="2"/>
              </a:rPr>
              <a:t></a:t>
            </a:r>
            <a:r>
              <a:rPr lang="en-US" altLang="zh-CN" sz="1800" b="1" u="sng">
                <a:latin typeface="宋体" charset="-122"/>
              </a:rPr>
              <a:t>i*(i+T)</a:t>
            </a:r>
            <a:endParaRPr lang="en-US" altLang="zh-CN" sz="1800" b="1">
              <a:latin typeface="宋体" charset="-122"/>
            </a:endParaRPr>
          </a:p>
          <a:p>
            <a:pPr algn="just"/>
            <a:r>
              <a:rPr lang="en-US" altLang="zh-CN" sz="1800" b="1">
                <a:latin typeface="宋体" charset="-122"/>
              </a:rPr>
              <a:t>① ② ③    ④     ⑤     ⑥      ⑦       ⑧       ⑨       ⑩</a:t>
            </a:r>
            <a:endParaRPr lang="en-US" altLang="zh-CN" sz="1600" b="1"/>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41</a:t>
            </a:fld>
            <a:endParaRPr lang="en-US" altLang="zh-CN"/>
          </a:p>
        </p:txBody>
      </p:sp>
    </p:spTree>
    <p:extLst>
      <p:ext uri="{BB962C8B-B14F-4D97-AF65-F5344CB8AC3E}">
        <p14:creationId xmlns:p14="http://schemas.microsoft.com/office/powerpoint/2010/main" val="1521556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2">
                                            <p:txEl>
                                              <p:pRg st="0" end="0"/>
                                            </p:txEl>
                                          </p:spTgt>
                                        </p:tgtEl>
                                        <p:attrNameLst>
                                          <p:attrName>style.visibility</p:attrName>
                                        </p:attrNameLst>
                                      </p:cBhvr>
                                      <p:to>
                                        <p:strVal val="visible"/>
                                      </p:to>
                                    </p:set>
                                    <p:animEffect transition="in" filter="wipe(left)">
                                      <p:cBhvr>
                                        <p:cTn id="7" dur="500"/>
                                        <p:tgtEl>
                                          <p:spTgt spid="21504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5044"/>
                                        </p:tgtEl>
                                        <p:attrNameLst>
                                          <p:attrName>style.visibility</p:attrName>
                                        </p:attrNameLst>
                                      </p:cBhvr>
                                      <p:to>
                                        <p:strVal val="visible"/>
                                      </p:to>
                                    </p:set>
                                    <p:animEffect transition="in" filter="wipe(left)">
                                      <p:cBhvr>
                                        <p:cTn id="11" dur="500"/>
                                        <p:tgtEl>
                                          <p:spTgt spid="21504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5048">
                                            <p:txEl>
                                              <p:pRg st="0" end="0"/>
                                            </p:txEl>
                                          </p:spTgt>
                                        </p:tgtEl>
                                        <p:attrNameLst>
                                          <p:attrName>style.visibility</p:attrName>
                                        </p:attrNameLst>
                                      </p:cBhvr>
                                      <p:to>
                                        <p:strVal val="visible"/>
                                      </p:to>
                                    </p:set>
                                    <p:animEffect transition="in" filter="wipe(left)">
                                      <p:cBhvr>
                                        <p:cTn id="15" dur="500"/>
                                        <p:tgtEl>
                                          <p:spTgt spid="21504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5048">
                                            <p:txEl>
                                              <p:pRg st="1" end="1"/>
                                            </p:txEl>
                                          </p:spTgt>
                                        </p:tgtEl>
                                        <p:attrNameLst>
                                          <p:attrName>style.visibility</p:attrName>
                                        </p:attrNameLst>
                                      </p:cBhvr>
                                      <p:to>
                                        <p:strVal val="visible"/>
                                      </p:to>
                                    </p:set>
                                    <p:animEffect transition="in" filter="wipe(left)">
                                      <p:cBhvr>
                                        <p:cTn id="20" dur="500"/>
                                        <p:tgtEl>
                                          <p:spTgt spid="215048">
                                            <p:txEl>
                                              <p:pRg st="1" end="1"/>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15049"/>
                                        </p:tgtEl>
                                        <p:attrNameLst>
                                          <p:attrName>style.visibility</p:attrName>
                                        </p:attrNameLst>
                                      </p:cBhvr>
                                      <p:to>
                                        <p:strVal val="visible"/>
                                      </p:to>
                                    </p:set>
                                    <p:animEffect transition="in" filter="wipe(left)">
                                      <p:cBhvr>
                                        <p:cTn id="24" dur="500"/>
                                        <p:tgtEl>
                                          <p:spTgt spid="215049"/>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15052">
                                            <p:txEl>
                                              <p:pRg st="0" end="0"/>
                                            </p:txEl>
                                          </p:spTgt>
                                        </p:tgtEl>
                                        <p:attrNameLst>
                                          <p:attrName>style.visibility</p:attrName>
                                        </p:attrNameLst>
                                      </p:cBhvr>
                                      <p:to>
                                        <p:strVal val="visible"/>
                                      </p:to>
                                    </p:set>
                                    <p:animEffect transition="in" filter="wipe(left)">
                                      <p:cBhvr>
                                        <p:cTn id="28" dur="500"/>
                                        <p:tgtEl>
                                          <p:spTgt spid="21505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5052">
                                            <p:txEl>
                                              <p:pRg st="1" end="1"/>
                                            </p:txEl>
                                          </p:spTgt>
                                        </p:tgtEl>
                                        <p:attrNameLst>
                                          <p:attrName>style.visibility</p:attrName>
                                        </p:attrNameLst>
                                      </p:cBhvr>
                                      <p:to>
                                        <p:strVal val="visible"/>
                                      </p:to>
                                    </p:set>
                                    <p:animEffect transition="in" filter="wipe(left)">
                                      <p:cBhvr>
                                        <p:cTn id="33" dur="500"/>
                                        <p:tgtEl>
                                          <p:spTgt spid="215052">
                                            <p:txEl>
                                              <p:pRg st="1" end="1"/>
                                            </p:txEl>
                                          </p:spTgt>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15052">
                                            <p:txEl>
                                              <p:pRg st="2" end="2"/>
                                            </p:txEl>
                                          </p:spTgt>
                                        </p:tgtEl>
                                        <p:attrNameLst>
                                          <p:attrName>style.visibility</p:attrName>
                                        </p:attrNameLst>
                                      </p:cBhvr>
                                      <p:to>
                                        <p:strVal val="visible"/>
                                      </p:to>
                                    </p:set>
                                    <p:animEffect transition="in" filter="wipe(left)">
                                      <p:cBhvr>
                                        <p:cTn id="37" dur="500"/>
                                        <p:tgtEl>
                                          <p:spTgt spid="215052">
                                            <p:txEl>
                                              <p:pRg st="2" end="2"/>
                                            </p:txEl>
                                          </p:spTgt>
                                        </p:tgtEl>
                                      </p:cBhvr>
                                    </p:animEffect>
                                  </p:childTnLst>
                                </p:cTn>
                              </p:par>
                            </p:childTnLst>
                          </p:cTn>
                        </p:par>
                        <p:par>
                          <p:cTn id="38" fill="hold" nodeType="with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15053"/>
                                        </p:tgtEl>
                                        <p:attrNameLst>
                                          <p:attrName>style.visibility</p:attrName>
                                        </p:attrNameLst>
                                      </p:cBhvr>
                                      <p:to>
                                        <p:strVal val="visible"/>
                                      </p:to>
                                    </p:set>
                                    <p:animEffect transition="in" filter="wipe(left)">
                                      <p:cBhvr>
                                        <p:cTn id="41" dur="500"/>
                                        <p:tgtEl>
                                          <p:spTgt spid="215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build="p" autoUpdateAnimBg="0"/>
      <p:bldP spid="215048" grpId="0" build="p" autoUpdateAnimBg="0"/>
      <p:bldP spid="215052" grpId="0" uiExpand="1" build="p" autoUpdateAnimBg="0"/>
      <p:bldP spid="21505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1026"/>
          <p:cNvSpPr>
            <a:spLocks noGrp="1" noChangeArrowheads="1"/>
          </p:cNvSpPr>
          <p:nvPr>
            <p:ph type="title"/>
          </p:nvPr>
        </p:nvSpPr>
        <p:spPr/>
        <p:txBody>
          <a:bodyPr/>
          <a:lstStyle/>
          <a:p>
            <a:r>
              <a:rPr lang="zh-CN" altLang="en-US">
                <a:latin typeface="宋体" charset="-122"/>
              </a:rPr>
              <a:t>五、分析树及二义性</a:t>
            </a:r>
          </a:p>
        </p:txBody>
      </p:sp>
      <p:sp>
        <p:nvSpPr>
          <p:cNvPr id="217091" name="Rectangle 1027"/>
          <p:cNvSpPr>
            <a:spLocks noGrp="1" noChangeArrowheads="1"/>
          </p:cNvSpPr>
          <p:nvPr>
            <p:ph type="body" idx="1"/>
          </p:nvPr>
        </p:nvSpPr>
        <p:spPr/>
        <p:txBody>
          <a:bodyPr/>
          <a:lstStyle/>
          <a:p>
            <a:r>
              <a:rPr lang="zh-CN" altLang="en-US">
                <a:latin typeface="宋体" charset="-122"/>
              </a:rPr>
              <a:t>分析树</a:t>
            </a:r>
          </a:p>
          <a:p>
            <a:r>
              <a:rPr lang="zh-CN" altLang="en-US">
                <a:latin typeface="宋体" charset="-122"/>
              </a:rPr>
              <a:t>子树</a:t>
            </a:r>
          </a:p>
          <a:p>
            <a:r>
              <a:rPr lang="zh-CN" altLang="en-US">
                <a:latin typeface="宋体" charset="-122"/>
              </a:rPr>
              <a:t>子树与短语之间的关系</a:t>
            </a:r>
          </a:p>
          <a:p>
            <a:r>
              <a:rPr lang="zh-CN" altLang="en-US">
                <a:latin typeface="宋体" charset="-122"/>
              </a:rPr>
              <a:t>二义性</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42</a:t>
            </a:fld>
            <a:endParaRPr lang="en-US" altLang="zh-CN"/>
          </a:p>
        </p:txBody>
      </p:sp>
    </p:spTree>
    <p:extLst>
      <p:ext uri="{BB962C8B-B14F-4D97-AF65-F5344CB8AC3E}">
        <p14:creationId xmlns:p14="http://schemas.microsoft.com/office/powerpoint/2010/main" val="944168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gtEl>
                                        <p:attrNameLst>
                                          <p:attrName>style.visibility</p:attrName>
                                        </p:attrNameLst>
                                      </p:cBhvr>
                                      <p:to>
                                        <p:strVal val="visible"/>
                                      </p:to>
                                    </p:set>
                                    <p:animEffect transition="in" filter="wipe(up)">
                                      <p:cBhvr>
                                        <p:cTn id="7" dur="500"/>
                                        <p:tgtEl>
                                          <p:spTgt spid="21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p:txBody>
          <a:bodyPr/>
          <a:lstStyle/>
          <a:p>
            <a:r>
              <a:rPr lang="zh-CN" altLang="en-US" dirty="0"/>
              <a:t>分析树</a:t>
            </a:r>
          </a:p>
        </p:txBody>
      </p:sp>
      <p:sp>
        <p:nvSpPr>
          <p:cNvPr id="218115" name="Rectangle 1027"/>
          <p:cNvSpPr>
            <a:spLocks noGrp="1" noChangeArrowheads="1"/>
          </p:cNvSpPr>
          <p:nvPr>
            <p:ph type="body" idx="1"/>
          </p:nvPr>
        </p:nvSpPr>
        <p:spPr>
          <a:xfrm>
            <a:off x="381000" y="953725"/>
            <a:ext cx="6629400" cy="5791200"/>
          </a:xfrm>
        </p:spPr>
        <p:txBody>
          <a:bodyPr/>
          <a:lstStyle/>
          <a:p>
            <a:r>
              <a:rPr lang="zh-CN" altLang="en-US" dirty="0">
                <a:latin typeface="宋体" charset="-122"/>
              </a:rPr>
              <a:t>推导的图形表示，又称推导树。</a:t>
            </a:r>
          </a:p>
          <a:p>
            <a:r>
              <a:rPr lang="zh-CN" altLang="en-US" dirty="0">
                <a:latin typeface="宋体" charset="-122"/>
              </a:rPr>
              <a:t>一棵</a:t>
            </a:r>
            <a:r>
              <a:rPr lang="zh-CN" altLang="en-US" dirty="0">
                <a:solidFill>
                  <a:srgbClr val="0000FF"/>
                </a:solidFill>
                <a:latin typeface="宋体" charset="-122"/>
              </a:rPr>
              <a:t>有序有向树</a:t>
            </a:r>
            <a:r>
              <a:rPr lang="zh-CN" altLang="en-US" dirty="0">
                <a:latin typeface="宋体" charset="-122"/>
              </a:rPr>
              <a:t>，因此具有树的性质；</a:t>
            </a:r>
          </a:p>
          <a:p>
            <a:r>
              <a:rPr lang="zh-CN" altLang="en-US" dirty="0" smtClean="0">
                <a:latin typeface="宋体" charset="-122"/>
              </a:rPr>
              <a:t>分析树的</a:t>
            </a:r>
            <a:r>
              <a:rPr lang="zh-CN" altLang="en-US" dirty="0">
                <a:latin typeface="宋体" charset="-122"/>
              </a:rPr>
              <a:t>特点：每一个结点都有标记。</a:t>
            </a:r>
          </a:p>
          <a:p>
            <a:pPr lvl="1"/>
            <a:r>
              <a:rPr lang="zh-CN" altLang="en-US" dirty="0">
                <a:latin typeface="宋体" charset="-122"/>
              </a:rPr>
              <a:t>根结点由文法的开始符号标记；</a:t>
            </a:r>
          </a:p>
          <a:p>
            <a:pPr lvl="1"/>
            <a:r>
              <a:rPr lang="zh-CN" altLang="en-US" dirty="0">
                <a:latin typeface="宋体" charset="-122"/>
              </a:rPr>
              <a:t>每个内部结点由非终结符号标记，它的子结点由这个非终结符号的这次推导所用产生式的右部各符号从左到右依次标记；</a:t>
            </a:r>
          </a:p>
          <a:p>
            <a:pPr lvl="1"/>
            <a:r>
              <a:rPr lang="zh-CN" altLang="en-US" dirty="0">
                <a:latin typeface="宋体" charset="-122"/>
              </a:rPr>
              <a:t>叶结点由非终结符号或终结符号标记，它们从左到右排列起来，构成句型。</a:t>
            </a:r>
          </a:p>
          <a:p>
            <a:pPr algn="just">
              <a:buFont typeface="Monotype Sorts" pitchFamily="2" charset="2"/>
              <a:buNone/>
            </a:pPr>
            <a:r>
              <a:rPr lang="en-US" altLang="zh-CN" sz="2400" dirty="0" smtClean="0">
                <a:latin typeface="宋体" charset="-122"/>
              </a:rPr>
              <a:t>  E</a:t>
            </a:r>
            <a:r>
              <a:rPr lang="en-US" altLang="zh-CN" sz="2400" dirty="0">
                <a:latin typeface="宋体" charset="-122"/>
                <a:sym typeface="Symbol" pitchFamily="18" charset="2"/>
              </a:rPr>
              <a:t></a:t>
            </a:r>
            <a:r>
              <a:rPr lang="en-US" altLang="zh-CN" sz="2400" dirty="0">
                <a:latin typeface="宋体" charset="-122"/>
              </a:rPr>
              <a:t>T</a:t>
            </a:r>
            <a:r>
              <a:rPr lang="en-US" altLang="zh-CN" sz="2400" dirty="0">
                <a:latin typeface="宋体" charset="-122"/>
                <a:sym typeface="Symbol" pitchFamily="18" charset="2"/>
              </a:rPr>
              <a:t></a:t>
            </a:r>
            <a:r>
              <a:rPr lang="en-US" altLang="zh-CN" sz="2400" dirty="0">
                <a:latin typeface="宋体" charset="-122"/>
              </a:rPr>
              <a:t>T*F</a:t>
            </a:r>
            <a:r>
              <a:rPr lang="en-US" altLang="zh-CN" sz="2400" dirty="0">
                <a:latin typeface="宋体" charset="-122"/>
                <a:sym typeface="Symbol" pitchFamily="18" charset="2"/>
              </a:rPr>
              <a:t></a:t>
            </a:r>
            <a:r>
              <a:rPr lang="en-US" altLang="zh-CN" sz="2400" dirty="0">
                <a:latin typeface="宋体" charset="-122"/>
              </a:rPr>
              <a:t>T*(E)</a:t>
            </a:r>
            <a:r>
              <a:rPr lang="en-US" altLang="zh-CN" sz="2400" dirty="0">
                <a:latin typeface="宋体" charset="-122"/>
                <a:sym typeface="Symbol" pitchFamily="18" charset="2"/>
              </a:rPr>
              <a:t></a:t>
            </a:r>
            <a:r>
              <a:rPr lang="en-US" altLang="zh-CN" sz="2400" dirty="0">
                <a:latin typeface="宋体" charset="-122"/>
              </a:rPr>
              <a:t>F*(E)</a:t>
            </a:r>
            <a:r>
              <a:rPr lang="en-US" altLang="zh-CN" sz="2400" dirty="0">
                <a:latin typeface="宋体" charset="-122"/>
                <a:sym typeface="Symbol" pitchFamily="18" charset="2"/>
              </a:rPr>
              <a:t></a:t>
            </a:r>
            <a:r>
              <a:rPr lang="en-US" altLang="zh-CN" sz="2400" dirty="0" err="1">
                <a:latin typeface="宋体" charset="-122"/>
              </a:rPr>
              <a:t>i</a:t>
            </a:r>
            <a:r>
              <a:rPr lang="en-US" altLang="zh-CN" sz="2400" dirty="0">
                <a:latin typeface="宋体" charset="-122"/>
              </a:rPr>
              <a:t>*(E)</a:t>
            </a:r>
            <a:endParaRPr lang="en-US" altLang="zh-CN" dirty="0">
              <a:latin typeface="宋体" charset="-122"/>
            </a:endParaRPr>
          </a:p>
          <a:p>
            <a:pPr lvl="1" algn="just">
              <a:buFontTx/>
              <a:buNone/>
            </a:pPr>
            <a:r>
              <a:rPr lang="en-US" altLang="zh-CN" dirty="0" smtClean="0">
                <a:latin typeface="宋体" charset="-122"/>
                <a:sym typeface="Symbol" pitchFamily="18" charset="2"/>
              </a:rPr>
              <a:t></a:t>
            </a:r>
            <a:r>
              <a:rPr lang="en-US" altLang="zh-CN" dirty="0" err="1">
                <a:latin typeface="宋体" charset="-122"/>
              </a:rPr>
              <a:t>i</a:t>
            </a:r>
            <a:r>
              <a:rPr lang="en-US" altLang="zh-CN" dirty="0">
                <a:latin typeface="宋体" charset="-122"/>
              </a:rPr>
              <a:t>*(E+T)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*(T+T)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*(F+T)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a:t>
            </a:r>
            <a:r>
              <a:rPr lang="en-US" altLang="zh-CN" dirty="0" err="1">
                <a:latin typeface="宋体" charset="-122"/>
              </a:rPr>
              <a:t>i+T</a:t>
            </a:r>
            <a:r>
              <a:rPr lang="en-US" altLang="zh-CN" dirty="0" smtClean="0">
                <a:latin typeface="宋体" charset="-122"/>
              </a:rPr>
              <a:t>)</a:t>
            </a:r>
          </a:p>
          <a:p>
            <a:pPr marL="0" indent="0">
              <a:buNone/>
            </a:pPr>
            <a:r>
              <a:rPr lang="en-US" altLang="zh-CN" sz="2400" dirty="0" smtClean="0">
                <a:latin typeface="宋体" charset="-122"/>
              </a:rPr>
              <a:t>  E</a:t>
            </a:r>
            <a:r>
              <a:rPr lang="en-US" altLang="zh-CN" sz="2400" dirty="0">
                <a:latin typeface="宋体" charset="-122"/>
                <a:sym typeface="Symbol" pitchFamily="18" charset="2"/>
              </a:rPr>
              <a:t></a:t>
            </a:r>
            <a:r>
              <a:rPr lang="en-US" altLang="zh-CN" sz="2400" dirty="0">
                <a:latin typeface="宋体" charset="-122"/>
              </a:rPr>
              <a:t>T</a:t>
            </a:r>
            <a:r>
              <a:rPr lang="en-US" altLang="zh-CN" sz="2400" dirty="0">
                <a:latin typeface="宋体" charset="-122"/>
                <a:sym typeface="Symbol" pitchFamily="18" charset="2"/>
              </a:rPr>
              <a:t></a:t>
            </a:r>
            <a:r>
              <a:rPr lang="en-US" altLang="zh-CN" sz="2400" dirty="0">
                <a:latin typeface="宋体" charset="-122"/>
              </a:rPr>
              <a:t>T*F</a:t>
            </a:r>
            <a:r>
              <a:rPr lang="en-US" altLang="zh-CN" sz="2400" dirty="0">
                <a:latin typeface="宋体" charset="-122"/>
                <a:sym typeface="Symbol" pitchFamily="18" charset="2"/>
              </a:rPr>
              <a:t></a:t>
            </a:r>
            <a:r>
              <a:rPr lang="en-US" altLang="zh-CN" sz="2400" dirty="0">
                <a:latin typeface="宋体" charset="-122"/>
              </a:rPr>
              <a:t>F*</a:t>
            </a:r>
            <a:r>
              <a:rPr lang="en-US" altLang="zh-CN" sz="2400" dirty="0" err="1">
                <a:latin typeface="宋体" charset="-122"/>
              </a:rPr>
              <a:t>F</a:t>
            </a:r>
            <a:r>
              <a:rPr lang="en-US" altLang="zh-CN" sz="2400" dirty="0" err="1">
                <a:latin typeface="宋体" charset="-122"/>
                <a:sym typeface="Symbol" pitchFamily="18" charset="2"/>
              </a:rPr>
              <a:t></a:t>
            </a:r>
            <a:r>
              <a:rPr lang="en-US" altLang="zh-CN" sz="2400" dirty="0" err="1">
                <a:latin typeface="宋体" charset="-122"/>
              </a:rPr>
              <a:t>i</a:t>
            </a:r>
            <a:r>
              <a:rPr lang="en-US" altLang="zh-CN" sz="2400" dirty="0">
                <a:latin typeface="宋体" charset="-122"/>
              </a:rPr>
              <a:t>*</a:t>
            </a:r>
            <a:r>
              <a:rPr lang="en-US" altLang="zh-CN" sz="2400" dirty="0" err="1">
                <a:latin typeface="宋体" charset="-122"/>
              </a:rPr>
              <a:t>F</a:t>
            </a:r>
            <a:r>
              <a:rPr lang="en-US" altLang="zh-CN" sz="2400" dirty="0" err="1">
                <a:latin typeface="宋体" charset="-122"/>
                <a:sym typeface="Symbol" pitchFamily="18" charset="2"/>
              </a:rPr>
              <a:t></a:t>
            </a:r>
            <a:r>
              <a:rPr lang="en-US" altLang="zh-CN" sz="2400" dirty="0" err="1">
                <a:latin typeface="宋体" charset="-122"/>
              </a:rPr>
              <a:t>i</a:t>
            </a:r>
            <a:r>
              <a:rPr lang="en-US" altLang="zh-CN" sz="2400" dirty="0">
                <a:latin typeface="宋体" charset="-122"/>
              </a:rPr>
              <a:t>*(E)</a:t>
            </a:r>
          </a:p>
          <a:p>
            <a:pPr marL="457200" lvl="1" indent="0">
              <a:buNone/>
            </a:pPr>
            <a:r>
              <a:rPr lang="en-US" altLang="zh-CN" dirty="0" smtClean="0">
                <a:latin typeface="宋体" charset="-122"/>
                <a:sym typeface="Symbol" pitchFamily="18" charset="2"/>
              </a:rPr>
              <a:t></a:t>
            </a:r>
            <a:r>
              <a:rPr lang="en-US" altLang="zh-CN" dirty="0" err="1">
                <a:latin typeface="宋体" charset="-122"/>
              </a:rPr>
              <a:t>i</a:t>
            </a:r>
            <a:r>
              <a:rPr lang="en-US" altLang="zh-CN" dirty="0">
                <a:latin typeface="宋体" charset="-122"/>
              </a:rPr>
              <a:t>*(E+T)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*(T+T)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*(F+T)</a:t>
            </a:r>
            <a:r>
              <a:rPr lang="en-US" altLang="zh-CN" dirty="0">
                <a:latin typeface="宋体" charset="-122"/>
                <a:sym typeface="Symbol" pitchFamily="18" charset="2"/>
              </a:rPr>
              <a:t></a:t>
            </a:r>
            <a:r>
              <a:rPr lang="en-US" altLang="zh-CN" dirty="0" err="1">
                <a:latin typeface="宋体" charset="-122"/>
              </a:rPr>
              <a:t>i</a:t>
            </a:r>
            <a:r>
              <a:rPr lang="en-US" altLang="zh-CN" dirty="0">
                <a:latin typeface="宋体" charset="-122"/>
              </a:rPr>
              <a:t>*(</a:t>
            </a:r>
            <a:r>
              <a:rPr lang="en-US" altLang="zh-CN" dirty="0" err="1">
                <a:latin typeface="宋体" charset="-122"/>
              </a:rPr>
              <a:t>i+T</a:t>
            </a:r>
            <a:r>
              <a:rPr lang="en-US" altLang="zh-CN" dirty="0">
                <a:latin typeface="宋体" charset="-122"/>
              </a:rPr>
              <a:t>)</a:t>
            </a:r>
          </a:p>
          <a:p>
            <a:pPr lvl="1" algn="just">
              <a:buFontTx/>
              <a:buNone/>
            </a:pPr>
            <a:endParaRPr lang="en-US" altLang="zh-CN" dirty="0">
              <a:latin typeface="宋体" charset="-122"/>
            </a:endParaRPr>
          </a:p>
        </p:txBody>
      </p:sp>
      <p:grpSp>
        <p:nvGrpSpPr>
          <p:cNvPr id="218116" name="Group 1028"/>
          <p:cNvGrpSpPr>
            <a:grpSpLocks/>
          </p:cNvGrpSpPr>
          <p:nvPr/>
        </p:nvGrpSpPr>
        <p:grpSpPr bwMode="auto">
          <a:xfrm>
            <a:off x="7239000" y="1905000"/>
            <a:ext cx="1600200" cy="3886200"/>
            <a:chOff x="4656" y="1248"/>
            <a:chExt cx="1008" cy="2448"/>
          </a:xfrm>
        </p:grpSpPr>
        <p:sp>
          <p:nvSpPr>
            <p:cNvPr id="218117" name="Text Box 1029"/>
            <p:cNvSpPr txBox="1">
              <a:spLocks noChangeArrowheads="1"/>
            </p:cNvSpPr>
            <p:nvPr/>
          </p:nvSpPr>
          <p:spPr bwMode="auto">
            <a:xfrm>
              <a:off x="4656" y="1248"/>
              <a:ext cx="1008" cy="2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t>         E</a:t>
              </a:r>
            </a:p>
            <a:p>
              <a:pPr algn="just"/>
              <a:endParaRPr lang="en-US" altLang="zh-CN" sz="1600" b="1"/>
            </a:p>
            <a:p>
              <a:pPr algn="just"/>
              <a:r>
                <a:rPr lang="en-US" altLang="zh-CN" sz="1600" b="1"/>
                <a:t>         T</a:t>
              </a:r>
            </a:p>
            <a:p>
              <a:pPr algn="just"/>
              <a:endParaRPr lang="en-US" altLang="zh-CN" sz="1600" b="1"/>
            </a:p>
            <a:p>
              <a:pPr algn="just"/>
              <a:r>
                <a:rPr lang="en-US" altLang="zh-CN" sz="1600" b="1"/>
                <a:t>    T   *    F</a:t>
              </a:r>
            </a:p>
            <a:p>
              <a:pPr algn="just"/>
              <a:endParaRPr lang="en-US" altLang="zh-CN" sz="1600" b="1"/>
            </a:p>
            <a:p>
              <a:pPr algn="just"/>
              <a:r>
                <a:rPr lang="en-US" altLang="zh-CN" sz="1600" b="1"/>
                <a:t>    F    (     E    )</a:t>
              </a:r>
            </a:p>
            <a:p>
              <a:pPr algn="just"/>
              <a:endParaRPr lang="en-US" altLang="zh-CN" sz="1600" b="1"/>
            </a:p>
            <a:p>
              <a:pPr algn="just"/>
              <a:r>
                <a:rPr lang="en-US" altLang="zh-CN" sz="1600" b="1"/>
                <a:t>    i       E   +   T</a:t>
              </a:r>
            </a:p>
            <a:p>
              <a:pPr algn="just"/>
              <a:endParaRPr lang="en-US" altLang="zh-CN" sz="1600" b="1"/>
            </a:p>
            <a:p>
              <a:pPr algn="just"/>
              <a:r>
                <a:rPr lang="en-US" altLang="zh-CN" sz="1600" b="1"/>
                <a:t>            T      </a:t>
              </a:r>
            </a:p>
            <a:p>
              <a:pPr algn="just"/>
              <a:endParaRPr lang="en-US" altLang="zh-CN" sz="1600" b="1"/>
            </a:p>
            <a:p>
              <a:pPr algn="just"/>
              <a:r>
                <a:rPr lang="en-US" altLang="zh-CN" sz="1600" b="1"/>
                <a:t>            F    </a:t>
              </a:r>
            </a:p>
            <a:p>
              <a:pPr algn="just"/>
              <a:endParaRPr lang="en-US" altLang="zh-CN" sz="1600" b="1"/>
            </a:p>
            <a:p>
              <a:pPr algn="just"/>
              <a:r>
                <a:rPr lang="en-US" altLang="zh-CN" sz="1600" b="1"/>
                <a:t>             i  </a:t>
              </a:r>
            </a:p>
          </p:txBody>
        </p:sp>
        <p:sp>
          <p:nvSpPr>
            <p:cNvPr id="218118" name="Line 1030"/>
            <p:cNvSpPr>
              <a:spLocks noChangeShapeType="1"/>
            </p:cNvSpPr>
            <p:nvPr/>
          </p:nvSpPr>
          <p:spPr bwMode="auto">
            <a:xfrm>
              <a:off x="504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119" name="Group 1031"/>
            <p:cNvGrpSpPr>
              <a:grpSpLocks/>
            </p:cNvGrpSpPr>
            <p:nvPr/>
          </p:nvGrpSpPr>
          <p:grpSpPr bwMode="auto">
            <a:xfrm>
              <a:off x="4896" y="1728"/>
              <a:ext cx="336" cy="144"/>
              <a:chOff x="4896" y="1728"/>
              <a:chExt cx="336" cy="144"/>
            </a:xfrm>
          </p:grpSpPr>
          <p:sp>
            <p:nvSpPr>
              <p:cNvPr id="218120" name="Line 1032"/>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1" name="Line 1033"/>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2" name="Line 1034"/>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23" name="Line 1035"/>
            <p:cNvSpPr>
              <a:spLocks noChangeShapeType="1"/>
            </p:cNvSpPr>
            <p:nvPr/>
          </p:nvSpPr>
          <p:spPr bwMode="auto">
            <a:xfrm>
              <a:off x="4848" y="20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124" name="Group 1036"/>
            <p:cNvGrpSpPr>
              <a:grpSpLocks/>
            </p:cNvGrpSpPr>
            <p:nvPr/>
          </p:nvGrpSpPr>
          <p:grpSpPr bwMode="auto">
            <a:xfrm>
              <a:off x="5088" y="2064"/>
              <a:ext cx="336" cy="144"/>
              <a:chOff x="4896" y="1728"/>
              <a:chExt cx="336" cy="144"/>
            </a:xfrm>
          </p:grpSpPr>
          <p:sp>
            <p:nvSpPr>
              <p:cNvPr id="218125" name="Line 1037"/>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6" name="Line 1038"/>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7" name="Line 1039"/>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8128" name="Group 1040"/>
            <p:cNvGrpSpPr>
              <a:grpSpLocks/>
            </p:cNvGrpSpPr>
            <p:nvPr/>
          </p:nvGrpSpPr>
          <p:grpSpPr bwMode="auto">
            <a:xfrm>
              <a:off x="5136" y="2352"/>
              <a:ext cx="336" cy="144"/>
              <a:chOff x="4896" y="1728"/>
              <a:chExt cx="336" cy="144"/>
            </a:xfrm>
          </p:grpSpPr>
          <p:sp>
            <p:nvSpPr>
              <p:cNvPr id="218129" name="Line 1041"/>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0" name="Line 1042"/>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1" name="Line 1043"/>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32" name="Line 1044"/>
            <p:cNvSpPr>
              <a:spLocks noChangeShapeType="1"/>
            </p:cNvSpPr>
            <p:nvPr/>
          </p:nvSpPr>
          <p:spPr bwMode="auto">
            <a:xfrm>
              <a:off x="4848" y="235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3" name="Line 1045"/>
            <p:cNvSpPr>
              <a:spLocks noChangeShapeType="1"/>
            </p:cNvSpPr>
            <p:nvPr/>
          </p:nvSpPr>
          <p:spPr bwMode="auto">
            <a:xfrm>
              <a:off x="513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4" name="Line 1046"/>
            <p:cNvSpPr>
              <a:spLocks noChangeShapeType="1"/>
            </p:cNvSpPr>
            <p:nvPr/>
          </p:nvSpPr>
          <p:spPr bwMode="auto">
            <a:xfrm>
              <a:off x="5136" y="29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5" name="Line 1047"/>
            <p:cNvSpPr>
              <a:spLocks noChangeShapeType="1"/>
            </p:cNvSpPr>
            <p:nvPr/>
          </p:nvSpPr>
          <p:spPr bwMode="auto">
            <a:xfrm>
              <a:off x="513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43</a:t>
            </a:fld>
            <a:endParaRPr lang="en-US" altLang="zh-CN"/>
          </a:p>
        </p:txBody>
      </p:sp>
    </p:spTree>
    <p:extLst>
      <p:ext uri="{BB962C8B-B14F-4D97-AF65-F5344CB8AC3E}">
        <p14:creationId xmlns:p14="http://schemas.microsoft.com/office/powerpoint/2010/main" val="329110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wipe(up)">
                                      <p:cBhvr>
                                        <p:cTn id="7" dur="500"/>
                                        <p:tgtEl>
                                          <p:spTgt spid="21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wipe(up)">
                                      <p:cBhvr>
                                        <p:cTn id="12" dur="500"/>
                                        <p:tgtEl>
                                          <p:spTgt spid="21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Effect transition="in" filter="wipe(up)">
                                      <p:cBhvr>
                                        <p:cTn id="17" dur="500"/>
                                        <p:tgtEl>
                                          <p:spTgt spid="218115">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18115">
                                            <p:txEl>
                                              <p:pRg st="3" end="3"/>
                                            </p:txEl>
                                          </p:spTgt>
                                        </p:tgtEl>
                                        <p:attrNameLst>
                                          <p:attrName>style.visibility</p:attrName>
                                        </p:attrNameLst>
                                      </p:cBhvr>
                                      <p:to>
                                        <p:strVal val="visible"/>
                                      </p:to>
                                    </p:set>
                                    <p:animEffect transition="in" filter="wipe(up)">
                                      <p:cBhvr>
                                        <p:cTn id="21" dur="500"/>
                                        <p:tgtEl>
                                          <p:spTgt spid="218115">
                                            <p:txEl>
                                              <p:pRg st="3" end="3"/>
                                            </p:txEl>
                                          </p:spTgt>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18115">
                                            <p:txEl>
                                              <p:pRg st="4" end="4"/>
                                            </p:txEl>
                                          </p:spTgt>
                                        </p:tgtEl>
                                        <p:attrNameLst>
                                          <p:attrName>style.visibility</p:attrName>
                                        </p:attrNameLst>
                                      </p:cBhvr>
                                      <p:to>
                                        <p:strVal val="visible"/>
                                      </p:to>
                                    </p:set>
                                    <p:animEffect transition="in" filter="wipe(up)">
                                      <p:cBhvr>
                                        <p:cTn id="25" dur="500"/>
                                        <p:tgtEl>
                                          <p:spTgt spid="218115">
                                            <p:txEl>
                                              <p:pRg st="4" end="4"/>
                                            </p:txEl>
                                          </p:spTgt>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18115">
                                            <p:txEl>
                                              <p:pRg st="5" end="5"/>
                                            </p:txEl>
                                          </p:spTgt>
                                        </p:tgtEl>
                                        <p:attrNameLst>
                                          <p:attrName>style.visibility</p:attrName>
                                        </p:attrNameLst>
                                      </p:cBhvr>
                                      <p:to>
                                        <p:strVal val="visible"/>
                                      </p:to>
                                    </p:set>
                                    <p:animEffect transition="in" filter="wipe(up)">
                                      <p:cBhvr>
                                        <p:cTn id="29" dur="500"/>
                                        <p:tgtEl>
                                          <p:spTgt spid="21811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8115">
                                            <p:txEl>
                                              <p:pRg st="6" end="6"/>
                                            </p:txEl>
                                          </p:spTgt>
                                        </p:tgtEl>
                                        <p:attrNameLst>
                                          <p:attrName>style.visibility</p:attrName>
                                        </p:attrNameLst>
                                      </p:cBhvr>
                                      <p:to>
                                        <p:strVal val="visible"/>
                                      </p:to>
                                    </p:set>
                                    <p:animEffect transition="in" filter="wipe(up)">
                                      <p:cBhvr>
                                        <p:cTn id="34" dur="500"/>
                                        <p:tgtEl>
                                          <p:spTgt spid="218115">
                                            <p:txEl>
                                              <p:pRg st="6" end="6"/>
                                            </p:txEl>
                                          </p:spTgt>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18115">
                                            <p:txEl>
                                              <p:pRg st="7" end="7"/>
                                            </p:txEl>
                                          </p:spTgt>
                                        </p:tgtEl>
                                        <p:attrNameLst>
                                          <p:attrName>style.visibility</p:attrName>
                                        </p:attrNameLst>
                                      </p:cBhvr>
                                      <p:to>
                                        <p:strVal val="visible"/>
                                      </p:to>
                                    </p:set>
                                    <p:animEffect transition="in" filter="wipe(up)">
                                      <p:cBhvr>
                                        <p:cTn id="38" dur="500"/>
                                        <p:tgtEl>
                                          <p:spTgt spid="21811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18115">
                                            <p:txEl>
                                              <p:pRg st="8" end="8"/>
                                            </p:txEl>
                                          </p:spTgt>
                                        </p:tgtEl>
                                        <p:attrNameLst>
                                          <p:attrName>style.visibility</p:attrName>
                                        </p:attrNameLst>
                                      </p:cBhvr>
                                      <p:to>
                                        <p:strVal val="visible"/>
                                      </p:to>
                                    </p:set>
                                    <p:animEffect transition="in" filter="wipe(up)">
                                      <p:cBhvr>
                                        <p:cTn id="43" dur="500"/>
                                        <p:tgtEl>
                                          <p:spTgt spid="218115">
                                            <p:txEl>
                                              <p:pRg st="8" end="8"/>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18115">
                                            <p:txEl>
                                              <p:pRg st="9" end="9"/>
                                            </p:txEl>
                                          </p:spTgt>
                                        </p:tgtEl>
                                        <p:attrNameLst>
                                          <p:attrName>style.visibility</p:attrName>
                                        </p:attrNameLst>
                                      </p:cBhvr>
                                      <p:to>
                                        <p:strVal val="visible"/>
                                      </p:to>
                                    </p:set>
                                    <p:animEffect transition="in" filter="wipe(up)">
                                      <p:cBhvr>
                                        <p:cTn id="46" dur="500"/>
                                        <p:tgtEl>
                                          <p:spTgt spid="218115">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18116"/>
                                        </p:tgtEl>
                                        <p:attrNameLst>
                                          <p:attrName>style.visibility</p:attrName>
                                        </p:attrNameLst>
                                      </p:cBhvr>
                                      <p:to>
                                        <p:strVal val="visible"/>
                                      </p:to>
                                    </p:set>
                                    <p:animEffect transition="in" filter="wipe(up)">
                                      <p:cBhvr>
                                        <p:cTn id="51"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0162" name="Group 2050"/>
          <p:cNvGrpSpPr>
            <a:grpSpLocks/>
          </p:cNvGrpSpPr>
          <p:nvPr/>
        </p:nvGrpSpPr>
        <p:grpSpPr bwMode="auto">
          <a:xfrm>
            <a:off x="6172200" y="1522413"/>
            <a:ext cx="3124200" cy="3963987"/>
            <a:chOff x="3792" y="959"/>
            <a:chExt cx="1889" cy="2497"/>
          </a:xfrm>
        </p:grpSpPr>
        <p:sp>
          <p:nvSpPr>
            <p:cNvPr id="220163" name="Oval 2051" descr="5%"/>
            <p:cNvSpPr>
              <a:spLocks noChangeArrowheads="1"/>
            </p:cNvSpPr>
            <p:nvPr/>
          </p:nvSpPr>
          <p:spPr bwMode="auto">
            <a:xfrm>
              <a:off x="3792" y="1153"/>
              <a:ext cx="1248" cy="2303"/>
            </a:xfrm>
            <a:prstGeom prst="ellipse">
              <a:avLst/>
            </a:prstGeom>
            <a:pattFill prst="pct5">
              <a:fgClr>
                <a:srgbClr val="FF0000"/>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4" name="AutoShape 2052"/>
            <p:cNvSpPr>
              <a:spLocks/>
            </p:cNvSpPr>
            <p:nvPr/>
          </p:nvSpPr>
          <p:spPr bwMode="auto">
            <a:xfrm flipH="1">
              <a:off x="4822" y="959"/>
              <a:ext cx="859" cy="218"/>
            </a:xfrm>
            <a:prstGeom prst="callout1">
              <a:avLst>
                <a:gd name="adj1" fmla="val 33023"/>
                <a:gd name="adj2" fmla="val 105583"/>
                <a:gd name="adj3" fmla="val 111468"/>
                <a:gd name="adj4" fmla="val 12397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1600" b="1"/>
                <a:t>T</a:t>
              </a:r>
              <a:r>
                <a:rPr lang="zh-CN" altLang="en-US" sz="1600" b="1"/>
                <a:t>子树</a:t>
              </a:r>
            </a:p>
          </p:txBody>
        </p:sp>
      </p:grpSp>
      <p:grpSp>
        <p:nvGrpSpPr>
          <p:cNvPr id="220165" name="Group 2053"/>
          <p:cNvGrpSpPr>
            <a:grpSpLocks/>
          </p:cNvGrpSpPr>
          <p:nvPr/>
        </p:nvGrpSpPr>
        <p:grpSpPr bwMode="auto">
          <a:xfrm>
            <a:off x="6858000" y="2589213"/>
            <a:ext cx="2438400" cy="2744787"/>
            <a:chOff x="4368" y="1631"/>
            <a:chExt cx="1392" cy="1729"/>
          </a:xfrm>
        </p:grpSpPr>
        <p:sp>
          <p:nvSpPr>
            <p:cNvPr id="220166" name="Oval 2054" descr="5%"/>
            <p:cNvSpPr>
              <a:spLocks noChangeArrowheads="1"/>
            </p:cNvSpPr>
            <p:nvPr/>
          </p:nvSpPr>
          <p:spPr bwMode="auto">
            <a:xfrm>
              <a:off x="4368" y="1824"/>
              <a:ext cx="768" cy="1536"/>
            </a:xfrm>
            <a:prstGeom prst="ellipse">
              <a:avLst/>
            </a:prstGeom>
            <a:pattFill prst="pct5">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7" name="AutoShape 2055"/>
            <p:cNvSpPr>
              <a:spLocks/>
            </p:cNvSpPr>
            <p:nvPr/>
          </p:nvSpPr>
          <p:spPr bwMode="auto">
            <a:xfrm flipH="1">
              <a:off x="5232" y="1631"/>
              <a:ext cx="528" cy="218"/>
            </a:xfrm>
            <a:prstGeom prst="callout1">
              <a:avLst>
                <a:gd name="adj1" fmla="val 33023"/>
                <a:gd name="adj2" fmla="val 109088"/>
                <a:gd name="adj3" fmla="val 132106"/>
                <a:gd name="adj4" fmla="val 15189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1600" b="1"/>
                <a:t>E</a:t>
              </a:r>
              <a:r>
                <a:rPr lang="zh-CN" altLang="en-US" sz="1600" b="1"/>
                <a:t>子树</a:t>
              </a:r>
            </a:p>
          </p:txBody>
        </p:sp>
      </p:grpSp>
      <p:grpSp>
        <p:nvGrpSpPr>
          <p:cNvPr id="220168" name="Group 2056"/>
          <p:cNvGrpSpPr>
            <a:grpSpLocks/>
          </p:cNvGrpSpPr>
          <p:nvPr/>
        </p:nvGrpSpPr>
        <p:grpSpPr bwMode="auto">
          <a:xfrm>
            <a:off x="5410200" y="2133600"/>
            <a:ext cx="1371600" cy="1830388"/>
            <a:chOff x="3360" y="2927"/>
            <a:chExt cx="864" cy="1153"/>
          </a:xfrm>
        </p:grpSpPr>
        <p:sp>
          <p:nvSpPr>
            <p:cNvPr id="220169" name="Oval 2057" descr="5%"/>
            <p:cNvSpPr>
              <a:spLocks noChangeArrowheads="1"/>
            </p:cNvSpPr>
            <p:nvPr/>
          </p:nvSpPr>
          <p:spPr bwMode="auto">
            <a:xfrm>
              <a:off x="3936" y="3024"/>
              <a:ext cx="288" cy="1056"/>
            </a:xfrm>
            <a:prstGeom prst="ellipse">
              <a:avLst/>
            </a:prstGeom>
            <a:pattFill prst="pct5">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0" name="AutoShape 2058"/>
            <p:cNvSpPr>
              <a:spLocks/>
            </p:cNvSpPr>
            <p:nvPr/>
          </p:nvSpPr>
          <p:spPr bwMode="auto">
            <a:xfrm flipH="1">
              <a:off x="3360" y="2927"/>
              <a:ext cx="479" cy="218"/>
            </a:xfrm>
            <a:prstGeom prst="callout1">
              <a:avLst>
                <a:gd name="adj1" fmla="val 33023"/>
                <a:gd name="adj2" fmla="val -10023"/>
                <a:gd name="adj3" fmla="val 57796"/>
                <a:gd name="adj4" fmla="val -3570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r>
                <a:rPr lang="en-US" altLang="zh-CN" sz="1600" b="1"/>
                <a:t>T</a:t>
              </a:r>
              <a:r>
                <a:rPr lang="zh-CN" altLang="en-US" sz="1600" b="1"/>
                <a:t>子树</a:t>
              </a:r>
            </a:p>
          </p:txBody>
        </p:sp>
      </p:grpSp>
      <p:grpSp>
        <p:nvGrpSpPr>
          <p:cNvPr id="220171" name="Group 2059"/>
          <p:cNvGrpSpPr>
            <a:grpSpLocks/>
          </p:cNvGrpSpPr>
          <p:nvPr/>
        </p:nvGrpSpPr>
        <p:grpSpPr bwMode="auto">
          <a:xfrm>
            <a:off x="6096000" y="1371600"/>
            <a:ext cx="2362200" cy="3886200"/>
            <a:chOff x="4656" y="1248"/>
            <a:chExt cx="1008" cy="2448"/>
          </a:xfrm>
        </p:grpSpPr>
        <p:sp>
          <p:nvSpPr>
            <p:cNvPr id="220172" name="Text Box 2060"/>
            <p:cNvSpPr txBox="1">
              <a:spLocks noChangeArrowheads="1"/>
            </p:cNvSpPr>
            <p:nvPr/>
          </p:nvSpPr>
          <p:spPr bwMode="auto">
            <a:xfrm>
              <a:off x="4656" y="1248"/>
              <a:ext cx="1008"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t>               E</a:t>
              </a:r>
            </a:p>
            <a:p>
              <a:pPr algn="just"/>
              <a:endParaRPr lang="en-US" altLang="zh-CN" sz="1600" b="1"/>
            </a:p>
            <a:p>
              <a:pPr algn="just"/>
              <a:r>
                <a:rPr lang="en-US" altLang="zh-CN" sz="1600" b="1"/>
                <a:t>               T</a:t>
              </a:r>
            </a:p>
            <a:p>
              <a:pPr algn="just"/>
              <a:endParaRPr lang="en-US" altLang="zh-CN" sz="1600" b="1"/>
            </a:p>
            <a:p>
              <a:pPr algn="just"/>
              <a:r>
                <a:rPr lang="en-US" altLang="zh-CN" sz="1600" b="1"/>
                <a:t>      T       *       F</a:t>
              </a:r>
            </a:p>
            <a:p>
              <a:pPr algn="just"/>
              <a:endParaRPr lang="en-US" altLang="zh-CN" sz="1600" b="1"/>
            </a:p>
            <a:p>
              <a:pPr algn="just"/>
              <a:r>
                <a:rPr lang="en-US" altLang="zh-CN" sz="1600" b="1"/>
                <a:t>      F        (      E       )</a:t>
              </a:r>
            </a:p>
            <a:p>
              <a:pPr algn="just"/>
              <a:endParaRPr lang="en-US" altLang="zh-CN" sz="1600" b="1"/>
            </a:p>
            <a:p>
              <a:pPr algn="just"/>
              <a:r>
                <a:rPr lang="en-US" altLang="zh-CN" sz="1600" b="1"/>
                <a:t>       i           E    +      T</a:t>
              </a:r>
            </a:p>
            <a:p>
              <a:pPr algn="just"/>
              <a:endParaRPr lang="en-US" altLang="zh-CN" sz="1600" b="1"/>
            </a:p>
            <a:p>
              <a:pPr algn="just"/>
              <a:r>
                <a:rPr lang="en-US" altLang="zh-CN" sz="1600" b="1"/>
                <a:t>                   T      </a:t>
              </a:r>
            </a:p>
            <a:p>
              <a:pPr algn="just"/>
              <a:endParaRPr lang="en-US" altLang="zh-CN" sz="1600" b="1"/>
            </a:p>
            <a:p>
              <a:pPr algn="just"/>
              <a:r>
                <a:rPr lang="en-US" altLang="zh-CN" sz="1600" b="1"/>
                <a:t>                   F    </a:t>
              </a:r>
            </a:p>
            <a:p>
              <a:pPr algn="just"/>
              <a:endParaRPr lang="en-US" altLang="zh-CN" sz="1600" b="1"/>
            </a:p>
            <a:p>
              <a:pPr algn="just"/>
              <a:r>
                <a:rPr lang="en-US" altLang="zh-CN" sz="1600" b="1"/>
                <a:t>                    i  </a:t>
              </a:r>
            </a:p>
          </p:txBody>
        </p:sp>
        <p:sp>
          <p:nvSpPr>
            <p:cNvPr id="220173" name="Line 2061"/>
            <p:cNvSpPr>
              <a:spLocks noChangeShapeType="1"/>
            </p:cNvSpPr>
            <p:nvPr/>
          </p:nvSpPr>
          <p:spPr bwMode="auto">
            <a:xfrm>
              <a:off x="504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0174" name="Group 2062"/>
            <p:cNvGrpSpPr>
              <a:grpSpLocks/>
            </p:cNvGrpSpPr>
            <p:nvPr/>
          </p:nvGrpSpPr>
          <p:grpSpPr bwMode="auto">
            <a:xfrm>
              <a:off x="4896" y="1728"/>
              <a:ext cx="336" cy="144"/>
              <a:chOff x="4896" y="1728"/>
              <a:chExt cx="336" cy="144"/>
            </a:xfrm>
          </p:grpSpPr>
          <p:sp>
            <p:nvSpPr>
              <p:cNvPr id="220175" name="Line 2063"/>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6" name="Line 2064"/>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7" name="Line 2065"/>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0178" name="Line 2066"/>
            <p:cNvSpPr>
              <a:spLocks noChangeShapeType="1"/>
            </p:cNvSpPr>
            <p:nvPr/>
          </p:nvSpPr>
          <p:spPr bwMode="auto">
            <a:xfrm>
              <a:off x="4848" y="20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0179" name="Group 2067"/>
            <p:cNvGrpSpPr>
              <a:grpSpLocks/>
            </p:cNvGrpSpPr>
            <p:nvPr/>
          </p:nvGrpSpPr>
          <p:grpSpPr bwMode="auto">
            <a:xfrm>
              <a:off x="5088" y="2064"/>
              <a:ext cx="336" cy="144"/>
              <a:chOff x="4896" y="1728"/>
              <a:chExt cx="336" cy="144"/>
            </a:xfrm>
          </p:grpSpPr>
          <p:sp>
            <p:nvSpPr>
              <p:cNvPr id="220180" name="Line 2068"/>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1" name="Line 2069"/>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2" name="Line 2070"/>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0183" name="Group 2071"/>
            <p:cNvGrpSpPr>
              <a:grpSpLocks/>
            </p:cNvGrpSpPr>
            <p:nvPr/>
          </p:nvGrpSpPr>
          <p:grpSpPr bwMode="auto">
            <a:xfrm>
              <a:off x="5136" y="2352"/>
              <a:ext cx="336" cy="144"/>
              <a:chOff x="4896" y="1728"/>
              <a:chExt cx="336" cy="144"/>
            </a:xfrm>
          </p:grpSpPr>
          <p:sp>
            <p:nvSpPr>
              <p:cNvPr id="220184" name="Line 2072"/>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5" name="Line 2073"/>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6" name="Line 2074"/>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0187" name="Line 2075"/>
            <p:cNvSpPr>
              <a:spLocks noChangeShapeType="1"/>
            </p:cNvSpPr>
            <p:nvPr/>
          </p:nvSpPr>
          <p:spPr bwMode="auto">
            <a:xfrm>
              <a:off x="4848" y="235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8" name="Line 2076"/>
            <p:cNvSpPr>
              <a:spLocks noChangeShapeType="1"/>
            </p:cNvSpPr>
            <p:nvPr/>
          </p:nvSpPr>
          <p:spPr bwMode="auto">
            <a:xfrm>
              <a:off x="513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9" name="Line 2077"/>
            <p:cNvSpPr>
              <a:spLocks noChangeShapeType="1"/>
            </p:cNvSpPr>
            <p:nvPr/>
          </p:nvSpPr>
          <p:spPr bwMode="auto">
            <a:xfrm>
              <a:off x="5136" y="29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90" name="Line 2078"/>
            <p:cNvSpPr>
              <a:spLocks noChangeShapeType="1"/>
            </p:cNvSpPr>
            <p:nvPr/>
          </p:nvSpPr>
          <p:spPr bwMode="auto">
            <a:xfrm>
              <a:off x="513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0191" name="Rectangle 2079"/>
          <p:cNvSpPr>
            <a:spLocks noGrp="1" noChangeArrowheads="1"/>
          </p:cNvSpPr>
          <p:nvPr>
            <p:ph type="title"/>
          </p:nvPr>
        </p:nvSpPr>
        <p:spPr/>
        <p:txBody>
          <a:bodyPr/>
          <a:lstStyle/>
          <a:p>
            <a:r>
              <a:rPr lang="zh-CN" altLang="en-US" dirty="0"/>
              <a:t>子树</a:t>
            </a:r>
          </a:p>
        </p:txBody>
      </p:sp>
      <p:sp>
        <p:nvSpPr>
          <p:cNvPr id="220192" name="Rectangle 2080"/>
          <p:cNvSpPr>
            <a:spLocks noGrp="1" noChangeArrowheads="1"/>
          </p:cNvSpPr>
          <p:nvPr>
            <p:ph type="body" idx="1"/>
          </p:nvPr>
        </p:nvSpPr>
        <p:spPr>
          <a:xfrm>
            <a:off x="228600" y="1219200"/>
            <a:ext cx="4922838" cy="5181600"/>
          </a:xfrm>
        </p:spPr>
        <p:txBody>
          <a:bodyPr/>
          <a:lstStyle/>
          <a:p>
            <a:r>
              <a:rPr lang="zh-CN" altLang="en-US">
                <a:latin typeface="宋体" charset="-122"/>
              </a:rPr>
              <a:t>分析树中一个特有的</a:t>
            </a:r>
            <a:r>
              <a:rPr lang="zh-CN" altLang="en-US">
                <a:solidFill>
                  <a:srgbClr val="0000FF"/>
                </a:solidFill>
                <a:latin typeface="宋体" charset="-122"/>
              </a:rPr>
              <a:t>结点</a:t>
            </a:r>
            <a:r>
              <a:rPr lang="zh-CN" altLang="en-US">
                <a:latin typeface="宋体" charset="-122"/>
              </a:rPr>
              <a:t>、连同它的</a:t>
            </a:r>
            <a:r>
              <a:rPr lang="zh-CN" altLang="en-US">
                <a:solidFill>
                  <a:srgbClr val="0000FF"/>
                </a:solidFill>
                <a:latin typeface="宋体" charset="-122"/>
              </a:rPr>
              <a:t>全部后裔结点</a:t>
            </a:r>
            <a:r>
              <a:rPr lang="zh-CN" altLang="en-US">
                <a:latin typeface="宋体" charset="-122"/>
              </a:rPr>
              <a:t>、连接这些结点的</a:t>
            </a:r>
            <a:r>
              <a:rPr lang="zh-CN" altLang="en-US">
                <a:solidFill>
                  <a:srgbClr val="0000FF"/>
                </a:solidFill>
                <a:latin typeface="宋体" charset="-122"/>
              </a:rPr>
              <a:t>边</a:t>
            </a:r>
            <a:r>
              <a:rPr lang="zh-CN" altLang="en-US">
                <a:latin typeface="宋体" charset="-122"/>
              </a:rPr>
              <a:t>、以及这些结点的</a:t>
            </a:r>
            <a:r>
              <a:rPr lang="zh-CN" altLang="en-US">
                <a:solidFill>
                  <a:srgbClr val="0000FF"/>
                </a:solidFill>
                <a:latin typeface="宋体" charset="-122"/>
              </a:rPr>
              <a:t>标记</a:t>
            </a:r>
            <a:r>
              <a:rPr lang="zh-CN" altLang="en-US">
                <a:latin typeface="宋体" charset="-122"/>
              </a:rPr>
              <a:t>。</a:t>
            </a:r>
          </a:p>
          <a:p>
            <a:r>
              <a:rPr lang="zh-CN" altLang="en-US">
                <a:latin typeface="宋体" charset="-122"/>
              </a:rPr>
              <a:t>子树的根结点的标记可能不是文法的开始符号。</a:t>
            </a:r>
          </a:p>
          <a:p>
            <a:r>
              <a:rPr lang="zh-CN" altLang="en-US">
                <a:latin typeface="宋体" charset="-122"/>
              </a:rPr>
              <a:t>如果子树的根结点标记为非终结符号</a:t>
            </a:r>
            <a:r>
              <a:rPr lang="en-US" altLang="zh-CN">
                <a:latin typeface="宋体" charset="-122"/>
              </a:rPr>
              <a:t>A</a:t>
            </a:r>
            <a:r>
              <a:rPr lang="zh-CN" altLang="en-US">
                <a:latin typeface="宋体" charset="-122"/>
              </a:rPr>
              <a:t>，则可称该子树为</a:t>
            </a:r>
            <a:r>
              <a:rPr lang="en-US" altLang="zh-CN">
                <a:solidFill>
                  <a:srgbClr val="0000FF"/>
                </a:solidFill>
                <a:latin typeface="宋体" charset="-122"/>
              </a:rPr>
              <a:t>A-</a:t>
            </a:r>
            <a:r>
              <a:rPr lang="zh-CN" altLang="en-US">
                <a:solidFill>
                  <a:srgbClr val="0000FF"/>
                </a:solidFill>
                <a:latin typeface="宋体" charset="-122"/>
              </a:rPr>
              <a:t>子树</a:t>
            </a:r>
            <a:r>
              <a:rPr lang="zh-CN" altLang="en-US">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44</a:t>
            </a:fld>
            <a:endParaRPr lang="en-US" altLang="zh-CN"/>
          </a:p>
        </p:txBody>
      </p:sp>
    </p:spTree>
    <p:extLst>
      <p:ext uri="{BB962C8B-B14F-4D97-AF65-F5344CB8AC3E}">
        <p14:creationId xmlns:p14="http://schemas.microsoft.com/office/powerpoint/2010/main" val="2685805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92">
                                            <p:txEl>
                                              <p:pRg st="0" end="0"/>
                                            </p:txEl>
                                          </p:spTgt>
                                        </p:tgtEl>
                                        <p:attrNameLst>
                                          <p:attrName>style.visibility</p:attrName>
                                        </p:attrNameLst>
                                      </p:cBhvr>
                                      <p:to>
                                        <p:strVal val="visible"/>
                                      </p:to>
                                    </p:set>
                                    <p:animEffect transition="in" filter="wipe(up)">
                                      <p:cBhvr>
                                        <p:cTn id="7" dur="500"/>
                                        <p:tgtEl>
                                          <p:spTgt spid="2201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192">
                                            <p:txEl>
                                              <p:pRg st="1" end="1"/>
                                            </p:txEl>
                                          </p:spTgt>
                                        </p:tgtEl>
                                        <p:attrNameLst>
                                          <p:attrName>style.visibility</p:attrName>
                                        </p:attrNameLst>
                                      </p:cBhvr>
                                      <p:to>
                                        <p:strVal val="visible"/>
                                      </p:to>
                                    </p:set>
                                    <p:animEffect transition="in" filter="wipe(up)">
                                      <p:cBhvr>
                                        <p:cTn id="12" dur="500"/>
                                        <p:tgtEl>
                                          <p:spTgt spid="2201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0192">
                                            <p:txEl>
                                              <p:pRg st="2" end="2"/>
                                            </p:txEl>
                                          </p:spTgt>
                                        </p:tgtEl>
                                        <p:attrNameLst>
                                          <p:attrName>style.visibility</p:attrName>
                                        </p:attrNameLst>
                                      </p:cBhvr>
                                      <p:to>
                                        <p:strVal val="visible"/>
                                      </p:to>
                                    </p:set>
                                    <p:animEffect transition="in" filter="wipe(up)">
                                      <p:cBhvr>
                                        <p:cTn id="17" dur="500"/>
                                        <p:tgtEl>
                                          <p:spTgt spid="2201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20171"/>
                                        </p:tgtEl>
                                        <p:attrNameLst>
                                          <p:attrName>style.visibility</p:attrName>
                                        </p:attrNameLst>
                                      </p:cBhvr>
                                      <p:to>
                                        <p:strVal val="visible"/>
                                      </p:to>
                                    </p:set>
                                    <p:animEffect transition="in" filter="box(out)">
                                      <p:cBhvr>
                                        <p:cTn id="22" dur="500"/>
                                        <p:tgtEl>
                                          <p:spTgt spid="2201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20168"/>
                                        </p:tgtEl>
                                        <p:attrNameLst>
                                          <p:attrName>style.visibility</p:attrName>
                                        </p:attrNameLst>
                                      </p:cBhvr>
                                      <p:to>
                                        <p:strVal val="visible"/>
                                      </p:to>
                                    </p:set>
                                    <p:animEffect transition="in" filter="box(out)">
                                      <p:cBhvr>
                                        <p:cTn id="27" dur="500"/>
                                        <p:tgtEl>
                                          <p:spTgt spid="220168"/>
                                        </p:tgtEl>
                                      </p:cBhvr>
                                    </p:animEffect>
                                  </p:childTnLst>
                                  <p:subTnLst>
                                    <p:set>
                                      <p:cBhvr override="childStyle">
                                        <p:cTn dur="1" fill="hold" display="0" masterRel="nextClick" afterEffect="1"/>
                                        <p:tgtEl>
                                          <p:spTgt spid="22016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20165"/>
                                        </p:tgtEl>
                                        <p:attrNameLst>
                                          <p:attrName>style.visibility</p:attrName>
                                        </p:attrNameLst>
                                      </p:cBhvr>
                                      <p:to>
                                        <p:strVal val="visible"/>
                                      </p:to>
                                    </p:set>
                                    <p:animEffect transition="in" filter="box(out)">
                                      <p:cBhvr>
                                        <p:cTn id="32" dur="500"/>
                                        <p:tgtEl>
                                          <p:spTgt spid="220165"/>
                                        </p:tgtEl>
                                      </p:cBhvr>
                                    </p:animEffect>
                                  </p:childTnLst>
                                  <p:subTnLst>
                                    <p:set>
                                      <p:cBhvr override="childStyle">
                                        <p:cTn dur="1" fill="hold" display="0" masterRel="nextClick" afterEffect="1"/>
                                        <p:tgtEl>
                                          <p:spTgt spid="22016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20162"/>
                                        </p:tgtEl>
                                        <p:attrNameLst>
                                          <p:attrName>style.visibility</p:attrName>
                                        </p:attrNameLst>
                                      </p:cBhvr>
                                      <p:to>
                                        <p:strVal val="visible"/>
                                      </p:to>
                                    </p:set>
                                    <p:animEffect transition="in" filter="box(out)">
                                      <p:cBhvr>
                                        <p:cTn id="37" dur="500"/>
                                        <p:tgtEl>
                                          <p:spTgt spid="22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9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42" name="AutoShape 1058" descr="草皮"/>
          <p:cNvSpPr>
            <a:spLocks noChangeArrowheads="1"/>
          </p:cNvSpPr>
          <p:nvPr/>
        </p:nvSpPr>
        <p:spPr bwMode="auto">
          <a:xfrm>
            <a:off x="7380288" y="2781300"/>
            <a:ext cx="1079500" cy="935038"/>
          </a:xfrm>
          <a:prstGeom prst="rtTriangle">
            <a:avLst/>
          </a:prstGeom>
          <a:pattFill prst="divot">
            <a:fgClr>
              <a:srgbClr val="000000"/>
            </a:fgClr>
            <a:bgClr>
              <a:srgbClr val="FF66FF"/>
            </a:bgClr>
          </a:patt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nvGrpSpPr>
          <p:cNvPr id="222213" name="Group 1029"/>
          <p:cNvGrpSpPr>
            <a:grpSpLocks/>
          </p:cNvGrpSpPr>
          <p:nvPr/>
        </p:nvGrpSpPr>
        <p:grpSpPr bwMode="auto">
          <a:xfrm>
            <a:off x="6858002" y="2819400"/>
            <a:ext cx="2170113" cy="2590800"/>
            <a:chOff x="4320" y="1776"/>
            <a:chExt cx="1367" cy="1632"/>
          </a:xfrm>
        </p:grpSpPr>
        <p:sp>
          <p:nvSpPr>
            <p:cNvPr id="222214" name="Oval 1030" descr="新闻纸"/>
            <p:cNvSpPr>
              <a:spLocks noChangeArrowheads="1"/>
            </p:cNvSpPr>
            <p:nvPr/>
          </p:nvSpPr>
          <p:spPr bwMode="auto">
            <a:xfrm>
              <a:off x="4320" y="1776"/>
              <a:ext cx="864" cy="1632"/>
            </a:xfrm>
            <a:prstGeom prst="ellipse">
              <a:avLst/>
            </a:prstGeom>
            <a:blipFill dpi="0" rotWithShape="0">
              <a:blip r:embed="rId2"/>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2215" name="AutoShape 1031"/>
            <p:cNvSpPr>
              <a:spLocks/>
            </p:cNvSpPr>
            <p:nvPr/>
          </p:nvSpPr>
          <p:spPr bwMode="auto">
            <a:xfrm>
              <a:off x="5045" y="1786"/>
              <a:ext cx="642" cy="213"/>
            </a:xfrm>
            <a:prstGeom prst="callout1">
              <a:avLst>
                <a:gd name="adj1" fmla="val 122019"/>
                <a:gd name="adj2" fmla="val 81250"/>
                <a:gd name="adj3" fmla="val 122019"/>
                <a:gd name="adj4" fmla="val -3958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zh-CN" altLang="en-US" sz="1600" b="1" dirty="0" smtClean="0"/>
                <a:t>短语</a:t>
              </a:r>
              <a:r>
                <a:rPr lang="en-US" altLang="zh-CN" sz="1600" b="1" dirty="0" err="1" smtClean="0"/>
                <a:t>i+T</a:t>
              </a:r>
              <a:endParaRPr lang="zh-CN" altLang="en-US" sz="1600" b="1" dirty="0"/>
            </a:p>
          </p:txBody>
        </p:sp>
      </p:grpSp>
      <p:grpSp>
        <p:nvGrpSpPr>
          <p:cNvPr id="222210" name="Group 1026"/>
          <p:cNvGrpSpPr>
            <a:grpSpLocks/>
          </p:cNvGrpSpPr>
          <p:nvPr/>
        </p:nvGrpSpPr>
        <p:grpSpPr bwMode="auto">
          <a:xfrm>
            <a:off x="5877145" y="4239090"/>
            <a:ext cx="1485900" cy="914400"/>
            <a:chOff x="3336" y="3254"/>
            <a:chExt cx="936" cy="576"/>
          </a:xfrm>
        </p:grpSpPr>
        <p:sp>
          <p:nvSpPr>
            <p:cNvPr id="222211" name="Oval 1027" descr="5%"/>
            <p:cNvSpPr>
              <a:spLocks noChangeArrowheads="1"/>
            </p:cNvSpPr>
            <p:nvPr/>
          </p:nvSpPr>
          <p:spPr bwMode="auto">
            <a:xfrm>
              <a:off x="4080" y="3254"/>
              <a:ext cx="192" cy="576"/>
            </a:xfrm>
            <a:prstGeom prst="ellipse">
              <a:avLst/>
            </a:prstGeom>
            <a:pattFill prst="pct5">
              <a:fgClr>
                <a:srgbClr val="0000FF"/>
              </a:fgClr>
              <a:bgClr>
                <a:srgbClr val="FFFFFF"/>
              </a:bgClr>
            </a:patt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2212" name="AutoShape 1028"/>
            <p:cNvSpPr>
              <a:spLocks/>
            </p:cNvSpPr>
            <p:nvPr/>
          </p:nvSpPr>
          <p:spPr bwMode="auto">
            <a:xfrm>
              <a:off x="3336" y="3564"/>
              <a:ext cx="792" cy="218"/>
            </a:xfrm>
            <a:prstGeom prst="callout1">
              <a:avLst>
                <a:gd name="adj1" fmla="val 113042"/>
                <a:gd name="adj2" fmla="val 10000"/>
                <a:gd name="adj3" fmla="val 113042"/>
                <a:gd name="adj4" fmla="val 93333"/>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zh-CN" altLang="en-US" sz="1600" b="1" dirty="0"/>
                <a:t>直接</a:t>
              </a:r>
              <a:r>
                <a:rPr lang="zh-CN" altLang="en-US" sz="1600" b="1" dirty="0" smtClean="0"/>
                <a:t>短语 </a:t>
              </a:r>
              <a:r>
                <a:rPr lang="en-US" altLang="zh-CN" sz="1600" dirty="0" err="1" smtClean="0"/>
                <a:t>i</a:t>
              </a:r>
              <a:endParaRPr lang="zh-CN" altLang="en-US" sz="1600" b="1" dirty="0"/>
            </a:p>
          </p:txBody>
        </p:sp>
      </p:grpSp>
      <p:grpSp>
        <p:nvGrpSpPr>
          <p:cNvPr id="222216" name="Group 1032"/>
          <p:cNvGrpSpPr>
            <a:grpSpLocks/>
          </p:cNvGrpSpPr>
          <p:nvPr/>
        </p:nvGrpSpPr>
        <p:grpSpPr bwMode="auto">
          <a:xfrm>
            <a:off x="5715000" y="2819400"/>
            <a:ext cx="990600" cy="914400"/>
            <a:chOff x="3600" y="1776"/>
            <a:chExt cx="624" cy="576"/>
          </a:xfrm>
        </p:grpSpPr>
        <p:sp>
          <p:nvSpPr>
            <p:cNvPr id="222217" name="Oval 1033" descr="5%"/>
            <p:cNvSpPr>
              <a:spLocks noChangeArrowheads="1"/>
            </p:cNvSpPr>
            <p:nvPr/>
          </p:nvSpPr>
          <p:spPr bwMode="auto">
            <a:xfrm>
              <a:off x="4032" y="1776"/>
              <a:ext cx="192" cy="576"/>
            </a:xfrm>
            <a:prstGeom prst="ellipse">
              <a:avLst/>
            </a:prstGeom>
            <a:pattFill prst="pct5">
              <a:fgClr>
                <a:srgbClr val="0000FF"/>
              </a:fgClr>
              <a:bgClr>
                <a:srgbClr val="FFFFFF"/>
              </a:bgClr>
            </a:patt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2218" name="AutoShape 1034"/>
            <p:cNvSpPr>
              <a:spLocks/>
            </p:cNvSpPr>
            <p:nvPr/>
          </p:nvSpPr>
          <p:spPr bwMode="auto">
            <a:xfrm>
              <a:off x="3600" y="2086"/>
              <a:ext cx="480" cy="218"/>
            </a:xfrm>
            <a:prstGeom prst="callout1">
              <a:avLst>
                <a:gd name="adj1" fmla="val 111824"/>
                <a:gd name="adj2" fmla="val 15000"/>
                <a:gd name="adj3" fmla="val 111824"/>
                <a:gd name="adj4" fmla="val 900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1600" b="1" dirty="0" smtClean="0"/>
                <a:t>句柄</a:t>
              </a:r>
              <a:r>
                <a:rPr lang="en-US" altLang="zh-CN" sz="1600" b="1" dirty="0" err="1" smtClean="0"/>
                <a:t>i</a:t>
              </a:r>
              <a:endParaRPr lang="zh-CN" altLang="en-US" sz="1600" b="1" dirty="0"/>
            </a:p>
          </p:txBody>
        </p:sp>
      </p:grpSp>
      <p:grpSp>
        <p:nvGrpSpPr>
          <p:cNvPr id="222219" name="Group 1035"/>
          <p:cNvGrpSpPr>
            <a:grpSpLocks/>
          </p:cNvGrpSpPr>
          <p:nvPr/>
        </p:nvGrpSpPr>
        <p:grpSpPr bwMode="auto">
          <a:xfrm>
            <a:off x="6079596" y="1388005"/>
            <a:ext cx="2362200" cy="3886200"/>
            <a:chOff x="4649" y="1248"/>
            <a:chExt cx="1008" cy="2448"/>
          </a:xfrm>
        </p:grpSpPr>
        <p:sp>
          <p:nvSpPr>
            <p:cNvPr id="222220" name="Text Box 1036"/>
            <p:cNvSpPr txBox="1">
              <a:spLocks noChangeArrowheads="1"/>
            </p:cNvSpPr>
            <p:nvPr/>
          </p:nvSpPr>
          <p:spPr bwMode="auto">
            <a:xfrm>
              <a:off x="4649" y="1248"/>
              <a:ext cx="1008"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dirty="0"/>
                <a:t>               E</a:t>
              </a:r>
            </a:p>
            <a:p>
              <a:pPr algn="just"/>
              <a:endParaRPr lang="en-US" altLang="zh-CN" sz="1600" b="1" dirty="0"/>
            </a:p>
            <a:p>
              <a:pPr algn="just"/>
              <a:r>
                <a:rPr lang="en-US" altLang="zh-CN" sz="1600" b="1" dirty="0"/>
                <a:t>               T</a:t>
              </a:r>
            </a:p>
            <a:p>
              <a:pPr algn="just"/>
              <a:endParaRPr lang="en-US" altLang="zh-CN" sz="1600" b="1" dirty="0"/>
            </a:p>
            <a:p>
              <a:pPr algn="just"/>
              <a:r>
                <a:rPr lang="en-US" altLang="zh-CN" sz="1600" b="1" dirty="0"/>
                <a:t>      T       *       F</a:t>
              </a:r>
            </a:p>
            <a:p>
              <a:pPr algn="just"/>
              <a:endParaRPr lang="en-US" altLang="zh-CN" sz="1600" b="1" dirty="0"/>
            </a:p>
            <a:p>
              <a:pPr algn="just"/>
              <a:r>
                <a:rPr lang="en-US" altLang="zh-CN" sz="1600" b="1" dirty="0"/>
                <a:t>      F         (      E       )</a:t>
              </a:r>
            </a:p>
            <a:p>
              <a:pPr algn="just"/>
              <a:endParaRPr lang="en-US" altLang="zh-CN" sz="1600" b="1" dirty="0"/>
            </a:p>
            <a:p>
              <a:pPr algn="just"/>
              <a:r>
                <a:rPr lang="en-US" altLang="zh-CN" sz="1600" b="1" dirty="0"/>
                <a:t>       </a:t>
              </a:r>
              <a:r>
                <a:rPr lang="en-US" altLang="zh-CN" sz="1600" b="1" dirty="0" err="1"/>
                <a:t>i</a:t>
              </a:r>
              <a:r>
                <a:rPr lang="en-US" altLang="zh-CN" sz="1600" b="1" dirty="0"/>
                <a:t>          E     +       T</a:t>
              </a:r>
            </a:p>
            <a:p>
              <a:pPr algn="just"/>
              <a:endParaRPr lang="en-US" altLang="zh-CN" sz="1600" b="1" dirty="0"/>
            </a:p>
            <a:p>
              <a:pPr algn="just"/>
              <a:r>
                <a:rPr lang="en-US" altLang="zh-CN" sz="1600" b="1" dirty="0"/>
                <a:t>                   T      </a:t>
              </a:r>
            </a:p>
            <a:p>
              <a:pPr algn="just"/>
              <a:endParaRPr lang="en-US" altLang="zh-CN" sz="1600" b="1" dirty="0"/>
            </a:p>
            <a:p>
              <a:pPr algn="just"/>
              <a:r>
                <a:rPr lang="en-US" altLang="zh-CN" sz="1600" b="1" dirty="0"/>
                <a:t>                   F    </a:t>
              </a:r>
            </a:p>
            <a:p>
              <a:pPr algn="just"/>
              <a:endParaRPr lang="en-US" altLang="zh-CN" sz="1600" b="1" dirty="0"/>
            </a:p>
            <a:p>
              <a:pPr algn="just"/>
              <a:r>
                <a:rPr lang="en-US" altLang="zh-CN" sz="1600" b="1" dirty="0"/>
                <a:t>              </a:t>
              </a:r>
              <a:r>
                <a:rPr lang="en-US" altLang="zh-CN" sz="1600" b="1" dirty="0" smtClean="0"/>
                <a:t>      </a:t>
              </a:r>
              <a:r>
                <a:rPr lang="en-US" altLang="zh-CN" sz="1600" b="1" dirty="0" err="1"/>
                <a:t>i</a:t>
              </a:r>
              <a:r>
                <a:rPr lang="en-US" altLang="zh-CN" sz="1600" b="1" dirty="0"/>
                <a:t>  </a:t>
              </a:r>
            </a:p>
          </p:txBody>
        </p:sp>
        <p:sp>
          <p:nvSpPr>
            <p:cNvPr id="222221" name="Line 1037"/>
            <p:cNvSpPr>
              <a:spLocks noChangeShapeType="1"/>
            </p:cNvSpPr>
            <p:nvPr/>
          </p:nvSpPr>
          <p:spPr bwMode="auto">
            <a:xfrm>
              <a:off x="5040" y="14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2222" name="Group 1038"/>
            <p:cNvGrpSpPr>
              <a:grpSpLocks/>
            </p:cNvGrpSpPr>
            <p:nvPr/>
          </p:nvGrpSpPr>
          <p:grpSpPr bwMode="auto">
            <a:xfrm>
              <a:off x="4896" y="1728"/>
              <a:ext cx="336" cy="144"/>
              <a:chOff x="4896" y="1728"/>
              <a:chExt cx="336" cy="144"/>
            </a:xfrm>
          </p:grpSpPr>
          <p:sp>
            <p:nvSpPr>
              <p:cNvPr id="222223" name="Line 1039"/>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4" name="Line 1040"/>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5" name="Line 1041"/>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26" name="Line 1042"/>
            <p:cNvSpPr>
              <a:spLocks noChangeShapeType="1"/>
            </p:cNvSpPr>
            <p:nvPr/>
          </p:nvSpPr>
          <p:spPr bwMode="auto">
            <a:xfrm>
              <a:off x="4848" y="20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2227" name="Group 1043"/>
            <p:cNvGrpSpPr>
              <a:grpSpLocks/>
            </p:cNvGrpSpPr>
            <p:nvPr/>
          </p:nvGrpSpPr>
          <p:grpSpPr bwMode="auto">
            <a:xfrm>
              <a:off x="5088" y="2064"/>
              <a:ext cx="336" cy="144"/>
              <a:chOff x="4896" y="1728"/>
              <a:chExt cx="336" cy="144"/>
            </a:xfrm>
          </p:grpSpPr>
          <p:sp>
            <p:nvSpPr>
              <p:cNvPr id="222228" name="Line 1044"/>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9" name="Line 1045"/>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0" name="Line 1046"/>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2231" name="Group 1047"/>
            <p:cNvGrpSpPr>
              <a:grpSpLocks/>
            </p:cNvGrpSpPr>
            <p:nvPr/>
          </p:nvGrpSpPr>
          <p:grpSpPr bwMode="auto">
            <a:xfrm>
              <a:off x="5136" y="2352"/>
              <a:ext cx="336" cy="144"/>
              <a:chOff x="4896" y="1728"/>
              <a:chExt cx="336" cy="144"/>
            </a:xfrm>
          </p:grpSpPr>
          <p:sp>
            <p:nvSpPr>
              <p:cNvPr id="222232" name="Line 1048"/>
              <p:cNvSpPr>
                <a:spLocks noChangeShapeType="1"/>
              </p:cNvSpPr>
              <p:nvPr/>
            </p:nvSpPr>
            <p:spPr bwMode="auto">
              <a:xfrm flipH="1">
                <a:off x="4896" y="17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3" name="Line 1049"/>
              <p:cNvSpPr>
                <a:spLocks noChangeShapeType="1"/>
              </p:cNvSpPr>
              <p:nvPr/>
            </p:nvSpPr>
            <p:spPr bwMode="auto">
              <a:xfrm>
                <a:off x="5040" y="17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4" name="Line 1050"/>
              <p:cNvSpPr>
                <a:spLocks noChangeShapeType="1"/>
              </p:cNvSpPr>
              <p:nvPr/>
            </p:nvSpPr>
            <p:spPr bwMode="auto">
              <a:xfrm>
                <a:off x="5040" y="17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35" name="Line 1051"/>
            <p:cNvSpPr>
              <a:spLocks noChangeShapeType="1"/>
            </p:cNvSpPr>
            <p:nvPr/>
          </p:nvSpPr>
          <p:spPr bwMode="auto">
            <a:xfrm>
              <a:off x="4848" y="235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6" name="Line 1052"/>
            <p:cNvSpPr>
              <a:spLocks noChangeShapeType="1"/>
            </p:cNvSpPr>
            <p:nvPr/>
          </p:nvSpPr>
          <p:spPr bwMode="auto">
            <a:xfrm>
              <a:off x="513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7" name="Line 1053"/>
            <p:cNvSpPr>
              <a:spLocks noChangeShapeType="1"/>
            </p:cNvSpPr>
            <p:nvPr/>
          </p:nvSpPr>
          <p:spPr bwMode="auto">
            <a:xfrm>
              <a:off x="5136" y="29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8" name="Line 1054"/>
            <p:cNvSpPr>
              <a:spLocks noChangeShapeType="1"/>
            </p:cNvSpPr>
            <p:nvPr/>
          </p:nvSpPr>
          <p:spPr bwMode="auto">
            <a:xfrm>
              <a:off x="5136" y="331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39" name="Rectangle 1055"/>
          <p:cNvSpPr>
            <a:spLocks noGrp="1" noChangeArrowheads="1"/>
          </p:cNvSpPr>
          <p:nvPr>
            <p:ph type="title"/>
          </p:nvPr>
        </p:nvSpPr>
        <p:spPr/>
        <p:txBody>
          <a:bodyPr/>
          <a:lstStyle/>
          <a:p>
            <a:r>
              <a:rPr lang="zh-CN" altLang="en-US" dirty="0"/>
              <a:t>子树与短语的关系</a:t>
            </a:r>
          </a:p>
        </p:txBody>
      </p:sp>
      <p:sp>
        <p:nvSpPr>
          <p:cNvPr id="222240" name="Rectangle 1056"/>
          <p:cNvSpPr>
            <a:spLocks noGrp="1" noChangeArrowheads="1"/>
          </p:cNvSpPr>
          <p:nvPr>
            <p:ph type="body" idx="1"/>
          </p:nvPr>
        </p:nvSpPr>
        <p:spPr>
          <a:xfrm>
            <a:off x="228600" y="1219200"/>
            <a:ext cx="5081588" cy="5181600"/>
          </a:xfrm>
        </p:spPr>
        <p:txBody>
          <a:bodyPr/>
          <a:lstStyle/>
          <a:p>
            <a:r>
              <a:rPr lang="zh-CN" altLang="en-US">
                <a:latin typeface="宋体" charset="-122"/>
              </a:rPr>
              <a:t>一棵</a:t>
            </a:r>
            <a:r>
              <a:rPr lang="zh-CN" altLang="en-US">
                <a:solidFill>
                  <a:srgbClr val="0000FF"/>
                </a:solidFill>
                <a:latin typeface="宋体" charset="-122"/>
              </a:rPr>
              <a:t>子树的所有叶结点</a:t>
            </a:r>
            <a:r>
              <a:rPr lang="zh-CN" altLang="en-US">
                <a:latin typeface="宋体" charset="-122"/>
              </a:rPr>
              <a:t>自左至右排列起来，形成此句型相对于该子树根的</a:t>
            </a:r>
            <a:r>
              <a:rPr lang="zh-CN" altLang="en-US">
                <a:solidFill>
                  <a:srgbClr val="0000FF"/>
                </a:solidFill>
                <a:latin typeface="宋体" charset="-122"/>
              </a:rPr>
              <a:t>短语</a:t>
            </a:r>
            <a:r>
              <a:rPr lang="zh-CN" altLang="en-US">
                <a:latin typeface="宋体" charset="-122"/>
              </a:rPr>
              <a:t>；</a:t>
            </a:r>
          </a:p>
          <a:p>
            <a:r>
              <a:rPr lang="zh-CN" altLang="en-US">
                <a:latin typeface="宋体" charset="-122"/>
              </a:rPr>
              <a:t>分析树中</a:t>
            </a:r>
            <a:r>
              <a:rPr lang="zh-CN" altLang="en-US">
                <a:solidFill>
                  <a:srgbClr val="0000FF"/>
                </a:solidFill>
                <a:latin typeface="宋体" charset="-122"/>
              </a:rPr>
              <a:t>只有父子两代</a:t>
            </a:r>
            <a:r>
              <a:rPr lang="zh-CN" altLang="en-US">
                <a:latin typeface="宋体" charset="-122"/>
              </a:rPr>
              <a:t>的子树的所有叶结点自左至右排列起来，形成此句型相对于该子树根的</a:t>
            </a:r>
            <a:r>
              <a:rPr lang="zh-CN" altLang="en-US">
                <a:solidFill>
                  <a:srgbClr val="0000FF"/>
                </a:solidFill>
                <a:latin typeface="宋体" charset="-122"/>
              </a:rPr>
              <a:t>直接短语</a:t>
            </a:r>
            <a:r>
              <a:rPr lang="zh-CN" altLang="en-US">
                <a:latin typeface="宋体" charset="-122"/>
              </a:rPr>
              <a:t>；</a:t>
            </a:r>
          </a:p>
          <a:p>
            <a:r>
              <a:rPr lang="zh-CN" altLang="en-US">
                <a:latin typeface="宋体" charset="-122"/>
              </a:rPr>
              <a:t>分析树中</a:t>
            </a:r>
            <a:r>
              <a:rPr lang="zh-CN" altLang="en-US">
                <a:solidFill>
                  <a:srgbClr val="0000FF"/>
                </a:solidFill>
                <a:latin typeface="宋体" charset="-122"/>
              </a:rPr>
              <a:t>最左边</a:t>
            </a:r>
            <a:r>
              <a:rPr lang="zh-CN" altLang="en-US">
                <a:latin typeface="宋体" charset="-122"/>
              </a:rPr>
              <a:t>的那棵只有父子两代的子树的所有叶结点自左至右排列起来，就是该句型的</a:t>
            </a:r>
            <a:r>
              <a:rPr lang="zh-CN" altLang="en-US">
                <a:solidFill>
                  <a:srgbClr val="0000FF"/>
                </a:solidFill>
                <a:latin typeface="宋体" charset="-122"/>
              </a:rPr>
              <a:t>句柄</a:t>
            </a:r>
            <a:r>
              <a:rPr lang="zh-CN" altLang="en-US">
                <a:latin typeface="宋体"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45</a:t>
            </a:fld>
            <a:endParaRPr lang="en-US" altLang="zh-CN"/>
          </a:p>
        </p:txBody>
      </p:sp>
    </p:spTree>
    <p:extLst>
      <p:ext uri="{BB962C8B-B14F-4D97-AF65-F5344CB8AC3E}">
        <p14:creationId xmlns:p14="http://schemas.microsoft.com/office/powerpoint/2010/main" val="2603076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40">
                                            <p:txEl>
                                              <p:pRg st="0" end="0"/>
                                            </p:txEl>
                                          </p:spTgt>
                                        </p:tgtEl>
                                        <p:attrNameLst>
                                          <p:attrName>style.visibility</p:attrName>
                                        </p:attrNameLst>
                                      </p:cBhvr>
                                      <p:to>
                                        <p:strVal val="visible"/>
                                      </p:to>
                                    </p:set>
                                    <p:animEffect transition="in" filter="wipe(up)">
                                      <p:cBhvr>
                                        <p:cTn id="7" dur="500"/>
                                        <p:tgtEl>
                                          <p:spTgt spid="2222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2240">
                                            <p:txEl>
                                              <p:pRg st="1" end="1"/>
                                            </p:txEl>
                                          </p:spTgt>
                                        </p:tgtEl>
                                        <p:attrNameLst>
                                          <p:attrName>style.visibility</p:attrName>
                                        </p:attrNameLst>
                                      </p:cBhvr>
                                      <p:to>
                                        <p:strVal val="visible"/>
                                      </p:to>
                                    </p:set>
                                    <p:animEffect transition="in" filter="wipe(up)">
                                      <p:cBhvr>
                                        <p:cTn id="12" dur="500"/>
                                        <p:tgtEl>
                                          <p:spTgt spid="2222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2240">
                                            <p:txEl>
                                              <p:pRg st="2" end="2"/>
                                            </p:txEl>
                                          </p:spTgt>
                                        </p:tgtEl>
                                        <p:attrNameLst>
                                          <p:attrName>style.visibility</p:attrName>
                                        </p:attrNameLst>
                                      </p:cBhvr>
                                      <p:to>
                                        <p:strVal val="visible"/>
                                      </p:to>
                                    </p:set>
                                    <p:animEffect transition="in" filter="wipe(up)">
                                      <p:cBhvr>
                                        <p:cTn id="17" dur="500"/>
                                        <p:tgtEl>
                                          <p:spTgt spid="2222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22219"/>
                                        </p:tgtEl>
                                        <p:attrNameLst>
                                          <p:attrName>style.visibility</p:attrName>
                                        </p:attrNameLst>
                                      </p:cBhvr>
                                      <p:to>
                                        <p:strVal val="visible"/>
                                      </p:to>
                                    </p:set>
                                    <p:animEffect transition="in" filter="wipe(up)">
                                      <p:cBhvr>
                                        <p:cTn id="22" dur="500"/>
                                        <p:tgtEl>
                                          <p:spTgt spid="222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22216"/>
                                        </p:tgtEl>
                                        <p:attrNameLst>
                                          <p:attrName>style.visibility</p:attrName>
                                        </p:attrNameLst>
                                      </p:cBhvr>
                                      <p:to>
                                        <p:strVal val="visible"/>
                                      </p:to>
                                    </p:set>
                                    <p:animEffect transition="in" filter="box(out)">
                                      <p:cBhvr>
                                        <p:cTn id="27" dur="500"/>
                                        <p:tgtEl>
                                          <p:spTgt spid="222216"/>
                                        </p:tgtEl>
                                      </p:cBhvr>
                                    </p:animEffect>
                                  </p:childTnLst>
                                  <p:subTnLst>
                                    <p:set>
                                      <p:cBhvr override="childStyle">
                                        <p:cTn dur="1" fill="hold" display="0" masterRel="nextClick" afterEffect="1"/>
                                        <p:tgtEl>
                                          <p:spTgt spid="22221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22213"/>
                                        </p:tgtEl>
                                        <p:attrNameLst>
                                          <p:attrName>style.visibility</p:attrName>
                                        </p:attrNameLst>
                                      </p:cBhvr>
                                      <p:to>
                                        <p:strVal val="visible"/>
                                      </p:to>
                                    </p:set>
                                    <p:animEffect transition="in" filter="box(out)">
                                      <p:cBhvr>
                                        <p:cTn id="32" dur="500"/>
                                        <p:tgtEl>
                                          <p:spTgt spid="222213"/>
                                        </p:tgtEl>
                                      </p:cBhvr>
                                    </p:animEffect>
                                  </p:childTnLst>
                                  <p:subTnLst>
                                    <p:set>
                                      <p:cBhvr override="childStyle">
                                        <p:cTn dur="1" fill="hold" display="0" masterRel="nextClick" afterEffect="1"/>
                                        <p:tgtEl>
                                          <p:spTgt spid="22221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22210"/>
                                        </p:tgtEl>
                                        <p:attrNameLst>
                                          <p:attrName>style.visibility</p:attrName>
                                        </p:attrNameLst>
                                      </p:cBhvr>
                                      <p:to>
                                        <p:strVal val="visible"/>
                                      </p:to>
                                    </p:set>
                                    <p:animEffect transition="in" filter="box(out)">
                                      <p:cBhvr>
                                        <p:cTn id="37" dur="500"/>
                                        <p:tgtEl>
                                          <p:spTgt spid="2222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2242"/>
                                        </p:tgtEl>
                                        <p:attrNameLst>
                                          <p:attrName>style.visibility</p:attrName>
                                        </p:attrNameLst>
                                      </p:cBhvr>
                                      <p:to>
                                        <p:strVal val="visible"/>
                                      </p:to>
                                    </p:set>
                                    <p:animEffect transition="in" filter="wipe(up)">
                                      <p:cBhvr>
                                        <p:cTn id="42" dur="500"/>
                                        <p:tgtEl>
                                          <p:spTgt spid="222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42" grpId="0" animBg="1"/>
      <p:bldP spid="22224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z="3200" b="1">
                <a:solidFill>
                  <a:srgbClr val="800000"/>
                </a:solidFill>
              </a:rPr>
              <a:t>构造语法树</a:t>
            </a:r>
          </a:p>
        </p:txBody>
      </p:sp>
      <p:sp>
        <p:nvSpPr>
          <p:cNvPr id="70659" name="Rectangle 3"/>
          <p:cNvSpPr>
            <a:spLocks noGrp="1" noChangeArrowheads="1"/>
          </p:cNvSpPr>
          <p:nvPr>
            <p:ph type="body" sz="half" idx="1"/>
          </p:nvPr>
        </p:nvSpPr>
        <p:spPr>
          <a:xfrm>
            <a:off x="685800" y="1981200"/>
            <a:ext cx="3813175" cy="4114800"/>
          </a:xfrm>
        </p:spPr>
        <p:txBody>
          <a:bodyPr/>
          <a:lstStyle/>
          <a:p>
            <a:pPr>
              <a:lnSpc>
                <a:spcPct val="90000"/>
              </a:lnSpc>
              <a:buFontTx/>
              <a:buNone/>
            </a:pPr>
            <a:r>
              <a:rPr lang="en-US" altLang="zh-CN" b="1"/>
              <a:t>G[</a:t>
            </a:r>
            <a:r>
              <a:rPr lang="en-US" altLang="zh-CN" b="1">
                <a:latin typeface="宋体" pitchFamily="2" charset="-122"/>
              </a:rPr>
              <a:t>E</a:t>
            </a:r>
            <a:r>
              <a:rPr lang="en-US" altLang="zh-CN" b="1"/>
              <a:t>]</a:t>
            </a:r>
            <a:r>
              <a:rPr lang="zh-CN" altLang="en-US" b="1"/>
              <a:t>：   </a:t>
            </a:r>
            <a:r>
              <a:rPr lang="en-US" altLang="zh-CN" b="1">
                <a:latin typeface="宋体" pitchFamily="2" charset="-122"/>
              </a:rPr>
              <a:t>E→E+T|T</a:t>
            </a:r>
            <a:br>
              <a:rPr lang="en-US" altLang="zh-CN" b="1">
                <a:latin typeface="宋体" pitchFamily="2" charset="-122"/>
              </a:rPr>
            </a:br>
            <a:r>
              <a:rPr lang="en-US" altLang="zh-CN" b="1">
                <a:latin typeface="宋体" pitchFamily="2" charset="-122"/>
              </a:rPr>
              <a:t>      T→T*F|F</a:t>
            </a:r>
            <a:br>
              <a:rPr lang="en-US" altLang="zh-CN" b="1">
                <a:latin typeface="宋体" pitchFamily="2" charset="-122"/>
              </a:rPr>
            </a:br>
            <a:r>
              <a:rPr lang="en-US" altLang="zh-CN" b="1">
                <a:latin typeface="宋体" pitchFamily="2" charset="-122"/>
              </a:rPr>
              <a:t>      F→(E)|a</a:t>
            </a:r>
          </a:p>
          <a:p>
            <a:pPr>
              <a:lnSpc>
                <a:spcPct val="90000"/>
              </a:lnSpc>
              <a:buFontTx/>
              <a:buNone/>
            </a:pPr>
            <a:r>
              <a:rPr lang="en-US" altLang="zh-CN" b="1">
                <a:latin typeface="宋体" pitchFamily="2" charset="-122"/>
              </a:rPr>
              <a:t/>
            </a:r>
            <a:br>
              <a:rPr lang="en-US" altLang="zh-CN" b="1">
                <a:latin typeface="宋体" pitchFamily="2" charset="-122"/>
              </a:rPr>
            </a:br>
            <a:r>
              <a:rPr lang="en-US" altLang="zh-CN" b="1">
                <a:latin typeface="宋体" pitchFamily="2" charset="-122"/>
              </a:rPr>
              <a:t>E</a:t>
            </a:r>
            <a:r>
              <a:rPr lang="en-US" altLang="zh-CN" b="1">
                <a:sym typeface="Symbol" pitchFamily="18" charset="2"/>
              </a:rPr>
              <a:t>E+T T+T F+T a+T a+T*F</a:t>
            </a:r>
            <a:br>
              <a:rPr lang="en-US" altLang="zh-CN" b="1">
                <a:sym typeface="Symbol" pitchFamily="18" charset="2"/>
              </a:rPr>
            </a:br>
            <a:r>
              <a:rPr lang="en-US" altLang="zh-CN" b="1">
                <a:sym typeface="Symbol" pitchFamily="18" charset="2"/>
              </a:rPr>
              <a:t> a+F*F a+a*F a+a*a</a:t>
            </a:r>
            <a:br>
              <a:rPr lang="en-US" altLang="zh-CN" b="1">
                <a:sym typeface="Symbol" pitchFamily="18" charset="2"/>
              </a:rPr>
            </a:br>
            <a:endParaRPr lang="en-US" altLang="zh-CN" b="1">
              <a:sym typeface="Symbol" pitchFamily="18" charset="2"/>
            </a:endParaRPr>
          </a:p>
        </p:txBody>
      </p:sp>
      <p:sp>
        <p:nvSpPr>
          <p:cNvPr id="70660" name="Rectangle 4"/>
          <p:cNvSpPr>
            <a:spLocks noGrp="1" noChangeArrowheads="1"/>
          </p:cNvSpPr>
          <p:nvPr>
            <p:ph type="body" sz="half" idx="2"/>
          </p:nvPr>
        </p:nvSpPr>
        <p:spPr>
          <a:xfrm>
            <a:off x="4800600" y="1905000"/>
            <a:ext cx="3813175" cy="4114800"/>
          </a:xfrm>
        </p:spPr>
        <p:txBody>
          <a:bodyPr/>
          <a:lstStyle/>
          <a:p>
            <a:pPr>
              <a:buFontTx/>
              <a:buNone/>
            </a:pPr>
            <a:r>
              <a:rPr lang="en-US" altLang="zh-CN"/>
              <a:t> E                E</a:t>
            </a:r>
          </a:p>
          <a:p>
            <a:pPr>
              <a:buFontTx/>
              <a:buNone/>
            </a:pPr>
            <a:r>
              <a:rPr lang="en-US" altLang="zh-CN"/>
              <a:t>E + T        E  +  T</a:t>
            </a:r>
          </a:p>
          <a:p>
            <a:pPr>
              <a:buFontTx/>
              <a:buNone/>
            </a:pPr>
            <a:r>
              <a:rPr lang="en-US" altLang="zh-CN"/>
              <a:t>                T</a:t>
            </a:r>
          </a:p>
          <a:p>
            <a:pPr>
              <a:buFontTx/>
              <a:buNone/>
            </a:pPr>
            <a:endParaRPr lang="en-US" altLang="zh-CN"/>
          </a:p>
          <a:p>
            <a:pPr>
              <a:buFontTx/>
              <a:buNone/>
            </a:pPr>
            <a:r>
              <a:rPr lang="en-US" altLang="zh-CN"/>
              <a:t>        E</a:t>
            </a:r>
          </a:p>
          <a:p>
            <a:pPr>
              <a:buFontTx/>
              <a:buNone/>
            </a:pPr>
            <a:r>
              <a:rPr lang="en-US" altLang="zh-CN"/>
              <a:t>    E  +   T</a:t>
            </a:r>
          </a:p>
          <a:p>
            <a:pPr>
              <a:buFontTx/>
              <a:buNone/>
            </a:pPr>
            <a:r>
              <a:rPr lang="en-US" altLang="zh-CN"/>
              <a:t>   T</a:t>
            </a:r>
          </a:p>
          <a:p>
            <a:pPr>
              <a:buFontTx/>
              <a:buNone/>
            </a:pPr>
            <a:r>
              <a:rPr lang="en-US" altLang="zh-CN"/>
              <a:t>  F</a:t>
            </a:r>
          </a:p>
        </p:txBody>
      </p:sp>
      <p:sp>
        <p:nvSpPr>
          <p:cNvPr id="70661" name="Line 5"/>
          <p:cNvSpPr>
            <a:spLocks noChangeShapeType="1"/>
          </p:cNvSpPr>
          <p:nvPr/>
        </p:nvSpPr>
        <p:spPr bwMode="auto">
          <a:xfrm flipH="1">
            <a:off x="4953000" y="22860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2" name="Line 6"/>
          <p:cNvSpPr>
            <a:spLocks noChangeShapeType="1"/>
          </p:cNvSpPr>
          <p:nvPr/>
        </p:nvSpPr>
        <p:spPr bwMode="auto">
          <a:xfrm>
            <a:off x="5181600" y="2286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3" name="Line 7"/>
          <p:cNvSpPr>
            <a:spLocks noChangeShapeType="1"/>
          </p:cNvSpPr>
          <p:nvPr/>
        </p:nvSpPr>
        <p:spPr bwMode="auto">
          <a:xfrm>
            <a:off x="5181600" y="22860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4" name="Line 8"/>
          <p:cNvSpPr>
            <a:spLocks noChangeShapeType="1"/>
          </p:cNvSpPr>
          <p:nvPr/>
        </p:nvSpPr>
        <p:spPr bwMode="auto">
          <a:xfrm flipH="1">
            <a:off x="6477000" y="22098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5" name="Line 9"/>
          <p:cNvSpPr>
            <a:spLocks noChangeShapeType="1"/>
          </p:cNvSpPr>
          <p:nvPr/>
        </p:nvSpPr>
        <p:spPr bwMode="auto">
          <a:xfrm>
            <a:off x="6781800" y="2286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6" name="Line 10"/>
          <p:cNvSpPr>
            <a:spLocks noChangeShapeType="1"/>
          </p:cNvSpPr>
          <p:nvPr/>
        </p:nvSpPr>
        <p:spPr bwMode="auto">
          <a:xfrm>
            <a:off x="6934200" y="2209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7" name="Line 11"/>
          <p:cNvSpPr>
            <a:spLocks noChangeShapeType="1"/>
          </p:cNvSpPr>
          <p:nvPr/>
        </p:nvSpPr>
        <p:spPr bwMode="auto">
          <a:xfrm flipH="1">
            <a:off x="6477000" y="28194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8" name="Line 12"/>
          <p:cNvSpPr>
            <a:spLocks noChangeShapeType="1"/>
          </p:cNvSpPr>
          <p:nvPr/>
        </p:nvSpPr>
        <p:spPr bwMode="auto">
          <a:xfrm flipH="1">
            <a:off x="5105400" y="4800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69" name="Line 13"/>
          <p:cNvSpPr>
            <a:spLocks noChangeShapeType="1"/>
          </p:cNvSpPr>
          <p:nvPr/>
        </p:nvSpPr>
        <p:spPr bwMode="auto">
          <a:xfrm flipH="1">
            <a:off x="5257800" y="43434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70" name="Line 14"/>
          <p:cNvSpPr>
            <a:spLocks noChangeShapeType="1"/>
          </p:cNvSpPr>
          <p:nvPr/>
        </p:nvSpPr>
        <p:spPr bwMode="auto">
          <a:xfrm flipH="1">
            <a:off x="5791200" y="4343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71" name="Line 15"/>
          <p:cNvSpPr>
            <a:spLocks noChangeShapeType="1"/>
          </p:cNvSpPr>
          <p:nvPr/>
        </p:nvSpPr>
        <p:spPr bwMode="auto">
          <a:xfrm>
            <a:off x="5867400" y="4267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0672" name="Line 16"/>
          <p:cNvSpPr>
            <a:spLocks noChangeShapeType="1"/>
          </p:cNvSpPr>
          <p:nvPr/>
        </p:nvSpPr>
        <p:spPr bwMode="auto">
          <a:xfrm flipH="1">
            <a:off x="5029200" y="53340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3860593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3" name="Rectangle 3"/>
          <p:cNvSpPr>
            <a:spLocks noGrp="1" noChangeArrowheads="1"/>
          </p:cNvSpPr>
          <p:nvPr>
            <p:ph type="body" sz="half" idx="1"/>
          </p:nvPr>
        </p:nvSpPr>
        <p:spPr>
          <a:xfrm>
            <a:off x="685800" y="1981200"/>
            <a:ext cx="3813175" cy="4114800"/>
          </a:xfrm>
        </p:spPr>
        <p:txBody>
          <a:bodyPr/>
          <a:lstStyle/>
          <a:p>
            <a:pPr>
              <a:lnSpc>
                <a:spcPct val="90000"/>
              </a:lnSpc>
              <a:buFontTx/>
              <a:buNone/>
            </a:pPr>
            <a:r>
              <a:rPr lang="en-US" altLang="zh-CN" sz="2400" b="1">
                <a:latin typeface="宋体" pitchFamily="2" charset="-122"/>
              </a:rPr>
              <a:t>E</a:t>
            </a:r>
            <a:r>
              <a:rPr lang="en-US" altLang="zh-CN" sz="2400" b="1">
                <a:sym typeface="Symbol" pitchFamily="18" charset="2"/>
              </a:rPr>
              <a:t>E+T T+T F+T a+T a+T*F</a:t>
            </a:r>
            <a:br>
              <a:rPr lang="en-US" altLang="zh-CN" sz="2400" b="1">
                <a:sym typeface="Symbol" pitchFamily="18" charset="2"/>
              </a:rPr>
            </a:br>
            <a:r>
              <a:rPr lang="en-US" altLang="zh-CN" sz="2400" b="1">
                <a:sym typeface="Symbol" pitchFamily="18" charset="2"/>
              </a:rPr>
              <a:t> a+F*F a+a*F a+a*a</a:t>
            </a:r>
          </a:p>
          <a:p>
            <a:pPr>
              <a:lnSpc>
                <a:spcPct val="90000"/>
              </a:lnSpc>
              <a:buFontTx/>
              <a:buNone/>
            </a:pPr>
            <a:r>
              <a:rPr lang="en-US" altLang="zh-CN" sz="2400" b="1">
                <a:latin typeface="宋体" pitchFamily="2" charset="-122"/>
              </a:rPr>
              <a:t>E</a:t>
            </a:r>
            <a:r>
              <a:rPr lang="en-US" altLang="zh-CN" sz="2400" b="1">
                <a:sym typeface="Symbol" pitchFamily="18" charset="2"/>
              </a:rPr>
              <a:t>E+T E+T*F E+T*a E+F*a E+a*a</a:t>
            </a:r>
            <a:br>
              <a:rPr lang="en-US" altLang="zh-CN" sz="2400" b="1">
                <a:sym typeface="Symbol" pitchFamily="18" charset="2"/>
              </a:rPr>
            </a:br>
            <a:r>
              <a:rPr lang="en-US" altLang="zh-CN" sz="2400" b="1">
                <a:sym typeface="Symbol" pitchFamily="18" charset="2"/>
              </a:rPr>
              <a:t> T+a*a F+a*a a+a*a</a:t>
            </a:r>
          </a:p>
          <a:p>
            <a:pPr>
              <a:lnSpc>
                <a:spcPct val="90000"/>
              </a:lnSpc>
              <a:buFontTx/>
              <a:buNone/>
            </a:pPr>
            <a:r>
              <a:rPr lang="en-US" altLang="zh-CN" sz="2400" b="1">
                <a:latin typeface="宋体" pitchFamily="2" charset="-122"/>
              </a:rPr>
              <a:t>E</a:t>
            </a:r>
            <a:r>
              <a:rPr lang="en-US" altLang="zh-CN" sz="2400" b="1">
                <a:sym typeface="Symbol" pitchFamily="18" charset="2"/>
              </a:rPr>
              <a:t>E+T T+T T+T*F F+T*F F+F*F</a:t>
            </a:r>
            <a:br>
              <a:rPr lang="en-US" altLang="zh-CN" sz="2400" b="1">
                <a:sym typeface="Symbol" pitchFamily="18" charset="2"/>
              </a:rPr>
            </a:br>
            <a:r>
              <a:rPr lang="en-US" altLang="zh-CN" sz="2400" b="1">
                <a:sym typeface="Symbol" pitchFamily="18" charset="2"/>
              </a:rPr>
              <a:t> a+F*F a+F*a a+a*a</a:t>
            </a:r>
            <a:br>
              <a:rPr lang="en-US" altLang="zh-CN" sz="2400" b="1">
                <a:sym typeface="Symbol" pitchFamily="18" charset="2"/>
              </a:rPr>
            </a:br>
            <a:endParaRPr lang="en-US" altLang="zh-CN" sz="2400" b="1">
              <a:sym typeface="Symbol" pitchFamily="18" charset="2"/>
            </a:endParaRPr>
          </a:p>
        </p:txBody>
      </p:sp>
      <p:sp>
        <p:nvSpPr>
          <p:cNvPr id="71684" name="Text Box 4"/>
          <p:cNvSpPr txBox="1">
            <a:spLocks noGrp="1" noChangeArrowheads="1"/>
          </p:cNvSpPr>
          <p:nvPr>
            <p:ph type="body" sz="half" idx="2"/>
          </p:nvPr>
        </p:nvSpPr>
        <p:spPr>
          <a:xfrm>
            <a:off x="4645025" y="1981200"/>
            <a:ext cx="3813175" cy="4114800"/>
          </a:xfrm>
          <a:noFill/>
          <a:ln/>
        </p:spPr>
        <p:txBody>
          <a:bodyPr/>
          <a:lstStyle/>
          <a:p>
            <a:pPr>
              <a:spcBef>
                <a:spcPct val="50000"/>
              </a:spcBef>
              <a:buFontTx/>
              <a:buNone/>
            </a:pPr>
            <a:r>
              <a:rPr lang="en-US" altLang="zh-CN" b="1">
                <a:latin typeface="宋体" pitchFamily="2" charset="-122"/>
              </a:rPr>
              <a:t>      E</a:t>
            </a:r>
          </a:p>
          <a:p>
            <a:pPr>
              <a:spcBef>
                <a:spcPct val="50000"/>
              </a:spcBef>
              <a:buFontTx/>
              <a:buNone/>
            </a:pPr>
            <a:r>
              <a:rPr lang="en-US" altLang="zh-CN" b="1">
                <a:latin typeface="宋体" pitchFamily="2" charset="-122"/>
              </a:rPr>
              <a:t>    E + T</a:t>
            </a:r>
          </a:p>
          <a:p>
            <a:pPr>
              <a:spcBef>
                <a:spcPct val="50000"/>
              </a:spcBef>
              <a:buFontTx/>
              <a:buNone/>
            </a:pPr>
            <a:r>
              <a:rPr lang="en-US" altLang="zh-CN" b="1">
                <a:latin typeface="宋体" pitchFamily="2" charset="-122"/>
              </a:rPr>
              <a:t>  T     T *  F</a:t>
            </a:r>
          </a:p>
          <a:p>
            <a:pPr>
              <a:spcBef>
                <a:spcPct val="50000"/>
              </a:spcBef>
              <a:buFontTx/>
              <a:buNone/>
            </a:pPr>
            <a:r>
              <a:rPr lang="en-US" altLang="zh-CN" b="1">
                <a:latin typeface="宋体" pitchFamily="2" charset="-122"/>
              </a:rPr>
              <a:t>  F     F     a</a:t>
            </a:r>
          </a:p>
          <a:p>
            <a:pPr>
              <a:spcBef>
                <a:spcPct val="50000"/>
              </a:spcBef>
              <a:buFontTx/>
              <a:buNone/>
            </a:pPr>
            <a:r>
              <a:rPr lang="en-US" altLang="zh-CN" b="1">
                <a:latin typeface="宋体" pitchFamily="2" charset="-122"/>
              </a:rPr>
              <a:t>  a     a  </a:t>
            </a:r>
          </a:p>
          <a:p>
            <a:pPr>
              <a:spcBef>
                <a:spcPct val="50000"/>
              </a:spcBef>
              <a:buFontTx/>
              <a:buNone/>
            </a:pPr>
            <a:r>
              <a:rPr lang="zh-CN" altLang="en-US" sz="2400" b="1"/>
              <a:t>看不出句型中的符号被替代的顺序</a:t>
            </a:r>
          </a:p>
        </p:txBody>
      </p:sp>
      <p:sp>
        <p:nvSpPr>
          <p:cNvPr id="71685" name="Line 5"/>
          <p:cNvSpPr>
            <a:spLocks noChangeShapeType="1"/>
          </p:cNvSpPr>
          <p:nvPr/>
        </p:nvSpPr>
        <p:spPr bwMode="auto">
          <a:xfrm flipH="1">
            <a:off x="5486400" y="22098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86" name="Line 6"/>
          <p:cNvSpPr>
            <a:spLocks noChangeShapeType="1"/>
          </p:cNvSpPr>
          <p:nvPr/>
        </p:nvSpPr>
        <p:spPr bwMode="auto">
          <a:xfrm>
            <a:off x="6019800" y="22860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87" name="Line 7"/>
          <p:cNvSpPr>
            <a:spLocks noChangeShapeType="1"/>
          </p:cNvSpPr>
          <p:nvPr/>
        </p:nvSpPr>
        <p:spPr bwMode="auto">
          <a:xfrm>
            <a:off x="58674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88" name="Line 8"/>
          <p:cNvSpPr>
            <a:spLocks noChangeShapeType="1"/>
          </p:cNvSpPr>
          <p:nvPr/>
        </p:nvSpPr>
        <p:spPr bwMode="auto">
          <a:xfrm flipH="1">
            <a:off x="5181600" y="29718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89" name="Line 9"/>
          <p:cNvSpPr>
            <a:spLocks noChangeShapeType="1"/>
          </p:cNvSpPr>
          <p:nvPr/>
        </p:nvSpPr>
        <p:spPr bwMode="auto">
          <a:xfrm>
            <a:off x="62484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0" name="Line 10"/>
          <p:cNvSpPr>
            <a:spLocks noChangeShapeType="1"/>
          </p:cNvSpPr>
          <p:nvPr/>
        </p:nvSpPr>
        <p:spPr bwMode="auto">
          <a:xfrm>
            <a:off x="6324600" y="2895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1" name="Line 11"/>
          <p:cNvSpPr>
            <a:spLocks noChangeShapeType="1"/>
          </p:cNvSpPr>
          <p:nvPr/>
        </p:nvSpPr>
        <p:spPr bwMode="auto">
          <a:xfrm>
            <a:off x="6324600" y="28194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2" name="Line 12"/>
          <p:cNvSpPr>
            <a:spLocks noChangeShapeType="1"/>
          </p:cNvSpPr>
          <p:nvPr/>
        </p:nvSpPr>
        <p:spPr bwMode="auto">
          <a:xfrm>
            <a:off x="51816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3" name="Line 13"/>
          <p:cNvSpPr>
            <a:spLocks noChangeShapeType="1"/>
          </p:cNvSpPr>
          <p:nvPr/>
        </p:nvSpPr>
        <p:spPr bwMode="auto">
          <a:xfrm>
            <a:off x="62484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4" name="Line 14"/>
          <p:cNvSpPr>
            <a:spLocks noChangeShapeType="1"/>
          </p:cNvSpPr>
          <p:nvPr/>
        </p:nvSpPr>
        <p:spPr bwMode="auto">
          <a:xfrm>
            <a:off x="7162800" y="3581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5" name="Line 15"/>
          <p:cNvSpPr>
            <a:spLocks noChangeShapeType="1"/>
          </p:cNvSpPr>
          <p:nvPr/>
        </p:nvSpPr>
        <p:spPr bwMode="auto">
          <a:xfrm>
            <a:off x="5181600" y="4191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71696" name="Line 16"/>
          <p:cNvSpPr>
            <a:spLocks noChangeShapeType="1"/>
          </p:cNvSpPr>
          <p:nvPr/>
        </p:nvSpPr>
        <p:spPr bwMode="auto">
          <a:xfrm>
            <a:off x="6248400" y="4267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869867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additive="base">
                                        <p:cTn id="7" dur="500" fill="hold"/>
                                        <p:tgtEl>
                                          <p:spTgt spid="716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4">
                                            <p:txEl>
                                              <p:pRg st="1" end="1"/>
                                            </p:txEl>
                                          </p:spTgt>
                                        </p:tgtEl>
                                        <p:attrNameLst>
                                          <p:attrName>style.visibility</p:attrName>
                                        </p:attrNameLst>
                                      </p:cBhvr>
                                      <p:to>
                                        <p:strVal val="visible"/>
                                      </p:to>
                                    </p:set>
                                    <p:anim calcmode="lin" valueType="num">
                                      <p:cBhvr additive="base">
                                        <p:cTn id="13" dur="500" fill="hold"/>
                                        <p:tgtEl>
                                          <p:spTgt spid="716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4">
                                            <p:txEl>
                                              <p:pRg st="2" end="2"/>
                                            </p:txEl>
                                          </p:spTgt>
                                        </p:tgtEl>
                                        <p:attrNameLst>
                                          <p:attrName>style.visibility</p:attrName>
                                        </p:attrNameLst>
                                      </p:cBhvr>
                                      <p:to>
                                        <p:strVal val="visible"/>
                                      </p:to>
                                    </p:set>
                                    <p:anim calcmode="lin" valueType="num">
                                      <p:cBhvr additive="base">
                                        <p:cTn id="19" dur="500" fill="hold"/>
                                        <p:tgtEl>
                                          <p:spTgt spid="716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4">
                                            <p:txEl>
                                              <p:pRg st="3" end="3"/>
                                            </p:txEl>
                                          </p:spTgt>
                                        </p:tgtEl>
                                        <p:attrNameLst>
                                          <p:attrName>style.visibility</p:attrName>
                                        </p:attrNameLst>
                                      </p:cBhvr>
                                      <p:to>
                                        <p:strVal val="visible"/>
                                      </p:to>
                                    </p:set>
                                    <p:anim calcmode="lin" valueType="num">
                                      <p:cBhvr additive="base">
                                        <p:cTn id="25" dur="500" fill="hold"/>
                                        <p:tgtEl>
                                          <p:spTgt spid="716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4">
                                            <p:txEl>
                                              <p:pRg st="4" end="4"/>
                                            </p:txEl>
                                          </p:spTgt>
                                        </p:tgtEl>
                                        <p:attrNameLst>
                                          <p:attrName>style.visibility</p:attrName>
                                        </p:attrNameLst>
                                      </p:cBhvr>
                                      <p:to>
                                        <p:strVal val="visible"/>
                                      </p:to>
                                    </p:set>
                                    <p:anim calcmode="lin" valueType="num">
                                      <p:cBhvr additive="base">
                                        <p:cTn id="31" dur="500" fill="hold"/>
                                        <p:tgtEl>
                                          <p:spTgt spid="7168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4">
                                            <p:txEl>
                                              <p:pRg st="5" end="5"/>
                                            </p:txEl>
                                          </p:spTgt>
                                        </p:tgtEl>
                                        <p:attrNameLst>
                                          <p:attrName>style.visibility</p:attrName>
                                        </p:attrNameLst>
                                      </p:cBhvr>
                                      <p:to>
                                        <p:strVal val="visible"/>
                                      </p:to>
                                    </p:set>
                                    <p:anim calcmode="lin" valueType="num">
                                      <p:cBhvr additive="base">
                                        <p:cTn id="37" dur="500" fill="hold"/>
                                        <p:tgtEl>
                                          <p:spTgt spid="7168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3200" b="1">
                <a:solidFill>
                  <a:srgbClr val="800000"/>
                </a:solidFill>
              </a:rPr>
              <a:t>上下文无关文法的语法树的用处</a:t>
            </a:r>
          </a:p>
        </p:txBody>
      </p:sp>
      <p:sp>
        <p:nvSpPr>
          <p:cNvPr id="72707" name="Rectangle 3"/>
          <p:cNvSpPr>
            <a:spLocks noGrp="1" noChangeArrowheads="1"/>
          </p:cNvSpPr>
          <p:nvPr>
            <p:ph type="body" idx="1"/>
          </p:nvPr>
        </p:nvSpPr>
        <p:spPr>
          <a:xfrm>
            <a:off x="228600" y="1885950"/>
            <a:ext cx="8686800" cy="1085850"/>
          </a:xfrm>
        </p:spPr>
        <p:txBody>
          <a:bodyPr/>
          <a:lstStyle/>
          <a:p>
            <a:pPr>
              <a:buFontTx/>
              <a:buNone/>
            </a:pPr>
            <a:r>
              <a:rPr lang="zh-CN" altLang="en-US" b="1"/>
              <a:t>用于描述上下文无关文法</a:t>
            </a:r>
            <a:r>
              <a:rPr lang="zh-CN" altLang="en-US" b="1" i="1" u="sng">
                <a:solidFill>
                  <a:srgbClr val="CC3300"/>
                </a:solidFill>
              </a:rPr>
              <a:t>句型推导</a:t>
            </a:r>
            <a:r>
              <a:rPr lang="zh-CN" altLang="en-US" b="1"/>
              <a:t>的</a:t>
            </a:r>
            <a:r>
              <a:rPr lang="zh-CN" altLang="en-US" b="1">
                <a:solidFill>
                  <a:srgbClr val="0033CC"/>
                </a:solidFill>
              </a:rPr>
              <a:t>直观方法</a:t>
            </a:r>
            <a:endParaRPr lang="zh-CN" altLang="en-US" b="1"/>
          </a:p>
        </p:txBody>
      </p:sp>
      <p:sp>
        <p:nvSpPr>
          <p:cNvPr id="72708" name="Text Box 4"/>
          <p:cNvSpPr txBox="1">
            <a:spLocks noChangeArrowheads="1"/>
          </p:cNvSpPr>
          <p:nvPr/>
        </p:nvSpPr>
        <p:spPr bwMode="auto">
          <a:xfrm>
            <a:off x="381000" y="3124200"/>
            <a:ext cx="2514600" cy="3195638"/>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ea typeface="宋体" pitchFamily="2" charset="-122"/>
              </a:rPr>
              <a:t>  </a:t>
            </a:r>
            <a:r>
              <a:rPr lang="zh-CN" altLang="en-US">
                <a:solidFill>
                  <a:srgbClr val="000000"/>
                </a:solidFill>
                <a:ea typeface="宋体" pitchFamily="2" charset="-122"/>
              </a:rPr>
              <a:t>例</a:t>
            </a:r>
            <a:r>
              <a:rPr lang="en-US" altLang="zh-CN">
                <a:solidFill>
                  <a:srgbClr val="000000"/>
                </a:solidFill>
                <a:ea typeface="宋体" pitchFamily="2" charset="-122"/>
              </a:rPr>
              <a:t>: G[S]:</a:t>
            </a:r>
          </a:p>
          <a:p>
            <a:pPr>
              <a:spcBef>
                <a:spcPct val="50000"/>
              </a:spcBef>
            </a:pPr>
            <a:r>
              <a:rPr lang="en-US" altLang="zh-CN">
                <a:solidFill>
                  <a:srgbClr val="000000"/>
                </a:solidFill>
                <a:ea typeface="宋体" pitchFamily="2" charset="-122"/>
              </a:rPr>
              <a:t>	S</a:t>
            </a:r>
            <a:r>
              <a:rPr lang="en-US" altLang="zh-CN">
                <a:solidFill>
                  <a:srgbClr val="000000"/>
                </a:solidFill>
                <a:latin typeface="宋体" pitchFamily="2" charset="-122"/>
                <a:ea typeface="宋体" pitchFamily="2" charset="-122"/>
              </a:rPr>
              <a:t>→</a:t>
            </a:r>
            <a:r>
              <a:rPr lang="en-US" altLang="zh-CN">
                <a:solidFill>
                  <a:srgbClr val="CC3300"/>
                </a:solidFill>
                <a:ea typeface="宋体" pitchFamily="2" charset="-122"/>
              </a:rPr>
              <a:t>a</a:t>
            </a:r>
            <a:r>
              <a:rPr lang="en-US" altLang="zh-CN">
                <a:solidFill>
                  <a:srgbClr val="000000"/>
                </a:solidFill>
                <a:ea typeface="宋体" pitchFamily="2" charset="-122"/>
              </a:rPr>
              <a:t>AS</a:t>
            </a: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000000"/>
                </a:solidFill>
                <a:ea typeface="宋体" pitchFamily="2" charset="-122"/>
              </a:rPr>
              <a:t>S</a:t>
            </a:r>
            <a:r>
              <a:rPr lang="en-US" altLang="zh-CN">
                <a:solidFill>
                  <a:srgbClr val="CC3300"/>
                </a:solidFill>
                <a:ea typeface="宋体" pitchFamily="2" charset="-122"/>
              </a:rPr>
              <a:t>b</a:t>
            </a:r>
            <a:r>
              <a:rPr lang="en-US" altLang="zh-CN">
                <a:solidFill>
                  <a:srgbClr val="000000"/>
                </a:solidFill>
                <a:ea typeface="宋体" pitchFamily="2" charset="-122"/>
              </a:rPr>
              <a:t>A</a:t>
            </a: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000000"/>
                </a:solidFill>
                <a:ea typeface="宋体" pitchFamily="2" charset="-122"/>
              </a:rPr>
              <a:t>SS</a:t>
            </a:r>
          </a:p>
          <a:p>
            <a:pPr>
              <a:spcBef>
                <a:spcPct val="50000"/>
              </a:spcBef>
            </a:pPr>
            <a:r>
              <a:rPr lang="en-US" altLang="zh-CN">
                <a:solidFill>
                  <a:srgbClr val="000000"/>
                </a:solidFill>
                <a:ea typeface="宋体" pitchFamily="2" charset="-122"/>
              </a:rPr>
              <a:t>	S</a:t>
            </a:r>
            <a:r>
              <a:rPr lang="en-US" altLang="zh-CN">
                <a:solidFill>
                  <a:srgbClr val="000000"/>
                </a:solidFill>
                <a:latin typeface="宋体" pitchFamily="2" charset="-122"/>
                <a:ea typeface="宋体" pitchFamily="2" charset="-122"/>
              </a:rPr>
              <a:t>→</a:t>
            </a:r>
            <a:r>
              <a:rPr lang="en-US" altLang="zh-CN">
                <a:solidFill>
                  <a:srgbClr val="CC3300"/>
                </a:solidFill>
                <a:ea typeface="宋体" pitchFamily="2" charset="-122"/>
              </a:rPr>
              <a:t>a</a:t>
            </a:r>
            <a:endParaRPr lang="en-US" altLang="zh-CN">
              <a:solidFill>
                <a:srgbClr val="000000"/>
              </a:solidFill>
              <a:ea typeface="宋体" pitchFamily="2" charset="-122"/>
            </a:endParaRP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CC3300"/>
                </a:solidFill>
                <a:ea typeface="宋体" pitchFamily="2" charset="-122"/>
              </a:rPr>
              <a:t>ba</a:t>
            </a:r>
            <a:endParaRPr lang="en-US" altLang="zh-CN">
              <a:solidFill>
                <a:srgbClr val="000000"/>
              </a:solidFill>
              <a:ea typeface="宋体" pitchFamily="2" charset="-122"/>
            </a:endParaRPr>
          </a:p>
        </p:txBody>
      </p:sp>
      <p:sp>
        <p:nvSpPr>
          <p:cNvPr id="72709" name="Text Box 5"/>
          <p:cNvSpPr txBox="1">
            <a:spLocks noChangeArrowheads="1"/>
          </p:cNvSpPr>
          <p:nvPr/>
        </p:nvSpPr>
        <p:spPr bwMode="auto">
          <a:xfrm>
            <a:off x="4572000" y="3048000"/>
            <a:ext cx="4191000" cy="210026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ea typeface="宋体" pitchFamily="2" charset="-122"/>
              </a:rPr>
              <a:t>                         S</a:t>
            </a:r>
          </a:p>
          <a:p>
            <a:pPr>
              <a:spcBef>
                <a:spcPct val="50000"/>
              </a:spcBef>
            </a:pPr>
            <a:r>
              <a:rPr lang="en-US" altLang="zh-CN">
                <a:solidFill>
                  <a:srgbClr val="000000"/>
                </a:solidFill>
                <a:ea typeface="宋体" pitchFamily="2" charset="-122"/>
              </a:rPr>
              <a:t>             </a:t>
            </a:r>
            <a:r>
              <a:rPr lang="en-US" altLang="zh-CN">
                <a:solidFill>
                  <a:srgbClr val="CC3300"/>
                </a:solidFill>
                <a:ea typeface="宋体" pitchFamily="2" charset="-122"/>
              </a:rPr>
              <a:t>a</a:t>
            </a:r>
            <a:r>
              <a:rPr lang="en-US" altLang="zh-CN">
                <a:solidFill>
                  <a:srgbClr val="000000"/>
                </a:solidFill>
                <a:ea typeface="宋体" pitchFamily="2" charset="-122"/>
              </a:rPr>
              <a:t>          A        S</a:t>
            </a:r>
          </a:p>
          <a:p>
            <a:pPr>
              <a:spcBef>
                <a:spcPct val="50000"/>
              </a:spcBef>
            </a:pPr>
            <a:r>
              <a:rPr lang="en-US" altLang="zh-CN">
                <a:solidFill>
                  <a:srgbClr val="000000"/>
                </a:solidFill>
                <a:ea typeface="宋体" pitchFamily="2" charset="-122"/>
              </a:rPr>
              <a:t>               S        </a:t>
            </a:r>
            <a:r>
              <a:rPr lang="en-US" altLang="zh-CN">
                <a:solidFill>
                  <a:srgbClr val="CC3300"/>
                </a:solidFill>
                <a:ea typeface="宋体" pitchFamily="2" charset="-122"/>
              </a:rPr>
              <a:t>b</a:t>
            </a:r>
            <a:r>
              <a:rPr lang="en-US" altLang="zh-CN">
                <a:solidFill>
                  <a:srgbClr val="000000"/>
                </a:solidFill>
                <a:ea typeface="宋体" pitchFamily="2" charset="-122"/>
              </a:rPr>
              <a:t>      A      </a:t>
            </a:r>
            <a:r>
              <a:rPr lang="en-US" altLang="zh-CN">
                <a:solidFill>
                  <a:srgbClr val="CC3300"/>
                </a:solidFill>
                <a:ea typeface="宋体" pitchFamily="2" charset="-122"/>
              </a:rPr>
              <a:t>a</a:t>
            </a:r>
            <a:endParaRPr lang="en-US" altLang="zh-CN">
              <a:solidFill>
                <a:srgbClr val="000000"/>
              </a:solidFill>
              <a:ea typeface="宋体" pitchFamily="2" charset="-122"/>
            </a:endParaRPr>
          </a:p>
          <a:p>
            <a:pPr>
              <a:spcBef>
                <a:spcPct val="50000"/>
              </a:spcBef>
            </a:pPr>
            <a:r>
              <a:rPr lang="en-US" altLang="zh-CN">
                <a:solidFill>
                  <a:srgbClr val="000000"/>
                </a:solidFill>
                <a:ea typeface="宋体" pitchFamily="2" charset="-122"/>
              </a:rPr>
              <a:t>               </a:t>
            </a:r>
            <a:r>
              <a:rPr lang="en-US" altLang="zh-CN">
                <a:solidFill>
                  <a:srgbClr val="CC3300"/>
                </a:solidFill>
                <a:ea typeface="宋体" pitchFamily="2" charset="-122"/>
              </a:rPr>
              <a:t>a</a:t>
            </a:r>
            <a:r>
              <a:rPr lang="en-US" altLang="zh-CN">
                <a:solidFill>
                  <a:srgbClr val="000000"/>
                </a:solidFill>
                <a:ea typeface="宋体" pitchFamily="2" charset="-122"/>
              </a:rPr>
              <a:t>             </a:t>
            </a:r>
            <a:r>
              <a:rPr lang="en-US" altLang="zh-CN">
                <a:solidFill>
                  <a:srgbClr val="CC3300"/>
                </a:solidFill>
                <a:ea typeface="宋体" pitchFamily="2" charset="-122"/>
              </a:rPr>
              <a:t>b</a:t>
            </a:r>
            <a:r>
              <a:rPr lang="en-US" altLang="zh-CN">
                <a:solidFill>
                  <a:srgbClr val="000000"/>
                </a:solidFill>
                <a:ea typeface="宋体" pitchFamily="2" charset="-122"/>
              </a:rPr>
              <a:t>      </a:t>
            </a:r>
            <a:r>
              <a:rPr lang="en-US" altLang="zh-CN">
                <a:solidFill>
                  <a:srgbClr val="CC3300"/>
                </a:solidFill>
                <a:ea typeface="宋体" pitchFamily="2" charset="-122"/>
              </a:rPr>
              <a:t>a</a:t>
            </a:r>
            <a:endParaRPr lang="en-US" altLang="zh-CN">
              <a:solidFill>
                <a:srgbClr val="000000"/>
              </a:solidFill>
              <a:ea typeface="宋体" pitchFamily="2" charset="-122"/>
            </a:endParaRPr>
          </a:p>
        </p:txBody>
      </p:sp>
      <p:sp>
        <p:nvSpPr>
          <p:cNvPr id="72710" name="Line 6"/>
          <p:cNvSpPr>
            <a:spLocks noChangeShapeType="1"/>
          </p:cNvSpPr>
          <p:nvPr/>
        </p:nvSpPr>
        <p:spPr bwMode="auto">
          <a:xfrm>
            <a:off x="6629400" y="3429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1" name="Line 7"/>
          <p:cNvSpPr>
            <a:spLocks noChangeShapeType="1"/>
          </p:cNvSpPr>
          <p:nvPr/>
        </p:nvSpPr>
        <p:spPr bwMode="auto">
          <a:xfrm flipH="1">
            <a:off x="5715000" y="3429000"/>
            <a:ext cx="914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2" name="Line 8"/>
          <p:cNvSpPr>
            <a:spLocks noChangeShapeType="1"/>
          </p:cNvSpPr>
          <p:nvPr/>
        </p:nvSpPr>
        <p:spPr bwMode="auto">
          <a:xfrm>
            <a:off x="6629400" y="3429000"/>
            <a:ext cx="838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3" name="Line 9"/>
          <p:cNvSpPr>
            <a:spLocks noChangeShapeType="1"/>
          </p:cNvSpPr>
          <p:nvPr/>
        </p:nvSpPr>
        <p:spPr bwMode="auto">
          <a:xfrm>
            <a:off x="6629400" y="3962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4" name="Line 10"/>
          <p:cNvSpPr>
            <a:spLocks noChangeShapeType="1"/>
          </p:cNvSpPr>
          <p:nvPr/>
        </p:nvSpPr>
        <p:spPr bwMode="auto">
          <a:xfrm flipH="1">
            <a:off x="5943600" y="39624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5" name="Line 11"/>
          <p:cNvSpPr>
            <a:spLocks noChangeShapeType="1"/>
          </p:cNvSpPr>
          <p:nvPr/>
        </p:nvSpPr>
        <p:spPr bwMode="auto">
          <a:xfrm>
            <a:off x="6629400" y="39624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6" name="Line 12"/>
          <p:cNvSpPr>
            <a:spLocks noChangeShapeType="1"/>
          </p:cNvSpPr>
          <p:nvPr/>
        </p:nvSpPr>
        <p:spPr bwMode="auto">
          <a:xfrm>
            <a:off x="7620000" y="3962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7" name="Line 13"/>
          <p:cNvSpPr>
            <a:spLocks noChangeShapeType="1"/>
          </p:cNvSpPr>
          <p:nvPr/>
        </p:nvSpPr>
        <p:spPr bwMode="auto">
          <a:xfrm>
            <a:off x="5867400" y="4495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8" name="Line 14"/>
          <p:cNvSpPr>
            <a:spLocks noChangeShapeType="1"/>
          </p:cNvSpPr>
          <p:nvPr/>
        </p:nvSpPr>
        <p:spPr bwMode="auto">
          <a:xfrm flipH="1">
            <a:off x="7010400" y="4495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19" name="Line 15"/>
          <p:cNvSpPr>
            <a:spLocks noChangeShapeType="1"/>
          </p:cNvSpPr>
          <p:nvPr/>
        </p:nvSpPr>
        <p:spPr bwMode="auto">
          <a:xfrm>
            <a:off x="7315200" y="4495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2720" name="Text Box 16"/>
          <p:cNvSpPr txBox="1">
            <a:spLocks noChangeArrowheads="1"/>
          </p:cNvSpPr>
          <p:nvPr/>
        </p:nvSpPr>
        <p:spPr bwMode="auto">
          <a:xfrm>
            <a:off x="5029200" y="2590800"/>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0000"/>
                </a:solidFill>
                <a:ea typeface="宋体" pitchFamily="2" charset="-122"/>
              </a:rPr>
              <a:t>句型</a:t>
            </a:r>
            <a:r>
              <a:rPr lang="en-US" altLang="zh-CN" sz="2000">
                <a:solidFill>
                  <a:srgbClr val="CC3300"/>
                </a:solidFill>
                <a:ea typeface="宋体" pitchFamily="2" charset="-122"/>
              </a:rPr>
              <a:t>aabbaa</a:t>
            </a:r>
            <a:r>
              <a:rPr lang="zh-CN" altLang="en-US" sz="2000">
                <a:solidFill>
                  <a:srgbClr val="000000"/>
                </a:solidFill>
                <a:ea typeface="宋体" pitchFamily="2" charset="-122"/>
              </a:rPr>
              <a:t>的</a:t>
            </a:r>
            <a:r>
              <a:rPr lang="zh-CN" altLang="en-US" sz="2000">
                <a:solidFill>
                  <a:srgbClr val="0033CC"/>
                </a:solidFill>
                <a:ea typeface="宋体" pitchFamily="2" charset="-122"/>
              </a:rPr>
              <a:t>语法树</a:t>
            </a:r>
            <a:r>
              <a:rPr lang="zh-CN" altLang="en-US" sz="2000">
                <a:solidFill>
                  <a:srgbClr val="000000"/>
                </a:solidFill>
                <a:ea typeface="宋体" pitchFamily="2" charset="-122"/>
              </a:rPr>
              <a:t>（推导树）</a:t>
            </a:r>
            <a:endParaRPr lang="zh-CN" altLang="en-US" sz="2000">
              <a:solidFill>
                <a:srgbClr val="000000"/>
              </a:solidFill>
              <a:ea typeface="宋体" pitchFamily="2" charset="-122"/>
              <a:sym typeface="Symbol" pitchFamily="18" charset="2"/>
            </a:endParaRPr>
          </a:p>
        </p:txBody>
      </p:sp>
      <p:sp>
        <p:nvSpPr>
          <p:cNvPr id="72721" name="Text Box 17"/>
          <p:cNvSpPr txBox="1">
            <a:spLocks noChangeArrowheads="1"/>
          </p:cNvSpPr>
          <p:nvPr/>
        </p:nvSpPr>
        <p:spPr bwMode="auto">
          <a:xfrm>
            <a:off x="2971800" y="5257800"/>
            <a:ext cx="6172200" cy="1562100"/>
          </a:xfrm>
          <a:prstGeom prst="rect">
            <a:avLst/>
          </a:prstGeom>
          <a:solidFill>
            <a:schemeClr val="accent1">
              <a:lumMod val="20000"/>
              <a:lumOff val="80000"/>
            </a:schemeClr>
          </a:solidFill>
          <a:ln w="9525">
            <a:solidFill>
              <a:schemeClr val="tx1"/>
            </a:solidFill>
            <a:miter lim="800000"/>
            <a:headEnd/>
            <a:tailEnd/>
          </a:ln>
          <a:effectLst/>
          <a:extLst/>
        </p:spPr>
        <p:txBody>
          <a:bodyPr>
            <a:spAutoFit/>
          </a:bodyPr>
          <a:lstStyle/>
          <a:p>
            <a:pPr>
              <a:spcBef>
                <a:spcPct val="50000"/>
              </a:spcBef>
            </a:pPr>
            <a:r>
              <a:rPr lang="zh-CN" altLang="en-US" dirty="0">
                <a:solidFill>
                  <a:srgbClr val="CC3300"/>
                </a:solidFill>
                <a:ea typeface="宋体" pitchFamily="2" charset="-122"/>
              </a:rPr>
              <a:t>叶子结点</a:t>
            </a:r>
            <a:r>
              <a:rPr lang="zh-CN" altLang="en-US" dirty="0">
                <a:solidFill>
                  <a:srgbClr val="000000"/>
                </a:solidFill>
                <a:ea typeface="宋体" pitchFamily="2" charset="-122"/>
              </a:rPr>
              <a:t>：树中</a:t>
            </a:r>
            <a:r>
              <a:rPr lang="zh-CN" altLang="en-US" dirty="0">
                <a:solidFill>
                  <a:srgbClr val="0033CC"/>
                </a:solidFill>
                <a:ea typeface="宋体" pitchFamily="2" charset="-122"/>
              </a:rPr>
              <a:t>没有子孙的结点</a:t>
            </a:r>
            <a:r>
              <a:rPr lang="zh-CN" altLang="en-US" dirty="0">
                <a:solidFill>
                  <a:srgbClr val="000000"/>
                </a:solidFill>
                <a:ea typeface="宋体" pitchFamily="2" charset="-122"/>
              </a:rPr>
              <a:t>。</a:t>
            </a:r>
            <a:br>
              <a:rPr lang="zh-CN" altLang="en-US" dirty="0">
                <a:solidFill>
                  <a:srgbClr val="000000"/>
                </a:solidFill>
                <a:ea typeface="宋体" pitchFamily="2" charset="-122"/>
              </a:rPr>
            </a:br>
            <a:r>
              <a:rPr lang="zh-CN" altLang="en-US" dirty="0">
                <a:solidFill>
                  <a:srgbClr val="0033CC"/>
                </a:solidFill>
                <a:ea typeface="宋体" pitchFamily="2" charset="-122"/>
              </a:rPr>
              <a:t>从左到右</a:t>
            </a:r>
            <a:r>
              <a:rPr lang="zh-CN" altLang="en-US" dirty="0">
                <a:solidFill>
                  <a:srgbClr val="000000"/>
                </a:solidFill>
                <a:ea typeface="宋体" pitchFamily="2" charset="-122"/>
              </a:rPr>
              <a:t>读出推导树的</a:t>
            </a:r>
            <a:r>
              <a:rPr lang="zh-CN" altLang="en-US" dirty="0">
                <a:solidFill>
                  <a:srgbClr val="0033CC"/>
                </a:solidFill>
                <a:ea typeface="宋体" pitchFamily="2" charset="-122"/>
              </a:rPr>
              <a:t>叶子标记</a:t>
            </a:r>
            <a:r>
              <a:rPr lang="zh-CN" altLang="en-US" dirty="0">
                <a:solidFill>
                  <a:srgbClr val="000000"/>
                </a:solidFill>
                <a:ea typeface="宋体" pitchFamily="2" charset="-122"/>
              </a:rPr>
              <a:t>连接成的</a:t>
            </a:r>
            <a:r>
              <a:rPr lang="zh-CN" altLang="en-US" dirty="0">
                <a:solidFill>
                  <a:srgbClr val="0033CC"/>
                </a:solidFill>
                <a:ea typeface="宋体" pitchFamily="2" charset="-122"/>
              </a:rPr>
              <a:t>文</a:t>
            </a:r>
            <a:r>
              <a:rPr lang="zh-CN" altLang="en-US" dirty="0">
                <a:solidFill>
                  <a:srgbClr val="0000FF"/>
                </a:solidFill>
                <a:ea typeface="宋体" pitchFamily="2" charset="-122"/>
              </a:rPr>
              <a:t>法符号</a:t>
            </a:r>
            <a:r>
              <a:rPr lang="zh-CN" altLang="en-US" dirty="0">
                <a:solidFill>
                  <a:srgbClr val="0000FF"/>
                </a:solidFill>
                <a:latin typeface="宋体" pitchFamily="2" charset="-122"/>
                <a:ea typeface="宋体" pitchFamily="2" charset="-122"/>
              </a:rPr>
              <a:t>串</a:t>
            </a:r>
            <a:r>
              <a:rPr lang="zh-CN" altLang="en-US" dirty="0">
                <a:solidFill>
                  <a:srgbClr val="000000"/>
                </a:solidFill>
                <a:ea typeface="宋体" pitchFamily="2" charset="-122"/>
              </a:rPr>
              <a:t>，为</a:t>
            </a:r>
            <a:r>
              <a:rPr lang="en-US" altLang="zh-CN" dirty="0">
                <a:solidFill>
                  <a:srgbClr val="000000"/>
                </a:solidFill>
                <a:ea typeface="宋体" pitchFamily="2" charset="-122"/>
              </a:rPr>
              <a:t>G[S]</a:t>
            </a:r>
            <a:r>
              <a:rPr lang="zh-CN" altLang="zh-CN" dirty="0">
                <a:solidFill>
                  <a:srgbClr val="000000"/>
                </a:solidFill>
                <a:ea typeface="宋体" pitchFamily="2" charset="-122"/>
              </a:rPr>
              <a:t>的</a:t>
            </a:r>
            <a:r>
              <a:rPr lang="zh-CN" altLang="en-US" dirty="0">
                <a:solidFill>
                  <a:srgbClr val="CC3300"/>
                </a:solidFill>
                <a:ea typeface="宋体" pitchFamily="2" charset="-122"/>
              </a:rPr>
              <a:t>句型</a:t>
            </a:r>
            <a:r>
              <a:rPr lang="zh-CN" altLang="en-US" dirty="0">
                <a:solidFill>
                  <a:srgbClr val="000000"/>
                </a:solidFill>
                <a:ea typeface="宋体" pitchFamily="2" charset="-122"/>
              </a:rPr>
              <a:t>。也把该推导树称为该</a:t>
            </a:r>
            <a:r>
              <a:rPr lang="zh-CN" altLang="en-US" dirty="0">
                <a:solidFill>
                  <a:srgbClr val="CC0000"/>
                </a:solidFill>
                <a:ea typeface="宋体" pitchFamily="2" charset="-122"/>
              </a:rPr>
              <a:t>句型</a:t>
            </a:r>
            <a:r>
              <a:rPr lang="zh-CN" altLang="en-US" dirty="0">
                <a:solidFill>
                  <a:srgbClr val="000000"/>
                </a:solidFill>
                <a:ea typeface="宋体" pitchFamily="2" charset="-122"/>
              </a:rPr>
              <a:t>的</a:t>
            </a:r>
            <a:r>
              <a:rPr lang="zh-CN" altLang="en-US" dirty="0">
                <a:solidFill>
                  <a:srgbClr val="CC0000"/>
                </a:solidFill>
                <a:ea typeface="宋体" pitchFamily="2" charset="-122"/>
              </a:rPr>
              <a:t>语法树</a:t>
            </a:r>
            <a:r>
              <a:rPr lang="zh-CN" altLang="en-US" dirty="0">
                <a:solidFill>
                  <a:srgbClr val="000000"/>
                </a:solidFill>
                <a:ea typeface="宋体" pitchFamily="2" charset="-122"/>
              </a:rPr>
              <a:t>。</a:t>
            </a:r>
          </a:p>
        </p:txBody>
      </p:sp>
    </p:spTree>
    <p:extLst>
      <p:ext uri="{BB962C8B-B14F-4D97-AF65-F5344CB8AC3E}">
        <p14:creationId xmlns:p14="http://schemas.microsoft.com/office/powerpoint/2010/main" val="4170436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z="3200" b="1">
                <a:solidFill>
                  <a:srgbClr val="800000"/>
                </a:solidFill>
              </a:rPr>
              <a:t>上下文无关文法的语法树</a:t>
            </a:r>
          </a:p>
        </p:txBody>
      </p:sp>
      <p:sp>
        <p:nvSpPr>
          <p:cNvPr id="73731" name="Rectangle 3"/>
          <p:cNvSpPr>
            <a:spLocks noGrp="1" noChangeArrowheads="1"/>
          </p:cNvSpPr>
          <p:nvPr>
            <p:ph type="body" idx="1"/>
          </p:nvPr>
        </p:nvSpPr>
        <p:spPr>
          <a:xfrm>
            <a:off x="685800" y="1981200"/>
            <a:ext cx="7748588" cy="544513"/>
          </a:xfrm>
          <a:solidFill>
            <a:srgbClr val="66FFFF"/>
          </a:solidFill>
        </p:spPr>
        <p:txBody>
          <a:bodyPr/>
          <a:lstStyle/>
          <a:p>
            <a:pPr>
              <a:lnSpc>
                <a:spcPct val="90000"/>
              </a:lnSpc>
              <a:buFontTx/>
              <a:buNone/>
            </a:pPr>
            <a:r>
              <a:rPr lang="zh-CN" altLang="zh-CN" b="1"/>
              <a:t>推导过程中</a:t>
            </a:r>
            <a:r>
              <a:rPr lang="zh-CN" altLang="zh-CN" b="1">
                <a:solidFill>
                  <a:srgbClr val="CC3300"/>
                </a:solidFill>
              </a:rPr>
              <a:t>施用</a:t>
            </a:r>
            <a:r>
              <a:rPr lang="zh-CN" altLang="zh-CN" b="1">
                <a:solidFill>
                  <a:srgbClr val="0033CC"/>
                </a:solidFill>
              </a:rPr>
              <a:t>产生式</a:t>
            </a:r>
            <a:r>
              <a:rPr lang="zh-CN" altLang="zh-CN" b="1"/>
              <a:t>的</a:t>
            </a:r>
            <a:r>
              <a:rPr lang="zh-CN" altLang="zh-CN" b="1" i="1" u="sng">
                <a:solidFill>
                  <a:srgbClr val="CC3300"/>
                </a:solidFill>
              </a:rPr>
              <a:t>顺序</a:t>
            </a:r>
            <a:endParaRPr lang="zh-CN" altLang="en-US" b="1"/>
          </a:p>
        </p:txBody>
      </p:sp>
      <p:sp>
        <p:nvSpPr>
          <p:cNvPr id="73732" name="Text Box 4"/>
          <p:cNvSpPr txBox="1">
            <a:spLocks noChangeArrowheads="1"/>
          </p:cNvSpPr>
          <p:nvPr/>
        </p:nvSpPr>
        <p:spPr bwMode="auto">
          <a:xfrm>
            <a:off x="533400" y="2514600"/>
            <a:ext cx="2362200" cy="3195638"/>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ea typeface="宋体" pitchFamily="2" charset="-122"/>
              </a:rPr>
              <a:t>  </a:t>
            </a:r>
            <a:r>
              <a:rPr lang="zh-CN" altLang="en-US">
                <a:solidFill>
                  <a:srgbClr val="000000"/>
                </a:solidFill>
                <a:ea typeface="宋体" pitchFamily="2" charset="-122"/>
              </a:rPr>
              <a:t>例</a:t>
            </a:r>
            <a:r>
              <a:rPr lang="en-US" altLang="zh-CN">
                <a:solidFill>
                  <a:srgbClr val="000000"/>
                </a:solidFill>
                <a:ea typeface="宋体" pitchFamily="2" charset="-122"/>
              </a:rPr>
              <a:t>: G[S]:</a:t>
            </a:r>
          </a:p>
          <a:p>
            <a:pPr>
              <a:spcBef>
                <a:spcPct val="50000"/>
              </a:spcBef>
            </a:pPr>
            <a:r>
              <a:rPr lang="en-US" altLang="zh-CN">
                <a:solidFill>
                  <a:srgbClr val="000000"/>
                </a:solidFill>
                <a:ea typeface="宋体" pitchFamily="2" charset="-122"/>
              </a:rPr>
              <a:t>	S</a:t>
            </a:r>
            <a:r>
              <a:rPr lang="en-US" altLang="zh-CN">
                <a:solidFill>
                  <a:srgbClr val="000000"/>
                </a:solidFill>
                <a:latin typeface="宋体" pitchFamily="2" charset="-122"/>
                <a:ea typeface="宋体" pitchFamily="2" charset="-122"/>
              </a:rPr>
              <a:t>→</a:t>
            </a:r>
            <a:r>
              <a:rPr lang="en-US" altLang="zh-CN">
                <a:solidFill>
                  <a:srgbClr val="CC0000"/>
                </a:solidFill>
                <a:ea typeface="宋体" pitchFamily="2" charset="-122"/>
              </a:rPr>
              <a:t>a</a:t>
            </a:r>
            <a:r>
              <a:rPr lang="en-US" altLang="zh-CN">
                <a:solidFill>
                  <a:srgbClr val="000000"/>
                </a:solidFill>
                <a:ea typeface="宋体" pitchFamily="2" charset="-122"/>
              </a:rPr>
              <a:t>AS</a:t>
            </a: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000000"/>
                </a:solidFill>
                <a:ea typeface="宋体" pitchFamily="2" charset="-122"/>
              </a:rPr>
              <a:t>S</a:t>
            </a:r>
            <a:r>
              <a:rPr lang="en-US" altLang="zh-CN">
                <a:solidFill>
                  <a:srgbClr val="CC0000"/>
                </a:solidFill>
                <a:ea typeface="宋体" pitchFamily="2" charset="-122"/>
              </a:rPr>
              <a:t>b</a:t>
            </a:r>
            <a:r>
              <a:rPr lang="en-US" altLang="zh-CN">
                <a:solidFill>
                  <a:srgbClr val="000000"/>
                </a:solidFill>
                <a:ea typeface="宋体" pitchFamily="2" charset="-122"/>
              </a:rPr>
              <a:t>A</a:t>
            </a: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000000"/>
                </a:solidFill>
                <a:ea typeface="宋体" pitchFamily="2" charset="-122"/>
              </a:rPr>
              <a:t>SS</a:t>
            </a:r>
          </a:p>
          <a:p>
            <a:pPr>
              <a:spcBef>
                <a:spcPct val="50000"/>
              </a:spcBef>
            </a:pPr>
            <a:r>
              <a:rPr lang="en-US" altLang="zh-CN">
                <a:solidFill>
                  <a:srgbClr val="000000"/>
                </a:solidFill>
                <a:ea typeface="宋体" pitchFamily="2" charset="-122"/>
              </a:rPr>
              <a:t>	S</a:t>
            </a:r>
            <a:r>
              <a:rPr lang="en-US" altLang="zh-CN">
                <a:solidFill>
                  <a:srgbClr val="000000"/>
                </a:solidFill>
                <a:latin typeface="宋体" pitchFamily="2" charset="-122"/>
                <a:ea typeface="宋体" pitchFamily="2" charset="-122"/>
              </a:rPr>
              <a:t>→</a:t>
            </a:r>
            <a:r>
              <a:rPr lang="en-US" altLang="zh-CN">
                <a:solidFill>
                  <a:srgbClr val="CC0000"/>
                </a:solidFill>
                <a:ea typeface="宋体" pitchFamily="2" charset="-122"/>
              </a:rPr>
              <a:t>a</a:t>
            </a:r>
            <a:endParaRPr lang="en-US" altLang="zh-CN">
              <a:solidFill>
                <a:srgbClr val="000000"/>
              </a:solidFill>
              <a:ea typeface="宋体" pitchFamily="2" charset="-122"/>
            </a:endParaRPr>
          </a:p>
          <a:p>
            <a:pPr>
              <a:spcBef>
                <a:spcPct val="50000"/>
              </a:spcBef>
            </a:pPr>
            <a:r>
              <a:rPr lang="en-US" altLang="zh-CN">
                <a:solidFill>
                  <a:srgbClr val="000000"/>
                </a:solidFill>
                <a:ea typeface="宋体" pitchFamily="2" charset="-122"/>
              </a:rPr>
              <a:t>	A</a:t>
            </a:r>
            <a:r>
              <a:rPr lang="en-US" altLang="zh-CN">
                <a:solidFill>
                  <a:srgbClr val="000000"/>
                </a:solidFill>
                <a:latin typeface="宋体" pitchFamily="2" charset="-122"/>
                <a:ea typeface="宋体" pitchFamily="2" charset="-122"/>
              </a:rPr>
              <a:t>→</a:t>
            </a:r>
            <a:r>
              <a:rPr lang="en-US" altLang="zh-CN">
                <a:solidFill>
                  <a:srgbClr val="CC0000"/>
                </a:solidFill>
                <a:ea typeface="宋体" pitchFamily="2" charset="-122"/>
              </a:rPr>
              <a:t>ba</a:t>
            </a:r>
            <a:endParaRPr lang="en-US" altLang="zh-CN">
              <a:solidFill>
                <a:srgbClr val="000000"/>
              </a:solidFill>
              <a:ea typeface="宋体" pitchFamily="2" charset="-122"/>
            </a:endParaRPr>
          </a:p>
        </p:txBody>
      </p:sp>
      <p:sp>
        <p:nvSpPr>
          <p:cNvPr id="73733" name="Text Box 5"/>
          <p:cNvSpPr txBox="1">
            <a:spLocks noChangeArrowheads="1"/>
          </p:cNvSpPr>
          <p:nvPr/>
        </p:nvSpPr>
        <p:spPr bwMode="auto">
          <a:xfrm>
            <a:off x="4572000" y="2667000"/>
            <a:ext cx="4191000" cy="210026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ea typeface="宋体" pitchFamily="2" charset="-122"/>
              </a:rPr>
              <a:t>                         S</a:t>
            </a:r>
          </a:p>
          <a:p>
            <a:pPr>
              <a:spcBef>
                <a:spcPct val="50000"/>
              </a:spcBef>
            </a:pPr>
            <a:r>
              <a:rPr lang="en-US" altLang="zh-CN">
                <a:solidFill>
                  <a:srgbClr val="000000"/>
                </a:solidFill>
                <a:ea typeface="宋体" pitchFamily="2" charset="-122"/>
              </a:rPr>
              <a:t>             </a:t>
            </a:r>
            <a:r>
              <a:rPr lang="en-US" altLang="zh-CN">
                <a:solidFill>
                  <a:srgbClr val="CC0000"/>
                </a:solidFill>
                <a:ea typeface="宋体" pitchFamily="2" charset="-122"/>
              </a:rPr>
              <a:t>a</a:t>
            </a:r>
            <a:r>
              <a:rPr lang="en-US" altLang="zh-CN">
                <a:solidFill>
                  <a:srgbClr val="000000"/>
                </a:solidFill>
                <a:ea typeface="宋体" pitchFamily="2" charset="-122"/>
              </a:rPr>
              <a:t>          A             S</a:t>
            </a:r>
          </a:p>
          <a:p>
            <a:pPr>
              <a:spcBef>
                <a:spcPct val="50000"/>
              </a:spcBef>
            </a:pPr>
            <a:r>
              <a:rPr lang="en-US" altLang="zh-CN">
                <a:solidFill>
                  <a:srgbClr val="000000"/>
                </a:solidFill>
                <a:ea typeface="宋体" pitchFamily="2" charset="-122"/>
              </a:rPr>
              <a:t>               S        </a:t>
            </a:r>
            <a:r>
              <a:rPr lang="en-US" altLang="zh-CN">
                <a:solidFill>
                  <a:srgbClr val="CC0000"/>
                </a:solidFill>
                <a:ea typeface="宋体" pitchFamily="2" charset="-122"/>
              </a:rPr>
              <a:t>b  </a:t>
            </a:r>
            <a:r>
              <a:rPr lang="en-US" altLang="zh-CN">
                <a:solidFill>
                  <a:srgbClr val="000000"/>
                </a:solidFill>
                <a:ea typeface="宋体" pitchFamily="2" charset="-122"/>
              </a:rPr>
              <a:t>    A      </a:t>
            </a:r>
            <a:r>
              <a:rPr lang="en-US" altLang="zh-CN">
                <a:solidFill>
                  <a:srgbClr val="CC0000"/>
                </a:solidFill>
                <a:ea typeface="宋体" pitchFamily="2" charset="-122"/>
              </a:rPr>
              <a:t>a</a:t>
            </a:r>
            <a:endParaRPr lang="en-US" altLang="zh-CN">
              <a:solidFill>
                <a:srgbClr val="000000"/>
              </a:solidFill>
              <a:ea typeface="宋体" pitchFamily="2" charset="-122"/>
            </a:endParaRPr>
          </a:p>
          <a:p>
            <a:pPr>
              <a:spcBef>
                <a:spcPct val="50000"/>
              </a:spcBef>
            </a:pPr>
            <a:r>
              <a:rPr lang="en-US" altLang="zh-CN">
                <a:solidFill>
                  <a:srgbClr val="000000"/>
                </a:solidFill>
                <a:ea typeface="宋体" pitchFamily="2" charset="-122"/>
              </a:rPr>
              <a:t>               </a:t>
            </a:r>
            <a:r>
              <a:rPr lang="en-US" altLang="zh-CN">
                <a:solidFill>
                  <a:srgbClr val="CC0000"/>
                </a:solidFill>
                <a:ea typeface="宋体" pitchFamily="2" charset="-122"/>
              </a:rPr>
              <a:t>a</a:t>
            </a:r>
            <a:r>
              <a:rPr lang="en-US" altLang="zh-CN">
                <a:solidFill>
                  <a:srgbClr val="000000"/>
                </a:solidFill>
                <a:ea typeface="宋体" pitchFamily="2" charset="-122"/>
              </a:rPr>
              <a:t>             </a:t>
            </a:r>
            <a:r>
              <a:rPr lang="en-US" altLang="zh-CN">
                <a:solidFill>
                  <a:srgbClr val="CC0000"/>
                </a:solidFill>
                <a:ea typeface="宋体" pitchFamily="2" charset="-122"/>
              </a:rPr>
              <a:t>b</a:t>
            </a:r>
            <a:r>
              <a:rPr lang="en-US" altLang="zh-CN">
                <a:solidFill>
                  <a:srgbClr val="000000"/>
                </a:solidFill>
                <a:ea typeface="宋体" pitchFamily="2" charset="-122"/>
              </a:rPr>
              <a:t>     </a:t>
            </a:r>
            <a:r>
              <a:rPr lang="en-US" altLang="zh-CN">
                <a:solidFill>
                  <a:srgbClr val="CC0000"/>
                </a:solidFill>
                <a:ea typeface="宋体" pitchFamily="2" charset="-122"/>
              </a:rPr>
              <a:t> a</a:t>
            </a:r>
            <a:endParaRPr lang="en-US" altLang="zh-CN">
              <a:solidFill>
                <a:srgbClr val="000000"/>
              </a:solidFill>
              <a:ea typeface="宋体" pitchFamily="2" charset="-122"/>
            </a:endParaRPr>
          </a:p>
        </p:txBody>
      </p:sp>
      <p:sp>
        <p:nvSpPr>
          <p:cNvPr id="73734" name="Line 6"/>
          <p:cNvSpPr>
            <a:spLocks noChangeShapeType="1"/>
          </p:cNvSpPr>
          <p:nvPr/>
        </p:nvSpPr>
        <p:spPr bwMode="auto">
          <a:xfrm>
            <a:off x="6629400"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35" name="Line 7"/>
          <p:cNvSpPr>
            <a:spLocks noChangeShapeType="1"/>
          </p:cNvSpPr>
          <p:nvPr/>
        </p:nvSpPr>
        <p:spPr bwMode="auto">
          <a:xfrm flipH="1">
            <a:off x="5715000" y="3048000"/>
            <a:ext cx="914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36" name="Line 8"/>
          <p:cNvSpPr>
            <a:spLocks noChangeShapeType="1"/>
          </p:cNvSpPr>
          <p:nvPr/>
        </p:nvSpPr>
        <p:spPr bwMode="auto">
          <a:xfrm>
            <a:off x="6629400" y="3048000"/>
            <a:ext cx="1066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37" name="Line 9"/>
          <p:cNvSpPr>
            <a:spLocks noChangeShapeType="1"/>
          </p:cNvSpPr>
          <p:nvPr/>
        </p:nvSpPr>
        <p:spPr bwMode="auto">
          <a:xfrm>
            <a:off x="6629400" y="3581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38" name="Line 10"/>
          <p:cNvSpPr>
            <a:spLocks noChangeShapeType="1"/>
          </p:cNvSpPr>
          <p:nvPr/>
        </p:nvSpPr>
        <p:spPr bwMode="auto">
          <a:xfrm flipH="1">
            <a:off x="5943600" y="35814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39" name="Line 11"/>
          <p:cNvSpPr>
            <a:spLocks noChangeShapeType="1"/>
          </p:cNvSpPr>
          <p:nvPr/>
        </p:nvSpPr>
        <p:spPr bwMode="auto">
          <a:xfrm>
            <a:off x="6629400" y="35814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40" name="Line 12"/>
          <p:cNvSpPr>
            <a:spLocks noChangeShapeType="1"/>
          </p:cNvSpPr>
          <p:nvPr/>
        </p:nvSpPr>
        <p:spPr bwMode="auto">
          <a:xfrm>
            <a:off x="58674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41" name="Line 13"/>
          <p:cNvSpPr>
            <a:spLocks noChangeShapeType="1"/>
          </p:cNvSpPr>
          <p:nvPr/>
        </p:nvSpPr>
        <p:spPr bwMode="auto">
          <a:xfrm flipH="1">
            <a:off x="7010400" y="4114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42" name="Line 14"/>
          <p:cNvSpPr>
            <a:spLocks noChangeShapeType="1"/>
          </p:cNvSpPr>
          <p:nvPr/>
        </p:nvSpPr>
        <p:spPr bwMode="auto">
          <a:xfrm>
            <a:off x="7315200" y="41148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73743" name="Text Box 15"/>
          <p:cNvSpPr txBox="1">
            <a:spLocks noChangeArrowheads="1"/>
          </p:cNvSpPr>
          <p:nvPr/>
        </p:nvSpPr>
        <p:spPr bwMode="auto">
          <a:xfrm>
            <a:off x="2971800" y="4876800"/>
            <a:ext cx="6172200" cy="1552575"/>
          </a:xfrm>
          <a:prstGeom prst="rect">
            <a:avLst/>
          </a:prstGeom>
          <a:solidFill>
            <a:schemeClr val="accent1">
              <a:lumMod val="20000"/>
              <a:lumOff val="80000"/>
            </a:schemeClr>
          </a:solidFill>
          <a:ln>
            <a:noFill/>
          </a:ln>
          <a:effectLst/>
          <a:extLst/>
        </p:spPr>
        <p:txBody>
          <a:bodyPr>
            <a:spAutoFit/>
          </a:bodyPr>
          <a:lstStyle/>
          <a:p>
            <a:pPr>
              <a:spcBef>
                <a:spcPct val="50000"/>
              </a:spcBef>
            </a:pPr>
            <a:r>
              <a:rPr lang="en-US" altLang="zh-CN" dirty="0">
                <a:solidFill>
                  <a:srgbClr val="000000"/>
                </a:solidFill>
                <a:ea typeface="宋体" pitchFamily="2" charset="-122"/>
              </a:rPr>
              <a:t>S</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S</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A</a:t>
            </a:r>
            <a:r>
              <a:rPr lang="en-US" altLang="zh-CN" u="sng"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u="sng" dirty="0">
                <a:solidFill>
                  <a:srgbClr val="000000"/>
                </a:solidFill>
                <a:ea typeface="宋体" pitchFamily="2" charset="-122"/>
                <a:sym typeface="Symbol" pitchFamily="18" charset="2"/>
              </a:rPr>
              <a:t>S</a:t>
            </a:r>
            <a:r>
              <a:rPr lang="en-US" altLang="zh-CN" u="sng" dirty="0">
                <a:solidFill>
                  <a:srgbClr val="CC0000"/>
                </a:solidFill>
                <a:ea typeface="宋体" pitchFamily="2" charset="-122"/>
                <a:sym typeface="Symbol" pitchFamily="18" charset="2"/>
              </a:rPr>
              <a:t>b</a:t>
            </a:r>
            <a:r>
              <a:rPr lang="en-US" altLang="zh-CN" u="sng" dirty="0">
                <a:solidFill>
                  <a:srgbClr val="0000FF"/>
                </a:solidFill>
                <a:ea typeface="宋体" pitchFamily="2" charset="-122"/>
                <a:sym typeface="Symbol" pitchFamily="18" charset="2"/>
              </a:rPr>
              <a:t>A</a:t>
            </a:r>
            <a:r>
              <a:rPr lang="en-US" altLang="zh-CN"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b</a:t>
            </a:r>
            <a:r>
              <a:rPr lang="en-US" altLang="zh-CN" u="sng" dirty="0">
                <a:solidFill>
                  <a:srgbClr val="CC0000"/>
                </a:solidFill>
                <a:ea typeface="宋体" pitchFamily="2" charset="-122"/>
                <a:sym typeface="Symbol" pitchFamily="18" charset="2"/>
              </a:rPr>
              <a:t>ba</a:t>
            </a:r>
            <a:r>
              <a:rPr lang="en-US" altLang="zh-CN"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u="sng" dirty="0">
                <a:solidFill>
                  <a:srgbClr val="CC0000"/>
                </a:solidFill>
                <a:ea typeface="宋体" pitchFamily="2" charset="-122"/>
                <a:sym typeface="Symbol" pitchFamily="18" charset="2"/>
              </a:rPr>
              <a:t>a</a:t>
            </a:r>
            <a:r>
              <a:rPr lang="en-US" altLang="zh-CN" dirty="0">
                <a:solidFill>
                  <a:srgbClr val="CC0000"/>
                </a:solidFill>
                <a:ea typeface="宋体" pitchFamily="2" charset="-122"/>
                <a:sym typeface="Symbol" pitchFamily="18" charset="2"/>
              </a:rPr>
              <a:t>bbaa</a:t>
            </a:r>
            <a:endParaRPr lang="en-US" altLang="zh-CN" dirty="0">
              <a:solidFill>
                <a:srgbClr val="000000"/>
              </a:solidFill>
              <a:ea typeface="宋体" pitchFamily="2" charset="-122"/>
              <a:sym typeface="Symbol" pitchFamily="18" charset="2"/>
            </a:endParaRPr>
          </a:p>
          <a:p>
            <a:pPr>
              <a:spcBef>
                <a:spcPct val="50000"/>
              </a:spcBef>
            </a:pP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t>
            </a:r>
            <a:r>
              <a:rPr lang="en-US" altLang="zh-CN" u="sng" dirty="0">
                <a:solidFill>
                  <a:srgbClr val="0000FF"/>
                </a:solidFill>
                <a:ea typeface="宋体" pitchFamily="2" charset="-122"/>
                <a:sym typeface="Symbol" pitchFamily="18" charset="2"/>
              </a:rPr>
              <a:t>S</a:t>
            </a:r>
            <a:r>
              <a:rPr lang="en-US" altLang="zh-CN" u="sng" dirty="0">
                <a:solidFill>
                  <a:srgbClr val="CC0000"/>
                </a:solidFill>
                <a:ea typeface="宋体" pitchFamily="2" charset="-122"/>
                <a:sym typeface="Symbol" pitchFamily="18" charset="2"/>
              </a:rPr>
              <a:t>b</a:t>
            </a:r>
            <a:r>
              <a:rPr lang="en-US" altLang="zh-CN" u="sng" dirty="0">
                <a:solidFill>
                  <a:srgbClr val="00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t>
            </a:r>
            <a:r>
              <a:rPr lang="en-US" altLang="zh-CN" u="sng" dirty="0">
                <a:solidFill>
                  <a:srgbClr val="CC0000"/>
                </a:solidFill>
                <a:ea typeface="宋体" pitchFamily="2" charset="-122"/>
                <a:sym typeface="Symbol" pitchFamily="18" charset="2"/>
              </a:rPr>
              <a:t>a</a:t>
            </a:r>
            <a:r>
              <a:rPr lang="en-US" altLang="zh-CN" dirty="0">
                <a:solidFill>
                  <a:srgbClr val="CC0000"/>
                </a:solidFill>
                <a:ea typeface="宋体" pitchFamily="2" charset="-122"/>
                <a:sym typeface="Symbol" pitchFamily="18" charset="2"/>
              </a:rPr>
              <a:t>b</a:t>
            </a:r>
            <a:r>
              <a:rPr lang="en-US" altLang="zh-CN" dirty="0">
                <a:solidFill>
                  <a:srgbClr val="0000FF"/>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aab</a:t>
            </a:r>
            <a:r>
              <a:rPr lang="en-US" altLang="zh-CN" u="sng" dirty="0">
                <a:solidFill>
                  <a:srgbClr val="CC0000"/>
                </a:solidFill>
                <a:ea typeface="宋体" pitchFamily="2" charset="-122"/>
                <a:sym typeface="Symbol" pitchFamily="18" charset="2"/>
              </a:rPr>
              <a:t>ba</a:t>
            </a:r>
            <a:r>
              <a:rPr lang="en-US" altLang="zh-CN" dirty="0">
                <a:solidFill>
                  <a:srgbClr val="0000FF"/>
                </a:solidFill>
                <a:ea typeface="宋体" pitchFamily="2" charset="-122"/>
                <a:sym typeface="Symbol" pitchFamily="18" charset="2"/>
              </a:rPr>
              <a:t>S</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aabba</a:t>
            </a:r>
            <a:r>
              <a:rPr lang="en-US" altLang="zh-CN" u="sng" dirty="0">
                <a:solidFill>
                  <a:srgbClr val="CC0000"/>
                </a:solidFill>
                <a:ea typeface="宋体" pitchFamily="2" charset="-122"/>
                <a:sym typeface="Symbol" pitchFamily="18" charset="2"/>
              </a:rPr>
              <a:t>a</a:t>
            </a:r>
            <a:endParaRPr lang="en-US" altLang="zh-CN" dirty="0">
              <a:solidFill>
                <a:srgbClr val="000000"/>
              </a:solidFill>
              <a:ea typeface="宋体" pitchFamily="2" charset="-122"/>
              <a:sym typeface="Symbol" pitchFamily="18" charset="2"/>
            </a:endParaRPr>
          </a:p>
          <a:p>
            <a:pPr>
              <a:spcBef>
                <a:spcPct val="50000"/>
              </a:spcBef>
            </a:pP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a</a:t>
            </a:r>
            <a:r>
              <a:rPr lang="en-US" altLang="zh-CN" u="sng" dirty="0">
                <a:solidFill>
                  <a:srgbClr val="000000"/>
                </a:solidFill>
                <a:ea typeface="宋体" pitchFamily="2" charset="-122"/>
                <a:sym typeface="Symbol" pitchFamily="18" charset="2"/>
              </a:rPr>
              <a:t>S</a:t>
            </a:r>
            <a:r>
              <a:rPr lang="en-US" altLang="zh-CN" u="sng" dirty="0">
                <a:solidFill>
                  <a:srgbClr val="CC0000"/>
                </a:solidFill>
                <a:ea typeface="宋体" pitchFamily="2" charset="-122"/>
                <a:sym typeface="Symbol" pitchFamily="18" charset="2"/>
              </a:rPr>
              <a:t>b</a:t>
            </a:r>
            <a:r>
              <a:rPr lang="en-US" altLang="zh-CN" u="sng" dirty="0">
                <a:solidFill>
                  <a:srgbClr val="00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S</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dirty="0">
                <a:solidFill>
                  <a:srgbClr val="0000FF"/>
                </a:solidFill>
                <a:ea typeface="宋体" pitchFamily="2" charset="-122"/>
                <a:sym typeface="Symbol" pitchFamily="18" charset="2"/>
              </a:rPr>
              <a:t>S</a:t>
            </a:r>
            <a:r>
              <a:rPr lang="en-US" altLang="zh-CN" dirty="0">
                <a:solidFill>
                  <a:srgbClr val="CC0000"/>
                </a:solidFill>
                <a:ea typeface="宋体" pitchFamily="2" charset="-122"/>
                <a:sym typeface="Symbol" pitchFamily="18" charset="2"/>
              </a:rPr>
              <a:t>b</a:t>
            </a:r>
            <a:r>
              <a:rPr lang="en-US" altLang="zh-CN" dirty="0">
                <a:solidFill>
                  <a:srgbClr val="000000"/>
                </a:solidFill>
                <a:ea typeface="宋体" pitchFamily="2" charset="-122"/>
                <a:sym typeface="Symbol" pitchFamily="18" charset="2"/>
              </a:rPr>
              <a:t>A</a:t>
            </a:r>
            <a:r>
              <a:rPr lang="en-US" altLang="zh-CN" u="sng"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t>
            </a:r>
            <a:r>
              <a:rPr lang="en-US" altLang="zh-CN" u="sng" dirty="0">
                <a:solidFill>
                  <a:srgbClr val="CC0000"/>
                </a:solidFill>
                <a:ea typeface="宋体" pitchFamily="2" charset="-122"/>
                <a:sym typeface="Symbol" pitchFamily="18" charset="2"/>
              </a:rPr>
              <a:t>a</a:t>
            </a:r>
            <a:r>
              <a:rPr lang="en-US" altLang="zh-CN" dirty="0">
                <a:solidFill>
                  <a:srgbClr val="CC0000"/>
                </a:solidFill>
                <a:ea typeface="宋体" pitchFamily="2" charset="-122"/>
                <a:sym typeface="Symbol" pitchFamily="18" charset="2"/>
              </a:rPr>
              <a:t>b</a:t>
            </a:r>
            <a:r>
              <a:rPr lang="en-US" altLang="zh-CN" dirty="0">
                <a:solidFill>
                  <a:srgbClr val="0000FF"/>
                </a:solidFill>
                <a:ea typeface="宋体" pitchFamily="2" charset="-122"/>
                <a:sym typeface="Symbol" pitchFamily="18" charset="2"/>
              </a:rPr>
              <a:t>A</a:t>
            </a:r>
            <a:r>
              <a:rPr lang="en-US" altLang="zh-CN" dirty="0">
                <a:solidFill>
                  <a:srgbClr val="CC0000"/>
                </a:solidFill>
                <a:ea typeface="宋体" pitchFamily="2" charset="-122"/>
                <a:sym typeface="Symbol" pitchFamily="18" charset="2"/>
              </a:rPr>
              <a:t>a</a:t>
            </a:r>
            <a:r>
              <a:rPr lang="en-US" altLang="zh-CN" dirty="0">
                <a:solidFill>
                  <a:srgbClr val="000000"/>
                </a:solidFill>
                <a:ea typeface="宋体" pitchFamily="2" charset="-122"/>
                <a:sym typeface="Symbol" pitchFamily="18" charset="2"/>
              </a:rPr>
              <a:t></a:t>
            </a:r>
            <a:r>
              <a:rPr lang="en-US" altLang="zh-CN" dirty="0">
                <a:solidFill>
                  <a:srgbClr val="CC0000"/>
                </a:solidFill>
                <a:ea typeface="宋体" pitchFamily="2" charset="-122"/>
                <a:sym typeface="Symbol" pitchFamily="18" charset="2"/>
              </a:rPr>
              <a:t>aab</a:t>
            </a:r>
            <a:r>
              <a:rPr lang="en-US" altLang="zh-CN" u="sng" dirty="0">
                <a:solidFill>
                  <a:srgbClr val="CC0000"/>
                </a:solidFill>
                <a:ea typeface="宋体" pitchFamily="2" charset="-122"/>
                <a:sym typeface="Symbol" pitchFamily="18" charset="2"/>
              </a:rPr>
              <a:t>ba</a:t>
            </a:r>
            <a:r>
              <a:rPr lang="en-US" altLang="zh-CN" dirty="0">
                <a:solidFill>
                  <a:srgbClr val="CC0000"/>
                </a:solidFill>
                <a:ea typeface="宋体" pitchFamily="2" charset="-122"/>
                <a:sym typeface="Symbol" pitchFamily="18" charset="2"/>
              </a:rPr>
              <a:t>a</a:t>
            </a:r>
            <a:endParaRPr lang="en-US" altLang="zh-CN" dirty="0">
              <a:solidFill>
                <a:srgbClr val="000000"/>
              </a:solidFill>
              <a:ea typeface="宋体" pitchFamily="2" charset="-122"/>
              <a:sym typeface="Symbol" pitchFamily="18" charset="2"/>
            </a:endParaRPr>
          </a:p>
        </p:txBody>
      </p:sp>
      <p:sp>
        <p:nvSpPr>
          <p:cNvPr id="73744" name="Line 16"/>
          <p:cNvSpPr>
            <a:spLocks noChangeShapeType="1"/>
          </p:cNvSpPr>
          <p:nvPr/>
        </p:nvSpPr>
        <p:spPr bwMode="auto">
          <a:xfrm>
            <a:off x="7924800" y="3657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192087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200" b="1">
                <a:solidFill>
                  <a:srgbClr val="800000"/>
                </a:solidFill>
              </a:rPr>
              <a:t>“</a:t>
            </a:r>
            <a:r>
              <a:rPr lang="zh-CN" altLang="en-US" sz="3200" b="1">
                <a:solidFill>
                  <a:srgbClr val="800000"/>
                </a:solidFill>
              </a:rPr>
              <a:t>我是大学生”。是汉语的一个句子</a:t>
            </a:r>
            <a:br>
              <a:rPr lang="zh-CN" altLang="en-US" sz="3200" b="1">
                <a:solidFill>
                  <a:srgbClr val="800000"/>
                </a:solidFill>
              </a:rPr>
            </a:br>
            <a:endParaRPr lang="zh-CN" altLang="en-US" sz="3200" b="1">
              <a:solidFill>
                <a:srgbClr val="800000"/>
              </a:solidFill>
            </a:endParaRPr>
          </a:p>
        </p:txBody>
      </p:sp>
      <p:sp>
        <p:nvSpPr>
          <p:cNvPr id="6147" name="Rectangle 3"/>
          <p:cNvSpPr>
            <a:spLocks noGrp="1" noChangeArrowheads="1"/>
          </p:cNvSpPr>
          <p:nvPr>
            <p:ph type="body" idx="1"/>
          </p:nvPr>
        </p:nvSpPr>
        <p:spPr/>
        <p:txBody>
          <a:bodyPr/>
          <a:lstStyle/>
          <a:p>
            <a:pPr>
              <a:buFontTx/>
              <a:buNone/>
            </a:pPr>
            <a:r>
              <a:rPr lang="en-US" altLang="zh-CN"/>
              <a:t>〈</a:t>
            </a:r>
            <a:r>
              <a:rPr lang="zh-CN" altLang="en-US"/>
              <a:t>句子</a:t>
            </a:r>
            <a:r>
              <a:rPr lang="en-US" altLang="zh-CN"/>
              <a:t>〉∷=〈</a:t>
            </a:r>
            <a:r>
              <a:rPr lang="zh-CN" altLang="en-US"/>
              <a:t>主语</a:t>
            </a:r>
            <a:r>
              <a:rPr lang="en-US" altLang="zh-CN"/>
              <a:t>〉〈</a:t>
            </a:r>
            <a:r>
              <a:rPr lang="zh-CN" altLang="en-US"/>
              <a:t>谓语</a:t>
            </a:r>
            <a:r>
              <a:rPr lang="en-US" altLang="zh-CN"/>
              <a:t>〉</a:t>
            </a:r>
          </a:p>
          <a:p>
            <a:pPr>
              <a:buFontTx/>
              <a:buNone/>
            </a:pPr>
            <a:r>
              <a:rPr lang="en-US" altLang="zh-CN"/>
              <a:t>〈</a:t>
            </a:r>
            <a:r>
              <a:rPr lang="zh-CN" altLang="en-US"/>
              <a:t>主语</a:t>
            </a:r>
            <a:r>
              <a:rPr lang="en-US" altLang="zh-CN"/>
              <a:t>〉∷=〈</a:t>
            </a:r>
            <a:r>
              <a:rPr lang="zh-CN" altLang="en-US"/>
              <a:t>代词</a:t>
            </a:r>
            <a:r>
              <a:rPr lang="en-US" altLang="zh-CN"/>
              <a:t>〉</a:t>
            </a:r>
            <a:r>
              <a:rPr lang="zh-CN" altLang="en-US"/>
              <a:t>｜</a:t>
            </a:r>
            <a:r>
              <a:rPr lang="en-US" altLang="zh-CN"/>
              <a:t>〈</a:t>
            </a:r>
            <a:r>
              <a:rPr lang="zh-CN" altLang="en-US"/>
              <a:t>名词</a:t>
            </a:r>
            <a:r>
              <a:rPr lang="en-US" altLang="zh-CN"/>
              <a:t>〉</a:t>
            </a:r>
          </a:p>
          <a:p>
            <a:pPr>
              <a:buFontTx/>
              <a:buNone/>
            </a:pPr>
            <a:r>
              <a:rPr lang="en-US" altLang="zh-CN"/>
              <a:t>〈</a:t>
            </a:r>
            <a:r>
              <a:rPr lang="zh-CN" altLang="en-US"/>
              <a:t>代词</a:t>
            </a:r>
            <a:r>
              <a:rPr lang="en-US" altLang="zh-CN"/>
              <a:t>〉∷=</a:t>
            </a:r>
            <a:r>
              <a:rPr lang="zh-CN" altLang="en-US" u="sng"/>
              <a:t>我</a:t>
            </a:r>
            <a:r>
              <a:rPr lang="zh-CN" altLang="en-US"/>
              <a:t>｜</a:t>
            </a:r>
            <a:r>
              <a:rPr lang="zh-CN" altLang="en-US" u="sng"/>
              <a:t>你</a:t>
            </a:r>
            <a:r>
              <a:rPr lang="zh-CN" altLang="en-US"/>
              <a:t>｜</a:t>
            </a:r>
            <a:r>
              <a:rPr lang="zh-CN" altLang="en-US" u="sng"/>
              <a:t>他</a:t>
            </a:r>
          </a:p>
          <a:p>
            <a:pPr>
              <a:buFontTx/>
              <a:buNone/>
            </a:pPr>
            <a:r>
              <a:rPr lang="en-US" altLang="zh-CN"/>
              <a:t>〈</a:t>
            </a:r>
            <a:r>
              <a:rPr lang="zh-CN" altLang="en-US"/>
              <a:t>名词</a:t>
            </a:r>
            <a:r>
              <a:rPr lang="en-US" altLang="zh-CN"/>
              <a:t>〉∷=</a:t>
            </a:r>
            <a:r>
              <a:rPr lang="zh-CN" altLang="en-US" u="sng"/>
              <a:t>王明</a:t>
            </a:r>
            <a:r>
              <a:rPr lang="zh-CN" altLang="en-US"/>
              <a:t>｜</a:t>
            </a:r>
            <a:r>
              <a:rPr lang="zh-CN" altLang="en-US" u="sng"/>
              <a:t>大学生</a:t>
            </a:r>
            <a:r>
              <a:rPr lang="zh-CN" altLang="en-US"/>
              <a:t>｜</a:t>
            </a:r>
            <a:r>
              <a:rPr lang="zh-CN" altLang="en-US" u="sng"/>
              <a:t>工人</a:t>
            </a:r>
            <a:r>
              <a:rPr lang="zh-CN" altLang="en-US"/>
              <a:t>｜</a:t>
            </a:r>
            <a:r>
              <a:rPr lang="zh-CN" altLang="en-US" u="sng"/>
              <a:t>英语</a:t>
            </a:r>
          </a:p>
          <a:p>
            <a:pPr>
              <a:buFontTx/>
              <a:buNone/>
            </a:pPr>
            <a:r>
              <a:rPr lang="en-US" altLang="zh-CN"/>
              <a:t>〈</a:t>
            </a:r>
            <a:r>
              <a:rPr lang="zh-CN" altLang="en-US"/>
              <a:t>谓语</a:t>
            </a:r>
            <a:r>
              <a:rPr lang="en-US" altLang="zh-CN"/>
              <a:t>〉∷=〈</a:t>
            </a:r>
            <a:r>
              <a:rPr lang="zh-CN" altLang="en-US"/>
              <a:t>动词</a:t>
            </a:r>
            <a:r>
              <a:rPr lang="en-US" altLang="zh-CN"/>
              <a:t>〉〈</a:t>
            </a:r>
            <a:r>
              <a:rPr lang="zh-CN" altLang="en-US"/>
              <a:t>直接宾语</a:t>
            </a:r>
            <a:r>
              <a:rPr lang="en-US" altLang="zh-CN"/>
              <a:t>〉</a:t>
            </a:r>
          </a:p>
          <a:p>
            <a:pPr>
              <a:buFontTx/>
              <a:buNone/>
            </a:pPr>
            <a:r>
              <a:rPr lang="en-US" altLang="zh-CN"/>
              <a:t>〈</a:t>
            </a:r>
            <a:r>
              <a:rPr lang="zh-CN" altLang="en-US"/>
              <a:t>动词</a:t>
            </a:r>
            <a:r>
              <a:rPr lang="en-US" altLang="zh-CN"/>
              <a:t>〉∷=</a:t>
            </a:r>
            <a:r>
              <a:rPr lang="zh-CN" altLang="en-US" u="sng"/>
              <a:t>是</a:t>
            </a:r>
            <a:r>
              <a:rPr lang="zh-CN" altLang="en-US"/>
              <a:t>｜</a:t>
            </a:r>
            <a:r>
              <a:rPr lang="zh-CN" altLang="en-US" u="sng"/>
              <a:t>学习</a:t>
            </a:r>
          </a:p>
          <a:p>
            <a:pPr>
              <a:buFontTx/>
              <a:buNone/>
            </a:pPr>
            <a:r>
              <a:rPr lang="en-US" altLang="zh-CN"/>
              <a:t>〈</a:t>
            </a:r>
            <a:r>
              <a:rPr lang="zh-CN" altLang="en-US"/>
              <a:t>直接宾语</a:t>
            </a:r>
            <a:r>
              <a:rPr lang="en-US" altLang="zh-CN"/>
              <a:t>〉∷=〈</a:t>
            </a:r>
            <a:r>
              <a:rPr lang="zh-CN" altLang="en-US"/>
              <a:t>代词</a:t>
            </a:r>
            <a:r>
              <a:rPr lang="en-US" altLang="zh-CN"/>
              <a:t>〉</a:t>
            </a:r>
            <a:r>
              <a:rPr lang="zh-CN" altLang="en-US"/>
              <a:t>｜</a:t>
            </a:r>
            <a:r>
              <a:rPr lang="en-US" altLang="zh-CN"/>
              <a:t>〈</a:t>
            </a:r>
            <a:r>
              <a:rPr lang="zh-CN" altLang="en-US"/>
              <a:t>名词</a:t>
            </a:r>
            <a:r>
              <a:rPr lang="en-US" altLang="zh-CN"/>
              <a:t>〉 </a:t>
            </a:r>
          </a:p>
        </p:txBody>
      </p:sp>
    </p:spTree>
    <p:extLst>
      <p:ext uri="{BB962C8B-B14F-4D97-AF65-F5344CB8AC3E}">
        <p14:creationId xmlns:p14="http://schemas.microsoft.com/office/powerpoint/2010/main" val="137933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pPr>
              <a:buFontTx/>
              <a:buNone/>
            </a:pPr>
            <a:r>
              <a:rPr lang="zh-CN" altLang="en-US" b="1">
                <a:latin typeface="宋体" pitchFamily="2" charset="-122"/>
                <a:cs typeface="Times New Roman" pitchFamily="18" charset="0"/>
              </a:rPr>
              <a:t>一棵语法树表示了一个句型的种种可能的</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但未必是所有的</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不同推导过程，包括最左</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最右</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推导。但是，一个句型是否只对应唯一的一棵语法树呢</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一个句型是否只有唯一的一个最左</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最右</a:t>
            </a:r>
            <a:r>
              <a:rPr lang="en-US" altLang="zh-CN" b="1">
                <a:latin typeface="宋体" pitchFamily="2" charset="-122"/>
                <a:cs typeface="Times New Roman" pitchFamily="18" charset="0"/>
              </a:rPr>
              <a:t>)</a:t>
            </a:r>
            <a:r>
              <a:rPr lang="zh-CN" altLang="en-US" b="1">
                <a:latin typeface="宋体" pitchFamily="2" charset="-122"/>
                <a:cs typeface="Times New Roman" pitchFamily="18" charset="0"/>
              </a:rPr>
              <a:t>推导呢</a:t>
            </a:r>
            <a:r>
              <a:rPr lang="en-US" altLang="zh-CN" b="1">
                <a:latin typeface="宋体" pitchFamily="2" charset="-122"/>
                <a:cs typeface="Times New Roman" pitchFamily="18" charset="0"/>
              </a:rPr>
              <a:t>?</a:t>
            </a:r>
            <a:endParaRPr lang="en-US" altLang="zh-CN" b="1">
              <a:latin typeface="宋体" pitchFamily="2" charset="-122"/>
            </a:endParaRPr>
          </a:p>
          <a:p>
            <a:pPr>
              <a:buFontTx/>
              <a:buNone/>
            </a:pPr>
            <a:endParaRPr lang="en-US" altLang="zh-CN" b="1">
              <a:latin typeface="宋体" pitchFamily="2" charset="-122"/>
            </a:endParaRPr>
          </a:p>
        </p:txBody>
      </p:sp>
    </p:spTree>
    <p:extLst>
      <p:ext uri="{BB962C8B-B14F-4D97-AF65-F5344CB8AC3E}">
        <p14:creationId xmlns:p14="http://schemas.microsoft.com/office/powerpoint/2010/main" val="121451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p:txBody>
          <a:bodyPr/>
          <a:lstStyle/>
          <a:p>
            <a:r>
              <a:rPr lang="zh-CN" altLang="en-US" dirty="0"/>
              <a:t>二义性</a:t>
            </a:r>
          </a:p>
        </p:txBody>
      </p:sp>
      <p:sp>
        <p:nvSpPr>
          <p:cNvPr id="223235" name="Rectangle 1027"/>
          <p:cNvSpPr>
            <a:spLocks noGrp="1" noChangeArrowheads="1"/>
          </p:cNvSpPr>
          <p:nvPr>
            <p:ph type="body" idx="1"/>
          </p:nvPr>
        </p:nvSpPr>
        <p:spPr>
          <a:xfrm>
            <a:off x="228600" y="1066800"/>
            <a:ext cx="6115050" cy="5334000"/>
          </a:xfrm>
        </p:spPr>
        <p:txBody>
          <a:bodyPr/>
          <a:lstStyle/>
          <a:p>
            <a:r>
              <a:rPr lang="zh-CN" altLang="en-US" sz="2400">
                <a:latin typeface="宋体" charset="-122"/>
              </a:rPr>
              <a:t>如果一个文法的某个句子有不止一棵分析树，则这个句子是</a:t>
            </a:r>
            <a:r>
              <a:rPr lang="zh-CN" altLang="en-US" sz="2400" b="0">
                <a:solidFill>
                  <a:srgbClr val="0000FF"/>
                </a:solidFill>
                <a:latin typeface="宋体" charset="-122"/>
              </a:rPr>
              <a:t>二</a:t>
            </a:r>
            <a:r>
              <a:rPr lang="zh-CN" altLang="en-US" sz="2400">
                <a:solidFill>
                  <a:srgbClr val="0000FF"/>
                </a:solidFill>
                <a:latin typeface="宋体" charset="-122"/>
              </a:rPr>
              <a:t>义性的</a:t>
            </a:r>
            <a:r>
              <a:rPr lang="zh-CN" altLang="en-US" sz="2400">
                <a:latin typeface="宋体" charset="-122"/>
              </a:rPr>
              <a:t>。</a:t>
            </a:r>
          </a:p>
          <a:p>
            <a:r>
              <a:rPr lang="zh-CN" altLang="en-US" sz="2400">
                <a:latin typeface="宋体" charset="-122"/>
              </a:rPr>
              <a:t>含有二义性句子的文法是</a:t>
            </a:r>
            <a:r>
              <a:rPr lang="zh-CN" altLang="en-US" sz="2400" b="0">
                <a:solidFill>
                  <a:srgbClr val="0000FF"/>
                </a:solidFill>
                <a:latin typeface="宋体" charset="-122"/>
              </a:rPr>
              <a:t>二</a:t>
            </a:r>
            <a:r>
              <a:rPr lang="zh-CN" altLang="en-US" sz="2400">
                <a:solidFill>
                  <a:srgbClr val="0000FF"/>
                </a:solidFill>
                <a:latin typeface="宋体" charset="-122"/>
              </a:rPr>
              <a:t>义性的文法</a:t>
            </a:r>
            <a:r>
              <a:rPr lang="zh-CN" altLang="en-US" sz="2400">
                <a:latin typeface="宋体" charset="-122"/>
              </a:rPr>
              <a:t>。</a:t>
            </a:r>
          </a:p>
          <a:p>
            <a:pPr lvl="1"/>
            <a:endParaRPr lang="zh-CN" altLang="en-US" sz="2000">
              <a:latin typeface="宋体" charset="-122"/>
            </a:endParaRPr>
          </a:p>
          <a:p>
            <a:pPr>
              <a:buFont typeface="Monotype Sorts" pitchFamily="2" charset="2"/>
              <a:buNone/>
            </a:pPr>
            <a:r>
              <a:rPr lang="zh-CN" altLang="en-US" sz="2400" b="0">
                <a:latin typeface="宋体" charset="-122"/>
              </a:rPr>
              <a:t>例：</a:t>
            </a:r>
            <a:r>
              <a:rPr lang="zh-CN" altLang="en-US" sz="2400">
                <a:latin typeface="宋体" charset="-122"/>
              </a:rPr>
              <a:t>考虑文法  </a:t>
            </a:r>
            <a:r>
              <a:rPr lang="en-US" altLang="zh-CN" sz="2000">
                <a:latin typeface="宋体" charset="-122"/>
              </a:rPr>
              <a:t>G=({+,*,</a:t>
            </a:r>
            <a:r>
              <a:rPr lang="zh-CN" altLang="en-US" sz="2000">
                <a:latin typeface="宋体" charset="-122"/>
              </a:rPr>
              <a:t>（</a:t>
            </a:r>
            <a:r>
              <a:rPr lang="en-US" altLang="zh-CN" sz="2000">
                <a:latin typeface="宋体" charset="-122"/>
              </a:rPr>
              <a:t>,</a:t>
            </a:r>
            <a:r>
              <a:rPr lang="zh-CN" altLang="en-US" sz="2000">
                <a:latin typeface="宋体" charset="-122"/>
              </a:rPr>
              <a:t>）</a:t>
            </a:r>
            <a:r>
              <a:rPr lang="en-US" altLang="zh-CN" sz="2000">
                <a:latin typeface="宋体" charset="-122"/>
              </a:rPr>
              <a:t>,i},{E},E,</a:t>
            </a:r>
            <a:r>
              <a:rPr lang="en-US" altLang="zh-CN" sz="2000">
                <a:latin typeface="宋体" charset="-122"/>
                <a:sym typeface="Symbol" pitchFamily="18" charset="2"/>
              </a:rPr>
              <a:t></a:t>
            </a:r>
            <a:r>
              <a:rPr lang="en-US" altLang="zh-CN" sz="2000">
                <a:latin typeface="宋体" charset="-122"/>
              </a:rPr>
              <a:t>)</a:t>
            </a:r>
            <a:endParaRPr lang="en-US" altLang="zh-CN" sz="2400">
              <a:latin typeface="宋体" charset="-122"/>
            </a:endParaRPr>
          </a:p>
          <a:p>
            <a:pPr lvl="1">
              <a:buFontTx/>
              <a:buNone/>
            </a:pPr>
            <a:r>
              <a:rPr lang="en-US" altLang="zh-CN" sz="2000">
                <a:latin typeface="宋体" charset="-122"/>
                <a:sym typeface="Symbol" pitchFamily="18" charset="2"/>
              </a:rPr>
              <a:t></a:t>
            </a:r>
            <a:r>
              <a:rPr lang="zh-CN" altLang="en-US" sz="2000">
                <a:latin typeface="宋体" charset="-122"/>
              </a:rPr>
              <a:t>：  </a:t>
            </a:r>
            <a:r>
              <a:rPr lang="en-US" altLang="zh-CN" sz="2000">
                <a:latin typeface="宋体" charset="-122"/>
              </a:rPr>
              <a:t>E</a:t>
            </a:r>
            <a:r>
              <a:rPr lang="en-US" altLang="zh-CN" sz="2000">
                <a:latin typeface="宋体" charset="-122"/>
                <a:sym typeface="Symbol" pitchFamily="18" charset="2"/>
              </a:rPr>
              <a:t></a:t>
            </a:r>
            <a:r>
              <a:rPr lang="en-US" altLang="zh-CN" sz="2000">
                <a:latin typeface="宋体" charset="-122"/>
              </a:rPr>
              <a:t> E+E | E*E | (E) | </a:t>
            </a:r>
            <a:r>
              <a:rPr lang="en-US" altLang="zh-CN" sz="2000" b="0">
                <a:latin typeface="宋体" charset="-122"/>
              </a:rPr>
              <a:t>id</a:t>
            </a:r>
            <a:r>
              <a:rPr lang="en-US" altLang="zh-CN" sz="2000">
                <a:latin typeface="宋体" charset="-122"/>
              </a:rPr>
              <a:t> </a:t>
            </a:r>
          </a:p>
          <a:p>
            <a:pPr lvl="1">
              <a:buFontTx/>
              <a:buNone/>
            </a:pPr>
            <a:endParaRPr lang="en-US" altLang="zh-CN" sz="2000">
              <a:latin typeface="宋体" charset="-122"/>
            </a:endParaRPr>
          </a:p>
          <a:p>
            <a:pPr>
              <a:buFont typeface="Monotype Sorts" pitchFamily="2" charset="2"/>
              <a:buNone/>
            </a:pPr>
            <a:r>
              <a:rPr lang="zh-CN" altLang="en-US" sz="2400">
                <a:latin typeface="宋体" charset="-122"/>
              </a:rPr>
              <a:t>句子 </a:t>
            </a:r>
            <a:r>
              <a:rPr lang="en-US" altLang="zh-CN" sz="2400">
                <a:latin typeface="宋体" charset="-122"/>
              </a:rPr>
              <a:t>id+id*id </a:t>
            </a:r>
            <a:r>
              <a:rPr lang="zh-CN" altLang="en-US" sz="2400">
                <a:latin typeface="宋体" charset="-122"/>
              </a:rPr>
              <a:t>存在两个不同的最左推导：</a:t>
            </a:r>
          </a:p>
          <a:p>
            <a:pPr lvl="1" algn="just">
              <a:buFontTx/>
              <a:buNone/>
            </a:pPr>
            <a:r>
              <a:rPr lang="en-US" altLang="zh-CN" sz="2000">
                <a:latin typeface="宋体" charset="-122"/>
              </a:rPr>
              <a:t>E</a:t>
            </a:r>
            <a:r>
              <a:rPr lang="en-US" altLang="zh-CN" sz="2000">
                <a:latin typeface="宋体" charset="-122"/>
                <a:sym typeface="Symbol" pitchFamily="18" charset="2"/>
              </a:rPr>
              <a:t></a:t>
            </a:r>
            <a:r>
              <a:rPr lang="en-US" altLang="zh-CN" sz="2000">
                <a:latin typeface="宋体" charset="-122"/>
              </a:rPr>
              <a:t>E+E</a:t>
            </a:r>
            <a:r>
              <a:rPr lang="en-US" altLang="zh-CN" sz="2000">
                <a:latin typeface="宋体" charset="-122"/>
                <a:sym typeface="Symbol" pitchFamily="18" charset="2"/>
              </a:rPr>
              <a:t></a:t>
            </a:r>
            <a:r>
              <a:rPr lang="en-US" altLang="zh-CN" sz="2000">
                <a:latin typeface="宋体" charset="-122"/>
              </a:rPr>
              <a:t>id+E</a:t>
            </a:r>
            <a:r>
              <a:rPr lang="en-US" altLang="zh-CN" sz="2000">
                <a:latin typeface="宋体" charset="-122"/>
                <a:sym typeface="Symbol" pitchFamily="18" charset="2"/>
              </a:rPr>
              <a:t></a:t>
            </a:r>
            <a:r>
              <a:rPr lang="en-US" altLang="zh-CN" sz="2000">
                <a:latin typeface="宋体" charset="-122"/>
              </a:rPr>
              <a:t>id+E*E</a:t>
            </a:r>
            <a:r>
              <a:rPr lang="en-US" altLang="zh-CN" sz="2000">
                <a:latin typeface="宋体" charset="-122"/>
                <a:sym typeface="Symbol" pitchFamily="18" charset="2"/>
              </a:rPr>
              <a:t></a:t>
            </a:r>
            <a:r>
              <a:rPr lang="en-US" altLang="zh-CN" sz="2000">
                <a:latin typeface="宋体" charset="-122"/>
              </a:rPr>
              <a:t>id+id*E</a:t>
            </a:r>
            <a:r>
              <a:rPr lang="en-US" altLang="zh-CN" sz="2000">
                <a:latin typeface="宋体" charset="-122"/>
                <a:sym typeface="Symbol" pitchFamily="18" charset="2"/>
              </a:rPr>
              <a:t></a:t>
            </a:r>
            <a:r>
              <a:rPr lang="en-US" altLang="zh-CN" sz="2000">
                <a:latin typeface="宋体" charset="-122"/>
              </a:rPr>
              <a:t>id+id*id</a:t>
            </a:r>
          </a:p>
          <a:p>
            <a:pPr lvl="1" algn="just">
              <a:buFontTx/>
              <a:buNone/>
            </a:pPr>
            <a:r>
              <a:rPr lang="en-US" altLang="zh-CN" sz="2000">
                <a:latin typeface="宋体" charset="-122"/>
              </a:rPr>
              <a:t>E</a:t>
            </a:r>
            <a:r>
              <a:rPr lang="en-US" altLang="zh-CN" sz="2000">
                <a:latin typeface="宋体" charset="-122"/>
                <a:sym typeface="Symbol" pitchFamily="18" charset="2"/>
              </a:rPr>
              <a:t></a:t>
            </a:r>
            <a:r>
              <a:rPr lang="en-US" altLang="zh-CN" sz="2000">
                <a:latin typeface="宋体" charset="-122"/>
              </a:rPr>
              <a:t>E*E</a:t>
            </a:r>
            <a:r>
              <a:rPr lang="en-US" altLang="zh-CN" sz="2000">
                <a:latin typeface="宋体" charset="-122"/>
                <a:sym typeface="Symbol" pitchFamily="18" charset="2"/>
              </a:rPr>
              <a:t></a:t>
            </a:r>
            <a:r>
              <a:rPr lang="en-US" altLang="zh-CN" sz="2000">
                <a:latin typeface="宋体" charset="-122"/>
              </a:rPr>
              <a:t>E+E*E</a:t>
            </a:r>
            <a:r>
              <a:rPr lang="en-US" altLang="zh-CN" sz="2000">
                <a:latin typeface="宋体" charset="-122"/>
                <a:sym typeface="Symbol" pitchFamily="18" charset="2"/>
              </a:rPr>
              <a:t></a:t>
            </a:r>
            <a:r>
              <a:rPr lang="en-US" altLang="zh-CN" sz="2000">
                <a:latin typeface="宋体" charset="-122"/>
              </a:rPr>
              <a:t>id+E*E</a:t>
            </a:r>
            <a:r>
              <a:rPr lang="en-US" altLang="zh-CN" sz="2000">
                <a:latin typeface="宋体" charset="-122"/>
                <a:sym typeface="Symbol" pitchFamily="18" charset="2"/>
              </a:rPr>
              <a:t></a:t>
            </a:r>
            <a:r>
              <a:rPr lang="en-US" altLang="zh-CN" sz="2000">
                <a:latin typeface="宋体" charset="-122"/>
              </a:rPr>
              <a:t>id+id*E</a:t>
            </a:r>
            <a:r>
              <a:rPr lang="en-US" altLang="zh-CN" sz="2000">
                <a:latin typeface="宋体" charset="-122"/>
                <a:sym typeface="Symbol" pitchFamily="18" charset="2"/>
              </a:rPr>
              <a:t></a:t>
            </a:r>
            <a:r>
              <a:rPr lang="en-US" altLang="zh-CN" sz="2000">
                <a:latin typeface="宋体" charset="-122"/>
              </a:rPr>
              <a:t>id+id*id</a:t>
            </a:r>
          </a:p>
          <a:p>
            <a:pPr lvl="1" algn="just">
              <a:buFontTx/>
              <a:buNone/>
            </a:pPr>
            <a:endParaRPr lang="en-US" altLang="zh-CN" sz="2000">
              <a:latin typeface="宋体" charset="-122"/>
            </a:endParaRPr>
          </a:p>
          <a:p>
            <a:pPr algn="just">
              <a:buFont typeface="Monotype Sorts" pitchFamily="2" charset="2"/>
              <a:buNone/>
            </a:pPr>
            <a:r>
              <a:rPr lang="zh-CN" altLang="en-US" sz="2400">
                <a:latin typeface="宋体" charset="-122"/>
              </a:rPr>
              <a:t>有两棵不同的分析树</a:t>
            </a:r>
            <a:endParaRPr lang="zh-CN" altLang="zh-CN" sz="2400">
              <a:latin typeface="宋体" charset="-122"/>
            </a:endParaRPr>
          </a:p>
          <a:p>
            <a:pPr>
              <a:buFont typeface="Monotype Sorts" pitchFamily="2" charset="2"/>
              <a:buNone/>
            </a:pPr>
            <a:endParaRPr lang="en-US" altLang="zh-CN" sz="2400">
              <a:latin typeface="宋体" charset="-122"/>
            </a:endParaRPr>
          </a:p>
        </p:txBody>
      </p:sp>
      <p:grpSp>
        <p:nvGrpSpPr>
          <p:cNvPr id="223236" name="Group 1028"/>
          <p:cNvGrpSpPr>
            <a:grpSpLocks/>
          </p:cNvGrpSpPr>
          <p:nvPr/>
        </p:nvGrpSpPr>
        <p:grpSpPr bwMode="auto">
          <a:xfrm>
            <a:off x="6781800" y="1371600"/>
            <a:ext cx="1736725" cy="1828800"/>
            <a:chOff x="3933" y="1846"/>
            <a:chExt cx="627" cy="572"/>
          </a:xfrm>
        </p:grpSpPr>
        <p:sp>
          <p:nvSpPr>
            <p:cNvPr id="223237" name="Rectangle 1029"/>
            <p:cNvSpPr>
              <a:spLocks noChangeArrowheads="1"/>
            </p:cNvSpPr>
            <p:nvPr/>
          </p:nvSpPr>
          <p:spPr bwMode="auto">
            <a:xfrm>
              <a:off x="4136" y="1846"/>
              <a:ext cx="4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E</a:t>
              </a:r>
              <a:endParaRPr lang="en-US" altLang="zh-CN" sz="2800">
                <a:solidFill>
                  <a:srgbClr val="000000"/>
                </a:solidFill>
              </a:endParaRPr>
            </a:p>
          </p:txBody>
        </p:sp>
        <p:sp>
          <p:nvSpPr>
            <p:cNvPr id="223238" name="Line 1030"/>
            <p:cNvSpPr>
              <a:spLocks noChangeShapeType="1"/>
            </p:cNvSpPr>
            <p:nvPr/>
          </p:nvSpPr>
          <p:spPr bwMode="auto">
            <a:xfrm flipH="1">
              <a:off x="3993" y="1931"/>
              <a:ext cx="143"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39" name="Line 1031"/>
            <p:cNvSpPr>
              <a:spLocks noChangeShapeType="1"/>
            </p:cNvSpPr>
            <p:nvPr/>
          </p:nvSpPr>
          <p:spPr bwMode="auto">
            <a:xfrm>
              <a:off x="4192" y="1931"/>
              <a:ext cx="139" cy="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40" name="Line 1032"/>
            <p:cNvSpPr>
              <a:spLocks noChangeShapeType="1"/>
            </p:cNvSpPr>
            <p:nvPr/>
          </p:nvSpPr>
          <p:spPr bwMode="auto">
            <a:xfrm>
              <a:off x="4160" y="1931"/>
              <a:ext cx="1"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41" name="Rectangle 1033"/>
            <p:cNvSpPr>
              <a:spLocks noChangeArrowheads="1"/>
            </p:cNvSpPr>
            <p:nvPr/>
          </p:nvSpPr>
          <p:spPr bwMode="auto">
            <a:xfrm>
              <a:off x="3933" y="2013"/>
              <a:ext cx="45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  E       +        E</a:t>
              </a:r>
              <a:endParaRPr lang="en-US" altLang="zh-CN" sz="2800">
                <a:solidFill>
                  <a:srgbClr val="000000"/>
                </a:solidFill>
              </a:endParaRPr>
            </a:p>
          </p:txBody>
        </p:sp>
        <p:grpSp>
          <p:nvGrpSpPr>
            <p:cNvPr id="223242" name="Group 1034"/>
            <p:cNvGrpSpPr>
              <a:grpSpLocks/>
            </p:cNvGrpSpPr>
            <p:nvPr/>
          </p:nvGrpSpPr>
          <p:grpSpPr bwMode="auto">
            <a:xfrm>
              <a:off x="4160" y="2112"/>
              <a:ext cx="342" cy="62"/>
              <a:chOff x="4160" y="2112"/>
              <a:chExt cx="342" cy="62"/>
            </a:xfrm>
          </p:grpSpPr>
          <p:sp>
            <p:nvSpPr>
              <p:cNvPr id="223243" name="Line 1035"/>
              <p:cNvSpPr>
                <a:spLocks noChangeShapeType="1"/>
              </p:cNvSpPr>
              <p:nvPr/>
            </p:nvSpPr>
            <p:spPr bwMode="auto">
              <a:xfrm flipH="1">
                <a:off x="4160" y="2112"/>
                <a:ext cx="148"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44" name="Line 1036"/>
              <p:cNvSpPr>
                <a:spLocks noChangeShapeType="1"/>
              </p:cNvSpPr>
              <p:nvPr/>
            </p:nvSpPr>
            <p:spPr bwMode="auto">
              <a:xfrm>
                <a:off x="4363" y="2112"/>
                <a:ext cx="139"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45" name="Line 1037"/>
              <p:cNvSpPr>
                <a:spLocks noChangeShapeType="1"/>
              </p:cNvSpPr>
              <p:nvPr/>
            </p:nvSpPr>
            <p:spPr bwMode="auto">
              <a:xfrm>
                <a:off x="4331" y="2112"/>
                <a:ext cx="1"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223246" name="Rectangle 1038"/>
            <p:cNvSpPr>
              <a:spLocks noChangeArrowheads="1"/>
            </p:cNvSpPr>
            <p:nvPr/>
          </p:nvSpPr>
          <p:spPr bwMode="auto">
            <a:xfrm>
              <a:off x="4123" y="2185"/>
              <a:ext cx="42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 E       *        E</a:t>
              </a:r>
              <a:endParaRPr lang="en-US" altLang="zh-CN" sz="2800">
                <a:solidFill>
                  <a:srgbClr val="000000"/>
                </a:solidFill>
              </a:endParaRPr>
            </a:p>
          </p:txBody>
        </p:sp>
        <p:grpSp>
          <p:nvGrpSpPr>
            <p:cNvPr id="223247" name="Group 1039"/>
            <p:cNvGrpSpPr>
              <a:grpSpLocks/>
            </p:cNvGrpSpPr>
            <p:nvPr/>
          </p:nvGrpSpPr>
          <p:grpSpPr bwMode="auto">
            <a:xfrm>
              <a:off x="3978" y="2099"/>
              <a:ext cx="61" cy="153"/>
              <a:chOff x="3978" y="2099"/>
              <a:chExt cx="61" cy="153"/>
            </a:xfrm>
          </p:grpSpPr>
          <p:sp>
            <p:nvSpPr>
              <p:cNvPr id="223248" name="Line 1040"/>
              <p:cNvSpPr>
                <a:spLocks noChangeShapeType="1"/>
              </p:cNvSpPr>
              <p:nvPr/>
            </p:nvSpPr>
            <p:spPr bwMode="auto">
              <a:xfrm>
                <a:off x="4005" y="2099"/>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49" name="Rectangle 1041"/>
              <p:cNvSpPr>
                <a:spLocks noChangeArrowheads="1"/>
              </p:cNvSpPr>
              <p:nvPr/>
            </p:nvSpPr>
            <p:spPr bwMode="auto">
              <a:xfrm>
                <a:off x="3978" y="2175"/>
                <a:ext cx="6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nvGrpSpPr>
            <p:cNvPr id="223250" name="Group 1042"/>
            <p:cNvGrpSpPr>
              <a:grpSpLocks/>
            </p:cNvGrpSpPr>
            <p:nvPr/>
          </p:nvGrpSpPr>
          <p:grpSpPr bwMode="auto">
            <a:xfrm>
              <a:off x="4498" y="2261"/>
              <a:ext cx="62" cy="153"/>
              <a:chOff x="4498" y="2261"/>
              <a:chExt cx="62" cy="153"/>
            </a:xfrm>
          </p:grpSpPr>
          <p:sp>
            <p:nvSpPr>
              <p:cNvPr id="223251" name="Line 1043"/>
              <p:cNvSpPr>
                <a:spLocks noChangeShapeType="1"/>
              </p:cNvSpPr>
              <p:nvPr/>
            </p:nvSpPr>
            <p:spPr bwMode="auto">
              <a:xfrm>
                <a:off x="4525" y="2261"/>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52" name="Rectangle 1044"/>
              <p:cNvSpPr>
                <a:spLocks noChangeArrowheads="1"/>
              </p:cNvSpPr>
              <p:nvPr/>
            </p:nvSpPr>
            <p:spPr bwMode="auto">
              <a:xfrm>
                <a:off x="4498" y="2338"/>
                <a:ext cx="6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nvGrpSpPr>
            <p:cNvPr id="223253" name="Group 1045"/>
            <p:cNvGrpSpPr>
              <a:grpSpLocks/>
            </p:cNvGrpSpPr>
            <p:nvPr/>
          </p:nvGrpSpPr>
          <p:grpSpPr bwMode="auto">
            <a:xfrm>
              <a:off x="4132" y="2266"/>
              <a:ext cx="61" cy="152"/>
              <a:chOff x="4132" y="2266"/>
              <a:chExt cx="61" cy="152"/>
            </a:xfrm>
          </p:grpSpPr>
          <p:sp>
            <p:nvSpPr>
              <p:cNvPr id="223254" name="Line 1046"/>
              <p:cNvSpPr>
                <a:spLocks noChangeShapeType="1"/>
              </p:cNvSpPr>
              <p:nvPr/>
            </p:nvSpPr>
            <p:spPr bwMode="auto">
              <a:xfrm>
                <a:off x="4160" y="2266"/>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55" name="Rectangle 1047"/>
              <p:cNvSpPr>
                <a:spLocks noChangeArrowheads="1"/>
              </p:cNvSpPr>
              <p:nvPr/>
            </p:nvSpPr>
            <p:spPr bwMode="auto">
              <a:xfrm>
                <a:off x="4132" y="2342"/>
                <a:ext cx="6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grpSp>
        <p:nvGrpSpPr>
          <p:cNvPr id="223256" name="Group 1048"/>
          <p:cNvGrpSpPr>
            <a:grpSpLocks/>
          </p:cNvGrpSpPr>
          <p:nvPr/>
        </p:nvGrpSpPr>
        <p:grpSpPr bwMode="auto">
          <a:xfrm>
            <a:off x="6781800" y="3659188"/>
            <a:ext cx="1544638" cy="1858962"/>
            <a:chOff x="4664" y="1851"/>
            <a:chExt cx="577" cy="562"/>
          </a:xfrm>
        </p:grpSpPr>
        <p:sp>
          <p:nvSpPr>
            <p:cNvPr id="223257" name="Rectangle 1049"/>
            <p:cNvSpPr>
              <a:spLocks noChangeArrowheads="1"/>
            </p:cNvSpPr>
            <p:nvPr/>
          </p:nvSpPr>
          <p:spPr bwMode="auto">
            <a:xfrm>
              <a:off x="5002" y="1851"/>
              <a:ext cx="5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E</a:t>
              </a:r>
              <a:endParaRPr lang="en-US" altLang="zh-CN" sz="2800">
                <a:solidFill>
                  <a:srgbClr val="000000"/>
                </a:solidFill>
              </a:endParaRPr>
            </a:p>
          </p:txBody>
        </p:sp>
        <p:sp>
          <p:nvSpPr>
            <p:cNvPr id="223258" name="Line 1050"/>
            <p:cNvSpPr>
              <a:spLocks noChangeShapeType="1"/>
            </p:cNvSpPr>
            <p:nvPr/>
          </p:nvSpPr>
          <p:spPr bwMode="auto">
            <a:xfrm flipH="1">
              <a:off x="4859" y="1936"/>
              <a:ext cx="143"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59" name="Line 1051"/>
            <p:cNvSpPr>
              <a:spLocks noChangeShapeType="1"/>
            </p:cNvSpPr>
            <p:nvPr/>
          </p:nvSpPr>
          <p:spPr bwMode="auto">
            <a:xfrm>
              <a:off x="5058" y="1936"/>
              <a:ext cx="139"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60" name="Line 1052"/>
            <p:cNvSpPr>
              <a:spLocks noChangeShapeType="1"/>
            </p:cNvSpPr>
            <p:nvPr/>
          </p:nvSpPr>
          <p:spPr bwMode="auto">
            <a:xfrm>
              <a:off x="5025" y="1936"/>
              <a:ext cx="1"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61" name="Rectangle 1053"/>
            <p:cNvSpPr>
              <a:spLocks noChangeArrowheads="1"/>
            </p:cNvSpPr>
            <p:nvPr/>
          </p:nvSpPr>
          <p:spPr bwMode="auto">
            <a:xfrm>
              <a:off x="4799" y="2018"/>
              <a:ext cx="44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 E       *        E</a:t>
              </a:r>
              <a:endParaRPr lang="en-US" altLang="zh-CN" sz="2800">
                <a:solidFill>
                  <a:srgbClr val="000000"/>
                </a:solidFill>
              </a:endParaRPr>
            </a:p>
          </p:txBody>
        </p:sp>
        <p:grpSp>
          <p:nvGrpSpPr>
            <p:cNvPr id="223262" name="Group 1054"/>
            <p:cNvGrpSpPr>
              <a:grpSpLocks/>
            </p:cNvGrpSpPr>
            <p:nvPr/>
          </p:nvGrpSpPr>
          <p:grpSpPr bwMode="auto">
            <a:xfrm>
              <a:off x="4701" y="2108"/>
              <a:ext cx="343" cy="62"/>
              <a:chOff x="4701" y="2108"/>
              <a:chExt cx="343" cy="62"/>
            </a:xfrm>
          </p:grpSpPr>
          <p:sp>
            <p:nvSpPr>
              <p:cNvPr id="223263" name="Line 1055"/>
              <p:cNvSpPr>
                <a:spLocks noChangeShapeType="1"/>
              </p:cNvSpPr>
              <p:nvPr/>
            </p:nvSpPr>
            <p:spPr bwMode="auto">
              <a:xfrm flipH="1">
                <a:off x="4701" y="2108"/>
                <a:ext cx="148"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64" name="Line 1056"/>
              <p:cNvSpPr>
                <a:spLocks noChangeShapeType="1"/>
              </p:cNvSpPr>
              <p:nvPr/>
            </p:nvSpPr>
            <p:spPr bwMode="auto">
              <a:xfrm>
                <a:off x="4905" y="2108"/>
                <a:ext cx="139"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65" name="Line 1057"/>
              <p:cNvSpPr>
                <a:spLocks noChangeShapeType="1"/>
              </p:cNvSpPr>
              <p:nvPr/>
            </p:nvSpPr>
            <p:spPr bwMode="auto">
              <a:xfrm>
                <a:off x="4873" y="2108"/>
                <a:ext cx="1"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223266" name="Rectangle 1058"/>
            <p:cNvSpPr>
              <a:spLocks noChangeArrowheads="1"/>
            </p:cNvSpPr>
            <p:nvPr/>
          </p:nvSpPr>
          <p:spPr bwMode="auto">
            <a:xfrm>
              <a:off x="4664" y="2180"/>
              <a:ext cx="44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 E       +        E</a:t>
              </a:r>
              <a:endParaRPr lang="en-US" altLang="zh-CN" sz="2800">
                <a:solidFill>
                  <a:srgbClr val="000000"/>
                </a:solidFill>
              </a:endParaRPr>
            </a:p>
          </p:txBody>
        </p:sp>
        <p:grpSp>
          <p:nvGrpSpPr>
            <p:cNvPr id="223267" name="Group 1059"/>
            <p:cNvGrpSpPr>
              <a:grpSpLocks/>
            </p:cNvGrpSpPr>
            <p:nvPr/>
          </p:nvGrpSpPr>
          <p:grpSpPr bwMode="auto">
            <a:xfrm>
              <a:off x="5177" y="2099"/>
              <a:ext cx="63" cy="150"/>
              <a:chOff x="5177" y="2099"/>
              <a:chExt cx="63" cy="150"/>
            </a:xfrm>
          </p:grpSpPr>
          <p:sp>
            <p:nvSpPr>
              <p:cNvPr id="223268" name="Line 1060"/>
              <p:cNvSpPr>
                <a:spLocks noChangeShapeType="1"/>
              </p:cNvSpPr>
              <p:nvPr/>
            </p:nvSpPr>
            <p:spPr bwMode="auto">
              <a:xfrm>
                <a:off x="5204" y="2099"/>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69" name="Rectangle 1061"/>
              <p:cNvSpPr>
                <a:spLocks noChangeArrowheads="1"/>
              </p:cNvSpPr>
              <p:nvPr/>
            </p:nvSpPr>
            <p:spPr bwMode="auto">
              <a:xfrm>
                <a:off x="5177" y="2175"/>
                <a:ext cx="63"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nvGrpSpPr>
            <p:cNvPr id="223270" name="Group 1062"/>
            <p:cNvGrpSpPr>
              <a:grpSpLocks/>
            </p:cNvGrpSpPr>
            <p:nvPr/>
          </p:nvGrpSpPr>
          <p:grpSpPr bwMode="auto">
            <a:xfrm>
              <a:off x="5040" y="2256"/>
              <a:ext cx="63" cy="152"/>
              <a:chOff x="5040" y="2256"/>
              <a:chExt cx="63" cy="152"/>
            </a:xfrm>
          </p:grpSpPr>
          <p:sp>
            <p:nvSpPr>
              <p:cNvPr id="223271" name="Line 1063"/>
              <p:cNvSpPr>
                <a:spLocks noChangeShapeType="1"/>
              </p:cNvSpPr>
              <p:nvPr/>
            </p:nvSpPr>
            <p:spPr bwMode="auto">
              <a:xfrm>
                <a:off x="5067" y="2256"/>
                <a:ext cx="1" cy="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72" name="Rectangle 1064"/>
              <p:cNvSpPr>
                <a:spLocks noChangeArrowheads="1"/>
              </p:cNvSpPr>
              <p:nvPr/>
            </p:nvSpPr>
            <p:spPr bwMode="auto">
              <a:xfrm>
                <a:off x="5040" y="2334"/>
                <a:ext cx="63"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nvGrpSpPr>
            <p:cNvPr id="223273" name="Group 1065"/>
            <p:cNvGrpSpPr>
              <a:grpSpLocks/>
            </p:cNvGrpSpPr>
            <p:nvPr/>
          </p:nvGrpSpPr>
          <p:grpSpPr bwMode="auto">
            <a:xfrm>
              <a:off x="4674" y="2261"/>
              <a:ext cx="64" cy="152"/>
              <a:chOff x="4674" y="2261"/>
              <a:chExt cx="64" cy="152"/>
            </a:xfrm>
          </p:grpSpPr>
          <p:sp>
            <p:nvSpPr>
              <p:cNvPr id="223274" name="Line 1066"/>
              <p:cNvSpPr>
                <a:spLocks noChangeShapeType="1"/>
              </p:cNvSpPr>
              <p:nvPr/>
            </p:nvSpPr>
            <p:spPr bwMode="auto">
              <a:xfrm>
                <a:off x="4701" y="2261"/>
                <a:ext cx="1"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223275" name="Rectangle 1067"/>
              <p:cNvSpPr>
                <a:spLocks noChangeArrowheads="1"/>
              </p:cNvSpPr>
              <p:nvPr/>
            </p:nvSpPr>
            <p:spPr bwMode="auto">
              <a:xfrm>
                <a:off x="4674" y="2339"/>
                <a:ext cx="6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600">
                    <a:solidFill>
                      <a:srgbClr val="000000"/>
                    </a:solidFill>
                  </a:rPr>
                  <a:t>id</a:t>
                </a:r>
                <a:endParaRPr lang="en-US" altLang="zh-CN" sz="2800">
                  <a:solidFill>
                    <a:srgbClr val="000000"/>
                  </a:solidFill>
                </a:endParaRPr>
              </a:p>
            </p:txBody>
          </p:sp>
        </p:grpSp>
      </p:grpSp>
      <p:sp>
        <p:nvSpPr>
          <p:cNvPr id="2" name="灯片编号占位符 1"/>
          <p:cNvSpPr>
            <a:spLocks noGrp="1"/>
          </p:cNvSpPr>
          <p:nvPr>
            <p:ph type="sldNum" sz="quarter" idx="10"/>
          </p:nvPr>
        </p:nvSpPr>
        <p:spPr/>
        <p:txBody>
          <a:bodyPr/>
          <a:lstStyle/>
          <a:p>
            <a:fld id="{53D5C0A6-204F-44E2-BC2D-888719E44444}" type="slidenum">
              <a:rPr lang="en-US" altLang="zh-CN" smtClean="0">
                <a:solidFill>
                  <a:srgbClr val="000000"/>
                </a:solidFill>
              </a:rPr>
              <a:pPr/>
              <a:t>51</a:t>
            </a:fld>
            <a:endParaRPr lang="en-US" altLang="zh-CN">
              <a:solidFill>
                <a:srgbClr val="000000"/>
              </a:solidFill>
            </a:endParaRPr>
          </a:p>
        </p:txBody>
      </p:sp>
    </p:spTree>
    <p:extLst>
      <p:ext uri="{BB962C8B-B14F-4D97-AF65-F5344CB8AC3E}">
        <p14:creationId xmlns:p14="http://schemas.microsoft.com/office/powerpoint/2010/main" val="292639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up)">
                                      <p:cBhvr>
                                        <p:cTn id="7" dur="5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wipe(up)">
                                      <p:cBhvr>
                                        <p:cTn id="12" dur="500"/>
                                        <p:tgtEl>
                                          <p:spTgt spid="22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3235">
                                            <p:txEl>
                                              <p:pRg st="3" end="3"/>
                                            </p:txEl>
                                          </p:spTgt>
                                        </p:tgtEl>
                                        <p:attrNameLst>
                                          <p:attrName>style.visibility</p:attrName>
                                        </p:attrNameLst>
                                      </p:cBhvr>
                                      <p:to>
                                        <p:strVal val="visible"/>
                                      </p:to>
                                    </p:set>
                                    <p:animEffect transition="in" filter="wipe(up)">
                                      <p:cBhvr>
                                        <p:cTn id="17" dur="500"/>
                                        <p:tgtEl>
                                          <p:spTgt spid="223235">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23235">
                                            <p:txEl>
                                              <p:pRg st="4" end="4"/>
                                            </p:txEl>
                                          </p:spTgt>
                                        </p:tgtEl>
                                        <p:attrNameLst>
                                          <p:attrName>style.visibility</p:attrName>
                                        </p:attrNameLst>
                                      </p:cBhvr>
                                      <p:to>
                                        <p:strVal val="visible"/>
                                      </p:to>
                                    </p:set>
                                    <p:animEffect transition="in" filter="wipe(up)">
                                      <p:cBhvr>
                                        <p:cTn id="20" dur="500"/>
                                        <p:tgtEl>
                                          <p:spTgt spid="22323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wipe(up)">
                                      <p:cBhvr>
                                        <p:cTn id="25" dur="500"/>
                                        <p:tgtEl>
                                          <p:spTgt spid="223235">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23235">
                                            <p:txEl>
                                              <p:pRg st="7" end="7"/>
                                            </p:txEl>
                                          </p:spTgt>
                                        </p:tgtEl>
                                        <p:attrNameLst>
                                          <p:attrName>style.visibility</p:attrName>
                                        </p:attrNameLst>
                                      </p:cBhvr>
                                      <p:to>
                                        <p:strVal val="visible"/>
                                      </p:to>
                                    </p:set>
                                    <p:animEffect transition="in" filter="wipe(up)">
                                      <p:cBhvr>
                                        <p:cTn id="28" dur="500"/>
                                        <p:tgtEl>
                                          <p:spTgt spid="223235">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23235">
                                            <p:txEl>
                                              <p:pRg st="8" end="8"/>
                                            </p:txEl>
                                          </p:spTgt>
                                        </p:tgtEl>
                                        <p:attrNameLst>
                                          <p:attrName>style.visibility</p:attrName>
                                        </p:attrNameLst>
                                      </p:cBhvr>
                                      <p:to>
                                        <p:strVal val="visible"/>
                                      </p:to>
                                    </p:set>
                                    <p:animEffect transition="in" filter="wipe(up)">
                                      <p:cBhvr>
                                        <p:cTn id="31" dur="500"/>
                                        <p:tgtEl>
                                          <p:spTgt spid="22323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3235">
                                            <p:txEl>
                                              <p:pRg st="10" end="10"/>
                                            </p:txEl>
                                          </p:spTgt>
                                        </p:tgtEl>
                                        <p:attrNameLst>
                                          <p:attrName>style.visibility</p:attrName>
                                        </p:attrNameLst>
                                      </p:cBhvr>
                                      <p:to>
                                        <p:strVal val="visible"/>
                                      </p:to>
                                    </p:set>
                                    <p:animEffect transition="in" filter="wipe(up)">
                                      <p:cBhvr>
                                        <p:cTn id="36" dur="500"/>
                                        <p:tgtEl>
                                          <p:spTgt spid="223235">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223236"/>
                                        </p:tgtEl>
                                        <p:attrNameLst>
                                          <p:attrName>style.visibility</p:attrName>
                                        </p:attrNameLst>
                                      </p:cBhvr>
                                      <p:to>
                                        <p:strVal val="visible"/>
                                      </p:to>
                                    </p:set>
                                    <p:animEffect transition="in" filter="box(out)">
                                      <p:cBhvr>
                                        <p:cTn id="41" dur="500"/>
                                        <p:tgtEl>
                                          <p:spTgt spid="2232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223256"/>
                                        </p:tgtEl>
                                        <p:attrNameLst>
                                          <p:attrName>style.visibility</p:attrName>
                                        </p:attrNameLst>
                                      </p:cBhvr>
                                      <p:to>
                                        <p:strVal val="visible"/>
                                      </p:to>
                                    </p:set>
                                    <p:animEffect transition="in" filter="box(out)">
                                      <p:cBhvr>
                                        <p:cTn id="46" dur="500"/>
                                        <p:tgtEl>
                                          <p:spTgt spid="22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dirty="0">
                <a:latin typeface="宋体" charset="-122"/>
              </a:rPr>
              <a:t>文法二义性的消除</a:t>
            </a:r>
          </a:p>
        </p:txBody>
      </p:sp>
      <p:sp>
        <p:nvSpPr>
          <p:cNvPr id="229379" name="Rectangle 3"/>
          <p:cNvSpPr>
            <a:spLocks noGrp="1" noChangeArrowheads="1"/>
          </p:cNvSpPr>
          <p:nvPr>
            <p:ph type="body" idx="1"/>
          </p:nvPr>
        </p:nvSpPr>
        <p:spPr>
          <a:xfrm>
            <a:off x="228600" y="1219200"/>
            <a:ext cx="8686800" cy="2860675"/>
          </a:xfrm>
        </p:spPr>
        <p:txBody>
          <a:bodyPr/>
          <a:lstStyle/>
          <a:p>
            <a:r>
              <a:rPr lang="zh-CN" altLang="en-US">
                <a:latin typeface="Verdana" pitchFamily="34" charset="0"/>
              </a:rPr>
              <a:t>映射程序设计语言中</a:t>
            </a:r>
            <a:r>
              <a:rPr lang="en-US" altLang="zh-CN">
                <a:latin typeface="Verdana" pitchFamily="34" charset="0"/>
              </a:rPr>
              <a:t>IF</a:t>
            </a:r>
            <a:r>
              <a:rPr lang="zh-CN" altLang="en-US">
                <a:latin typeface="Verdana" pitchFamily="34" charset="0"/>
              </a:rPr>
              <a:t>语句的文法：</a:t>
            </a:r>
          </a:p>
          <a:p>
            <a:pPr lvl="1">
              <a:buFontTx/>
              <a:buNone/>
            </a:pPr>
            <a:r>
              <a:rPr lang="en-US" altLang="zh-CN" i="1">
                <a:latin typeface="Verdana" pitchFamily="34" charset="0"/>
              </a:rPr>
              <a:t>stmt</a:t>
            </a:r>
            <a:r>
              <a:rPr lang="en-US" altLang="zh-CN">
                <a:latin typeface="Verdana" pitchFamily="34" charset="0"/>
                <a:sym typeface="Symbol" pitchFamily="18" charset="2"/>
              </a:rPr>
              <a:t></a:t>
            </a:r>
            <a:r>
              <a:rPr lang="en-US" altLang="zh-CN">
                <a:latin typeface="Verdana" pitchFamily="34" charset="0"/>
              </a:rPr>
              <a:t> </a:t>
            </a:r>
            <a:r>
              <a:rPr lang="en-US" altLang="zh-CN" b="0">
                <a:latin typeface="Verdana" pitchFamily="34" charset="0"/>
              </a:rPr>
              <a:t>if</a:t>
            </a:r>
            <a:r>
              <a:rPr lang="en-US" altLang="zh-CN">
                <a:latin typeface="Verdana" pitchFamily="34" charset="0"/>
              </a:rPr>
              <a:t> </a:t>
            </a:r>
            <a:r>
              <a:rPr lang="en-US" altLang="zh-CN" i="1">
                <a:latin typeface="Verdana" pitchFamily="34" charset="0"/>
              </a:rPr>
              <a:t>expr</a:t>
            </a:r>
            <a:r>
              <a:rPr lang="en-US" altLang="zh-CN">
                <a:latin typeface="Verdana" pitchFamily="34" charset="0"/>
              </a:rPr>
              <a:t> </a:t>
            </a:r>
            <a:r>
              <a:rPr lang="en-US" altLang="zh-CN" b="0">
                <a:latin typeface="Verdana" pitchFamily="34" charset="0"/>
              </a:rPr>
              <a:t>then</a:t>
            </a:r>
            <a:r>
              <a:rPr lang="en-US" altLang="zh-CN">
                <a:latin typeface="Verdana" pitchFamily="34" charset="0"/>
              </a:rPr>
              <a:t> </a:t>
            </a:r>
            <a:r>
              <a:rPr lang="en-US" altLang="zh-CN" i="1">
                <a:latin typeface="Verdana" pitchFamily="34" charset="0"/>
              </a:rPr>
              <a:t>stmt</a:t>
            </a:r>
          </a:p>
          <a:p>
            <a:pPr lvl="1">
              <a:buFontTx/>
              <a:buNone/>
            </a:pPr>
            <a:r>
              <a:rPr lang="en-US" altLang="zh-CN">
                <a:latin typeface="Verdana" pitchFamily="34" charset="0"/>
              </a:rPr>
              <a:t>     | </a:t>
            </a:r>
            <a:r>
              <a:rPr lang="en-US" altLang="zh-CN" b="0">
                <a:latin typeface="Verdana" pitchFamily="34" charset="0"/>
              </a:rPr>
              <a:t>if</a:t>
            </a:r>
            <a:r>
              <a:rPr lang="en-US" altLang="zh-CN">
                <a:latin typeface="Verdana" pitchFamily="34" charset="0"/>
              </a:rPr>
              <a:t> </a:t>
            </a:r>
            <a:r>
              <a:rPr lang="en-US" altLang="zh-CN" i="1">
                <a:latin typeface="Verdana" pitchFamily="34" charset="0"/>
              </a:rPr>
              <a:t>expr</a:t>
            </a:r>
            <a:r>
              <a:rPr lang="en-US" altLang="zh-CN">
                <a:latin typeface="Verdana" pitchFamily="34" charset="0"/>
              </a:rPr>
              <a:t> </a:t>
            </a:r>
            <a:r>
              <a:rPr lang="en-US" altLang="zh-CN" b="0">
                <a:latin typeface="Verdana" pitchFamily="34" charset="0"/>
              </a:rPr>
              <a:t>then</a:t>
            </a:r>
            <a:r>
              <a:rPr lang="en-US" altLang="zh-CN">
                <a:latin typeface="Verdana" pitchFamily="34" charset="0"/>
              </a:rPr>
              <a:t> </a:t>
            </a:r>
            <a:r>
              <a:rPr lang="en-US" altLang="zh-CN" i="1">
                <a:latin typeface="Verdana" pitchFamily="34" charset="0"/>
              </a:rPr>
              <a:t>stmt</a:t>
            </a:r>
            <a:r>
              <a:rPr lang="en-US" altLang="zh-CN">
                <a:latin typeface="Verdana" pitchFamily="34" charset="0"/>
              </a:rPr>
              <a:t> </a:t>
            </a:r>
            <a:r>
              <a:rPr lang="en-US" altLang="zh-CN" b="0">
                <a:latin typeface="Verdana" pitchFamily="34" charset="0"/>
              </a:rPr>
              <a:t>else</a:t>
            </a:r>
            <a:r>
              <a:rPr lang="en-US" altLang="zh-CN">
                <a:latin typeface="Verdana" pitchFamily="34" charset="0"/>
              </a:rPr>
              <a:t> </a:t>
            </a:r>
            <a:r>
              <a:rPr lang="en-US" altLang="zh-CN" i="1">
                <a:latin typeface="Verdana" pitchFamily="34" charset="0"/>
              </a:rPr>
              <a:t>stmt</a:t>
            </a:r>
          </a:p>
          <a:p>
            <a:pPr lvl="1">
              <a:buFontTx/>
              <a:buNone/>
            </a:pPr>
            <a:r>
              <a:rPr lang="en-US" altLang="zh-CN">
                <a:latin typeface="Verdana" pitchFamily="34" charset="0"/>
              </a:rPr>
              <a:t>     | </a:t>
            </a:r>
            <a:r>
              <a:rPr lang="en-US" altLang="zh-CN" b="0">
                <a:latin typeface="Verdana" pitchFamily="34" charset="0"/>
              </a:rPr>
              <a:t>other</a:t>
            </a:r>
            <a:endParaRPr lang="en-US" altLang="zh-CN" sz="2800" b="0">
              <a:latin typeface="Verdana" pitchFamily="34" charset="0"/>
            </a:endParaRPr>
          </a:p>
          <a:p>
            <a:r>
              <a:rPr lang="zh-CN" altLang="en-US">
                <a:latin typeface="Verdana" pitchFamily="34" charset="0"/>
              </a:rPr>
              <a:t>句子</a:t>
            </a:r>
            <a:r>
              <a:rPr lang="en-US" altLang="zh-CN" b="0">
                <a:solidFill>
                  <a:srgbClr val="0000FF"/>
                </a:solidFill>
                <a:latin typeface="Verdana" pitchFamily="34" charset="0"/>
              </a:rPr>
              <a:t>if</a:t>
            </a:r>
            <a:r>
              <a:rPr lang="en-US" altLang="zh-CN">
                <a:solidFill>
                  <a:srgbClr val="0000FF"/>
                </a:solidFill>
                <a:latin typeface="Verdana" pitchFamily="34" charset="0"/>
              </a:rPr>
              <a:t> E</a:t>
            </a:r>
            <a:r>
              <a:rPr lang="en-US" altLang="zh-CN" baseline="-25000">
                <a:solidFill>
                  <a:srgbClr val="0000FF"/>
                </a:solidFill>
                <a:latin typeface="Verdana" pitchFamily="34" charset="0"/>
              </a:rPr>
              <a:t>1</a:t>
            </a:r>
            <a:r>
              <a:rPr lang="en-US" altLang="zh-CN">
                <a:solidFill>
                  <a:srgbClr val="0000FF"/>
                </a:solidFill>
                <a:latin typeface="Verdana" pitchFamily="34" charset="0"/>
              </a:rPr>
              <a:t> </a:t>
            </a:r>
            <a:r>
              <a:rPr lang="en-US" altLang="zh-CN" b="0">
                <a:solidFill>
                  <a:srgbClr val="0000FF"/>
                </a:solidFill>
                <a:latin typeface="Verdana" pitchFamily="34" charset="0"/>
              </a:rPr>
              <a:t>then</a:t>
            </a:r>
            <a:r>
              <a:rPr lang="en-US" altLang="zh-CN">
                <a:solidFill>
                  <a:srgbClr val="0000FF"/>
                </a:solidFill>
                <a:latin typeface="Verdana" pitchFamily="34" charset="0"/>
              </a:rPr>
              <a:t> </a:t>
            </a:r>
            <a:r>
              <a:rPr lang="en-US" altLang="zh-CN" b="0">
                <a:solidFill>
                  <a:srgbClr val="0000FF"/>
                </a:solidFill>
                <a:latin typeface="Verdana" pitchFamily="34" charset="0"/>
              </a:rPr>
              <a:t>if</a:t>
            </a:r>
            <a:r>
              <a:rPr lang="en-US" altLang="zh-CN">
                <a:solidFill>
                  <a:srgbClr val="0000FF"/>
                </a:solidFill>
                <a:latin typeface="Verdana" pitchFamily="34" charset="0"/>
              </a:rPr>
              <a:t> E</a:t>
            </a:r>
            <a:r>
              <a:rPr lang="en-US" altLang="zh-CN" baseline="-25000">
                <a:solidFill>
                  <a:srgbClr val="0000FF"/>
                </a:solidFill>
                <a:latin typeface="Verdana" pitchFamily="34" charset="0"/>
              </a:rPr>
              <a:t>2</a:t>
            </a:r>
            <a:r>
              <a:rPr lang="en-US" altLang="zh-CN">
                <a:solidFill>
                  <a:srgbClr val="0000FF"/>
                </a:solidFill>
                <a:latin typeface="Verdana" pitchFamily="34" charset="0"/>
              </a:rPr>
              <a:t> </a:t>
            </a:r>
            <a:r>
              <a:rPr lang="en-US" altLang="zh-CN" b="0">
                <a:solidFill>
                  <a:srgbClr val="0000FF"/>
                </a:solidFill>
                <a:latin typeface="Verdana" pitchFamily="34" charset="0"/>
              </a:rPr>
              <a:t>then</a:t>
            </a:r>
            <a:r>
              <a:rPr lang="en-US" altLang="zh-CN">
                <a:solidFill>
                  <a:srgbClr val="0000FF"/>
                </a:solidFill>
                <a:latin typeface="Verdana" pitchFamily="34" charset="0"/>
              </a:rPr>
              <a:t> S</a:t>
            </a:r>
            <a:r>
              <a:rPr lang="en-US" altLang="zh-CN" baseline="-25000">
                <a:solidFill>
                  <a:srgbClr val="0000FF"/>
                </a:solidFill>
                <a:latin typeface="Verdana" pitchFamily="34" charset="0"/>
              </a:rPr>
              <a:t>1</a:t>
            </a:r>
            <a:r>
              <a:rPr lang="en-US" altLang="zh-CN">
                <a:solidFill>
                  <a:srgbClr val="0000FF"/>
                </a:solidFill>
                <a:latin typeface="Verdana" pitchFamily="34" charset="0"/>
              </a:rPr>
              <a:t> </a:t>
            </a:r>
            <a:r>
              <a:rPr lang="en-US" altLang="zh-CN" b="0">
                <a:solidFill>
                  <a:srgbClr val="0000FF"/>
                </a:solidFill>
                <a:latin typeface="Verdana" pitchFamily="34" charset="0"/>
              </a:rPr>
              <a:t>else</a:t>
            </a:r>
            <a:r>
              <a:rPr lang="en-US" altLang="zh-CN">
                <a:solidFill>
                  <a:srgbClr val="0000FF"/>
                </a:solidFill>
                <a:latin typeface="Verdana" pitchFamily="34" charset="0"/>
              </a:rPr>
              <a:t> S</a:t>
            </a:r>
            <a:r>
              <a:rPr lang="en-US" altLang="zh-CN" baseline="-25000">
                <a:solidFill>
                  <a:srgbClr val="0000FF"/>
                </a:solidFill>
                <a:latin typeface="Verdana" pitchFamily="34" charset="0"/>
              </a:rPr>
              <a:t>2</a:t>
            </a:r>
            <a:r>
              <a:rPr lang="zh-CN" altLang="en-US">
                <a:latin typeface="Verdana" pitchFamily="34" charset="0"/>
              </a:rPr>
              <a:t>有两棵不同的分析树：</a:t>
            </a:r>
          </a:p>
        </p:txBody>
      </p:sp>
      <p:grpSp>
        <p:nvGrpSpPr>
          <p:cNvPr id="229380" name="Group 4"/>
          <p:cNvGrpSpPr>
            <a:grpSpLocks/>
          </p:cNvGrpSpPr>
          <p:nvPr/>
        </p:nvGrpSpPr>
        <p:grpSpPr bwMode="auto">
          <a:xfrm>
            <a:off x="468313" y="4343400"/>
            <a:ext cx="3986212" cy="1989138"/>
            <a:chOff x="894" y="2946"/>
            <a:chExt cx="2125" cy="1043"/>
          </a:xfrm>
        </p:grpSpPr>
        <p:sp>
          <p:nvSpPr>
            <p:cNvPr id="229381" name="Rectangle 5"/>
            <p:cNvSpPr>
              <a:spLocks noChangeArrowheads="1"/>
            </p:cNvSpPr>
            <p:nvPr/>
          </p:nvSpPr>
          <p:spPr bwMode="auto">
            <a:xfrm>
              <a:off x="1408" y="2946"/>
              <a:ext cx="24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stmt</a:t>
              </a:r>
              <a:endParaRPr lang="en-US" altLang="zh-CN" sz="2000" b="1"/>
            </a:p>
          </p:txBody>
        </p:sp>
        <p:sp>
          <p:nvSpPr>
            <p:cNvPr id="229382" name="Rectangle 6"/>
            <p:cNvSpPr>
              <a:spLocks noChangeArrowheads="1"/>
            </p:cNvSpPr>
            <p:nvPr/>
          </p:nvSpPr>
          <p:spPr bwMode="auto">
            <a:xfrm>
              <a:off x="894" y="3265"/>
              <a:ext cx="133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if     expr      then     stmt</a:t>
              </a:r>
              <a:endParaRPr lang="en-US" altLang="zh-CN" sz="2000" b="1"/>
            </a:p>
          </p:txBody>
        </p:sp>
        <p:sp>
          <p:nvSpPr>
            <p:cNvPr id="229383" name="Rectangle 7"/>
            <p:cNvSpPr>
              <a:spLocks noChangeArrowheads="1"/>
            </p:cNvSpPr>
            <p:nvPr/>
          </p:nvSpPr>
          <p:spPr bwMode="auto">
            <a:xfrm>
              <a:off x="1156" y="3546"/>
              <a:ext cx="11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E</a:t>
              </a:r>
              <a:endParaRPr lang="en-US" altLang="zh-CN" sz="2000" b="1"/>
            </a:p>
          </p:txBody>
        </p:sp>
        <p:sp>
          <p:nvSpPr>
            <p:cNvPr id="229384" name="Rectangle 8"/>
            <p:cNvSpPr>
              <a:spLocks noChangeArrowheads="1"/>
            </p:cNvSpPr>
            <p:nvPr/>
          </p:nvSpPr>
          <p:spPr bwMode="auto">
            <a:xfrm>
              <a:off x="1267" y="3611"/>
              <a:ext cx="4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1</a:t>
              </a:r>
              <a:endParaRPr lang="en-US" altLang="zh-CN" sz="2000" b="1"/>
            </a:p>
          </p:txBody>
        </p:sp>
        <p:sp>
          <p:nvSpPr>
            <p:cNvPr id="229385" name="Rectangle 9"/>
            <p:cNvSpPr>
              <a:spLocks noChangeArrowheads="1"/>
            </p:cNvSpPr>
            <p:nvPr/>
          </p:nvSpPr>
          <p:spPr bwMode="auto">
            <a:xfrm>
              <a:off x="1310" y="3546"/>
              <a:ext cx="170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if  expr  then  stmt  else  stmt</a:t>
              </a:r>
              <a:endParaRPr lang="en-US" altLang="zh-CN" sz="2000" b="1"/>
            </a:p>
          </p:txBody>
        </p:sp>
        <p:sp>
          <p:nvSpPr>
            <p:cNvPr id="229386" name="Rectangle 10"/>
            <p:cNvSpPr>
              <a:spLocks noChangeArrowheads="1"/>
            </p:cNvSpPr>
            <p:nvPr/>
          </p:nvSpPr>
          <p:spPr bwMode="auto">
            <a:xfrm>
              <a:off x="1625" y="3813"/>
              <a:ext cx="8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E</a:t>
              </a:r>
              <a:endParaRPr lang="en-US" altLang="zh-CN" sz="2000" b="1"/>
            </a:p>
          </p:txBody>
        </p:sp>
        <p:sp>
          <p:nvSpPr>
            <p:cNvPr id="229387" name="Rectangle 11"/>
            <p:cNvSpPr>
              <a:spLocks noChangeArrowheads="1"/>
            </p:cNvSpPr>
            <p:nvPr/>
          </p:nvSpPr>
          <p:spPr bwMode="auto">
            <a:xfrm>
              <a:off x="1704" y="3877"/>
              <a:ext cx="4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2</a:t>
              </a:r>
              <a:endParaRPr lang="en-US" altLang="zh-CN" sz="2000" b="1"/>
            </a:p>
          </p:txBody>
        </p:sp>
        <p:sp>
          <p:nvSpPr>
            <p:cNvPr id="229388" name="Rectangle 12"/>
            <p:cNvSpPr>
              <a:spLocks noChangeArrowheads="1"/>
            </p:cNvSpPr>
            <p:nvPr/>
          </p:nvSpPr>
          <p:spPr bwMode="auto">
            <a:xfrm>
              <a:off x="1746" y="3813"/>
              <a:ext cx="55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S</a:t>
              </a:r>
              <a:endParaRPr lang="en-US" altLang="zh-CN" sz="2000" b="1"/>
            </a:p>
          </p:txBody>
        </p:sp>
        <p:sp>
          <p:nvSpPr>
            <p:cNvPr id="229389" name="Rectangle 13"/>
            <p:cNvSpPr>
              <a:spLocks noChangeArrowheads="1"/>
            </p:cNvSpPr>
            <p:nvPr/>
          </p:nvSpPr>
          <p:spPr bwMode="auto">
            <a:xfrm>
              <a:off x="2299" y="3877"/>
              <a:ext cx="4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1</a:t>
              </a:r>
              <a:endParaRPr lang="en-US" altLang="zh-CN" sz="2000" b="1"/>
            </a:p>
          </p:txBody>
        </p:sp>
        <p:sp>
          <p:nvSpPr>
            <p:cNvPr id="229390" name="Rectangle 14"/>
            <p:cNvSpPr>
              <a:spLocks noChangeArrowheads="1"/>
            </p:cNvSpPr>
            <p:nvPr/>
          </p:nvSpPr>
          <p:spPr bwMode="auto">
            <a:xfrm>
              <a:off x="2342" y="3813"/>
              <a:ext cx="49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S</a:t>
              </a:r>
              <a:endParaRPr lang="en-US" altLang="zh-CN" sz="2000" b="1"/>
            </a:p>
          </p:txBody>
        </p:sp>
        <p:sp>
          <p:nvSpPr>
            <p:cNvPr id="229391" name="Rectangle 15"/>
            <p:cNvSpPr>
              <a:spLocks noChangeArrowheads="1"/>
            </p:cNvSpPr>
            <p:nvPr/>
          </p:nvSpPr>
          <p:spPr bwMode="auto">
            <a:xfrm>
              <a:off x="2831" y="3877"/>
              <a:ext cx="4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2</a:t>
              </a:r>
              <a:endParaRPr lang="en-US" altLang="zh-CN" sz="2000" b="1"/>
            </a:p>
          </p:txBody>
        </p:sp>
        <p:sp>
          <p:nvSpPr>
            <p:cNvPr id="229392" name="Line 16"/>
            <p:cNvSpPr>
              <a:spLocks noChangeShapeType="1"/>
            </p:cNvSpPr>
            <p:nvPr/>
          </p:nvSpPr>
          <p:spPr bwMode="auto">
            <a:xfrm>
              <a:off x="1239" y="3423"/>
              <a:ext cx="1" cy="1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3" name="Line 17"/>
            <p:cNvSpPr>
              <a:spLocks noChangeShapeType="1"/>
            </p:cNvSpPr>
            <p:nvPr/>
          </p:nvSpPr>
          <p:spPr bwMode="auto">
            <a:xfrm>
              <a:off x="1673" y="3683"/>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4" name="Line 18"/>
            <p:cNvSpPr>
              <a:spLocks noChangeShapeType="1"/>
            </p:cNvSpPr>
            <p:nvPr/>
          </p:nvSpPr>
          <p:spPr bwMode="auto">
            <a:xfrm>
              <a:off x="2267" y="3683"/>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5" name="Line 19"/>
            <p:cNvSpPr>
              <a:spLocks noChangeShapeType="1"/>
            </p:cNvSpPr>
            <p:nvPr/>
          </p:nvSpPr>
          <p:spPr bwMode="auto">
            <a:xfrm>
              <a:off x="2813" y="3683"/>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6" name="Line 20"/>
            <p:cNvSpPr>
              <a:spLocks noChangeShapeType="1"/>
            </p:cNvSpPr>
            <p:nvPr/>
          </p:nvSpPr>
          <p:spPr bwMode="auto">
            <a:xfrm flipH="1">
              <a:off x="934" y="3098"/>
              <a:ext cx="562" cy="15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7" name="Line 21"/>
            <p:cNvSpPr>
              <a:spLocks noChangeShapeType="1"/>
            </p:cNvSpPr>
            <p:nvPr/>
          </p:nvSpPr>
          <p:spPr bwMode="auto">
            <a:xfrm flipH="1">
              <a:off x="1239" y="3105"/>
              <a:ext cx="257" cy="15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8" name="Line 22"/>
            <p:cNvSpPr>
              <a:spLocks noChangeShapeType="1"/>
            </p:cNvSpPr>
            <p:nvPr/>
          </p:nvSpPr>
          <p:spPr bwMode="auto">
            <a:xfrm>
              <a:off x="1496" y="3105"/>
              <a:ext cx="161" cy="15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399" name="Line 23"/>
            <p:cNvSpPr>
              <a:spLocks noChangeShapeType="1"/>
            </p:cNvSpPr>
            <p:nvPr/>
          </p:nvSpPr>
          <p:spPr bwMode="auto">
            <a:xfrm>
              <a:off x="1488" y="3098"/>
              <a:ext cx="562" cy="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0" name="Line 24"/>
            <p:cNvSpPr>
              <a:spLocks noChangeShapeType="1"/>
            </p:cNvSpPr>
            <p:nvPr/>
          </p:nvSpPr>
          <p:spPr bwMode="auto">
            <a:xfrm flipH="1">
              <a:off x="1488" y="3409"/>
              <a:ext cx="554" cy="1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1" name="Line 25"/>
            <p:cNvSpPr>
              <a:spLocks noChangeShapeType="1"/>
            </p:cNvSpPr>
            <p:nvPr/>
          </p:nvSpPr>
          <p:spPr bwMode="auto">
            <a:xfrm flipH="1">
              <a:off x="1705" y="3416"/>
              <a:ext cx="329" cy="12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2" name="Line 26"/>
            <p:cNvSpPr>
              <a:spLocks noChangeShapeType="1"/>
            </p:cNvSpPr>
            <p:nvPr/>
          </p:nvSpPr>
          <p:spPr bwMode="auto">
            <a:xfrm flipH="1">
              <a:off x="1978" y="3416"/>
              <a:ext cx="56" cy="12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3" name="Line 27"/>
            <p:cNvSpPr>
              <a:spLocks noChangeShapeType="1"/>
            </p:cNvSpPr>
            <p:nvPr/>
          </p:nvSpPr>
          <p:spPr bwMode="auto">
            <a:xfrm>
              <a:off x="2042" y="3409"/>
              <a:ext cx="225" cy="1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4" name="Line 28"/>
            <p:cNvSpPr>
              <a:spLocks noChangeShapeType="1"/>
            </p:cNvSpPr>
            <p:nvPr/>
          </p:nvSpPr>
          <p:spPr bwMode="auto">
            <a:xfrm>
              <a:off x="2050" y="3416"/>
              <a:ext cx="506" cy="12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05" name="Line 29"/>
            <p:cNvSpPr>
              <a:spLocks noChangeShapeType="1"/>
            </p:cNvSpPr>
            <p:nvPr/>
          </p:nvSpPr>
          <p:spPr bwMode="auto">
            <a:xfrm>
              <a:off x="2066" y="3409"/>
              <a:ext cx="763" cy="1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9406" name="Group 30"/>
          <p:cNvGrpSpPr>
            <a:grpSpLocks/>
          </p:cNvGrpSpPr>
          <p:nvPr/>
        </p:nvGrpSpPr>
        <p:grpSpPr bwMode="auto">
          <a:xfrm>
            <a:off x="4643438" y="4343400"/>
            <a:ext cx="4049712" cy="1976438"/>
            <a:chOff x="3127" y="2946"/>
            <a:chExt cx="2066" cy="1036"/>
          </a:xfrm>
        </p:grpSpPr>
        <p:sp>
          <p:nvSpPr>
            <p:cNvPr id="229407" name="Rectangle 31"/>
            <p:cNvSpPr>
              <a:spLocks noChangeArrowheads="1"/>
            </p:cNvSpPr>
            <p:nvPr/>
          </p:nvSpPr>
          <p:spPr bwMode="auto">
            <a:xfrm>
              <a:off x="3954" y="2946"/>
              <a:ext cx="233"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stmt</a:t>
              </a:r>
              <a:endParaRPr lang="en-US" altLang="zh-CN" sz="2000" b="1"/>
            </a:p>
          </p:txBody>
        </p:sp>
        <p:sp>
          <p:nvSpPr>
            <p:cNvPr id="229408" name="Rectangle 32"/>
            <p:cNvSpPr>
              <a:spLocks noChangeArrowheads="1"/>
            </p:cNvSpPr>
            <p:nvPr/>
          </p:nvSpPr>
          <p:spPr bwMode="auto">
            <a:xfrm>
              <a:off x="3127" y="3265"/>
              <a:ext cx="2066"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if     expr      then     stmt      else      stmt</a:t>
              </a:r>
              <a:endParaRPr lang="en-US" altLang="zh-CN" sz="2000" b="1"/>
            </a:p>
          </p:txBody>
        </p:sp>
        <p:sp>
          <p:nvSpPr>
            <p:cNvPr id="229409" name="Rectangle 33"/>
            <p:cNvSpPr>
              <a:spLocks noChangeArrowheads="1"/>
            </p:cNvSpPr>
            <p:nvPr/>
          </p:nvSpPr>
          <p:spPr bwMode="auto">
            <a:xfrm>
              <a:off x="3389" y="3545"/>
              <a:ext cx="11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E</a:t>
              </a:r>
              <a:endParaRPr lang="en-US" altLang="zh-CN" sz="2000" b="1"/>
            </a:p>
          </p:txBody>
        </p:sp>
        <p:sp>
          <p:nvSpPr>
            <p:cNvPr id="229410" name="Rectangle 34"/>
            <p:cNvSpPr>
              <a:spLocks noChangeArrowheads="1"/>
            </p:cNvSpPr>
            <p:nvPr/>
          </p:nvSpPr>
          <p:spPr bwMode="auto">
            <a:xfrm>
              <a:off x="3500" y="3611"/>
              <a:ext cx="4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1</a:t>
              </a:r>
              <a:endParaRPr lang="en-US" altLang="zh-CN" sz="2000" b="1"/>
            </a:p>
          </p:txBody>
        </p:sp>
        <p:sp>
          <p:nvSpPr>
            <p:cNvPr id="229411" name="Rectangle 35"/>
            <p:cNvSpPr>
              <a:spLocks noChangeArrowheads="1"/>
            </p:cNvSpPr>
            <p:nvPr/>
          </p:nvSpPr>
          <p:spPr bwMode="auto">
            <a:xfrm>
              <a:off x="3543" y="3545"/>
              <a:ext cx="155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if  expr  then  stmt        S</a:t>
              </a:r>
              <a:endParaRPr lang="en-US" altLang="zh-CN" sz="2000" b="1"/>
            </a:p>
          </p:txBody>
        </p:sp>
        <p:sp>
          <p:nvSpPr>
            <p:cNvPr id="229412" name="Rectangle 36"/>
            <p:cNvSpPr>
              <a:spLocks noChangeArrowheads="1"/>
            </p:cNvSpPr>
            <p:nvPr/>
          </p:nvSpPr>
          <p:spPr bwMode="auto">
            <a:xfrm>
              <a:off x="5103" y="3611"/>
              <a:ext cx="4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2</a:t>
              </a:r>
              <a:endParaRPr lang="en-US" altLang="zh-CN" sz="2000" b="1"/>
            </a:p>
          </p:txBody>
        </p:sp>
        <p:sp>
          <p:nvSpPr>
            <p:cNvPr id="229413" name="Rectangle 37"/>
            <p:cNvSpPr>
              <a:spLocks noChangeArrowheads="1"/>
            </p:cNvSpPr>
            <p:nvPr/>
          </p:nvSpPr>
          <p:spPr bwMode="auto">
            <a:xfrm>
              <a:off x="4050" y="3805"/>
              <a:ext cx="8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E</a:t>
              </a:r>
              <a:endParaRPr lang="en-US" altLang="zh-CN" sz="2000" b="1"/>
            </a:p>
          </p:txBody>
        </p:sp>
        <p:sp>
          <p:nvSpPr>
            <p:cNvPr id="229414" name="Rectangle 38"/>
            <p:cNvSpPr>
              <a:spLocks noChangeArrowheads="1"/>
            </p:cNvSpPr>
            <p:nvPr/>
          </p:nvSpPr>
          <p:spPr bwMode="auto">
            <a:xfrm>
              <a:off x="4129" y="3870"/>
              <a:ext cx="4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2</a:t>
              </a:r>
              <a:endParaRPr lang="en-US" altLang="zh-CN" sz="2000" b="1"/>
            </a:p>
          </p:txBody>
        </p:sp>
        <p:sp>
          <p:nvSpPr>
            <p:cNvPr id="229415" name="Rectangle 39"/>
            <p:cNvSpPr>
              <a:spLocks noChangeArrowheads="1"/>
            </p:cNvSpPr>
            <p:nvPr/>
          </p:nvSpPr>
          <p:spPr bwMode="auto">
            <a:xfrm>
              <a:off x="4170" y="3805"/>
              <a:ext cx="49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S</a:t>
              </a:r>
              <a:endParaRPr lang="en-US" altLang="zh-CN" sz="2000" b="1"/>
            </a:p>
          </p:txBody>
        </p:sp>
        <p:sp>
          <p:nvSpPr>
            <p:cNvPr id="229416" name="Rectangle 40"/>
            <p:cNvSpPr>
              <a:spLocks noChangeArrowheads="1"/>
            </p:cNvSpPr>
            <p:nvPr/>
          </p:nvSpPr>
          <p:spPr bwMode="auto">
            <a:xfrm>
              <a:off x="4693" y="3870"/>
              <a:ext cx="4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400" b="1">
                  <a:solidFill>
                    <a:srgbClr val="000000"/>
                  </a:solidFill>
                </a:rPr>
                <a:t>1</a:t>
              </a:r>
              <a:endParaRPr lang="en-US" altLang="zh-CN" sz="2000" b="1"/>
            </a:p>
          </p:txBody>
        </p:sp>
        <p:sp>
          <p:nvSpPr>
            <p:cNvPr id="229417" name="Rectangle 41"/>
            <p:cNvSpPr>
              <a:spLocks noChangeArrowheads="1"/>
            </p:cNvSpPr>
            <p:nvPr/>
          </p:nvSpPr>
          <p:spPr bwMode="auto">
            <a:xfrm>
              <a:off x="4735" y="3805"/>
              <a:ext cx="3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1900" b="1">
                  <a:solidFill>
                    <a:srgbClr val="000000"/>
                  </a:solidFill>
                </a:rPr>
                <a:t> </a:t>
              </a:r>
              <a:endParaRPr lang="en-US" altLang="zh-CN" sz="2000" b="1"/>
            </a:p>
          </p:txBody>
        </p:sp>
        <p:sp>
          <p:nvSpPr>
            <p:cNvPr id="229418" name="Line 42"/>
            <p:cNvSpPr>
              <a:spLocks noChangeShapeType="1"/>
            </p:cNvSpPr>
            <p:nvPr/>
          </p:nvSpPr>
          <p:spPr bwMode="auto">
            <a:xfrm>
              <a:off x="3472" y="3423"/>
              <a:ext cx="1" cy="1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19" name="Line 43"/>
            <p:cNvSpPr>
              <a:spLocks noChangeShapeType="1"/>
            </p:cNvSpPr>
            <p:nvPr/>
          </p:nvSpPr>
          <p:spPr bwMode="auto">
            <a:xfrm>
              <a:off x="4082" y="3683"/>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0" name="Line 44"/>
            <p:cNvSpPr>
              <a:spLocks noChangeShapeType="1"/>
            </p:cNvSpPr>
            <p:nvPr/>
          </p:nvSpPr>
          <p:spPr bwMode="auto">
            <a:xfrm>
              <a:off x="4653" y="3683"/>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1" name="Line 45"/>
            <p:cNvSpPr>
              <a:spLocks noChangeShapeType="1"/>
            </p:cNvSpPr>
            <p:nvPr/>
          </p:nvSpPr>
          <p:spPr bwMode="auto">
            <a:xfrm>
              <a:off x="5078" y="3409"/>
              <a:ext cx="1" cy="1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2" name="Line 46"/>
            <p:cNvSpPr>
              <a:spLocks noChangeShapeType="1"/>
            </p:cNvSpPr>
            <p:nvPr/>
          </p:nvSpPr>
          <p:spPr bwMode="auto">
            <a:xfrm flipH="1">
              <a:off x="3167" y="3090"/>
              <a:ext cx="915" cy="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3" name="Line 47"/>
            <p:cNvSpPr>
              <a:spLocks noChangeShapeType="1"/>
            </p:cNvSpPr>
            <p:nvPr/>
          </p:nvSpPr>
          <p:spPr bwMode="auto">
            <a:xfrm flipH="1">
              <a:off x="3472" y="3090"/>
              <a:ext cx="610" cy="17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4" name="Line 48"/>
            <p:cNvSpPr>
              <a:spLocks noChangeShapeType="1"/>
            </p:cNvSpPr>
            <p:nvPr/>
          </p:nvSpPr>
          <p:spPr bwMode="auto">
            <a:xfrm>
              <a:off x="4107" y="3098"/>
              <a:ext cx="554" cy="17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5" name="Line 49"/>
            <p:cNvSpPr>
              <a:spLocks noChangeShapeType="1"/>
            </p:cNvSpPr>
            <p:nvPr/>
          </p:nvSpPr>
          <p:spPr bwMode="auto">
            <a:xfrm>
              <a:off x="4099" y="3090"/>
              <a:ext cx="955" cy="17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6" name="Line 50"/>
            <p:cNvSpPr>
              <a:spLocks noChangeShapeType="1"/>
            </p:cNvSpPr>
            <p:nvPr/>
          </p:nvSpPr>
          <p:spPr bwMode="auto">
            <a:xfrm flipH="1">
              <a:off x="3866" y="3409"/>
              <a:ext cx="409" cy="1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7" name="Line 51"/>
            <p:cNvSpPr>
              <a:spLocks noChangeShapeType="1"/>
            </p:cNvSpPr>
            <p:nvPr/>
          </p:nvSpPr>
          <p:spPr bwMode="auto">
            <a:xfrm flipH="1">
              <a:off x="4099" y="3416"/>
              <a:ext cx="168" cy="1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8" name="Line 52"/>
            <p:cNvSpPr>
              <a:spLocks noChangeShapeType="1"/>
            </p:cNvSpPr>
            <p:nvPr/>
          </p:nvSpPr>
          <p:spPr bwMode="auto">
            <a:xfrm>
              <a:off x="4267" y="3416"/>
              <a:ext cx="89" cy="1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29" name="Line 53"/>
            <p:cNvSpPr>
              <a:spLocks noChangeShapeType="1"/>
            </p:cNvSpPr>
            <p:nvPr/>
          </p:nvSpPr>
          <p:spPr bwMode="auto">
            <a:xfrm>
              <a:off x="4275" y="3409"/>
              <a:ext cx="378" cy="1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30" name="Line 54"/>
            <p:cNvSpPr>
              <a:spLocks noChangeShapeType="1"/>
            </p:cNvSpPr>
            <p:nvPr/>
          </p:nvSpPr>
          <p:spPr bwMode="auto">
            <a:xfrm flipH="1">
              <a:off x="3882" y="3090"/>
              <a:ext cx="200" cy="17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431" name="Line 55"/>
            <p:cNvSpPr>
              <a:spLocks noChangeShapeType="1"/>
            </p:cNvSpPr>
            <p:nvPr/>
          </p:nvSpPr>
          <p:spPr bwMode="auto">
            <a:xfrm>
              <a:off x="4090" y="3098"/>
              <a:ext cx="169" cy="17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0"/>
          </p:nvPr>
        </p:nvSpPr>
        <p:spPr/>
        <p:txBody>
          <a:bodyPr/>
          <a:lstStyle/>
          <a:p>
            <a:fld id="{53D5C0A6-204F-44E2-BC2D-888719E44444}" type="slidenum">
              <a:rPr lang="en-US" altLang="zh-CN" smtClean="0"/>
              <a:pPr/>
              <a:t>52</a:t>
            </a:fld>
            <a:endParaRPr lang="en-US" altLang="zh-CN"/>
          </a:p>
        </p:txBody>
      </p:sp>
    </p:spTree>
    <p:extLst>
      <p:ext uri="{BB962C8B-B14F-4D97-AF65-F5344CB8AC3E}">
        <p14:creationId xmlns:p14="http://schemas.microsoft.com/office/powerpoint/2010/main" val="719064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up)">
                                      <p:cBhvr>
                                        <p:cTn id="7" dur="500"/>
                                        <p:tgtEl>
                                          <p:spTgt spid="2293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Effect transition="in" filter="wipe(up)">
                                      <p:cBhvr>
                                        <p:cTn id="10" dur="500"/>
                                        <p:tgtEl>
                                          <p:spTgt spid="2293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Effect transition="in" filter="wipe(up)">
                                      <p:cBhvr>
                                        <p:cTn id="13" dur="500"/>
                                        <p:tgtEl>
                                          <p:spTgt spid="2293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9379">
                                            <p:txEl>
                                              <p:pRg st="3" end="3"/>
                                            </p:txEl>
                                          </p:spTgt>
                                        </p:tgtEl>
                                        <p:attrNameLst>
                                          <p:attrName>style.visibility</p:attrName>
                                        </p:attrNameLst>
                                      </p:cBhvr>
                                      <p:to>
                                        <p:strVal val="visible"/>
                                      </p:to>
                                    </p:set>
                                    <p:animEffect transition="in" filter="wipe(up)">
                                      <p:cBhvr>
                                        <p:cTn id="16" dur="500"/>
                                        <p:tgtEl>
                                          <p:spTgt spid="2293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9379">
                                            <p:txEl>
                                              <p:pRg st="4" end="4"/>
                                            </p:txEl>
                                          </p:spTgt>
                                        </p:tgtEl>
                                        <p:attrNameLst>
                                          <p:attrName>style.visibility</p:attrName>
                                        </p:attrNameLst>
                                      </p:cBhvr>
                                      <p:to>
                                        <p:strVal val="visible"/>
                                      </p:to>
                                    </p:set>
                                    <p:animEffect transition="in" filter="wipe(up)">
                                      <p:cBhvr>
                                        <p:cTn id="21" dur="500"/>
                                        <p:tgtEl>
                                          <p:spTgt spid="2293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229380"/>
                                        </p:tgtEl>
                                        <p:attrNameLst>
                                          <p:attrName>style.visibility</p:attrName>
                                        </p:attrNameLst>
                                      </p:cBhvr>
                                      <p:to>
                                        <p:strVal val="visible"/>
                                      </p:to>
                                    </p:set>
                                    <p:animEffect transition="in" filter="box(out)">
                                      <p:cBhvr>
                                        <p:cTn id="26" dur="500"/>
                                        <p:tgtEl>
                                          <p:spTgt spid="2293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229406"/>
                                        </p:tgtEl>
                                        <p:attrNameLst>
                                          <p:attrName>style.visibility</p:attrName>
                                        </p:attrNameLst>
                                      </p:cBhvr>
                                      <p:to>
                                        <p:strVal val="visible"/>
                                      </p:to>
                                    </p:set>
                                    <p:animEffect transition="in" filter="box(out)">
                                      <p:cBhvr>
                                        <p:cTn id="31" dur="500"/>
                                        <p:tgtEl>
                                          <p:spTgt spid="229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zh-CN" altLang="en-US" sz="3600" dirty="0" smtClean="0">
                <a:latin typeface="宋体" charset="-122"/>
              </a:rPr>
              <a:t>利用“最近</a:t>
            </a:r>
            <a:r>
              <a:rPr lang="zh-CN" altLang="en-US" sz="3600" dirty="0">
                <a:latin typeface="宋体" charset="-122"/>
              </a:rPr>
              <a:t>最后匹配</a:t>
            </a:r>
            <a:r>
              <a:rPr lang="zh-CN" altLang="en-US" sz="3600" dirty="0" smtClean="0">
                <a:latin typeface="宋体" charset="-122"/>
              </a:rPr>
              <a:t>原则”</a:t>
            </a:r>
            <a:endParaRPr lang="zh-CN" altLang="en-US" b="0" dirty="0">
              <a:latin typeface="宋体" charset="-122"/>
            </a:endParaRPr>
          </a:p>
        </p:txBody>
      </p:sp>
      <p:sp>
        <p:nvSpPr>
          <p:cNvPr id="231427" name="Rectangle 3"/>
          <p:cNvSpPr>
            <a:spLocks noGrp="1" noChangeArrowheads="1"/>
          </p:cNvSpPr>
          <p:nvPr>
            <p:ph type="body" idx="1"/>
          </p:nvPr>
        </p:nvSpPr>
        <p:spPr/>
        <p:txBody>
          <a:bodyPr/>
          <a:lstStyle/>
          <a:p>
            <a:pPr>
              <a:buFont typeface="Monotype Sorts" pitchFamily="2" charset="2"/>
              <a:buNone/>
            </a:pPr>
            <a:r>
              <a:rPr lang="en-US" altLang="zh-CN" dirty="0">
                <a:latin typeface="Verdana" pitchFamily="34" charset="0"/>
              </a:rPr>
              <a:t>else</a:t>
            </a:r>
            <a:r>
              <a:rPr lang="zh-CN" altLang="en-US" dirty="0">
                <a:latin typeface="Verdana" pitchFamily="34" charset="0"/>
              </a:rPr>
              <a:t>必须匹配离它最近的那个未匹配的</a:t>
            </a:r>
            <a:r>
              <a:rPr lang="en-US" altLang="zh-CN" dirty="0" smtClean="0">
                <a:latin typeface="Verdana" pitchFamily="34" charset="0"/>
              </a:rPr>
              <a:t>then</a:t>
            </a:r>
            <a:r>
              <a:rPr lang="zh-CN" altLang="en-US" dirty="0" smtClean="0">
                <a:latin typeface="Verdana" pitchFamily="34" charset="0"/>
              </a:rPr>
              <a:t>。</a:t>
            </a:r>
            <a:endParaRPr lang="en-US" altLang="zh-CN" dirty="0">
              <a:latin typeface="Verdana" pitchFamily="34" charset="0"/>
            </a:endParaRPr>
          </a:p>
          <a:p>
            <a:pPr lvl="1"/>
            <a:endParaRPr lang="en-US" altLang="zh-CN" dirty="0">
              <a:latin typeface="Verdana" pitchFamily="34" charset="0"/>
            </a:endParaRPr>
          </a:p>
          <a:p>
            <a:r>
              <a:rPr lang="zh-CN" altLang="en-US" dirty="0">
                <a:latin typeface="Verdana" pitchFamily="34" charset="0"/>
              </a:rPr>
              <a:t>出现在</a:t>
            </a:r>
            <a:r>
              <a:rPr lang="en-US" altLang="zh-CN" dirty="0">
                <a:latin typeface="Verdana" pitchFamily="34" charset="0"/>
              </a:rPr>
              <a:t>then</a:t>
            </a:r>
            <a:r>
              <a:rPr lang="zh-CN" altLang="en-US" dirty="0">
                <a:latin typeface="Verdana" pitchFamily="34" charset="0"/>
              </a:rPr>
              <a:t>和</a:t>
            </a:r>
            <a:r>
              <a:rPr lang="en-US" altLang="zh-CN" dirty="0">
                <a:latin typeface="Verdana" pitchFamily="34" charset="0"/>
              </a:rPr>
              <a:t>else</a:t>
            </a:r>
            <a:r>
              <a:rPr lang="zh-CN" altLang="en-US" dirty="0">
                <a:latin typeface="Verdana" pitchFamily="34" charset="0"/>
              </a:rPr>
              <a:t>之间的语句必须是“</a:t>
            </a:r>
            <a:r>
              <a:rPr lang="zh-CN" altLang="en-US" dirty="0">
                <a:solidFill>
                  <a:srgbClr val="0000FF"/>
                </a:solidFill>
                <a:latin typeface="Verdana" pitchFamily="34" charset="0"/>
              </a:rPr>
              <a:t>匹配的</a:t>
            </a:r>
            <a:r>
              <a:rPr lang="zh-CN" altLang="en-US" dirty="0">
                <a:latin typeface="Verdana" pitchFamily="34" charset="0"/>
              </a:rPr>
              <a:t>”。</a:t>
            </a:r>
          </a:p>
          <a:p>
            <a:r>
              <a:rPr lang="zh-CN" altLang="en-US" dirty="0">
                <a:latin typeface="Verdana" pitchFamily="34" charset="0"/>
              </a:rPr>
              <a:t>所谓</a:t>
            </a:r>
            <a:r>
              <a:rPr lang="zh-CN" altLang="en-US" dirty="0">
                <a:solidFill>
                  <a:srgbClr val="0000FF"/>
                </a:solidFill>
                <a:latin typeface="Verdana" pitchFamily="34" charset="0"/>
              </a:rPr>
              <a:t>匹配的语句</a:t>
            </a:r>
            <a:r>
              <a:rPr lang="zh-CN" altLang="en-US" dirty="0">
                <a:latin typeface="Verdana" pitchFamily="34" charset="0"/>
              </a:rPr>
              <a:t>是不包含不匹配语句的</a:t>
            </a:r>
            <a:br>
              <a:rPr lang="zh-CN" altLang="en-US" dirty="0">
                <a:latin typeface="Verdana" pitchFamily="34" charset="0"/>
              </a:rPr>
            </a:br>
            <a:r>
              <a:rPr lang="en-US" altLang="zh-CN" dirty="0">
                <a:latin typeface="Verdana" pitchFamily="34" charset="0"/>
              </a:rPr>
              <a:t>if-then-else</a:t>
            </a:r>
            <a:r>
              <a:rPr lang="zh-CN" altLang="en-US" dirty="0">
                <a:latin typeface="Verdana" pitchFamily="34" charset="0"/>
              </a:rPr>
              <a:t>语句，或是其他任何非条件语句。</a:t>
            </a:r>
          </a:p>
          <a:p>
            <a:r>
              <a:rPr lang="zh-CN" altLang="en-US" dirty="0">
                <a:latin typeface="Verdana" pitchFamily="34" charset="0"/>
              </a:rPr>
              <a:t>改写后的文法：</a:t>
            </a:r>
          </a:p>
          <a:p>
            <a:pPr lvl="1" algn="just">
              <a:buFontTx/>
              <a:buNone/>
            </a:pPr>
            <a:endParaRPr lang="zh-CN" altLang="en-US" sz="1800" i="1" dirty="0">
              <a:latin typeface="Verdana" pitchFamily="34" charset="0"/>
            </a:endParaRPr>
          </a:p>
          <a:p>
            <a:pPr lvl="1" algn="just">
              <a:buFontTx/>
              <a:buNone/>
            </a:pPr>
            <a:r>
              <a:rPr lang="en-US" altLang="zh-CN" sz="1800" i="1" dirty="0" err="1">
                <a:latin typeface="Verdana" pitchFamily="34" charset="0"/>
              </a:rPr>
              <a:t>stmt</a:t>
            </a:r>
            <a:r>
              <a:rPr lang="en-US" altLang="zh-CN" sz="1800" dirty="0" err="1">
                <a:latin typeface="Verdana" pitchFamily="34" charset="0"/>
                <a:sym typeface="Symbol" pitchFamily="18" charset="2"/>
              </a:rPr>
              <a:t></a:t>
            </a:r>
            <a:r>
              <a:rPr lang="en-US" altLang="zh-CN" sz="1800" i="1" dirty="0" err="1">
                <a:latin typeface="Verdana" pitchFamily="34" charset="0"/>
              </a:rPr>
              <a:t>matched_stmt</a:t>
            </a:r>
            <a:r>
              <a:rPr lang="en-US" altLang="zh-CN" sz="1800" dirty="0">
                <a:latin typeface="Verdana" pitchFamily="34" charset="0"/>
              </a:rPr>
              <a:t> | </a:t>
            </a:r>
            <a:r>
              <a:rPr lang="en-US" altLang="zh-CN" sz="1800" i="1" dirty="0" err="1">
                <a:latin typeface="Verdana" pitchFamily="34" charset="0"/>
              </a:rPr>
              <a:t>unmatched_stmt</a:t>
            </a:r>
            <a:endParaRPr lang="en-US" altLang="zh-CN" sz="1800" dirty="0">
              <a:latin typeface="Verdana" pitchFamily="34" charset="0"/>
            </a:endParaRPr>
          </a:p>
          <a:p>
            <a:pPr lvl="1" algn="just">
              <a:buFontTx/>
              <a:buNone/>
            </a:pPr>
            <a:r>
              <a:rPr lang="en-US" altLang="zh-CN" sz="1800" i="1" dirty="0" err="1">
                <a:latin typeface="Verdana" pitchFamily="34" charset="0"/>
              </a:rPr>
              <a:t>matched_stmt</a:t>
            </a:r>
            <a:r>
              <a:rPr lang="en-US" altLang="zh-CN" sz="1800" dirty="0" err="1">
                <a:latin typeface="Verdana" pitchFamily="34" charset="0"/>
                <a:sym typeface="Symbol" pitchFamily="18" charset="2"/>
              </a:rPr>
              <a:t></a:t>
            </a:r>
            <a:r>
              <a:rPr lang="en-US" altLang="zh-CN" sz="1800" dirty="0" err="1">
                <a:latin typeface="Verdana" pitchFamily="34" charset="0"/>
              </a:rPr>
              <a:t>if</a:t>
            </a:r>
            <a:r>
              <a:rPr lang="en-US" altLang="zh-CN" sz="1800" dirty="0">
                <a:latin typeface="Verdana" pitchFamily="34" charset="0"/>
              </a:rPr>
              <a:t> </a:t>
            </a:r>
            <a:r>
              <a:rPr lang="en-US" altLang="zh-CN" sz="1800" i="1" dirty="0">
                <a:latin typeface="Verdana" pitchFamily="34" charset="0"/>
              </a:rPr>
              <a:t>expr</a:t>
            </a:r>
            <a:r>
              <a:rPr lang="en-US" altLang="zh-CN" sz="1800" dirty="0">
                <a:latin typeface="Verdana" pitchFamily="34" charset="0"/>
              </a:rPr>
              <a:t> then </a:t>
            </a:r>
            <a:r>
              <a:rPr lang="en-US" altLang="zh-CN" sz="1800" i="1" dirty="0" err="1">
                <a:latin typeface="Verdana" pitchFamily="34" charset="0"/>
              </a:rPr>
              <a:t>matched_stmt</a:t>
            </a:r>
            <a:r>
              <a:rPr lang="en-US" altLang="zh-CN" sz="1800" dirty="0">
                <a:latin typeface="Verdana" pitchFamily="34" charset="0"/>
              </a:rPr>
              <a:t> else </a:t>
            </a:r>
            <a:r>
              <a:rPr lang="en-US" altLang="zh-CN" sz="1800" i="1" dirty="0" err="1">
                <a:latin typeface="Verdana" pitchFamily="34" charset="0"/>
              </a:rPr>
              <a:t>matched_stmt</a:t>
            </a:r>
            <a:r>
              <a:rPr lang="en-US" altLang="zh-CN" sz="1800" dirty="0">
                <a:latin typeface="Verdana" pitchFamily="34" charset="0"/>
              </a:rPr>
              <a:t> </a:t>
            </a:r>
          </a:p>
          <a:p>
            <a:pPr lvl="1" algn="just">
              <a:buFontTx/>
              <a:buNone/>
            </a:pPr>
            <a:r>
              <a:rPr lang="en-US" altLang="zh-CN" sz="1800" dirty="0">
                <a:latin typeface="Verdana" pitchFamily="34" charset="0"/>
              </a:rPr>
              <a:t>             | other</a:t>
            </a:r>
          </a:p>
          <a:p>
            <a:pPr lvl="1" algn="just">
              <a:buFontTx/>
              <a:buNone/>
            </a:pPr>
            <a:r>
              <a:rPr lang="en-US" altLang="zh-CN" sz="1800" i="1" dirty="0" err="1">
                <a:latin typeface="Verdana" pitchFamily="34" charset="0"/>
              </a:rPr>
              <a:t>unmatched_stmt</a:t>
            </a:r>
            <a:r>
              <a:rPr lang="en-US" altLang="zh-CN" sz="1800" dirty="0">
                <a:latin typeface="Verdana" pitchFamily="34" charset="0"/>
                <a:sym typeface="Symbol" pitchFamily="18" charset="2"/>
              </a:rPr>
              <a:t></a:t>
            </a:r>
            <a:r>
              <a:rPr lang="en-US" altLang="zh-CN" sz="1800" dirty="0">
                <a:latin typeface="Verdana" pitchFamily="34" charset="0"/>
              </a:rPr>
              <a:t> if </a:t>
            </a:r>
            <a:r>
              <a:rPr lang="en-US" altLang="zh-CN" sz="1800" i="1" dirty="0">
                <a:latin typeface="Verdana" pitchFamily="34" charset="0"/>
              </a:rPr>
              <a:t>expr</a:t>
            </a:r>
            <a:r>
              <a:rPr lang="en-US" altLang="zh-CN" sz="1800" dirty="0">
                <a:latin typeface="Verdana" pitchFamily="34" charset="0"/>
              </a:rPr>
              <a:t> then </a:t>
            </a:r>
            <a:r>
              <a:rPr lang="en-US" altLang="zh-CN" sz="1800" i="1" dirty="0" err="1">
                <a:latin typeface="Verdana" pitchFamily="34" charset="0"/>
              </a:rPr>
              <a:t>stmt</a:t>
            </a:r>
            <a:endParaRPr lang="en-US" altLang="zh-CN" sz="1800" noProof="1">
              <a:latin typeface="Verdana" pitchFamily="34" charset="0"/>
            </a:endParaRPr>
          </a:p>
          <a:p>
            <a:pPr lvl="1" algn="just">
              <a:buFontTx/>
              <a:buNone/>
            </a:pPr>
            <a:r>
              <a:rPr lang="en-US" altLang="zh-CN" sz="1800" dirty="0">
                <a:latin typeface="Verdana" pitchFamily="34" charset="0"/>
              </a:rPr>
              <a:t>             | if </a:t>
            </a:r>
            <a:r>
              <a:rPr lang="en-US" altLang="zh-CN" sz="1800" i="1" dirty="0">
                <a:latin typeface="Verdana" pitchFamily="34" charset="0"/>
              </a:rPr>
              <a:t>expr </a:t>
            </a:r>
            <a:r>
              <a:rPr lang="en-US" altLang="zh-CN" sz="1800" dirty="0">
                <a:latin typeface="Verdana" pitchFamily="34" charset="0"/>
              </a:rPr>
              <a:t>then </a:t>
            </a:r>
            <a:r>
              <a:rPr lang="en-US" altLang="zh-CN" sz="1800" i="1" dirty="0" err="1">
                <a:latin typeface="Verdana" pitchFamily="34" charset="0"/>
              </a:rPr>
              <a:t>matched_stmt</a:t>
            </a:r>
            <a:r>
              <a:rPr lang="en-US" altLang="zh-CN" sz="1800" i="1" dirty="0">
                <a:latin typeface="Verdana" pitchFamily="34" charset="0"/>
              </a:rPr>
              <a:t> </a:t>
            </a:r>
            <a:r>
              <a:rPr lang="en-US" altLang="zh-CN" sz="1800" dirty="0">
                <a:latin typeface="Verdana" pitchFamily="34" charset="0"/>
              </a:rPr>
              <a:t>else </a:t>
            </a:r>
            <a:r>
              <a:rPr lang="en-US" altLang="zh-CN" sz="1800" i="1" dirty="0" err="1">
                <a:latin typeface="Verdana" pitchFamily="34" charset="0"/>
              </a:rPr>
              <a:t>unmatched_stmt</a:t>
            </a:r>
            <a:endParaRPr lang="en-US" altLang="zh-CN" sz="1800" i="1" dirty="0">
              <a:latin typeface="Verdana" pitchFamily="34" charset="0"/>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53</a:t>
            </a:fld>
            <a:endParaRPr lang="en-US" altLang="zh-CN"/>
          </a:p>
        </p:txBody>
      </p:sp>
    </p:spTree>
    <p:extLst>
      <p:ext uri="{BB962C8B-B14F-4D97-AF65-F5344CB8AC3E}">
        <p14:creationId xmlns:p14="http://schemas.microsoft.com/office/powerpoint/2010/main" val="105409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wipe(up)">
                                      <p:cBhvr>
                                        <p:cTn id="7" dur="500"/>
                                        <p:tgtEl>
                                          <p:spTgt spid="231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1427">
                                            <p:txEl>
                                              <p:pRg st="2" end="2"/>
                                            </p:txEl>
                                          </p:spTgt>
                                        </p:tgtEl>
                                        <p:attrNameLst>
                                          <p:attrName>style.visibility</p:attrName>
                                        </p:attrNameLst>
                                      </p:cBhvr>
                                      <p:to>
                                        <p:strVal val="visible"/>
                                      </p:to>
                                    </p:set>
                                    <p:animEffect transition="in" filter="wipe(up)">
                                      <p:cBhvr>
                                        <p:cTn id="12" dur="500"/>
                                        <p:tgtEl>
                                          <p:spTgt spid="231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wipe(up)">
                                      <p:cBhvr>
                                        <p:cTn id="17" dur="500"/>
                                        <p:tgtEl>
                                          <p:spTgt spid="231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1427">
                                            <p:txEl>
                                              <p:pRg st="4" end="4"/>
                                            </p:txEl>
                                          </p:spTgt>
                                        </p:tgtEl>
                                        <p:attrNameLst>
                                          <p:attrName>style.visibility</p:attrName>
                                        </p:attrNameLst>
                                      </p:cBhvr>
                                      <p:to>
                                        <p:strVal val="visible"/>
                                      </p:to>
                                    </p:set>
                                    <p:animEffect transition="in" filter="wipe(up)">
                                      <p:cBhvr>
                                        <p:cTn id="22" dur="500"/>
                                        <p:tgtEl>
                                          <p:spTgt spid="23142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1427">
                                            <p:txEl>
                                              <p:pRg st="6" end="6"/>
                                            </p:txEl>
                                          </p:spTgt>
                                        </p:tgtEl>
                                        <p:attrNameLst>
                                          <p:attrName>style.visibility</p:attrName>
                                        </p:attrNameLst>
                                      </p:cBhvr>
                                      <p:to>
                                        <p:strVal val="visible"/>
                                      </p:to>
                                    </p:set>
                                    <p:animEffect transition="in" filter="wipe(up)">
                                      <p:cBhvr>
                                        <p:cTn id="25" dur="500"/>
                                        <p:tgtEl>
                                          <p:spTgt spid="231427">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31427">
                                            <p:txEl>
                                              <p:pRg st="7" end="7"/>
                                            </p:txEl>
                                          </p:spTgt>
                                        </p:tgtEl>
                                        <p:attrNameLst>
                                          <p:attrName>style.visibility</p:attrName>
                                        </p:attrNameLst>
                                      </p:cBhvr>
                                      <p:to>
                                        <p:strVal val="visible"/>
                                      </p:to>
                                    </p:set>
                                    <p:animEffect transition="in" filter="wipe(up)">
                                      <p:cBhvr>
                                        <p:cTn id="28" dur="500"/>
                                        <p:tgtEl>
                                          <p:spTgt spid="231427">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31427">
                                            <p:txEl>
                                              <p:pRg st="8" end="8"/>
                                            </p:txEl>
                                          </p:spTgt>
                                        </p:tgtEl>
                                        <p:attrNameLst>
                                          <p:attrName>style.visibility</p:attrName>
                                        </p:attrNameLst>
                                      </p:cBhvr>
                                      <p:to>
                                        <p:strVal val="visible"/>
                                      </p:to>
                                    </p:set>
                                    <p:animEffect transition="in" filter="wipe(up)">
                                      <p:cBhvr>
                                        <p:cTn id="31" dur="500"/>
                                        <p:tgtEl>
                                          <p:spTgt spid="231427">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31427">
                                            <p:txEl>
                                              <p:pRg st="9" end="9"/>
                                            </p:txEl>
                                          </p:spTgt>
                                        </p:tgtEl>
                                        <p:attrNameLst>
                                          <p:attrName>style.visibility</p:attrName>
                                        </p:attrNameLst>
                                      </p:cBhvr>
                                      <p:to>
                                        <p:strVal val="visible"/>
                                      </p:to>
                                    </p:set>
                                    <p:animEffect transition="in" filter="wipe(up)">
                                      <p:cBhvr>
                                        <p:cTn id="34" dur="500"/>
                                        <p:tgtEl>
                                          <p:spTgt spid="231427">
                                            <p:txEl>
                                              <p:pRg st="9" end="9"/>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31427">
                                            <p:txEl>
                                              <p:pRg st="10" end="10"/>
                                            </p:txEl>
                                          </p:spTgt>
                                        </p:tgtEl>
                                        <p:attrNameLst>
                                          <p:attrName>style.visibility</p:attrName>
                                        </p:attrNameLst>
                                      </p:cBhvr>
                                      <p:to>
                                        <p:strVal val="visible"/>
                                      </p:to>
                                    </p:set>
                                    <p:animEffect transition="in" filter="wipe(up)">
                                      <p:cBhvr>
                                        <p:cTn id="37" dur="500"/>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sz="2800" dirty="0">
                <a:latin typeface="宋体" charset="-122"/>
              </a:rPr>
              <a:t>句子</a:t>
            </a:r>
            <a:r>
              <a:rPr lang="en-US" altLang="zh-CN" sz="2800" dirty="0">
                <a:latin typeface="宋体" charset="-122"/>
              </a:rPr>
              <a:t>if E</a:t>
            </a:r>
            <a:r>
              <a:rPr lang="en-US" altLang="zh-CN" sz="2800" baseline="-25000" dirty="0">
                <a:latin typeface="宋体" charset="-122"/>
              </a:rPr>
              <a:t>1</a:t>
            </a:r>
            <a:r>
              <a:rPr lang="en-US" altLang="zh-CN" sz="2800" dirty="0">
                <a:latin typeface="宋体" charset="-122"/>
              </a:rPr>
              <a:t> then if E</a:t>
            </a:r>
            <a:r>
              <a:rPr lang="en-US" altLang="zh-CN" sz="2800" baseline="-25000" dirty="0">
                <a:latin typeface="宋体" charset="-122"/>
              </a:rPr>
              <a:t>2</a:t>
            </a:r>
            <a:r>
              <a:rPr lang="en-US" altLang="zh-CN" sz="2800" dirty="0">
                <a:latin typeface="宋体" charset="-122"/>
              </a:rPr>
              <a:t> then S</a:t>
            </a:r>
            <a:r>
              <a:rPr lang="en-US" altLang="zh-CN" sz="2800" baseline="-25000" dirty="0">
                <a:latin typeface="宋体" charset="-122"/>
              </a:rPr>
              <a:t>1</a:t>
            </a:r>
            <a:r>
              <a:rPr lang="en-US" altLang="zh-CN" sz="2800" dirty="0">
                <a:latin typeface="宋体" charset="-122"/>
              </a:rPr>
              <a:t> else S</a:t>
            </a:r>
            <a:r>
              <a:rPr lang="en-US" altLang="zh-CN" sz="2800" baseline="-25000" dirty="0">
                <a:latin typeface="宋体" charset="-122"/>
              </a:rPr>
              <a:t>2</a:t>
            </a:r>
            <a:r>
              <a:rPr lang="zh-CN" altLang="en-US" sz="2800" dirty="0">
                <a:latin typeface="宋体" charset="-122"/>
              </a:rPr>
              <a:t>的分析树</a:t>
            </a:r>
          </a:p>
        </p:txBody>
      </p:sp>
      <p:pic>
        <p:nvPicPr>
          <p:cNvPr id="2334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524000"/>
            <a:ext cx="65532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3D5C0A6-204F-44E2-BC2D-888719E44444}" type="slidenum">
              <a:rPr lang="en-US" altLang="zh-CN" smtClean="0"/>
              <a:pPr/>
              <a:t>54</a:t>
            </a:fld>
            <a:endParaRPr lang="en-US" altLang="zh-CN"/>
          </a:p>
        </p:txBody>
      </p:sp>
    </p:spTree>
    <p:extLst>
      <p:ext uri="{BB962C8B-B14F-4D97-AF65-F5344CB8AC3E}">
        <p14:creationId xmlns:p14="http://schemas.microsoft.com/office/powerpoint/2010/main" val="31455124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dirty="0">
                <a:latin typeface="宋体" charset="-122"/>
              </a:rPr>
              <a:t>文法的二义性和语言的二义性</a:t>
            </a:r>
          </a:p>
        </p:txBody>
      </p:sp>
      <p:sp>
        <p:nvSpPr>
          <p:cNvPr id="225283" name="Rectangle 3"/>
          <p:cNvSpPr>
            <a:spLocks noGrp="1" noChangeArrowheads="1"/>
          </p:cNvSpPr>
          <p:nvPr>
            <p:ph type="body" idx="1"/>
          </p:nvPr>
        </p:nvSpPr>
        <p:spPr/>
        <p:txBody>
          <a:bodyPr/>
          <a:lstStyle/>
          <a:p>
            <a:r>
              <a:rPr lang="zh-CN" altLang="en-US">
                <a:latin typeface="宋体" charset="-122"/>
              </a:rPr>
              <a:t>如果两个文法产生的语言相同，即</a:t>
            </a:r>
            <a:r>
              <a:rPr lang="en-US" altLang="zh-CN">
                <a:latin typeface="宋体" charset="-122"/>
              </a:rPr>
              <a:t>L(G)=L(G</a:t>
            </a:r>
            <a:r>
              <a:rPr lang="en-US" altLang="zh-CN">
                <a:latin typeface="宋体" charset="-122"/>
                <a:sym typeface="Symbol" pitchFamily="18" charset="2"/>
              </a:rPr>
              <a:t></a:t>
            </a:r>
            <a:r>
              <a:rPr lang="en-US" altLang="zh-CN">
                <a:latin typeface="宋体" charset="-122"/>
              </a:rPr>
              <a:t>)</a:t>
            </a:r>
            <a:r>
              <a:rPr lang="zh-CN" altLang="en-US">
                <a:latin typeface="宋体" charset="-122"/>
              </a:rPr>
              <a:t>，则称这两个</a:t>
            </a:r>
            <a:r>
              <a:rPr lang="zh-CN" altLang="en-US">
                <a:solidFill>
                  <a:srgbClr val="0000FF"/>
                </a:solidFill>
                <a:latin typeface="宋体" charset="-122"/>
              </a:rPr>
              <a:t>文法是等价</a:t>
            </a:r>
            <a:r>
              <a:rPr lang="zh-CN" altLang="en-US">
                <a:latin typeface="宋体" charset="-122"/>
              </a:rPr>
              <a:t>的。</a:t>
            </a:r>
          </a:p>
          <a:p>
            <a:r>
              <a:rPr lang="zh-CN" altLang="en-US">
                <a:latin typeface="宋体" charset="-122"/>
              </a:rPr>
              <a:t>有时，一个二义性的文法可以变换为一个等价的、无二义性的文法。</a:t>
            </a:r>
          </a:p>
          <a:p>
            <a:r>
              <a:rPr lang="zh-CN" altLang="en-US">
                <a:latin typeface="宋体" charset="-122"/>
              </a:rPr>
              <a:t>有些语言，根本就不存在无二义性的文法，这样的语言称为</a:t>
            </a:r>
            <a:r>
              <a:rPr lang="zh-CN" altLang="en-US">
                <a:solidFill>
                  <a:srgbClr val="0000FF"/>
                </a:solidFill>
                <a:latin typeface="宋体" charset="-122"/>
              </a:rPr>
              <a:t>二义性的语言</a:t>
            </a:r>
            <a:r>
              <a:rPr lang="zh-CN" altLang="en-US">
                <a:latin typeface="宋体" charset="-122"/>
              </a:rPr>
              <a:t>。</a:t>
            </a:r>
          </a:p>
          <a:p>
            <a:r>
              <a:rPr lang="zh-CN" altLang="en-US">
                <a:solidFill>
                  <a:srgbClr val="FF0000"/>
                </a:solidFill>
                <a:latin typeface="宋体" charset="-122"/>
              </a:rPr>
              <a:t>二义性问题是不可判定的</a:t>
            </a:r>
            <a:endParaRPr lang="zh-CN" altLang="en-US">
              <a:latin typeface="宋体" charset="-122"/>
            </a:endParaRPr>
          </a:p>
          <a:p>
            <a:pPr lvl="1"/>
            <a:r>
              <a:rPr lang="zh-CN" altLang="en-US">
                <a:latin typeface="宋体" charset="-122"/>
              </a:rPr>
              <a:t>不存在一种算法，它能够在有限的步骤内确切地判定出一个文法是否是二义性的。</a:t>
            </a:r>
          </a:p>
          <a:p>
            <a:pPr lvl="1"/>
            <a:r>
              <a:rPr lang="zh-CN" altLang="en-US">
                <a:latin typeface="宋体" charset="-122"/>
              </a:rPr>
              <a:t>可以找出一些充分条件（未必是必要条件），当文法满足这些条件时，就可以确信该文法是无二义性的。</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solidFill>
                  <a:srgbClr val="000000"/>
                </a:solidFill>
              </a:rPr>
              <a:pPr/>
              <a:t>55</a:t>
            </a:fld>
            <a:endParaRPr lang="en-US" altLang="zh-CN">
              <a:solidFill>
                <a:srgbClr val="000000"/>
              </a:solidFill>
            </a:endParaRPr>
          </a:p>
        </p:txBody>
      </p:sp>
    </p:spTree>
    <p:extLst>
      <p:ext uri="{BB962C8B-B14F-4D97-AF65-F5344CB8AC3E}">
        <p14:creationId xmlns:p14="http://schemas.microsoft.com/office/powerpoint/2010/main" val="179396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up)">
                                      <p:cBhvr>
                                        <p:cTn id="7" dur="500"/>
                                        <p:tgtEl>
                                          <p:spTgt spid="225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up)">
                                      <p:cBhvr>
                                        <p:cTn id="12" dur="500"/>
                                        <p:tgtEl>
                                          <p:spTgt spid="225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up)">
                                      <p:cBhvr>
                                        <p:cTn id="17" dur="500"/>
                                        <p:tgtEl>
                                          <p:spTgt spid="225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wipe(up)">
                                      <p:cBhvr>
                                        <p:cTn id="22" dur="500"/>
                                        <p:tgtEl>
                                          <p:spTgt spid="225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wipe(up)">
                                      <p:cBhvr>
                                        <p:cTn id="27" dur="500"/>
                                        <p:tgtEl>
                                          <p:spTgt spid="225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283">
                                            <p:txEl>
                                              <p:pRg st="5" end="5"/>
                                            </p:txEl>
                                          </p:spTgt>
                                        </p:tgtEl>
                                        <p:attrNameLst>
                                          <p:attrName>style.visibility</p:attrName>
                                        </p:attrNameLst>
                                      </p:cBhvr>
                                      <p:to>
                                        <p:strVal val="visible"/>
                                      </p:to>
                                    </p:set>
                                    <p:animEffect transition="in" filter="wipe(up)">
                                      <p:cBhvr>
                                        <p:cTn id="32" dur="500"/>
                                        <p:tgtEl>
                                          <p:spTgt spid="225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200" b="1">
                <a:solidFill>
                  <a:srgbClr val="800000"/>
                </a:solidFill>
              </a:rPr>
              <a:t>句型的分析</a:t>
            </a:r>
          </a:p>
        </p:txBody>
      </p:sp>
      <p:sp>
        <p:nvSpPr>
          <p:cNvPr id="78851" name="Rectangle 3"/>
          <p:cNvSpPr>
            <a:spLocks noGrp="1" noChangeArrowheads="1"/>
          </p:cNvSpPr>
          <p:nvPr>
            <p:ph type="body" idx="1"/>
          </p:nvPr>
        </p:nvSpPr>
        <p:spPr>
          <a:xfrm>
            <a:off x="457200" y="1600200"/>
            <a:ext cx="8178800" cy="4972050"/>
          </a:xfrm>
          <a:solidFill>
            <a:srgbClr val="00FF99"/>
          </a:solidFill>
        </p:spPr>
        <p:txBody>
          <a:bodyPr/>
          <a:lstStyle/>
          <a:p>
            <a:pPr>
              <a:buFontTx/>
              <a:buNone/>
            </a:pPr>
            <a:r>
              <a:rPr lang="zh-CN" altLang="en-US" b="1" i="1" u="sng">
                <a:solidFill>
                  <a:srgbClr val="CC3300"/>
                </a:solidFill>
              </a:rPr>
              <a:t>句型分析</a:t>
            </a:r>
            <a:r>
              <a:rPr lang="zh-CN" altLang="en-US" b="1"/>
              <a:t>就是</a:t>
            </a:r>
            <a:r>
              <a:rPr lang="zh-CN" altLang="en-US" b="1">
                <a:solidFill>
                  <a:srgbClr val="CC3300"/>
                </a:solidFill>
              </a:rPr>
              <a:t>识别</a:t>
            </a:r>
            <a:r>
              <a:rPr lang="zh-CN" altLang="en-US" b="1">
                <a:solidFill>
                  <a:srgbClr val="0033CC"/>
                </a:solidFill>
              </a:rPr>
              <a:t>一个符号串是否为某文法的</a:t>
            </a:r>
            <a:r>
              <a:rPr lang="zh-CN" altLang="en-US" b="1">
                <a:solidFill>
                  <a:srgbClr val="CC3300"/>
                </a:solidFill>
              </a:rPr>
              <a:t>句型</a:t>
            </a:r>
            <a:r>
              <a:rPr lang="zh-CN" altLang="en-US" b="1"/>
              <a:t>，是某个</a:t>
            </a:r>
            <a:r>
              <a:rPr lang="zh-CN" altLang="en-US" b="1">
                <a:solidFill>
                  <a:srgbClr val="0000FF"/>
                </a:solidFill>
              </a:rPr>
              <a:t>推导</a:t>
            </a:r>
            <a:r>
              <a:rPr lang="zh-CN" altLang="en-US" b="1"/>
              <a:t>的构造过程。</a:t>
            </a:r>
          </a:p>
          <a:p>
            <a:pPr>
              <a:buFontTx/>
              <a:buNone/>
            </a:pPr>
            <a:r>
              <a:rPr lang="zh-CN" altLang="en-US" b="1"/>
              <a:t>在语言的编译实现中，把</a:t>
            </a:r>
            <a:r>
              <a:rPr lang="zh-CN" altLang="en-US" b="1">
                <a:solidFill>
                  <a:srgbClr val="0033CC"/>
                </a:solidFill>
              </a:rPr>
              <a:t>完成句型分析</a:t>
            </a:r>
            <a:r>
              <a:rPr lang="zh-CN" altLang="en-US" b="1"/>
              <a:t>的</a:t>
            </a:r>
            <a:r>
              <a:rPr lang="zh-CN" altLang="en-US" b="1">
                <a:solidFill>
                  <a:srgbClr val="0033CC"/>
                </a:solidFill>
              </a:rPr>
              <a:t>程序</a:t>
            </a:r>
            <a:r>
              <a:rPr lang="zh-CN" altLang="en-US" b="1"/>
              <a:t>称为</a:t>
            </a:r>
            <a:r>
              <a:rPr lang="zh-CN" altLang="en-US" b="1" i="1" u="sng">
                <a:solidFill>
                  <a:srgbClr val="CC3300"/>
                </a:solidFill>
              </a:rPr>
              <a:t>分析程序</a:t>
            </a:r>
            <a:r>
              <a:rPr lang="zh-CN" altLang="en-US" b="1"/>
              <a:t>或</a:t>
            </a:r>
            <a:r>
              <a:rPr lang="zh-CN" altLang="en-US" b="1" i="1" u="sng">
                <a:solidFill>
                  <a:srgbClr val="CC3300"/>
                </a:solidFill>
              </a:rPr>
              <a:t>识别程序</a:t>
            </a:r>
            <a:r>
              <a:rPr lang="zh-CN" altLang="en-US" b="1"/>
              <a:t>。分析算法又称</a:t>
            </a:r>
            <a:r>
              <a:rPr lang="zh-CN" altLang="en-US" b="1" i="1" u="sng">
                <a:solidFill>
                  <a:srgbClr val="CC3300"/>
                </a:solidFill>
              </a:rPr>
              <a:t>识别算法</a:t>
            </a:r>
            <a:r>
              <a:rPr lang="zh-CN" altLang="en-US" b="1"/>
              <a:t>。</a:t>
            </a:r>
          </a:p>
          <a:p>
            <a:pPr>
              <a:buFontTx/>
              <a:buNone/>
            </a:pPr>
            <a:r>
              <a:rPr lang="zh-CN" altLang="en-US" b="1" i="1" u="sng">
                <a:solidFill>
                  <a:srgbClr val="CC3300"/>
                </a:solidFill>
              </a:rPr>
              <a:t>从左到右的分析算法</a:t>
            </a:r>
            <a:r>
              <a:rPr lang="zh-CN" altLang="en-US" b="1"/>
              <a:t>，即</a:t>
            </a:r>
            <a:r>
              <a:rPr lang="zh-CN" altLang="en-US" b="1">
                <a:solidFill>
                  <a:srgbClr val="0033CC"/>
                </a:solidFill>
              </a:rPr>
              <a:t>总是从</a:t>
            </a:r>
            <a:r>
              <a:rPr lang="zh-CN" altLang="en-US" b="1">
                <a:solidFill>
                  <a:srgbClr val="CC3300"/>
                </a:solidFill>
              </a:rPr>
              <a:t>左</a:t>
            </a:r>
            <a:r>
              <a:rPr lang="zh-CN" altLang="en-US" b="1">
                <a:solidFill>
                  <a:srgbClr val="0033CC"/>
                </a:solidFill>
              </a:rPr>
              <a:t>到</a:t>
            </a:r>
            <a:r>
              <a:rPr lang="zh-CN" altLang="en-US" b="1">
                <a:solidFill>
                  <a:srgbClr val="CC3300"/>
                </a:solidFill>
              </a:rPr>
              <a:t>右</a:t>
            </a:r>
            <a:r>
              <a:rPr lang="zh-CN" altLang="en-US" b="1"/>
              <a:t>地</a:t>
            </a:r>
            <a:r>
              <a:rPr lang="zh-CN" altLang="en-US" b="1">
                <a:solidFill>
                  <a:srgbClr val="0033CC"/>
                </a:solidFill>
              </a:rPr>
              <a:t>识别输入符号串</a:t>
            </a:r>
            <a:r>
              <a:rPr lang="zh-CN" altLang="en-US" b="1"/>
              <a:t>，首先识别符号串中的</a:t>
            </a:r>
            <a:r>
              <a:rPr lang="zh-CN" altLang="en-US" b="1">
                <a:solidFill>
                  <a:srgbClr val="CC0000"/>
                </a:solidFill>
              </a:rPr>
              <a:t>最左</a:t>
            </a:r>
            <a:r>
              <a:rPr lang="zh-CN" altLang="en-US" b="1"/>
              <a:t>符号，进而</a:t>
            </a:r>
            <a:r>
              <a:rPr lang="zh-CN" altLang="en-US" b="1">
                <a:solidFill>
                  <a:srgbClr val="CC0000"/>
                </a:solidFill>
              </a:rPr>
              <a:t>依次识别右边</a:t>
            </a:r>
            <a:r>
              <a:rPr lang="zh-CN" altLang="en-US" b="1"/>
              <a:t>的一个符号，</a:t>
            </a:r>
            <a:r>
              <a:rPr lang="zh-CN" altLang="en-US" b="1">
                <a:solidFill>
                  <a:srgbClr val="0000FF"/>
                </a:solidFill>
              </a:rPr>
              <a:t>直到分析结束</a:t>
            </a:r>
            <a:r>
              <a:rPr lang="zh-CN" altLang="en-US" b="1"/>
              <a:t>。</a:t>
            </a:r>
          </a:p>
        </p:txBody>
      </p:sp>
    </p:spTree>
    <p:extLst>
      <p:ext uri="{BB962C8B-B14F-4D97-AF65-F5344CB8AC3E}">
        <p14:creationId xmlns:p14="http://schemas.microsoft.com/office/powerpoint/2010/main" val="2551104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200" b="1">
                <a:solidFill>
                  <a:srgbClr val="800000"/>
                </a:solidFill>
              </a:rPr>
              <a:t>句型的分析算法分类</a:t>
            </a:r>
          </a:p>
        </p:txBody>
      </p:sp>
      <p:sp>
        <p:nvSpPr>
          <p:cNvPr id="79875" name="Rectangle 3"/>
          <p:cNvSpPr>
            <a:spLocks noGrp="1" noChangeArrowheads="1"/>
          </p:cNvSpPr>
          <p:nvPr>
            <p:ph type="body" idx="1"/>
          </p:nvPr>
        </p:nvSpPr>
        <p:spPr>
          <a:xfrm>
            <a:off x="533400" y="1676400"/>
            <a:ext cx="8178800" cy="4876800"/>
          </a:xfrm>
          <a:solidFill>
            <a:srgbClr val="00FF99"/>
          </a:solidFill>
        </p:spPr>
        <p:txBody>
          <a:bodyPr/>
          <a:lstStyle/>
          <a:p>
            <a:pPr>
              <a:buFontTx/>
              <a:buNone/>
            </a:pPr>
            <a:r>
              <a:rPr lang="zh-CN" altLang="en-US" b="1"/>
              <a:t>分析算法可分为：</a:t>
            </a:r>
          </a:p>
          <a:p>
            <a:pPr>
              <a:buFontTx/>
              <a:buNone/>
            </a:pPr>
            <a:r>
              <a:rPr lang="zh-CN" altLang="en-US" b="1" i="1" u="sng">
                <a:solidFill>
                  <a:srgbClr val="CC3300"/>
                </a:solidFill>
              </a:rPr>
              <a:t>自上而下分析法</a:t>
            </a:r>
            <a:r>
              <a:rPr lang="zh-CN" altLang="en-US" b="1"/>
              <a:t>：</a:t>
            </a:r>
            <a:br>
              <a:rPr lang="zh-CN" altLang="en-US" b="1"/>
            </a:br>
            <a:r>
              <a:rPr lang="zh-CN" altLang="en-US" b="1">
                <a:solidFill>
                  <a:srgbClr val="0033CC"/>
                </a:solidFill>
              </a:rPr>
              <a:t>从文法的开始符号出发</a:t>
            </a:r>
            <a:r>
              <a:rPr lang="zh-CN" altLang="en-US" b="1"/>
              <a:t>，反复使用文法的产生式，</a:t>
            </a:r>
            <a:r>
              <a:rPr lang="zh-CN" altLang="en-US" b="1">
                <a:solidFill>
                  <a:srgbClr val="0000FF"/>
                </a:solidFill>
              </a:rPr>
              <a:t>寻找</a:t>
            </a:r>
            <a:r>
              <a:rPr lang="zh-CN" altLang="en-US" b="1"/>
              <a:t>与</a:t>
            </a:r>
            <a:r>
              <a:rPr lang="zh-CN" altLang="en-US" b="1">
                <a:solidFill>
                  <a:srgbClr val="CC0000"/>
                </a:solidFill>
              </a:rPr>
              <a:t>输入符号串</a:t>
            </a:r>
            <a:r>
              <a:rPr lang="zh-CN" altLang="en-US" b="1">
                <a:solidFill>
                  <a:srgbClr val="0000FF"/>
                </a:solidFill>
              </a:rPr>
              <a:t>匹配</a:t>
            </a:r>
            <a:r>
              <a:rPr lang="zh-CN" altLang="en-US" b="1"/>
              <a:t>的</a:t>
            </a:r>
            <a:r>
              <a:rPr lang="zh-CN" altLang="en-US" b="1">
                <a:solidFill>
                  <a:srgbClr val="CC3300"/>
                </a:solidFill>
              </a:rPr>
              <a:t>推导</a:t>
            </a:r>
            <a:r>
              <a:rPr lang="zh-CN" altLang="en-US" b="1"/>
              <a:t>。</a:t>
            </a:r>
          </a:p>
          <a:p>
            <a:pPr>
              <a:buFontTx/>
              <a:buNone/>
            </a:pPr>
            <a:r>
              <a:rPr lang="zh-CN" altLang="en-US" b="1" i="1" u="sng">
                <a:solidFill>
                  <a:srgbClr val="CC3300"/>
                </a:solidFill>
              </a:rPr>
              <a:t>自下而上分析法</a:t>
            </a:r>
            <a:r>
              <a:rPr lang="zh-CN" altLang="en-US" b="1"/>
              <a:t>：</a:t>
            </a:r>
            <a:br>
              <a:rPr lang="zh-CN" altLang="en-US" b="1"/>
            </a:br>
            <a:r>
              <a:rPr lang="zh-CN" altLang="en-US" b="1">
                <a:solidFill>
                  <a:srgbClr val="0033CC"/>
                </a:solidFill>
              </a:rPr>
              <a:t>从</a:t>
            </a:r>
            <a:r>
              <a:rPr lang="zh-CN" altLang="en-US" b="1">
                <a:solidFill>
                  <a:srgbClr val="CC0000"/>
                </a:solidFill>
              </a:rPr>
              <a:t>输入符号串</a:t>
            </a:r>
            <a:r>
              <a:rPr lang="zh-CN" altLang="en-US" b="1">
                <a:solidFill>
                  <a:srgbClr val="0033CC"/>
                </a:solidFill>
              </a:rPr>
              <a:t>开始</a:t>
            </a:r>
            <a:r>
              <a:rPr lang="zh-CN" altLang="en-US" b="1"/>
              <a:t>，</a:t>
            </a:r>
            <a:r>
              <a:rPr lang="zh-CN" altLang="en-US" b="1">
                <a:solidFill>
                  <a:srgbClr val="0033CC"/>
                </a:solidFill>
              </a:rPr>
              <a:t>逐步进行</a:t>
            </a:r>
            <a:r>
              <a:rPr lang="zh-CN" altLang="en-US" b="1">
                <a:solidFill>
                  <a:srgbClr val="CC3300"/>
                </a:solidFill>
              </a:rPr>
              <a:t>归约</a:t>
            </a:r>
            <a:r>
              <a:rPr lang="zh-CN" altLang="en-US" b="1"/>
              <a:t>，直至</a:t>
            </a:r>
            <a:r>
              <a:rPr lang="zh-CN" altLang="en-US" b="1">
                <a:solidFill>
                  <a:srgbClr val="CC0000"/>
                </a:solidFill>
              </a:rPr>
              <a:t>归约</a:t>
            </a:r>
            <a:r>
              <a:rPr lang="zh-CN" altLang="en-US" b="1">
                <a:solidFill>
                  <a:srgbClr val="0000FF"/>
                </a:solidFill>
              </a:rPr>
              <a:t>到</a:t>
            </a:r>
            <a:r>
              <a:rPr lang="zh-CN" altLang="en-US" b="1"/>
              <a:t>文法的</a:t>
            </a:r>
            <a:r>
              <a:rPr lang="zh-CN" altLang="en-US" b="1">
                <a:solidFill>
                  <a:srgbClr val="0000FF"/>
                </a:solidFill>
              </a:rPr>
              <a:t>开始符号</a:t>
            </a:r>
            <a:r>
              <a:rPr lang="zh-CN" altLang="en-US" b="1"/>
              <a:t>。</a:t>
            </a:r>
          </a:p>
          <a:p>
            <a:pPr>
              <a:buFontTx/>
              <a:buNone/>
            </a:pPr>
            <a:r>
              <a:rPr lang="zh-CN" altLang="en-US" b="1"/>
              <a:t>   </a:t>
            </a:r>
          </a:p>
        </p:txBody>
      </p:sp>
    </p:spTree>
    <p:extLst>
      <p:ext uri="{BB962C8B-B14F-4D97-AF65-F5344CB8AC3E}">
        <p14:creationId xmlns:p14="http://schemas.microsoft.com/office/powerpoint/2010/main" val="584470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b="1">
                <a:solidFill>
                  <a:srgbClr val="800000"/>
                </a:solidFill>
              </a:rPr>
              <a:t>两种方法反映了两种语法树的构造过程。</a:t>
            </a:r>
          </a:p>
        </p:txBody>
      </p:sp>
      <p:sp>
        <p:nvSpPr>
          <p:cNvPr id="80899" name="Rectangle 3"/>
          <p:cNvSpPr>
            <a:spLocks noGrp="1" noChangeArrowheads="1"/>
          </p:cNvSpPr>
          <p:nvPr>
            <p:ph type="body" idx="1"/>
          </p:nvPr>
        </p:nvSpPr>
        <p:spPr/>
        <p:txBody>
          <a:bodyPr/>
          <a:lstStyle/>
          <a:p>
            <a:pPr lvl="1">
              <a:buFontTx/>
              <a:buNone/>
            </a:pPr>
            <a:r>
              <a:rPr lang="zh-CN" altLang="en-US" b="1" i="1"/>
              <a:t>自上而下方法</a:t>
            </a:r>
            <a:r>
              <a:rPr lang="zh-CN" altLang="en-US"/>
              <a:t>是从文法符号开始，将它做为语法树的根，向下逐步建立语法树，使语法树的结果正好是输入符号串</a:t>
            </a:r>
          </a:p>
          <a:p>
            <a:pPr lvl="1">
              <a:buFontTx/>
              <a:buNone/>
            </a:pPr>
            <a:r>
              <a:rPr lang="zh-CN" altLang="en-US" b="1" i="1"/>
              <a:t>自下而上方法</a:t>
            </a:r>
            <a:r>
              <a:rPr lang="zh-CN" altLang="en-US"/>
              <a:t>则是从输入符号串开始，以它做为语法树的结果，自底向上地构造语法树</a:t>
            </a:r>
            <a:endParaRPr lang="zh-CN" altLang="en-US">
              <a:cs typeface="Times New Roman" pitchFamily="18" charset="0"/>
            </a:endParaRPr>
          </a:p>
          <a:p>
            <a:pPr lvl="1">
              <a:buFontTx/>
              <a:buNone/>
            </a:pPr>
            <a:endParaRPr lang="en-US" altLang="zh-CN"/>
          </a:p>
        </p:txBody>
      </p:sp>
    </p:spTree>
    <p:extLst>
      <p:ext uri="{BB962C8B-B14F-4D97-AF65-F5344CB8AC3E}">
        <p14:creationId xmlns:p14="http://schemas.microsoft.com/office/powerpoint/2010/main" val="2277628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z="3200" b="1">
                <a:solidFill>
                  <a:srgbClr val="800000"/>
                </a:solidFill>
              </a:rPr>
              <a:t>自上而下的语法分析</a:t>
            </a:r>
          </a:p>
        </p:txBody>
      </p:sp>
      <p:sp>
        <p:nvSpPr>
          <p:cNvPr id="81923" name="Rectangle 3"/>
          <p:cNvSpPr>
            <a:spLocks noGrp="1" noChangeArrowheads="1"/>
          </p:cNvSpPr>
          <p:nvPr>
            <p:ph type="body" idx="1"/>
          </p:nvPr>
        </p:nvSpPr>
        <p:spPr>
          <a:xfrm>
            <a:off x="685800" y="1981200"/>
            <a:ext cx="7772400" cy="2047875"/>
          </a:xfrm>
          <a:solidFill>
            <a:srgbClr val="00FF99"/>
          </a:solidFill>
        </p:spPr>
        <p:txBody>
          <a:bodyPr/>
          <a:lstStyle/>
          <a:p>
            <a:pPr>
              <a:buFontTx/>
              <a:buNone/>
            </a:pPr>
            <a:r>
              <a:rPr lang="zh-CN" altLang="en-US" b="1"/>
              <a:t>例：文法</a:t>
            </a:r>
            <a:r>
              <a:rPr lang="en-US" altLang="zh-CN" b="1"/>
              <a:t>G</a:t>
            </a:r>
            <a:r>
              <a:rPr lang="zh-CN" altLang="en-US" b="1"/>
              <a:t>：</a:t>
            </a:r>
            <a:r>
              <a:rPr lang="en-US" altLang="zh-CN" b="1"/>
              <a:t>S </a:t>
            </a:r>
            <a:r>
              <a:rPr lang="en-US" altLang="zh-CN" b="1">
                <a:latin typeface="宋体" pitchFamily="2" charset="-122"/>
              </a:rPr>
              <a:t>→ </a:t>
            </a:r>
            <a:r>
              <a:rPr lang="en-US" altLang="zh-CN" b="1">
                <a:solidFill>
                  <a:srgbClr val="CC0000"/>
                </a:solidFill>
              </a:rPr>
              <a:t>c</a:t>
            </a:r>
            <a:r>
              <a:rPr lang="en-US" altLang="zh-CN" b="1"/>
              <a:t>A</a:t>
            </a:r>
            <a:r>
              <a:rPr lang="en-US" altLang="zh-CN" b="1">
                <a:solidFill>
                  <a:srgbClr val="CC0000"/>
                </a:solidFill>
              </a:rPr>
              <a:t>d</a:t>
            </a:r>
            <a:r>
              <a:rPr lang="en-US" altLang="zh-CN" b="1"/>
              <a:t/>
            </a:r>
            <a:br>
              <a:rPr lang="en-US" altLang="zh-CN" b="1"/>
            </a:br>
            <a:r>
              <a:rPr lang="en-US" altLang="zh-CN" b="1"/>
              <a:t>                       A </a:t>
            </a:r>
            <a:r>
              <a:rPr lang="en-US" altLang="zh-CN" b="1">
                <a:latin typeface="宋体" pitchFamily="2" charset="-122"/>
              </a:rPr>
              <a:t>→ </a:t>
            </a:r>
            <a:r>
              <a:rPr lang="en-US" altLang="zh-CN" b="1">
                <a:solidFill>
                  <a:srgbClr val="CC0000"/>
                </a:solidFill>
              </a:rPr>
              <a:t>ab</a:t>
            </a:r>
            <a:br>
              <a:rPr lang="en-US" altLang="zh-CN" b="1">
                <a:solidFill>
                  <a:srgbClr val="CC0000"/>
                </a:solidFill>
              </a:rPr>
            </a:br>
            <a:r>
              <a:rPr lang="en-US" altLang="zh-CN" b="1"/>
              <a:t>                       A </a:t>
            </a:r>
            <a:r>
              <a:rPr lang="en-US" altLang="zh-CN" b="1">
                <a:latin typeface="宋体" pitchFamily="2" charset="-122"/>
              </a:rPr>
              <a:t>→ </a:t>
            </a:r>
            <a:r>
              <a:rPr lang="en-US" altLang="zh-CN" b="1">
                <a:solidFill>
                  <a:srgbClr val="CC0000"/>
                </a:solidFill>
              </a:rPr>
              <a:t>a</a:t>
            </a:r>
            <a:br>
              <a:rPr lang="en-US" altLang="zh-CN" b="1">
                <a:solidFill>
                  <a:srgbClr val="CC0000"/>
                </a:solidFill>
              </a:rPr>
            </a:br>
            <a:r>
              <a:rPr lang="zh-CN" altLang="en-US" b="1"/>
              <a:t>识别输入串</a:t>
            </a:r>
            <a:r>
              <a:rPr lang="en-US" altLang="zh-CN" b="1"/>
              <a:t>w=</a:t>
            </a:r>
            <a:r>
              <a:rPr lang="en-US" altLang="zh-CN" b="1">
                <a:solidFill>
                  <a:srgbClr val="CC0000"/>
                </a:solidFill>
              </a:rPr>
              <a:t>cabd</a:t>
            </a:r>
            <a:r>
              <a:rPr lang="zh-CN" altLang="en-US" b="1"/>
              <a:t>是否为该文法的</a:t>
            </a:r>
            <a:r>
              <a:rPr lang="zh-CN" altLang="en-US" b="1">
                <a:solidFill>
                  <a:srgbClr val="CC0000"/>
                </a:solidFill>
              </a:rPr>
              <a:t>句子</a:t>
            </a:r>
            <a:endParaRPr lang="zh-CN" altLang="en-US" b="1"/>
          </a:p>
        </p:txBody>
      </p:sp>
      <p:sp>
        <p:nvSpPr>
          <p:cNvPr id="81924" name="Text Box 4"/>
          <p:cNvSpPr txBox="1">
            <a:spLocks noChangeArrowheads="1"/>
          </p:cNvSpPr>
          <p:nvPr/>
        </p:nvSpPr>
        <p:spPr bwMode="auto">
          <a:xfrm>
            <a:off x="609600" y="4191000"/>
            <a:ext cx="8153400" cy="2193925"/>
          </a:xfrm>
          <a:prstGeom prst="rect">
            <a:avLst/>
          </a:prstGeom>
          <a:solidFill>
            <a:schemeClr val="accent1"/>
          </a:solidFill>
          <a:ln>
            <a:noFill/>
          </a:ln>
          <a:effectLst/>
          <a:extLst/>
        </p:spPr>
        <p:txBody>
          <a:bodyPr>
            <a:spAutoFit/>
          </a:bodyPr>
          <a:lstStyle/>
          <a:p>
            <a:pPr>
              <a:spcBef>
                <a:spcPct val="50000"/>
              </a:spcBef>
            </a:pPr>
            <a:r>
              <a:rPr lang="en-US" altLang="zh-CN">
                <a:solidFill>
                  <a:srgbClr val="000000"/>
                </a:solidFill>
                <a:ea typeface="宋体" pitchFamily="2" charset="-122"/>
              </a:rPr>
              <a:t>	S			S			S</a:t>
            </a:r>
          </a:p>
          <a:p>
            <a:pPr>
              <a:spcBef>
                <a:spcPct val="50000"/>
              </a:spcBef>
            </a:pPr>
            <a:r>
              <a:rPr lang="en-US" altLang="zh-CN">
                <a:solidFill>
                  <a:srgbClr val="000000"/>
                </a:solidFill>
                <a:ea typeface="宋体" pitchFamily="2" charset="-122"/>
              </a:rPr>
              <a:t>			</a:t>
            </a:r>
            <a:r>
              <a:rPr lang="en-US" altLang="zh-CN">
                <a:solidFill>
                  <a:srgbClr val="CC0000"/>
                </a:solidFill>
                <a:ea typeface="宋体" pitchFamily="2" charset="-122"/>
              </a:rPr>
              <a:t>c</a:t>
            </a:r>
            <a:r>
              <a:rPr lang="en-US" altLang="zh-CN">
                <a:solidFill>
                  <a:srgbClr val="000000"/>
                </a:solidFill>
                <a:ea typeface="宋体" pitchFamily="2" charset="-122"/>
              </a:rPr>
              <a:t>	A	</a:t>
            </a:r>
            <a:r>
              <a:rPr lang="en-US" altLang="zh-CN">
                <a:solidFill>
                  <a:srgbClr val="CC0000"/>
                </a:solidFill>
                <a:ea typeface="宋体" pitchFamily="2" charset="-122"/>
              </a:rPr>
              <a:t>d</a:t>
            </a:r>
            <a:r>
              <a:rPr lang="en-US" altLang="zh-CN">
                <a:solidFill>
                  <a:srgbClr val="000000"/>
                </a:solidFill>
                <a:ea typeface="宋体" pitchFamily="2" charset="-122"/>
              </a:rPr>
              <a:t>	</a:t>
            </a:r>
            <a:r>
              <a:rPr lang="en-US" altLang="zh-CN">
                <a:solidFill>
                  <a:srgbClr val="CC0000"/>
                </a:solidFill>
                <a:ea typeface="宋体" pitchFamily="2" charset="-122"/>
              </a:rPr>
              <a:t>c</a:t>
            </a:r>
            <a:r>
              <a:rPr lang="en-US" altLang="zh-CN">
                <a:solidFill>
                  <a:srgbClr val="000000"/>
                </a:solidFill>
                <a:ea typeface="宋体" pitchFamily="2" charset="-122"/>
              </a:rPr>
              <a:t>	A	</a:t>
            </a:r>
            <a:r>
              <a:rPr lang="en-US" altLang="zh-CN">
                <a:solidFill>
                  <a:srgbClr val="CC0000"/>
                </a:solidFill>
                <a:ea typeface="宋体" pitchFamily="2" charset="-122"/>
              </a:rPr>
              <a:t>d</a:t>
            </a:r>
            <a:endParaRPr lang="en-US" altLang="zh-CN">
              <a:solidFill>
                <a:srgbClr val="000000"/>
              </a:solidFill>
              <a:ea typeface="宋体" pitchFamily="2" charset="-122"/>
            </a:endParaRPr>
          </a:p>
          <a:p>
            <a:pPr>
              <a:spcBef>
                <a:spcPct val="50000"/>
              </a:spcBef>
            </a:pPr>
            <a:r>
              <a:rPr lang="en-US" altLang="zh-CN">
                <a:solidFill>
                  <a:srgbClr val="000000"/>
                </a:solidFill>
                <a:ea typeface="宋体" pitchFamily="2" charset="-122"/>
              </a:rPr>
              <a:t>						        </a:t>
            </a:r>
            <a:r>
              <a:rPr lang="en-US" altLang="zh-CN">
                <a:solidFill>
                  <a:srgbClr val="CC0000"/>
                </a:solidFill>
                <a:ea typeface="宋体" pitchFamily="2" charset="-122"/>
              </a:rPr>
              <a:t>a</a:t>
            </a:r>
            <a:r>
              <a:rPr lang="en-US" altLang="zh-CN">
                <a:solidFill>
                  <a:srgbClr val="000000"/>
                </a:solidFill>
                <a:ea typeface="宋体" pitchFamily="2" charset="-122"/>
              </a:rPr>
              <a:t>        </a:t>
            </a:r>
            <a:r>
              <a:rPr lang="en-US" altLang="zh-CN">
                <a:solidFill>
                  <a:srgbClr val="CC0000"/>
                </a:solidFill>
                <a:ea typeface="宋体" pitchFamily="2" charset="-122"/>
              </a:rPr>
              <a:t>b</a:t>
            </a:r>
          </a:p>
          <a:p>
            <a:pPr>
              <a:spcBef>
                <a:spcPct val="50000"/>
              </a:spcBef>
            </a:pPr>
            <a:r>
              <a:rPr lang="zh-CN" altLang="en-US" sz="2800">
                <a:solidFill>
                  <a:srgbClr val="000000"/>
                </a:solidFill>
                <a:ea typeface="宋体" pitchFamily="2" charset="-122"/>
              </a:rPr>
              <a:t>推导过程：</a:t>
            </a:r>
            <a:r>
              <a:rPr lang="en-US" altLang="zh-CN" sz="2800">
                <a:solidFill>
                  <a:srgbClr val="000000"/>
                </a:solidFill>
                <a:ea typeface="宋体" pitchFamily="2" charset="-122"/>
              </a:rPr>
              <a:t>S </a:t>
            </a:r>
            <a:r>
              <a:rPr lang="en-US" altLang="zh-CN" sz="2800">
                <a:solidFill>
                  <a:srgbClr val="000000"/>
                </a:solidFill>
                <a:ea typeface="宋体" pitchFamily="2" charset="-122"/>
                <a:sym typeface="Symbol" pitchFamily="18" charset="2"/>
              </a:rPr>
              <a:t></a:t>
            </a:r>
            <a:r>
              <a:rPr lang="en-US" altLang="zh-CN" sz="2800">
                <a:solidFill>
                  <a:srgbClr val="000000"/>
                </a:solidFill>
                <a:ea typeface="宋体" pitchFamily="2" charset="-122"/>
              </a:rPr>
              <a:t> </a:t>
            </a:r>
            <a:r>
              <a:rPr lang="en-US" altLang="zh-CN" sz="2800">
                <a:solidFill>
                  <a:srgbClr val="CC0000"/>
                </a:solidFill>
                <a:ea typeface="宋体" pitchFamily="2" charset="-122"/>
              </a:rPr>
              <a:t>c</a:t>
            </a:r>
            <a:r>
              <a:rPr lang="en-US" altLang="zh-CN" sz="2800">
                <a:solidFill>
                  <a:srgbClr val="0000FF"/>
                </a:solidFill>
                <a:ea typeface="宋体" pitchFamily="2" charset="-122"/>
              </a:rPr>
              <a:t>A</a:t>
            </a:r>
            <a:r>
              <a:rPr lang="en-US" altLang="zh-CN" sz="2800">
                <a:solidFill>
                  <a:srgbClr val="CC0000"/>
                </a:solidFill>
                <a:ea typeface="宋体" pitchFamily="2" charset="-122"/>
              </a:rPr>
              <a:t>d</a:t>
            </a:r>
            <a:r>
              <a:rPr lang="en-US" altLang="zh-CN" sz="2800">
                <a:solidFill>
                  <a:srgbClr val="000000"/>
                </a:solidFill>
                <a:ea typeface="宋体" pitchFamily="2" charset="-122"/>
              </a:rPr>
              <a:t>         </a:t>
            </a:r>
            <a:r>
              <a:rPr lang="en-US" altLang="zh-CN" sz="2800">
                <a:solidFill>
                  <a:srgbClr val="CC0000"/>
                </a:solidFill>
                <a:ea typeface="宋体" pitchFamily="2" charset="-122"/>
              </a:rPr>
              <a:t>c</a:t>
            </a:r>
            <a:r>
              <a:rPr lang="en-US" altLang="zh-CN" sz="2800">
                <a:solidFill>
                  <a:srgbClr val="0000FF"/>
                </a:solidFill>
                <a:ea typeface="宋体" pitchFamily="2" charset="-122"/>
              </a:rPr>
              <a:t>A</a:t>
            </a:r>
            <a:r>
              <a:rPr lang="en-US" altLang="zh-CN" sz="2800">
                <a:solidFill>
                  <a:srgbClr val="CC0000"/>
                </a:solidFill>
                <a:ea typeface="宋体" pitchFamily="2" charset="-122"/>
              </a:rPr>
              <a:t>d</a:t>
            </a:r>
            <a:r>
              <a:rPr lang="en-US" altLang="zh-CN" sz="2800">
                <a:solidFill>
                  <a:srgbClr val="000000"/>
                </a:solidFill>
                <a:ea typeface="宋体" pitchFamily="2" charset="-122"/>
              </a:rPr>
              <a:t> </a:t>
            </a:r>
            <a:r>
              <a:rPr lang="en-US" altLang="zh-CN" sz="2800">
                <a:solidFill>
                  <a:srgbClr val="000000"/>
                </a:solidFill>
                <a:ea typeface="宋体" pitchFamily="2" charset="-122"/>
                <a:sym typeface="Symbol" pitchFamily="18" charset="2"/>
              </a:rPr>
              <a:t></a:t>
            </a:r>
            <a:r>
              <a:rPr lang="en-US" altLang="zh-CN" sz="2800">
                <a:solidFill>
                  <a:srgbClr val="000000"/>
                </a:solidFill>
                <a:ea typeface="宋体" pitchFamily="2" charset="-122"/>
              </a:rPr>
              <a:t> </a:t>
            </a:r>
            <a:r>
              <a:rPr lang="en-US" altLang="zh-CN" sz="2800">
                <a:solidFill>
                  <a:srgbClr val="CC0000"/>
                </a:solidFill>
                <a:ea typeface="宋体" pitchFamily="2" charset="-122"/>
              </a:rPr>
              <a:t>c</a:t>
            </a:r>
            <a:r>
              <a:rPr lang="en-US" altLang="zh-CN" sz="2800" u="sng">
                <a:solidFill>
                  <a:srgbClr val="CC0000"/>
                </a:solidFill>
                <a:ea typeface="宋体" pitchFamily="2" charset="-122"/>
              </a:rPr>
              <a:t>ab</a:t>
            </a:r>
            <a:r>
              <a:rPr lang="en-US" altLang="zh-CN" sz="2800">
                <a:solidFill>
                  <a:srgbClr val="CC0000"/>
                </a:solidFill>
                <a:ea typeface="宋体" pitchFamily="2" charset="-122"/>
              </a:rPr>
              <a:t>d</a:t>
            </a:r>
          </a:p>
        </p:txBody>
      </p:sp>
      <p:sp>
        <p:nvSpPr>
          <p:cNvPr id="81925" name="Line 5"/>
          <p:cNvSpPr>
            <a:spLocks noChangeShapeType="1"/>
          </p:cNvSpPr>
          <p:nvPr/>
        </p:nvSpPr>
        <p:spPr bwMode="auto">
          <a:xfrm>
            <a:off x="4419600" y="4572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26" name="Line 6"/>
          <p:cNvSpPr>
            <a:spLocks noChangeShapeType="1"/>
          </p:cNvSpPr>
          <p:nvPr/>
        </p:nvSpPr>
        <p:spPr bwMode="auto">
          <a:xfrm flipH="1">
            <a:off x="3581400" y="4572000"/>
            <a:ext cx="838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27" name="Line 7"/>
          <p:cNvSpPr>
            <a:spLocks noChangeShapeType="1"/>
          </p:cNvSpPr>
          <p:nvPr/>
        </p:nvSpPr>
        <p:spPr bwMode="auto">
          <a:xfrm>
            <a:off x="4419600" y="4572000"/>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28" name="Line 8"/>
          <p:cNvSpPr>
            <a:spLocks noChangeShapeType="1"/>
          </p:cNvSpPr>
          <p:nvPr/>
        </p:nvSpPr>
        <p:spPr bwMode="auto">
          <a:xfrm>
            <a:off x="7162800" y="4572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29" name="Line 9"/>
          <p:cNvSpPr>
            <a:spLocks noChangeShapeType="1"/>
          </p:cNvSpPr>
          <p:nvPr/>
        </p:nvSpPr>
        <p:spPr bwMode="auto">
          <a:xfrm flipH="1">
            <a:off x="6248400" y="45720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30" name="Line 10"/>
          <p:cNvSpPr>
            <a:spLocks noChangeShapeType="1"/>
          </p:cNvSpPr>
          <p:nvPr/>
        </p:nvSpPr>
        <p:spPr bwMode="auto">
          <a:xfrm>
            <a:off x="7162800" y="45720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31" name="Line 11"/>
          <p:cNvSpPr>
            <a:spLocks noChangeShapeType="1"/>
          </p:cNvSpPr>
          <p:nvPr/>
        </p:nvSpPr>
        <p:spPr bwMode="auto">
          <a:xfrm flipH="1">
            <a:off x="6934200" y="5105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1932" name="Line 12"/>
          <p:cNvSpPr>
            <a:spLocks noChangeShapeType="1"/>
          </p:cNvSpPr>
          <p:nvPr/>
        </p:nvSpPr>
        <p:spPr bwMode="auto">
          <a:xfrm>
            <a:off x="72390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417155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7797800" cy="76200"/>
          </a:xfrm>
        </p:spPr>
        <p:txBody>
          <a:bodyPr/>
          <a:lstStyle/>
          <a:p>
            <a:endParaRPr lang="zh-CN" altLang="zh-CN" sz="3200"/>
          </a:p>
        </p:txBody>
      </p:sp>
      <p:sp>
        <p:nvSpPr>
          <p:cNvPr id="7171" name="Rectangle 3"/>
          <p:cNvSpPr>
            <a:spLocks noGrp="1" noChangeArrowheads="1"/>
          </p:cNvSpPr>
          <p:nvPr>
            <p:ph type="body" idx="1"/>
          </p:nvPr>
        </p:nvSpPr>
        <p:spPr>
          <a:xfrm>
            <a:off x="304800" y="381000"/>
            <a:ext cx="8610600" cy="6477000"/>
          </a:xfrm>
        </p:spPr>
        <p:txBody>
          <a:bodyPr/>
          <a:lstStyle/>
          <a:p>
            <a:pPr fontAlgn="ctr" latinLnBrk="1" hangingPunct="0">
              <a:buFontTx/>
              <a:buNone/>
            </a:pPr>
            <a:r>
              <a:rPr lang="zh-CN" altLang="en-US" sz="2400"/>
              <a:t>有了一组规则以后，按照如下方式用它们导出句子：开始去找∷</a:t>
            </a:r>
            <a:r>
              <a:rPr lang="en-US" altLang="zh-CN" sz="2400"/>
              <a:t>=</a:t>
            </a:r>
            <a:r>
              <a:rPr lang="zh-CN" altLang="en-US" sz="2400"/>
              <a:t>左端的带有</a:t>
            </a:r>
            <a:r>
              <a:rPr lang="en-US" altLang="zh-CN" sz="2400"/>
              <a:t>〈</a:t>
            </a:r>
            <a:r>
              <a:rPr lang="zh-CN" altLang="en-US" sz="2400"/>
              <a:t>句子</a:t>
            </a:r>
            <a:r>
              <a:rPr lang="en-US" altLang="zh-CN" sz="2400"/>
              <a:t>〉</a:t>
            </a:r>
            <a:r>
              <a:rPr lang="zh-CN" altLang="en-US" sz="2400"/>
              <a:t>的规则并把它由∷</a:t>
            </a:r>
            <a:r>
              <a:rPr lang="en-US" altLang="zh-CN" sz="2400"/>
              <a:t>=</a:t>
            </a:r>
            <a:r>
              <a:rPr lang="zh-CN" altLang="en-US" sz="2400"/>
              <a:t>右端的符号串代替，这个动作表示成：</a:t>
            </a:r>
          </a:p>
          <a:p>
            <a:pPr fontAlgn="ctr" latinLnBrk="1" hangingPunct="0">
              <a:buFontTx/>
              <a:buNone/>
            </a:pPr>
            <a:r>
              <a:rPr lang="en-US" altLang="zh-CN" sz="2400"/>
              <a:t>〈</a:t>
            </a:r>
            <a:r>
              <a:rPr lang="zh-CN" altLang="en-US" sz="2400"/>
              <a:t>句子</a:t>
            </a:r>
            <a:r>
              <a:rPr lang="en-US" altLang="zh-CN" sz="2400"/>
              <a:t>〉 </a:t>
            </a:r>
            <a:r>
              <a:rPr lang="en-US" altLang="zh-CN" sz="2800">
                <a:sym typeface="Symbol" pitchFamily="18" charset="2"/>
              </a:rPr>
              <a:t></a:t>
            </a:r>
            <a:r>
              <a:rPr lang="en-US" altLang="zh-CN" sz="2400"/>
              <a:t> 〈</a:t>
            </a:r>
            <a:r>
              <a:rPr lang="zh-CN" altLang="en-US" sz="2400"/>
              <a:t>主语</a:t>
            </a:r>
            <a:r>
              <a:rPr lang="en-US" altLang="zh-CN" sz="2400"/>
              <a:t>〉〈</a:t>
            </a:r>
            <a:r>
              <a:rPr lang="zh-CN" altLang="en-US" sz="2400"/>
              <a:t>谓语</a:t>
            </a:r>
            <a:r>
              <a:rPr lang="en-US" altLang="zh-CN" sz="2400"/>
              <a:t>〉</a:t>
            </a:r>
            <a:r>
              <a:rPr lang="zh-CN" altLang="en-US" sz="2400"/>
              <a:t>，</a:t>
            </a:r>
          </a:p>
          <a:p>
            <a:pPr fontAlgn="ctr" latinLnBrk="1" hangingPunct="0">
              <a:buFontTx/>
              <a:buNone/>
            </a:pPr>
            <a:r>
              <a:rPr lang="zh-CN" altLang="en-US" sz="2400"/>
              <a:t>   然后在得到的串</a:t>
            </a:r>
            <a:r>
              <a:rPr lang="en-US" altLang="zh-CN" sz="2400"/>
              <a:t>〈</a:t>
            </a:r>
            <a:r>
              <a:rPr lang="zh-CN" altLang="en-US" sz="2400"/>
              <a:t>主语</a:t>
            </a:r>
            <a:r>
              <a:rPr lang="en-US" altLang="zh-CN" sz="2400"/>
              <a:t>〉〈</a:t>
            </a:r>
            <a:r>
              <a:rPr lang="zh-CN" altLang="en-US" sz="2400"/>
              <a:t>谓语</a:t>
            </a:r>
            <a:r>
              <a:rPr lang="en-US" altLang="zh-CN" sz="2400"/>
              <a:t>〉</a:t>
            </a:r>
            <a:r>
              <a:rPr lang="zh-CN" altLang="en-US" sz="2400"/>
              <a:t>中，选取</a:t>
            </a:r>
            <a:r>
              <a:rPr lang="en-US" altLang="zh-CN" sz="2400"/>
              <a:t>〈</a:t>
            </a:r>
            <a:r>
              <a:rPr lang="zh-CN" altLang="en-US" sz="2400"/>
              <a:t>主语</a:t>
            </a:r>
            <a:r>
              <a:rPr lang="en-US" altLang="zh-CN" sz="2400"/>
              <a:t>〉</a:t>
            </a:r>
            <a:r>
              <a:rPr lang="zh-CN" altLang="en-US" sz="2400"/>
              <a:t>或</a:t>
            </a:r>
            <a:r>
              <a:rPr lang="en-US" altLang="zh-CN" sz="2400"/>
              <a:t>〈</a:t>
            </a:r>
            <a:r>
              <a:rPr lang="zh-CN" altLang="en-US" sz="2400"/>
              <a:t>谓语</a:t>
            </a:r>
            <a:r>
              <a:rPr lang="en-US" altLang="zh-CN" sz="2400"/>
              <a:t>〉</a:t>
            </a:r>
            <a:r>
              <a:rPr lang="zh-CN" altLang="en-US" sz="2400"/>
              <a:t>，再用相应规则的∷</a:t>
            </a:r>
            <a:r>
              <a:rPr lang="en-US" altLang="zh-CN" sz="2400"/>
              <a:t>=</a:t>
            </a:r>
            <a:r>
              <a:rPr lang="zh-CN" altLang="en-US" sz="2400"/>
              <a:t>右端代替之。比如，选取了</a:t>
            </a:r>
            <a:r>
              <a:rPr lang="en-US" altLang="zh-CN" sz="2400"/>
              <a:t>〈</a:t>
            </a:r>
            <a:r>
              <a:rPr lang="zh-CN" altLang="en-US" sz="2400"/>
              <a:t>主语</a:t>
            </a:r>
            <a:r>
              <a:rPr lang="en-US" altLang="zh-CN" sz="2400"/>
              <a:t>〉</a:t>
            </a:r>
            <a:r>
              <a:rPr lang="zh-CN" altLang="en-US" sz="2400"/>
              <a:t>，并采用规则</a:t>
            </a:r>
            <a:r>
              <a:rPr lang="en-US" altLang="zh-CN" sz="2400"/>
              <a:t>〈</a:t>
            </a:r>
            <a:r>
              <a:rPr lang="zh-CN" altLang="en-US" sz="2400"/>
              <a:t>主语</a:t>
            </a:r>
            <a:r>
              <a:rPr lang="en-US" altLang="zh-CN" sz="2400"/>
              <a:t>〉∷=〈</a:t>
            </a:r>
            <a:r>
              <a:rPr lang="zh-CN" altLang="en-US" sz="2400"/>
              <a:t>代词</a:t>
            </a:r>
            <a:r>
              <a:rPr lang="en-US" altLang="zh-CN" sz="2400"/>
              <a:t>〉</a:t>
            </a:r>
            <a:r>
              <a:rPr lang="zh-CN" altLang="en-US" sz="2400"/>
              <a:t>，</a:t>
            </a:r>
          </a:p>
          <a:p>
            <a:pPr fontAlgn="ctr" latinLnBrk="1" hangingPunct="0">
              <a:buFontTx/>
              <a:buNone/>
            </a:pPr>
            <a:r>
              <a:rPr lang="zh-CN" altLang="en-US" sz="2400"/>
              <a:t>   那么得到：</a:t>
            </a:r>
            <a:r>
              <a:rPr lang="en-US" altLang="zh-CN" sz="2400"/>
              <a:t>〈</a:t>
            </a:r>
            <a:r>
              <a:rPr lang="zh-CN" altLang="en-US" sz="2400"/>
              <a:t>主语</a:t>
            </a:r>
            <a:r>
              <a:rPr lang="en-US" altLang="zh-CN" sz="2400"/>
              <a:t>〉〈</a:t>
            </a:r>
            <a:r>
              <a:rPr lang="zh-CN" altLang="en-US" sz="2400"/>
              <a:t>谓语</a:t>
            </a:r>
            <a:r>
              <a:rPr lang="en-US" altLang="zh-CN" sz="2400"/>
              <a:t>〉 </a:t>
            </a:r>
            <a:r>
              <a:rPr lang="en-US" altLang="zh-CN" sz="2800">
                <a:sym typeface="Symbol" pitchFamily="18" charset="2"/>
              </a:rPr>
              <a:t></a:t>
            </a:r>
            <a:r>
              <a:rPr lang="en-US" altLang="zh-CN" sz="2400"/>
              <a:t> 〈</a:t>
            </a:r>
            <a:r>
              <a:rPr lang="zh-CN" altLang="en-US" sz="2400"/>
              <a:t>代词</a:t>
            </a:r>
            <a:r>
              <a:rPr lang="en-US" altLang="zh-CN" sz="2400"/>
              <a:t>〉〈</a:t>
            </a:r>
            <a:r>
              <a:rPr lang="zh-CN" altLang="en-US" sz="2400"/>
              <a:t>谓语</a:t>
            </a:r>
            <a:r>
              <a:rPr lang="en-US" altLang="zh-CN" sz="2400"/>
              <a:t>〉</a:t>
            </a:r>
            <a:r>
              <a:rPr lang="zh-CN" altLang="en-US" sz="2400"/>
              <a:t>，</a:t>
            </a:r>
          </a:p>
          <a:p>
            <a:pPr fontAlgn="ctr" latinLnBrk="1" hangingPunct="0">
              <a:buFontTx/>
              <a:buNone/>
            </a:pPr>
            <a:r>
              <a:rPr lang="zh-CN" altLang="en-US" sz="2400"/>
              <a:t>  重复做下去，</a:t>
            </a:r>
          </a:p>
          <a:p>
            <a:pPr fontAlgn="ctr" latinLnBrk="1" hangingPunct="0">
              <a:buFontTx/>
              <a:buNone/>
            </a:pPr>
            <a:r>
              <a:rPr lang="zh-CN" altLang="en-US" sz="2400"/>
              <a:t>  句子：</a:t>
            </a:r>
            <a:r>
              <a:rPr lang="zh-CN" altLang="en-US" sz="2400">
                <a:latin typeface="Times New Roman"/>
              </a:rPr>
              <a:t>“</a:t>
            </a:r>
            <a:r>
              <a:rPr lang="zh-CN" altLang="en-US" sz="2400"/>
              <a:t>我是大学生</a:t>
            </a:r>
            <a:r>
              <a:rPr lang="zh-CN" altLang="en-US" sz="2400">
                <a:latin typeface="Times New Roman"/>
              </a:rPr>
              <a:t>”</a:t>
            </a:r>
            <a:r>
              <a:rPr lang="zh-CN" altLang="en-US" sz="2400"/>
              <a:t>的全部动作过程是：</a:t>
            </a:r>
          </a:p>
          <a:p>
            <a:pPr fontAlgn="ctr" latinLnBrk="1" hangingPunct="0">
              <a:buFontTx/>
              <a:buNone/>
            </a:pPr>
            <a:r>
              <a:rPr lang="en-US" altLang="zh-CN" sz="2400"/>
              <a:t>〈</a:t>
            </a:r>
            <a:r>
              <a:rPr lang="zh-CN" altLang="en-US" sz="2400"/>
              <a:t>句子</a:t>
            </a:r>
            <a:r>
              <a:rPr lang="en-US" altLang="zh-CN" sz="2400"/>
              <a:t>〉 </a:t>
            </a:r>
            <a:r>
              <a:rPr lang="en-US" altLang="zh-CN" sz="2800">
                <a:sym typeface="Symbol" pitchFamily="18" charset="2"/>
              </a:rPr>
              <a:t></a:t>
            </a:r>
            <a:r>
              <a:rPr lang="en-US" altLang="zh-CN" sz="2400"/>
              <a:t> 〈</a:t>
            </a:r>
            <a:r>
              <a:rPr lang="zh-CN" altLang="en-US" sz="2400"/>
              <a:t>主语</a:t>
            </a:r>
            <a:r>
              <a:rPr lang="en-US" altLang="zh-CN" sz="2400"/>
              <a:t>〉〈</a:t>
            </a:r>
            <a:r>
              <a:rPr lang="zh-CN" altLang="en-US" sz="2400"/>
              <a:t>谓语</a:t>
            </a:r>
            <a:r>
              <a:rPr lang="en-US" altLang="zh-CN" sz="2400"/>
              <a:t>〉 </a:t>
            </a:r>
            <a:r>
              <a:rPr lang="en-US" altLang="zh-CN" sz="2800">
                <a:sym typeface="Symbol" pitchFamily="18" charset="2"/>
              </a:rPr>
              <a:t></a:t>
            </a:r>
            <a:r>
              <a:rPr lang="en-US" altLang="zh-CN" sz="2400"/>
              <a:t> 〈</a:t>
            </a:r>
            <a:r>
              <a:rPr lang="zh-CN" altLang="en-US" sz="2400"/>
              <a:t>代词</a:t>
            </a:r>
            <a:r>
              <a:rPr lang="en-US" altLang="zh-CN" sz="2400"/>
              <a:t>〉〈</a:t>
            </a:r>
            <a:r>
              <a:rPr lang="zh-CN" altLang="en-US" sz="2400"/>
              <a:t>谓语</a:t>
            </a:r>
            <a:r>
              <a:rPr lang="en-US" altLang="zh-CN" sz="2400"/>
              <a:t>〉</a:t>
            </a:r>
          </a:p>
          <a:p>
            <a:pPr fontAlgn="ctr" latinLnBrk="1" hangingPunct="0">
              <a:buFontTx/>
              <a:buNone/>
            </a:pPr>
            <a:r>
              <a:rPr lang="en-US" altLang="zh-CN" sz="2400"/>
              <a:t> </a:t>
            </a:r>
            <a:r>
              <a:rPr lang="en-US" altLang="zh-CN" sz="2800">
                <a:sym typeface="Symbol" pitchFamily="18" charset="2"/>
              </a:rPr>
              <a:t></a:t>
            </a:r>
            <a:r>
              <a:rPr lang="zh-CN" altLang="en-US" sz="2400"/>
              <a:t>我</a:t>
            </a:r>
            <a:r>
              <a:rPr lang="en-US" altLang="zh-CN" sz="2400"/>
              <a:t>〈</a:t>
            </a:r>
            <a:r>
              <a:rPr lang="zh-CN" altLang="en-US" sz="2400"/>
              <a:t>谓语</a:t>
            </a:r>
            <a:r>
              <a:rPr lang="en-US" altLang="zh-CN" sz="2400"/>
              <a:t>〉 </a:t>
            </a:r>
            <a:r>
              <a:rPr lang="en-US" altLang="zh-CN" sz="2800">
                <a:sym typeface="Symbol" pitchFamily="18" charset="2"/>
              </a:rPr>
              <a:t></a:t>
            </a:r>
            <a:r>
              <a:rPr lang="zh-CN" altLang="en-US" sz="2400"/>
              <a:t>我</a:t>
            </a:r>
            <a:r>
              <a:rPr lang="en-US" altLang="zh-CN" sz="2400"/>
              <a:t>〈</a:t>
            </a:r>
            <a:r>
              <a:rPr lang="zh-CN" altLang="en-US" sz="2400"/>
              <a:t>动词</a:t>
            </a:r>
            <a:r>
              <a:rPr lang="en-US" altLang="zh-CN" sz="2400"/>
              <a:t>〉〈</a:t>
            </a:r>
            <a:r>
              <a:rPr lang="zh-CN" altLang="en-US" sz="2400"/>
              <a:t>直接宾语</a:t>
            </a:r>
            <a:r>
              <a:rPr lang="en-US" altLang="zh-CN" sz="2400"/>
              <a:t>〉</a:t>
            </a:r>
          </a:p>
          <a:p>
            <a:pPr fontAlgn="ctr" latinLnBrk="1" hangingPunct="0">
              <a:buFontTx/>
              <a:buNone/>
            </a:pPr>
            <a:r>
              <a:rPr lang="en-US" altLang="zh-CN" sz="2400"/>
              <a:t> </a:t>
            </a:r>
            <a:r>
              <a:rPr lang="en-US" altLang="zh-CN" sz="2800">
                <a:sym typeface="Symbol" pitchFamily="18" charset="2"/>
              </a:rPr>
              <a:t></a:t>
            </a:r>
            <a:r>
              <a:rPr lang="en-US" altLang="zh-CN" sz="2400"/>
              <a:t> </a:t>
            </a:r>
            <a:r>
              <a:rPr lang="zh-CN" altLang="en-US" sz="2400"/>
              <a:t>我是</a:t>
            </a:r>
            <a:r>
              <a:rPr lang="en-US" altLang="zh-CN" sz="2400"/>
              <a:t>〈</a:t>
            </a:r>
            <a:r>
              <a:rPr lang="zh-CN" altLang="en-US" sz="2400"/>
              <a:t>直接宾语</a:t>
            </a:r>
            <a:r>
              <a:rPr lang="en-US" altLang="zh-CN" sz="2400"/>
              <a:t>〉 </a:t>
            </a:r>
            <a:r>
              <a:rPr lang="en-US" altLang="zh-CN" sz="2800">
                <a:sym typeface="Symbol" pitchFamily="18" charset="2"/>
              </a:rPr>
              <a:t></a:t>
            </a:r>
            <a:r>
              <a:rPr lang="zh-CN" altLang="en-US" sz="2400"/>
              <a:t>我是</a:t>
            </a:r>
            <a:r>
              <a:rPr lang="en-US" altLang="zh-CN" sz="2400"/>
              <a:t>〈</a:t>
            </a:r>
            <a:r>
              <a:rPr lang="zh-CN" altLang="en-US" sz="2400"/>
              <a:t>名词</a:t>
            </a:r>
            <a:r>
              <a:rPr lang="en-US" altLang="zh-CN" sz="2400"/>
              <a:t>〉 </a:t>
            </a:r>
            <a:r>
              <a:rPr lang="en-US" altLang="zh-CN" sz="2800">
                <a:sym typeface="Symbol" pitchFamily="18" charset="2"/>
              </a:rPr>
              <a:t></a:t>
            </a:r>
            <a:r>
              <a:rPr lang="zh-CN" altLang="en-US" sz="2400"/>
              <a:t>我是大学生 </a:t>
            </a:r>
          </a:p>
        </p:txBody>
      </p:sp>
    </p:spTree>
    <p:extLst>
      <p:ext uri="{BB962C8B-B14F-4D97-AF65-F5344CB8AC3E}">
        <p14:creationId xmlns:p14="http://schemas.microsoft.com/office/powerpoint/2010/main" val="970430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3200" b="1">
                <a:solidFill>
                  <a:srgbClr val="800000"/>
                </a:solidFill>
              </a:rPr>
              <a:t>自下而上的语法分析</a:t>
            </a:r>
          </a:p>
        </p:txBody>
      </p:sp>
      <p:sp>
        <p:nvSpPr>
          <p:cNvPr id="82947" name="Rectangle 3"/>
          <p:cNvSpPr>
            <a:spLocks noGrp="1" noChangeArrowheads="1"/>
          </p:cNvSpPr>
          <p:nvPr>
            <p:ph type="body" idx="1"/>
          </p:nvPr>
        </p:nvSpPr>
        <p:spPr>
          <a:xfrm>
            <a:off x="685800" y="1981200"/>
            <a:ext cx="7772400" cy="2047875"/>
          </a:xfrm>
          <a:solidFill>
            <a:srgbClr val="00FF99"/>
          </a:solidFill>
        </p:spPr>
        <p:txBody>
          <a:bodyPr/>
          <a:lstStyle/>
          <a:p>
            <a:pPr>
              <a:buFontTx/>
              <a:buNone/>
            </a:pPr>
            <a:r>
              <a:rPr lang="zh-CN" altLang="en-US" b="1"/>
              <a:t>例：文法</a:t>
            </a:r>
            <a:r>
              <a:rPr lang="en-US" altLang="zh-CN" b="1"/>
              <a:t>G</a:t>
            </a:r>
            <a:r>
              <a:rPr lang="zh-CN" altLang="en-US" b="1"/>
              <a:t>：   </a:t>
            </a:r>
            <a:r>
              <a:rPr lang="en-US" altLang="zh-CN" b="1"/>
              <a:t>S </a:t>
            </a:r>
            <a:r>
              <a:rPr lang="en-US" altLang="zh-CN" b="1">
                <a:latin typeface="宋体" pitchFamily="2" charset="-122"/>
              </a:rPr>
              <a:t>→ </a:t>
            </a:r>
            <a:r>
              <a:rPr lang="en-US" altLang="zh-CN" b="1">
                <a:solidFill>
                  <a:srgbClr val="CC0000"/>
                </a:solidFill>
              </a:rPr>
              <a:t>c</a:t>
            </a:r>
            <a:r>
              <a:rPr lang="en-US" altLang="zh-CN" b="1"/>
              <a:t>A</a:t>
            </a:r>
            <a:r>
              <a:rPr lang="en-US" altLang="zh-CN" b="1">
                <a:solidFill>
                  <a:srgbClr val="CC0000"/>
                </a:solidFill>
              </a:rPr>
              <a:t>d</a:t>
            </a:r>
            <a:r>
              <a:rPr lang="en-US" altLang="zh-CN" b="1"/>
              <a:t/>
            </a:r>
            <a:br>
              <a:rPr lang="en-US" altLang="zh-CN" b="1"/>
            </a:br>
            <a:r>
              <a:rPr lang="en-US" altLang="zh-CN" b="1"/>
              <a:t>                       A </a:t>
            </a:r>
            <a:r>
              <a:rPr lang="en-US" altLang="zh-CN" b="1">
                <a:latin typeface="宋体" pitchFamily="2" charset="-122"/>
              </a:rPr>
              <a:t>→ </a:t>
            </a:r>
            <a:r>
              <a:rPr lang="en-US" altLang="zh-CN" b="1">
                <a:solidFill>
                  <a:srgbClr val="CC0000"/>
                </a:solidFill>
              </a:rPr>
              <a:t>ab</a:t>
            </a:r>
            <a:r>
              <a:rPr lang="en-US" altLang="zh-CN" b="1"/>
              <a:t/>
            </a:r>
            <a:br>
              <a:rPr lang="en-US" altLang="zh-CN" b="1"/>
            </a:br>
            <a:r>
              <a:rPr lang="en-US" altLang="zh-CN" b="1"/>
              <a:t>                       A </a:t>
            </a:r>
            <a:r>
              <a:rPr lang="en-US" altLang="zh-CN" b="1">
                <a:latin typeface="宋体" pitchFamily="2" charset="-122"/>
              </a:rPr>
              <a:t>→ </a:t>
            </a:r>
            <a:r>
              <a:rPr lang="en-US" altLang="zh-CN" b="1">
                <a:solidFill>
                  <a:srgbClr val="CC0000"/>
                </a:solidFill>
              </a:rPr>
              <a:t>a</a:t>
            </a:r>
            <a:r>
              <a:rPr lang="en-US" altLang="zh-CN" b="1"/>
              <a:t/>
            </a:r>
            <a:br>
              <a:rPr lang="en-US" altLang="zh-CN" b="1"/>
            </a:br>
            <a:r>
              <a:rPr lang="zh-CN" altLang="en-US" b="1"/>
              <a:t>识别输入串</a:t>
            </a:r>
            <a:r>
              <a:rPr lang="en-US" altLang="zh-CN" b="1"/>
              <a:t>w=</a:t>
            </a:r>
            <a:r>
              <a:rPr lang="en-US" altLang="zh-CN" b="1">
                <a:solidFill>
                  <a:srgbClr val="CC0000"/>
                </a:solidFill>
              </a:rPr>
              <a:t>cabd</a:t>
            </a:r>
            <a:r>
              <a:rPr lang="zh-CN" altLang="en-US" b="1"/>
              <a:t>是否该文法的</a:t>
            </a:r>
            <a:r>
              <a:rPr lang="zh-CN" altLang="en-US" b="1">
                <a:solidFill>
                  <a:srgbClr val="CC0000"/>
                </a:solidFill>
              </a:rPr>
              <a:t>句子</a:t>
            </a:r>
            <a:endParaRPr lang="zh-CN" altLang="en-US" b="1"/>
          </a:p>
        </p:txBody>
      </p:sp>
      <p:sp>
        <p:nvSpPr>
          <p:cNvPr id="82948" name="Text Box 4"/>
          <p:cNvSpPr txBox="1">
            <a:spLocks noChangeArrowheads="1"/>
          </p:cNvSpPr>
          <p:nvPr/>
        </p:nvSpPr>
        <p:spPr bwMode="auto">
          <a:xfrm>
            <a:off x="685800" y="4191000"/>
            <a:ext cx="8153400" cy="2193925"/>
          </a:xfrm>
          <a:prstGeom prst="rect">
            <a:avLst/>
          </a:prstGeom>
          <a:solidFill>
            <a:schemeClr val="accent1">
              <a:lumMod val="20000"/>
              <a:lumOff val="80000"/>
            </a:schemeClr>
          </a:solidFill>
          <a:ln>
            <a:noFill/>
          </a:ln>
          <a:effectLst/>
          <a:extLst/>
        </p:spPr>
        <p:txBody>
          <a:bodyPr>
            <a:spAutoFit/>
          </a:bodyPr>
          <a:lstStyle/>
          <a:p>
            <a:pPr>
              <a:spcBef>
                <a:spcPct val="50000"/>
              </a:spcBef>
            </a:pPr>
            <a:r>
              <a:rPr lang="en-US" altLang="zh-CN">
                <a:solidFill>
                  <a:srgbClr val="000000"/>
                </a:solidFill>
                <a:ea typeface="宋体" pitchFamily="2" charset="-122"/>
              </a:rPr>
              <a:t>							S</a:t>
            </a:r>
          </a:p>
          <a:p>
            <a:pPr>
              <a:spcBef>
                <a:spcPct val="50000"/>
              </a:spcBef>
            </a:pPr>
            <a:r>
              <a:rPr lang="en-US" altLang="zh-CN">
                <a:solidFill>
                  <a:srgbClr val="000000"/>
                </a:solidFill>
                <a:ea typeface="宋体" pitchFamily="2" charset="-122"/>
              </a:rPr>
              <a:t>				</a:t>
            </a:r>
            <a:r>
              <a:rPr lang="en-US" altLang="zh-CN">
                <a:solidFill>
                  <a:srgbClr val="0000FF"/>
                </a:solidFill>
                <a:ea typeface="宋体" pitchFamily="2" charset="-122"/>
              </a:rPr>
              <a:t>A</a:t>
            </a:r>
            <a:r>
              <a:rPr lang="en-US" altLang="zh-CN">
                <a:solidFill>
                  <a:srgbClr val="000000"/>
                </a:solidFill>
                <a:ea typeface="宋体" pitchFamily="2" charset="-122"/>
              </a:rPr>
              <a:t>			</a:t>
            </a:r>
            <a:r>
              <a:rPr lang="en-US" altLang="zh-CN">
                <a:solidFill>
                  <a:srgbClr val="0000FF"/>
                </a:solidFill>
                <a:ea typeface="宋体" pitchFamily="2" charset="-122"/>
              </a:rPr>
              <a:t>A</a:t>
            </a:r>
            <a:r>
              <a:rPr lang="en-US" altLang="zh-CN">
                <a:solidFill>
                  <a:srgbClr val="000000"/>
                </a:solidFill>
                <a:ea typeface="宋体" pitchFamily="2" charset="-122"/>
              </a:rPr>
              <a:t>	</a:t>
            </a:r>
          </a:p>
          <a:p>
            <a:pPr>
              <a:spcBef>
                <a:spcPct val="50000"/>
              </a:spcBef>
            </a:pPr>
            <a:r>
              <a:rPr lang="en-US" altLang="zh-CN">
                <a:solidFill>
                  <a:srgbClr val="000000"/>
                </a:solidFill>
                <a:ea typeface="宋体" pitchFamily="2" charset="-122"/>
              </a:rPr>
              <a:t>  </a:t>
            </a:r>
            <a:r>
              <a:rPr lang="en-US" altLang="zh-CN">
                <a:solidFill>
                  <a:srgbClr val="CC0000"/>
                </a:solidFill>
                <a:ea typeface="宋体" pitchFamily="2" charset="-122"/>
              </a:rPr>
              <a:t>c    a      b     d</a:t>
            </a:r>
            <a:r>
              <a:rPr lang="en-US" altLang="zh-CN">
                <a:solidFill>
                  <a:srgbClr val="000000"/>
                </a:solidFill>
                <a:ea typeface="宋体" pitchFamily="2" charset="-122"/>
              </a:rPr>
              <a:t>	  </a:t>
            </a:r>
            <a:r>
              <a:rPr lang="en-US" altLang="zh-CN">
                <a:solidFill>
                  <a:srgbClr val="CC0000"/>
                </a:solidFill>
                <a:ea typeface="宋体" pitchFamily="2" charset="-122"/>
              </a:rPr>
              <a:t>c     a</a:t>
            </a:r>
            <a:r>
              <a:rPr lang="en-US" altLang="zh-CN">
                <a:solidFill>
                  <a:srgbClr val="000000"/>
                </a:solidFill>
                <a:ea typeface="宋体" pitchFamily="2" charset="-122"/>
              </a:rPr>
              <a:t>      </a:t>
            </a:r>
            <a:r>
              <a:rPr lang="en-US" altLang="zh-CN">
                <a:solidFill>
                  <a:srgbClr val="CC0000"/>
                </a:solidFill>
                <a:ea typeface="宋体" pitchFamily="2" charset="-122"/>
              </a:rPr>
              <a:t>b     d</a:t>
            </a:r>
            <a:r>
              <a:rPr lang="en-US" altLang="zh-CN">
                <a:solidFill>
                  <a:srgbClr val="000000"/>
                </a:solidFill>
                <a:ea typeface="宋体" pitchFamily="2" charset="-122"/>
              </a:rPr>
              <a:t>  	</a:t>
            </a:r>
            <a:r>
              <a:rPr lang="en-US" altLang="zh-CN">
                <a:solidFill>
                  <a:srgbClr val="CC0000"/>
                </a:solidFill>
                <a:ea typeface="宋体" pitchFamily="2" charset="-122"/>
              </a:rPr>
              <a:t>c      a</a:t>
            </a:r>
            <a:r>
              <a:rPr lang="en-US" altLang="zh-CN">
                <a:solidFill>
                  <a:srgbClr val="000000"/>
                </a:solidFill>
                <a:ea typeface="宋体" pitchFamily="2" charset="-122"/>
              </a:rPr>
              <a:t>        </a:t>
            </a:r>
            <a:r>
              <a:rPr lang="en-US" altLang="zh-CN">
                <a:solidFill>
                  <a:srgbClr val="CC0000"/>
                </a:solidFill>
                <a:ea typeface="宋体" pitchFamily="2" charset="-122"/>
              </a:rPr>
              <a:t>b</a:t>
            </a:r>
            <a:r>
              <a:rPr lang="en-US" altLang="zh-CN">
                <a:solidFill>
                  <a:srgbClr val="000000"/>
                </a:solidFill>
                <a:ea typeface="宋体" pitchFamily="2" charset="-122"/>
              </a:rPr>
              <a:t>      </a:t>
            </a:r>
            <a:r>
              <a:rPr lang="en-US" altLang="zh-CN">
                <a:solidFill>
                  <a:srgbClr val="CC0000"/>
                </a:solidFill>
                <a:ea typeface="宋体" pitchFamily="2" charset="-122"/>
              </a:rPr>
              <a:t>d</a:t>
            </a:r>
            <a:r>
              <a:rPr lang="en-US" altLang="zh-CN">
                <a:solidFill>
                  <a:srgbClr val="000000"/>
                </a:solidFill>
                <a:ea typeface="宋体" pitchFamily="2" charset="-122"/>
              </a:rPr>
              <a:t> </a:t>
            </a:r>
          </a:p>
          <a:p>
            <a:pPr>
              <a:spcBef>
                <a:spcPct val="50000"/>
              </a:spcBef>
            </a:pPr>
            <a:r>
              <a:rPr lang="zh-CN" altLang="en-US" sz="2800">
                <a:solidFill>
                  <a:srgbClr val="CC0000"/>
                </a:solidFill>
                <a:ea typeface="宋体" pitchFamily="2" charset="-122"/>
              </a:rPr>
              <a:t>规约</a:t>
            </a:r>
            <a:r>
              <a:rPr lang="zh-CN" altLang="en-US" sz="2800">
                <a:solidFill>
                  <a:srgbClr val="000000"/>
                </a:solidFill>
                <a:ea typeface="宋体" pitchFamily="2" charset="-122"/>
              </a:rPr>
              <a:t>过程构造的推导： </a:t>
            </a:r>
            <a:r>
              <a:rPr lang="en-US" altLang="zh-CN" sz="2800">
                <a:solidFill>
                  <a:srgbClr val="CC0000"/>
                </a:solidFill>
                <a:ea typeface="宋体" pitchFamily="2" charset="-122"/>
              </a:rPr>
              <a:t>c</a:t>
            </a:r>
            <a:r>
              <a:rPr lang="en-US" altLang="zh-CN" sz="2800">
                <a:solidFill>
                  <a:srgbClr val="0000FF"/>
                </a:solidFill>
                <a:ea typeface="宋体" pitchFamily="2" charset="-122"/>
              </a:rPr>
              <a:t>A</a:t>
            </a:r>
            <a:r>
              <a:rPr lang="en-US" altLang="zh-CN" sz="2800">
                <a:solidFill>
                  <a:srgbClr val="CC0000"/>
                </a:solidFill>
                <a:ea typeface="宋体" pitchFamily="2" charset="-122"/>
              </a:rPr>
              <a:t>d</a:t>
            </a:r>
            <a:r>
              <a:rPr lang="en-US" altLang="zh-CN" sz="2800">
                <a:solidFill>
                  <a:srgbClr val="000000"/>
                </a:solidFill>
                <a:ea typeface="宋体" pitchFamily="2" charset="-122"/>
              </a:rPr>
              <a:t> </a:t>
            </a:r>
            <a:r>
              <a:rPr lang="en-US" altLang="zh-CN" sz="2800">
                <a:solidFill>
                  <a:srgbClr val="000000"/>
                </a:solidFill>
                <a:ea typeface="宋体" pitchFamily="2" charset="-122"/>
                <a:sym typeface="Symbol" pitchFamily="18" charset="2"/>
              </a:rPr>
              <a:t></a:t>
            </a:r>
            <a:r>
              <a:rPr lang="en-US" altLang="zh-CN" sz="2800">
                <a:solidFill>
                  <a:srgbClr val="CC0000"/>
                </a:solidFill>
                <a:ea typeface="宋体" pitchFamily="2" charset="-122"/>
              </a:rPr>
              <a:t> c</a:t>
            </a:r>
            <a:r>
              <a:rPr lang="en-US" altLang="zh-CN" sz="2800" u="sng">
                <a:solidFill>
                  <a:srgbClr val="CC0000"/>
                </a:solidFill>
                <a:ea typeface="宋体" pitchFamily="2" charset="-122"/>
              </a:rPr>
              <a:t>ab</a:t>
            </a:r>
            <a:r>
              <a:rPr lang="en-US" altLang="zh-CN" sz="2800">
                <a:solidFill>
                  <a:srgbClr val="CC0000"/>
                </a:solidFill>
                <a:ea typeface="宋体" pitchFamily="2" charset="-122"/>
              </a:rPr>
              <a:t>d      S </a:t>
            </a:r>
            <a:r>
              <a:rPr lang="en-US" altLang="zh-CN" sz="2800">
                <a:solidFill>
                  <a:srgbClr val="000000"/>
                </a:solidFill>
                <a:ea typeface="宋体" pitchFamily="2" charset="-122"/>
                <a:sym typeface="Symbol" pitchFamily="18" charset="2"/>
              </a:rPr>
              <a:t> </a:t>
            </a:r>
            <a:r>
              <a:rPr lang="en-US" altLang="zh-CN" sz="2800">
                <a:solidFill>
                  <a:srgbClr val="CC0000"/>
                </a:solidFill>
                <a:ea typeface="宋体" pitchFamily="2" charset="-122"/>
              </a:rPr>
              <a:t>c</a:t>
            </a:r>
            <a:r>
              <a:rPr lang="en-US" altLang="zh-CN" sz="2800">
                <a:solidFill>
                  <a:srgbClr val="0000FF"/>
                </a:solidFill>
                <a:ea typeface="宋体" pitchFamily="2" charset="-122"/>
              </a:rPr>
              <a:t>A</a:t>
            </a:r>
            <a:r>
              <a:rPr lang="en-US" altLang="zh-CN" sz="2800">
                <a:solidFill>
                  <a:srgbClr val="CC0000"/>
                </a:solidFill>
                <a:ea typeface="宋体" pitchFamily="2" charset="-122"/>
              </a:rPr>
              <a:t>d</a:t>
            </a:r>
          </a:p>
        </p:txBody>
      </p:sp>
      <p:sp>
        <p:nvSpPr>
          <p:cNvPr id="82949" name="Line 5"/>
          <p:cNvSpPr>
            <a:spLocks noChangeShapeType="1"/>
          </p:cNvSpPr>
          <p:nvPr/>
        </p:nvSpPr>
        <p:spPr bwMode="auto">
          <a:xfrm>
            <a:off x="7239000" y="4572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0" name="Line 6"/>
          <p:cNvSpPr>
            <a:spLocks noChangeShapeType="1"/>
          </p:cNvSpPr>
          <p:nvPr/>
        </p:nvSpPr>
        <p:spPr bwMode="auto">
          <a:xfrm flipH="1">
            <a:off x="6400800" y="45720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1" name="Line 7"/>
          <p:cNvSpPr>
            <a:spLocks noChangeShapeType="1"/>
          </p:cNvSpPr>
          <p:nvPr/>
        </p:nvSpPr>
        <p:spPr bwMode="auto">
          <a:xfrm>
            <a:off x="7315200" y="45720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2" name="Line 8"/>
          <p:cNvSpPr>
            <a:spLocks noChangeShapeType="1"/>
          </p:cNvSpPr>
          <p:nvPr/>
        </p:nvSpPr>
        <p:spPr bwMode="auto">
          <a:xfrm flipH="1">
            <a:off x="6934200" y="5105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3" name="Line 9"/>
          <p:cNvSpPr>
            <a:spLocks noChangeShapeType="1"/>
          </p:cNvSpPr>
          <p:nvPr/>
        </p:nvSpPr>
        <p:spPr bwMode="auto">
          <a:xfrm>
            <a:off x="72390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4" name="Line 10"/>
          <p:cNvSpPr>
            <a:spLocks noChangeShapeType="1"/>
          </p:cNvSpPr>
          <p:nvPr/>
        </p:nvSpPr>
        <p:spPr bwMode="auto">
          <a:xfrm flipH="1">
            <a:off x="4191000" y="5105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2955" name="Line 11"/>
          <p:cNvSpPr>
            <a:spLocks noChangeShapeType="1"/>
          </p:cNvSpPr>
          <p:nvPr/>
        </p:nvSpPr>
        <p:spPr bwMode="auto">
          <a:xfrm>
            <a:off x="4495800" y="51054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2092648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228600"/>
            <a:ext cx="7924800" cy="1066800"/>
          </a:xfrm>
        </p:spPr>
        <p:txBody>
          <a:bodyPr/>
          <a:lstStyle/>
          <a:p>
            <a:r>
              <a:rPr lang="en-US" altLang="zh-CN" sz="2800" b="1"/>
              <a:t>(1)S </a:t>
            </a:r>
            <a:r>
              <a:rPr lang="en-US" altLang="zh-CN" sz="2800" b="1">
                <a:latin typeface="宋体" pitchFamily="2" charset="-122"/>
              </a:rPr>
              <a:t>→ </a:t>
            </a:r>
            <a:r>
              <a:rPr lang="en-US" altLang="zh-CN" sz="2800" b="1">
                <a:solidFill>
                  <a:srgbClr val="CC0000"/>
                </a:solidFill>
              </a:rPr>
              <a:t>c</a:t>
            </a:r>
            <a:r>
              <a:rPr lang="en-US" altLang="zh-CN" sz="2800" b="1"/>
              <a:t>A</a:t>
            </a:r>
            <a:r>
              <a:rPr lang="en-US" altLang="zh-CN" sz="2800" b="1">
                <a:solidFill>
                  <a:srgbClr val="CC0000"/>
                </a:solidFill>
              </a:rPr>
              <a:t>d</a:t>
            </a:r>
            <a:r>
              <a:rPr lang="en-US" altLang="zh-CN" sz="2800" b="1"/>
              <a:t>   (2)  A </a:t>
            </a:r>
            <a:r>
              <a:rPr lang="en-US" altLang="zh-CN" sz="2800" b="1">
                <a:latin typeface="宋体" pitchFamily="2" charset="-122"/>
              </a:rPr>
              <a:t>→ </a:t>
            </a:r>
            <a:r>
              <a:rPr lang="en-US" altLang="zh-CN" sz="2800" b="1">
                <a:solidFill>
                  <a:srgbClr val="CC0000"/>
                </a:solidFill>
              </a:rPr>
              <a:t>ab</a:t>
            </a:r>
            <a:r>
              <a:rPr lang="en-US" altLang="zh-CN" b="1">
                <a:solidFill>
                  <a:srgbClr val="CC0000"/>
                </a:solidFill>
              </a:rPr>
              <a:t>  </a:t>
            </a:r>
            <a:r>
              <a:rPr lang="en-US" altLang="zh-CN" sz="2800" b="1">
                <a:solidFill>
                  <a:srgbClr val="CC0000"/>
                </a:solidFill>
              </a:rPr>
              <a:t>(3)</a:t>
            </a:r>
            <a:r>
              <a:rPr lang="en-US" altLang="zh-CN" sz="2800" b="1"/>
              <a:t>A </a:t>
            </a:r>
            <a:r>
              <a:rPr lang="en-US" altLang="zh-CN" sz="2800" b="1">
                <a:latin typeface="宋体" pitchFamily="2" charset="-122"/>
              </a:rPr>
              <a:t>→ </a:t>
            </a:r>
            <a:r>
              <a:rPr lang="en-US" altLang="zh-CN" sz="2800" b="1">
                <a:solidFill>
                  <a:srgbClr val="CC0000"/>
                </a:solidFill>
              </a:rPr>
              <a:t>a</a:t>
            </a:r>
            <a:br>
              <a:rPr lang="en-US" altLang="zh-CN" sz="2800" b="1">
                <a:solidFill>
                  <a:srgbClr val="CC0000"/>
                </a:solidFill>
              </a:rPr>
            </a:br>
            <a:r>
              <a:rPr lang="zh-CN" altLang="en-US" sz="2800" b="1"/>
              <a:t>识别输入串</a:t>
            </a:r>
            <a:r>
              <a:rPr lang="en-US" altLang="zh-CN" sz="2800" b="1"/>
              <a:t>w=</a:t>
            </a:r>
            <a:r>
              <a:rPr lang="en-US" altLang="zh-CN" sz="2800" b="1">
                <a:solidFill>
                  <a:srgbClr val="CC0000"/>
                </a:solidFill>
              </a:rPr>
              <a:t>cabd</a:t>
            </a:r>
            <a:r>
              <a:rPr lang="zh-CN" altLang="en-US" sz="2800" b="1"/>
              <a:t>是否为该文法的</a:t>
            </a:r>
            <a:r>
              <a:rPr lang="zh-CN" altLang="en-US" sz="2800" b="1">
                <a:solidFill>
                  <a:srgbClr val="CC0000"/>
                </a:solidFill>
              </a:rPr>
              <a:t>句子</a:t>
            </a:r>
            <a:br>
              <a:rPr lang="zh-CN" altLang="en-US" sz="2800" b="1">
                <a:solidFill>
                  <a:srgbClr val="CC0000"/>
                </a:solidFill>
              </a:rPr>
            </a:br>
            <a:r>
              <a:rPr lang="zh-CN" altLang="en-US" sz="3200" b="1"/>
              <a:t>自上而下的语法分析</a:t>
            </a:r>
          </a:p>
        </p:txBody>
      </p:sp>
      <p:sp>
        <p:nvSpPr>
          <p:cNvPr id="83971" name="Rectangle 3"/>
          <p:cNvSpPr>
            <a:spLocks noGrp="1" noChangeArrowheads="1"/>
          </p:cNvSpPr>
          <p:nvPr>
            <p:ph type="body" sz="half" idx="1"/>
          </p:nvPr>
        </p:nvSpPr>
        <p:spPr>
          <a:xfrm>
            <a:off x="457200" y="1600200"/>
            <a:ext cx="4165600" cy="4457700"/>
          </a:xfrm>
        </p:spPr>
        <p:txBody>
          <a:bodyPr/>
          <a:lstStyle/>
          <a:p>
            <a:pPr>
              <a:lnSpc>
                <a:spcPct val="90000"/>
              </a:lnSpc>
              <a:buFontTx/>
              <a:buNone/>
            </a:pPr>
            <a:r>
              <a:rPr lang="zh-CN" altLang="en-US" sz="2400"/>
              <a:t>若</a:t>
            </a:r>
            <a:r>
              <a:rPr lang="en-US" altLang="zh-CN" sz="2400"/>
              <a:t>S </a:t>
            </a:r>
            <a:r>
              <a:rPr lang="en-US" altLang="zh-CN" sz="2000" b="1">
                <a:sym typeface="Symbol" pitchFamily="18" charset="2"/>
              </a:rPr>
              <a:t></a:t>
            </a:r>
            <a:r>
              <a:rPr lang="en-US" altLang="zh-CN" sz="2400"/>
              <a:t> cAd  </a:t>
            </a:r>
            <a:r>
              <a:rPr lang="zh-CN" altLang="en-US" sz="2400"/>
              <a:t>后选择</a:t>
            </a:r>
            <a:r>
              <a:rPr lang="en-US" altLang="zh-CN" sz="2400"/>
              <a:t>(3)</a:t>
            </a:r>
            <a:r>
              <a:rPr lang="zh-CN" altLang="en-US" sz="2400"/>
              <a:t>扩展</a:t>
            </a:r>
            <a:r>
              <a:rPr lang="en-US" altLang="zh-CN" sz="2400"/>
              <a:t>A</a:t>
            </a:r>
            <a:r>
              <a:rPr lang="zh-CN" altLang="en-US" sz="2400"/>
              <a:t>，</a:t>
            </a:r>
            <a:r>
              <a:rPr lang="en-US" altLang="zh-CN" sz="2400"/>
              <a:t>S </a:t>
            </a:r>
            <a:r>
              <a:rPr lang="en-US" altLang="zh-CN" sz="2000" b="1">
                <a:sym typeface="Symbol" pitchFamily="18" charset="2"/>
              </a:rPr>
              <a:t></a:t>
            </a:r>
            <a:r>
              <a:rPr lang="en-US" altLang="zh-CN" sz="2400"/>
              <a:t> cAd </a:t>
            </a:r>
            <a:r>
              <a:rPr lang="en-US" altLang="zh-CN" sz="2000" b="1">
                <a:sym typeface="Symbol" pitchFamily="18" charset="2"/>
              </a:rPr>
              <a:t></a:t>
            </a:r>
            <a:r>
              <a:rPr lang="en-US" altLang="zh-CN" sz="2400"/>
              <a:t> cad</a:t>
            </a:r>
          </a:p>
          <a:p>
            <a:pPr>
              <a:lnSpc>
                <a:spcPct val="90000"/>
              </a:lnSpc>
              <a:buFontTx/>
              <a:buNone/>
            </a:pPr>
            <a:r>
              <a:rPr lang="zh-CN" altLang="en-US" sz="2400"/>
              <a:t>那将会？</a:t>
            </a:r>
          </a:p>
          <a:p>
            <a:pPr>
              <a:lnSpc>
                <a:spcPct val="90000"/>
              </a:lnSpc>
              <a:buFontTx/>
              <a:buNone/>
            </a:pPr>
            <a:r>
              <a:rPr lang="zh-CN" altLang="en-US" sz="2400"/>
              <a:t> </a:t>
            </a:r>
            <a:r>
              <a:rPr lang="en-US" altLang="zh-CN" sz="2400"/>
              <a:t>w</a:t>
            </a:r>
            <a:r>
              <a:rPr lang="zh-CN" altLang="en-US" sz="2400"/>
              <a:t>的第二个符号可以与叶子结点</a:t>
            </a:r>
            <a:r>
              <a:rPr lang="en-US" altLang="zh-CN" sz="2400"/>
              <a:t>a</a:t>
            </a:r>
            <a:r>
              <a:rPr lang="zh-CN" altLang="en-US" sz="2400"/>
              <a:t>得以匹配，但第三个符号却不能与下一叶子结点</a:t>
            </a:r>
            <a:r>
              <a:rPr lang="en-US" altLang="zh-CN" sz="2400"/>
              <a:t>d</a:t>
            </a:r>
            <a:r>
              <a:rPr lang="zh-CN" altLang="en-US" sz="2400"/>
              <a:t>匹配</a:t>
            </a:r>
          </a:p>
          <a:p>
            <a:pPr>
              <a:lnSpc>
                <a:spcPct val="90000"/>
              </a:lnSpc>
              <a:buFontTx/>
              <a:buNone/>
            </a:pPr>
            <a:r>
              <a:rPr lang="zh-CN" altLang="en-US" sz="2400"/>
              <a:t>？宣告分析失败（其意味着，识别程序不能为串</a:t>
            </a:r>
            <a:r>
              <a:rPr lang="en-US" altLang="zh-CN" sz="2400"/>
              <a:t>cad</a:t>
            </a:r>
            <a:r>
              <a:rPr lang="zh-CN" altLang="en-US" sz="2400"/>
              <a:t>构造语法树，即</a:t>
            </a:r>
            <a:r>
              <a:rPr lang="en-US" altLang="zh-CN" sz="2400"/>
              <a:t>cad</a:t>
            </a:r>
            <a:r>
              <a:rPr lang="zh-CN" altLang="en-US" sz="2400"/>
              <a:t>不是句子）</a:t>
            </a:r>
          </a:p>
          <a:p>
            <a:pPr>
              <a:lnSpc>
                <a:spcPct val="90000"/>
              </a:lnSpc>
              <a:buFontTx/>
              <a:buNone/>
            </a:pPr>
            <a:r>
              <a:rPr lang="en-US" altLang="zh-CN" sz="2400"/>
              <a:t>-</a:t>
            </a:r>
            <a:r>
              <a:rPr lang="zh-CN" altLang="en-US" sz="2400"/>
              <a:t>显然是错误的结论。</a:t>
            </a:r>
          </a:p>
          <a:p>
            <a:pPr>
              <a:lnSpc>
                <a:spcPct val="90000"/>
              </a:lnSpc>
              <a:buFontTx/>
              <a:buNone/>
            </a:pPr>
            <a:r>
              <a:rPr lang="zh-CN" altLang="en-US" sz="2400"/>
              <a:t>导致失败的原因是在分析中对</a:t>
            </a:r>
            <a:r>
              <a:rPr lang="en-US" altLang="zh-CN" sz="2400"/>
              <a:t>A</a:t>
            </a:r>
            <a:r>
              <a:rPr lang="zh-CN" altLang="en-US" sz="2400"/>
              <a:t>的选择不是正确的。 </a:t>
            </a:r>
          </a:p>
          <a:p>
            <a:pPr>
              <a:lnSpc>
                <a:spcPct val="90000"/>
              </a:lnSpc>
              <a:buFontTx/>
              <a:buNone/>
            </a:pPr>
            <a:endParaRPr lang="en-US" altLang="zh-CN" sz="2400"/>
          </a:p>
        </p:txBody>
      </p:sp>
      <p:sp>
        <p:nvSpPr>
          <p:cNvPr id="83972" name="Rectangle 4"/>
          <p:cNvSpPr>
            <a:spLocks noGrp="1" noChangeArrowheads="1"/>
          </p:cNvSpPr>
          <p:nvPr>
            <p:ph type="body" sz="half" idx="2"/>
          </p:nvPr>
        </p:nvSpPr>
        <p:spPr>
          <a:xfrm>
            <a:off x="4645025" y="1981200"/>
            <a:ext cx="3813175" cy="4114800"/>
          </a:xfrm>
        </p:spPr>
        <p:txBody>
          <a:bodyPr/>
          <a:lstStyle/>
          <a:p>
            <a:pPr>
              <a:buFontTx/>
              <a:buNone/>
            </a:pPr>
            <a:r>
              <a:rPr lang="en-US" altLang="zh-CN"/>
              <a:t>         S</a:t>
            </a:r>
          </a:p>
          <a:p>
            <a:pPr>
              <a:buFontTx/>
              <a:buNone/>
            </a:pPr>
            <a:r>
              <a:rPr lang="en-US" altLang="zh-CN"/>
              <a:t>    c   A    d</a:t>
            </a:r>
          </a:p>
          <a:p>
            <a:pPr>
              <a:buFontTx/>
              <a:buNone/>
            </a:pPr>
            <a:r>
              <a:rPr lang="en-US" altLang="zh-CN"/>
              <a:t>         a</a:t>
            </a:r>
          </a:p>
        </p:txBody>
      </p:sp>
      <p:sp>
        <p:nvSpPr>
          <p:cNvPr id="83973" name="Line 5"/>
          <p:cNvSpPr>
            <a:spLocks noChangeShapeType="1"/>
          </p:cNvSpPr>
          <p:nvPr/>
        </p:nvSpPr>
        <p:spPr bwMode="auto">
          <a:xfrm flipH="1">
            <a:off x="5181600" y="236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83974" name="Line 6"/>
          <p:cNvSpPr>
            <a:spLocks noChangeShapeType="1"/>
          </p:cNvSpPr>
          <p:nvPr/>
        </p:nvSpPr>
        <p:spPr bwMode="auto">
          <a:xfrm>
            <a:off x="5791200" y="236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83975" name="Line 7"/>
          <p:cNvSpPr>
            <a:spLocks noChangeShapeType="1"/>
          </p:cNvSpPr>
          <p:nvPr/>
        </p:nvSpPr>
        <p:spPr bwMode="auto">
          <a:xfrm>
            <a:off x="5638800" y="2438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
        <p:nvSpPr>
          <p:cNvPr id="83976" name="Line 8"/>
          <p:cNvSpPr>
            <a:spLocks noChangeShapeType="1"/>
          </p:cNvSpPr>
          <p:nvPr/>
        </p:nvSpPr>
        <p:spPr bwMode="auto">
          <a:xfrm>
            <a:off x="5638800" y="2971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2174354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2800" b="1"/>
              <a:t>(1)S </a:t>
            </a:r>
            <a:r>
              <a:rPr lang="en-US" altLang="zh-CN" sz="2800" b="1">
                <a:latin typeface="宋体" pitchFamily="2" charset="-122"/>
              </a:rPr>
              <a:t>→ </a:t>
            </a:r>
            <a:r>
              <a:rPr lang="en-US" altLang="zh-CN" sz="2800" b="1">
                <a:solidFill>
                  <a:srgbClr val="CC0000"/>
                </a:solidFill>
              </a:rPr>
              <a:t>c</a:t>
            </a:r>
            <a:r>
              <a:rPr lang="en-US" altLang="zh-CN" sz="2800" b="1"/>
              <a:t>A</a:t>
            </a:r>
            <a:r>
              <a:rPr lang="en-US" altLang="zh-CN" sz="2800" b="1">
                <a:solidFill>
                  <a:srgbClr val="CC0000"/>
                </a:solidFill>
              </a:rPr>
              <a:t>d</a:t>
            </a:r>
            <a:r>
              <a:rPr lang="en-US" altLang="zh-CN" sz="2800" b="1"/>
              <a:t>   (2)  A </a:t>
            </a:r>
            <a:r>
              <a:rPr lang="en-US" altLang="zh-CN" sz="2800" b="1">
                <a:latin typeface="宋体" pitchFamily="2" charset="-122"/>
              </a:rPr>
              <a:t>→ </a:t>
            </a:r>
            <a:r>
              <a:rPr lang="en-US" altLang="zh-CN" sz="2800" b="1">
                <a:solidFill>
                  <a:srgbClr val="CC0000"/>
                </a:solidFill>
              </a:rPr>
              <a:t>ab</a:t>
            </a:r>
            <a:r>
              <a:rPr lang="en-US" altLang="zh-CN" b="1">
                <a:solidFill>
                  <a:srgbClr val="CC0000"/>
                </a:solidFill>
              </a:rPr>
              <a:t>  </a:t>
            </a:r>
            <a:r>
              <a:rPr lang="en-US" altLang="zh-CN" sz="2800" b="1">
                <a:solidFill>
                  <a:srgbClr val="CC0000"/>
                </a:solidFill>
              </a:rPr>
              <a:t>(3)</a:t>
            </a:r>
            <a:r>
              <a:rPr lang="en-US" altLang="zh-CN" sz="2800" b="1"/>
              <a:t>A </a:t>
            </a:r>
            <a:r>
              <a:rPr lang="en-US" altLang="zh-CN" sz="2800" b="1">
                <a:latin typeface="宋体" pitchFamily="2" charset="-122"/>
              </a:rPr>
              <a:t>→ </a:t>
            </a:r>
            <a:r>
              <a:rPr lang="en-US" altLang="zh-CN" sz="2800" b="1">
                <a:solidFill>
                  <a:srgbClr val="CC0000"/>
                </a:solidFill>
              </a:rPr>
              <a:t>a</a:t>
            </a:r>
            <a:br>
              <a:rPr lang="en-US" altLang="zh-CN" sz="2800" b="1">
                <a:solidFill>
                  <a:srgbClr val="CC0000"/>
                </a:solidFill>
              </a:rPr>
            </a:br>
            <a:r>
              <a:rPr lang="zh-CN" altLang="en-US" sz="2800" b="1"/>
              <a:t>识别输入串</a:t>
            </a:r>
            <a:r>
              <a:rPr lang="en-US" altLang="zh-CN" sz="2800" b="1"/>
              <a:t>w=</a:t>
            </a:r>
            <a:r>
              <a:rPr lang="en-US" altLang="zh-CN" sz="2800" b="1">
                <a:solidFill>
                  <a:srgbClr val="CC0000"/>
                </a:solidFill>
              </a:rPr>
              <a:t>cabd</a:t>
            </a:r>
            <a:r>
              <a:rPr lang="zh-CN" altLang="en-US" sz="2800" b="1"/>
              <a:t>是否为该文法的</a:t>
            </a:r>
            <a:r>
              <a:rPr lang="zh-CN" altLang="en-US" sz="2800" b="1">
                <a:solidFill>
                  <a:srgbClr val="CC0000"/>
                </a:solidFill>
              </a:rPr>
              <a:t>句子</a:t>
            </a:r>
            <a:br>
              <a:rPr lang="zh-CN" altLang="en-US" sz="2800" b="1">
                <a:solidFill>
                  <a:srgbClr val="CC0000"/>
                </a:solidFill>
              </a:rPr>
            </a:br>
            <a:r>
              <a:rPr lang="zh-CN" altLang="en-US" sz="3200" b="1"/>
              <a:t>自下而上的语法分析</a:t>
            </a:r>
          </a:p>
        </p:txBody>
      </p:sp>
      <p:sp>
        <p:nvSpPr>
          <p:cNvPr id="84995" name="Rectangle 3"/>
          <p:cNvSpPr>
            <a:spLocks noGrp="1" noChangeArrowheads="1"/>
          </p:cNvSpPr>
          <p:nvPr>
            <p:ph type="body" sz="half" idx="1"/>
          </p:nvPr>
        </p:nvSpPr>
        <p:spPr>
          <a:xfrm>
            <a:off x="685800" y="1981200"/>
            <a:ext cx="3813175" cy="4114800"/>
          </a:xfrm>
        </p:spPr>
        <p:txBody>
          <a:bodyPr/>
          <a:lstStyle/>
          <a:p>
            <a:pPr>
              <a:buFontTx/>
              <a:buNone/>
            </a:pPr>
            <a:r>
              <a:rPr lang="zh-CN" altLang="en-US"/>
              <a:t>对串</a:t>
            </a:r>
            <a:r>
              <a:rPr lang="en-US" altLang="zh-CN"/>
              <a:t>cabd</a:t>
            </a:r>
            <a:r>
              <a:rPr lang="zh-CN" altLang="en-US"/>
              <a:t>的分析中，如果不是选择</a:t>
            </a:r>
            <a:r>
              <a:rPr lang="en-US" altLang="zh-CN"/>
              <a:t>ab</a:t>
            </a:r>
            <a:r>
              <a:rPr lang="zh-CN" altLang="en-US"/>
              <a:t>用产生式</a:t>
            </a:r>
            <a:r>
              <a:rPr lang="en-US" altLang="zh-CN"/>
              <a:t>(2),</a:t>
            </a:r>
            <a:r>
              <a:rPr lang="zh-CN" altLang="en-US"/>
              <a:t>而是选择</a:t>
            </a:r>
            <a:r>
              <a:rPr lang="en-US" altLang="zh-CN"/>
              <a:t>a</a:t>
            </a:r>
            <a:r>
              <a:rPr lang="zh-CN" altLang="en-US"/>
              <a:t>用产生式</a:t>
            </a:r>
            <a:r>
              <a:rPr lang="en-US" altLang="zh-CN"/>
              <a:t>(3)</a:t>
            </a:r>
            <a:r>
              <a:rPr lang="zh-CN" altLang="en-US"/>
              <a:t>将</a:t>
            </a:r>
            <a:r>
              <a:rPr lang="en-US" altLang="zh-CN"/>
              <a:t>a</a:t>
            </a:r>
            <a:r>
              <a:rPr lang="zh-CN" altLang="en-US"/>
              <a:t>归约到了</a:t>
            </a:r>
            <a:r>
              <a:rPr lang="en-US" altLang="zh-CN"/>
              <a:t>A</a:t>
            </a:r>
            <a:r>
              <a:rPr lang="zh-CN" altLang="en-US"/>
              <a:t>，那么最终就达不到归约到</a:t>
            </a:r>
            <a:r>
              <a:rPr lang="en-US" altLang="zh-CN"/>
              <a:t>S</a:t>
            </a:r>
            <a:r>
              <a:rPr lang="zh-CN" altLang="en-US"/>
              <a:t>的结果，因而也无从知道</a:t>
            </a:r>
            <a:r>
              <a:rPr lang="en-US" altLang="zh-CN"/>
              <a:t>cabd</a:t>
            </a:r>
            <a:r>
              <a:rPr lang="zh-CN" altLang="en-US"/>
              <a:t>是一个句子</a:t>
            </a:r>
          </a:p>
        </p:txBody>
      </p:sp>
      <p:sp>
        <p:nvSpPr>
          <p:cNvPr id="84996" name="Rectangle 4"/>
          <p:cNvSpPr>
            <a:spLocks noGrp="1" noChangeArrowheads="1"/>
          </p:cNvSpPr>
          <p:nvPr>
            <p:ph type="body" sz="half" idx="2"/>
          </p:nvPr>
        </p:nvSpPr>
        <p:spPr>
          <a:xfrm>
            <a:off x="4645025" y="1981200"/>
            <a:ext cx="3813175" cy="4114800"/>
          </a:xfrm>
        </p:spPr>
        <p:txBody>
          <a:bodyPr/>
          <a:lstStyle/>
          <a:p>
            <a:pPr>
              <a:buFontTx/>
              <a:buNone/>
            </a:pPr>
            <a:endParaRPr lang="en-US" altLang="zh-CN"/>
          </a:p>
          <a:p>
            <a:pPr>
              <a:buFontTx/>
              <a:buNone/>
            </a:pPr>
            <a:r>
              <a:rPr lang="en-US" altLang="zh-CN"/>
              <a:t>c </a:t>
            </a:r>
            <a:r>
              <a:rPr lang="en-US" altLang="zh-CN" u="sng"/>
              <a:t>a</a:t>
            </a:r>
            <a:r>
              <a:rPr lang="en-US" altLang="zh-CN"/>
              <a:t> b d</a:t>
            </a:r>
          </a:p>
          <a:p>
            <a:pPr>
              <a:buFontTx/>
              <a:buNone/>
            </a:pPr>
            <a:endParaRPr lang="en-US" altLang="zh-CN"/>
          </a:p>
          <a:p>
            <a:pPr>
              <a:buFontTx/>
              <a:buNone/>
            </a:pPr>
            <a:r>
              <a:rPr lang="en-US" altLang="zh-CN"/>
              <a:t>  </a:t>
            </a:r>
          </a:p>
          <a:p>
            <a:pPr>
              <a:buFontTx/>
              <a:buNone/>
            </a:pPr>
            <a:r>
              <a:rPr lang="en-US" altLang="zh-CN"/>
              <a:t>c  A   b d</a:t>
            </a:r>
          </a:p>
          <a:p>
            <a:pPr>
              <a:buFontTx/>
              <a:buNone/>
            </a:pPr>
            <a:r>
              <a:rPr lang="en-US" altLang="zh-CN"/>
              <a:t>    a</a:t>
            </a:r>
          </a:p>
        </p:txBody>
      </p:sp>
      <p:sp>
        <p:nvSpPr>
          <p:cNvPr id="84997" name="Line 5"/>
          <p:cNvSpPr>
            <a:spLocks noChangeShapeType="1"/>
          </p:cNvSpPr>
          <p:nvPr/>
        </p:nvSpPr>
        <p:spPr bwMode="auto">
          <a:xfrm>
            <a:off x="5257800" y="4343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1638024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3200" b="1">
                <a:solidFill>
                  <a:srgbClr val="800000"/>
                </a:solidFill>
              </a:rPr>
              <a:t>句型分析的有关问题</a:t>
            </a:r>
          </a:p>
        </p:txBody>
      </p:sp>
      <p:sp>
        <p:nvSpPr>
          <p:cNvPr id="86019" name="Rectangle 3"/>
          <p:cNvSpPr>
            <a:spLocks noGrp="1" noChangeArrowheads="1"/>
          </p:cNvSpPr>
          <p:nvPr>
            <p:ph type="body" idx="1"/>
          </p:nvPr>
        </p:nvSpPr>
        <p:spPr>
          <a:xfrm>
            <a:off x="0" y="1600200"/>
            <a:ext cx="9144000" cy="5257800"/>
          </a:xfrm>
          <a:solidFill>
            <a:srgbClr val="00FF99"/>
          </a:solidFill>
        </p:spPr>
        <p:txBody>
          <a:bodyPr/>
          <a:lstStyle/>
          <a:p>
            <a:pPr>
              <a:buFontTx/>
              <a:buNone/>
            </a:pPr>
            <a:r>
              <a:rPr lang="en-US" altLang="zh-CN" b="1"/>
              <a:t>1</a:t>
            </a:r>
            <a:r>
              <a:rPr lang="zh-CN" altLang="en-US" b="1"/>
              <a:t>）在自上而下的分析方法中</a:t>
            </a:r>
            <a:r>
              <a:rPr lang="zh-CN" altLang="en-US" b="1">
                <a:solidFill>
                  <a:srgbClr val="0033CC"/>
                </a:solidFill>
              </a:rPr>
              <a:t>如何</a:t>
            </a:r>
            <a:r>
              <a:rPr lang="zh-CN" altLang="en-US" b="1">
                <a:solidFill>
                  <a:srgbClr val="CC3300"/>
                </a:solidFill>
              </a:rPr>
              <a:t>选择</a:t>
            </a:r>
            <a:r>
              <a:rPr lang="zh-CN" altLang="en-US" b="1"/>
              <a:t>使用</a:t>
            </a:r>
            <a:r>
              <a:rPr lang="zh-CN" altLang="en-US" b="1">
                <a:solidFill>
                  <a:srgbClr val="CC3300"/>
                </a:solidFill>
              </a:rPr>
              <a:t>哪个</a:t>
            </a:r>
            <a:r>
              <a:rPr lang="zh-CN" altLang="en-US" b="1">
                <a:solidFill>
                  <a:srgbClr val="0033CC"/>
                </a:solidFill>
              </a:rPr>
              <a:t>产生式进行推导</a:t>
            </a:r>
            <a:r>
              <a:rPr lang="zh-CN" altLang="en-US" b="1"/>
              <a:t>？</a:t>
            </a:r>
          </a:p>
          <a:p>
            <a:pPr>
              <a:buFontTx/>
              <a:buNone/>
            </a:pPr>
            <a:r>
              <a:rPr lang="zh-CN" altLang="en-US" b="1"/>
              <a:t>	假定要被代换的最左非终结符号是</a:t>
            </a:r>
            <a:r>
              <a:rPr lang="en-US" altLang="zh-CN" b="1"/>
              <a:t>B</a:t>
            </a:r>
            <a:r>
              <a:rPr lang="zh-CN" altLang="en-US" b="1"/>
              <a:t>，且有</a:t>
            </a:r>
            <a:r>
              <a:rPr lang="en-US" altLang="zh-CN" b="1"/>
              <a:t>n</a:t>
            </a:r>
            <a:r>
              <a:rPr lang="zh-CN" altLang="en-US" b="1"/>
              <a:t>条规则：</a:t>
            </a:r>
            <a:r>
              <a:rPr lang="en-US" altLang="zh-CN" b="1"/>
              <a:t>B</a:t>
            </a:r>
            <a:r>
              <a:rPr lang="en-US" altLang="zh-CN" b="1">
                <a:latin typeface="宋体" pitchFamily="2" charset="-122"/>
              </a:rPr>
              <a:t>→</a:t>
            </a:r>
            <a:r>
              <a:rPr lang="en-US" altLang="zh-CN" b="1"/>
              <a:t>A1|A2|…|An</a:t>
            </a:r>
            <a:r>
              <a:rPr lang="zh-CN" altLang="en-US" b="1"/>
              <a:t>，那么如何确定用哪个右部去替代</a:t>
            </a:r>
            <a:r>
              <a:rPr lang="en-US" altLang="zh-CN" b="1"/>
              <a:t>B</a:t>
            </a:r>
            <a:r>
              <a:rPr lang="zh-CN" altLang="en-US" b="1"/>
              <a:t>？</a:t>
            </a:r>
          </a:p>
          <a:p>
            <a:pPr>
              <a:buFontTx/>
              <a:buNone/>
            </a:pPr>
            <a:r>
              <a:rPr lang="en-US" altLang="zh-CN" b="1"/>
              <a:t>2</a:t>
            </a:r>
            <a:r>
              <a:rPr lang="zh-CN" altLang="en-US" b="1"/>
              <a:t>）在自下而上的分析方法中</a:t>
            </a:r>
            <a:r>
              <a:rPr lang="zh-CN" altLang="en-US" b="1">
                <a:solidFill>
                  <a:srgbClr val="0033CC"/>
                </a:solidFill>
              </a:rPr>
              <a:t>如何</a:t>
            </a:r>
            <a:r>
              <a:rPr lang="zh-CN" altLang="en-US" b="1">
                <a:solidFill>
                  <a:srgbClr val="CC3300"/>
                </a:solidFill>
              </a:rPr>
              <a:t>识别可归约的串</a:t>
            </a:r>
            <a:r>
              <a:rPr lang="zh-CN" altLang="en-US" b="1"/>
              <a:t>？</a:t>
            </a:r>
          </a:p>
          <a:p>
            <a:pPr>
              <a:buFontTx/>
              <a:buNone/>
            </a:pPr>
            <a:r>
              <a:rPr lang="zh-CN" altLang="en-US" b="1"/>
              <a:t>	在分析程序工作的每一步，都是从当前串中</a:t>
            </a:r>
            <a:r>
              <a:rPr lang="zh-CN" altLang="en-US" b="1">
                <a:solidFill>
                  <a:srgbClr val="0033CC"/>
                </a:solidFill>
              </a:rPr>
              <a:t>选择一个</a:t>
            </a:r>
            <a:r>
              <a:rPr lang="zh-CN" altLang="en-US" b="1">
                <a:solidFill>
                  <a:srgbClr val="CC3300"/>
                </a:solidFill>
              </a:rPr>
              <a:t>子串</a:t>
            </a:r>
            <a:r>
              <a:rPr lang="zh-CN" altLang="en-US" b="1"/>
              <a:t>，将它</a:t>
            </a:r>
            <a:r>
              <a:rPr lang="zh-CN" altLang="en-US" b="1">
                <a:solidFill>
                  <a:srgbClr val="CC0000"/>
                </a:solidFill>
              </a:rPr>
              <a:t>归约</a:t>
            </a:r>
            <a:r>
              <a:rPr lang="zh-CN" altLang="en-US" b="1"/>
              <a:t>到</a:t>
            </a:r>
            <a:r>
              <a:rPr lang="zh-CN" altLang="en-US" b="1">
                <a:solidFill>
                  <a:srgbClr val="0000FF"/>
                </a:solidFill>
              </a:rPr>
              <a:t>某个非终结符号</a:t>
            </a:r>
            <a:r>
              <a:rPr lang="zh-CN" altLang="en-US" b="1"/>
              <a:t>，该子串称为“</a:t>
            </a:r>
            <a:r>
              <a:rPr lang="zh-CN" altLang="en-US" b="1">
                <a:solidFill>
                  <a:srgbClr val="CC3300"/>
                </a:solidFill>
              </a:rPr>
              <a:t>可归约串</a:t>
            </a:r>
            <a:r>
              <a:rPr lang="zh-CN" altLang="en-US" b="1"/>
              <a:t>”</a:t>
            </a:r>
          </a:p>
          <a:p>
            <a:pPr>
              <a:buFontTx/>
              <a:buNone/>
            </a:pPr>
            <a:endParaRPr lang="zh-CN" altLang="en-US" b="1"/>
          </a:p>
          <a:p>
            <a:pPr>
              <a:buFontTx/>
              <a:buNone/>
            </a:pPr>
            <a:endParaRPr lang="en-US" altLang="zh-CN" b="1"/>
          </a:p>
        </p:txBody>
      </p:sp>
    </p:spTree>
    <p:extLst>
      <p:ext uri="{BB962C8B-B14F-4D97-AF65-F5344CB8AC3E}">
        <p14:creationId xmlns:p14="http://schemas.microsoft.com/office/powerpoint/2010/main" val="1722341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990600"/>
            <a:ext cx="7772400" cy="762000"/>
          </a:xfrm>
        </p:spPr>
        <p:txBody>
          <a:bodyPr/>
          <a:lstStyle/>
          <a:p>
            <a:r>
              <a:rPr lang="zh-CN" altLang="en-US" sz="3200" b="1">
                <a:solidFill>
                  <a:srgbClr val="800000"/>
                </a:solidFill>
              </a:rPr>
              <a:t>刻画“可归约串”</a:t>
            </a:r>
          </a:p>
        </p:txBody>
      </p:sp>
      <p:sp>
        <p:nvSpPr>
          <p:cNvPr id="87043" name="Rectangle 3"/>
          <p:cNvSpPr>
            <a:spLocks noGrp="1" noChangeArrowheads="1"/>
          </p:cNvSpPr>
          <p:nvPr>
            <p:ph type="body" idx="1"/>
          </p:nvPr>
        </p:nvSpPr>
        <p:spPr>
          <a:xfrm>
            <a:off x="228600" y="1600200"/>
            <a:ext cx="8915400" cy="5257800"/>
          </a:xfrm>
          <a:solidFill>
            <a:srgbClr val="00FF99"/>
          </a:solidFill>
        </p:spPr>
        <p:txBody>
          <a:bodyPr/>
          <a:lstStyle/>
          <a:p>
            <a:pPr>
              <a:buFontTx/>
              <a:buNone/>
            </a:pPr>
            <a:r>
              <a:rPr lang="zh-CN" altLang="en-US" b="1"/>
              <a:t>文法</a:t>
            </a:r>
            <a:r>
              <a:rPr lang="en-US" altLang="zh-CN" b="1"/>
              <a:t>G[S]</a:t>
            </a:r>
          </a:p>
          <a:p>
            <a:pPr>
              <a:buFontTx/>
              <a:buNone/>
            </a:pPr>
            <a:r>
              <a:rPr lang="zh-CN" altLang="en-US" b="1">
                <a:solidFill>
                  <a:srgbClr val="CC3300"/>
                </a:solidFill>
              </a:rPr>
              <a:t>句型的短语</a:t>
            </a:r>
            <a:endParaRPr lang="zh-CN" altLang="en-US" b="1"/>
          </a:p>
          <a:p>
            <a:pPr>
              <a:buFontTx/>
              <a:buNone/>
            </a:pPr>
            <a:r>
              <a:rPr lang="en-US" altLang="zh-CN" b="1"/>
              <a:t>S </a:t>
            </a:r>
            <a:r>
              <a:rPr lang="en-US" altLang="zh-CN">
                <a:sym typeface="Symbol" pitchFamily="18" charset="2"/>
              </a:rPr>
              <a:t>=&gt;*</a:t>
            </a:r>
            <a:r>
              <a:rPr lang="en-US" altLang="zh-CN" b="1"/>
              <a:t> </a:t>
            </a:r>
            <a:r>
              <a:rPr lang="en-US" altLang="zh-CN" b="1">
                <a:latin typeface="宋体" pitchFamily="2" charset="-122"/>
              </a:rPr>
              <a:t>α</a:t>
            </a:r>
            <a:r>
              <a:rPr lang="en-US" altLang="zh-CN" b="1">
                <a:solidFill>
                  <a:srgbClr val="0033CC"/>
                </a:solidFill>
              </a:rPr>
              <a:t>A</a:t>
            </a:r>
            <a:r>
              <a:rPr lang="en-US" altLang="zh-CN" b="1">
                <a:latin typeface="宋体" pitchFamily="2" charset="-122"/>
              </a:rPr>
              <a:t>δ</a:t>
            </a:r>
            <a:r>
              <a:rPr lang="zh-CN" altLang="en-US" b="1"/>
              <a:t>且  </a:t>
            </a:r>
            <a:r>
              <a:rPr lang="en-US" altLang="zh-CN" b="1">
                <a:solidFill>
                  <a:srgbClr val="0033CC"/>
                </a:solidFill>
              </a:rPr>
              <a:t>A</a:t>
            </a:r>
            <a:r>
              <a:rPr lang="en-US" altLang="zh-CN" b="1"/>
              <a:t> </a:t>
            </a:r>
            <a:r>
              <a:rPr lang="en-US" altLang="zh-CN">
                <a:sym typeface="Symbol" pitchFamily="18" charset="2"/>
              </a:rPr>
              <a:t>=&gt;+</a:t>
            </a:r>
            <a:r>
              <a:rPr lang="en-US" altLang="zh-CN" b="1"/>
              <a:t> </a:t>
            </a:r>
            <a:r>
              <a:rPr lang="en-US" altLang="zh-CN" b="1">
                <a:solidFill>
                  <a:srgbClr val="FF00FF"/>
                </a:solidFill>
                <a:latin typeface="宋体" pitchFamily="2" charset="-122"/>
              </a:rPr>
              <a:t>β</a:t>
            </a:r>
            <a:r>
              <a:rPr lang="zh-CN" altLang="en-US" b="1">
                <a:latin typeface="宋体" pitchFamily="2" charset="-122"/>
              </a:rPr>
              <a:t>，</a:t>
            </a:r>
            <a:r>
              <a:rPr lang="zh-CN" altLang="en-US" b="1"/>
              <a:t>则称</a:t>
            </a:r>
            <a:r>
              <a:rPr lang="en-US" altLang="zh-CN" b="1">
                <a:solidFill>
                  <a:srgbClr val="FF00FF"/>
                </a:solidFill>
                <a:latin typeface="宋体" pitchFamily="2" charset="-122"/>
              </a:rPr>
              <a:t>β</a:t>
            </a:r>
            <a:r>
              <a:rPr lang="zh-CN" altLang="en-US" b="1"/>
              <a:t>是</a:t>
            </a:r>
            <a:r>
              <a:rPr lang="zh-CN" altLang="en-US" b="1">
                <a:solidFill>
                  <a:srgbClr val="CC3300"/>
                </a:solidFill>
              </a:rPr>
              <a:t>句型</a:t>
            </a:r>
            <a:r>
              <a:rPr lang="en-US" altLang="zh-CN" b="1">
                <a:latin typeface="宋体" pitchFamily="2" charset="-122"/>
              </a:rPr>
              <a:t>α</a:t>
            </a:r>
            <a:r>
              <a:rPr lang="en-US" altLang="zh-CN" b="1">
                <a:solidFill>
                  <a:srgbClr val="FF00FF"/>
                </a:solidFill>
                <a:latin typeface="宋体" pitchFamily="2" charset="-122"/>
              </a:rPr>
              <a:t>β</a:t>
            </a:r>
            <a:r>
              <a:rPr lang="en-US" altLang="zh-CN" b="1">
                <a:latin typeface="宋体" pitchFamily="2" charset="-122"/>
              </a:rPr>
              <a:t>δ</a:t>
            </a:r>
            <a:r>
              <a:rPr lang="zh-CN" altLang="en-US" b="1"/>
              <a:t>相对于非终结符</a:t>
            </a:r>
            <a:r>
              <a:rPr lang="en-US" altLang="zh-CN" b="1">
                <a:solidFill>
                  <a:srgbClr val="0033CC"/>
                </a:solidFill>
              </a:rPr>
              <a:t>A</a:t>
            </a:r>
            <a:r>
              <a:rPr lang="zh-CN" altLang="en-US" b="1"/>
              <a:t>的</a:t>
            </a:r>
            <a:r>
              <a:rPr lang="zh-CN" altLang="en-US" b="1">
                <a:solidFill>
                  <a:srgbClr val="CC0000"/>
                </a:solidFill>
              </a:rPr>
              <a:t>短语</a:t>
            </a:r>
            <a:endParaRPr lang="zh-CN" altLang="en-US" b="1"/>
          </a:p>
          <a:p>
            <a:pPr>
              <a:buFontTx/>
              <a:buNone/>
            </a:pPr>
            <a:r>
              <a:rPr lang="zh-CN" altLang="en-US" b="1">
                <a:solidFill>
                  <a:srgbClr val="CC3300"/>
                </a:solidFill>
              </a:rPr>
              <a:t>句型的直接短语</a:t>
            </a:r>
            <a:endParaRPr lang="zh-CN" altLang="en-US" b="1"/>
          </a:p>
          <a:p>
            <a:pPr>
              <a:buFontTx/>
              <a:buNone/>
            </a:pPr>
            <a:r>
              <a:rPr lang="zh-CN" altLang="en-US" b="1"/>
              <a:t>若有</a:t>
            </a:r>
            <a:r>
              <a:rPr lang="en-US" altLang="zh-CN" b="1">
                <a:solidFill>
                  <a:srgbClr val="0033CC"/>
                </a:solidFill>
              </a:rPr>
              <a:t>A</a:t>
            </a:r>
            <a:r>
              <a:rPr lang="en-US" altLang="zh-CN" b="1"/>
              <a:t> </a:t>
            </a:r>
            <a:r>
              <a:rPr lang="en-US" altLang="zh-CN" b="1">
                <a:sym typeface="Symbol" pitchFamily="18" charset="2"/>
              </a:rPr>
              <a:t></a:t>
            </a:r>
            <a:r>
              <a:rPr lang="en-US" altLang="zh-CN" b="1"/>
              <a:t> </a:t>
            </a:r>
            <a:r>
              <a:rPr lang="en-US" altLang="zh-CN" b="1">
                <a:solidFill>
                  <a:srgbClr val="FF00FF"/>
                </a:solidFill>
                <a:latin typeface="宋体" pitchFamily="2" charset="-122"/>
              </a:rPr>
              <a:t>β</a:t>
            </a:r>
            <a:r>
              <a:rPr lang="zh-CN" altLang="en-US" b="1">
                <a:latin typeface="宋体" pitchFamily="2" charset="-122"/>
              </a:rPr>
              <a:t>，</a:t>
            </a:r>
            <a:r>
              <a:rPr lang="zh-CN" altLang="en-US" b="1"/>
              <a:t>则称</a:t>
            </a:r>
            <a:r>
              <a:rPr lang="en-US" altLang="zh-CN" b="1">
                <a:solidFill>
                  <a:srgbClr val="FF00FF"/>
                </a:solidFill>
                <a:latin typeface="宋体" pitchFamily="2" charset="-122"/>
              </a:rPr>
              <a:t>β</a:t>
            </a:r>
            <a:r>
              <a:rPr lang="zh-CN" altLang="en-US" b="1"/>
              <a:t>是句型</a:t>
            </a:r>
            <a:r>
              <a:rPr lang="en-US" altLang="zh-CN" b="1">
                <a:latin typeface="宋体" pitchFamily="2" charset="-122"/>
              </a:rPr>
              <a:t>α</a:t>
            </a:r>
            <a:r>
              <a:rPr lang="en-US" altLang="zh-CN" b="1">
                <a:solidFill>
                  <a:srgbClr val="FF00FF"/>
                </a:solidFill>
                <a:latin typeface="宋体" pitchFamily="2" charset="-122"/>
              </a:rPr>
              <a:t>β</a:t>
            </a:r>
            <a:r>
              <a:rPr lang="en-US" altLang="zh-CN" b="1">
                <a:latin typeface="宋体" pitchFamily="2" charset="-122"/>
              </a:rPr>
              <a:t>δ</a:t>
            </a:r>
            <a:r>
              <a:rPr lang="zh-CN" altLang="en-US" b="1"/>
              <a:t>相对于非终结符</a:t>
            </a:r>
            <a:r>
              <a:rPr lang="en-US" altLang="zh-CN" b="1">
                <a:solidFill>
                  <a:srgbClr val="0033CC"/>
                </a:solidFill>
              </a:rPr>
              <a:t>A </a:t>
            </a:r>
            <a:r>
              <a:rPr lang="zh-CN" altLang="en-US" b="1"/>
              <a:t>的</a:t>
            </a:r>
            <a:r>
              <a:rPr lang="zh-CN" altLang="en-US" b="1">
                <a:solidFill>
                  <a:srgbClr val="CC0000"/>
                </a:solidFill>
              </a:rPr>
              <a:t>直接短语</a:t>
            </a:r>
            <a:endParaRPr lang="zh-CN" altLang="en-US" b="1"/>
          </a:p>
          <a:p>
            <a:pPr>
              <a:buFontTx/>
              <a:buNone/>
            </a:pPr>
            <a:r>
              <a:rPr lang="zh-CN" altLang="en-US" b="1">
                <a:solidFill>
                  <a:srgbClr val="CC3300"/>
                </a:solidFill>
              </a:rPr>
              <a:t>句型的句柄</a:t>
            </a:r>
            <a:endParaRPr lang="zh-CN" altLang="en-US" b="1"/>
          </a:p>
          <a:p>
            <a:pPr>
              <a:buFontTx/>
              <a:buNone/>
            </a:pPr>
            <a:r>
              <a:rPr lang="zh-CN" altLang="en-US" b="1"/>
              <a:t>一个句型的</a:t>
            </a:r>
            <a:r>
              <a:rPr lang="zh-CN" altLang="en-US" b="1">
                <a:solidFill>
                  <a:srgbClr val="CC3300"/>
                </a:solidFill>
              </a:rPr>
              <a:t>最左直接短语</a:t>
            </a:r>
            <a:r>
              <a:rPr lang="zh-CN" altLang="en-US" b="1"/>
              <a:t>称为</a:t>
            </a:r>
            <a:r>
              <a:rPr lang="zh-CN" altLang="en-US" b="1">
                <a:solidFill>
                  <a:srgbClr val="0033CC"/>
                </a:solidFill>
              </a:rPr>
              <a:t>该句型</a:t>
            </a:r>
            <a:r>
              <a:rPr lang="zh-CN" altLang="en-US" b="1"/>
              <a:t>的</a:t>
            </a:r>
            <a:r>
              <a:rPr lang="zh-CN" altLang="en-US" b="1">
                <a:solidFill>
                  <a:srgbClr val="CC3300"/>
                </a:solidFill>
              </a:rPr>
              <a:t>句柄</a:t>
            </a:r>
          </a:p>
        </p:txBody>
      </p:sp>
    </p:spTree>
    <p:extLst>
      <p:ext uri="{BB962C8B-B14F-4D97-AF65-F5344CB8AC3E}">
        <p14:creationId xmlns:p14="http://schemas.microsoft.com/office/powerpoint/2010/main" val="358542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228600"/>
            <a:ext cx="9144000" cy="1143000"/>
          </a:xfrm>
        </p:spPr>
        <p:txBody>
          <a:bodyPr/>
          <a:lstStyle/>
          <a:p>
            <a:r>
              <a:rPr lang="zh-CN" altLang="en-US" b="1"/>
              <a:t>例</a:t>
            </a:r>
            <a:r>
              <a:rPr lang="en-US" altLang="zh-CN" sz="4800" b="1">
                <a:latin typeface="宋体" pitchFamily="2" charset="-122"/>
              </a:rPr>
              <a:t>i*i+I</a:t>
            </a:r>
            <a:br>
              <a:rPr lang="en-US" altLang="zh-CN" sz="4800" b="1">
                <a:latin typeface="宋体" pitchFamily="2" charset="-122"/>
              </a:rPr>
            </a:br>
            <a:r>
              <a:rPr lang="zh-CN" altLang="en-US" sz="3600" b="1">
                <a:latin typeface="宋体" pitchFamily="2" charset="-122"/>
              </a:rPr>
              <a:t>例 ：</a:t>
            </a:r>
            <a:r>
              <a:rPr lang="en-US" altLang="zh-CN" sz="3600" b="1">
                <a:latin typeface="宋体" pitchFamily="2" charset="-122"/>
              </a:rPr>
              <a:t>i*i+i </a:t>
            </a:r>
            <a:r>
              <a:rPr lang="zh-CN" altLang="en-US" sz="3600" b="1">
                <a:latin typeface="宋体" pitchFamily="2" charset="-122"/>
              </a:rPr>
              <a:t>的短语、直接短语和句柄</a:t>
            </a:r>
          </a:p>
        </p:txBody>
      </p:sp>
      <p:sp>
        <p:nvSpPr>
          <p:cNvPr id="88067" name="Rectangle 3"/>
          <p:cNvSpPr>
            <a:spLocks noGrp="1" noChangeArrowheads="1"/>
          </p:cNvSpPr>
          <p:nvPr>
            <p:ph type="body" idx="1"/>
          </p:nvPr>
        </p:nvSpPr>
        <p:spPr>
          <a:xfrm>
            <a:off x="228600" y="1600200"/>
            <a:ext cx="8915400" cy="5029200"/>
          </a:xfrm>
          <a:solidFill>
            <a:srgbClr val="00FF99"/>
          </a:solidFill>
        </p:spPr>
        <p:txBody>
          <a:bodyPr/>
          <a:lstStyle/>
          <a:p>
            <a:pPr>
              <a:buFontTx/>
              <a:buNone/>
            </a:pPr>
            <a:r>
              <a:rPr lang="en-US" altLang="en-US" dirty="0"/>
              <a:t>                 </a:t>
            </a:r>
            <a:r>
              <a:rPr lang="en-US" altLang="zh-CN" dirty="0"/>
              <a:t>E                     </a:t>
            </a:r>
          </a:p>
          <a:p>
            <a:pPr>
              <a:buFontTx/>
              <a:buNone/>
            </a:pPr>
            <a:r>
              <a:rPr lang="en-US" altLang="zh-CN" dirty="0"/>
              <a:t>      E         +    T</a:t>
            </a:r>
          </a:p>
          <a:p>
            <a:pPr>
              <a:buFontTx/>
              <a:buNone/>
            </a:pPr>
            <a:r>
              <a:rPr lang="en-US" altLang="zh-CN" dirty="0"/>
              <a:t>       </a:t>
            </a:r>
          </a:p>
          <a:p>
            <a:pPr>
              <a:buFontTx/>
              <a:buNone/>
            </a:pPr>
            <a:r>
              <a:rPr lang="en-US" altLang="zh-CN" dirty="0"/>
              <a:t>      T                F</a:t>
            </a:r>
          </a:p>
          <a:p>
            <a:pPr>
              <a:buFontTx/>
              <a:buNone/>
            </a:pPr>
            <a:r>
              <a:rPr lang="en-US" altLang="zh-CN" dirty="0"/>
              <a:t>T    *     F                             </a:t>
            </a:r>
          </a:p>
          <a:p>
            <a:pPr>
              <a:buFontTx/>
              <a:buNone/>
            </a:pPr>
            <a:r>
              <a:rPr lang="en-US" altLang="zh-CN" dirty="0"/>
              <a:t>                       </a:t>
            </a:r>
            <a:r>
              <a:rPr lang="en-US" altLang="zh-CN" b="1" dirty="0"/>
              <a:t> </a:t>
            </a:r>
            <a:r>
              <a:rPr lang="en-US" altLang="zh-CN" b="1" dirty="0">
                <a:solidFill>
                  <a:srgbClr val="FF66FF"/>
                </a:solidFill>
              </a:rPr>
              <a:t>i</a:t>
            </a:r>
            <a:r>
              <a:rPr lang="en-US" altLang="zh-CN" b="1" baseline="-25000" dirty="0">
                <a:solidFill>
                  <a:srgbClr val="FF66FF"/>
                </a:solidFill>
              </a:rPr>
              <a:t>3</a:t>
            </a:r>
            <a:r>
              <a:rPr lang="en-US" altLang="zh-CN" dirty="0">
                <a:solidFill>
                  <a:srgbClr val="FF66FF"/>
                </a:solidFill>
              </a:rPr>
              <a:t> </a:t>
            </a:r>
            <a:r>
              <a:rPr lang="en-US" altLang="zh-CN" dirty="0"/>
              <a:t>     </a:t>
            </a:r>
            <a:r>
              <a:rPr lang="en-US" altLang="zh-CN" dirty="0">
                <a:solidFill>
                  <a:srgbClr val="FF0000"/>
                </a:solidFill>
              </a:rPr>
              <a:t> </a:t>
            </a:r>
            <a:r>
              <a:rPr lang="zh-CN" altLang="en-US" b="1" dirty="0">
                <a:solidFill>
                  <a:srgbClr val="FF0000"/>
                </a:solidFill>
              </a:rPr>
              <a:t>短语：</a:t>
            </a:r>
            <a:r>
              <a:rPr lang="en-US" altLang="zh-CN" b="1" dirty="0">
                <a:solidFill>
                  <a:srgbClr val="FF0000"/>
                </a:solidFill>
              </a:rPr>
              <a:t>i</a:t>
            </a:r>
            <a:r>
              <a:rPr lang="en-US" altLang="zh-CN" b="1" baseline="-25000" dirty="0">
                <a:solidFill>
                  <a:srgbClr val="FF0000"/>
                </a:solidFill>
              </a:rPr>
              <a:t>1</a:t>
            </a:r>
            <a:r>
              <a:rPr lang="en-US" altLang="zh-CN" sz="3600" b="1" dirty="0">
                <a:solidFill>
                  <a:srgbClr val="FF0000"/>
                </a:solidFill>
                <a:latin typeface="宋体" pitchFamily="2" charset="-122"/>
              </a:rPr>
              <a:t>*</a:t>
            </a:r>
            <a:r>
              <a:rPr lang="en-US" altLang="zh-CN" b="1" dirty="0">
                <a:solidFill>
                  <a:srgbClr val="FF0000"/>
                </a:solidFill>
              </a:rPr>
              <a:t> i</a:t>
            </a:r>
            <a:r>
              <a:rPr lang="en-US" altLang="zh-CN" b="1" baseline="-25000" dirty="0">
                <a:solidFill>
                  <a:srgbClr val="FF0000"/>
                </a:solidFill>
              </a:rPr>
              <a:t>2</a:t>
            </a:r>
            <a:r>
              <a:rPr lang="en-US" altLang="zh-CN" sz="3600" b="1" dirty="0">
                <a:solidFill>
                  <a:srgbClr val="FF0000"/>
                </a:solidFill>
                <a:latin typeface="宋体" pitchFamily="2" charset="-122"/>
              </a:rPr>
              <a:t>+</a:t>
            </a:r>
            <a:r>
              <a:rPr lang="en-US" altLang="zh-CN" b="1" dirty="0">
                <a:solidFill>
                  <a:srgbClr val="FF0000"/>
                </a:solidFill>
              </a:rPr>
              <a:t> i</a:t>
            </a:r>
            <a:r>
              <a:rPr lang="en-US" altLang="zh-CN" b="1" baseline="-25000" dirty="0">
                <a:solidFill>
                  <a:srgbClr val="FF0000"/>
                </a:solidFill>
              </a:rPr>
              <a:t>3</a:t>
            </a:r>
            <a:r>
              <a:rPr lang="zh-CN" altLang="en-US" sz="3600" b="1" dirty="0">
                <a:solidFill>
                  <a:srgbClr val="FF0000"/>
                </a:solidFill>
                <a:latin typeface="宋体" pitchFamily="2" charset="-122"/>
              </a:rPr>
              <a:t>，</a:t>
            </a:r>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1</a:t>
            </a:r>
            <a:r>
              <a:rPr lang="en-US" altLang="zh-CN" sz="3600" b="1" dirty="0">
                <a:solidFill>
                  <a:srgbClr val="FF0000"/>
                </a:solidFill>
                <a:latin typeface="宋体" pitchFamily="2" charset="-122"/>
              </a:rPr>
              <a:t>*</a:t>
            </a:r>
            <a:r>
              <a:rPr lang="en-US" altLang="zh-CN" b="1" dirty="0">
                <a:solidFill>
                  <a:srgbClr val="FF0000"/>
                </a:solidFill>
              </a:rPr>
              <a:t> i</a:t>
            </a:r>
            <a:r>
              <a:rPr lang="en-US" altLang="zh-CN" b="1" baseline="-25000" dirty="0">
                <a:solidFill>
                  <a:srgbClr val="FF0000"/>
                </a:solidFill>
              </a:rPr>
              <a:t>2 </a:t>
            </a:r>
            <a:r>
              <a:rPr lang="zh-CN" altLang="en-US" sz="3600" b="1" dirty="0">
                <a:solidFill>
                  <a:srgbClr val="FF0000"/>
                </a:solidFill>
                <a:latin typeface="宋体" pitchFamily="2" charset="-122"/>
              </a:rPr>
              <a:t>，</a:t>
            </a:r>
            <a:endParaRPr lang="zh-CN" altLang="en-US" dirty="0">
              <a:solidFill>
                <a:srgbClr val="FF0000"/>
              </a:solidFill>
            </a:endParaRPr>
          </a:p>
          <a:p>
            <a:pPr>
              <a:buFontTx/>
              <a:buNone/>
            </a:pPr>
            <a:r>
              <a:rPr lang="en-US" altLang="zh-CN" dirty="0">
                <a:solidFill>
                  <a:srgbClr val="FF0000"/>
                </a:solidFill>
              </a:rPr>
              <a:t>F           </a:t>
            </a:r>
            <a:r>
              <a:rPr lang="en-US" altLang="zh-CN" b="1" dirty="0">
                <a:solidFill>
                  <a:srgbClr val="FF0000"/>
                </a:solidFill>
              </a:rPr>
              <a:t> i</a:t>
            </a:r>
            <a:r>
              <a:rPr lang="en-US" altLang="zh-CN" b="1" baseline="-25000" dirty="0">
                <a:solidFill>
                  <a:srgbClr val="FF0000"/>
                </a:solidFill>
              </a:rPr>
              <a:t>2                                                    </a:t>
            </a:r>
            <a:r>
              <a:rPr lang="en-US" altLang="zh-CN" b="1" dirty="0">
                <a:solidFill>
                  <a:srgbClr val="FF0000"/>
                </a:solidFill>
              </a:rPr>
              <a:t>i</a:t>
            </a:r>
            <a:r>
              <a:rPr lang="en-US" altLang="zh-CN" b="1" baseline="-25000" dirty="0">
                <a:solidFill>
                  <a:srgbClr val="FF0000"/>
                </a:solidFill>
              </a:rPr>
              <a:t>1 </a:t>
            </a:r>
            <a:r>
              <a:rPr lang="zh-CN" altLang="en-US" sz="3600" b="1" dirty="0">
                <a:solidFill>
                  <a:srgbClr val="FF0000"/>
                </a:solidFill>
                <a:latin typeface="宋体" pitchFamily="2" charset="-122"/>
              </a:rPr>
              <a:t>，</a:t>
            </a:r>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2 </a:t>
            </a:r>
            <a:r>
              <a:rPr lang="zh-CN" altLang="en-US" sz="3600" b="1" dirty="0">
                <a:solidFill>
                  <a:srgbClr val="FF0000"/>
                </a:solidFill>
                <a:latin typeface="宋体" pitchFamily="2" charset="-122"/>
              </a:rPr>
              <a:t>，</a:t>
            </a:r>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3 </a:t>
            </a:r>
            <a:r>
              <a:rPr lang="zh-CN" altLang="en-US" b="1" baseline="-25000" dirty="0">
                <a:solidFill>
                  <a:srgbClr val="FF0000"/>
                </a:solidFill>
              </a:rPr>
              <a:t>。   </a:t>
            </a:r>
            <a:endParaRPr lang="zh-CN" altLang="en-US" dirty="0">
              <a:solidFill>
                <a:srgbClr val="FF0000"/>
              </a:solidFill>
            </a:endParaRPr>
          </a:p>
          <a:p>
            <a:pPr>
              <a:buFontTx/>
              <a:buNone/>
            </a:pPr>
            <a:r>
              <a:rPr lang="en-US" altLang="zh-CN" b="1" dirty="0">
                <a:solidFill>
                  <a:srgbClr val="FF0000"/>
                </a:solidFill>
              </a:rPr>
              <a:t>i</a:t>
            </a:r>
            <a:r>
              <a:rPr lang="en-US" altLang="zh-CN" b="1" baseline="-25000" dirty="0">
                <a:solidFill>
                  <a:srgbClr val="FF0000"/>
                </a:solidFill>
              </a:rPr>
              <a:t>1                                    </a:t>
            </a:r>
            <a:r>
              <a:rPr lang="zh-CN" altLang="en-US" b="1" dirty="0">
                <a:solidFill>
                  <a:srgbClr val="FF0000"/>
                </a:solidFill>
              </a:rPr>
              <a:t>直接短语： </a:t>
            </a:r>
            <a:r>
              <a:rPr lang="en-US" altLang="zh-CN" b="1" dirty="0">
                <a:solidFill>
                  <a:srgbClr val="FF0000"/>
                </a:solidFill>
              </a:rPr>
              <a:t>i</a:t>
            </a:r>
            <a:r>
              <a:rPr lang="en-US" altLang="zh-CN" b="1" baseline="-25000" dirty="0">
                <a:solidFill>
                  <a:srgbClr val="FF0000"/>
                </a:solidFill>
              </a:rPr>
              <a:t>1 </a:t>
            </a:r>
            <a:r>
              <a:rPr lang="zh-CN" altLang="en-US" sz="3600" b="1" dirty="0">
                <a:solidFill>
                  <a:srgbClr val="FF0000"/>
                </a:solidFill>
                <a:latin typeface="宋体" pitchFamily="2" charset="-122"/>
              </a:rPr>
              <a:t>，</a:t>
            </a:r>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2 </a:t>
            </a:r>
            <a:r>
              <a:rPr lang="zh-CN" altLang="en-US" sz="3600" b="1" dirty="0">
                <a:solidFill>
                  <a:srgbClr val="FF0000"/>
                </a:solidFill>
                <a:latin typeface="宋体" pitchFamily="2" charset="-122"/>
              </a:rPr>
              <a:t>，</a:t>
            </a:r>
            <a:r>
              <a:rPr lang="zh-CN" altLang="en-US" b="1" dirty="0">
                <a:solidFill>
                  <a:srgbClr val="FF0000"/>
                </a:solidFill>
              </a:rPr>
              <a:t> </a:t>
            </a:r>
            <a:r>
              <a:rPr lang="en-US" altLang="zh-CN" b="1" dirty="0">
                <a:solidFill>
                  <a:srgbClr val="FF0000"/>
                </a:solidFill>
              </a:rPr>
              <a:t>i</a:t>
            </a:r>
            <a:r>
              <a:rPr lang="en-US" altLang="zh-CN" b="1" baseline="-25000" dirty="0">
                <a:solidFill>
                  <a:srgbClr val="FF0000"/>
                </a:solidFill>
              </a:rPr>
              <a:t>3 </a:t>
            </a:r>
            <a:r>
              <a:rPr lang="zh-CN" altLang="en-US" b="1" baseline="-25000" dirty="0">
                <a:solidFill>
                  <a:srgbClr val="FF0000"/>
                </a:solidFill>
              </a:rPr>
              <a:t>。</a:t>
            </a:r>
            <a:r>
              <a:rPr lang="zh-CN" altLang="en-US" b="1" dirty="0">
                <a:solidFill>
                  <a:srgbClr val="FF0000"/>
                </a:solidFill>
              </a:rPr>
              <a:t>句柄</a:t>
            </a:r>
            <a:r>
              <a:rPr lang="zh-CN" altLang="en-US" b="1" dirty="0" smtClean="0">
                <a:solidFill>
                  <a:srgbClr val="FF0000"/>
                </a:solidFill>
              </a:rPr>
              <a:t>：</a:t>
            </a:r>
            <a:r>
              <a:rPr lang="en-US" altLang="zh-CN" b="1" dirty="0" smtClean="0">
                <a:solidFill>
                  <a:schemeClr val="accent1"/>
                </a:solidFill>
              </a:rPr>
              <a:t>i</a:t>
            </a:r>
            <a:r>
              <a:rPr lang="en-US" altLang="zh-CN" b="1" baseline="-25000" dirty="0" smtClean="0">
                <a:solidFill>
                  <a:schemeClr val="accent1"/>
                </a:solidFill>
              </a:rPr>
              <a:t>1</a:t>
            </a:r>
            <a:r>
              <a:rPr lang="en-US" altLang="zh-CN" b="1" dirty="0" smtClean="0"/>
              <a:t>                                       </a:t>
            </a:r>
            <a:endParaRPr lang="en-US" altLang="zh-CN" b="1" baseline="-25000" dirty="0"/>
          </a:p>
        </p:txBody>
      </p:sp>
      <p:sp>
        <p:nvSpPr>
          <p:cNvPr id="88068" name="Text Box 4"/>
          <p:cNvSpPr txBox="1">
            <a:spLocks noChangeArrowheads="1"/>
          </p:cNvSpPr>
          <p:nvPr/>
        </p:nvSpPr>
        <p:spPr bwMode="auto">
          <a:xfrm>
            <a:off x="5486400" y="1524000"/>
            <a:ext cx="3429000" cy="2655888"/>
          </a:xfrm>
          <a:prstGeom prst="rect">
            <a:avLst/>
          </a:prstGeom>
          <a:solidFill>
            <a:schemeClr val="accent1">
              <a:lumMod val="20000"/>
              <a:lumOff val="80000"/>
            </a:schemeClr>
          </a:solidFill>
          <a:ln>
            <a:noFill/>
          </a:ln>
          <a:effectLst/>
          <a:extLst/>
        </p:spPr>
        <p:txBody>
          <a:bodyPr>
            <a:spAutoFit/>
          </a:bodyPr>
          <a:lstStyle/>
          <a:p>
            <a:pPr lvl="1" eaLnBrk="0" hangingPunct="0">
              <a:lnSpc>
                <a:spcPct val="110000"/>
              </a:lnSpc>
            </a:pPr>
            <a:r>
              <a:rPr lang="en-US" altLang="zh-CN" sz="2800">
                <a:solidFill>
                  <a:srgbClr val="000000"/>
                </a:solidFill>
                <a:latin typeface="宋体" pitchFamily="2" charset="-122"/>
                <a:ea typeface="宋体" pitchFamily="2" charset="-122"/>
              </a:rPr>
              <a:t>G[E]</a:t>
            </a:r>
            <a:r>
              <a:rPr lang="zh-CN" altLang="en-US" sz="2800">
                <a:solidFill>
                  <a:srgbClr val="000000"/>
                </a:solidFill>
                <a:latin typeface="宋体" pitchFamily="2" charset="-122"/>
                <a:ea typeface="宋体" pitchFamily="2" charset="-122"/>
              </a:rPr>
              <a:t>：</a:t>
            </a:r>
            <a:r>
              <a:rPr lang="en-US" altLang="zh-CN" sz="2800">
                <a:solidFill>
                  <a:srgbClr val="000000"/>
                </a:solidFill>
                <a:latin typeface="宋体" pitchFamily="2" charset="-122"/>
                <a:ea typeface="宋体" pitchFamily="2" charset="-122"/>
              </a:rPr>
              <a:t>E→E+T|T</a:t>
            </a:r>
            <a:br>
              <a:rPr lang="en-US" altLang="zh-CN" sz="2800">
                <a:solidFill>
                  <a:srgbClr val="000000"/>
                </a:solidFill>
                <a:latin typeface="宋体" pitchFamily="2" charset="-122"/>
                <a:ea typeface="宋体" pitchFamily="2" charset="-122"/>
              </a:rPr>
            </a:br>
            <a:r>
              <a:rPr lang="en-US" altLang="zh-CN" sz="2800">
                <a:solidFill>
                  <a:srgbClr val="000000"/>
                </a:solidFill>
                <a:latin typeface="宋体" pitchFamily="2" charset="-122"/>
                <a:ea typeface="宋体" pitchFamily="2" charset="-122"/>
              </a:rPr>
              <a:t>      T→T*F|F</a:t>
            </a:r>
            <a:br>
              <a:rPr lang="en-US" altLang="zh-CN" sz="2800">
                <a:solidFill>
                  <a:srgbClr val="000000"/>
                </a:solidFill>
                <a:latin typeface="宋体" pitchFamily="2" charset="-122"/>
                <a:ea typeface="宋体" pitchFamily="2" charset="-122"/>
              </a:rPr>
            </a:br>
            <a:r>
              <a:rPr lang="en-US" altLang="zh-CN" sz="2800">
                <a:solidFill>
                  <a:srgbClr val="000000"/>
                </a:solidFill>
                <a:latin typeface="宋体" pitchFamily="2" charset="-122"/>
                <a:ea typeface="宋体" pitchFamily="2" charset="-122"/>
              </a:rPr>
              <a:t>      F→(E)|i</a:t>
            </a:r>
          </a:p>
          <a:p>
            <a:pPr lvl="1" eaLnBrk="0" hangingPunct="0">
              <a:lnSpc>
                <a:spcPct val="110000"/>
              </a:lnSpc>
            </a:pPr>
            <a:r>
              <a:rPr lang="zh-CN" altLang="en-US" sz="2800">
                <a:solidFill>
                  <a:srgbClr val="000000"/>
                </a:solidFill>
                <a:latin typeface="宋体" pitchFamily="2" charset="-122"/>
                <a:ea typeface="宋体" pitchFamily="2" charset="-122"/>
              </a:rPr>
              <a:t>句型：</a:t>
            </a:r>
            <a:r>
              <a:rPr lang="en-US" altLang="zh-CN" sz="2800">
                <a:solidFill>
                  <a:srgbClr val="CC0000"/>
                </a:solidFill>
                <a:latin typeface="宋体" pitchFamily="2" charset="-122"/>
                <a:ea typeface="宋体" pitchFamily="2" charset="-122"/>
              </a:rPr>
              <a:t>i*i+i</a:t>
            </a:r>
            <a:endParaRPr lang="en-US" altLang="zh-CN" sz="2800">
              <a:solidFill>
                <a:srgbClr val="000000"/>
              </a:solidFill>
              <a:latin typeface="宋体" pitchFamily="2" charset="-122"/>
              <a:ea typeface="宋体" pitchFamily="2" charset="-122"/>
            </a:endParaRPr>
          </a:p>
          <a:p>
            <a:pPr>
              <a:lnSpc>
                <a:spcPct val="110000"/>
              </a:lnSpc>
              <a:spcBef>
                <a:spcPct val="50000"/>
              </a:spcBef>
            </a:pPr>
            <a:endParaRPr lang="en-US" altLang="zh-CN" sz="2800">
              <a:solidFill>
                <a:srgbClr val="000000"/>
              </a:solidFill>
              <a:latin typeface="宋体" pitchFamily="2" charset="-122"/>
              <a:ea typeface="宋体" pitchFamily="2" charset="-122"/>
            </a:endParaRPr>
          </a:p>
        </p:txBody>
      </p:sp>
      <p:sp>
        <p:nvSpPr>
          <p:cNvPr id="88069" name="Line 5"/>
          <p:cNvSpPr>
            <a:spLocks noChangeShapeType="1"/>
          </p:cNvSpPr>
          <p:nvPr/>
        </p:nvSpPr>
        <p:spPr bwMode="auto">
          <a:xfrm flipH="1">
            <a:off x="990600" y="20574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0" name="Line 6"/>
          <p:cNvSpPr>
            <a:spLocks noChangeShapeType="1"/>
          </p:cNvSpPr>
          <p:nvPr/>
        </p:nvSpPr>
        <p:spPr bwMode="auto">
          <a:xfrm flipH="1">
            <a:off x="304800" y="37338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1" name="Line 7"/>
          <p:cNvSpPr>
            <a:spLocks noChangeShapeType="1"/>
          </p:cNvSpPr>
          <p:nvPr/>
        </p:nvSpPr>
        <p:spPr bwMode="auto">
          <a:xfrm>
            <a:off x="2362200" y="2057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2" name="Line 8"/>
          <p:cNvSpPr>
            <a:spLocks noChangeShapeType="1"/>
          </p:cNvSpPr>
          <p:nvPr/>
        </p:nvSpPr>
        <p:spPr bwMode="auto">
          <a:xfrm>
            <a:off x="1295400" y="37338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3" name="Line 9"/>
          <p:cNvSpPr>
            <a:spLocks noChangeShapeType="1"/>
          </p:cNvSpPr>
          <p:nvPr/>
        </p:nvSpPr>
        <p:spPr bwMode="auto">
          <a:xfrm>
            <a:off x="2286000" y="2057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4" name="Line 10"/>
          <p:cNvSpPr>
            <a:spLocks noChangeShapeType="1"/>
          </p:cNvSpPr>
          <p:nvPr/>
        </p:nvSpPr>
        <p:spPr bwMode="auto">
          <a:xfrm>
            <a:off x="990600" y="2743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5" name="Line 11"/>
          <p:cNvSpPr>
            <a:spLocks noChangeShapeType="1"/>
          </p:cNvSpPr>
          <p:nvPr/>
        </p:nvSpPr>
        <p:spPr bwMode="auto">
          <a:xfrm>
            <a:off x="3200400" y="2743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6" name="Line 12"/>
          <p:cNvSpPr>
            <a:spLocks noChangeShapeType="1"/>
          </p:cNvSpPr>
          <p:nvPr/>
        </p:nvSpPr>
        <p:spPr bwMode="auto">
          <a:xfrm>
            <a:off x="2895600"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7" name="Line 13"/>
          <p:cNvSpPr>
            <a:spLocks noChangeShapeType="1"/>
          </p:cNvSpPr>
          <p:nvPr/>
        </p:nvSpPr>
        <p:spPr bwMode="auto">
          <a:xfrm>
            <a:off x="990600" y="3810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8" name="Line 14"/>
          <p:cNvSpPr>
            <a:spLocks noChangeShapeType="1"/>
          </p:cNvSpPr>
          <p:nvPr/>
        </p:nvSpPr>
        <p:spPr bwMode="auto">
          <a:xfrm>
            <a:off x="1828800" y="44958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79" name="Line 15"/>
          <p:cNvSpPr>
            <a:spLocks noChangeShapeType="1"/>
          </p:cNvSpPr>
          <p:nvPr/>
        </p:nvSpPr>
        <p:spPr bwMode="auto">
          <a:xfrm>
            <a:off x="381000" y="4495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8080" name="Line 16"/>
          <p:cNvSpPr>
            <a:spLocks noChangeShapeType="1"/>
          </p:cNvSpPr>
          <p:nvPr/>
        </p:nvSpPr>
        <p:spPr bwMode="auto">
          <a:xfrm>
            <a:off x="381000" y="5715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3147062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28600"/>
            <a:ext cx="7797800" cy="685800"/>
          </a:xfrm>
        </p:spPr>
        <p:txBody>
          <a:bodyPr/>
          <a:lstStyle/>
          <a:p>
            <a:r>
              <a:rPr lang="zh-CN" altLang="en-US" sz="3200" b="1">
                <a:solidFill>
                  <a:srgbClr val="800000"/>
                </a:solidFill>
              </a:rPr>
              <a:t>左递归规则</a:t>
            </a:r>
            <a:r>
              <a:rPr lang="en-US" altLang="zh-CN" sz="3200" b="1">
                <a:solidFill>
                  <a:srgbClr val="800000"/>
                </a:solidFill>
              </a:rPr>
              <a:t>--</a:t>
            </a:r>
          </a:p>
        </p:txBody>
      </p:sp>
      <p:sp>
        <p:nvSpPr>
          <p:cNvPr id="89091" name="Rectangle 3"/>
          <p:cNvSpPr>
            <a:spLocks noGrp="1" noChangeArrowheads="1"/>
          </p:cNvSpPr>
          <p:nvPr>
            <p:ph type="body" idx="1"/>
          </p:nvPr>
        </p:nvSpPr>
        <p:spPr>
          <a:xfrm>
            <a:off x="381000" y="1600200"/>
            <a:ext cx="8458200" cy="4724400"/>
          </a:xfrm>
        </p:spPr>
        <p:txBody>
          <a:bodyPr/>
          <a:lstStyle/>
          <a:p>
            <a:pPr>
              <a:lnSpc>
                <a:spcPct val="90000"/>
              </a:lnSpc>
              <a:buFontTx/>
              <a:buNone/>
            </a:pPr>
            <a:r>
              <a:rPr lang="en-US" altLang="zh-CN" sz="2800" b="1" dirty="0">
                <a:latin typeface="宋体" pitchFamily="2" charset="-122"/>
              </a:rPr>
              <a:t>G[S]:      S→Sa                                                                                                        </a:t>
            </a:r>
            <a:r>
              <a:rPr lang="en-US" altLang="zh-CN" sz="2800" b="1" dirty="0">
                <a:latin typeface="宋体" pitchFamily="2" charset="-122"/>
                <a:sym typeface="Symbol" pitchFamily="18" charset="2"/>
              </a:rPr>
              <a:t>  </a:t>
            </a:r>
            <a:r>
              <a:rPr lang="en-US" altLang="zh-CN" sz="2800" b="1" dirty="0">
                <a:latin typeface="宋体" pitchFamily="2" charset="-122"/>
              </a:rPr>
              <a:t>S→b      L={ba</a:t>
            </a:r>
            <a:r>
              <a:rPr lang="en-US" altLang="zh-CN" sz="2800" b="1" baseline="52000" dirty="0">
                <a:latin typeface="宋体" pitchFamily="2" charset="-122"/>
              </a:rPr>
              <a:t>n</a:t>
            </a:r>
            <a:r>
              <a:rPr lang="en-US" altLang="zh-CN" sz="2800" b="1" dirty="0">
                <a:latin typeface="宋体" pitchFamily="2" charset="-122"/>
              </a:rPr>
              <a:t> | n≥1}</a:t>
            </a:r>
          </a:p>
          <a:p>
            <a:pPr>
              <a:lnSpc>
                <a:spcPct val="90000"/>
              </a:lnSpc>
              <a:buFontTx/>
              <a:buNone/>
            </a:pPr>
            <a:r>
              <a:rPr lang="en-US" altLang="zh-CN" sz="2800" b="1" dirty="0" smtClean="0">
                <a:latin typeface="宋体" pitchFamily="2" charset="-122"/>
              </a:rPr>
              <a:t>W=baa</a:t>
            </a:r>
          </a:p>
          <a:p>
            <a:pPr>
              <a:lnSpc>
                <a:spcPct val="90000"/>
              </a:lnSpc>
              <a:buFontTx/>
              <a:buNone/>
            </a:pPr>
            <a:r>
              <a:rPr lang="en-US" altLang="zh-CN" sz="2800" dirty="0" smtClean="0"/>
              <a:t>                 </a:t>
            </a:r>
          </a:p>
          <a:p>
            <a:pPr>
              <a:lnSpc>
                <a:spcPct val="90000"/>
              </a:lnSpc>
              <a:buFontTx/>
              <a:buNone/>
            </a:pPr>
            <a:r>
              <a:rPr lang="en-US" altLang="zh-CN" sz="2800" dirty="0" smtClean="0"/>
              <a:t>                                      S</a:t>
            </a:r>
          </a:p>
          <a:p>
            <a:pPr>
              <a:lnSpc>
                <a:spcPct val="90000"/>
              </a:lnSpc>
              <a:buFontTx/>
              <a:buNone/>
            </a:pPr>
            <a:endParaRPr lang="en-US" altLang="zh-CN" sz="2800" dirty="0" smtClean="0"/>
          </a:p>
          <a:p>
            <a:pPr>
              <a:lnSpc>
                <a:spcPct val="90000"/>
              </a:lnSpc>
              <a:buFontTx/>
              <a:buNone/>
            </a:pPr>
            <a:r>
              <a:rPr lang="en-US" altLang="zh-CN" sz="2800" dirty="0" smtClean="0"/>
              <a:t>                               S     a</a:t>
            </a:r>
          </a:p>
          <a:p>
            <a:pPr>
              <a:lnSpc>
                <a:spcPct val="90000"/>
              </a:lnSpc>
              <a:buFontTx/>
              <a:buNone/>
            </a:pPr>
            <a:r>
              <a:rPr lang="en-US" altLang="zh-CN" sz="2800" dirty="0" smtClean="0"/>
              <a:t>                            </a:t>
            </a:r>
            <a:endParaRPr lang="en-US" altLang="zh-CN" sz="2800" dirty="0"/>
          </a:p>
          <a:p>
            <a:pPr>
              <a:lnSpc>
                <a:spcPct val="90000"/>
              </a:lnSpc>
              <a:buFontTx/>
              <a:buNone/>
            </a:pPr>
            <a:r>
              <a:rPr lang="en-US" altLang="zh-CN" sz="2800" dirty="0"/>
              <a:t>                          S      a</a:t>
            </a:r>
          </a:p>
          <a:p>
            <a:pPr>
              <a:lnSpc>
                <a:spcPct val="90000"/>
              </a:lnSpc>
              <a:buFontTx/>
              <a:buNone/>
            </a:pPr>
            <a:r>
              <a:rPr lang="en-US" altLang="zh-CN" sz="2800" dirty="0" smtClean="0"/>
              <a:t>                    b</a:t>
            </a:r>
            <a:endParaRPr lang="en-US" altLang="zh-CN" sz="2800" dirty="0"/>
          </a:p>
          <a:p>
            <a:pPr>
              <a:lnSpc>
                <a:spcPct val="90000"/>
              </a:lnSpc>
              <a:buFontTx/>
              <a:buNone/>
            </a:pPr>
            <a:endParaRPr lang="en-US" altLang="zh-CN" sz="2800" dirty="0"/>
          </a:p>
          <a:p>
            <a:pPr>
              <a:lnSpc>
                <a:spcPct val="90000"/>
              </a:lnSpc>
              <a:buFontTx/>
              <a:buNone/>
            </a:pPr>
            <a:r>
              <a:rPr lang="en-US" altLang="zh-CN" sz="2800" dirty="0"/>
              <a:t>                  </a:t>
            </a:r>
          </a:p>
          <a:p>
            <a:pPr>
              <a:lnSpc>
                <a:spcPct val="90000"/>
              </a:lnSpc>
              <a:buFontTx/>
              <a:buNone/>
            </a:pPr>
            <a:endParaRPr lang="en-US" altLang="zh-CN" sz="2800" dirty="0"/>
          </a:p>
          <a:p>
            <a:pPr>
              <a:lnSpc>
                <a:spcPct val="90000"/>
              </a:lnSpc>
              <a:buFontTx/>
              <a:buNone/>
            </a:pPr>
            <a:endParaRPr lang="en-US" altLang="zh-CN" sz="2800" dirty="0"/>
          </a:p>
        </p:txBody>
      </p:sp>
      <p:sp>
        <p:nvSpPr>
          <p:cNvPr id="89093" name="Line 5"/>
          <p:cNvSpPr>
            <a:spLocks noChangeShapeType="1"/>
          </p:cNvSpPr>
          <p:nvPr/>
        </p:nvSpPr>
        <p:spPr bwMode="auto">
          <a:xfrm flipH="1">
            <a:off x="4038600" y="37338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9094" name="Line 6"/>
          <p:cNvSpPr>
            <a:spLocks noChangeShapeType="1"/>
          </p:cNvSpPr>
          <p:nvPr/>
        </p:nvSpPr>
        <p:spPr bwMode="auto">
          <a:xfrm flipH="1">
            <a:off x="3352800" y="37338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9095" name="Line 7"/>
          <p:cNvSpPr>
            <a:spLocks noChangeShapeType="1"/>
          </p:cNvSpPr>
          <p:nvPr/>
        </p:nvSpPr>
        <p:spPr bwMode="auto">
          <a:xfrm flipH="1">
            <a:off x="2743200" y="4724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9096" name="Line 8"/>
          <p:cNvSpPr>
            <a:spLocks noChangeShapeType="1"/>
          </p:cNvSpPr>
          <p:nvPr/>
        </p:nvSpPr>
        <p:spPr bwMode="auto">
          <a:xfrm>
            <a:off x="3352800" y="47244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
        <p:nvSpPr>
          <p:cNvPr id="89097" name="Line 9"/>
          <p:cNvSpPr>
            <a:spLocks noChangeShapeType="1"/>
          </p:cNvSpPr>
          <p:nvPr/>
        </p:nvSpPr>
        <p:spPr bwMode="auto">
          <a:xfrm flipH="1">
            <a:off x="2286000" y="5638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00"/>
              </a:solidFill>
              <a:ea typeface="宋体" pitchFamily="2" charset="-122"/>
            </a:endParaRPr>
          </a:p>
        </p:txBody>
      </p:sp>
    </p:spTree>
    <p:extLst>
      <p:ext uri="{BB962C8B-B14F-4D97-AF65-F5344CB8AC3E}">
        <p14:creationId xmlns:p14="http://schemas.microsoft.com/office/powerpoint/2010/main" val="2167383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dirty="0">
                <a:latin typeface="宋体" charset="-122"/>
              </a:rPr>
              <a:t>左递归的消除</a:t>
            </a:r>
          </a:p>
        </p:txBody>
      </p:sp>
      <p:sp>
        <p:nvSpPr>
          <p:cNvPr id="235523" name="Rectangle 3"/>
          <p:cNvSpPr>
            <a:spLocks noGrp="1" noChangeArrowheads="1"/>
          </p:cNvSpPr>
          <p:nvPr>
            <p:ph type="body" idx="1"/>
          </p:nvPr>
        </p:nvSpPr>
        <p:spPr>
          <a:xfrm>
            <a:off x="228600" y="1219200"/>
            <a:ext cx="8686800" cy="1006475"/>
          </a:xfrm>
        </p:spPr>
        <p:txBody>
          <a:bodyPr/>
          <a:lstStyle/>
          <a:p>
            <a:pPr marL="0" indent="0">
              <a:buFont typeface="Monotype Sorts" pitchFamily="2" charset="2"/>
              <a:buNone/>
            </a:pPr>
            <a:r>
              <a:rPr lang="zh-CN" altLang="en-US">
                <a:latin typeface="宋体" charset="-122"/>
              </a:rPr>
              <a:t>一个文法是</a:t>
            </a:r>
            <a:r>
              <a:rPr lang="zh-CN" altLang="en-US">
                <a:solidFill>
                  <a:srgbClr val="0000FF"/>
                </a:solidFill>
                <a:latin typeface="宋体" charset="-122"/>
              </a:rPr>
              <a:t>左递归</a:t>
            </a:r>
            <a:r>
              <a:rPr lang="zh-CN" altLang="en-US">
                <a:latin typeface="宋体" charset="-122"/>
              </a:rPr>
              <a:t>的，如果它有非终结符号</a:t>
            </a:r>
            <a:r>
              <a:rPr lang="en-US" altLang="zh-CN">
                <a:latin typeface="宋体" charset="-122"/>
              </a:rPr>
              <a:t>A</a:t>
            </a:r>
            <a:r>
              <a:rPr lang="zh-CN" altLang="en-US">
                <a:latin typeface="宋体" charset="-122"/>
              </a:rPr>
              <a:t>，对某个文法符号串</a:t>
            </a:r>
            <a:r>
              <a:rPr lang="zh-CN" altLang="en-US">
                <a:latin typeface="宋体" charset="-122"/>
                <a:sym typeface="Symbol" pitchFamily="18" charset="2"/>
              </a:rPr>
              <a:t></a:t>
            </a:r>
            <a:r>
              <a:rPr lang="zh-CN" altLang="en-US">
                <a:latin typeface="宋体" charset="-122"/>
              </a:rPr>
              <a:t>，存在推导：</a:t>
            </a:r>
          </a:p>
        </p:txBody>
      </p:sp>
      <p:sp>
        <p:nvSpPr>
          <p:cNvPr id="235524" name="Rectangle 4"/>
          <p:cNvSpPr>
            <a:spLocks noChangeArrowheads="1"/>
          </p:cNvSpPr>
          <p:nvPr/>
        </p:nvSpPr>
        <p:spPr bwMode="auto">
          <a:xfrm>
            <a:off x="304800" y="3047999"/>
            <a:ext cx="8640763" cy="3576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dirty="0" smtClean="0">
                <a:latin typeface="宋体" charset="-122"/>
              </a:rPr>
              <a:t>消除</a:t>
            </a:r>
            <a:r>
              <a:rPr lang="zh-CN" altLang="en-US" dirty="0">
                <a:latin typeface="宋体" charset="-122"/>
              </a:rPr>
              <a:t>直接</a:t>
            </a:r>
            <a:r>
              <a:rPr lang="zh-CN" altLang="en-US" dirty="0" smtClean="0">
                <a:latin typeface="宋体" charset="-122"/>
              </a:rPr>
              <a:t>左</a:t>
            </a:r>
            <a:r>
              <a:rPr lang="zh-CN" altLang="en-US" dirty="0">
                <a:latin typeface="宋体" charset="-122"/>
              </a:rPr>
              <a:t>递归的方法：</a:t>
            </a:r>
          </a:p>
          <a:p>
            <a:pPr>
              <a:buFont typeface="Monotype Sorts" pitchFamily="2" charset="2"/>
              <a:buNone/>
            </a:pPr>
            <a:r>
              <a:rPr lang="zh-CN" altLang="en-US" dirty="0">
                <a:solidFill>
                  <a:srgbClr val="0000FF"/>
                </a:solidFill>
                <a:latin typeface="宋体" charset="-122"/>
              </a:rPr>
              <a:t>简单情况</a:t>
            </a:r>
            <a:r>
              <a:rPr lang="zh-CN" altLang="en-US" dirty="0">
                <a:latin typeface="宋体" charset="-122"/>
              </a:rPr>
              <a:t>：如果文法</a:t>
            </a:r>
            <a:r>
              <a:rPr lang="en-US" altLang="zh-CN" dirty="0">
                <a:latin typeface="宋体" charset="-122"/>
              </a:rPr>
              <a:t>G</a:t>
            </a:r>
            <a:r>
              <a:rPr lang="zh-CN" altLang="en-US" dirty="0">
                <a:latin typeface="宋体" charset="-122"/>
              </a:rPr>
              <a:t>有产生式：</a:t>
            </a:r>
            <a:r>
              <a:rPr lang="en-US" altLang="zh-CN" sz="2400" dirty="0">
                <a:latin typeface="宋体" charset="-122"/>
              </a:rPr>
              <a:t>A</a:t>
            </a:r>
            <a:r>
              <a:rPr lang="en-US" altLang="zh-CN" sz="2400" dirty="0">
                <a:latin typeface="宋体" charset="-122"/>
                <a:sym typeface="Symbol" pitchFamily="18" charset="2"/>
              </a:rPr>
              <a:t></a:t>
            </a:r>
            <a:r>
              <a:rPr lang="en-US" altLang="zh-CN" sz="2400" dirty="0">
                <a:latin typeface="宋体" charset="-122"/>
              </a:rPr>
              <a:t>A</a:t>
            </a:r>
            <a:r>
              <a:rPr lang="en-US" altLang="zh-CN" sz="2400" dirty="0">
                <a:latin typeface="宋体" charset="-122"/>
                <a:sym typeface="Symbol" pitchFamily="18" charset="2"/>
              </a:rPr>
              <a:t></a:t>
            </a:r>
            <a:r>
              <a:rPr lang="en-US" altLang="zh-CN" sz="2400" dirty="0">
                <a:latin typeface="宋体" charset="-122"/>
              </a:rPr>
              <a:t>|</a:t>
            </a:r>
            <a:r>
              <a:rPr lang="en-US" altLang="zh-CN" sz="2400" dirty="0">
                <a:latin typeface="宋体" charset="-122"/>
                <a:sym typeface="Symbol" pitchFamily="18" charset="2"/>
              </a:rPr>
              <a:t></a:t>
            </a:r>
            <a:endParaRPr lang="en-US" altLang="zh-CN" dirty="0">
              <a:latin typeface="宋体" charset="-122"/>
              <a:sym typeface="Symbol" pitchFamily="18" charset="2"/>
            </a:endParaRPr>
          </a:p>
          <a:p>
            <a:pPr>
              <a:buFont typeface="Monotype Sorts" pitchFamily="2" charset="2"/>
              <a:buNone/>
            </a:pPr>
            <a:r>
              <a:rPr lang="zh-CN" altLang="en-US" dirty="0">
                <a:latin typeface="宋体" charset="-122"/>
              </a:rPr>
              <a:t>可以把</a:t>
            </a:r>
            <a:r>
              <a:rPr lang="en-US" altLang="zh-CN" dirty="0">
                <a:latin typeface="宋体" charset="-122"/>
              </a:rPr>
              <a:t>A</a:t>
            </a:r>
            <a:r>
              <a:rPr lang="zh-CN" altLang="en-US" dirty="0">
                <a:latin typeface="宋体" charset="-122"/>
              </a:rPr>
              <a:t>的这两个产生式改写为：</a:t>
            </a:r>
            <a:r>
              <a:rPr lang="en-US" altLang="zh-CN" sz="2400" dirty="0">
                <a:latin typeface="宋体" charset="-122"/>
              </a:rPr>
              <a:t>A</a:t>
            </a:r>
            <a:r>
              <a:rPr lang="en-US" altLang="zh-CN" sz="2400" dirty="0">
                <a:latin typeface="宋体" charset="-122"/>
                <a:sym typeface="Symbol" pitchFamily="18" charset="2"/>
              </a:rPr>
              <a:t></a:t>
            </a:r>
            <a:r>
              <a:rPr lang="en-US" altLang="zh-CN" sz="2400" dirty="0">
                <a:latin typeface="宋体" charset="-122"/>
              </a:rPr>
              <a:t>A</a:t>
            </a:r>
            <a:r>
              <a:rPr lang="en-US" altLang="zh-CN" sz="2400" dirty="0">
                <a:latin typeface="宋体" charset="-122"/>
                <a:sym typeface="Symbol" pitchFamily="18" charset="2"/>
              </a:rPr>
              <a:t></a:t>
            </a:r>
            <a:endParaRPr lang="en-US" altLang="zh-CN" dirty="0">
              <a:latin typeface="宋体" charset="-122"/>
            </a:endParaRPr>
          </a:p>
          <a:p>
            <a:pPr lvl="1" algn="just">
              <a:buFontTx/>
              <a:buNone/>
            </a:pPr>
            <a:r>
              <a:rPr lang="en-US" altLang="zh-CN" dirty="0">
                <a:latin typeface="宋体" charset="-122"/>
              </a:rPr>
              <a:t>                               A</a:t>
            </a:r>
            <a:r>
              <a:rPr lang="en-US" altLang="zh-CN" dirty="0">
                <a:latin typeface="宋体" charset="-122"/>
                <a:sym typeface="Symbol" pitchFamily="18" charset="2"/>
              </a:rPr>
              <a:t></a:t>
            </a:r>
            <a:r>
              <a:rPr lang="en-US" altLang="zh-CN" dirty="0">
                <a:latin typeface="宋体" charset="-122"/>
              </a:rPr>
              <a:t>A</a:t>
            </a:r>
            <a:r>
              <a:rPr lang="en-US" altLang="zh-CN" dirty="0">
                <a:latin typeface="宋体" charset="-122"/>
                <a:sym typeface="Symbol" pitchFamily="18" charset="2"/>
              </a:rPr>
              <a:t></a:t>
            </a:r>
            <a:r>
              <a:rPr lang="en-US" altLang="zh-CN" dirty="0">
                <a:latin typeface="宋体" charset="-122"/>
              </a:rPr>
              <a:t>|</a:t>
            </a:r>
            <a:r>
              <a:rPr lang="en-US" altLang="zh-CN" dirty="0" smtClean="0">
                <a:latin typeface="宋体" charset="-122"/>
                <a:sym typeface="Symbol" pitchFamily="18" charset="2"/>
              </a:rPr>
              <a:t></a:t>
            </a:r>
          </a:p>
          <a:p>
            <a:pPr algn="just">
              <a:buFont typeface="Monotype Sorts" pitchFamily="2" charset="2"/>
              <a:buNone/>
            </a:pPr>
            <a:r>
              <a:rPr lang="zh-CN" altLang="en-US" dirty="0" smtClean="0">
                <a:latin typeface="宋体" charset="-122"/>
              </a:rPr>
              <a:t>这</a:t>
            </a:r>
            <a:r>
              <a:rPr lang="zh-CN" altLang="en-US" dirty="0">
                <a:latin typeface="宋体" charset="-122"/>
              </a:rPr>
              <a:t>两组产生式是等价的</a:t>
            </a:r>
          </a:p>
          <a:p>
            <a:pPr lvl="1" algn="just">
              <a:buFontTx/>
              <a:buNone/>
            </a:pPr>
            <a:r>
              <a:rPr lang="zh-CN" altLang="en-US" dirty="0">
                <a:latin typeface="宋体" charset="-122"/>
              </a:rPr>
              <a:t>由于从</a:t>
            </a:r>
            <a:r>
              <a:rPr lang="en-US" altLang="zh-CN" dirty="0">
                <a:latin typeface="宋体" charset="-122"/>
              </a:rPr>
              <a:t>A</a:t>
            </a:r>
            <a:r>
              <a:rPr lang="zh-CN" altLang="en-US" dirty="0">
                <a:latin typeface="宋体" charset="-122"/>
              </a:rPr>
              <a:t>推导出的符号串是相同的，即都是</a:t>
            </a:r>
            <a:r>
              <a:rPr lang="zh-CN" altLang="en-US" dirty="0">
                <a:latin typeface="宋体" charset="-122"/>
                <a:sym typeface="Symbol" pitchFamily="18" charset="2"/>
              </a:rPr>
              <a:t></a:t>
            </a:r>
            <a:r>
              <a:rPr lang="en-US" altLang="zh-CN" dirty="0">
                <a:latin typeface="Times New Roman"/>
              </a:rPr>
              <a:t>…</a:t>
            </a:r>
            <a:r>
              <a:rPr lang="en-US" altLang="zh-CN" dirty="0">
                <a:latin typeface="宋体" charset="-122"/>
                <a:sym typeface="Symbol" pitchFamily="18" charset="2"/>
              </a:rPr>
              <a:t></a:t>
            </a:r>
          </a:p>
        </p:txBody>
      </p:sp>
      <p:grpSp>
        <p:nvGrpSpPr>
          <p:cNvPr id="235525" name="Group 5"/>
          <p:cNvGrpSpPr>
            <a:grpSpLocks/>
          </p:cNvGrpSpPr>
          <p:nvPr/>
        </p:nvGrpSpPr>
        <p:grpSpPr bwMode="auto">
          <a:xfrm>
            <a:off x="5186363" y="1828800"/>
            <a:ext cx="1116012" cy="481013"/>
            <a:chOff x="1862" y="1440"/>
            <a:chExt cx="703" cy="303"/>
          </a:xfrm>
        </p:grpSpPr>
        <p:sp>
          <p:nvSpPr>
            <p:cNvPr id="235526" name="Text Box 6"/>
            <p:cNvSpPr txBox="1">
              <a:spLocks noChangeArrowheads="1"/>
            </p:cNvSpPr>
            <p:nvPr/>
          </p:nvSpPr>
          <p:spPr bwMode="auto">
            <a:xfrm>
              <a:off x="1862" y="1493"/>
              <a:ext cx="70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r>
                <a:rPr lang="en-US" altLang="zh-CN" sz="2000" b="1">
                  <a:latin typeface="宋体" charset="-122"/>
                </a:rPr>
                <a:t>A    A</a:t>
              </a:r>
              <a:r>
                <a:rPr lang="en-US" altLang="zh-CN" sz="2000" b="1">
                  <a:latin typeface="宋体" charset="-122"/>
                  <a:sym typeface="Symbol" pitchFamily="18" charset="2"/>
                </a:rPr>
                <a:t></a:t>
              </a:r>
            </a:p>
          </p:txBody>
        </p:sp>
        <p:sp>
          <p:nvSpPr>
            <p:cNvPr id="235527" name="Rectangle 7"/>
            <p:cNvSpPr>
              <a:spLocks noChangeArrowheads="1"/>
            </p:cNvSpPr>
            <p:nvPr/>
          </p:nvSpPr>
          <p:spPr bwMode="auto">
            <a:xfrm>
              <a:off x="2064" y="1440"/>
              <a:ext cx="2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2700" tIns="12700" rIns="12700" bIns="12700"/>
            <a:lstStyle/>
            <a:p>
              <a:pPr algn="just"/>
              <a:r>
                <a:rPr lang="en-US" altLang="zh-CN" sz="2000" b="1"/>
                <a:t>+</a:t>
              </a:r>
              <a:r>
                <a:rPr lang="en-US" altLang="zh-CN" sz="2000" b="1">
                  <a:sym typeface="Symbol" pitchFamily="18" charset="2"/>
                </a:rPr>
                <a:t></a:t>
              </a:r>
              <a:endParaRPr lang="en-US" altLang="zh-CN" sz="2000" b="1"/>
            </a:p>
          </p:txBody>
        </p:sp>
      </p:grpSp>
      <p:sp>
        <p:nvSpPr>
          <p:cNvPr id="235528" name="Text Box 8"/>
          <p:cNvSpPr txBox="1">
            <a:spLocks noChangeArrowheads="1"/>
          </p:cNvSpPr>
          <p:nvPr/>
        </p:nvSpPr>
        <p:spPr bwMode="auto">
          <a:xfrm>
            <a:off x="609600" y="2346325"/>
            <a:ext cx="77073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lang="zh-CN" altLang="en-US" sz="2800" b="1">
                <a:latin typeface="黑体" pitchFamily="2" charset="-122"/>
                <a:ea typeface="黑体" pitchFamily="2" charset="-122"/>
              </a:rPr>
              <a:t>若存在某个</a:t>
            </a:r>
            <a:r>
              <a:rPr lang="zh-CN" altLang="en-US" sz="2800" b="1">
                <a:latin typeface="黑体" pitchFamily="2" charset="-122"/>
                <a:ea typeface="黑体" pitchFamily="2" charset="-122"/>
                <a:sym typeface="Symbol" pitchFamily="18" charset="2"/>
              </a:rPr>
              <a:t></a:t>
            </a:r>
            <a:r>
              <a:rPr lang="en-US" altLang="zh-CN" sz="2800" b="1">
                <a:latin typeface="黑体" pitchFamily="2" charset="-122"/>
                <a:ea typeface="黑体" pitchFamily="2" charset="-122"/>
              </a:rPr>
              <a:t>=</a:t>
            </a:r>
            <a:r>
              <a:rPr lang="en-US" altLang="zh-CN" sz="2800" b="1">
                <a:latin typeface="黑体" pitchFamily="2" charset="-122"/>
                <a:ea typeface="黑体" pitchFamily="2" charset="-122"/>
                <a:sym typeface="Symbol" pitchFamily="18" charset="2"/>
              </a:rPr>
              <a:t></a:t>
            </a:r>
            <a:r>
              <a:rPr lang="zh-CN" altLang="en-US" sz="2800" b="1">
                <a:latin typeface="黑体" pitchFamily="2" charset="-122"/>
                <a:ea typeface="黑体" pitchFamily="2" charset="-122"/>
              </a:rPr>
              <a:t>，则称该文法是</a:t>
            </a:r>
            <a:r>
              <a:rPr lang="zh-CN" altLang="en-US" sz="2800" b="1">
                <a:solidFill>
                  <a:srgbClr val="0000FF"/>
                </a:solidFill>
                <a:latin typeface="黑体" pitchFamily="2" charset="-122"/>
                <a:ea typeface="黑体" pitchFamily="2" charset="-122"/>
              </a:rPr>
              <a:t>有环路的</a:t>
            </a:r>
            <a:r>
              <a:rPr lang="zh-CN" altLang="en-US" sz="2800" b="1">
                <a:latin typeface="黑体" pitchFamily="2" charset="-122"/>
                <a:ea typeface="黑体" pitchFamily="2" charset="-12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67</a:t>
            </a:fld>
            <a:endParaRPr lang="en-US" altLang="zh-CN"/>
          </a:p>
        </p:txBody>
      </p:sp>
    </p:spTree>
    <p:extLst>
      <p:ext uri="{BB962C8B-B14F-4D97-AF65-F5344CB8AC3E}">
        <p14:creationId xmlns:p14="http://schemas.microsoft.com/office/powerpoint/2010/main" val="143632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up)">
                                      <p:cBhvr>
                                        <p:cTn id="7" dur="500"/>
                                        <p:tgtEl>
                                          <p:spTgt spid="23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25"/>
                                        </p:tgtEl>
                                        <p:attrNameLst>
                                          <p:attrName>style.visibility</p:attrName>
                                        </p:attrNameLst>
                                      </p:cBhvr>
                                      <p:to>
                                        <p:strVal val="visible"/>
                                      </p:to>
                                    </p:set>
                                    <p:animEffect transition="in" filter="wipe(left)">
                                      <p:cBhvr>
                                        <p:cTn id="12" dur="500"/>
                                        <p:tgtEl>
                                          <p:spTgt spid="235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8"/>
                                        </p:tgtEl>
                                        <p:attrNameLst>
                                          <p:attrName>style.visibility</p:attrName>
                                        </p:attrNameLst>
                                      </p:cBhvr>
                                      <p:to>
                                        <p:strVal val="visible"/>
                                      </p:to>
                                    </p:set>
                                    <p:animEffect transition="in" filter="wipe(left)">
                                      <p:cBhvr>
                                        <p:cTn id="17" dur="500"/>
                                        <p:tgtEl>
                                          <p:spTgt spid="2355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24">
                                            <p:txEl>
                                              <p:pRg st="0" end="0"/>
                                            </p:txEl>
                                          </p:spTgt>
                                        </p:tgtEl>
                                        <p:attrNameLst>
                                          <p:attrName>style.visibility</p:attrName>
                                        </p:attrNameLst>
                                      </p:cBhvr>
                                      <p:to>
                                        <p:strVal val="visible"/>
                                      </p:to>
                                    </p:set>
                                    <p:animEffect transition="in" filter="wipe(up)">
                                      <p:cBhvr>
                                        <p:cTn id="22" dur="500"/>
                                        <p:tgtEl>
                                          <p:spTgt spid="23552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524">
                                            <p:txEl>
                                              <p:pRg st="1" end="1"/>
                                            </p:txEl>
                                          </p:spTgt>
                                        </p:tgtEl>
                                        <p:attrNameLst>
                                          <p:attrName>style.visibility</p:attrName>
                                        </p:attrNameLst>
                                      </p:cBhvr>
                                      <p:to>
                                        <p:strVal val="visible"/>
                                      </p:to>
                                    </p:set>
                                    <p:animEffect transition="in" filter="wipe(up)">
                                      <p:cBhvr>
                                        <p:cTn id="27" dur="500"/>
                                        <p:tgtEl>
                                          <p:spTgt spid="23552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524">
                                            <p:txEl>
                                              <p:pRg st="2" end="2"/>
                                            </p:txEl>
                                          </p:spTgt>
                                        </p:tgtEl>
                                        <p:attrNameLst>
                                          <p:attrName>style.visibility</p:attrName>
                                        </p:attrNameLst>
                                      </p:cBhvr>
                                      <p:to>
                                        <p:strVal val="visible"/>
                                      </p:to>
                                    </p:set>
                                    <p:animEffect transition="in" filter="wipe(up)">
                                      <p:cBhvr>
                                        <p:cTn id="32" dur="500"/>
                                        <p:tgtEl>
                                          <p:spTgt spid="235524">
                                            <p:txEl>
                                              <p:pRg st="2" end="2"/>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5524">
                                            <p:txEl>
                                              <p:pRg st="3" end="3"/>
                                            </p:txEl>
                                          </p:spTgt>
                                        </p:tgtEl>
                                        <p:attrNameLst>
                                          <p:attrName>style.visibility</p:attrName>
                                        </p:attrNameLst>
                                      </p:cBhvr>
                                      <p:to>
                                        <p:strVal val="visible"/>
                                      </p:to>
                                    </p:set>
                                    <p:animEffect transition="in" filter="wipe(up)">
                                      <p:cBhvr>
                                        <p:cTn id="35" dur="500"/>
                                        <p:tgtEl>
                                          <p:spTgt spid="235524">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35524">
                                            <p:txEl>
                                              <p:pRg st="4" end="4"/>
                                            </p:txEl>
                                          </p:spTgt>
                                        </p:tgtEl>
                                        <p:attrNameLst>
                                          <p:attrName>style.visibility</p:attrName>
                                        </p:attrNameLst>
                                      </p:cBhvr>
                                      <p:to>
                                        <p:strVal val="visible"/>
                                      </p:to>
                                    </p:set>
                                    <p:animEffect transition="in" filter="wipe(up)">
                                      <p:cBhvr>
                                        <p:cTn id="40" dur="500"/>
                                        <p:tgtEl>
                                          <p:spTgt spid="235524">
                                            <p:txEl>
                                              <p:pRg st="4" end="4"/>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35524">
                                            <p:txEl>
                                              <p:pRg st="5" end="5"/>
                                            </p:txEl>
                                          </p:spTgt>
                                        </p:tgtEl>
                                        <p:attrNameLst>
                                          <p:attrName>style.visibility</p:attrName>
                                        </p:attrNameLst>
                                      </p:cBhvr>
                                      <p:to>
                                        <p:strVal val="visible"/>
                                      </p:to>
                                    </p:set>
                                    <p:animEffect transition="in" filter="wipe(up)">
                                      <p:cBhvr>
                                        <p:cTn id="43" dur="500"/>
                                        <p:tgtEl>
                                          <p:spTgt spid="2355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P spid="235524" grpId="0" build="p" autoUpdateAnimBg="0"/>
      <p:bldP spid="23552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a:xfrm>
            <a:off x="116505" y="1268761"/>
            <a:ext cx="8686800" cy="5310590"/>
          </a:xfrm>
        </p:spPr>
        <p:txBody>
          <a:bodyPr/>
          <a:lstStyle/>
          <a:p>
            <a:pPr algn="just"/>
            <a:r>
              <a:rPr lang="zh-CN" altLang="en-US" dirty="0">
                <a:latin typeface="Verdana" pitchFamily="34" charset="0"/>
              </a:rPr>
              <a:t>例：消除表达式文法中的左递归</a:t>
            </a:r>
            <a:r>
              <a:rPr lang="zh-CN" altLang="en-US" dirty="0" smtClean="0">
                <a:latin typeface="Verdana" pitchFamily="34" charset="0"/>
              </a:rPr>
              <a:t>：</a:t>
            </a:r>
            <a:endParaRPr lang="en-US" altLang="zh-CN" dirty="0" smtClean="0">
              <a:latin typeface="Verdana" pitchFamily="34" charset="0"/>
            </a:endParaRPr>
          </a:p>
          <a:p>
            <a:pPr marL="457200" lvl="1" indent="0">
              <a:buNone/>
            </a:pPr>
            <a:r>
              <a:rPr lang="en-US" altLang="zh-CN" dirty="0" smtClean="0">
                <a:latin typeface="Verdana" pitchFamily="34" charset="0"/>
              </a:rPr>
              <a:t>		E</a:t>
            </a:r>
            <a:r>
              <a:rPr lang="en-US" altLang="zh-CN" dirty="0">
                <a:latin typeface="Verdana" pitchFamily="34" charset="0"/>
                <a:sym typeface="Symbol" pitchFamily="18" charset="2"/>
              </a:rPr>
              <a:t></a:t>
            </a:r>
            <a:r>
              <a:rPr lang="en-US" altLang="zh-CN" dirty="0" smtClean="0">
                <a:latin typeface="Verdana" pitchFamily="34" charset="0"/>
              </a:rPr>
              <a:t>E+T|T</a:t>
            </a:r>
          </a:p>
          <a:p>
            <a:pPr marL="457200" lvl="1" indent="0">
              <a:buNone/>
            </a:pPr>
            <a:r>
              <a:rPr lang="en-US" altLang="zh-CN" dirty="0" smtClean="0">
                <a:latin typeface="Verdana" pitchFamily="34" charset="0"/>
              </a:rPr>
              <a:t>		T</a:t>
            </a:r>
            <a:r>
              <a:rPr lang="en-US" altLang="zh-CN" dirty="0">
                <a:latin typeface="Verdana" pitchFamily="34" charset="0"/>
                <a:sym typeface="Symbol" pitchFamily="18" charset="2"/>
              </a:rPr>
              <a:t></a:t>
            </a:r>
            <a:r>
              <a:rPr lang="en-US" altLang="zh-CN" dirty="0">
                <a:latin typeface="Verdana" pitchFamily="34" charset="0"/>
              </a:rPr>
              <a:t>T*F|F     </a:t>
            </a:r>
            <a:endParaRPr lang="en-US" altLang="zh-CN" dirty="0" smtClean="0">
              <a:latin typeface="Verdana" pitchFamily="34" charset="0"/>
            </a:endParaRPr>
          </a:p>
          <a:p>
            <a:pPr marL="457200" lvl="1" indent="0">
              <a:buNone/>
            </a:pPr>
            <a:r>
              <a:rPr lang="en-US" altLang="zh-CN" dirty="0" smtClean="0">
                <a:latin typeface="Verdana" pitchFamily="34" charset="0"/>
              </a:rPr>
              <a:t>		F</a:t>
            </a:r>
            <a:r>
              <a:rPr lang="en-US" altLang="zh-CN" dirty="0">
                <a:latin typeface="Verdana" pitchFamily="34" charset="0"/>
                <a:sym typeface="Symbol" pitchFamily="18" charset="2"/>
              </a:rPr>
              <a:t></a:t>
            </a:r>
            <a:r>
              <a:rPr lang="en-US" altLang="zh-CN" dirty="0">
                <a:latin typeface="Verdana" pitchFamily="34" charset="0"/>
              </a:rPr>
              <a:t>(E)|</a:t>
            </a:r>
            <a:r>
              <a:rPr lang="en-US" altLang="zh-CN" dirty="0" smtClean="0">
                <a:latin typeface="Verdana" pitchFamily="34" charset="0"/>
              </a:rPr>
              <a:t>id</a:t>
            </a:r>
          </a:p>
          <a:p>
            <a:pPr lvl="1"/>
            <a:endParaRPr lang="en-US" altLang="zh-CN" sz="2000" dirty="0" smtClean="0">
              <a:latin typeface="Verdana" pitchFamily="34" charset="0"/>
            </a:endParaRPr>
          </a:p>
          <a:p>
            <a:pPr algn="just"/>
            <a:r>
              <a:rPr lang="zh-CN" altLang="en-US" dirty="0" smtClean="0">
                <a:latin typeface="Verdana" pitchFamily="34" charset="0"/>
              </a:rPr>
              <a:t>利用</a:t>
            </a:r>
            <a:r>
              <a:rPr lang="zh-CN" altLang="en-US" dirty="0">
                <a:latin typeface="Verdana" pitchFamily="34" charset="0"/>
              </a:rPr>
              <a:t>消除直接左递归的方法，可以改写为</a:t>
            </a:r>
            <a:r>
              <a:rPr lang="en-US" altLang="zh-CN" dirty="0">
                <a:latin typeface="Verdana" pitchFamily="34" charset="0"/>
              </a:rPr>
              <a:t>:</a:t>
            </a:r>
            <a:endParaRPr lang="zh-CN" altLang="zh-CN" dirty="0">
              <a:latin typeface="Verdana" pitchFamily="34" charset="0"/>
            </a:endParaRPr>
          </a:p>
          <a:p>
            <a:pPr algn="just">
              <a:buFont typeface="Monotype Sorts" pitchFamily="2" charset="2"/>
              <a:buNone/>
            </a:pPr>
            <a:r>
              <a:rPr lang="zh-CN" altLang="zh-CN" sz="2400" dirty="0">
                <a:latin typeface="Verdana" pitchFamily="34" charset="0"/>
              </a:rPr>
              <a:t>          </a:t>
            </a:r>
            <a:r>
              <a:rPr lang="en-US" altLang="zh-CN" sz="2400" dirty="0">
                <a:latin typeface="Verdana" pitchFamily="34" charset="0"/>
              </a:rPr>
              <a:t>       E</a:t>
            </a:r>
            <a:r>
              <a:rPr lang="en-US" altLang="zh-CN" sz="2400" dirty="0">
                <a:latin typeface="Verdana" pitchFamily="34" charset="0"/>
                <a:sym typeface="Symbol" pitchFamily="18" charset="2"/>
              </a:rPr>
              <a:t></a:t>
            </a:r>
            <a:r>
              <a:rPr lang="en-US" altLang="zh-CN" sz="2400" dirty="0">
                <a:latin typeface="Verdana" pitchFamily="34" charset="0"/>
              </a:rPr>
              <a:t>TE</a:t>
            </a:r>
            <a:r>
              <a:rPr lang="en-US" altLang="zh-CN" sz="2400" dirty="0">
                <a:latin typeface="Verdana" pitchFamily="34" charset="0"/>
                <a:sym typeface="Symbol" pitchFamily="18" charset="2"/>
              </a:rPr>
              <a:t></a:t>
            </a:r>
            <a:endParaRPr lang="en-US" altLang="zh-CN" sz="2400" dirty="0">
              <a:latin typeface="Verdana" pitchFamily="34" charset="0"/>
            </a:endParaRPr>
          </a:p>
          <a:p>
            <a:pPr>
              <a:buFont typeface="Monotype Sorts" pitchFamily="2" charset="2"/>
              <a:buNone/>
            </a:pPr>
            <a:r>
              <a:rPr lang="en-US" altLang="zh-CN" sz="2400" dirty="0">
                <a:latin typeface="Verdana" pitchFamily="34" charset="0"/>
              </a:rPr>
              <a:t>                 E</a:t>
            </a:r>
            <a:r>
              <a:rPr lang="en-US" altLang="zh-CN" sz="2400" dirty="0">
                <a:latin typeface="Verdana" pitchFamily="34" charset="0"/>
                <a:sym typeface="Symbol" pitchFamily="18" charset="2"/>
              </a:rPr>
              <a:t></a:t>
            </a:r>
            <a:r>
              <a:rPr lang="en-US" altLang="zh-CN" sz="2400" dirty="0">
                <a:latin typeface="Verdana" pitchFamily="34" charset="0"/>
              </a:rPr>
              <a:t>+TE</a:t>
            </a:r>
            <a:r>
              <a:rPr lang="en-US" altLang="zh-CN" sz="2400" dirty="0">
                <a:latin typeface="Verdana" pitchFamily="34" charset="0"/>
                <a:sym typeface="Symbol" pitchFamily="18" charset="2"/>
              </a:rPr>
              <a:t> </a:t>
            </a:r>
            <a:r>
              <a:rPr lang="en-US" altLang="zh-CN" sz="2400" dirty="0">
                <a:latin typeface="Verdana" pitchFamily="34" charset="0"/>
              </a:rPr>
              <a:t>| </a:t>
            </a:r>
            <a:r>
              <a:rPr lang="en-US" altLang="zh-CN" sz="2400" dirty="0">
                <a:latin typeface="Verdana" pitchFamily="34" charset="0"/>
                <a:sym typeface="Symbol" pitchFamily="18" charset="2"/>
              </a:rPr>
              <a:t></a:t>
            </a:r>
            <a:endParaRPr lang="en-US" altLang="zh-CN" sz="2400" dirty="0">
              <a:latin typeface="Verdana" pitchFamily="34" charset="0"/>
            </a:endParaRPr>
          </a:p>
          <a:p>
            <a:pPr>
              <a:buFont typeface="Monotype Sorts" pitchFamily="2" charset="2"/>
              <a:buNone/>
            </a:pPr>
            <a:r>
              <a:rPr lang="en-US" altLang="zh-CN" sz="2400" dirty="0">
                <a:latin typeface="Verdana" pitchFamily="34" charset="0"/>
              </a:rPr>
              <a:t>                 T</a:t>
            </a:r>
            <a:r>
              <a:rPr lang="en-US" altLang="zh-CN" sz="2400" dirty="0">
                <a:latin typeface="Verdana" pitchFamily="34" charset="0"/>
                <a:sym typeface="Symbol" pitchFamily="18" charset="2"/>
              </a:rPr>
              <a:t></a:t>
            </a:r>
            <a:r>
              <a:rPr lang="en-US" altLang="zh-CN" sz="2400" dirty="0">
                <a:latin typeface="Verdana" pitchFamily="34" charset="0"/>
              </a:rPr>
              <a:t>FT</a:t>
            </a:r>
            <a:r>
              <a:rPr lang="en-US" altLang="zh-CN" sz="2400" dirty="0">
                <a:latin typeface="Verdana" pitchFamily="34" charset="0"/>
                <a:sym typeface="Symbol" pitchFamily="18" charset="2"/>
              </a:rPr>
              <a:t></a:t>
            </a:r>
          </a:p>
          <a:p>
            <a:pPr>
              <a:buFont typeface="Monotype Sorts" pitchFamily="2" charset="2"/>
              <a:buNone/>
            </a:pPr>
            <a:r>
              <a:rPr lang="en-US" altLang="zh-CN" sz="2400" dirty="0">
                <a:latin typeface="Verdana" pitchFamily="34" charset="0"/>
              </a:rPr>
              <a:t>                 T</a:t>
            </a:r>
            <a:r>
              <a:rPr lang="en-US" altLang="zh-CN" sz="2400" dirty="0">
                <a:latin typeface="Verdana" pitchFamily="34" charset="0"/>
                <a:sym typeface="Symbol" pitchFamily="18" charset="2"/>
              </a:rPr>
              <a:t></a:t>
            </a:r>
            <a:r>
              <a:rPr lang="en-US" altLang="zh-CN" sz="2400" dirty="0">
                <a:latin typeface="Verdana" pitchFamily="34" charset="0"/>
              </a:rPr>
              <a:t>*FT</a:t>
            </a:r>
            <a:r>
              <a:rPr lang="en-US" altLang="zh-CN" sz="2400" dirty="0">
                <a:latin typeface="Verdana" pitchFamily="34" charset="0"/>
                <a:sym typeface="Symbol" pitchFamily="18" charset="2"/>
              </a:rPr>
              <a:t> </a:t>
            </a:r>
            <a:r>
              <a:rPr lang="en-US" altLang="zh-CN" sz="2400" dirty="0">
                <a:latin typeface="Verdana" pitchFamily="34" charset="0"/>
              </a:rPr>
              <a:t>| </a:t>
            </a:r>
            <a:r>
              <a:rPr lang="en-US" altLang="zh-CN" sz="2400" dirty="0">
                <a:latin typeface="Verdana" pitchFamily="34" charset="0"/>
                <a:sym typeface="Symbol" pitchFamily="18" charset="2"/>
              </a:rPr>
              <a:t></a:t>
            </a:r>
            <a:endParaRPr lang="en-US" altLang="zh-CN" sz="2400" dirty="0">
              <a:latin typeface="Verdana" pitchFamily="34" charset="0"/>
            </a:endParaRPr>
          </a:p>
          <a:p>
            <a:pPr>
              <a:buFont typeface="Monotype Sorts" pitchFamily="2" charset="2"/>
              <a:buNone/>
            </a:pPr>
            <a:r>
              <a:rPr lang="en-US" altLang="zh-CN" sz="2400" dirty="0">
                <a:latin typeface="Verdana" pitchFamily="34" charset="0"/>
              </a:rPr>
              <a:t>                 F</a:t>
            </a:r>
            <a:r>
              <a:rPr lang="en-US" altLang="zh-CN" sz="2400" dirty="0">
                <a:latin typeface="Verdana" pitchFamily="34" charset="0"/>
                <a:sym typeface="Symbol" pitchFamily="18" charset="2"/>
              </a:rPr>
              <a:t></a:t>
            </a:r>
            <a:r>
              <a:rPr lang="en-US" altLang="zh-CN" sz="2400" dirty="0">
                <a:latin typeface="Verdana" pitchFamily="34" charset="0"/>
              </a:rPr>
              <a:t>(E) | </a:t>
            </a:r>
            <a:r>
              <a:rPr lang="en-US" altLang="zh-CN" dirty="0" smtClean="0">
                <a:latin typeface="Verdana" pitchFamily="34" charset="0"/>
              </a:rPr>
              <a:t>id</a:t>
            </a:r>
            <a:endParaRPr lang="en-US" altLang="zh-CN" dirty="0">
              <a:latin typeface="Verdana" pitchFamily="34" charset="0"/>
            </a:endParaRPr>
          </a:p>
        </p:txBody>
      </p:sp>
      <p:sp>
        <p:nvSpPr>
          <p:cNvPr id="5" name="Rectangle 2"/>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r>
              <a:rPr lang="zh-CN" altLang="en-US" kern="0" dirty="0" smtClean="0">
                <a:latin typeface="宋体" charset="-122"/>
              </a:rPr>
              <a:t>示例：消除直接左递归</a:t>
            </a:r>
            <a:endParaRPr lang="zh-CN" altLang="en-US" kern="0"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68</a:t>
            </a:fld>
            <a:endParaRPr lang="en-US" altLang="zh-CN"/>
          </a:p>
        </p:txBody>
      </p:sp>
    </p:spTree>
    <p:extLst>
      <p:ext uri="{BB962C8B-B14F-4D97-AF65-F5344CB8AC3E}">
        <p14:creationId xmlns:p14="http://schemas.microsoft.com/office/powerpoint/2010/main" val="847802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up)">
                                      <p:cBhvr>
                                        <p:cTn id="7" dur="500"/>
                                        <p:tgtEl>
                                          <p:spTgt spid="23757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wipe(up)">
                                      <p:cBhvr>
                                        <p:cTn id="10" dur="500"/>
                                        <p:tgtEl>
                                          <p:spTgt spid="23757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7571">
                                            <p:txEl>
                                              <p:pRg st="2" end="2"/>
                                            </p:txEl>
                                          </p:spTgt>
                                        </p:tgtEl>
                                        <p:attrNameLst>
                                          <p:attrName>style.visibility</p:attrName>
                                        </p:attrNameLst>
                                      </p:cBhvr>
                                      <p:to>
                                        <p:strVal val="visible"/>
                                      </p:to>
                                    </p:set>
                                    <p:animEffect transition="in" filter="wipe(up)">
                                      <p:cBhvr>
                                        <p:cTn id="13" dur="500"/>
                                        <p:tgtEl>
                                          <p:spTgt spid="23757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7571">
                                            <p:txEl>
                                              <p:pRg st="3" end="3"/>
                                            </p:txEl>
                                          </p:spTgt>
                                        </p:tgtEl>
                                        <p:attrNameLst>
                                          <p:attrName>style.visibility</p:attrName>
                                        </p:attrNameLst>
                                      </p:cBhvr>
                                      <p:to>
                                        <p:strVal val="visible"/>
                                      </p:to>
                                    </p:set>
                                    <p:animEffect transition="in" filter="wipe(up)">
                                      <p:cBhvr>
                                        <p:cTn id="16" dur="500"/>
                                        <p:tgtEl>
                                          <p:spTgt spid="2375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7571">
                                            <p:txEl>
                                              <p:pRg st="5" end="5"/>
                                            </p:txEl>
                                          </p:spTgt>
                                        </p:tgtEl>
                                        <p:attrNameLst>
                                          <p:attrName>style.visibility</p:attrName>
                                        </p:attrNameLst>
                                      </p:cBhvr>
                                      <p:to>
                                        <p:strVal val="visible"/>
                                      </p:to>
                                    </p:set>
                                    <p:animEffect transition="in" filter="wipe(up)">
                                      <p:cBhvr>
                                        <p:cTn id="21" dur="500"/>
                                        <p:tgtEl>
                                          <p:spTgt spid="23757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7571">
                                            <p:txEl>
                                              <p:pRg st="6" end="6"/>
                                            </p:txEl>
                                          </p:spTgt>
                                        </p:tgtEl>
                                        <p:attrNameLst>
                                          <p:attrName>style.visibility</p:attrName>
                                        </p:attrNameLst>
                                      </p:cBhvr>
                                      <p:to>
                                        <p:strVal val="visible"/>
                                      </p:to>
                                    </p:set>
                                    <p:animEffect transition="in" filter="wipe(up)">
                                      <p:cBhvr>
                                        <p:cTn id="26" dur="500"/>
                                        <p:tgtEl>
                                          <p:spTgt spid="23757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37571">
                                            <p:txEl>
                                              <p:pRg st="7" end="7"/>
                                            </p:txEl>
                                          </p:spTgt>
                                        </p:tgtEl>
                                        <p:attrNameLst>
                                          <p:attrName>style.visibility</p:attrName>
                                        </p:attrNameLst>
                                      </p:cBhvr>
                                      <p:to>
                                        <p:strVal val="visible"/>
                                      </p:to>
                                    </p:set>
                                    <p:animEffect transition="in" filter="wipe(up)">
                                      <p:cBhvr>
                                        <p:cTn id="31" dur="500"/>
                                        <p:tgtEl>
                                          <p:spTgt spid="237571">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37571">
                                            <p:txEl>
                                              <p:pRg st="8" end="8"/>
                                            </p:txEl>
                                          </p:spTgt>
                                        </p:tgtEl>
                                        <p:attrNameLst>
                                          <p:attrName>style.visibility</p:attrName>
                                        </p:attrNameLst>
                                      </p:cBhvr>
                                      <p:to>
                                        <p:strVal val="visible"/>
                                      </p:to>
                                    </p:set>
                                    <p:animEffect transition="in" filter="wipe(up)">
                                      <p:cBhvr>
                                        <p:cTn id="36" dur="500"/>
                                        <p:tgtEl>
                                          <p:spTgt spid="237571">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37571">
                                            <p:txEl>
                                              <p:pRg st="9" end="9"/>
                                            </p:txEl>
                                          </p:spTgt>
                                        </p:tgtEl>
                                        <p:attrNameLst>
                                          <p:attrName>style.visibility</p:attrName>
                                        </p:attrNameLst>
                                      </p:cBhvr>
                                      <p:to>
                                        <p:strVal val="visible"/>
                                      </p:to>
                                    </p:set>
                                    <p:animEffect transition="in" filter="wipe(up)">
                                      <p:cBhvr>
                                        <p:cTn id="41" dur="500"/>
                                        <p:tgtEl>
                                          <p:spTgt spid="237571">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37571">
                                            <p:txEl>
                                              <p:pRg st="10" end="10"/>
                                            </p:txEl>
                                          </p:spTgt>
                                        </p:tgtEl>
                                        <p:attrNameLst>
                                          <p:attrName>style.visibility</p:attrName>
                                        </p:attrNameLst>
                                      </p:cBhvr>
                                      <p:to>
                                        <p:strVal val="visible"/>
                                      </p:to>
                                    </p:set>
                                    <p:animEffect transition="in" filter="wipe(up)">
                                      <p:cBhvr>
                                        <p:cTn id="46" dur="500"/>
                                        <p:tgtEl>
                                          <p:spTgt spid="2375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304800" y="1223755"/>
            <a:ext cx="8640763" cy="5100845"/>
          </a:xfrm>
        </p:spPr>
        <p:txBody>
          <a:bodyPr/>
          <a:lstStyle/>
          <a:p>
            <a:r>
              <a:rPr lang="zh-CN" altLang="en-US" dirty="0" smtClean="0">
                <a:solidFill>
                  <a:srgbClr val="0000FF"/>
                </a:solidFill>
                <a:latin typeface="Verdana" pitchFamily="34" charset="0"/>
              </a:rPr>
              <a:t>一般情况：</a:t>
            </a:r>
            <a:r>
              <a:rPr lang="zh-CN" altLang="en-US" dirty="0" smtClean="0">
                <a:latin typeface="Verdana" pitchFamily="34" charset="0"/>
              </a:rPr>
              <a:t>假定</a:t>
            </a:r>
            <a:r>
              <a:rPr lang="zh-CN" altLang="en-US" dirty="0">
                <a:latin typeface="Verdana" pitchFamily="34" charset="0"/>
              </a:rPr>
              <a:t>关于</a:t>
            </a:r>
            <a:r>
              <a:rPr lang="en-US" altLang="zh-CN" dirty="0">
                <a:latin typeface="Verdana" pitchFamily="34" charset="0"/>
              </a:rPr>
              <a:t>A</a:t>
            </a:r>
            <a:r>
              <a:rPr lang="zh-CN" altLang="en-US" dirty="0">
                <a:latin typeface="Verdana" pitchFamily="34" charset="0"/>
              </a:rPr>
              <a:t>的全部产生式是</a:t>
            </a:r>
            <a:r>
              <a:rPr lang="zh-CN" altLang="en-US" dirty="0" smtClean="0">
                <a:latin typeface="Verdana" pitchFamily="34" charset="0"/>
              </a:rPr>
              <a:t>：</a:t>
            </a:r>
            <a:endParaRPr lang="en-US" altLang="zh-CN" dirty="0" smtClean="0">
              <a:latin typeface="Verdana" pitchFamily="34" charset="0"/>
            </a:endParaRPr>
          </a:p>
          <a:p>
            <a:pPr marL="457200" lvl="1" indent="0">
              <a:buNone/>
            </a:pPr>
            <a:r>
              <a:rPr lang="en-US" altLang="zh-CN" dirty="0" smtClean="0">
                <a:latin typeface="Verdana" pitchFamily="34" charset="0"/>
              </a:rPr>
              <a:t>    A</a:t>
            </a:r>
            <a:r>
              <a:rPr lang="en-US" altLang="zh-CN" dirty="0">
                <a:latin typeface="Verdana" pitchFamily="34" charset="0"/>
                <a:sym typeface="Symbol" pitchFamily="18" charset="2"/>
              </a:rPr>
              <a:t></a:t>
            </a:r>
            <a:r>
              <a:rPr lang="en-US" altLang="zh-CN" dirty="0">
                <a:latin typeface="Verdana" pitchFamily="34" charset="0"/>
              </a:rPr>
              <a:t>A</a:t>
            </a:r>
            <a:r>
              <a:rPr lang="en-US" altLang="zh-CN" dirty="0">
                <a:latin typeface="Verdana" pitchFamily="34" charset="0"/>
                <a:sym typeface="Symbol" pitchFamily="18" charset="2"/>
              </a:rPr>
              <a:t></a:t>
            </a:r>
            <a:r>
              <a:rPr lang="en-US" altLang="zh-CN" baseline="-25000" dirty="0">
                <a:latin typeface="Verdana" pitchFamily="34" charset="0"/>
              </a:rPr>
              <a:t>1</a:t>
            </a:r>
            <a:r>
              <a:rPr lang="en-US" altLang="zh-CN" dirty="0">
                <a:latin typeface="Verdana" pitchFamily="34" charset="0"/>
              </a:rPr>
              <a:t>|A</a:t>
            </a:r>
            <a:r>
              <a:rPr lang="en-US" altLang="zh-CN" dirty="0">
                <a:latin typeface="Verdana" pitchFamily="34" charset="0"/>
                <a:sym typeface="Symbol" pitchFamily="18" charset="2"/>
              </a:rPr>
              <a:t></a:t>
            </a:r>
            <a:r>
              <a:rPr lang="en-US" altLang="zh-CN" baseline="-25000" dirty="0">
                <a:latin typeface="Verdana" pitchFamily="34" charset="0"/>
              </a:rPr>
              <a:t>2</a:t>
            </a:r>
            <a:r>
              <a:rPr lang="en-US" altLang="zh-CN" dirty="0">
                <a:latin typeface="Verdana" pitchFamily="34" charset="0"/>
              </a:rPr>
              <a:t>|…|</a:t>
            </a:r>
            <a:r>
              <a:rPr lang="en-US" altLang="zh-CN" dirty="0" err="1">
                <a:latin typeface="Verdana" pitchFamily="34" charset="0"/>
              </a:rPr>
              <a:t>A</a:t>
            </a:r>
            <a:r>
              <a:rPr lang="en-US" altLang="zh-CN" dirty="0" err="1">
                <a:latin typeface="Verdana" pitchFamily="34" charset="0"/>
                <a:sym typeface="Symbol" pitchFamily="18" charset="2"/>
              </a:rPr>
              <a:t></a:t>
            </a:r>
            <a:r>
              <a:rPr lang="en-US" altLang="zh-CN" baseline="-25000" dirty="0" err="1">
                <a:latin typeface="Verdana" pitchFamily="34" charset="0"/>
              </a:rPr>
              <a:t>m</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a:latin typeface="Verdana" pitchFamily="34" charset="0"/>
              </a:rPr>
              <a:t>1</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a:latin typeface="Verdana" pitchFamily="34" charset="0"/>
              </a:rPr>
              <a:t>2</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smtClean="0">
                <a:latin typeface="Verdana" pitchFamily="34" charset="0"/>
              </a:rPr>
              <a:t>n</a:t>
            </a:r>
          </a:p>
          <a:p>
            <a:pPr lvl="2"/>
            <a:endParaRPr lang="en-US" altLang="zh-CN" dirty="0">
              <a:latin typeface="Verdana" pitchFamily="34" charset="0"/>
            </a:endParaRPr>
          </a:p>
          <a:p>
            <a:pPr algn="just"/>
            <a:r>
              <a:rPr lang="zh-CN" altLang="en-US" dirty="0">
                <a:latin typeface="Verdana" pitchFamily="34" charset="0"/>
              </a:rPr>
              <a:t>产生式可以改写为：</a:t>
            </a:r>
          </a:p>
          <a:p>
            <a:pPr lvl="1" algn="just">
              <a:buFontTx/>
              <a:buNone/>
            </a:pPr>
            <a:r>
              <a:rPr lang="zh-CN" altLang="zh-CN" dirty="0">
                <a:latin typeface="Verdana" pitchFamily="34" charset="0"/>
              </a:rPr>
              <a:t>    </a:t>
            </a:r>
            <a:r>
              <a:rPr lang="en-US" altLang="zh-CN" dirty="0" smtClean="0">
                <a:latin typeface="Verdana" pitchFamily="34" charset="0"/>
              </a:rPr>
              <a:t>A</a:t>
            </a:r>
            <a:r>
              <a:rPr lang="en-US" altLang="zh-CN" dirty="0">
                <a:latin typeface="Verdana" pitchFamily="34" charset="0"/>
                <a:sym typeface="Symbol" pitchFamily="18" charset="2"/>
              </a:rPr>
              <a:t></a:t>
            </a:r>
            <a:r>
              <a:rPr lang="en-US" altLang="zh-CN" baseline="-25000" dirty="0">
                <a:latin typeface="Verdana" pitchFamily="34" charset="0"/>
              </a:rPr>
              <a:t>1</a:t>
            </a:r>
            <a:r>
              <a:rPr lang="en-US" altLang="zh-CN" dirty="0">
                <a:latin typeface="Verdana" pitchFamily="34" charset="0"/>
              </a:rPr>
              <a:t>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a:latin typeface="Verdana" pitchFamily="34" charset="0"/>
              </a:rPr>
              <a:t>2</a:t>
            </a:r>
            <a:r>
              <a:rPr lang="en-US" altLang="zh-CN" dirty="0">
                <a:latin typeface="Verdana" pitchFamily="34" charset="0"/>
              </a:rPr>
              <a:t>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err="1">
                <a:latin typeface="Verdana" pitchFamily="34" charset="0"/>
              </a:rPr>
              <a:t>n</a:t>
            </a:r>
            <a:r>
              <a:rPr lang="en-US" altLang="zh-CN" dirty="0" err="1">
                <a:latin typeface="Verdana" pitchFamily="34" charset="0"/>
              </a:rPr>
              <a:t>A</a:t>
            </a:r>
            <a:r>
              <a:rPr lang="en-US" altLang="zh-CN" dirty="0">
                <a:latin typeface="Verdana" pitchFamily="34" charset="0"/>
                <a:sym typeface="Symbol" pitchFamily="18" charset="2"/>
              </a:rPr>
              <a:t></a:t>
            </a:r>
            <a:endParaRPr lang="en-US" altLang="zh-CN" dirty="0">
              <a:latin typeface="Verdana" pitchFamily="34" charset="0"/>
            </a:endParaRPr>
          </a:p>
          <a:p>
            <a:pPr lvl="1" algn="just">
              <a:buFontTx/>
              <a:buNone/>
            </a:pPr>
            <a:r>
              <a:rPr lang="en-US" altLang="zh-CN" dirty="0" smtClean="0">
                <a:latin typeface="Verdana" pitchFamily="34" charset="0"/>
              </a:rPr>
              <a:t>    </a:t>
            </a:r>
            <a:r>
              <a:rPr lang="en-US" altLang="zh-CN" dirty="0">
                <a:latin typeface="Verdana" pitchFamily="34" charset="0"/>
              </a:rPr>
              <a:t>A</a:t>
            </a:r>
            <a:r>
              <a:rPr lang="en-US" altLang="zh-CN" dirty="0">
                <a:latin typeface="Verdana" pitchFamily="34" charset="0"/>
                <a:sym typeface="Symbol" pitchFamily="18" charset="2"/>
              </a:rPr>
              <a:t></a:t>
            </a:r>
            <a:r>
              <a:rPr lang="en-US" altLang="zh-CN" baseline="-25000" dirty="0">
                <a:latin typeface="Verdana" pitchFamily="34" charset="0"/>
              </a:rPr>
              <a:t>1</a:t>
            </a:r>
            <a:r>
              <a:rPr lang="en-US" altLang="zh-CN" dirty="0">
                <a:latin typeface="Verdana" pitchFamily="34" charset="0"/>
              </a:rPr>
              <a:t>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a:latin typeface="Verdana" pitchFamily="34" charset="0"/>
              </a:rPr>
              <a:t>2</a:t>
            </a:r>
            <a:r>
              <a:rPr lang="en-US" altLang="zh-CN" dirty="0">
                <a:latin typeface="Verdana" pitchFamily="34" charset="0"/>
              </a:rPr>
              <a:t> 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r>
              <a:rPr lang="en-US" altLang="zh-CN" baseline="-25000" dirty="0">
                <a:latin typeface="Verdana" pitchFamily="34" charset="0"/>
              </a:rPr>
              <a:t>m</a:t>
            </a:r>
            <a:r>
              <a:rPr lang="en-US" altLang="zh-CN" dirty="0">
                <a:latin typeface="Verdana" pitchFamily="34" charset="0"/>
              </a:rPr>
              <a:t>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p>
          <a:p>
            <a:pPr lvl="1" algn="just">
              <a:buFontTx/>
              <a:buNone/>
            </a:pPr>
            <a:endParaRPr lang="en-US" altLang="zh-CN" dirty="0">
              <a:latin typeface="Verdana" pitchFamily="34" charset="0"/>
            </a:endParaRPr>
          </a:p>
        </p:txBody>
      </p:sp>
      <p:sp>
        <p:nvSpPr>
          <p:cNvPr id="2" name="标题 1"/>
          <p:cNvSpPr>
            <a:spLocks noGrp="1"/>
          </p:cNvSpPr>
          <p:nvPr>
            <p:ph type="title"/>
          </p:nvPr>
        </p:nvSpPr>
        <p:spPr/>
        <p:txBody>
          <a:bodyPr/>
          <a:lstStyle/>
          <a:p>
            <a:r>
              <a:rPr lang="zh-CN" altLang="en-US" dirty="0">
                <a:latin typeface="宋体" charset="-122"/>
              </a:rPr>
              <a:t>消除</a:t>
            </a:r>
            <a:r>
              <a:rPr lang="zh-CN" altLang="en-US" dirty="0" smtClean="0">
                <a:latin typeface="宋体" charset="-122"/>
              </a:rPr>
              <a:t>直接</a:t>
            </a:r>
            <a:r>
              <a:rPr lang="zh-CN" altLang="en-US" dirty="0">
                <a:latin typeface="宋体" charset="-122"/>
              </a:rPr>
              <a:t>左</a:t>
            </a:r>
            <a:r>
              <a:rPr lang="zh-CN" altLang="en-US" dirty="0" smtClean="0">
                <a:latin typeface="宋体" charset="-122"/>
              </a:rPr>
              <a:t>递归（续）</a:t>
            </a:r>
            <a:endParaRPr lang="zh-CN" altLang="en-US" dirty="0"/>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69</a:t>
            </a:fld>
            <a:endParaRPr lang="en-US" altLang="zh-CN"/>
          </a:p>
        </p:txBody>
      </p:sp>
    </p:spTree>
    <p:extLst>
      <p:ext uri="{BB962C8B-B14F-4D97-AF65-F5344CB8AC3E}">
        <p14:creationId xmlns:p14="http://schemas.microsoft.com/office/powerpoint/2010/main" val="2264132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wipe(up)">
                                      <p:cBhvr>
                                        <p:cTn id="10" dur="500"/>
                                        <p:tgtEl>
                                          <p:spTgt spid="2385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8595">
                                            <p:txEl>
                                              <p:pRg st="3" end="3"/>
                                            </p:txEl>
                                          </p:spTgt>
                                        </p:tgtEl>
                                        <p:attrNameLst>
                                          <p:attrName>style.visibility</p:attrName>
                                        </p:attrNameLst>
                                      </p:cBhvr>
                                      <p:to>
                                        <p:strVal val="visible"/>
                                      </p:to>
                                    </p:set>
                                    <p:animEffect transition="in" filter="wipe(up)">
                                      <p:cBhvr>
                                        <p:cTn id="15" dur="500"/>
                                        <p:tgtEl>
                                          <p:spTgt spid="238595">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38595">
                                            <p:txEl>
                                              <p:pRg st="4" end="4"/>
                                            </p:txEl>
                                          </p:spTgt>
                                        </p:tgtEl>
                                        <p:attrNameLst>
                                          <p:attrName>style.visibility</p:attrName>
                                        </p:attrNameLst>
                                      </p:cBhvr>
                                      <p:to>
                                        <p:strVal val="visible"/>
                                      </p:to>
                                    </p:set>
                                    <p:animEffect transition="in" filter="wipe(up)">
                                      <p:cBhvr>
                                        <p:cTn id="18" dur="500"/>
                                        <p:tgtEl>
                                          <p:spTgt spid="238595">
                                            <p:txEl>
                                              <p:pRg st="4" end="4"/>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8595">
                                            <p:txEl>
                                              <p:pRg st="5" end="5"/>
                                            </p:txEl>
                                          </p:spTgt>
                                        </p:tgtEl>
                                        <p:attrNameLst>
                                          <p:attrName>style.visibility</p:attrName>
                                        </p:attrNameLst>
                                      </p:cBhvr>
                                      <p:to>
                                        <p:strVal val="visible"/>
                                      </p:to>
                                    </p:set>
                                    <p:animEffect transition="in" filter="wipe(up)">
                                      <p:cBhvr>
                                        <p:cTn id="21" dur="500"/>
                                        <p:tgtEl>
                                          <p:spTgt spid="238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0"/>
            <a:ext cx="7670800" cy="914400"/>
          </a:xfrm>
        </p:spPr>
        <p:txBody>
          <a:bodyPr/>
          <a:lstStyle/>
          <a:p>
            <a:r>
              <a:rPr lang="zh-CN" altLang="en-US" sz="3200" b="1">
                <a:solidFill>
                  <a:srgbClr val="800000"/>
                </a:solidFill>
              </a:rPr>
              <a:t>英语句子</a:t>
            </a:r>
          </a:p>
        </p:txBody>
      </p:sp>
      <p:sp>
        <p:nvSpPr>
          <p:cNvPr id="9219" name="Rectangle 3"/>
          <p:cNvSpPr>
            <a:spLocks noGrp="1" noChangeArrowheads="1"/>
          </p:cNvSpPr>
          <p:nvPr>
            <p:ph type="body" idx="1"/>
          </p:nvPr>
        </p:nvSpPr>
        <p:spPr>
          <a:xfrm>
            <a:off x="381000" y="914400"/>
            <a:ext cx="8229600" cy="5562600"/>
          </a:xfrm>
        </p:spPr>
        <p:txBody>
          <a:bodyPr/>
          <a:lstStyle/>
          <a:p>
            <a:pPr>
              <a:buFontTx/>
              <a:buNone/>
            </a:pPr>
            <a:r>
              <a:rPr lang="en-US" altLang="zh-CN" sz="2400" b="1">
                <a:latin typeface="Arial" charset="0"/>
              </a:rPr>
              <a:t>sentence </a:t>
            </a:r>
            <a:r>
              <a:rPr lang="en-US" altLang="zh-CN" sz="2400">
                <a:latin typeface="Arial" charset="0"/>
              </a:rPr>
              <a:t>–&gt; </a:t>
            </a:r>
            <a:r>
              <a:rPr lang="en-US" altLang="zh-CN" sz="2400" b="1">
                <a:latin typeface="Arial" charset="0"/>
              </a:rPr>
              <a:t>&lt;subject&gt; &lt;verb-phrase&gt; &lt;object&gt;</a:t>
            </a:r>
          </a:p>
          <a:p>
            <a:pPr>
              <a:buFontTx/>
              <a:buNone/>
            </a:pPr>
            <a:r>
              <a:rPr lang="en-US" altLang="zh-CN" sz="2400" b="1">
                <a:latin typeface="Arial" charset="0"/>
              </a:rPr>
              <a:t>subject </a:t>
            </a:r>
            <a:r>
              <a:rPr lang="en-US" altLang="zh-CN" sz="2400">
                <a:latin typeface="Arial" charset="0"/>
              </a:rPr>
              <a:t>–&gt; This | Computers | I</a:t>
            </a:r>
          </a:p>
          <a:p>
            <a:pPr>
              <a:buFontTx/>
              <a:buNone/>
            </a:pPr>
            <a:r>
              <a:rPr lang="en-US" altLang="zh-CN" sz="2400" b="1">
                <a:latin typeface="Arial" charset="0"/>
              </a:rPr>
              <a:t>verb-phrase </a:t>
            </a:r>
            <a:r>
              <a:rPr lang="en-US" altLang="zh-CN" sz="2400">
                <a:latin typeface="Arial" charset="0"/>
              </a:rPr>
              <a:t>–&gt; </a:t>
            </a:r>
            <a:r>
              <a:rPr lang="en-US" altLang="zh-CN" sz="2400" b="1">
                <a:latin typeface="Arial" charset="0"/>
              </a:rPr>
              <a:t>&lt;adverb&gt; &lt;verb&gt; </a:t>
            </a:r>
            <a:r>
              <a:rPr lang="en-US" altLang="zh-CN" sz="2400">
                <a:latin typeface="Arial" charset="0"/>
              </a:rPr>
              <a:t>| </a:t>
            </a:r>
            <a:r>
              <a:rPr lang="en-US" altLang="zh-CN" sz="2400" b="1">
                <a:latin typeface="Arial" charset="0"/>
              </a:rPr>
              <a:t>&lt;verb&gt;</a:t>
            </a:r>
          </a:p>
          <a:p>
            <a:pPr>
              <a:buFontTx/>
              <a:buNone/>
            </a:pPr>
            <a:r>
              <a:rPr lang="en-US" altLang="zh-CN" sz="2400" b="1">
                <a:latin typeface="Arial" charset="0"/>
              </a:rPr>
              <a:t>adverb </a:t>
            </a:r>
            <a:r>
              <a:rPr lang="en-US" altLang="zh-CN" sz="2400">
                <a:latin typeface="Arial" charset="0"/>
              </a:rPr>
              <a:t>–&gt; never</a:t>
            </a:r>
          </a:p>
          <a:p>
            <a:pPr>
              <a:buFontTx/>
              <a:buNone/>
            </a:pPr>
            <a:r>
              <a:rPr lang="en-US" altLang="zh-CN" sz="2400" b="1">
                <a:latin typeface="Arial" charset="0"/>
              </a:rPr>
              <a:t>verb </a:t>
            </a:r>
            <a:r>
              <a:rPr lang="en-US" altLang="zh-CN" sz="2400">
                <a:latin typeface="Arial" charset="0"/>
              </a:rPr>
              <a:t>–&gt; is | run | am | tell</a:t>
            </a:r>
          </a:p>
          <a:p>
            <a:pPr>
              <a:buFontTx/>
              <a:buNone/>
            </a:pPr>
            <a:r>
              <a:rPr lang="en-US" altLang="zh-CN" sz="2400" b="1">
                <a:latin typeface="Arial" charset="0"/>
              </a:rPr>
              <a:t>object </a:t>
            </a:r>
            <a:r>
              <a:rPr lang="en-US" altLang="zh-CN" sz="2400">
                <a:latin typeface="Arial" charset="0"/>
              </a:rPr>
              <a:t>–&gt; the </a:t>
            </a:r>
            <a:r>
              <a:rPr lang="en-US" altLang="zh-CN" sz="2400" b="1">
                <a:latin typeface="Arial" charset="0"/>
              </a:rPr>
              <a:t>&lt;noun&gt; </a:t>
            </a:r>
            <a:r>
              <a:rPr lang="en-US" altLang="zh-CN" sz="2400">
                <a:latin typeface="Arial" charset="0"/>
              </a:rPr>
              <a:t>| a </a:t>
            </a:r>
            <a:r>
              <a:rPr lang="en-US" altLang="zh-CN" sz="2400" b="1">
                <a:latin typeface="Arial" charset="0"/>
              </a:rPr>
              <a:t>&lt;noun&gt; </a:t>
            </a:r>
            <a:r>
              <a:rPr lang="en-US" altLang="zh-CN" sz="2400">
                <a:latin typeface="Arial" charset="0"/>
              </a:rPr>
              <a:t>| </a:t>
            </a:r>
            <a:r>
              <a:rPr lang="en-US" altLang="zh-CN" sz="2400" b="1">
                <a:latin typeface="Arial" charset="0"/>
              </a:rPr>
              <a:t>&lt;noun&gt;</a:t>
            </a:r>
          </a:p>
          <a:p>
            <a:pPr>
              <a:buFontTx/>
              <a:buNone/>
            </a:pPr>
            <a:r>
              <a:rPr lang="en-US" altLang="zh-CN" sz="2400" b="1">
                <a:latin typeface="Arial" charset="0"/>
              </a:rPr>
              <a:t>noun </a:t>
            </a:r>
            <a:r>
              <a:rPr lang="en-US" altLang="zh-CN" sz="2400">
                <a:latin typeface="Arial" charset="0"/>
              </a:rPr>
              <a:t>–&gt; university | world | cheese | lies</a:t>
            </a:r>
          </a:p>
          <a:p>
            <a:pPr>
              <a:buFontTx/>
              <a:buNone/>
            </a:pPr>
            <a:endParaRPr lang="en-US" altLang="zh-CN" sz="2400">
              <a:latin typeface="Arial" charset="0"/>
            </a:endParaRPr>
          </a:p>
          <a:p>
            <a:pPr>
              <a:buFontTx/>
              <a:buNone/>
            </a:pPr>
            <a:r>
              <a:rPr lang="en-US" altLang="zh-CN" sz="2400">
                <a:latin typeface="Arial" charset="0"/>
              </a:rPr>
              <a:t>This is a university.</a:t>
            </a:r>
          </a:p>
          <a:p>
            <a:pPr>
              <a:buFontTx/>
              <a:buNone/>
            </a:pPr>
            <a:r>
              <a:rPr lang="en-US" altLang="zh-CN" sz="2400">
                <a:latin typeface="Arial" charset="0"/>
              </a:rPr>
              <a:t>Computers run the world.</a:t>
            </a:r>
          </a:p>
          <a:p>
            <a:pPr>
              <a:buFontTx/>
              <a:buNone/>
            </a:pPr>
            <a:r>
              <a:rPr lang="en-US" altLang="zh-CN" sz="2400">
                <a:latin typeface="Arial" charset="0"/>
              </a:rPr>
              <a:t>I am the cheese.</a:t>
            </a:r>
          </a:p>
          <a:p>
            <a:pPr>
              <a:buFontTx/>
              <a:buNone/>
            </a:pPr>
            <a:r>
              <a:rPr lang="en-US" altLang="zh-CN" sz="2400">
                <a:latin typeface="Arial" charset="0"/>
              </a:rPr>
              <a:t>I never tell lies.</a:t>
            </a:r>
          </a:p>
          <a:p>
            <a:pPr>
              <a:buFontTx/>
              <a:buNone/>
            </a:pPr>
            <a:endParaRPr lang="en-US" altLang="zh-CN" sz="2400">
              <a:latin typeface="Arial" charset="0"/>
            </a:endParaRPr>
          </a:p>
          <a:p>
            <a:pPr>
              <a:buFontTx/>
              <a:buNone/>
            </a:pPr>
            <a:endParaRPr lang="en-US" altLang="zh-CN" sz="2800"/>
          </a:p>
        </p:txBody>
      </p:sp>
    </p:spTree>
    <p:extLst>
      <p:ext uri="{BB962C8B-B14F-4D97-AF65-F5344CB8AC3E}">
        <p14:creationId xmlns:p14="http://schemas.microsoft.com/office/powerpoint/2010/main" val="1048380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304800" y="1066800"/>
            <a:ext cx="8640763" cy="5257800"/>
          </a:xfrm>
        </p:spPr>
        <p:txBody>
          <a:bodyPr/>
          <a:lstStyle/>
          <a:p>
            <a:pPr algn="just"/>
            <a:r>
              <a:rPr lang="zh-CN" altLang="en-US" dirty="0" smtClean="0">
                <a:latin typeface="Verdana" pitchFamily="34" charset="0"/>
              </a:rPr>
              <a:t>例如</a:t>
            </a:r>
            <a:r>
              <a:rPr lang="zh-CN" altLang="en-US" dirty="0">
                <a:latin typeface="Verdana" pitchFamily="34" charset="0"/>
              </a:rPr>
              <a:t>有间接左递归文法：</a:t>
            </a:r>
          </a:p>
          <a:p>
            <a:pPr lvl="1" algn="just">
              <a:buFontTx/>
              <a:buNone/>
            </a:pPr>
            <a:r>
              <a:rPr lang="zh-CN" altLang="zh-CN" dirty="0">
                <a:latin typeface="Verdana" pitchFamily="34" charset="0"/>
              </a:rPr>
              <a:t>          </a:t>
            </a:r>
            <a:r>
              <a:rPr lang="en-US" altLang="zh-CN" dirty="0" err="1">
                <a:latin typeface="Verdana" pitchFamily="34" charset="0"/>
              </a:rPr>
              <a:t>S</a:t>
            </a:r>
            <a:r>
              <a:rPr lang="en-US" altLang="zh-CN" dirty="0" err="1">
                <a:latin typeface="Verdana" pitchFamily="34" charset="0"/>
                <a:sym typeface="Symbol" pitchFamily="18" charset="2"/>
              </a:rPr>
              <a:t></a:t>
            </a:r>
            <a:r>
              <a:rPr lang="en-US" altLang="zh-CN" dirty="0" err="1">
                <a:latin typeface="Verdana" pitchFamily="34" charset="0"/>
              </a:rPr>
              <a:t>Aa|b</a:t>
            </a:r>
            <a:endParaRPr lang="en-US" altLang="zh-CN" dirty="0">
              <a:latin typeface="Verdana" pitchFamily="34" charset="0"/>
            </a:endParaRPr>
          </a:p>
          <a:p>
            <a:pPr lvl="1" algn="just">
              <a:buFontTx/>
              <a:buNone/>
            </a:pPr>
            <a:r>
              <a:rPr lang="en-US" altLang="zh-CN" dirty="0">
                <a:latin typeface="Verdana" pitchFamily="34" charset="0"/>
              </a:rPr>
              <a:t>          </a:t>
            </a:r>
            <a:r>
              <a:rPr lang="en-US" altLang="zh-CN" dirty="0" err="1">
                <a:latin typeface="Verdana" pitchFamily="34" charset="0"/>
              </a:rPr>
              <a:t>A</a:t>
            </a:r>
            <a:r>
              <a:rPr lang="en-US" altLang="zh-CN" dirty="0" err="1">
                <a:latin typeface="Verdana" pitchFamily="34" charset="0"/>
                <a:sym typeface="Symbol" pitchFamily="18" charset="2"/>
              </a:rPr>
              <a:t></a:t>
            </a:r>
            <a:r>
              <a:rPr lang="en-US" altLang="zh-CN" dirty="0" err="1">
                <a:latin typeface="Verdana" pitchFamily="34" charset="0"/>
              </a:rPr>
              <a:t>Ac|Sd</a:t>
            </a:r>
            <a:r>
              <a:rPr lang="en-US" altLang="zh-CN" dirty="0">
                <a:latin typeface="Verdana" pitchFamily="34" charset="0"/>
              </a:rPr>
              <a:t>|</a:t>
            </a:r>
            <a:r>
              <a:rPr lang="en-US" altLang="zh-CN" dirty="0">
                <a:latin typeface="Verdana" pitchFamily="34" charset="0"/>
                <a:sym typeface="Symbol" pitchFamily="18" charset="2"/>
              </a:rPr>
              <a:t></a:t>
            </a:r>
            <a:r>
              <a:rPr lang="en-US" altLang="zh-CN" dirty="0">
                <a:latin typeface="Verdana" pitchFamily="34" charset="0"/>
              </a:rPr>
              <a:t> </a:t>
            </a:r>
          </a:p>
        </p:txBody>
      </p:sp>
      <p:sp>
        <p:nvSpPr>
          <p:cNvPr id="2" name="标题 1"/>
          <p:cNvSpPr>
            <a:spLocks noGrp="1"/>
          </p:cNvSpPr>
          <p:nvPr>
            <p:ph type="title"/>
          </p:nvPr>
        </p:nvSpPr>
        <p:spPr/>
        <p:txBody>
          <a:bodyPr/>
          <a:lstStyle/>
          <a:p>
            <a:r>
              <a:rPr lang="zh-CN" altLang="en-US" dirty="0" smtClean="0">
                <a:latin typeface="宋体" charset="-122"/>
              </a:rPr>
              <a:t>消除间接</a:t>
            </a:r>
            <a:r>
              <a:rPr lang="zh-CN" altLang="en-US" dirty="0">
                <a:latin typeface="宋体" charset="-122"/>
              </a:rPr>
              <a:t>左</a:t>
            </a:r>
            <a:r>
              <a:rPr lang="zh-CN" altLang="en-US" dirty="0" smtClean="0">
                <a:latin typeface="宋体" charset="-122"/>
              </a:rPr>
              <a:t>递归</a:t>
            </a:r>
            <a:endParaRPr lang="zh-CN" altLang="en-US" dirty="0"/>
          </a:p>
        </p:txBody>
      </p:sp>
      <p:sp>
        <p:nvSpPr>
          <p:cNvPr id="3" name="灯片编号占位符 2"/>
          <p:cNvSpPr>
            <a:spLocks noGrp="1"/>
          </p:cNvSpPr>
          <p:nvPr>
            <p:ph type="sldNum" sz="quarter" idx="10"/>
          </p:nvPr>
        </p:nvSpPr>
        <p:spPr/>
        <p:txBody>
          <a:bodyPr/>
          <a:lstStyle/>
          <a:p>
            <a:fld id="{53D5C0A6-204F-44E2-BC2D-888719E44444}" type="slidenum">
              <a:rPr lang="en-US" altLang="zh-CN" smtClean="0"/>
              <a:pPr/>
              <a:t>70</a:t>
            </a:fld>
            <a:endParaRPr lang="en-US" altLang="zh-CN"/>
          </a:p>
        </p:txBody>
      </p:sp>
    </p:spTree>
    <p:extLst>
      <p:ext uri="{BB962C8B-B14F-4D97-AF65-F5344CB8AC3E}">
        <p14:creationId xmlns:p14="http://schemas.microsoft.com/office/powerpoint/2010/main" val="982277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wipe(up)">
                                      <p:cBhvr>
                                        <p:cTn id="10" dur="500"/>
                                        <p:tgtEl>
                                          <p:spTgt spid="23859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Effect transition="in" filter="wipe(up)">
                                      <p:cBhvr>
                                        <p:cTn id="13" dur="500"/>
                                        <p:tgtEl>
                                          <p:spTgt spid="238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04800" y="152400"/>
            <a:ext cx="8610600" cy="614363"/>
          </a:xfrm>
        </p:spPr>
        <p:txBody>
          <a:bodyPr/>
          <a:lstStyle/>
          <a:p>
            <a:r>
              <a:rPr lang="zh-CN" altLang="en-US" b="0" dirty="0">
                <a:latin typeface="宋体" charset="-122"/>
              </a:rPr>
              <a:t>算法：</a:t>
            </a:r>
            <a:r>
              <a:rPr lang="zh-CN" altLang="en-US" dirty="0">
                <a:latin typeface="宋体" charset="-122"/>
              </a:rPr>
              <a:t>消除左递归</a:t>
            </a:r>
          </a:p>
        </p:txBody>
      </p:sp>
      <p:sp>
        <p:nvSpPr>
          <p:cNvPr id="240643" name="Rectangle 3"/>
          <p:cNvSpPr>
            <a:spLocks noGrp="1" noChangeArrowheads="1"/>
          </p:cNvSpPr>
          <p:nvPr>
            <p:ph type="body" idx="1"/>
          </p:nvPr>
        </p:nvSpPr>
        <p:spPr>
          <a:xfrm>
            <a:off x="381000" y="1043734"/>
            <a:ext cx="8564563" cy="5433265"/>
          </a:xfrm>
        </p:spPr>
        <p:txBody>
          <a:bodyPr/>
          <a:lstStyle/>
          <a:p>
            <a:pPr algn="just">
              <a:buFont typeface="Monotype Sorts" pitchFamily="2" charset="2"/>
              <a:buNone/>
            </a:pPr>
            <a:r>
              <a:rPr lang="zh-CN" altLang="en-US" sz="2400" dirty="0">
                <a:latin typeface="Verdana" pitchFamily="34" charset="0"/>
              </a:rPr>
              <a:t>输入：无环路、无</a:t>
            </a:r>
            <a:r>
              <a:rPr lang="zh-CN" altLang="en-US" sz="2400" dirty="0">
                <a:latin typeface="Verdana" pitchFamily="34" charset="0"/>
                <a:sym typeface="Symbol" pitchFamily="18" charset="2"/>
              </a:rPr>
              <a:t></a:t>
            </a:r>
            <a:r>
              <a:rPr lang="en-US" altLang="zh-CN" sz="2400" dirty="0">
                <a:latin typeface="Verdana" pitchFamily="34" charset="0"/>
              </a:rPr>
              <a:t>-</a:t>
            </a:r>
            <a:r>
              <a:rPr lang="zh-CN" altLang="en-US" sz="2400" dirty="0">
                <a:latin typeface="Verdana" pitchFamily="34" charset="0"/>
              </a:rPr>
              <a:t>产生式的文法</a:t>
            </a:r>
            <a:r>
              <a:rPr lang="en-US" altLang="zh-CN" sz="2400" dirty="0">
                <a:latin typeface="Verdana" pitchFamily="34" charset="0"/>
              </a:rPr>
              <a:t>G</a:t>
            </a:r>
          </a:p>
          <a:p>
            <a:pPr algn="just">
              <a:buFont typeface="Monotype Sorts" pitchFamily="2" charset="2"/>
              <a:buNone/>
            </a:pPr>
            <a:r>
              <a:rPr lang="zh-CN" altLang="en-US" sz="2400" dirty="0">
                <a:latin typeface="Verdana" pitchFamily="34" charset="0"/>
              </a:rPr>
              <a:t>输出：不带有左递归的、与</a:t>
            </a:r>
            <a:r>
              <a:rPr lang="en-US" altLang="zh-CN" sz="2400" dirty="0">
                <a:latin typeface="Verdana" pitchFamily="34" charset="0"/>
              </a:rPr>
              <a:t>G</a:t>
            </a:r>
            <a:r>
              <a:rPr lang="zh-CN" altLang="en-US" sz="2400" dirty="0">
                <a:latin typeface="Verdana" pitchFamily="34" charset="0"/>
              </a:rPr>
              <a:t>等价的文法</a:t>
            </a:r>
            <a:r>
              <a:rPr lang="en-US" altLang="zh-CN" sz="2400" dirty="0">
                <a:latin typeface="Verdana" pitchFamily="34" charset="0"/>
              </a:rPr>
              <a:t>G’</a:t>
            </a:r>
          </a:p>
          <a:p>
            <a:pPr algn="just">
              <a:buFont typeface="Monotype Sorts" pitchFamily="2" charset="2"/>
              <a:buNone/>
            </a:pPr>
            <a:r>
              <a:rPr lang="zh-CN" altLang="en-US" sz="2400" dirty="0">
                <a:latin typeface="Verdana" pitchFamily="34" charset="0"/>
              </a:rPr>
              <a:t>方法：</a:t>
            </a:r>
          </a:p>
          <a:p>
            <a:pPr lvl="1" algn="just">
              <a:buFontTx/>
              <a:buNone/>
            </a:pPr>
            <a:r>
              <a:rPr lang="en-US" altLang="zh-CN" sz="2000" dirty="0">
                <a:latin typeface="Verdana" pitchFamily="34" charset="0"/>
              </a:rPr>
              <a:t>(1)</a:t>
            </a:r>
            <a:r>
              <a:rPr lang="zh-CN" altLang="en-US" sz="2000" dirty="0">
                <a:latin typeface="Verdana" pitchFamily="34" charset="0"/>
              </a:rPr>
              <a:t>把文法</a:t>
            </a:r>
            <a:r>
              <a:rPr lang="en-US" altLang="zh-CN" sz="2000" dirty="0">
                <a:latin typeface="Verdana" pitchFamily="34" charset="0"/>
              </a:rPr>
              <a:t>G</a:t>
            </a:r>
            <a:r>
              <a:rPr lang="zh-CN" altLang="en-US" sz="2000" dirty="0">
                <a:latin typeface="Verdana" pitchFamily="34" charset="0"/>
              </a:rPr>
              <a:t>的所有</a:t>
            </a:r>
            <a:r>
              <a:rPr lang="zh-CN" altLang="en-US" sz="2000" dirty="0">
                <a:solidFill>
                  <a:srgbClr val="FF0000"/>
                </a:solidFill>
                <a:latin typeface="Verdana" pitchFamily="34" charset="0"/>
              </a:rPr>
              <a:t>非终结符号</a:t>
            </a:r>
            <a:r>
              <a:rPr lang="zh-CN" altLang="en-US" sz="2000" dirty="0">
                <a:latin typeface="Verdana" pitchFamily="34" charset="0"/>
              </a:rPr>
              <a:t>按某种顺序排列成</a:t>
            </a:r>
            <a:r>
              <a:rPr lang="en-US" altLang="zh-CN" sz="2000" dirty="0">
                <a:latin typeface="Verdana" pitchFamily="34" charset="0"/>
              </a:rPr>
              <a:t>A</a:t>
            </a:r>
            <a:r>
              <a:rPr lang="en-US" altLang="zh-CN" sz="2000" baseline="-25000" dirty="0">
                <a:latin typeface="Verdana" pitchFamily="34" charset="0"/>
              </a:rPr>
              <a:t>1</a:t>
            </a:r>
            <a:r>
              <a:rPr lang="en-US" altLang="zh-CN" sz="2000" dirty="0">
                <a:latin typeface="Verdana" pitchFamily="34" charset="0"/>
              </a:rPr>
              <a:t>,A</a:t>
            </a:r>
            <a:r>
              <a:rPr lang="en-US" altLang="zh-CN" sz="2000" baseline="-25000" dirty="0">
                <a:latin typeface="Verdana" pitchFamily="34" charset="0"/>
              </a:rPr>
              <a:t>2</a:t>
            </a:r>
            <a:r>
              <a:rPr lang="en-US" altLang="zh-CN" sz="2000" dirty="0">
                <a:latin typeface="Verdana" pitchFamily="34" charset="0"/>
              </a:rPr>
              <a:t>,…,A</a:t>
            </a:r>
            <a:r>
              <a:rPr lang="en-US" altLang="zh-CN" sz="2000" baseline="-25000" dirty="0">
                <a:latin typeface="Verdana" pitchFamily="34" charset="0"/>
              </a:rPr>
              <a:t>n</a:t>
            </a:r>
            <a:endParaRPr lang="en-US" altLang="zh-CN" baseline="-25000" dirty="0">
              <a:latin typeface="Verdana" pitchFamily="34" charset="0"/>
            </a:endParaRPr>
          </a:p>
          <a:p>
            <a:pPr lvl="1" algn="just">
              <a:buFontTx/>
              <a:buNone/>
            </a:pPr>
            <a:r>
              <a:rPr lang="en-US" altLang="zh-CN" sz="2000" dirty="0">
                <a:latin typeface="Verdana" pitchFamily="34" charset="0"/>
              </a:rPr>
              <a:t>(2)for (</a:t>
            </a:r>
            <a:r>
              <a:rPr lang="en-US" altLang="zh-CN" sz="2000" dirty="0" err="1">
                <a:latin typeface="Verdana" pitchFamily="34" charset="0"/>
              </a:rPr>
              <a:t>i</a:t>
            </a:r>
            <a:r>
              <a:rPr lang="en-US" altLang="zh-CN" sz="2000" dirty="0">
                <a:latin typeface="Verdana" pitchFamily="34" charset="0"/>
              </a:rPr>
              <a:t>=1; </a:t>
            </a:r>
            <a:r>
              <a:rPr lang="en-US" altLang="zh-CN" sz="2000" dirty="0" err="1">
                <a:latin typeface="Verdana" pitchFamily="34" charset="0"/>
              </a:rPr>
              <a:t>i</a:t>
            </a:r>
            <a:r>
              <a:rPr lang="en-US" altLang="zh-CN" sz="2000" dirty="0">
                <a:latin typeface="Verdana" pitchFamily="34" charset="0"/>
              </a:rPr>
              <a:t>&lt;=n; </a:t>
            </a:r>
            <a:r>
              <a:rPr lang="en-US" altLang="zh-CN" sz="2000" dirty="0" err="1">
                <a:latin typeface="Verdana" pitchFamily="34" charset="0"/>
              </a:rPr>
              <a:t>i</a:t>
            </a:r>
            <a:r>
              <a:rPr lang="en-US" altLang="zh-CN" sz="2000" dirty="0">
                <a:latin typeface="Verdana" pitchFamily="34" charset="0"/>
              </a:rPr>
              <a:t>++)</a:t>
            </a:r>
            <a:endParaRPr lang="en-US" altLang="zh-CN" dirty="0">
              <a:latin typeface="Verdana" pitchFamily="34" charset="0"/>
            </a:endParaRPr>
          </a:p>
          <a:p>
            <a:pPr lvl="1" algn="just">
              <a:buFontTx/>
              <a:buNone/>
            </a:pPr>
            <a:r>
              <a:rPr lang="en-US" altLang="zh-CN" dirty="0">
                <a:latin typeface="Verdana" pitchFamily="34" charset="0"/>
              </a:rPr>
              <a:t>      </a:t>
            </a:r>
            <a:r>
              <a:rPr lang="en-US" altLang="zh-CN" sz="2000" dirty="0">
                <a:latin typeface="Verdana" pitchFamily="34" charset="0"/>
              </a:rPr>
              <a:t>for (j=1; j&lt;=i-1; </a:t>
            </a:r>
            <a:r>
              <a:rPr lang="en-US" altLang="zh-CN" sz="2000" dirty="0" err="1">
                <a:latin typeface="Verdana" pitchFamily="34" charset="0"/>
              </a:rPr>
              <a:t>j++</a:t>
            </a:r>
            <a:r>
              <a:rPr lang="en-US" altLang="zh-CN" sz="2000" dirty="0">
                <a:latin typeface="Verdana" pitchFamily="34" charset="0"/>
              </a:rPr>
              <a:t>)</a:t>
            </a:r>
          </a:p>
          <a:p>
            <a:pPr lvl="1" algn="just">
              <a:buFontTx/>
              <a:buNone/>
            </a:pPr>
            <a:r>
              <a:rPr lang="en-US" altLang="zh-CN" sz="2000" dirty="0">
                <a:latin typeface="Verdana" pitchFamily="34" charset="0"/>
              </a:rPr>
              <a:t>         if (</a:t>
            </a:r>
            <a:r>
              <a:rPr lang="en-US" altLang="zh-CN" sz="2000" dirty="0" err="1">
                <a:latin typeface="Verdana" pitchFamily="34" charset="0"/>
              </a:rPr>
              <a:t>A</a:t>
            </a:r>
            <a:r>
              <a:rPr lang="en-US" altLang="zh-CN" sz="2000" baseline="-25000" dirty="0" err="1">
                <a:latin typeface="Verdana" pitchFamily="34" charset="0"/>
              </a:rPr>
              <a:t>j</a:t>
            </a:r>
            <a:r>
              <a:rPr lang="en-US" altLang="zh-CN" sz="2000" dirty="0">
                <a:latin typeface="Verdana" pitchFamily="34" charset="0"/>
                <a:sym typeface="Symbol" pitchFamily="18" charset="2"/>
              </a:rPr>
              <a:t></a:t>
            </a:r>
            <a:r>
              <a:rPr lang="en-US" altLang="zh-CN" sz="2000" baseline="-25000" dirty="0">
                <a:latin typeface="Verdana" pitchFamily="34" charset="0"/>
              </a:rPr>
              <a:t>1</a:t>
            </a:r>
            <a:r>
              <a:rPr lang="en-US" altLang="zh-CN" sz="2000" dirty="0">
                <a:latin typeface="Verdana" pitchFamily="34" charset="0"/>
              </a:rPr>
              <a:t>|</a:t>
            </a:r>
            <a:r>
              <a:rPr lang="en-US" altLang="zh-CN" sz="2000" dirty="0">
                <a:latin typeface="Verdana" pitchFamily="34" charset="0"/>
                <a:sym typeface="Symbol" pitchFamily="18" charset="2"/>
              </a:rPr>
              <a:t></a:t>
            </a:r>
            <a:r>
              <a:rPr lang="en-US" altLang="zh-CN" sz="2000" baseline="-25000" dirty="0">
                <a:latin typeface="Verdana" pitchFamily="34" charset="0"/>
              </a:rPr>
              <a:t>2</a:t>
            </a:r>
            <a:r>
              <a:rPr lang="en-US" altLang="zh-CN" sz="2000" dirty="0">
                <a:latin typeface="Verdana" pitchFamily="34" charset="0"/>
              </a:rPr>
              <a:t>|…|</a:t>
            </a:r>
            <a:r>
              <a:rPr lang="en-US" altLang="zh-CN" sz="2000" dirty="0">
                <a:latin typeface="Verdana" pitchFamily="34" charset="0"/>
                <a:sym typeface="Symbol" pitchFamily="18" charset="2"/>
              </a:rPr>
              <a:t></a:t>
            </a:r>
            <a:r>
              <a:rPr lang="en-US" altLang="zh-CN" sz="2000" baseline="-25000" dirty="0">
                <a:latin typeface="Verdana" pitchFamily="34" charset="0"/>
              </a:rPr>
              <a:t>k</a:t>
            </a:r>
            <a:r>
              <a:rPr lang="zh-CN" altLang="en-US" sz="2000" dirty="0">
                <a:latin typeface="Verdana" pitchFamily="34" charset="0"/>
              </a:rPr>
              <a:t>是关于当前</a:t>
            </a:r>
            <a:r>
              <a:rPr lang="en-US" altLang="zh-CN" sz="2000" dirty="0" err="1">
                <a:latin typeface="Verdana" pitchFamily="34" charset="0"/>
              </a:rPr>
              <a:t>A</a:t>
            </a:r>
            <a:r>
              <a:rPr lang="en-US" altLang="zh-CN" sz="2000" baseline="-25000" dirty="0" err="1">
                <a:latin typeface="Verdana" pitchFamily="34" charset="0"/>
              </a:rPr>
              <a:t>j</a:t>
            </a:r>
            <a:r>
              <a:rPr lang="zh-CN" altLang="en-US" sz="2000" dirty="0">
                <a:latin typeface="Verdana" pitchFamily="34" charset="0"/>
              </a:rPr>
              <a:t>的所有产生式</a:t>
            </a:r>
            <a:r>
              <a:rPr lang="en-US" altLang="zh-CN" sz="2000" dirty="0">
                <a:latin typeface="Verdana" pitchFamily="34" charset="0"/>
              </a:rPr>
              <a:t>) {</a:t>
            </a:r>
          </a:p>
          <a:p>
            <a:pPr lvl="1" algn="just">
              <a:buFontTx/>
              <a:buNone/>
            </a:pPr>
            <a:r>
              <a:rPr lang="en-US" altLang="zh-CN" sz="2000" dirty="0">
                <a:latin typeface="Verdana" pitchFamily="34" charset="0"/>
              </a:rPr>
              <a:t>           </a:t>
            </a:r>
            <a:r>
              <a:rPr lang="zh-CN" altLang="en-US" sz="2000" dirty="0">
                <a:latin typeface="Verdana" pitchFamily="34" charset="0"/>
              </a:rPr>
              <a:t>把每个形如</a:t>
            </a:r>
            <a:r>
              <a:rPr lang="en-US" altLang="zh-CN" sz="2000" dirty="0" err="1">
                <a:latin typeface="Verdana" pitchFamily="34" charset="0"/>
              </a:rPr>
              <a:t>A</a:t>
            </a:r>
            <a:r>
              <a:rPr lang="en-US" altLang="zh-CN" sz="2000" baseline="-25000" dirty="0" err="1">
                <a:latin typeface="Verdana" pitchFamily="34" charset="0"/>
              </a:rPr>
              <a:t>i</a:t>
            </a:r>
            <a:r>
              <a:rPr lang="en-US" altLang="zh-CN" sz="2000" dirty="0" err="1">
                <a:latin typeface="Verdana" pitchFamily="34" charset="0"/>
                <a:sym typeface="Symbol" pitchFamily="18" charset="2"/>
              </a:rPr>
              <a:t></a:t>
            </a:r>
            <a:r>
              <a:rPr lang="en-US" altLang="zh-CN" sz="2000" dirty="0" err="1">
                <a:latin typeface="Verdana" pitchFamily="34" charset="0"/>
              </a:rPr>
              <a:t>A</a:t>
            </a:r>
            <a:r>
              <a:rPr lang="en-US" altLang="zh-CN" sz="2000" baseline="-25000" dirty="0" err="1">
                <a:latin typeface="Verdana" pitchFamily="34" charset="0"/>
              </a:rPr>
              <a:t>j</a:t>
            </a:r>
            <a:r>
              <a:rPr lang="en-US" altLang="zh-CN" sz="2000" dirty="0">
                <a:latin typeface="Verdana" pitchFamily="34" charset="0"/>
                <a:sym typeface="Symbol" pitchFamily="18" charset="2"/>
              </a:rPr>
              <a:t></a:t>
            </a:r>
            <a:r>
              <a:rPr lang="zh-CN" altLang="en-US" sz="2000" dirty="0">
                <a:latin typeface="Verdana" pitchFamily="34" charset="0"/>
              </a:rPr>
              <a:t>的产生式改写为：</a:t>
            </a:r>
            <a:r>
              <a:rPr lang="en-US" altLang="zh-CN" sz="2000" dirty="0">
                <a:latin typeface="Verdana" pitchFamily="34" charset="0"/>
              </a:rPr>
              <a:t>A</a:t>
            </a:r>
            <a:r>
              <a:rPr lang="en-US" altLang="zh-CN" sz="2000" baseline="-25000" dirty="0">
                <a:latin typeface="Verdana" pitchFamily="34" charset="0"/>
              </a:rPr>
              <a:t>i</a:t>
            </a:r>
            <a:r>
              <a:rPr lang="en-US" altLang="zh-CN" sz="2000" dirty="0">
                <a:latin typeface="Verdana" pitchFamily="34" charset="0"/>
                <a:sym typeface="Symbol" pitchFamily="18" charset="2"/>
              </a:rPr>
              <a:t></a:t>
            </a:r>
            <a:r>
              <a:rPr lang="en-US" altLang="zh-CN" sz="2000" baseline="-25000" dirty="0">
                <a:latin typeface="Verdana" pitchFamily="34" charset="0"/>
              </a:rPr>
              <a:t>1</a:t>
            </a:r>
            <a:r>
              <a:rPr lang="en-US" altLang="zh-CN" sz="2000" dirty="0">
                <a:latin typeface="Verdana" pitchFamily="34" charset="0"/>
                <a:sym typeface="Symbol" pitchFamily="18" charset="2"/>
              </a:rPr>
              <a:t></a:t>
            </a:r>
            <a:r>
              <a:rPr lang="en-US" altLang="zh-CN" sz="2000" dirty="0">
                <a:latin typeface="Verdana" pitchFamily="34" charset="0"/>
              </a:rPr>
              <a:t>|</a:t>
            </a:r>
            <a:r>
              <a:rPr lang="en-US" altLang="zh-CN" sz="2000" dirty="0">
                <a:latin typeface="Verdana" pitchFamily="34" charset="0"/>
                <a:sym typeface="Symbol" pitchFamily="18" charset="2"/>
              </a:rPr>
              <a:t></a:t>
            </a:r>
            <a:r>
              <a:rPr lang="en-US" altLang="zh-CN" sz="2000" baseline="-25000" dirty="0">
                <a:latin typeface="Verdana" pitchFamily="34" charset="0"/>
              </a:rPr>
              <a:t>2</a:t>
            </a:r>
            <a:r>
              <a:rPr lang="en-US" altLang="zh-CN" sz="2000" dirty="0">
                <a:latin typeface="Verdana" pitchFamily="34" charset="0"/>
                <a:sym typeface="Symbol" pitchFamily="18" charset="2"/>
              </a:rPr>
              <a:t></a:t>
            </a:r>
            <a:r>
              <a:rPr lang="en-US" altLang="zh-CN" sz="2000" dirty="0">
                <a:latin typeface="Verdana" pitchFamily="34" charset="0"/>
              </a:rPr>
              <a:t>|…|</a:t>
            </a:r>
            <a:r>
              <a:rPr lang="en-US" altLang="zh-CN" sz="2000" dirty="0">
                <a:latin typeface="Verdana" pitchFamily="34" charset="0"/>
                <a:sym typeface="Symbol" pitchFamily="18" charset="2"/>
              </a:rPr>
              <a:t></a:t>
            </a:r>
            <a:r>
              <a:rPr lang="en-US" altLang="zh-CN" sz="2000" baseline="-25000" dirty="0">
                <a:latin typeface="Verdana" pitchFamily="34" charset="0"/>
              </a:rPr>
              <a:t>k</a:t>
            </a:r>
            <a:r>
              <a:rPr lang="en-US" altLang="zh-CN" sz="2000" dirty="0">
                <a:latin typeface="Verdana" pitchFamily="34" charset="0"/>
                <a:sym typeface="Symbol" pitchFamily="18" charset="2"/>
              </a:rPr>
              <a:t></a:t>
            </a:r>
            <a:r>
              <a:rPr lang="zh-CN" altLang="en-US" sz="2000" dirty="0">
                <a:latin typeface="Verdana" pitchFamily="34" charset="0"/>
                <a:sym typeface="Symbol" pitchFamily="18" charset="2"/>
              </a:rPr>
              <a:t>；</a:t>
            </a:r>
          </a:p>
          <a:p>
            <a:pPr lvl="1" algn="just">
              <a:buFontTx/>
              <a:buNone/>
            </a:pPr>
            <a:r>
              <a:rPr lang="zh-CN" altLang="en-US" sz="2000" dirty="0">
                <a:latin typeface="Verdana" pitchFamily="34" charset="0"/>
              </a:rPr>
              <a:t>           消除关于</a:t>
            </a:r>
            <a:r>
              <a:rPr lang="en-US" altLang="zh-CN" sz="2000" dirty="0">
                <a:latin typeface="Verdana" pitchFamily="34" charset="0"/>
              </a:rPr>
              <a:t>A</a:t>
            </a:r>
            <a:r>
              <a:rPr lang="en-US" altLang="zh-CN" sz="2000" baseline="-25000" dirty="0">
                <a:latin typeface="Verdana" pitchFamily="34" charset="0"/>
              </a:rPr>
              <a:t>i</a:t>
            </a:r>
            <a:r>
              <a:rPr lang="zh-CN" altLang="en-US" sz="2000" dirty="0">
                <a:latin typeface="Verdana" pitchFamily="34" charset="0"/>
              </a:rPr>
              <a:t>的产生式中的直接左递归</a:t>
            </a:r>
            <a:r>
              <a:rPr lang="en-US" altLang="zh-CN" sz="2000" dirty="0">
                <a:latin typeface="Verdana" pitchFamily="34" charset="0"/>
              </a:rPr>
              <a:t>;</a:t>
            </a:r>
          </a:p>
          <a:p>
            <a:pPr lvl="1" algn="just">
              <a:buFontTx/>
              <a:buNone/>
            </a:pPr>
            <a:r>
              <a:rPr lang="zh-CN" altLang="zh-CN" sz="2000" dirty="0">
                <a:latin typeface="Verdana" pitchFamily="34" charset="0"/>
              </a:rPr>
              <a:t>         </a:t>
            </a:r>
            <a:r>
              <a:rPr lang="en-US" altLang="zh-CN" sz="2000" dirty="0">
                <a:latin typeface="Verdana" pitchFamily="34" charset="0"/>
              </a:rPr>
              <a:t>}</a:t>
            </a:r>
          </a:p>
          <a:p>
            <a:pPr lvl="1" algn="just">
              <a:buFontTx/>
              <a:buNone/>
            </a:pPr>
            <a:r>
              <a:rPr lang="en-US" altLang="zh-CN" sz="2000" dirty="0">
                <a:latin typeface="Verdana" pitchFamily="34" charset="0"/>
              </a:rPr>
              <a:t>(3)</a:t>
            </a:r>
            <a:r>
              <a:rPr lang="zh-CN" altLang="en-US" sz="2000" dirty="0">
                <a:latin typeface="Verdana" pitchFamily="34" charset="0"/>
              </a:rPr>
              <a:t>化简第</a:t>
            </a:r>
            <a:r>
              <a:rPr lang="en-US" altLang="zh-CN" sz="2000" dirty="0">
                <a:latin typeface="Verdana" pitchFamily="34" charset="0"/>
              </a:rPr>
              <a:t>(2)</a:t>
            </a:r>
            <a:r>
              <a:rPr lang="zh-CN" altLang="en-US" sz="2000" dirty="0">
                <a:latin typeface="Verdana" pitchFamily="34" charset="0"/>
              </a:rPr>
              <a:t>步得到的文法，即去除无用的非终结符号和产生式。</a:t>
            </a:r>
          </a:p>
          <a:p>
            <a:pPr lvl="1" algn="just">
              <a:buFontTx/>
              <a:buNone/>
            </a:pPr>
            <a:r>
              <a:rPr lang="zh-CN" altLang="en-US" dirty="0">
                <a:latin typeface="Verdana" pitchFamily="34" charset="0"/>
              </a:rPr>
              <a:t>这种方法得到的非递归文法可能含有</a:t>
            </a:r>
            <a:r>
              <a:rPr lang="zh-CN" altLang="en-US" dirty="0">
                <a:latin typeface="Verdana" pitchFamily="34" charset="0"/>
                <a:sym typeface="Symbol" pitchFamily="18" charset="2"/>
              </a:rPr>
              <a:t></a:t>
            </a:r>
            <a:r>
              <a:rPr lang="en-US" altLang="zh-CN" dirty="0">
                <a:latin typeface="Verdana" pitchFamily="34" charset="0"/>
              </a:rPr>
              <a:t>-</a:t>
            </a:r>
            <a:r>
              <a:rPr lang="zh-CN" altLang="en-US" dirty="0">
                <a:latin typeface="Verdana" pitchFamily="34" charset="0"/>
              </a:rPr>
              <a:t>产生式。</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71</a:t>
            </a:fld>
            <a:endParaRPr lang="en-US" altLang="zh-CN"/>
          </a:p>
        </p:txBody>
      </p:sp>
    </p:spTree>
    <p:extLst>
      <p:ext uri="{BB962C8B-B14F-4D97-AF65-F5344CB8AC3E}">
        <p14:creationId xmlns:p14="http://schemas.microsoft.com/office/powerpoint/2010/main" val="1765505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0643">
                                            <p:txEl>
                                              <p:pRg st="1" end="1"/>
                                            </p:txEl>
                                          </p:spTgt>
                                        </p:tgtEl>
                                        <p:attrNameLst>
                                          <p:attrName>style.visibility</p:attrName>
                                        </p:attrNameLst>
                                      </p:cBhvr>
                                      <p:to>
                                        <p:strVal val="visible"/>
                                      </p:to>
                                    </p:set>
                                    <p:animEffect transition="in" filter="wipe(up)">
                                      <p:cBhvr>
                                        <p:cTn id="11" dur="500"/>
                                        <p:tgtEl>
                                          <p:spTgt spid="2406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0643">
                                            <p:txEl>
                                              <p:pRg st="2" end="2"/>
                                            </p:txEl>
                                          </p:spTgt>
                                        </p:tgtEl>
                                        <p:attrNameLst>
                                          <p:attrName>style.visibility</p:attrName>
                                        </p:attrNameLst>
                                      </p:cBhvr>
                                      <p:to>
                                        <p:strVal val="visible"/>
                                      </p:to>
                                    </p:set>
                                    <p:animEffect transition="in" filter="wipe(up)">
                                      <p:cBhvr>
                                        <p:cTn id="16" dur="500"/>
                                        <p:tgtEl>
                                          <p:spTgt spid="240643">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0643">
                                            <p:txEl>
                                              <p:pRg st="3" end="3"/>
                                            </p:txEl>
                                          </p:spTgt>
                                        </p:tgtEl>
                                        <p:attrNameLst>
                                          <p:attrName>style.visibility</p:attrName>
                                        </p:attrNameLst>
                                      </p:cBhvr>
                                      <p:to>
                                        <p:strVal val="visible"/>
                                      </p:to>
                                    </p:set>
                                    <p:animEffect transition="in" filter="wipe(up)">
                                      <p:cBhvr>
                                        <p:cTn id="19" dur="500"/>
                                        <p:tgtEl>
                                          <p:spTgt spid="240643">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0643">
                                            <p:txEl>
                                              <p:pRg st="4" end="4"/>
                                            </p:txEl>
                                          </p:spTgt>
                                        </p:tgtEl>
                                        <p:attrNameLst>
                                          <p:attrName>style.visibility</p:attrName>
                                        </p:attrNameLst>
                                      </p:cBhvr>
                                      <p:to>
                                        <p:strVal val="visible"/>
                                      </p:to>
                                    </p:set>
                                    <p:animEffect transition="in" filter="wipe(up)">
                                      <p:cBhvr>
                                        <p:cTn id="22" dur="500"/>
                                        <p:tgtEl>
                                          <p:spTgt spid="240643">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40643">
                                            <p:txEl>
                                              <p:pRg st="5" end="5"/>
                                            </p:txEl>
                                          </p:spTgt>
                                        </p:tgtEl>
                                        <p:attrNameLst>
                                          <p:attrName>style.visibility</p:attrName>
                                        </p:attrNameLst>
                                      </p:cBhvr>
                                      <p:to>
                                        <p:strVal val="visible"/>
                                      </p:to>
                                    </p:set>
                                    <p:animEffect transition="in" filter="wipe(up)">
                                      <p:cBhvr>
                                        <p:cTn id="25" dur="500"/>
                                        <p:tgtEl>
                                          <p:spTgt spid="240643">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40643">
                                            <p:txEl>
                                              <p:pRg st="6" end="6"/>
                                            </p:txEl>
                                          </p:spTgt>
                                        </p:tgtEl>
                                        <p:attrNameLst>
                                          <p:attrName>style.visibility</p:attrName>
                                        </p:attrNameLst>
                                      </p:cBhvr>
                                      <p:to>
                                        <p:strVal val="visible"/>
                                      </p:to>
                                    </p:set>
                                    <p:animEffect transition="in" filter="wipe(up)">
                                      <p:cBhvr>
                                        <p:cTn id="28" dur="500"/>
                                        <p:tgtEl>
                                          <p:spTgt spid="240643">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40643">
                                            <p:txEl>
                                              <p:pRg st="7" end="7"/>
                                            </p:txEl>
                                          </p:spTgt>
                                        </p:tgtEl>
                                        <p:attrNameLst>
                                          <p:attrName>style.visibility</p:attrName>
                                        </p:attrNameLst>
                                      </p:cBhvr>
                                      <p:to>
                                        <p:strVal val="visible"/>
                                      </p:to>
                                    </p:set>
                                    <p:animEffect transition="in" filter="wipe(up)">
                                      <p:cBhvr>
                                        <p:cTn id="31" dur="500"/>
                                        <p:tgtEl>
                                          <p:spTgt spid="240643">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0643">
                                            <p:txEl>
                                              <p:pRg st="8" end="8"/>
                                            </p:txEl>
                                          </p:spTgt>
                                        </p:tgtEl>
                                        <p:attrNameLst>
                                          <p:attrName>style.visibility</p:attrName>
                                        </p:attrNameLst>
                                      </p:cBhvr>
                                      <p:to>
                                        <p:strVal val="visible"/>
                                      </p:to>
                                    </p:set>
                                    <p:animEffect transition="in" filter="wipe(up)">
                                      <p:cBhvr>
                                        <p:cTn id="34" dur="500"/>
                                        <p:tgtEl>
                                          <p:spTgt spid="240643">
                                            <p:txEl>
                                              <p:pRg st="8" end="8"/>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40643">
                                            <p:txEl>
                                              <p:pRg st="9" end="9"/>
                                            </p:txEl>
                                          </p:spTgt>
                                        </p:tgtEl>
                                        <p:attrNameLst>
                                          <p:attrName>style.visibility</p:attrName>
                                        </p:attrNameLst>
                                      </p:cBhvr>
                                      <p:to>
                                        <p:strVal val="visible"/>
                                      </p:to>
                                    </p:set>
                                    <p:animEffect transition="in" filter="wipe(up)">
                                      <p:cBhvr>
                                        <p:cTn id="37" dur="500"/>
                                        <p:tgtEl>
                                          <p:spTgt spid="240643">
                                            <p:txEl>
                                              <p:pRg st="9" end="9"/>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40643">
                                            <p:txEl>
                                              <p:pRg st="10" end="10"/>
                                            </p:txEl>
                                          </p:spTgt>
                                        </p:tgtEl>
                                        <p:attrNameLst>
                                          <p:attrName>style.visibility</p:attrName>
                                        </p:attrNameLst>
                                      </p:cBhvr>
                                      <p:to>
                                        <p:strVal val="visible"/>
                                      </p:to>
                                    </p:set>
                                    <p:animEffect transition="in" filter="wipe(up)">
                                      <p:cBhvr>
                                        <p:cTn id="40" dur="500"/>
                                        <p:tgtEl>
                                          <p:spTgt spid="240643">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0643">
                                            <p:txEl>
                                              <p:pRg st="11" end="11"/>
                                            </p:txEl>
                                          </p:spTgt>
                                        </p:tgtEl>
                                        <p:attrNameLst>
                                          <p:attrName>style.visibility</p:attrName>
                                        </p:attrNameLst>
                                      </p:cBhvr>
                                      <p:to>
                                        <p:strVal val="visible"/>
                                      </p:to>
                                    </p:set>
                                    <p:animEffect transition="in" filter="wipe(up)">
                                      <p:cBhvr>
                                        <p:cTn id="45" dur="500"/>
                                        <p:tgtEl>
                                          <p:spTgt spid="240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31540" y="76200"/>
            <a:ext cx="8514023" cy="1371600"/>
          </a:xfrm>
        </p:spPr>
        <p:txBody>
          <a:bodyPr/>
          <a:lstStyle/>
          <a:p>
            <a:r>
              <a:rPr lang="zh-CN" altLang="en-US" sz="2800" dirty="0" smtClean="0">
                <a:latin typeface="宋体" charset="-122"/>
              </a:rPr>
              <a:t>示例</a:t>
            </a:r>
            <a:r>
              <a:rPr lang="zh-CN" altLang="en-US" sz="2800" b="0" dirty="0" smtClean="0">
                <a:solidFill>
                  <a:schemeClr val="tx1"/>
                </a:solidFill>
                <a:latin typeface="宋体" charset="-122"/>
              </a:rPr>
              <a:t>：</a:t>
            </a:r>
            <a:r>
              <a:rPr lang="zh-CN" altLang="en-US" sz="2800" dirty="0">
                <a:solidFill>
                  <a:schemeClr val="tx1"/>
                </a:solidFill>
                <a:latin typeface="宋体" charset="-122"/>
              </a:rPr>
              <a:t>消除下面文法中的左递归</a:t>
            </a:r>
            <a:r>
              <a:rPr lang="zh-CN" altLang="zh-CN" sz="2400" dirty="0">
                <a:solidFill>
                  <a:schemeClr val="tx1"/>
                </a:solidFill>
                <a:latin typeface="宋体" charset="-122"/>
              </a:rPr>
              <a:t/>
            </a:r>
            <a:br>
              <a:rPr lang="zh-CN" altLang="zh-CN" sz="2400" dirty="0">
                <a:solidFill>
                  <a:schemeClr val="tx1"/>
                </a:solidFill>
                <a:latin typeface="宋体" charset="-122"/>
              </a:rPr>
            </a:br>
            <a:r>
              <a:rPr lang="zh-CN" altLang="zh-CN" sz="2400" dirty="0">
                <a:solidFill>
                  <a:schemeClr val="tx1"/>
                </a:solidFill>
                <a:latin typeface="宋体" charset="-122"/>
              </a:rPr>
              <a:t>       </a:t>
            </a:r>
            <a:r>
              <a:rPr lang="en-US" altLang="zh-CN" sz="2400" dirty="0" err="1">
                <a:solidFill>
                  <a:schemeClr val="tx1"/>
                </a:solidFill>
                <a:latin typeface="宋体" charset="-122"/>
              </a:rPr>
              <a:t>S</a:t>
            </a:r>
            <a:r>
              <a:rPr lang="en-US" altLang="zh-CN" sz="2400" dirty="0" err="1">
                <a:solidFill>
                  <a:schemeClr val="tx1"/>
                </a:solidFill>
                <a:latin typeface="宋体" charset="-122"/>
                <a:sym typeface="Symbol" pitchFamily="18" charset="2"/>
              </a:rPr>
              <a:t></a:t>
            </a:r>
            <a:r>
              <a:rPr lang="en-US" altLang="zh-CN" sz="2400" dirty="0" err="1">
                <a:solidFill>
                  <a:schemeClr val="tx1"/>
                </a:solidFill>
                <a:latin typeface="宋体" charset="-122"/>
              </a:rPr>
              <a:t>Aa|b</a:t>
            </a:r>
            <a:r>
              <a:rPr lang="en-US" altLang="zh-CN" sz="2400" dirty="0">
                <a:solidFill>
                  <a:schemeClr val="tx1"/>
                </a:solidFill>
                <a:latin typeface="宋体" charset="-122"/>
              </a:rPr>
              <a:t/>
            </a:r>
            <a:br>
              <a:rPr lang="en-US" altLang="zh-CN" sz="2400" dirty="0">
                <a:solidFill>
                  <a:schemeClr val="tx1"/>
                </a:solidFill>
                <a:latin typeface="宋体" charset="-122"/>
              </a:rPr>
            </a:br>
            <a:r>
              <a:rPr lang="en-US" altLang="zh-CN" sz="2400" dirty="0">
                <a:solidFill>
                  <a:schemeClr val="tx1"/>
                </a:solidFill>
                <a:latin typeface="宋体" charset="-122"/>
              </a:rPr>
              <a:t>       </a:t>
            </a:r>
            <a:r>
              <a:rPr lang="en-US" altLang="zh-CN" sz="2400" dirty="0" err="1">
                <a:solidFill>
                  <a:schemeClr val="tx1"/>
                </a:solidFill>
                <a:latin typeface="宋体" charset="-122"/>
              </a:rPr>
              <a:t>A</a:t>
            </a:r>
            <a:r>
              <a:rPr lang="en-US" altLang="zh-CN" sz="2400" dirty="0" err="1">
                <a:solidFill>
                  <a:schemeClr val="tx1"/>
                </a:solidFill>
                <a:latin typeface="宋体" charset="-122"/>
                <a:sym typeface="Symbol" pitchFamily="18" charset="2"/>
              </a:rPr>
              <a:t></a:t>
            </a:r>
            <a:r>
              <a:rPr lang="en-US" altLang="zh-CN" sz="2400" dirty="0" err="1">
                <a:solidFill>
                  <a:schemeClr val="tx1"/>
                </a:solidFill>
                <a:latin typeface="宋体" charset="-122"/>
              </a:rPr>
              <a:t>Ac|Sd</a:t>
            </a:r>
            <a:r>
              <a:rPr lang="en-US" altLang="zh-CN" sz="2400" dirty="0">
                <a:solidFill>
                  <a:schemeClr val="tx1"/>
                </a:solidFill>
                <a:latin typeface="宋体" charset="-122"/>
              </a:rPr>
              <a:t>|</a:t>
            </a:r>
            <a:r>
              <a:rPr lang="en-US" altLang="zh-CN" sz="2400" dirty="0">
                <a:solidFill>
                  <a:schemeClr val="tx1"/>
                </a:solidFill>
                <a:latin typeface="宋体" charset="-122"/>
                <a:sym typeface="Symbol" pitchFamily="18" charset="2"/>
              </a:rPr>
              <a:t></a:t>
            </a:r>
            <a:endParaRPr lang="en-US" altLang="zh-CN" sz="2800" dirty="0">
              <a:solidFill>
                <a:schemeClr val="tx1"/>
              </a:solidFill>
              <a:latin typeface="宋体" charset="-122"/>
              <a:sym typeface="Symbol" pitchFamily="18" charset="2"/>
            </a:endParaRPr>
          </a:p>
        </p:txBody>
      </p:sp>
      <p:sp>
        <p:nvSpPr>
          <p:cNvPr id="244739" name="Rectangle 3"/>
          <p:cNvSpPr>
            <a:spLocks noGrp="1" noChangeArrowheads="1"/>
          </p:cNvSpPr>
          <p:nvPr>
            <p:ph type="body" idx="1"/>
          </p:nvPr>
        </p:nvSpPr>
        <p:spPr>
          <a:xfrm>
            <a:off x="228600" y="1528763"/>
            <a:ext cx="8686800" cy="5100637"/>
          </a:xfrm>
        </p:spPr>
        <p:txBody>
          <a:bodyPr/>
          <a:lstStyle/>
          <a:p>
            <a:r>
              <a:rPr lang="zh-CN" altLang="en-US" sz="2400" dirty="0">
                <a:latin typeface="Verdana" pitchFamily="34" charset="0"/>
              </a:rPr>
              <a:t>首先，必须保证此文法中无环路、无</a:t>
            </a:r>
            <a:r>
              <a:rPr lang="zh-CN" altLang="en-US" sz="2400" dirty="0">
                <a:latin typeface="Verdana" pitchFamily="34" charset="0"/>
                <a:sym typeface="Symbol" pitchFamily="18" charset="2"/>
              </a:rPr>
              <a:t></a:t>
            </a:r>
            <a:r>
              <a:rPr lang="en-US" altLang="zh-CN" sz="2400" dirty="0">
                <a:latin typeface="Verdana" pitchFamily="34" charset="0"/>
              </a:rPr>
              <a:t>-</a:t>
            </a:r>
            <a:r>
              <a:rPr lang="zh-CN" altLang="en-US" sz="2400" dirty="0">
                <a:latin typeface="Verdana" pitchFamily="34" charset="0"/>
              </a:rPr>
              <a:t>产生式。</a:t>
            </a:r>
          </a:p>
          <a:p>
            <a:pPr algn="just"/>
            <a:r>
              <a:rPr lang="zh-CN" altLang="en-US" sz="2400" dirty="0">
                <a:latin typeface="Verdana" pitchFamily="34" charset="0"/>
              </a:rPr>
              <a:t>改写为无</a:t>
            </a:r>
            <a:r>
              <a:rPr lang="zh-CN" altLang="en-US" sz="2400" dirty="0">
                <a:latin typeface="Verdana" pitchFamily="34" charset="0"/>
                <a:sym typeface="Symbol" pitchFamily="18" charset="2"/>
              </a:rPr>
              <a:t></a:t>
            </a:r>
            <a:r>
              <a:rPr lang="en-US" altLang="zh-CN" sz="2400" dirty="0">
                <a:latin typeface="Verdana" pitchFamily="34" charset="0"/>
              </a:rPr>
              <a:t>-</a:t>
            </a:r>
            <a:r>
              <a:rPr lang="zh-CN" altLang="en-US" sz="2400" dirty="0">
                <a:latin typeface="Verdana" pitchFamily="34" charset="0"/>
              </a:rPr>
              <a:t>产生式的文法：</a:t>
            </a:r>
          </a:p>
          <a:p>
            <a:pPr algn="just">
              <a:buFont typeface="Monotype Sorts" pitchFamily="2" charset="2"/>
              <a:buNone/>
            </a:pPr>
            <a:r>
              <a:rPr lang="zh-CN" altLang="zh-CN" sz="2000" dirty="0">
                <a:latin typeface="Verdana" pitchFamily="34" charset="0"/>
              </a:rPr>
              <a:t>        </a:t>
            </a:r>
            <a:r>
              <a:rPr lang="en-US" altLang="zh-CN" sz="2000" dirty="0" err="1">
                <a:latin typeface="Verdana" pitchFamily="34" charset="0"/>
              </a:rPr>
              <a:t>S</a:t>
            </a:r>
            <a:r>
              <a:rPr lang="en-US" altLang="zh-CN" sz="2000" dirty="0" err="1">
                <a:latin typeface="Verdana" pitchFamily="34" charset="0"/>
                <a:sym typeface="Symbol" pitchFamily="18" charset="2"/>
              </a:rPr>
              <a:t></a:t>
            </a:r>
            <a:r>
              <a:rPr lang="en-US" altLang="zh-CN" sz="2000" dirty="0" err="1">
                <a:latin typeface="Verdana" pitchFamily="34" charset="0"/>
              </a:rPr>
              <a:t>Aa|a|b</a:t>
            </a:r>
            <a:endParaRPr lang="en-US" altLang="zh-CN" sz="2000" dirty="0">
              <a:latin typeface="Verdana" pitchFamily="34" charset="0"/>
            </a:endParaRPr>
          </a:p>
          <a:p>
            <a:pPr algn="just">
              <a:buFont typeface="Monotype Sorts" pitchFamily="2" charset="2"/>
              <a:buNone/>
            </a:pPr>
            <a:r>
              <a:rPr lang="en-US" altLang="zh-CN" sz="2000" dirty="0">
                <a:latin typeface="Verdana" pitchFamily="34" charset="0"/>
              </a:rPr>
              <a:t>        </a:t>
            </a:r>
            <a:r>
              <a:rPr lang="en-US" altLang="zh-CN" sz="2000" dirty="0" err="1">
                <a:latin typeface="Verdana" pitchFamily="34" charset="0"/>
              </a:rPr>
              <a:t>A</a:t>
            </a:r>
            <a:r>
              <a:rPr lang="en-US" altLang="zh-CN" sz="2000" dirty="0" err="1">
                <a:latin typeface="Verdana" pitchFamily="34" charset="0"/>
                <a:sym typeface="Symbol" pitchFamily="18" charset="2"/>
              </a:rPr>
              <a:t></a:t>
            </a:r>
            <a:r>
              <a:rPr lang="en-US" altLang="zh-CN" sz="2000" dirty="0" err="1">
                <a:latin typeface="Verdana" pitchFamily="34" charset="0"/>
              </a:rPr>
              <a:t>Ac|c|Sd</a:t>
            </a:r>
            <a:r>
              <a:rPr lang="en-US" altLang="zh-CN" sz="2000" dirty="0">
                <a:latin typeface="Verdana" pitchFamily="34" charset="0"/>
              </a:rPr>
              <a:t> </a:t>
            </a:r>
          </a:p>
          <a:p>
            <a:pPr algn="just"/>
            <a:r>
              <a:rPr lang="zh-CN" altLang="en-US" sz="2400" dirty="0">
                <a:latin typeface="Verdana" pitchFamily="34" charset="0"/>
              </a:rPr>
              <a:t>消除其中的左递归：</a:t>
            </a:r>
          </a:p>
          <a:p>
            <a:pPr algn="just">
              <a:buFont typeface="Monotype Sorts" pitchFamily="2" charset="2"/>
              <a:buNone/>
            </a:pPr>
            <a:r>
              <a:rPr lang="zh-CN" altLang="en-US" sz="2000" dirty="0">
                <a:latin typeface="Verdana" pitchFamily="34" charset="0"/>
              </a:rPr>
              <a:t>   第一步，把文法的非终结符号排列为</a:t>
            </a:r>
            <a:r>
              <a:rPr lang="en-US" altLang="zh-CN" sz="2000" dirty="0">
                <a:latin typeface="Verdana" pitchFamily="34" charset="0"/>
              </a:rPr>
              <a:t>S</a:t>
            </a:r>
            <a:r>
              <a:rPr lang="zh-CN" altLang="en-US" sz="2000" dirty="0">
                <a:latin typeface="Verdana" pitchFamily="34" charset="0"/>
              </a:rPr>
              <a:t>、</a:t>
            </a:r>
            <a:r>
              <a:rPr lang="en-US" altLang="zh-CN" sz="2000" dirty="0">
                <a:latin typeface="Verdana" pitchFamily="34" charset="0"/>
              </a:rPr>
              <a:t>A</a:t>
            </a:r>
            <a:r>
              <a:rPr lang="zh-CN" altLang="en-US" sz="2000" dirty="0">
                <a:latin typeface="Verdana" pitchFamily="34" charset="0"/>
              </a:rPr>
              <a:t>；</a:t>
            </a:r>
          </a:p>
          <a:p>
            <a:pPr algn="just">
              <a:buFont typeface="Monotype Sorts" pitchFamily="2" charset="2"/>
              <a:buNone/>
            </a:pPr>
            <a:r>
              <a:rPr lang="zh-CN" altLang="en-US" sz="2000" dirty="0">
                <a:latin typeface="Verdana" pitchFamily="34" charset="0"/>
              </a:rPr>
              <a:t>   第二步，由于</a:t>
            </a:r>
            <a:r>
              <a:rPr lang="en-US" altLang="zh-CN" sz="2000" dirty="0">
                <a:latin typeface="Verdana" pitchFamily="34" charset="0"/>
              </a:rPr>
              <a:t>S</a:t>
            </a:r>
            <a:r>
              <a:rPr lang="zh-CN" altLang="en-US" sz="2000" dirty="0">
                <a:latin typeface="Verdana" pitchFamily="34" charset="0"/>
              </a:rPr>
              <a:t>不存在直接左递归，所以算法第</a:t>
            </a:r>
            <a:r>
              <a:rPr lang="en-US" altLang="zh-CN" sz="2000" dirty="0">
                <a:latin typeface="Verdana" pitchFamily="34" charset="0"/>
              </a:rPr>
              <a:t>2</a:t>
            </a:r>
            <a:r>
              <a:rPr lang="zh-CN" altLang="en-US" sz="2000" dirty="0">
                <a:latin typeface="Verdana" pitchFamily="34" charset="0"/>
              </a:rPr>
              <a:t>步在</a:t>
            </a:r>
            <a:r>
              <a:rPr lang="en-US" altLang="zh-CN" sz="2000" dirty="0" err="1">
                <a:latin typeface="Verdana" pitchFamily="34" charset="0"/>
              </a:rPr>
              <a:t>i</a:t>
            </a:r>
            <a:r>
              <a:rPr lang="en-US" altLang="zh-CN" sz="2000" dirty="0">
                <a:latin typeface="Verdana" pitchFamily="34" charset="0"/>
              </a:rPr>
              <a:t>=1</a:t>
            </a:r>
            <a:r>
              <a:rPr lang="zh-CN" altLang="en-US" sz="2000" dirty="0">
                <a:latin typeface="Verdana" pitchFamily="34" charset="0"/>
              </a:rPr>
              <a:t>时不做工作；</a:t>
            </a:r>
          </a:p>
          <a:p>
            <a:pPr algn="just">
              <a:buFont typeface="Monotype Sorts" pitchFamily="2" charset="2"/>
              <a:buNone/>
            </a:pPr>
            <a:r>
              <a:rPr lang="zh-CN" altLang="en-US" sz="2000" dirty="0">
                <a:latin typeface="Verdana" pitchFamily="34" charset="0"/>
              </a:rPr>
              <a:t>           在</a:t>
            </a:r>
            <a:r>
              <a:rPr lang="en-US" altLang="zh-CN" sz="2000" dirty="0" err="1">
                <a:latin typeface="Verdana" pitchFamily="34" charset="0"/>
              </a:rPr>
              <a:t>i</a:t>
            </a:r>
            <a:r>
              <a:rPr lang="en-US" altLang="zh-CN" sz="2000" dirty="0">
                <a:latin typeface="Verdana" pitchFamily="34" charset="0"/>
              </a:rPr>
              <a:t>=2</a:t>
            </a:r>
            <a:r>
              <a:rPr lang="zh-CN" altLang="en-US" sz="2000" dirty="0">
                <a:latin typeface="Verdana" pitchFamily="34" charset="0"/>
              </a:rPr>
              <a:t>时，把产生式</a:t>
            </a:r>
            <a:r>
              <a:rPr lang="en-US" altLang="zh-CN" sz="2000" dirty="0" err="1">
                <a:latin typeface="Verdana" pitchFamily="34" charset="0"/>
              </a:rPr>
              <a:t>S</a:t>
            </a:r>
            <a:r>
              <a:rPr lang="en-US" altLang="zh-CN" sz="2000" dirty="0" err="1">
                <a:latin typeface="Verdana" pitchFamily="34" charset="0"/>
                <a:sym typeface="Symbol" pitchFamily="18" charset="2"/>
              </a:rPr>
              <a:t></a:t>
            </a:r>
            <a:r>
              <a:rPr lang="en-US" altLang="zh-CN" sz="2000" dirty="0" err="1">
                <a:latin typeface="Verdana" pitchFamily="34" charset="0"/>
              </a:rPr>
              <a:t>Aa|a|b</a:t>
            </a:r>
            <a:r>
              <a:rPr lang="zh-CN" altLang="en-US" sz="2000" dirty="0">
                <a:latin typeface="Verdana" pitchFamily="34" charset="0"/>
              </a:rPr>
              <a:t>代入</a:t>
            </a:r>
            <a:r>
              <a:rPr lang="en-US" altLang="zh-CN" sz="2000" dirty="0">
                <a:latin typeface="Verdana" pitchFamily="34" charset="0"/>
              </a:rPr>
              <a:t>A</a:t>
            </a:r>
            <a:r>
              <a:rPr lang="zh-CN" altLang="en-US" sz="2000" dirty="0">
                <a:latin typeface="Verdana" pitchFamily="34" charset="0"/>
              </a:rPr>
              <a:t>的有关产生式中，得到：</a:t>
            </a:r>
            <a:endParaRPr lang="zh-CN" altLang="en-US" sz="2400" dirty="0">
              <a:latin typeface="Verdana" pitchFamily="34" charset="0"/>
            </a:endParaRPr>
          </a:p>
          <a:p>
            <a:pPr lvl="1" algn="just">
              <a:buFontTx/>
              <a:buNone/>
            </a:pPr>
            <a:r>
              <a:rPr lang="zh-CN" altLang="zh-CN" sz="2000" dirty="0">
                <a:latin typeface="Verdana" pitchFamily="34" charset="0"/>
              </a:rPr>
              <a:t>             </a:t>
            </a:r>
            <a:r>
              <a:rPr lang="en-US" altLang="zh-CN" sz="2000" dirty="0" err="1">
                <a:latin typeface="Verdana" pitchFamily="34" charset="0"/>
              </a:rPr>
              <a:t>A</a:t>
            </a:r>
            <a:r>
              <a:rPr lang="en-US" altLang="zh-CN" sz="2000" dirty="0" err="1">
                <a:latin typeface="Verdana" pitchFamily="34" charset="0"/>
                <a:sym typeface="Symbol" pitchFamily="18" charset="2"/>
              </a:rPr>
              <a:t></a:t>
            </a:r>
            <a:r>
              <a:rPr lang="en-US" altLang="zh-CN" sz="2000" dirty="0" err="1">
                <a:latin typeface="Verdana" pitchFamily="34" charset="0"/>
              </a:rPr>
              <a:t>Ac|c|Aad|ad|bd</a:t>
            </a:r>
            <a:endParaRPr lang="en-US" altLang="zh-CN" sz="2000" dirty="0">
              <a:latin typeface="Verdana" pitchFamily="34" charset="0"/>
            </a:endParaRPr>
          </a:p>
          <a:p>
            <a:pPr algn="just">
              <a:buFont typeface="Monotype Sorts" pitchFamily="2" charset="2"/>
              <a:buNone/>
            </a:pPr>
            <a:r>
              <a:rPr lang="en-US" altLang="zh-CN" sz="2000" dirty="0">
                <a:latin typeface="Verdana" pitchFamily="34" charset="0"/>
              </a:rPr>
              <a:t>           </a:t>
            </a:r>
            <a:r>
              <a:rPr lang="zh-CN" altLang="en-US" sz="2000" dirty="0">
                <a:latin typeface="Verdana" pitchFamily="34" charset="0"/>
              </a:rPr>
              <a:t>消除</a:t>
            </a:r>
            <a:r>
              <a:rPr lang="en-US" altLang="zh-CN" sz="2000" dirty="0">
                <a:latin typeface="Verdana" pitchFamily="34" charset="0"/>
              </a:rPr>
              <a:t>A</a:t>
            </a:r>
            <a:r>
              <a:rPr lang="zh-CN" altLang="en-US" sz="2000" dirty="0">
                <a:latin typeface="Verdana" pitchFamily="34" charset="0"/>
              </a:rPr>
              <a:t>产生式中的直接左递归，得到文法：</a:t>
            </a:r>
          </a:p>
          <a:p>
            <a:pPr lvl="2" algn="just">
              <a:buFontTx/>
              <a:buNone/>
            </a:pPr>
            <a:r>
              <a:rPr lang="zh-CN" altLang="zh-CN" dirty="0">
                <a:latin typeface="Verdana" pitchFamily="34" charset="0"/>
              </a:rPr>
              <a:t>         </a:t>
            </a:r>
            <a:r>
              <a:rPr lang="en-US" altLang="zh-CN" dirty="0" err="1">
                <a:latin typeface="Verdana" pitchFamily="34" charset="0"/>
              </a:rPr>
              <a:t>S</a:t>
            </a:r>
            <a:r>
              <a:rPr lang="en-US" altLang="zh-CN" dirty="0" err="1">
                <a:latin typeface="Verdana" pitchFamily="34" charset="0"/>
                <a:sym typeface="Symbol" pitchFamily="18" charset="2"/>
              </a:rPr>
              <a:t></a:t>
            </a:r>
            <a:r>
              <a:rPr lang="en-US" altLang="zh-CN" dirty="0" err="1">
                <a:latin typeface="Verdana" pitchFamily="34" charset="0"/>
              </a:rPr>
              <a:t>Aa|a|b</a:t>
            </a:r>
            <a:endParaRPr lang="en-US" altLang="zh-CN" dirty="0">
              <a:latin typeface="Verdana" pitchFamily="34" charset="0"/>
            </a:endParaRPr>
          </a:p>
          <a:p>
            <a:pPr lvl="2" algn="just">
              <a:buFontTx/>
              <a:buNone/>
            </a:pPr>
            <a:r>
              <a:rPr lang="en-US" altLang="zh-CN" dirty="0">
                <a:latin typeface="Verdana" pitchFamily="34" charset="0"/>
              </a:rPr>
              <a:t>         </a:t>
            </a:r>
            <a:r>
              <a:rPr lang="en-US" altLang="zh-CN" dirty="0" err="1">
                <a:latin typeface="Verdana" pitchFamily="34" charset="0"/>
              </a:rPr>
              <a:t>A</a:t>
            </a:r>
            <a:r>
              <a:rPr lang="en-US" altLang="zh-CN" dirty="0" err="1">
                <a:latin typeface="Verdana" pitchFamily="34" charset="0"/>
                <a:sym typeface="Symbol" pitchFamily="18" charset="2"/>
              </a:rPr>
              <a:t></a:t>
            </a:r>
            <a:r>
              <a:rPr lang="en-US" altLang="zh-CN" dirty="0" err="1">
                <a:latin typeface="Verdana" pitchFamily="34" charset="0"/>
              </a:rPr>
              <a:t>cA</a:t>
            </a:r>
            <a:r>
              <a:rPr lang="en-US" altLang="zh-CN" dirty="0">
                <a:latin typeface="Verdana" pitchFamily="34" charset="0"/>
                <a:sym typeface="Symbol" pitchFamily="18" charset="2"/>
              </a:rPr>
              <a:t></a:t>
            </a:r>
            <a:r>
              <a:rPr lang="en-US" altLang="zh-CN" dirty="0">
                <a:latin typeface="Verdana" pitchFamily="34" charset="0"/>
              </a:rPr>
              <a:t>|</a:t>
            </a:r>
            <a:r>
              <a:rPr lang="en-US" altLang="zh-CN" dirty="0" err="1">
                <a:latin typeface="Verdana" pitchFamily="34" charset="0"/>
              </a:rPr>
              <a:t>adA</a:t>
            </a:r>
            <a:r>
              <a:rPr lang="en-US" altLang="zh-CN" dirty="0">
                <a:latin typeface="Verdana" pitchFamily="34" charset="0"/>
                <a:sym typeface="Symbol" pitchFamily="18" charset="2"/>
              </a:rPr>
              <a:t></a:t>
            </a:r>
            <a:r>
              <a:rPr lang="en-US" altLang="zh-CN" dirty="0">
                <a:latin typeface="Verdana" pitchFamily="34" charset="0"/>
              </a:rPr>
              <a:t>|</a:t>
            </a:r>
            <a:r>
              <a:rPr lang="en-US" altLang="zh-CN" dirty="0" err="1">
                <a:latin typeface="Verdana" pitchFamily="34" charset="0"/>
              </a:rPr>
              <a:t>bdA</a:t>
            </a:r>
            <a:r>
              <a:rPr lang="en-US" altLang="zh-CN" dirty="0">
                <a:latin typeface="Verdana" pitchFamily="34" charset="0"/>
                <a:sym typeface="Symbol" pitchFamily="18" charset="2"/>
              </a:rPr>
              <a:t></a:t>
            </a:r>
            <a:r>
              <a:rPr lang="en-US" altLang="zh-CN" dirty="0">
                <a:latin typeface="Verdana" pitchFamily="34" charset="0"/>
              </a:rPr>
              <a:t> </a:t>
            </a:r>
          </a:p>
          <a:p>
            <a:pPr lvl="2" algn="just">
              <a:buFontTx/>
              <a:buNone/>
            </a:pPr>
            <a:r>
              <a:rPr lang="en-US" altLang="zh-CN" dirty="0">
                <a:latin typeface="Verdana" pitchFamily="34" charset="0"/>
              </a:rPr>
              <a:t>         A</a:t>
            </a:r>
            <a:r>
              <a:rPr lang="en-US" altLang="zh-CN" dirty="0">
                <a:latin typeface="Verdana" pitchFamily="34" charset="0"/>
                <a:sym typeface="Symbol" pitchFamily="18" charset="2"/>
              </a:rPr>
              <a:t></a:t>
            </a:r>
            <a:r>
              <a:rPr lang="en-US" altLang="zh-CN" dirty="0" err="1">
                <a:latin typeface="Verdana" pitchFamily="34" charset="0"/>
              </a:rPr>
              <a:t>cA</a:t>
            </a:r>
            <a:r>
              <a:rPr lang="en-US" altLang="zh-CN" dirty="0">
                <a:latin typeface="Verdana" pitchFamily="34" charset="0"/>
                <a:sym typeface="Symbol" pitchFamily="18" charset="2"/>
              </a:rPr>
              <a:t></a:t>
            </a:r>
            <a:r>
              <a:rPr lang="en-US" altLang="zh-CN" dirty="0">
                <a:latin typeface="Verdana" pitchFamily="34" charset="0"/>
              </a:rPr>
              <a:t>|</a:t>
            </a:r>
            <a:r>
              <a:rPr lang="en-US" altLang="zh-CN" dirty="0" err="1">
                <a:latin typeface="Verdana" pitchFamily="34" charset="0"/>
              </a:rPr>
              <a:t>adA</a:t>
            </a:r>
            <a:r>
              <a:rPr lang="en-US" altLang="zh-CN" dirty="0">
                <a:latin typeface="Verdana" pitchFamily="34" charset="0"/>
                <a:sym typeface="Symbol" pitchFamily="18" charset="2"/>
              </a:rPr>
              <a:t></a:t>
            </a:r>
            <a:r>
              <a:rPr lang="en-US" altLang="zh-CN" dirty="0">
                <a:latin typeface="Verdana" pitchFamily="34" charset="0"/>
              </a:rPr>
              <a:t>|</a:t>
            </a:r>
            <a:r>
              <a:rPr lang="en-US" altLang="zh-CN" dirty="0">
                <a:latin typeface="Verdana" pitchFamily="34" charset="0"/>
                <a:sym typeface="Symbol" pitchFamily="18" charset="2"/>
              </a:rPr>
              <a:t></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72</a:t>
            </a:fld>
            <a:endParaRPr lang="en-US" altLang="zh-CN"/>
          </a:p>
        </p:txBody>
      </p:sp>
      <p:sp>
        <p:nvSpPr>
          <p:cNvPr id="3" name="矩形标注 2"/>
          <p:cNvSpPr/>
          <p:nvPr/>
        </p:nvSpPr>
        <p:spPr bwMode="auto">
          <a:xfrm>
            <a:off x="5652121" y="5544236"/>
            <a:ext cx="3240360" cy="810090"/>
          </a:xfrm>
          <a:prstGeom prst="wedgeRectCallout">
            <a:avLst>
              <a:gd name="adj1" fmla="val -74136"/>
              <a:gd name="adj2" fmla="val -28079"/>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rPr>
              <a:t>注意产生式的书写顺序。</a:t>
            </a:r>
            <a:endPar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rPr>
              <a:t>开始符号不能改变。</a:t>
            </a:r>
          </a:p>
        </p:txBody>
      </p:sp>
    </p:spTree>
    <p:extLst>
      <p:ext uri="{BB962C8B-B14F-4D97-AF65-F5344CB8AC3E}">
        <p14:creationId xmlns:p14="http://schemas.microsoft.com/office/powerpoint/2010/main" val="3860865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wipe(up)">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wipe(up)">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wipe(up)">
                                      <p:cBhvr>
                                        <p:cTn id="17" dur="500"/>
                                        <p:tgtEl>
                                          <p:spTgt spid="24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4739">
                                            <p:txEl>
                                              <p:pRg st="3" end="3"/>
                                            </p:txEl>
                                          </p:spTgt>
                                        </p:tgtEl>
                                        <p:attrNameLst>
                                          <p:attrName>style.visibility</p:attrName>
                                        </p:attrNameLst>
                                      </p:cBhvr>
                                      <p:to>
                                        <p:strVal val="visible"/>
                                      </p:to>
                                    </p:set>
                                    <p:animEffect transition="in" filter="wipe(up)">
                                      <p:cBhvr>
                                        <p:cTn id="22" dur="500"/>
                                        <p:tgtEl>
                                          <p:spTgt spid="24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4739">
                                            <p:txEl>
                                              <p:pRg st="4" end="4"/>
                                            </p:txEl>
                                          </p:spTgt>
                                        </p:tgtEl>
                                        <p:attrNameLst>
                                          <p:attrName>style.visibility</p:attrName>
                                        </p:attrNameLst>
                                      </p:cBhvr>
                                      <p:to>
                                        <p:strVal val="visible"/>
                                      </p:to>
                                    </p:set>
                                    <p:animEffect transition="in" filter="wipe(up)">
                                      <p:cBhvr>
                                        <p:cTn id="27" dur="500"/>
                                        <p:tgtEl>
                                          <p:spTgt spid="24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4739">
                                            <p:txEl>
                                              <p:pRg st="5" end="5"/>
                                            </p:txEl>
                                          </p:spTgt>
                                        </p:tgtEl>
                                        <p:attrNameLst>
                                          <p:attrName>style.visibility</p:attrName>
                                        </p:attrNameLst>
                                      </p:cBhvr>
                                      <p:to>
                                        <p:strVal val="visible"/>
                                      </p:to>
                                    </p:set>
                                    <p:animEffect transition="in" filter="wipe(up)">
                                      <p:cBhvr>
                                        <p:cTn id="32" dur="500"/>
                                        <p:tgtEl>
                                          <p:spTgt spid="24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4739">
                                            <p:txEl>
                                              <p:pRg st="6" end="6"/>
                                            </p:txEl>
                                          </p:spTgt>
                                        </p:tgtEl>
                                        <p:attrNameLst>
                                          <p:attrName>style.visibility</p:attrName>
                                        </p:attrNameLst>
                                      </p:cBhvr>
                                      <p:to>
                                        <p:strVal val="visible"/>
                                      </p:to>
                                    </p:set>
                                    <p:animEffect transition="in" filter="wipe(up)">
                                      <p:cBhvr>
                                        <p:cTn id="37" dur="500"/>
                                        <p:tgtEl>
                                          <p:spTgt spid="24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4739">
                                            <p:txEl>
                                              <p:pRg st="7" end="7"/>
                                            </p:txEl>
                                          </p:spTgt>
                                        </p:tgtEl>
                                        <p:attrNameLst>
                                          <p:attrName>style.visibility</p:attrName>
                                        </p:attrNameLst>
                                      </p:cBhvr>
                                      <p:to>
                                        <p:strVal val="visible"/>
                                      </p:to>
                                    </p:set>
                                    <p:animEffect transition="in" filter="wipe(up)">
                                      <p:cBhvr>
                                        <p:cTn id="42" dur="500"/>
                                        <p:tgtEl>
                                          <p:spTgt spid="244739">
                                            <p:txEl>
                                              <p:pRg st="7" end="7"/>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44739">
                                            <p:txEl>
                                              <p:pRg st="8" end="8"/>
                                            </p:txEl>
                                          </p:spTgt>
                                        </p:tgtEl>
                                        <p:attrNameLst>
                                          <p:attrName>style.visibility</p:attrName>
                                        </p:attrNameLst>
                                      </p:cBhvr>
                                      <p:to>
                                        <p:strVal val="visible"/>
                                      </p:to>
                                    </p:set>
                                    <p:animEffect transition="in" filter="wipe(up)">
                                      <p:cBhvr>
                                        <p:cTn id="45" dur="500"/>
                                        <p:tgtEl>
                                          <p:spTgt spid="244739">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44739">
                                            <p:txEl>
                                              <p:pRg st="9" end="9"/>
                                            </p:txEl>
                                          </p:spTgt>
                                        </p:tgtEl>
                                        <p:attrNameLst>
                                          <p:attrName>style.visibility</p:attrName>
                                        </p:attrNameLst>
                                      </p:cBhvr>
                                      <p:to>
                                        <p:strVal val="visible"/>
                                      </p:to>
                                    </p:set>
                                    <p:animEffect transition="in" filter="wipe(up)">
                                      <p:cBhvr>
                                        <p:cTn id="50" dur="500"/>
                                        <p:tgtEl>
                                          <p:spTgt spid="244739">
                                            <p:txEl>
                                              <p:pRg st="9" end="9"/>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44739">
                                            <p:txEl>
                                              <p:pRg st="10" end="10"/>
                                            </p:txEl>
                                          </p:spTgt>
                                        </p:tgtEl>
                                        <p:attrNameLst>
                                          <p:attrName>style.visibility</p:attrName>
                                        </p:attrNameLst>
                                      </p:cBhvr>
                                      <p:to>
                                        <p:strVal val="visible"/>
                                      </p:to>
                                    </p:set>
                                    <p:animEffect transition="in" filter="wipe(up)">
                                      <p:cBhvr>
                                        <p:cTn id="53" dur="500"/>
                                        <p:tgtEl>
                                          <p:spTgt spid="244739">
                                            <p:txEl>
                                              <p:pRg st="10" end="10"/>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44739">
                                            <p:txEl>
                                              <p:pRg st="11" end="11"/>
                                            </p:txEl>
                                          </p:spTgt>
                                        </p:tgtEl>
                                        <p:attrNameLst>
                                          <p:attrName>style.visibility</p:attrName>
                                        </p:attrNameLst>
                                      </p:cBhvr>
                                      <p:to>
                                        <p:strVal val="visible"/>
                                      </p:to>
                                    </p:set>
                                    <p:animEffect transition="in" filter="wipe(up)">
                                      <p:cBhvr>
                                        <p:cTn id="56" dur="500"/>
                                        <p:tgtEl>
                                          <p:spTgt spid="244739">
                                            <p:txEl>
                                              <p:pRg st="11" end="11"/>
                                            </p:txEl>
                                          </p:spTgt>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44739">
                                            <p:txEl>
                                              <p:pRg st="12" end="12"/>
                                            </p:txEl>
                                          </p:spTgt>
                                        </p:tgtEl>
                                        <p:attrNameLst>
                                          <p:attrName>style.visibility</p:attrName>
                                        </p:attrNameLst>
                                      </p:cBhvr>
                                      <p:to>
                                        <p:strVal val="visible"/>
                                      </p:to>
                                    </p:set>
                                    <p:animEffect transition="in" filter="wipe(up)">
                                      <p:cBhvr>
                                        <p:cTn id="59" dur="500"/>
                                        <p:tgtEl>
                                          <p:spTgt spid="244739">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dirty="0">
                <a:latin typeface="宋体" charset="-122"/>
              </a:rPr>
              <a:t>提取</a:t>
            </a:r>
            <a:r>
              <a:rPr lang="zh-CN" altLang="en-US" dirty="0" smtClean="0">
                <a:latin typeface="宋体" charset="-122"/>
              </a:rPr>
              <a:t>左公因子</a:t>
            </a:r>
            <a:endParaRPr lang="zh-CN" altLang="en-US" dirty="0">
              <a:latin typeface="宋体" charset="-122"/>
            </a:endParaRPr>
          </a:p>
        </p:txBody>
      </p:sp>
      <p:sp>
        <p:nvSpPr>
          <p:cNvPr id="245763" name="Rectangle 3"/>
          <p:cNvSpPr>
            <a:spLocks noGrp="1" noChangeArrowheads="1"/>
          </p:cNvSpPr>
          <p:nvPr>
            <p:ph type="body" idx="1"/>
          </p:nvPr>
        </p:nvSpPr>
        <p:spPr/>
        <p:txBody>
          <a:bodyPr/>
          <a:lstStyle/>
          <a:p>
            <a:pPr algn="just"/>
            <a:r>
              <a:rPr lang="zh-CN" altLang="en-US">
                <a:latin typeface="Verdana" pitchFamily="34" charset="0"/>
              </a:rPr>
              <a:t>如有产生式  </a:t>
            </a:r>
            <a:r>
              <a:rPr lang="en-US" altLang="zh-CN">
                <a:latin typeface="Verdana" pitchFamily="34" charset="0"/>
              </a:rPr>
              <a:t>A</a:t>
            </a:r>
            <a:r>
              <a:rPr lang="en-US" altLang="zh-CN">
                <a:latin typeface="Verdana" pitchFamily="34" charset="0"/>
                <a:sym typeface="Symbol" pitchFamily="18" charset="2"/>
              </a:rPr>
              <a:t></a:t>
            </a:r>
            <a:r>
              <a:rPr lang="en-US" altLang="zh-CN" baseline="-25000">
                <a:latin typeface="Verdana" pitchFamily="34" charset="0"/>
              </a:rPr>
              <a:t>1</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2</a:t>
            </a:r>
          </a:p>
          <a:p>
            <a:pPr algn="just">
              <a:buFont typeface="Monotype Sorts" pitchFamily="2" charset="2"/>
              <a:buNone/>
            </a:pPr>
            <a:r>
              <a:rPr lang="en-US" altLang="zh-CN">
                <a:latin typeface="Verdana" pitchFamily="34" charset="0"/>
              </a:rPr>
              <a:t>  </a:t>
            </a:r>
            <a:r>
              <a:rPr lang="zh-CN" altLang="en-US">
                <a:latin typeface="Verdana" pitchFamily="34" charset="0"/>
              </a:rPr>
              <a:t>提取左公因子</a:t>
            </a:r>
            <a:r>
              <a:rPr lang="zh-CN" altLang="en-US">
                <a:latin typeface="Verdana" pitchFamily="34" charset="0"/>
                <a:sym typeface="Symbol" pitchFamily="18" charset="2"/>
              </a:rPr>
              <a:t></a:t>
            </a:r>
            <a:r>
              <a:rPr lang="zh-CN" altLang="en-US">
                <a:latin typeface="Verdana" pitchFamily="34" charset="0"/>
              </a:rPr>
              <a:t>，则原产生式变为：</a:t>
            </a:r>
          </a:p>
          <a:p>
            <a:pPr lvl="1" algn="just">
              <a:buFontTx/>
              <a:buNone/>
            </a:pPr>
            <a:r>
              <a:rPr lang="zh-CN" altLang="zh-CN">
                <a:latin typeface="Verdana" pitchFamily="34" charset="0"/>
              </a:rPr>
              <a:t>    </a:t>
            </a:r>
            <a:r>
              <a:rPr lang="en-US" altLang="zh-CN">
                <a:latin typeface="Verdana" pitchFamily="34" charset="0"/>
              </a:rPr>
              <a:t>A</a:t>
            </a:r>
            <a:r>
              <a:rPr lang="en-US" altLang="zh-CN">
                <a:latin typeface="Verdana" pitchFamily="34" charset="0"/>
                <a:sym typeface="Symbol" pitchFamily="18" charset="2"/>
              </a:rPr>
              <a:t></a:t>
            </a:r>
            <a:r>
              <a:rPr lang="en-US" altLang="zh-CN">
                <a:latin typeface="Verdana" pitchFamily="34" charset="0"/>
              </a:rPr>
              <a:t>A</a:t>
            </a:r>
            <a:r>
              <a:rPr lang="en-US" altLang="zh-CN">
                <a:latin typeface="Verdana" pitchFamily="34" charset="0"/>
                <a:sym typeface="Symbol" pitchFamily="18" charset="2"/>
              </a:rPr>
              <a:t></a:t>
            </a:r>
          </a:p>
          <a:p>
            <a:pPr lvl="1" algn="just">
              <a:buFontTx/>
              <a:buNone/>
            </a:pPr>
            <a:r>
              <a:rPr lang="en-US" altLang="zh-CN">
                <a:latin typeface="Verdana" pitchFamily="34" charset="0"/>
              </a:rPr>
              <a:t>    A</a:t>
            </a:r>
            <a:r>
              <a:rPr lang="en-US" altLang="zh-CN">
                <a:latin typeface="Verdana" pitchFamily="34" charset="0"/>
                <a:sym typeface="Symbol" pitchFamily="18" charset="2"/>
              </a:rPr>
              <a:t></a:t>
            </a:r>
            <a:r>
              <a:rPr lang="en-US" altLang="zh-CN" baseline="-25000">
                <a:latin typeface="Verdana" pitchFamily="34" charset="0"/>
              </a:rPr>
              <a:t>1</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2</a:t>
            </a:r>
          </a:p>
          <a:p>
            <a:pPr lvl="3" algn="just">
              <a:buFontTx/>
              <a:buNone/>
            </a:pPr>
            <a:endParaRPr lang="en-US" altLang="zh-CN">
              <a:latin typeface="Verdana" pitchFamily="34" charset="0"/>
            </a:endParaRPr>
          </a:p>
          <a:p>
            <a:pPr algn="just"/>
            <a:r>
              <a:rPr lang="zh-CN" altLang="en-US">
                <a:latin typeface="Verdana" pitchFamily="34" charset="0"/>
              </a:rPr>
              <a:t>若有产生式  </a:t>
            </a:r>
            <a:r>
              <a:rPr lang="en-US" altLang="zh-CN">
                <a:latin typeface="Verdana" pitchFamily="34" charset="0"/>
              </a:rPr>
              <a:t>A</a:t>
            </a:r>
            <a:r>
              <a:rPr lang="en-US" altLang="zh-CN">
                <a:latin typeface="Verdana" pitchFamily="34" charset="0"/>
                <a:sym typeface="Symbol" pitchFamily="18" charset="2"/>
              </a:rPr>
              <a:t></a:t>
            </a:r>
            <a:r>
              <a:rPr lang="en-US" altLang="zh-CN" baseline="-25000">
                <a:latin typeface="Verdana" pitchFamily="34" charset="0"/>
              </a:rPr>
              <a:t>1</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2</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n</a:t>
            </a:r>
            <a:r>
              <a:rPr lang="en-US" altLang="zh-CN">
                <a:latin typeface="Verdana" pitchFamily="34" charset="0"/>
              </a:rPr>
              <a:t>|</a:t>
            </a:r>
            <a:r>
              <a:rPr lang="en-US" altLang="zh-CN">
                <a:latin typeface="Verdana" pitchFamily="34" charset="0"/>
                <a:sym typeface="Symbol" pitchFamily="18" charset="2"/>
              </a:rPr>
              <a:t></a:t>
            </a:r>
          </a:p>
          <a:p>
            <a:pPr algn="just">
              <a:buFont typeface="Monotype Sorts" pitchFamily="2" charset="2"/>
              <a:buNone/>
            </a:pPr>
            <a:r>
              <a:rPr lang="en-US" altLang="zh-CN">
                <a:latin typeface="Verdana" pitchFamily="34" charset="0"/>
              </a:rPr>
              <a:t>  </a:t>
            </a:r>
            <a:r>
              <a:rPr lang="zh-CN" altLang="en-US">
                <a:latin typeface="Verdana" pitchFamily="34" charset="0"/>
              </a:rPr>
              <a:t>可用如下的产生式代替：</a:t>
            </a:r>
          </a:p>
          <a:p>
            <a:pPr lvl="1" algn="just">
              <a:buFontTx/>
              <a:buNone/>
            </a:pPr>
            <a:r>
              <a:rPr lang="zh-CN" altLang="zh-CN">
                <a:latin typeface="Verdana" pitchFamily="34" charset="0"/>
              </a:rPr>
              <a:t>    </a:t>
            </a:r>
            <a:r>
              <a:rPr lang="en-US" altLang="zh-CN">
                <a:latin typeface="Verdana" pitchFamily="34" charset="0"/>
              </a:rPr>
              <a:t>A</a:t>
            </a:r>
            <a:r>
              <a:rPr lang="en-US" altLang="zh-CN">
                <a:latin typeface="Verdana" pitchFamily="34" charset="0"/>
                <a:sym typeface="Symbol" pitchFamily="18" charset="2"/>
              </a:rPr>
              <a:t></a:t>
            </a:r>
            <a:r>
              <a:rPr lang="en-US" altLang="zh-CN">
                <a:latin typeface="Verdana" pitchFamily="34" charset="0"/>
              </a:rPr>
              <a:t>A</a:t>
            </a:r>
            <a:r>
              <a:rPr lang="en-US" altLang="zh-CN">
                <a:latin typeface="Verdana" pitchFamily="34" charset="0"/>
                <a:sym typeface="Symbol" pitchFamily="18" charset="2"/>
              </a:rPr>
              <a:t></a:t>
            </a:r>
            <a:r>
              <a:rPr lang="en-US" altLang="zh-CN">
                <a:latin typeface="Verdana" pitchFamily="34" charset="0"/>
              </a:rPr>
              <a:t>|</a:t>
            </a:r>
            <a:r>
              <a:rPr lang="en-US" altLang="zh-CN">
                <a:latin typeface="Verdana" pitchFamily="34" charset="0"/>
                <a:sym typeface="Symbol" pitchFamily="18" charset="2"/>
              </a:rPr>
              <a:t></a:t>
            </a:r>
            <a:endParaRPr lang="en-US" altLang="zh-CN">
              <a:latin typeface="Verdana" pitchFamily="34" charset="0"/>
            </a:endParaRPr>
          </a:p>
          <a:p>
            <a:pPr lvl="1" algn="just">
              <a:buFontTx/>
              <a:buNone/>
            </a:pPr>
            <a:r>
              <a:rPr lang="en-US" altLang="zh-CN">
                <a:latin typeface="Verdana" pitchFamily="34" charset="0"/>
              </a:rPr>
              <a:t>    A</a:t>
            </a:r>
            <a:r>
              <a:rPr lang="en-US" altLang="zh-CN">
                <a:latin typeface="Verdana" pitchFamily="34" charset="0"/>
                <a:sym typeface="Symbol" pitchFamily="18" charset="2"/>
              </a:rPr>
              <a:t></a:t>
            </a:r>
            <a:r>
              <a:rPr lang="en-US" altLang="zh-CN" baseline="-25000">
                <a:latin typeface="Verdana" pitchFamily="34" charset="0"/>
              </a:rPr>
              <a:t>1</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2</a:t>
            </a:r>
            <a:r>
              <a:rPr lang="en-US" altLang="zh-CN">
                <a:latin typeface="Verdana" pitchFamily="34" charset="0"/>
              </a:rPr>
              <a:t>|…|</a:t>
            </a:r>
            <a:r>
              <a:rPr lang="en-US" altLang="zh-CN">
                <a:latin typeface="Verdana" pitchFamily="34" charset="0"/>
                <a:sym typeface="Symbol" pitchFamily="18" charset="2"/>
              </a:rPr>
              <a:t></a:t>
            </a:r>
            <a:r>
              <a:rPr lang="en-US" altLang="zh-CN" baseline="-25000">
                <a:latin typeface="Verdana" pitchFamily="34" charset="0"/>
              </a:rPr>
              <a:t>n</a:t>
            </a:r>
            <a:endParaRPr lang="en-US" altLang="zh-CN">
              <a:latin typeface="Verdana" pitchFamily="34" charset="0"/>
            </a:endParaRPr>
          </a:p>
          <a:p>
            <a:pPr algn="just"/>
            <a:endParaRPr lang="en-US" altLang="zh-CN">
              <a:latin typeface="Verdana" pitchFamily="34" charset="0"/>
              <a:sym typeface="Symbol" pitchFamily="18" charset="2"/>
            </a:endParaRPr>
          </a:p>
          <a:p>
            <a:pPr algn="just"/>
            <a:endParaRPr lang="en-US" altLang="zh-CN">
              <a:latin typeface="Verdana" pitchFamily="34" charset="0"/>
              <a:sym typeface="Symbol" pitchFamily="18" charset="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73</a:t>
            </a:fld>
            <a:endParaRPr lang="en-US" altLang="zh-CN"/>
          </a:p>
        </p:txBody>
      </p:sp>
    </p:spTree>
    <p:extLst>
      <p:ext uri="{BB962C8B-B14F-4D97-AF65-F5344CB8AC3E}">
        <p14:creationId xmlns:p14="http://schemas.microsoft.com/office/powerpoint/2010/main" val="2759930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up)">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wipe(up)">
                                      <p:cBhvr>
                                        <p:cTn id="12" dur="500"/>
                                        <p:tgtEl>
                                          <p:spTgt spid="24576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animEffect transition="in" filter="wipe(up)">
                                      <p:cBhvr>
                                        <p:cTn id="15" dur="500"/>
                                        <p:tgtEl>
                                          <p:spTgt spid="24576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5763">
                                            <p:txEl>
                                              <p:pRg st="3" end="3"/>
                                            </p:txEl>
                                          </p:spTgt>
                                        </p:tgtEl>
                                        <p:attrNameLst>
                                          <p:attrName>style.visibility</p:attrName>
                                        </p:attrNameLst>
                                      </p:cBhvr>
                                      <p:to>
                                        <p:strVal val="visible"/>
                                      </p:to>
                                    </p:set>
                                    <p:animEffect transition="in" filter="wipe(up)">
                                      <p:cBhvr>
                                        <p:cTn id="18" dur="500"/>
                                        <p:tgtEl>
                                          <p:spTgt spid="2457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Effect transition="in" filter="wipe(up)">
                                      <p:cBhvr>
                                        <p:cTn id="23" dur="500"/>
                                        <p:tgtEl>
                                          <p:spTgt spid="24576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45763">
                                            <p:txEl>
                                              <p:pRg st="6" end="6"/>
                                            </p:txEl>
                                          </p:spTgt>
                                        </p:tgtEl>
                                        <p:attrNameLst>
                                          <p:attrName>style.visibility</p:attrName>
                                        </p:attrNameLst>
                                      </p:cBhvr>
                                      <p:to>
                                        <p:strVal val="visible"/>
                                      </p:to>
                                    </p:set>
                                    <p:animEffect transition="in" filter="wipe(up)">
                                      <p:cBhvr>
                                        <p:cTn id="28" dur="500"/>
                                        <p:tgtEl>
                                          <p:spTgt spid="245763">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Effect transition="in" filter="wipe(up)">
                                      <p:cBhvr>
                                        <p:cTn id="31" dur="500"/>
                                        <p:tgtEl>
                                          <p:spTgt spid="245763">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5763">
                                            <p:txEl>
                                              <p:pRg st="8" end="8"/>
                                            </p:txEl>
                                          </p:spTgt>
                                        </p:tgtEl>
                                        <p:attrNameLst>
                                          <p:attrName>style.visibility</p:attrName>
                                        </p:attrNameLst>
                                      </p:cBhvr>
                                      <p:to>
                                        <p:strVal val="visible"/>
                                      </p:to>
                                    </p:set>
                                    <p:animEffect transition="in" filter="wipe(up)">
                                      <p:cBhvr>
                                        <p:cTn id="34" dur="500"/>
                                        <p:tgtEl>
                                          <p:spTgt spid="245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251520" y="76200"/>
            <a:ext cx="8694043" cy="2344738"/>
          </a:xfrm>
        </p:spPr>
        <p:txBody>
          <a:bodyPr/>
          <a:lstStyle/>
          <a:p>
            <a:r>
              <a:rPr lang="zh-CN" altLang="en-US" sz="2800" dirty="0" smtClean="0">
                <a:latin typeface="Verdana" pitchFamily="34" charset="0"/>
              </a:rPr>
              <a:t>示例</a:t>
            </a:r>
            <a:r>
              <a:rPr lang="zh-CN" altLang="en-US" sz="2800" dirty="0" smtClean="0">
                <a:solidFill>
                  <a:schemeClr val="tx1"/>
                </a:solidFill>
                <a:latin typeface="Verdana" pitchFamily="34" charset="0"/>
              </a:rPr>
              <a:t>：</a:t>
            </a:r>
            <a:r>
              <a:rPr lang="zh-CN" altLang="en-US" sz="2800" dirty="0">
                <a:solidFill>
                  <a:schemeClr val="tx1"/>
                </a:solidFill>
                <a:latin typeface="Verdana" pitchFamily="34" charset="0"/>
              </a:rPr>
              <a:t>映射程序设计语言中</a:t>
            </a:r>
            <a:r>
              <a:rPr lang="en-US" altLang="zh-CN" sz="2800" dirty="0">
                <a:solidFill>
                  <a:schemeClr val="tx1"/>
                </a:solidFill>
                <a:latin typeface="Verdana" pitchFamily="34" charset="0"/>
              </a:rPr>
              <a:t>IF</a:t>
            </a:r>
            <a:r>
              <a:rPr lang="zh-CN" altLang="en-US" sz="2800" dirty="0">
                <a:solidFill>
                  <a:schemeClr val="tx1"/>
                </a:solidFill>
                <a:latin typeface="Verdana" pitchFamily="34" charset="0"/>
              </a:rPr>
              <a:t>语句的文法</a:t>
            </a:r>
            <a:br>
              <a:rPr lang="zh-CN" altLang="en-US" sz="2800" dirty="0">
                <a:solidFill>
                  <a:schemeClr val="tx1"/>
                </a:solidFill>
                <a:latin typeface="Verdana" pitchFamily="34" charset="0"/>
              </a:rPr>
            </a:br>
            <a:r>
              <a:rPr lang="zh-CN" altLang="en-US" sz="2400" dirty="0">
                <a:solidFill>
                  <a:schemeClr val="tx1"/>
                </a:solidFill>
                <a:latin typeface="Verdana" pitchFamily="34" charset="0"/>
              </a:rPr>
              <a:t>     </a:t>
            </a:r>
            <a:r>
              <a:rPr lang="en-US" altLang="zh-CN" sz="2400" i="1" dirty="0" err="1">
                <a:solidFill>
                  <a:schemeClr val="tx1"/>
                </a:solidFill>
                <a:latin typeface="Verdana" pitchFamily="34" charset="0"/>
              </a:rPr>
              <a:t>stmt</a:t>
            </a:r>
            <a:r>
              <a:rPr lang="en-US" altLang="zh-CN" sz="2400" dirty="0">
                <a:solidFill>
                  <a:schemeClr val="tx1"/>
                </a:solidFill>
                <a:latin typeface="Verdana" pitchFamily="34" charset="0"/>
                <a:sym typeface="Symbol" pitchFamily="18" charset="2"/>
              </a:rPr>
              <a:t></a:t>
            </a:r>
            <a:r>
              <a:rPr lang="en-US" altLang="zh-CN" sz="2400" dirty="0">
                <a:solidFill>
                  <a:schemeClr val="tx1"/>
                </a:solidFill>
                <a:latin typeface="Verdana" pitchFamily="34" charset="0"/>
              </a:rPr>
              <a:t> if </a:t>
            </a:r>
            <a:r>
              <a:rPr lang="en-US" altLang="zh-CN" sz="2400" i="1" dirty="0">
                <a:solidFill>
                  <a:schemeClr val="tx1"/>
                </a:solidFill>
                <a:latin typeface="Verdana" pitchFamily="34" charset="0"/>
              </a:rPr>
              <a:t>expr</a:t>
            </a:r>
            <a:r>
              <a:rPr lang="en-US" altLang="zh-CN" sz="2400" dirty="0">
                <a:solidFill>
                  <a:schemeClr val="tx1"/>
                </a:solidFill>
                <a:latin typeface="Verdana" pitchFamily="34" charset="0"/>
              </a:rPr>
              <a:t> then </a:t>
            </a:r>
            <a:r>
              <a:rPr lang="en-US" altLang="zh-CN" sz="2400" i="1" dirty="0" err="1">
                <a:solidFill>
                  <a:schemeClr val="tx1"/>
                </a:solidFill>
                <a:latin typeface="Verdana" pitchFamily="34" charset="0"/>
              </a:rPr>
              <a:t>stmt</a:t>
            </a:r>
            <a:r>
              <a:rPr lang="en-US" altLang="zh-CN" sz="2400" dirty="0">
                <a:solidFill>
                  <a:schemeClr val="tx1"/>
                </a:solidFill>
                <a:latin typeface="Verdana" pitchFamily="34" charset="0"/>
              </a:rPr>
              <a:t/>
            </a:r>
            <a:br>
              <a:rPr lang="en-US" altLang="zh-CN" sz="2400" dirty="0">
                <a:solidFill>
                  <a:schemeClr val="tx1"/>
                </a:solidFill>
                <a:latin typeface="Verdana" pitchFamily="34" charset="0"/>
              </a:rPr>
            </a:br>
            <a:r>
              <a:rPr lang="en-US" altLang="zh-CN" sz="2400" dirty="0">
                <a:solidFill>
                  <a:schemeClr val="tx1"/>
                </a:solidFill>
                <a:latin typeface="Verdana" pitchFamily="34" charset="0"/>
              </a:rPr>
              <a:t>              | if </a:t>
            </a:r>
            <a:r>
              <a:rPr lang="en-US" altLang="zh-CN" sz="2400" i="1" dirty="0">
                <a:solidFill>
                  <a:schemeClr val="tx1"/>
                </a:solidFill>
                <a:latin typeface="Verdana" pitchFamily="34" charset="0"/>
              </a:rPr>
              <a:t>expr</a:t>
            </a:r>
            <a:r>
              <a:rPr lang="en-US" altLang="zh-CN" sz="2400" dirty="0">
                <a:solidFill>
                  <a:schemeClr val="tx1"/>
                </a:solidFill>
                <a:latin typeface="Verdana" pitchFamily="34" charset="0"/>
              </a:rPr>
              <a:t> then </a:t>
            </a:r>
            <a:r>
              <a:rPr lang="en-US" altLang="zh-CN" sz="2400" i="1" dirty="0" err="1">
                <a:solidFill>
                  <a:schemeClr val="tx1"/>
                </a:solidFill>
                <a:latin typeface="Verdana" pitchFamily="34" charset="0"/>
              </a:rPr>
              <a:t>stmt</a:t>
            </a:r>
            <a:r>
              <a:rPr lang="en-US" altLang="zh-CN" sz="2400" dirty="0">
                <a:solidFill>
                  <a:schemeClr val="tx1"/>
                </a:solidFill>
                <a:latin typeface="Verdana" pitchFamily="34" charset="0"/>
              </a:rPr>
              <a:t> else </a:t>
            </a:r>
            <a:r>
              <a:rPr lang="en-US" altLang="zh-CN" sz="2400" i="1" dirty="0" err="1">
                <a:solidFill>
                  <a:schemeClr val="tx1"/>
                </a:solidFill>
                <a:latin typeface="Verdana" pitchFamily="34" charset="0"/>
              </a:rPr>
              <a:t>stmt</a:t>
            </a:r>
            <a:r>
              <a:rPr lang="en-US" altLang="zh-CN" sz="2400" i="1" dirty="0">
                <a:solidFill>
                  <a:schemeClr val="tx1"/>
                </a:solidFill>
                <a:latin typeface="Verdana" pitchFamily="34" charset="0"/>
              </a:rPr>
              <a:t/>
            </a:r>
            <a:br>
              <a:rPr lang="en-US" altLang="zh-CN" sz="2400" i="1" dirty="0">
                <a:solidFill>
                  <a:schemeClr val="tx1"/>
                </a:solidFill>
                <a:latin typeface="Verdana" pitchFamily="34" charset="0"/>
              </a:rPr>
            </a:br>
            <a:r>
              <a:rPr lang="en-US" altLang="zh-CN" sz="2400" i="1" dirty="0">
                <a:solidFill>
                  <a:schemeClr val="tx1"/>
                </a:solidFill>
                <a:latin typeface="Verdana" pitchFamily="34" charset="0"/>
              </a:rPr>
              <a:t>     </a:t>
            </a:r>
            <a:r>
              <a:rPr lang="en-US" altLang="zh-CN" sz="2400" dirty="0">
                <a:solidFill>
                  <a:schemeClr val="tx1"/>
                </a:solidFill>
                <a:latin typeface="Verdana" pitchFamily="34" charset="0"/>
              </a:rPr>
              <a:t>         | a</a:t>
            </a:r>
            <a:br>
              <a:rPr lang="en-US" altLang="zh-CN" sz="2400" dirty="0">
                <a:solidFill>
                  <a:schemeClr val="tx1"/>
                </a:solidFill>
                <a:latin typeface="Verdana" pitchFamily="34" charset="0"/>
              </a:rPr>
            </a:br>
            <a:r>
              <a:rPr lang="en-US" altLang="zh-CN" sz="2400" dirty="0">
                <a:solidFill>
                  <a:schemeClr val="tx1"/>
                </a:solidFill>
                <a:latin typeface="Verdana" pitchFamily="34" charset="0"/>
              </a:rPr>
              <a:t>     </a:t>
            </a:r>
            <a:r>
              <a:rPr lang="en-US" altLang="zh-CN" sz="2400" i="1" dirty="0" err="1">
                <a:solidFill>
                  <a:schemeClr val="tx1"/>
                </a:solidFill>
                <a:latin typeface="Verdana" pitchFamily="34" charset="0"/>
              </a:rPr>
              <a:t>expr</a:t>
            </a:r>
            <a:r>
              <a:rPr lang="en-US" altLang="zh-CN" sz="2400" dirty="0" err="1">
                <a:solidFill>
                  <a:schemeClr val="tx1"/>
                </a:solidFill>
                <a:latin typeface="Verdana" pitchFamily="34" charset="0"/>
                <a:sym typeface="Symbol" pitchFamily="18" charset="2"/>
              </a:rPr>
              <a:t></a:t>
            </a:r>
            <a:r>
              <a:rPr lang="en-US" altLang="zh-CN" sz="2400" dirty="0" err="1">
                <a:solidFill>
                  <a:schemeClr val="tx1"/>
                </a:solidFill>
                <a:latin typeface="Verdana" pitchFamily="34" charset="0"/>
              </a:rPr>
              <a:t>b</a:t>
            </a:r>
            <a:endParaRPr lang="en-US" altLang="zh-CN" sz="2800" dirty="0">
              <a:solidFill>
                <a:schemeClr val="tx1"/>
              </a:solidFill>
              <a:latin typeface="Verdana" pitchFamily="34" charset="0"/>
            </a:endParaRPr>
          </a:p>
        </p:txBody>
      </p:sp>
      <p:sp>
        <p:nvSpPr>
          <p:cNvPr id="247811" name="Rectangle 3"/>
          <p:cNvSpPr>
            <a:spLocks noGrp="1" noChangeArrowheads="1"/>
          </p:cNvSpPr>
          <p:nvPr>
            <p:ph type="body" idx="1"/>
          </p:nvPr>
        </p:nvSpPr>
        <p:spPr>
          <a:xfrm>
            <a:off x="228600" y="2528900"/>
            <a:ext cx="8686800" cy="3871900"/>
          </a:xfrm>
        </p:spPr>
        <p:txBody>
          <a:bodyPr/>
          <a:lstStyle/>
          <a:p>
            <a:r>
              <a:rPr lang="zh-CN" altLang="en-US" dirty="0">
                <a:latin typeface="Verdana" pitchFamily="34" charset="0"/>
              </a:rPr>
              <a:t>左公因子  </a:t>
            </a:r>
            <a:r>
              <a:rPr lang="en-US" altLang="zh-CN" dirty="0">
                <a:solidFill>
                  <a:srgbClr val="0000FF"/>
                </a:solidFill>
                <a:latin typeface="Verdana" pitchFamily="34" charset="0"/>
              </a:rPr>
              <a:t>if </a:t>
            </a:r>
            <a:r>
              <a:rPr lang="en-US" altLang="zh-CN" i="1" dirty="0">
                <a:solidFill>
                  <a:srgbClr val="0000FF"/>
                </a:solidFill>
                <a:latin typeface="Verdana" pitchFamily="34" charset="0"/>
              </a:rPr>
              <a:t>expr</a:t>
            </a:r>
            <a:r>
              <a:rPr lang="en-US" altLang="zh-CN" dirty="0">
                <a:solidFill>
                  <a:srgbClr val="0000FF"/>
                </a:solidFill>
                <a:latin typeface="Verdana" pitchFamily="34" charset="0"/>
              </a:rPr>
              <a:t> then </a:t>
            </a:r>
            <a:r>
              <a:rPr lang="en-US" altLang="zh-CN" i="1" dirty="0" err="1">
                <a:solidFill>
                  <a:srgbClr val="0000FF"/>
                </a:solidFill>
                <a:latin typeface="Verdana" pitchFamily="34" charset="0"/>
              </a:rPr>
              <a:t>stmt</a:t>
            </a:r>
            <a:endParaRPr lang="en-US" altLang="zh-CN" dirty="0">
              <a:latin typeface="Verdana" pitchFamily="34" charset="0"/>
            </a:endParaRPr>
          </a:p>
          <a:p>
            <a:r>
              <a:rPr lang="zh-CN" altLang="en-US" dirty="0">
                <a:latin typeface="Verdana" pitchFamily="34" charset="0"/>
              </a:rPr>
              <a:t>提取左公因子，得到文法：</a:t>
            </a:r>
          </a:p>
          <a:p>
            <a:pPr lvl="1" algn="just">
              <a:buFontTx/>
              <a:buNone/>
            </a:pPr>
            <a:r>
              <a:rPr lang="zh-CN" altLang="zh-CN" i="1" dirty="0">
                <a:latin typeface="Verdana" pitchFamily="34" charset="0"/>
              </a:rPr>
              <a:t>    </a:t>
            </a:r>
            <a:r>
              <a:rPr lang="en-US" altLang="zh-CN" i="1" dirty="0" err="1">
                <a:latin typeface="Verdana" pitchFamily="34" charset="0"/>
              </a:rPr>
              <a:t>stmt</a:t>
            </a:r>
            <a:r>
              <a:rPr lang="en-US" altLang="zh-CN" dirty="0" err="1">
                <a:latin typeface="Verdana" pitchFamily="34" charset="0"/>
                <a:sym typeface="Symbol" pitchFamily="18" charset="2"/>
              </a:rPr>
              <a:t></a:t>
            </a:r>
            <a:r>
              <a:rPr lang="en-US" altLang="zh-CN" dirty="0" err="1">
                <a:latin typeface="Verdana" pitchFamily="34" charset="0"/>
              </a:rPr>
              <a:t>if</a:t>
            </a:r>
            <a:r>
              <a:rPr lang="en-US" altLang="zh-CN" dirty="0">
                <a:latin typeface="Verdana" pitchFamily="34" charset="0"/>
              </a:rPr>
              <a:t> </a:t>
            </a:r>
            <a:r>
              <a:rPr lang="en-US" altLang="zh-CN" i="1" dirty="0">
                <a:latin typeface="Verdana" pitchFamily="34" charset="0"/>
              </a:rPr>
              <a:t>expr</a:t>
            </a:r>
            <a:r>
              <a:rPr lang="en-US" altLang="zh-CN" dirty="0">
                <a:latin typeface="Verdana" pitchFamily="34" charset="0"/>
              </a:rPr>
              <a:t> then </a:t>
            </a:r>
            <a:r>
              <a:rPr lang="en-US" altLang="zh-CN" i="1" dirty="0" err="1">
                <a:latin typeface="Verdana" pitchFamily="34" charset="0"/>
              </a:rPr>
              <a:t>stmt</a:t>
            </a:r>
            <a:r>
              <a:rPr lang="en-US" altLang="zh-CN" i="1" dirty="0">
                <a:latin typeface="Verdana" pitchFamily="34" charset="0"/>
              </a:rPr>
              <a:t> S</a:t>
            </a:r>
            <a:r>
              <a:rPr lang="en-US" altLang="zh-CN" i="1" dirty="0">
                <a:latin typeface="Verdana" pitchFamily="34" charset="0"/>
                <a:sym typeface="Symbol" pitchFamily="18" charset="2"/>
              </a:rPr>
              <a:t></a:t>
            </a:r>
            <a:r>
              <a:rPr lang="en-US" altLang="zh-CN" i="1" dirty="0">
                <a:latin typeface="Verdana" pitchFamily="34" charset="0"/>
              </a:rPr>
              <a:t> </a:t>
            </a:r>
            <a:r>
              <a:rPr lang="en-US" altLang="zh-CN" dirty="0">
                <a:latin typeface="Verdana" pitchFamily="34" charset="0"/>
              </a:rPr>
              <a:t>| a</a:t>
            </a:r>
          </a:p>
          <a:p>
            <a:pPr lvl="1" algn="just">
              <a:buFontTx/>
              <a:buNone/>
            </a:pPr>
            <a:r>
              <a:rPr lang="en-US" altLang="zh-CN" dirty="0">
                <a:latin typeface="Verdana" pitchFamily="34" charset="0"/>
              </a:rPr>
              <a:t>    S</a:t>
            </a:r>
            <a:r>
              <a:rPr lang="en-US" altLang="zh-CN" dirty="0">
                <a:latin typeface="Verdana" pitchFamily="34" charset="0"/>
                <a:sym typeface="Symbol" pitchFamily="18" charset="2"/>
              </a:rPr>
              <a:t></a:t>
            </a:r>
            <a:r>
              <a:rPr lang="en-US" altLang="zh-CN" dirty="0">
                <a:latin typeface="Verdana" pitchFamily="34" charset="0"/>
              </a:rPr>
              <a:t> else </a:t>
            </a:r>
            <a:r>
              <a:rPr lang="en-US" altLang="zh-CN" i="1" dirty="0" err="1">
                <a:latin typeface="Verdana" pitchFamily="34" charset="0"/>
              </a:rPr>
              <a:t>stmt</a:t>
            </a:r>
            <a:r>
              <a:rPr lang="en-US" altLang="zh-CN" i="1" dirty="0">
                <a:latin typeface="Verdana" pitchFamily="34" charset="0"/>
              </a:rPr>
              <a:t> </a:t>
            </a:r>
            <a:r>
              <a:rPr lang="en-US" altLang="zh-CN" dirty="0">
                <a:latin typeface="Verdana" pitchFamily="34" charset="0"/>
              </a:rPr>
              <a:t>| </a:t>
            </a:r>
            <a:r>
              <a:rPr lang="en-US" altLang="zh-CN" dirty="0">
                <a:latin typeface="Verdana" pitchFamily="34" charset="0"/>
                <a:sym typeface="Symbol" pitchFamily="18" charset="2"/>
              </a:rPr>
              <a:t></a:t>
            </a:r>
            <a:r>
              <a:rPr lang="en-US" altLang="zh-CN" dirty="0">
                <a:latin typeface="Verdana" pitchFamily="34" charset="0"/>
              </a:rPr>
              <a:t> </a:t>
            </a:r>
          </a:p>
          <a:p>
            <a:pPr lvl="1" algn="just">
              <a:buFontTx/>
              <a:buNone/>
            </a:pPr>
            <a:r>
              <a:rPr lang="en-US" altLang="zh-CN" i="1" dirty="0">
                <a:latin typeface="Verdana" pitchFamily="34" charset="0"/>
              </a:rPr>
              <a:t>    </a:t>
            </a:r>
            <a:r>
              <a:rPr lang="en-US" altLang="zh-CN" i="1" dirty="0" err="1">
                <a:latin typeface="Verdana" pitchFamily="34" charset="0"/>
              </a:rPr>
              <a:t>expr</a:t>
            </a:r>
            <a:r>
              <a:rPr lang="en-US" altLang="zh-CN" dirty="0" err="1">
                <a:latin typeface="Verdana" pitchFamily="34" charset="0"/>
                <a:sym typeface="Symbol" pitchFamily="18" charset="2"/>
              </a:rPr>
              <a:t></a:t>
            </a:r>
            <a:r>
              <a:rPr lang="en-US" altLang="zh-CN" dirty="0" err="1">
                <a:latin typeface="Verdana" pitchFamily="34" charset="0"/>
              </a:rPr>
              <a:t>b</a:t>
            </a:r>
            <a:r>
              <a:rPr lang="en-US" altLang="zh-CN" dirty="0">
                <a:latin typeface="Verdana" pitchFamily="34" charset="0"/>
              </a:rPr>
              <a:t> </a:t>
            </a:r>
          </a:p>
          <a:p>
            <a:pPr algn="just"/>
            <a:endParaRPr lang="en-US" altLang="zh-CN" dirty="0">
              <a:latin typeface="Verdana" pitchFamily="34" charset="0"/>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74</a:t>
            </a:fld>
            <a:endParaRPr lang="en-US" altLang="zh-CN"/>
          </a:p>
        </p:txBody>
      </p:sp>
    </p:spTree>
    <p:extLst>
      <p:ext uri="{BB962C8B-B14F-4D97-AF65-F5344CB8AC3E}">
        <p14:creationId xmlns:p14="http://schemas.microsoft.com/office/powerpoint/2010/main" val="376543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wipe(up)">
                                      <p:cBhvr>
                                        <p:cTn id="7" dur="500"/>
                                        <p:tgtEl>
                                          <p:spTgt spid="247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wipe(up)">
                                      <p:cBhvr>
                                        <p:cTn id="12" dur="500"/>
                                        <p:tgtEl>
                                          <p:spTgt spid="247811">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7811">
                                            <p:txEl>
                                              <p:pRg st="2" end="2"/>
                                            </p:txEl>
                                          </p:spTgt>
                                        </p:tgtEl>
                                        <p:attrNameLst>
                                          <p:attrName>style.visibility</p:attrName>
                                        </p:attrNameLst>
                                      </p:cBhvr>
                                      <p:to>
                                        <p:strVal val="visible"/>
                                      </p:to>
                                    </p:set>
                                    <p:animEffect transition="in" filter="wipe(up)">
                                      <p:cBhvr>
                                        <p:cTn id="15" dur="500"/>
                                        <p:tgtEl>
                                          <p:spTgt spid="247811">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7811">
                                            <p:txEl>
                                              <p:pRg st="3" end="3"/>
                                            </p:txEl>
                                          </p:spTgt>
                                        </p:tgtEl>
                                        <p:attrNameLst>
                                          <p:attrName>style.visibility</p:attrName>
                                        </p:attrNameLst>
                                      </p:cBhvr>
                                      <p:to>
                                        <p:strVal val="visible"/>
                                      </p:to>
                                    </p:set>
                                    <p:animEffect transition="in" filter="wipe(up)">
                                      <p:cBhvr>
                                        <p:cTn id="18" dur="500"/>
                                        <p:tgtEl>
                                          <p:spTgt spid="247811">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7811">
                                            <p:txEl>
                                              <p:pRg st="4" end="4"/>
                                            </p:txEl>
                                          </p:spTgt>
                                        </p:tgtEl>
                                        <p:attrNameLst>
                                          <p:attrName>style.visibility</p:attrName>
                                        </p:attrNameLst>
                                      </p:cBhvr>
                                      <p:to>
                                        <p:strVal val="visible"/>
                                      </p:to>
                                    </p:set>
                                    <p:animEffect transition="in" filter="wipe(up)">
                                      <p:cBhvr>
                                        <p:cTn id="21" dur="500"/>
                                        <p:tgtEl>
                                          <p:spTgt spid="247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04800" y="152400"/>
            <a:ext cx="8610600" cy="1026350"/>
          </a:xfrm>
        </p:spPr>
        <p:txBody>
          <a:bodyPr/>
          <a:lstStyle/>
          <a:p>
            <a:r>
              <a:rPr lang="zh-CN" altLang="en-US" sz="2800" dirty="0">
                <a:solidFill>
                  <a:srgbClr val="0000FF"/>
                </a:solidFill>
                <a:latin typeface="黑体" pitchFamily="2" charset="-122"/>
              </a:rPr>
              <a:t>为含有</a:t>
            </a:r>
            <a:r>
              <a:rPr lang="zh-CN" altLang="en-US"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a:t>
            </a:r>
            <a:r>
              <a:rPr lang="zh-CN" altLang="en-US" sz="2800" dirty="0">
                <a:solidFill>
                  <a:srgbClr val="0000FF"/>
                </a:solidFill>
                <a:latin typeface="黑体" pitchFamily="2" charset="-122"/>
              </a:rPr>
              <a:t>产生式的文法</a:t>
            </a:r>
            <a:r>
              <a:rPr lang="en-US" altLang="zh-CN" sz="2800" dirty="0">
                <a:solidFill>
                  <a:srgbClr val="0000FF"/>
                </a:solidFill>
                <a:latin typeface="黑体" pitchFamily="2" charset="-122"/>
              </a:rPr>
              <a:t>G=(V</a:t>
            </a:r>
            <a:r>
              <a:rPr lang="en-US" altLang="zh-CN" sz="2800" baseline="-25000" dirty="0">
                <a:solidFill>
                  <a:srgbClr val="0000FF"/>
                </a:solidFill>
                <a:latin typeface="黑体" pitchFamily="2" charset="-122"/>
              </a:rPr>
              <a:t>T</a:t>
            </a:r>
            <a:r>
              <a:rPr lang="en-US" altLang="zh-CN" sz="2800" dirty="0">
                <a:solidFill>
                  <a:srgbClr val="0000FF"/>
                </a:solidFill>
                <a:latin typeface="黑体" pitchFamily="2" charset="-122"/>
              </a:rPr>
              <a:t>,V</a:t>
            </a:r>
            <a:r>
              <a:rPr lang="en-US" altLang="zh-CN" sz="2800" baseline="-25000" dirty="0">
                <a:solidFill>
                  <a:srgbClr val="0000FF"/>
                </a:solidFill>
                <a:latin typeface="黑体" pitchFamily="2" charset="-122"/>
              </a:rPr>
              <a:t>N</a:t>
            </a:r>
            <a:r>
              <a:rPr lang="en-US" altLang="zh-CN" sz="2800" dirty="0">
                <a:solidFill>
                  <a:srgbClr val="0000FF"/>
                </a:solidFill>
                <a:latin typeface="黑体" pitchFamily="2" charset="-122"/>
              </a:rPr>
              <a:t>,S,</a:t>
            </a:r>
            <a:r>
              <a:rPr lang="en-US" altLang="zh-CN"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 </a:t>
            </a:r>
            <a:r>
              <a:rPr lang="zh-CN" altLang="en-US" sz="2800" dirty="0">
                <a:solidFill>
                  <a:srgbClr val="0000FF"/>
                </a:solidFill>
                <a:latin typeface="黑体" pitchFamily="2" charset="-122"/>
              </a:rPr>
              <a:t>构造</a:t>
            </a:r>
            <a:br>
              <a:rPr lang="zh-CN" altLang="en-US" sz="2800" dirty="0">
                <a:solidFill>
                  <a:srgbClr val="0000FF"/>
                </a:solidFill>
                <a:latin typeface="黑体" pitchFamily="2" charset="-122"/>
              </a:rPr>
            </a:br>
            <a:r>
              <a:rPr lang="zh-CN" altLang="en-US" sz="2800" dirty="0">
                <a:solidFill>
                  <a:srgbClr val="0000FF"/>
                </a:solidFill>
                <a:latin typeface="黑体" pitchFamily="2" charset="-122"/>
              </a:rPr>
              <a:t>不含</a:t>
            </a:r>
            <a:r>
              <a:rPr lang="zh-CN" altLang="en-US"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a:t>
            </a:r>
            <a:r>
              <a:rPr lang="zh-CN" altLang="en-US" sz="2800" dirty="0">
                <a:solidFill>
                  <a:srgbClr val="0000FF"/>
                </a:solidFill>
                <a:latin typeface="黑体" pitchFamily="2" charset="-122"/>
              </a:rPr>
              <a:t>产生式的文法</a:t>
            </a:r>
            <a:r>
              <a:rPr lang="en-US" altLang="zh-CN" sz="2800" dirty="0">
                <a:solidFill>
                  <a:srgbClr val="0000FF"/>
                </a:solidFill>
                <a:latin typeface="黑体" pitchFamily="2" charset="-122"/>
              </a:rPr>
              <a:t>G</a:t>
            </a:r>
            <a:r>
              <a:rPr lang="en-US" altLang="zh-CN"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=(V</a:t>
            </a:r>
            <a:r>
              <a:rPr lang="en-US" altLang="zh-CN" sz="2800" baseline="-25000" dirty="0">
                <a:solidFill>
                  <a:srgbClr val="0000FF"/>
                </a:solidFill>
                <a:latin typeface="黑体" pitchFamily="2" charset="-122"/>
              </a:rPr>
              <a:t>T</a:t>
            </a:r>
            <a:r>
              <a:rPr lang="en-US" altLang="zh-CN"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,V</a:t>
            </a:r>
            <a:r>
              <a:rPr lang="en-US" altLang="zh-CN" sz="2800" baseline="-25000" dirty="0">
                <a:solidFill>
                  <a:srgbClr val="0000FF"/>
                </a:solidFill>
                <a:latin typeface="黑体" pitchFamily="2" charset="-122"/>
              </a:rPr>
              <a:t>N</a:t>
            </a:r>
            <a:r>
              <a:rPr lang="en-US" altLang="zh-CN"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,S,</a:t>
            </a:r>
            <a:r>
              <a:rPr lang="en-US" altLang="zh-CN" sz="2800" dirty="0">
                <a:solidFill>
                  <a:srgbClr val="0000FF"/>
                </a:solidFill>
                <a:latin typeface="黑体" pitchFamily="2" charset="-122"/>
                <a:sym typeface="Symbol" pitchFamily="18" charset="2"/>
              </a:rPr>
              <a:t></a:t>
            </a:r>
            <a:r>
              <a:rPr lang="en-US" altLang="zh-CN" sz="2800" dirty="0">
                <a:solidFill>
                  <a:srgbClr val="0000FF"/>
                </a:solidFill>
                <a:latin typeface="黑体" pitchFamily="2" charset="-122"/>
              </a:rPr>
              <a:t>)</a:t>
            </a:r>
            <a:r>
              <a:rPr lang="zh-CN" altLang="en-US" sz="2800" dirty="0">
                <a:solidFill>
                  <a:srgbClr val="0000FF"/>
                </a:solidFill>
                <a:latin typeface="黑体" pitchFamily="2" charset="-122"/>
              </a:rPr>
              <a:t>的方法</a:t>
            </a:r>
          </a:p>
        </p:txBody>
      </p:sp>
      <p:sp>
        <p:nvSpPr>
          <p:cNvPr id="242691" name="Rectangle 3"/>
          <p:cNvSpPr>
            <a:spLocks noGrp="1" noChangeArrowheads="1"/>
          </p:cNvSpPr>
          <p:nvPr>
            <p:ph type="body" idx="1"/>
          </p:nvPr>
        </p:nvSpPr>
        <p:spPr>
          <a:xfrm>
            <a:off x="228600" y="1374775"/>
            <a:ext cx="8686800" cy="3867150"/>
          </a:xfrm>
        </p:spPr>
        <p:txBody>
          <a:bodyPr/>
          <a:lstStyle/>
          <a:p>
            <a:r>
              <a:rPr lang="zh-CN" altLang="en-US" sz="2400" dirty="0">
                <a:latin typeface="Verdana" pitchFamily="34" charset="0"/>
              </a:rPr>
              <a:t>若产生式</a:t>
            </a:r>
            <a:r>
              <a:rPr lang="en-US" altLang="zh-CN" sz="2400" dirty="0">
                <a:latin typeface="Verdana" pitchFamily="34" charset="0"/>
              </a:rPr>
              <a:t>A</a:t>
            </a:r>
            <a:r>
              <a:rPr lang="en-US" altLang="zh-CN" sz="2400" dirty="0">
                <a:latin typeface="Verdana" pitchFamily="34" charset="0"/>
                <a:sym typeface="Symbol" pitchFamily="18" charset="2"/>
              </a:rPr>
              <a:t></a:t>
            </a:r>
            <a:r>
              <a:rPr lang="en-US" altLang="zh-CN" sz="2400" dirty="0">
                <a:latin typeface="Verdana" pitchFamily="34" charset="0"/>
              </a:rPr>
              <a:t>X</a:t>
            </a:r>
            <a:r>
              <a:rPr lang="en-US" altLang="zh-CN" sz="2400" baseline="-25000" dirty="0">
                <a:latin typeface="Verdana" pitchFamily="34" charset="0"/>
              </a:rPr>
              <a:t>1</a:t>
            </a:r>
            <a:r>
              <a:rPr lang="en-US" altLang="zh-CN" sz="2400" dirty="0">
                <a:latin typeface="Verdana" pitchFamily="34" charset="0"/>
              </a:rPr>
              <a:t>X</a:t>
            </a:r>
            <a:r>
              <a:rPr lang="en-US" altLang="zh-CN" sz="2400" baseline="-25000" dirty="0">
                <a:latin typeface="Verdana" pitchFamily="34" charset="0"/>
              </a:rPr>
              <a:t>2</a:t>
            </a:r>
            <a:r>
              <a:rPr lang="en-US" altLang="zh-CN" sz="2400" dirty="0">
                <a:latin typeface="Verdana" pitchFamily="34" charset="0"/>
              </a:rPr>
              <a:t>…</a:t>
            </a:r>
            <a:r>
              <a:rPr lang="en-US" altLang="zh-CN" sz="2400" dirty="0" err="1">
                <a:latin typeface="Verdana" pitchFamily="34" charset="0"/>
              </a:rPr>
              <a:t>X</a:t>
            </a:r>
            <a:r>
              <a:rPr lang="en-US" altLang="zh-CN" sz="2400" baseline="-25000" dirty="0" err="1">
                <a:latin typeface="Verdana" pitchFamily="34" charset="0"/>
              </a:rPr>
              <a:t>n</a:t>
            </a:r>
            <a:r>
              <a:rPr lang="en-US" altLang="zh-CN" sz="2400" dirty="0">
                <a:latin typeface="Verdana" pitchFamily="34" charset="0"/>
                <a:sym typeface="Symbol" pitchFamily="18" charset="2"/>
              </a:rPr>
              <a:t></a:t>
            </a:r>
            <a:br>
              <a:rPr lang="en-US" altLang="zh-CN" sz="2400" dirty="0">
                <a:latin typeface="Verdana" pitchFamily="34" charset="0"/>
                <a:sym typeface="Symbol" pitchFamily="18" charset="2"/>
              </a:rPr>
            </a:br>
            <a:r>
              <a:rPr lang="zh-CN" altLang="en-US" sz="2400" dirty="0">
                <a:latin typeface="Verdana" pitchFamily="34" charset="0"/>
              </a:rPr>
              <a:t>则把产生式</a:t>
            </a:r>
            <a:r>
              <a:rPr lang="en-US" altLang="zh-CN" sz="2400" dirty="0">
                <a:latin typeface="Verdana" pitchFamily="34" charset="0"/>
              </a:rPr>
              <a:t>A</a:t>
            </a:r>
            <a:r>
              <a:rPr lang="en-US" altLang="zh-CN" sz="2400" dirty="0">
                <a:latin typeface="Verdana" pitchFamily="34" charset="0"/>
                <a:sym typeface="Symbol" pitchFamily="18" charset="2"/>
              </a:rPr>
              <a:t></a:t>
            </a:r>
            <a:r>
              <a:rPr lang="en-US" altLang="zh-CN" sz="2400" baseline="-25000" dirty="0">
                <a:latin typeface="Verdana" pitchFamily="34" charset="0"/>
              </a:rPr>
              <a:t>1</a:t>
            </a:r>
            <a:r>
              <a:rPr lang="en-US" altLang="zh-CN" sz="2400" dirty="0">
                <a:latin typeface="Verdana" pitchFamily="34" charset="0"/>
                <a:sym typeface="Symbol" pitchFamily="18" charset="2"/>
              </a:rPr>
              <a:t></a:t>
            </a:r>
            <a:r>
              <a:rPr lang="en-US" altLang="zh-CN" sz="2400" baseline="-25000" dirty="0">
                <a:latin typeface="Verdana" pitchFamily="34" charset="0"/>
              </a:rPr>
              <a:t>2</a:t>
            </a:r>
            <a:r>
              <a:rPr lang="en-US" altLang="zh-CN" sz="2400" dirty="0">
                <a:latin typeface="Verdana" pitchFamily="34" charset="0"/>
              </a:rPr>
              <a:t>…</a:t>
            </a:r>
            <a:r>
              <a:rPr lang="en-US" altLang="zh-CN" sz="2400" dirty="0">
                <a:latin typeface="Verdana" pitchFamily="34" charset="0"/>
                <a:sym typeface="Symbol" pitchFamily="18" charset="2"/>
              </a:rPr>
              <a:t></a:t>
            </a:r>
            <a:r>
              <a:rPr lang="en-US" altLang="zh-CN" sz="2400" baseline="-25000" dirty="0">
                <a:latin typeface="Verdana" pitchFamily="34" charset="0"/>
              </a:rPr>
              <a:t>n</a:t>
            </a:r>
            <a:r>
              <a:rPr lang="zh-CN" altLang="en-US" sz="2400" dirty="0">
                <a:latin typeface="Verdana" pitchFamily="34" charset="0"/>
              </a:rPr>
              <a:t>加入</a:t>
            </a:r>
            <a:r>
              <a:rPr lang="zh-CN" altLang="en-US" sz="2400" dirty="0">
                <a:latin typeface="Verdana" pitchFamily="34" charset="0"/>
                <a:sym typeface="Symbol" pitchFamily="18" charset="2"/>
              </a:rPr>
              <a:t></a:t>
            </a:r>
          </a:p>
          <a:p>
            <a:pPr lvl="1">
              <a:buFontTx/>
              <a:buNone/>
            </a:pPr>
            <a:r>
              <a:rPr lang="zh-CN" altLang="en-US" dirty="0">
                <a:latin typeface="Verdana" pitchFamily="34" charset="0"/>
              </a:rPr>
              <a:t>其中：</a:t>
            </a:r>
            <a:r>
              <a:rPr lang="en-US" altLang="zh-CN" dirty="0">
                <a:latin typeface="Verdana" pitchFamily="34" charset="0"/>
              </a:rPr>
              <a:t>X</a:t>
            </a:r>
            <a:r>
              <a:rPr lang="en-US" altLang="zh-CN" baseline="-25000" dirty="0">
                <a:latin typeface="Verdana" pitchFamily="34" charset="0"/>
              </a:rPr>
              <a:t>i</a:t>
            </a:r>
            <a:r>
              <a:rPr lang="zh-CN" altLang="en-US" dirty="0">
                <a:latin typeface="Verdana" pitchFamily="34" charset="0"/>
              </a:rPr>
              <a:t>、</a:t>
            </a:r>
            <a:r>
              <a:rPr lang="zh-CN" altLang="en-US" dirty="0">
                <a:latin typeface="Verdana" pitchFamily="34" charset="0"/>
                <a:sym typeface="Symbol" pitchFamily="18" charset="2"/>
              </a:rPr>
              <a:t></a:t>
            </a:r>
            <a:r>
              <a:rPr lang="en-US" altLang="zh-CN" baseline="-25000" dirty="0" err="1">
                <a:latin typeface="Verdana" pitchFamily="34" charset="0"/>
              </a:rPr>
              <a:t>i</a:t>
            </a:r>
            <a:r>
              <a:rPr lang="zh-CN" altLang="en-US" dirty="0">
                <a:latin typeface="Verdana" pitchFamily="34" charset="0"/>
              </a:rPr>
              <a:t>为文法符号，即</a:t>
            </a:r>
            <a:r>
              <a:rPr lang="en-US" altLang="zh-CN" dirty="0">
                <a:latin typeface="Verdana" pitchFamily="34" charset="0"/>
              </a:rPr>
              <a:t>X</a:t>
            </a:r>
            <a:r>
              <a:rPr lang="en-US" altLang="zh-CN" baseline="-25000" dirty="0">
                <a:latin typeface="Verdana" pitchFamily="34" charset="0"/>
              </a:rPr>
              <a:t>i</a:t>
            </a:r>
            <a:r>
              <a:rPr lang="zh-CN" altLang="en-US" dirty="0">
                <a:latin typeface="Verdana" pitchFamily="34" charset="0"/>
              </a:rPr>
              <a:t>、</a:t>
            </a:r>
            <a:r>
              <a:rPr lang="zh-CN" altLang="en-US" dirty="0">
                <a:latin typeface="Verdana" pitchFamily="34" charset="0"/>
                <a:sym typeface="Symbol" pitchFamily="18" charset="2"/>
              </a:rPr>
              <a:t></a:t>
            </a:r>
            <a:r>
              <a:rPr lang="en-US" altLang="zh-CN" baseline="-25000" dirty="0" err="1">
                <a:latin typeface="Verdana" pitchFamily="34" charset="0"/>
              </a:rPr>
              <a:t>i</a:t>
            </a:r>
            <a:r>
              <a:rPr lang="en-US" altLang="zh-CN" dirty="0">
                <a:latin typeface="Verdana" pitchFamily="34" charset="0"/>
                <a:sym typeface="Symbol" pitchFamily="18" charset="2"/>
              </a:rPr>
              <a:t></a:t>
            </a:r>
            <a:r>
              <a:rPr lang="en-US" altLang="zh-CN" dirty="0">
                <a:latin typeface="Verdana" pitchFamily="34" charset="0"/>
              </a:rPr>
              <a:t>(V</a:t>
            </a:r>
            <a:r>
              <a:rPr lang="en-US" altLang="zh-CN" baseline="-25000" dirty="0">
                <a:latin typeface="Verdana" pitchFamily="34" charset="0"/>
              </a:rPr>
              <a:t>T</a:t>
            </a:r>
            <a:r>
              <a:rPr lang="en-US" altLang="zh-CN" dirty="0">
                <a:latin typeface="Verdana" pitchFamily="34" charset="0"/>
              </a:rPr>
              <a:t>∪V</a:t>
            </a:r>
            <a:r>
              <a:rPr lang="en-US" altLang="zh-CN" baseline="-25000" dirty="0">
                <a:latin typeface="Verdana" pitchFamily="34" charset="0"/>
              </a:rPr>
              <a:t>N</a:t>
            </a:r>
            <a:r>
              <a:rPr lang="en-US" altLang="zh-CN" dirty="0">
                <a:latin typeface="Verdana" pitchFamily="34" charset="0"/>
              </a:rPr>
              <a:t>)</a:t>
            </a:r>
          </a:p>
          <a:p>
            <a:pPr lvl="3">
              <a:buFontTx/>
              <a:buNone/>
            </a:pPr>
            <a:endParaRPr lang="en-US" altLang="zh-CN" dirty="0">
              <a:latin typeface="Verdana" pitchFamily="34" charset="0"/>
            </a:endParaRPr>
          </a:p>
          <a:p>
            <a:pPr>
              <a:buFont typeface="Monotype Sorts" pitchFamily="2" charset="2"/>
              <a:buNone/>
            </a:pPr>
            <a:r>
              <a:rPr lang="en-US" altLang="zh-CN" sz="2400" dirty="0">
                <a:latin typeface="Verdana" pitchFamily="34" charset="0"/>
              </a:rPr>
              <a:t>     </a:t>
            </a:r>
            <a:r>
              <a:rPr lang="zh-CN" altLang="en-US" sz="2400" dirty="0">
                <a:latin typeface="Verdana" pitchFamily="34" charset="0"/>
              </a:rPr>
              <a:t>若</a:t>
            </a:r>
            <a:r>
              <a:rPr lang="en-US" altLang="zh-CN" sz="2400" dirty="0">
                <a:latin typeface="Verdana" pitchFamily="34" charset="0"/>
              </a:rPr>
              <a:t>X</a:t>
            </a:r>
            <a:r>
              <a:rPr lang="en-US" altLang="zh-CN" sz="2400" baseline="-25000" dirty="0">
                <a:latin typeface="Verdana" pitchFamily="34" charset="0"/>
              </a:rPr>
              <a:t>i</a:t>
            </a:r>
            <a:r>
              <a:rPr lang="zh-CN" altLang="en-US" sz="2400" dirty="0">
                <a:latin typeface="Verdana" pitchFamily="34" charset="0"/>
              </a:rPr>
              <a:t>不能产生</a:t>
            </a:r>
            <a:r>
              <a:rPr lang="zh-CN" altLang="en-US" sz="2400" dirty="0">
                <a:latin typeface="Verdana" pitchFamily="34" charset="0"/>
                <a:sym typeface="Symbol" pitchFamily="18" charset="2"/>
              </a:rPr>
              <a:t></a:t>
            </a:r>
            <a:r>
              <a:rPr lang="zh-CN" altLang="zh-CN" sz="2400" dirty="0">
                <a:latin typeface="Verdana" pitchFamily="34" charset="0"/>
              </a:rPr>
              <a:t>，</a:t>
            </a:r>
            <a:r>
              <a:rPr lang="zh-CN" altLang="en-US" sz="2400" dirty="0">
                <a:latin typeface="Verdana" pitchFamily="34" charset="0"/>
              </a:rPr>
              <a:t>则</a:t>
            </a:r>
            <a:r>
              <a:rPr lang="zh-CN" altLang="en-US" sz="2400" dirty="0">
                <a:latin typeface="Verdana" pitchFamily="34" charset="0"/>
                <a:sym typeface="Symbol" pitchFamily="18" charset="2"/>
              </a:rPr>
              <a:t></a:t>
            </a:r>
            <a:r>
              <a:rPr lang="en-US" altLang="zh-CN" sz="2400" baseline="-25000" dirty="0" err="1">
                <a:latin typeface="Verdana" pitchFamily="34" charset="0"/>
              </a:rPr>
              <a:t>i</a:t>
            </a:r>
            <a:r>
              <a:rPr lang="en-US" altLang="zh-CN" sz="2400" dirty="0">
                <a:latin typeface="Verdana" pitchFamily="34" charset="0"/>
              </a:rPr>
              <a:t>=X</a:t>
            </a:r>
            <a:r>
              <a:rPr lang="en-US" altLang="zh-CN" sz="2400" baseline="-25000" dirty="0">
                <a:latin typeface="Verdana" pitchFamily="34" charset="0"/>
              </a:rPr>
              <a:t>i</a:t>
            </a:r>
          </a:p>
          <a:p>
            <a:pPr>
              <a:buFont typeface="Monotype Sorts" pitchFamily="2" charset="2"/>
              <a:buNone/>
            </a:pPr>
            <a:r>
              <a:rPr lang="en-US" altLang="zh-CN" sz="2400" dirty="0">
                <a:latin typeface="Verdana" pitchFamily="34" charset="0"/>
              </a:rPr>
              <a:t>     </a:t>
            </a:r>
            <a:r>
              <a:rPr lang="zh-CN" altLang="en-US" sz="2400" dirty="0">
                <a:latin typeface="Verdana" pitchFamily="34" charset="0"/>
              </a:rPr>
              <a:t>若</a:t>
            </a:r>
            <a:r>
              <a:rPr lang="en-US" altLang="zh-CN" sz="2400" dirty="0">
                <a:latin typeface="Verdana" pitchFamily="34" charset="0"/>
              </a:rPr>
              <a:t>X</a:t>
            </a:r>
            <a:r>
              <a:rPr lang="en-US" altLang="zh-CN" sz="2400" baseline="-25000" dirty="0">
                <a:latin typeface="Verdana" pitchFamily="34" charset="0"/>
              </a:rPr>
              <a:t>i</a:t>
            </a:r>
            <a:r>
              <a:rPr lang="zh-CN" altLang="en-US" sz="2400" dirty="0">
                <a:latin typeface="Verdana" pitchFamily="34" charset="0"/>
              </a:rPr>
              <a:t>能产生</a:t>
            </a:r>
            <a:r>
              <a:rPr lang="zh-CN" altLang="en-US" sz="2400" dirty="0">
                <a:latin typeface="Verdana" pitchFamily="34" charset="0"/>
                <a:sym typeface="Symbol" pitchFamily="18" charset="2"/>
              </a:rPr>
              <a:t></a:t>
            </a:r>
            <a:r>
              <a:rPr lang="zh-CN" altLang="zh-CN" sz="2400" dirty="0">
                <a:latin typeface="Verdana" pitchFamily="34" charset="0"/>
              </a:rPr>
              <a:t>，</a:t>
            </a:r>
            <a:r>
              <a:rPr lang="zh-CN" altLang="en-US" sz="2400" dirty="0">
                <a:latin typeface="Verdana" pitchFamily="34" charset="0"/>
              </a:rPr>
              <a:t>则</a:t>
            </a:r>
            <a:r>
              <a:rPr lang="zh-CN" altLang="en-US" sz="2400" dirty="0">
                <a:latin typeface="Verdana" pitchFamily="34" charset="0"/>
                <a:sym typeface="Symbol" pitchFamily="18" charset="2"/>
              </a:rPr>
              <a:t></a:t>
            </a:r>
            <a:r>
              <a:rPr lang="en-US" altLang="zh-CN" sz="2400" baseline="-25000" dirty="0" err="1">
                <a:latin typeface="Verdana" pitchFamily="34" charset="0"/>
              </a:rPr>
              <a:t>i</a:t>
            </a:r>
            <a:r>
              <a:rPr lang="en-US" altLang="zh-CN" sz="2400" dirty="0">
                <a:latin typeface="Verdana" pitchFamily="34" charset="0"/>
              </a:rPr>
              <a:t>=X</a:t>
            </a:r>
            <a:r>
              <a:rPr lang="en-US" altLang="zh-CN" sz="2400" baseline="-25000" dirty="0">
                <a:latin typeface="Verdana" pitchFamily="34" charset="0"/>
              </a:rPr>
              <a:t>i </a:t>
            </a:r>
            <a:r>
              <a:rPr lang="zh-CN" altLang="en-US" sz="2400" dirty="0">
                <a:latin typeface="Verdana" pitchFamily="34" charset="0"/>
              </a:rPr>
              <a:t>或 </a:t>
            </a:r>
            <a:r>
              <a:rPr lang="zh-CN" altLang="en-US" sz="2400" dirty="0">
                <a:latin typeface="Verdana" pitchFamily="34" charset="0"/>
                <a:sym typeface="Symbol" pitchFamily="18" charset="2"/>
              </a:rPr>
              <a:t></a:t>
            </a:r>
            <a:r>
              <a:rPr lang="en-US" altLang="zh-CN" sz="2400" baseline="-25000" dirty="0" err="1">
                <a:latin typeface="Verdana" pitchFamily="34" charset="0"/>
              </a:rPr>
              <a:t>i</a:t>
            </a:r>
            <a:r>
              <a:rPr lang="en-US" altLang="zh-CN" sz="2400" dirty="0">
                <a:latin typeface="Verdana" pitchFamily="34" charset="0"/>
              </a:rPr>
              <a:t>=</a:t>
            </a:r>
            <a:r>
              <a:rPr lang="en-US" altLang="zh-CN" sz="2400" dirty="0">
                <a:latin typeface="Verdana" pitchFamily="34" charset="0"/>
                <a:sym typeface="Symbol" pitchFamily="18" charset="2"/>
              </a:rPr>
              <a:t></a:t>
            </a:r>
          </a:p>
          <a:p>
            <a:pPr>
              <a:buFont typeface="Monotype Sorts" pitchFamily="2" charset="2"/>
              <a:buNone/>
            </a:pPr>
            <a:r>
              <a:rPr lang="en-US" altLang="zh-CN" sz="2400" dirty="0">
                <a:latin typeface="Verdana" pitchFamily="34" charset="0"/>
              </a:rPr>
              <a:t>     </a:t>
            </a:r>
            <a:r>
              <a:rPr lang="zh-CN" altLang="en-US" sz="2400" dirty="0" smtClean="0">
                <a:latin typeface="Verdana" pitchFamily="34" charset="0"/>
              </a:rPr>
              <a:t>注意：不能</a:t>
            </a:r>
            <a:r>
              <a:rPr lang="zh-CN" altLang="en-US" sz="2400" dirty="0">
                <a:latin typeface="Verdana" pitchFamily="34" charset="0"/>
              </a:rPr>
              <a:t>所有的</a:t>
            </a:r>
            <a:r>
              <a:rPr lang="zh-CN" altLang="en-US" sz="2400" dirty="0">
                <a:latin typeface="Verdana" pitchFamily="34" charset="0"/>
                <a:sym typeface="Symbol" pitchFamily="18" charset="2"/>
              </a:rPr>
              <a:t></a:t>
            </a:r>
            <a:r>
              <a:rPr lang="en-US" altLang="zh-CN" sz="2400" baseline="-25000" dirty="0" err="1">
                <a:latin typeface="Verdana" pitchFamily="34" charset="0"/>
              </a:rPr>
              <a:t>i</a:t>
            </a:r>
            <a:r>
              <a:rPr lang="zh-CN" altLang="en-US" sz="2400" dirty="0">
                <a:latin typeface="Verdana" pitchFamily="34" charset="0"/>
              </a:rPr>
              <a:t>都取</a:t>
            </a:r>
            <a:r>
              <a:rPr lang="zh-CN" altLang="en-US" sz="2400" dirty="0">
                <a:latin typeface="Verdana" pitchFamily="34" charset="0"/>
                <a:sym typeface="Symbol" pitchFamily="18" charset="2"/>
              </a:rPr>
              <a:t></a:t>
            </a:r>
          </a:p>
          <a:p>
            <a:r>
              <a:rPr lang="zh-CN" altLang="en-US" sz="2400" dirty="0" smtClean="0">
                <a:latin typeface="Verdana" pitchFamily="34" charset="0"/>
              </a:rPr>
              <a:t>文法</a:t>
            </a:r>
            <a:r>
              <a:rPr lang="en-US" altLang="zh-CN" sz="2400" dirty="0">
                <a:latin typeface="Verdana" pitchFamily="34" charset="0"/>
              </a:rPr>
              <a:t>G</a:t>
            </a:r>
            <a:r>
              <a:rPr lang="en-US" altLang="zh-CN" sz="2400" dirty="0">
                <a:latin typeface="Verdana" pitchFamily="34" charset="0"/>
                <a:sym typeface="Symbol" pitchFamily="18" charset="2"/>
              </a:rPr>
              <a:t></a:t>
            </a:r>
            <a:r>
              <a:rPr lang="zh-CN" altLang="en-US" sz="2400" dirty="0">
                <a:latin typeface="Verdana" pitchFamily="34" charset="0"/>
              </a:rPr>
              <a:t>满足</a:t>
            </a:r>
            <a:r>
              <a:rPr lang="zh-CN" altLang="en-US" dirty="0">
                <a:latin typeface="Verdana" pitchFamily="34" charset="0"/>
              </a:rPr>
              <a:t>：</a:t>
            </a:r>
          </a:p>
        </p:txBody>
      </p:sp>
      <p:grpSp>
        <p:nvGrpSpPr>
          <p:cNvPr id="242692" name="Group 4"/>
          <p:cNvGrpSpPr>
            <a:grpSpLocks/>
          </p:cNvGrpSpPr>
          <p:nvPr/>
        </p:nvGrpSpPr>
        <p:grpSpPr bwMode="auto">
          <a:xfrm>
            <a:off x="3614738" y="4167188"/>
            <a:ext cx="4603750" cy="990600"/>
            <a:chOff x="1632" y="2880"/>
            <a:chExt cx="2900" cy="624"/>
          </a:xfrm>
        </p:grpSpPr>
        <p:sp>
          <p:nvSpPr>
            <p:cNvPr id="242693" name="AutoShape 5"/>
            <p:cNvSpPr>
              <a:spLocks/>
            </p:cNvSpPr>
            <p:nvPr/>
          </p:nvSpPr>
          <p:spPr bwMode="auto">
            <a:xfrm>
              <a:off x="2160" y="3012"/>
              <a:ext cx="48" cy="396"/>
            </a:xfrm>
            <a:prstGeom prst="leftBrace">
              <a:avLst>
                <a:gd name="adj1" fmla="val 6875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2694" name="Text Box 6"/>
            <p:cNvSpPr txBox="1">
              <a:spLocks noChangeArrowheads="1"/>
            </p:cNvSpPr>
            <p:nvPr/>
          </p:nvSpPr>
          <p:spPr bwMode="auto">
            <a:xfrm>
              <a:off x="1632" y="3072"/>
              <a:ext cx="5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latin typeface="黑体" pitchFamily="2" charset="-122"/>
                  <a:ea typeface="黑体" pitchFamily="2" charset="-122"/>
                </a:rPr>
                <a:t>L(G</a:t>
              </a:r>
              <a:r>
                <a:rPr lang="en-US" altLang="zh-CN" sz="1800" b="1">
                  <a:latin typeface="黑体" pitchFamily="2" charset="-122"/>
                  <a:ea typeface="黑体" pitchFamily="2" charset="-122"/>
                  <a:sym typeface="Symbol" pitchFamily="18" charset="2"/>
                </a:rPr>
                <a:t></a:t>
              </a:r>
              <a:r>
                <a:rPr lang="en-US" altLang="zh-CN" sz="1800" b="1">
                  <a:latin typeface="黑体" pitchFamily="2" charset="-122"/>
                  <a:ea typeface="黑体" pitchFamily="2" charset="-122"/>
                </a:rPr>
                <a:t>)=</a:t>
              </a:r>
            </a:p>
          </p:txBody>
        </p:sp>
        <p:sp>
          <p:nvSpPr>
            <p:cNvPr id="242695" name="Text Box 7"/>
            <p:cNvSpPr txBox="1">
              <a:spLocks noChangeArrowheads="1"/>
            </p:cNvSpPr>
            <p:nvPr/>
          </p:nvSpPr>
          <p:spPr bwMode="auto">
            <a:xfrm>
              <a:off x="2246" y="2880"/>
              <a:ext cx="2286"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just">
                <a:lnSpc>
                  <a:spcPct val="140000"/>
                </a:lnSpc>
              </a:pPr>
              <a:r>
                <a:rPr lang="en-US" altLang="zh-CN" sz="2000" b="1">
                  <a:latin typeface="黑体" pitchFamily="2" charset="-122"/>
                  <a:ea typeface="黑体" pitchFamily="2" charset="-122"/>
                </a:rPr>
                <a:t>L(G)-{</a:t>
              </a:r>
              <a:r>
                <a:rPr lang="en-US" altLang="zh-CN" sz="2000" b="1">
                  <a:latin typeface="黑体" pitchFamily="2" charset="-122"/>
                  <a:ea typeface="黑体" pitchFamily="2" charset="-122"/>
                  <a:sym typeface="Symbol" pitchFamily="18" charset="2"/>
                </a:rPr>
                <a:t></a:t>
              </a:r>
              <a:r>
                <a:rPr lang="en-US" altLang="zh-CN" sz="2000" b="1">
                  <a:latin typeface="黑体" pitchFamily="2" charset="-122"/>
                  <a:ea typeface="黑体" pitchFamily="2" charset="-122"/>
                </a:rPr>
                <a:t>}  </a:t>
              </a:r>
              <a:r>
                <a:rPr lang="zh-CN" altLang="en-US" sz="2000" b="1">
                  <a:latin typeface="黑体" pitchFamily="2" charset="-122"/>
                  <a:ea typeface="黑体" pitchFamily="2" charset="-122"/>
                </a:rPr>
                <a:t>如果</a:t>
              </a:r>
              <a:r>
                <a:rPr lang="en-US" altLang="zh-CN" sz="2000" b="1">
                  <a:latin typeface="黑体" pitchFamily="2" charset="-122"/>
                  <a:ea typeface="黑体" pitchFamily="2" charset="-122"/>
                </a:rPr>
                <a:t>L(G)</a:t>
              </a:r>
              <a:r>
                <a:rPr lang="zh-CN" altLang="en-US" sz="2000" b="1">
                  <a:latin typeface="黑体" pitchFamily="2" charset="-122"/>
                  <a:ea typeface="黑体" pitchFamily="2" charset="-122"/>
                </a:rPr>
                <a:t>中含有</a:t>
              </a:r>
              <a:r>
                <a:rPr lang="zh-CN" altLang="en-US" sz="2000" b="1">
                  <a:latin typeface="黑体" pitchFamily="2" charset="-122"/>
                  <a:ea typeface="黑体" pitchFamily="2" charset="-122"/>
                  <a:sym typeface="Symbol" pitchFamily="18" charset="2"/>
                </a:rPr>
                <a:t></a:t>
              </a:r>
              <a:endParaRPr lang="zh-CN" altLang="en-US" sz="2000" b="1">
                <a:latin typeface="黑体" pitchFamily="2" charset="-122"/>
                <a:ea typeface="黑体" pitchFamily="2" charset="-122"/>
              </a:endParaRPr>
            </a:p>
            <a:p>
              <a:pPr algn="just">
                <a:lnSpc>
                  <a:spcPct val="140000"/>
                </a:lnSpc>
              </a:pPr>
              <a:r>
                <a:rPr lang="en-US" altLang="zh-CN" sz="2000" b="1">
                  <a:latin typeface="黑体" pitchFamily="2" charset="-122"/>
                  <a:ea typeface="黑体" pitchFamily="2" charset="-122"/>
                </a:rPr>
                <a:t>L(G)      </a:t>
              </a:r>
              <a:r>
                <a:rPr lang="zh-CN" altLang="en-US" sz="2000" b="1">
                  <a:latin typeface="黑体" pitchFamily="2" charset="-122"/>
                  <a:ea typeface="黑体" pitchFamily="2" charset="-122"/>
                </a:rPr>
                <a:t>如果</a:t>
              </a:r>
              <a:r>
                <a:rPr lang="en-US" altLang="zh-CN" sz="2000" b="1">
                  <a:latin typeface="黑体" pitchFamily="2" charset="-122"/>
                  <a:ea typeface="黑体" pitchFamily="2" charset="-122"/>
                </a:rPr>
                <a:t>L(G)</a:t>
              </a:r>
              <a:r>
                <a:rPr lang="zh-CN" altLang="en-US" sz="2000" b="1">
                  <a:latin typeface="黑体" pitchFamily="2" charset="-122"/>
                  <a:ea typeface="黑体" pitchFamily="2" charset="-122"/>
                </a:rPr>
                <a:t>中不含有</a:t>
              </a:r>
              <a:r>
                <a:rPr lang="zh-CN" altLang="en-US" sz="2000" b="1">
                  <a:latin typeface="黑体" pitchFamily="2" charset="-122"/>
                  <a:ea typeface="黑体" pitchFamily="2" charset="-122"/>
                  <a:sym typeface="Symbol" pitchFamily="18" charset="2"/>
                </a:rPr>
                <a:t></a:t>
              </a:r>
            </a:p>
          </p:txBody>
        </p:sp>
      </p:grpSp>
      <p:sp>
        <p:nvSpPr>
          <p:cNvPr id="242696" name="Rectangle 8"/>
          <p:cNvSpPr>
            <a:spLocks noChangeArrowheads="1"/>
          </p:cNvSpPr>
          <p:nvPr/>
        </p:nvSpPr>
        <p:spPr bwMode="auto">
          <a:xfrm>
            <a:off x="228600" y="5105400"/>
            <a:ext cx="871696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1"/>
              </a:buClr>
              <a:buSzPct val="70000"/>
              <a:buFont typeface="Monotype Sorts" pitchFamily="2" charset="2"/>
              <a:buChar char="n"/>
              <a:defRPr kumimoji="1" sz="2800" b="1">
                <a:solidFill>
                  <a:schemeClr val="tx1"/>
                </a:solidFill>
                <a:latin typeface="Times New Roman" pitchFamily="18" charset="0"/>
                <a:ea typeface="黑体" pitchFamily="2" charset="-122"/>
              </a:defRPr>
            </a:lvl1pPr>
            <a:lvl2pPr marL="742950" indent="-285750" algn="l">
              <a:spcBef>
                <a:spcPct val="20000"/>
              </a:spcBef>
              <a:buChar char="–"/>
              <a:defRPr kumimoji="1" sz="2400" b="1">
                <a:solidFill>
                  <a:schemeClr val="tx1"/>
                </a:solidFill>
                <a:latin typeface="Times New Roman" pitchFamily="18" charset="0"/>
                <a:ea typeface="黑体" pitchFamily="2" charset="-122"/>
              </a:defRPr>
            </a:lvl2pPr>
            <a:lvl3pPr marL="1143000" indent="-228600" algn="l">
              <a:spcBef>
                <a:spcPct val="20000"/>
              </a:spcBef>
              <a:buChar char="•"/>
              <a:defRPr kumimoji="1" sz="2000" b="1">
                <a:solidFill>
                  <a:schemeClr val="tx1"/>
                </a:solidFill>
                <a:latin typeface="Times New Roman" pitchFamily="18" charset="0"/>
                <a:ea typeface="黑体" pitchFamily="2" charset="-122"/>
              </a:defRPr>
            </a:lvl3pPr>
            <a:lvl4pPr marL="1562100" indent="-228600" algn="l">
              <a:spcBef>
                <a:spcPct val="20000"/>
              </a:spcBef>
              <a:buChar char="–"/>
              <a:defRPr kumimoji="1" b="1">
                <a:solidFill>
                  <a:schemeClr val="tx1"/>
                </a:solidFill>
                <a:latin typeface="Times New Roman" pitchFamily="18" charset="0"/>
                <a:ea typeface="黑体" pitchFamily="2" charset="-122"/>
              </a:defRPr>
            </a:lvl4pPr>
            <a:lvl5pPr marL="1981200" indent="-228600" algn="l">
              <a:spcBef>
                <a:spcPct val="20000"/>
              </a:spcBef>
              <a:buChar char="»"/>
              <a:defRPr kumimoji="1" b="1">
                <a:solidFill>
                  <a:schemeClr val="tx1"/>
                </a:solidFill>
                <a:latin typeface="Times New Roman" pitchFamily="18" charset="0"/>
                <a:ea typeface="黑体" pitchFamily="2" charset="-122"/>
              </a:defRPr>
            </a:lvl5pPr>
            <a:lvl6pPr marL="2438400" indent="-228600" fontAlgn="base">
              <a:spcBef>
                <a:spcPct val="20000"/>
              </a:spcBef>
              <a:spcAft>
                <a:spcPct val="0"/>
              </a:spcAft>
              <a:buChar char="»"/>
              <a:defRPr kumimoji="1" b="1">
                <a:solidFill>
                  <a:schemeClr val="tx1"/>
                </a:solidFill>
                <a:latin typeface="Times New Roman" pitchFamily="18" charset="0"/>
                <a:ea typeface="黑体" pitchFamily="2" charset="-122"/>
              </a:defRPr>
            </a:lvl6pPr>
            <a:lvl7pPr marL="2895600" indent="-228600" fontAlgn="base">
              <a:spcBef>
                <a:spcPct val="20000"/>
              </a:spcBef>
              <a:spcAft>
                <a:spcPct val="0"/>
              </a:spcAft>
              <a:buChar char="»"/>
              <a:defRPr kumimoji="1" b="1">
                <a:solidFill>
                  <a:schemeClr val="tx1"/>
                </a:solidFill>
                <a:latin typeface="Times New Roman" pitchFamily="18" charset="0"/>
                <a:ea typeface="黑体" pitchFamily="2" charset="-122"/>
              </a:defRPr>
            </a:lvl7pPr>
            <a:lvl8pPr marL="3352800" indent="-228600" fontAlgn="base">
              <a:spcBef>
                <a:spcPct val="20000"/>
              </a:spcBef>
              <a:spcAft>
                <a:spcPct val="0"/>
              </a:spcAft>
              <a:buChar char="»"/>
              <a:defRPr kumimoji="1" b="1">
                <a:solidFill>
                  <a:schemeClr val="tx1"/>
                </a:solidFill>
                <a:latin typeface="Times New Roman" pitchFamily="18" charset="0"/>
                <a:ea typeface="黑体" pitchFamily="2" charset="-122"/>
              </a:defRPr>
            </a:lvl8pPr>
            <a:lvl9pPr marL="3810000" indent="-228600" fontAlgn="base">
              <a:spcBef>
                <a:spcPct val="20000"/>
              </a:spcBef>
              <a:spcAft>
                <a:spcPct val="0"/>
              </a:spcAft>
              <a:buChar char="»"/>
              <a:defRPr kumimoji="1" b="1">
                <a:solidFill>
                  <a:schemeClr val="tx1"/>
                </a:solidFill>
                <a:latin typeface="Times New Roman" pitchFamily="18" charset="0"/>
                <a:ea typeface="黑体" pitchFamily="2" charset="-122"/>
              </a:defRPr>
            </a:lvl9pPr>
          </a:lstStyle>
          <a:p>
            <a:r>
              <a:rPr lang="zh-CN" altLang="en-US" sz="2400" dirty="0">
                <a:latin typeface="黑体" pitchFamily="2" charset="-122"/>
              </a:rPr>
              <a:t>一个文法是</a:t>
            </a:r>
            <a:r>
              <a:rPr lang="zh-CN" altLang="en-US" sz="2400" dirty="0">
                <a:solidFill>
                  <a:srgbClr val="0000FF"/>
                </a:solidFill>
                <a:latin typeface="黑体" pitchFamily="2" charset="-122"/>
                <a:sym typeface="Symbol" pitchFamily="18" charset="2"/>
              </a:rPr>
              <a:t></a:t>
            </a:r>
            <a:r>
              <a:rPr lang="en-US" altLang="zh-CN" sz="2400" dirty="0">
                <a:solidFill>
                  <a:srgbClr val="0000FF"/>
                </a:solidFill>
                <a:latin typeface="黑体" pitchFamily="2" charset="-122"/>
              </a:rPr>
              <a:t>-</a:t>
            </a:r>
            <a:r>
              <a:rPr lang="zh-CN" altLang="en-US" sz="2400" dirty="0">
                <a:solidFill>
                  <a:srgbClr val="0000FF"/>
                </a:solidFill>
                <a:latin typeface="黑体" pitchFamily="2" charset="-122"/>
              </a:rPr>
              <a:t>无关的</a:t>
            </a:r>
            <a:r>
              <a:rPr lang="zh-CN" altLang="en-US" sz="2400" dirty="0">
                <a:latin typeface="黑体" pitchFamily="2" charset="-122"/>
              </a:rPr>
              <a:t>，</a:t>
            </a:r>
          </a:p>
          <a:p>
            <a:pPr lvl="1"/>
            <a:r>
              <a:rPr lang="zh-CN" altLang="en-US" sz="2000" dirty="0">
                <a:latin typeface="黑体" pitchFamily="2" charset="-122"/>
              </a:rPr>
              <a:t>如果它没有</a:t>
            </a:r>
            <a:r>
              <a:rPr lang="zh-CN" altLang="en-US" sz="2000" dirty="0">
                <a:latin typeface="黑体" pitchFamily="2" charset="-122"/>
                <a:sym typeface="Symbol" pitchFamily="18" charset="2"/>
              </a:rPr>
              <a:t></a:t>
            </a:r>
            <a:r>
              <a:rPr lang="en-US" altLang="zh-CN" sz="2000" dirty="0">
                <a:latin typeface="黑体" pitchFamily="2" charset="-122"/>
              </a:rPr>
              <a:t>-</a:t>
            </a:r>
            <a:r>
              <a:rPr lang="zh-CN" altLang="en-US" sz="2000" dirty="0">
                <a:latin typeface="黑体" pitchFamily="2" charset="-122"/>
              </a:rPr>
              <a:t>产生式（即形如</a:t>
            </a:r>
            <a:r>
              <a:rPr lang="en-US" altLang="zh-CN" sz="2000" dirty="0">
                <a:latin typeface="黑体" pitchFamily="2" charset="-122"/>
              </a:rPr>
              <a:t>A</a:t>
            </a:r>
            <a:r>
              <a:rPr lang="en-US" altLang="zh-CN" sz="2000" dirty="0">
                <a:latin typeface="黑体" pitchFamily="2" charset="-122"/>
                <a:sym typeface="Symbol" pitchFamily="18" charset="2"/>
              </a:rPr>
              <a:t></a:t>
            </a:r>
            <a:r>
              <a:rPr lang="zh-CN" altLang="en-US" sz="2000" dirty="0">
                <a:latin typeface="黑体" pitchFamily="2" charset="-122"/>
              </a:rPr>
              <a:t>的产生式），或者</a:t>
            </a:r>
          </a:p>
          <a:p>
            <a:pPr lvl="1"/>
            <a:r>
              <a:rPr lang="zh-CN" altLang="en-US" sz="2000" dirty="0">
                <a:latin typeface="黑体" pitchFamily="2" charset="-122"/>
              </a:rPr>
              <a:t>只有一个</a:t>
            </a:r>
            <a:r>
              <a:rPr lang="zh-CN" altLang="en-US" sz="2000" dirty="0">
                <a:latin typeface="黑体" pitchFamily="2" charset="-122"/>
                <a:sym typeface="Symbol" pitchFamily="18" charset="2"/>
              </a:rPr>
              <a:t></a:t>
            </a:r>
            <a:r>
              <a:rPr lang="en-US" altLang="zh-CN" sz="2000" dirty="0">
                <a:latin typeface="黑体" pitchFamily="2" charset="-122"/>
              </a:rPr>
              <a:t>-</a:t>
            </a:r>
            <a:r>
              <a:rPr lang="zh-CN" altLang="en-US" sz="2000" dirty="0">
                <a:latin typeface="黑体" pitchFamily="2" charset="-122"/>
              </a:rPr>
              <a:t>产生式，即</a:t>
            </a:r>
            <a:r>
              <a:rPr lang="en-US" altLang="zh-CN" sz="2000" dirty="0">
                <a:latin typeface="黑体" pitchFamily="2" charset="-122"/>
              </a:rPr>
              <a:t>S</a:t>
            </a:r>
            <a:r>
              <a:rPr lang="en-US" altLang="zh-CN" sz="2000" dirty="0">
                <a:latin typeface="黑体" pitchFamily="2" charset="-122"/>
                <a:sym typeface="Symbol" pitchFamily="18" charset="2"/>
              </a:rPr>
              <a:t></a:t>
            </a:r>
            <a:r>
              <a:rPr lang="zh-CN" altLang="en-US" sz="2000" dirty="0">
                <a:latin typeface="黑体" pitchFamily="2" charset="-122"/>
              </a:rPr>
              <a:t>，并且文法的开始符号</a:t>
            </a:r>
            <a:r>
              <a:rPr lang="en-US" altLang="zh-CN" sz="2000" dirty="0">
                <a:latin typeface="黑体" pitchFamily="2" charset="-122"/>
              </a:rPr>
              <a:t>S</a:t>
            </a:r>
            <a:r>
              <a:rPr lang="zh-CN" altLang="en-US" sz="2000" dirty="0">
                <a:latin typeface="黑体" pitchFamily="2" charset="-122"/>
              </a:rPr>
              <a:t>不出现在任何产生式的右部。</a:t>
            </a: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75</a:t>
            </a:fld>
            <a:endParaRPr lang="en-US" altLang="zh-CN"/>
          </a:p>
        </p:txBody>
      </p:sp>
    </p:spTree>
    <p:extLst>
      <p:ext uri="{BB962C8B-B14F-4D97-AF65-F5344CB8AC3E}">
        <p14:creationId xmlns:p14="http://schemas.microsoft.com/office/powerpoint/2010/main" val="527713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up)">
                                      <p:cBhvr>
                                        <p:cTn id="7" dur="500"/>
                                        <p:tgtEl>
                                          <p:spTgt spid="2426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2691">
                                            <p:txEl>
                                              <p:pRg st="1" end="1"/>
                                            </p:txEl>
                                          </p:spTgt>
                                        </p:tgtEl>
                                        <p:attrNameLst>
                                          <p:attrName>style.visibility</p:attrName>
                                        </p:attrNameLst>
                                      </p:cBhvr>
                                      <p:to>
                                        <p:strVal val="visible"/>
                                      </p:to>
                                    </p:set>
                                    <p:animEffect transition="in" filter="wipe(up)">
                                      <p:cBhvr>
                                        <p:cTn id="10" dur="500"/>
                                        <p:tgtEl>
                                          <p:spTgt spid="242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42691">
                                            <p:txEl>
                                              <p:pRg st="3" end="3"/>
                                            </p:txEl>
                                          </p:spTgt>
                                        </p:tgtEl>
                                        <p:attrNameLst>
                                          <p:attrName>style.visibility</p:attrName>
                                        </p:attrNameLst>
                                      </p:cBhvr>
                                      <p:to>
                                        <p:strVal val="visible"/>
                                      </p:to>
                                    </p:set>
                                    <p:animEffect transition="in" filter="wipe(up)">
                                      <p:cBhvr>
                                        <p:cTn id="15" dur="500"/>
                                        <p:tgtEl>
                                          <p:spTgt spid="24269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2691">
                                            <p:txEl>
                                              <p:pRg st="4" end="4"/>
                                            </p:txEl>
                                          </p:spTgt>
                                        </p:tgtEl>
                                        <p:attrNameLst>
                                          <p:attrName>style.visibility</p:attrName>
                                        </p:attrNameLst>
                                      </p:cBhvr>
                                      <p:to>
                                        <p:strVal val="visible"/>
                                      </p:to>
                                    </p:set>
                                    <p:animEffect transition="in" filter="wipe(up)">
                                      <p:cBhvr>
                                        <p:cTn id="20" dur="500"/>
                                        <p:tgtEl>
                                          <p:spTgt spid="24269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2691">
                                            <p:txEl>
                                              <p:pRg st="5" end="5"/>
                                            </p:txEl>
                                          </p:spTgt>
                                        </p:tgtEl>
                                        <p:attrNameLst>
                                          <p:attrName>style.visibility</p:attrName>
                                        </p:attrNameLst>
                                      </p:cBhvr>
                                      <p:to>
                                        <p:strVal val="visible"/>
                                      </p:to>
                                    </p:set>
                                    <p:animEffect transition="in" filter="wipe(up)">
                                      <p:cBhvr>
                                        <p:cTn id="25" dur="500"/>
                                        <p:tgtEl>
                                          <p:spTgt spid="24269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2691">
                                            <p:txEl>
                                              <p:pRg st="6" end="6"/>
                                            </p:txEl>
                                          </p:spTgt>
                                        </p:tgtEl>
                                        <p:attrNameLst>
                                          <p:attrName>style.visibility</p:attrName>
                                        </p:attrNameLst>
                                      </p:cBhvr>
                                      <p:to>
                                        <p:strVal val="visible"/>
                                      </p:to>
                                    </p:set>
                                    <p:animEffect transition="in" filter="wipe(up)">
                                      <p:cBhvr>
                                        <p:cTn id="30" dur="500"/>
                                        <p:tgtEl>
                                          <p:spTgt spid="24269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2692"/>
                                        </p:tgtEl>
                                        <p:attrNameLst>
                                          <p:attrName>style.visibility</p:attrName>
                                        </p:attrNameLst>
                                      </p:cBhvr>
                                      <p:to>
                                        <p:strVal val="visible"/>
                                      </p:to>
                                    </p:set>
                                    <p:animEffect transition="in" filter="wipe(left)">
                                      <p:cBhvr>
                                        <p:cTn id="35" dur="500"/>
                                        <p:tgtEl>
                                          <p:spTgt spid="2426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42696">
                                            <p:txEl>
                                              <p:pRg st="0" end="0"/>
                                            </p:txEl>
                                          </p:spTgt>
                                        </p:tgtEl>
                                        <p:attrNameLst>
                                          <p:attrName>style.visibility</p:attrName>
                                        </p:attrNameLst>
                                      </p:cBhvr>
                                      <p:to>
                                        <p:strVal val="visible"/>
                                      </p:to>
                                    </p:set>
                                    <p:animEffect transition="in" filter="wipe(up)">
                                      <p:cBhvr>
                                        <p:cTn id="40" dur="500"/>
                                        <p:tgtEl>
                                          <p:spTgt spid="242696">
                                            <p:txEl>
                                              <p:pRg st="0" end="0"/>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42696">
                                            <p:txEl>
                                              <p:pRg st="1" end="1"/>
                                            </p:txEl>
                                          </p:spTgt>
                                        </p:tgtEl>
                                        <p:attrNameLst>
                                          <p:attrName>style.visibility</p:attrName>
                                        </p:attrNameLst>
                                      </p:cBhvr>
                                      <p:to>
                                        <p:strVal val="visible"/>
                                      </p:to>
                                    </p:set>
                                    <p:animEffect transition="in" filter="wipe(up)">
                                      <p:cBhvr>
                                        <p:cTn id="43" dur="500"/>
                                        <p:tgtEl>
                                          <p:spTgt spid="242696">
                                            <p:txEl>
                                              <p:pRg st="1" end="1"/>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42696">
                                            <p:txEl>
                                              <p:pRg st="2" end="2"/>
                                            </p:txEl>
                                          </p:spTgt>
                                        </p:tgtEl>
                                        <p:attrNameLst>
                                          <p:attrName>style.visibility</p:attrName>
                                        </p:attrNameLst>
                                      </p:cBhvr>
                                      <p:to>
                                        <p:strVal val="visible"/>
                                      </p:to>
                                    </p:set>
                                    <p:animEffect transition="in" filter="wipe(up)">
                                      <p:cBhvr>
                                        <p:cTn id="46" dur="500"/>
                                        <p:tgtEl>
                                          <p:spTgt spid="2426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P spid="24269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36600" y="609600"/>
            <a:ext cx="7721600" cy="685800"/>
          </a:xfrm>
        </p:spPr>
        <p:txBody>
          <a:bodyPr/>
          <a:lstStyle/>
          <a:p>
            <a:r>
              <a:rPr lang="zh-CN" altLang="en-US" sz="3200" b="1" dirty="0">
                <a:solidFill>
                  <a:srgbClr val="800000"/>
                </a:solidFill>
                <a:sym typeface="Symbol" pitchFamily="18" charset="2"/>
              </a:rPr>
              <a:t>化简文</a:t>
            </a:r>
            <a:r>
              <a:rPr lang="zh-CN" altLang="en-US" sz="3200" b="1" dirty="0" smtClean="0">
                <a:solidFill>
                  <a:srgbClr val="800000"/>
                </a:solidFill>
                <a:sym typeface="Symbol" pitchFamily="18" charset="2"/>
              </a:rPr>
              <a:t>法</a:t>
            </a:r>
            <a:r>
              <a:rPr lang="zh-CN" altLang="en-US" sz="3200" dirty="0">
                <a:solidFill>
                  <a:srgbClr val="800000"/>
                </a:solidFill>
                <a:sym typeface="Symbol" pitchFamily="18" charset="2"/>
              </a:rPr>
              <a:t>方法</a:t>
            </a:r>
            <a:endParaRPr lang="zh-CN" altLang="en-US" sz="3200" b="1" dirty="0">
              <a:solidFill>
                <a:srgbClr val="800000"/>
              </a:solidFill>
            </a:endParaRPr>
          </a:p>
        </p:txBody>
      </p:sp>
      <p:sp>
        <p:nvSpPr>
          <p:cNvPr id="94211" name="Rectangle 3"/>
          <p:cNvSpPr>
            <a:spLocks noGrp="1" noChangeArrowheads="1"/>
          </p:cNvSpPr>
          <p:nvPr>
            <p:ph type="body" idx="1"/>
          </p:nvPr>
        </p:nvSpPr>
        <p:spPr>
          <a:xfrm>
            <a:off x="0" y="1447800"/>
            <a:ext cx="8915400" cy="5105400"/>
          </a:xfrm>
          <a:solidFill>
            <a:srgbClr val="66FF99"/>
          </a:solidFill>
        </p:spPr>
        <p:txBody>
          <a:bodyPr/>
          <a:lstStyle/>
          <a:p>
            <a:pPr>
              <a:buFontTx/>
              <a:buNone/>
            </a:pPr>
            <a:r>
              <a:rPr lang="en-US" altLang="zh-CN" sz="2800" b="1"/>
              <a:t>    </a:t>
            </a:r>
            <a:r>
              <a:rPr lang="zh-CN" altLang="en-US" sz="2800" b="1"/>
              <a:t>文法中</a:t>
            </a:r>
            <a:r>
              <a:rPr lang="zh-CN" altLang="en-US" sz="2800" b="1">
                <a:solidFill>
                  <a:srgbClr val="0033CC"/>
                </a:solidFill>
              </a:rPr>
              <a:t>不含有</a:t>
            </a:r>
            <a:r>
              <a:rPr lang="zh-CN" altLang="en-US" sz="2800" b="1" i="1" u="sng">
                <a:solidFill>
                  <a:srgbClr val="CC3300"/>
                </a:solidFill>
              </a:rPr>
              <a:t>有害规则</a:t>
            </a:r>
            <a:r>
              <a:rPr lang="zh-CN" altLang="en-US" sz="2800" b="1">
                <a:solidFill>
                  <a:srgbClr val="0033CC"/>
                </a:solidFill>
              </a:rPr>
              <a:t>和</a:t>
            </a:r>
            <a:r>
              <a:rPr lang="zh-CN" altLang="en-US" sz="2800" b="1" i="1" u="sng">
                <a:solidFill>
                  <a:srgbClr val="CC3300"/>
                </a:solidFill>
              </a:rPr>
              <a:t>多余规则</a:t>
            </a:r>
            <a:endParaRPr lang="zh-CN" altLang="en-US" sz="2800" b="1" i="1" u="sng"/>
          </a:p>
          <a:p>
            <a:pPr lvl="1">
              <a:buFontTx/>
              <a:buNone/>
            </a:pPr>
            <a:r>
              <a:rPr lang="zh-CN" altLang="en-US" b="1">
                <a:solidFill>
                  <a:srgbClr val="CC3300"/>
                </a:solidFill>
              </a:rPr>
              <a:t>有害规则</a:t>
            </a:r>
            <a:r>
              <a:rPr lang="zh-CN" altLang="en-US" b="1"/>
              <a:t>：形如</a:t>
            </a:r>
            <a:r>
              <a:rPr lang="en-US" altLang="zh-CN" b="1">
                <a:solidFill>
                  <a:srgbClr val="0000FF"/>
                </a:solidFill>
              </a:rPr>
              <a:t>U</a:t>
            </a:r>
            <a:r>
              <a:rPr lang="en-US" altLang="zh-CN" b="1">
                <a:solidFill>
                  <a:srgbClr val="0000FF"/>
                </a:solidFill>
                <a:latin typeface="宋体" pitchFamily="2" charset="-122"/>
              </a:rPr>
              <a:t>→</a:t>
            </a:r>
            <a:r>
              <a:rPr lang="en-US" altLang="zh-CN" b="1">
                <a:solidFill>
                  <a:srgbClr val="0000FF"/>
                </a:solidFill>
              </a:rPr>
              <a:t>U</a:t>
            </a:r>
            <a:r>
              <a:rPr lang="zh-CN" altLang="en-US" b="1"/>
              <a:t>的产生式。会</a:t>
            </a:r>
            <a:r>
              <a:rPr lang="zh-CN" altLang="en-US" b="1">
                <a:solidFill>
                  <a:srgbClr val="0033CC"/>
                </a:solidFill>
              </a:rPr>
              <a:t>引起</a:t>
            </a:r>
            <a:r>
              <a:rPr lang="zh-CN" altLang="en-US" b="1"/>
              <a:t>文法的</a:t>
            </a:r>
            <a:r>
              <a:rPr lang="zh-CN" altLang="en-US" b="1">
                <a:solidFill>
                  <a:srgbClr val="0033CC"/>
                </a:solidFill>
              </a:rPr>
              <a:t>二义性</a:t>
            </a:r>
            <a:endParaRPr lang="zh-CN" altLang="en-US" b="1"/>
          </a:p>
          <a:p>
            <a:pPr lvl="1">
              <a:buFontTx/>
              <a:buNone/>
            </a:pPr>
            <a:r>
              <a:rPr lang="zh-CN" altLang="en-US" b="1">
                <a:solidFill>
                  <a:srgbClr val="CC3300"/>
                </a:solidFill>
              </a:rPr>
              <a:t>多余规则</a:t>
            </a:r>
            <a:r>
              <a:rPr lang="zh-CN" altLang="en-US" b="1"/>
              <a:t>：指文法中</a:t>
            </a:r>
            <a:r>
              <a:rPr lang="zh-CN" altLang="en-US" b="1">
                <a:solidFill>
                  <a:srgbClr val="0000FF"/>
                </a:solidFill>
              </a:rPr>
              <a:t>任何句子的推导</a:t>
            </a:r>
            <a:r>
              <a:rPr lang="zh-CN" altLang="en-US" b="1"/>
              <a:t>都</a:t>
            </a:r>
            <a:r>
              <a:rPr lang="zh-CN" altLang="en-US" b="1">
                <a:solidFill>
                  <a:srgbClr val="0000FF"/>
                </a:solidFill>
              </a:rPr>
              <a:t>不会用到的规则</a:t>
            </a:r>
          </a:p>
          <a:p>
            <a:pPr lvl="1">
              <a:buFontTx/>
              <a:buNone/>
            </a:pPr>
            <a:r>
              <a:rPr lang="zh-CN" altLang="en-US" sz="3200" b="1"/>
              <a:t>文法中</a:t>
            </a:r>
            <a:r>
              <a:rPr lang="zh-CN" altLang="en-US" sz="2400" b="1">
                <a:solidFill>
                  <a:srgbClr val="0033CC"/>
                </a:solidFill>
              </a:rPr>
              <a:t>不含有</a:t>
            </a:r>
            <a:r>
              <a:rPr lang="zh-CN" altLang="en-US" sz="3200" b="1">
                <a:solidFill>
                  <a:srgbClr val="CC3300"/>
                </a:solidFill>
              </a:rPr>
              <a:t>不可到达和不可终止的</a:t>
            </a:r>
            <a:r>
              <a:rPr lang="zh-CN" altLang="en-US" sz="3200" b="1">
                <a:solidFill>
                  <a:srgbClr val="0033CC"/>
                </a:solidFill>
              </a:rPr>
              <a:t>非终结符</a:t>
            </a:r>
            <a:endParaRPr lang="zh-CN" altLang="en-US" sz="2400" b="1"/>
          </a:p>
          <a:p>
            <a:pPr lvl="2">
              <a:buFontTx/>
              <a:buNone/>
            </a:pPr>
            <a:r>
              <a:rPr lang="en-US" altLang="zh-CN" sz="2800" b="1"/>
              <a:t>1</a:t>
            </a:r>
            <a:r>
              <a:rPr lang="zh-CN" altLang="en-US" sz="2800" b="1"/>
              <a:t>）文法中某些</a:t>
            </a:r>
            <a:r>
              <a:rPr lang="zh-CN" altLang="en-US" sz="2800" b="1">
                <a:solidFill>
                  <a:srgbClr val="0033CC"/>
                </a:solidFill>
              </a:rPr>
              <a:t>非终结符不在任何规则的右部出现</a:t>
            </a:r>
            <a:r>
              <a:rPr lang="zh-CN" altLang="en-US" sz="2800" b="1"/>
              <a:t>，该非终结符称为</a:t>
            </a:r>
            <a:r>
              <a:rPr lang="zh-CN" altLang="en-US" sz="2800" b="1">
                <a:solidFill>
                  <a:srgbClr val="CC3300"/>
                </a:solidFill>
              </a:rPr>
              <a:t>不可到达</a:t>
            </a:r>
            <a:r>
              <a:rPr lang="zh-CN" altLang="en-US" sz="2800" b="1"/>
              <a:t>。</a:t>
            </a:r>
          </a:p>
          <a:p>
            <a:pPr lvl="2">
              <a:buFontTx/>
              <a:buNone/>
            </a:pPr>
            <a:r>
              <a:rPr lang="en-US" altLang="zh-CN" sz="2800" b="1"/>
              <a:t>2</a:t>
            </a:r>
            <a:r>
              <a:rPr lang="zh-CN" altLang="en-US" sz="2800" b="1"/>
              <a:t>）文法中某些</a:t>
            </a:r>
            <a:r>
              <a:rPr lang="zh-CN" altLang="en-US" sz="2800" b="1">
                <a:solidFill>
                  <a:srgbClr val="0033CC"/>
                </a:solidFill>
              </a:rPr>
              <a:t>非终结符</a:t>
            </a:r>
            <a:r>
              <a:rPr lang="zh-CN" altLang="en-US" sz="2800" b="1"/>
              <a:t>，由它</a:t>
            </a:r>
            <a:r>
              <a:rPr lang="zh-CN" altLang="en-US" sz="2800" b="1">
                <a:solidFill>
                  <a:srgbClr val="0033CC"/>
                </a:solidFill>
              </a:rPr>
              <a:t>不能推出终结符号串</a:t>
            </a:r>
            <a:r>
              <a:rPr lang="zh-CN" altLang="en-US" sz="2800" b="1"/>
              <a:t>，该非终结符称</a:t>
            </a:r>
            <a:r>
              <a:rPr lang="zh-CN" altLang="en-US" sz="2800" b="1">
                <a:solidFill>
                  <a:srgbClr val="0033CC"/>
                </a:solidFill>
              </a:rPr>
              <a:t>为</a:t>
            </a:r>
            <a:r>
              <a:rPr lang="zh-CN" altLang="en-US" sz="2800" b="1">
                <a:solidFill>
                  <a:srgbClr val="CC3300"/>
                </a:solidFill>
              </a:rPr>
              <a:t>不可终止</a:t>
            </a:r>
            <a:r>
              <a:rPr lang="zh-CN" altLang="en-US" sz="2800" b="1"/>
              <a:t>。</a:t>
            </a:r>
          </a:p>
        </p:txBody>
      </p:sp>
    </p:spTree>
    <p:extLst>
      <p:ext uri="{BB962C8B-B14F-4D97-AF65-F5344CB8AC3E}">
        <p14:creationId xmlns:p14="http://schemas.microsoft.com/office/powerpoint/2010/main" val="9133837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z="3200" b="1">
                <a:solidFill>
                  <a:srgbClr val="800000"/>
                </a:solidFill>
                <a:sym typeface="Symbol" pitchFamily="18" charset="2"/>
              </a:rPr>
              <a:t>化简文法</a:t>
            </a:r>
          </a:p>
        </p:txBody>
      </p:sp>
      <p:sp>
        <p:nvSpPr>
          <p:cNvPr id="96259" name="Rectangle 3"/>
          <p:cNvSpPr>
            <a:spLocks noGrp="1" noChangeArrowheads="1"/>
          </p:cNvSpPr>
          <p:nvPr>
            <p:ph type="body" idx="1"/>
          </p:nvPr>
        </p:nvSpPr>
        <p:spPr>
          <a:xfrm>
            <a:off x="0" y="1676400"/>
            <a:ext cx="9144000" cy="5181600"/>
          </a:xfrm>
          <a:solidFill>
            <a:srgbClr val="00FF99"/>
          </a:solidFill>
        </p:spPr>
        <p:txBody>
          <a:bodyPr/>
          <a:lstStyle/>
          <a:p>
            <a:pPr>
              <a:buFontTx/>
              <a:buNone/>
            </a:pPr>
            <a:r>
              <a:rPr lang="zh-CN" altLang="en-US" b="1"/>
              <a:t>例：</a:t>
            </a:r>
            <a:r>
              <a:rPr lang="en-US" altLang="zh-CN" b="1"/>
              <a:t>G[S] </a:t>
            </a:r>
            <a:r>
              <a:rPr lang="zh-CN" altLang="en-US" b="1"/>
              <a:t>：	 </a:t>
            </a:r>
            <a:r>
              <a:rPr lang="en-US" altLang="zh-CN" b="1"/>
              <a:t>1) S</a:t>
            </a:r>
            <a:r>
              <a:rPr lang="en-US" altLang="zh-CN" b="1">
                <a:latin typeface="宋体" pitchFamily="2" charset="-122"/>
              </a:rPr>
              <a:t>→</a:t>
            </a:r>
            <a:r>
              <a:rPr lang="en-US" altLang="zh-CN" b="1"/>
              <a:t>Be</a:t>
            </a:r>
          </a:p>
          <a:p>
            <a:pPr>
              <a:buFontTx/>
              <a:buNone/>
            </a:pPr>
            <a:r>
              <a:rPr lang="en-US" altLang="zh-CN" b="1"/>
              <a:t>			          </a:t>
            </a:r>
            <a:r>
              <a:rPr lang="en-US" altLang="zh-CN" b="1">
                <a:solidFill>
                  <a:srgbClr val="CC3300"/>
                </a:solidFill>
              </a:rPr>
              <a:t>2) B</a:t>
            </a:r>
            <a:r>
              <a:rPr lang="en-US" altLang="zh-CN" b="1">
                <a:solidFill>
                  <a:srgbClr val="CC3300"/>
                </a:solidFill>
                <a:latin typeface="宋体" pitchFamily="2" charset="-122"/>
              </a:rPr>
              <a:t>→</a:t>
            </a:r>
            <a:r>
              <a:rPr lang="en-US" altLang="zh-CN" b="1">
                <a:solidFill>
                  <a:srgbClr val="CC3300"/>
                </a:solidFill>
              </a:rPr>
              <a:t>Ce</a:t>
            </a:r>
            <a:r>
              <a:rPr lang="en-US" altLang="zh-CN" b="1"/>
              <a:t>        D</a:t>
            </a:r>
            <a:r>
              <a:rPr lang="zh-CN" altLang="en-US" b="1"/>
              <a:t>为不可到达</a:t>
            </a:r>
          </a:p>
          <a:p>
            <a:pPr>
              <a:buFontTx/>
              <a:buNone/>
            </a:pPr>
            <a:r>
              <a:rPr lang="zh-CN" altLang="en-US" b="1"/>
              <a:t>			          </a:t>
            </a:r>
            <a:r>
              <a:rPr lang="en-US" altLang="zh-CN" b="1"/>
              <a:t>3) B</a:t>
            </a:r>
            <a:r>
              <a:rPr lang="en-US" altLang="zh-CN" b="1">
                <a:latin typeface="宋体" pitchFamily="2" charset="-122"/>
              </a:rPr>
              <a:t>→</a:t>
            </a:r>
            <a:r>
              <a:rPr lang="en-US" altLang="zh-CN" b="1"/>
              <a:t>Af         C</a:t>
            </a:r>
            <a:r>
              <a:rPr lang="zh-CN" altLang="en-US" b="1"/>
              <a:t>为不可终止</a:t>
            </a:r>
          </a:p>
          <a:p>
            <a:pPr>
              <a:buFontTx/>
              <a:buNone/>
            </a:pPr>
            <a:r>
              <a:rPr lang="zh-CN" altLang="en-US" b="1"/>
              <a:t>			          </a:t>
            </a:r>
            <a:r>
              <a:rPr lang="en-US" altLang="zh-CN" b="1"/>
              <a:t>4) A</a:t>
            </a:r>
            <a:r>
              <a:rPr lang="en-US" altLang="zh-CN" b="1">
                <a:latin typeface="宋体" pitchFamily="2" charset="-122"/>
              </a:rPr>
              <a:t>→</a:t>
            </a:r>
            <a:r>
              <a:rPr lang="en-US" altLang="zh-CN" b="1"/>
              <a:t>Ae           </a:t>
            </a:r>
          </a:p>
          <a:p>
            <a:pPr>
              <a:buFontTx/>
              <a:buNone/>
            </a:pPr>
            <a:r>
              <a:rPr lang="en-US" altLang="zh-CN" b="1"/>
              <a:t>			          5) A</a:t>
            </a:r>
            <a:r>
              <a:rPr lang="en-US" altLang="zh-CN" b="1">
                <a:latin typeface="宋体" pitchFamily="2" charset="-122"/>
              </a:rPr>
              <a:t>→</a:t>
            </a:r>
            <a:r>
              <a:rPr lang="en-US" altLang="zh-CN" b="1"/>
              <a:t>e</a:t>
            </a:r>
          </a:p>
          <a:p>
            <a:pPr>
              <a:buFontTx/>
              <a:buNone/>
            </a:pPr>
            <a:r>
              <a:rPr lang="en-US" altLang="zh-CN" b="1"/>
              <a:t>			          </a:t>
            </a:r>
            <a:r>
              <a:rPr lang="en-US" altLang="zh-CN" b="1">
                <a:solidFill>
                  <a:srgbClr val="CC3300"/>
                </a:solidFill>
              </a:rPr>
              <a:t>6) C</a:t>
            </a:r>
            <a:r>
              <a:rPr lang="en-US" altLang="zh-CN" b="1">
                <a:solidFill>
                  <a:srgbClr val="CC3300"/>
                </a:solidFill>
                <a:latin typeface="宋体" pitchFamily="2" charset="-122"/>
              </a:rPr>
              <a:t>→</a:t>
            </a:r>
            <a:r>
              <a:rPr lang="en-US" altLang="zh-CN" b="1">
                <a:solidFill>
                  <a:srgbClr val="CC3300"/>
                </a:solidFill>
              </a:rPr>
              <a:t>Cf</a:t>
            </a:r>
          </a:p>
          <a:p>
            <a:pPr>
              <a:buFontTx/>
              <a:buNone/>
            </a:pPr>
            <a:r>
              <a:rPr lang="en-US" altLang="zh-CN" b="1"/>
              <a:t>			          </a:t>
            </a:r>
            <a:r>
              <a:rPr lang="en-US" altLang="zh-CN" b="1">
                <a:solidFill>
                  <a:srgbClr val="CC3300"/>
                </a:solidFill>
              </a:rPr>
              <a:t>7) D</a:t>
            </a:r>
            <a:r>
              <a:rPr lang="en-US" altLang="zh-CN" b="1">
                <a:solidFill>
                  <a:srgbClr val="CC3300"/>
                </a:solidFill>
                <a:latin typeface="宋体" pitchFamily="2" charset="-122"/>
              </a:rPr>
              <a:t>→</a:t>
            </a:r>
            <a:r>
              <a:rPr lang="en-US" altLang="zh-CN" b="1">
                <a:solidFill>
                  <a:srgbClr val="CC3300"/>
                </a:solidFill>
              </a:rPr>
              <a:t>f</a:t>
            </a:r>
          </a:p>
          <a:p>
            <a:pPr>
              <a:buFontTx/>
              <a:buNone/>
            </a:pPr>
            <a:r>
              <a:rPr lang="en-US" altLang="zh-CN" sz="3600" b="1"/>
              <a:t>    </a:t>
            </a:r>
            <a:r>
              <a:rPr lang="zh-CN" altLang="en-US" sz="3600" b="1"/>
              <a:t>产生式  </a:t>
            </a:r>
            <a:r>
              <a:rPr lang="en-US" altLang="zh-CN" b="1"/>
              <a:t>2</a:t>
            </a:r>
            <a:r>
              <a:rPr lang="zh-CN" altLang="en-US" b="1"/>
              <a:t>），</a:t>
            </a:r>
            <a:r>
              <a:rPr lang="en-US" altLang="zh-CN" b="1"/>
              <a:t>6</a:t>
            </a:r>
            <a:r>
              <a:rPr lang="zh-CN" altLang="en-US" b="1"/>
              <a:t>），</a:t>
            </a:r>
            <a:r>
              <a:rPr lang="en-US" altLang="zh-CN" b="1"/>
              <a:t>7</a:t>
            </a:r>
            <a:r>
              <a:rPr lang="zh-CN" altLang="en-US" b="1"/>
              <a:t>）为</a:t>
            </a:r>
            <a:r>
              <a:rPr lang="zh-CN" altLang="zh-CN" b="1">
                <a:solidFill>
                  <a:srgbClr val="0033CC"/>
                </a:solidFill>
              </a:rPr>
              <a:t>多余规则</a:t>
            </a:r>
            <a:r>
              <a:rPr lang="zh-CN" altLang="zh-CN" b="1"/>
              <a:t>应去</a:t>
            </a:r>
            <a:r>
              <a:rPr lang="zh-CN" altLang="en-US" sz="3600" b="1"/>
              <a:t>掉。</a:t>
            </a:r>
          </a:p>
        </p:txBody>
      </p:sp>
    </p:spTree>
    <p:extLst>
      <p:ext uri="{BB962C8B-B14F-4D97-AF65-F5344CB8AC3E}">
        <p14:creationId xmlns:p14="http://schemas.microsoft.com/office/powerpoint/2010/main" val="168562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p:txBody>
          <a:bodyPr/>
          <a:lstStyle/>
          <a:p>
            <a:r>
              <a:rPr lang="zh-CN" altLang="en-US">
                <a:latin typeface="宋体" charset="-122"/>
              </a:rPr>
              <a:t>一、字母表和符号串</a:t>
            </a:r>
          </a:p>
        </p:txBody>
      </p:sp>
      <p:sp>
        <p:nvSpPr>
          <p:cNvPr id="190467" name="Rectangle 1027"/>
          <p:cNvSpPr>
            <a:spLocks noGrp="1" noChangeArrowheads="1"/>
          </p:cNvSpPr>
          <p:nvPr>
            <p:ph type="body" idx="1"/>
          </p:nvPr>
        </p:nvSpPr>
        <p:spPr/>
        <p:txBody>
          <a:bodyPr/>
          <a:lstStyle/>
          <a:p>
            <a:pPr>
              <a:buFont typeface="Monotype Sorts" pitchFamily="2" charset="2"/>
              <a:buNone/>
            </a:pPr>
            <a:r>
              <a:rPr lang="zh-CN" altLang="en-US" dirty="0">
                <a:solidFill>
                  <a:srgbClr val="0000FF"/>
                </a:solidFill>
                <a:latin typeface="宋体" charset="-122"/>
              </a:rPr>
              <a:t>字母表</a:t>
            </a:r>
            <a:endParaRPr lang="zh-CN" altLang="en-US" dirty="0">
              <a:latin typeface="宋体" charset="-122"/>
            </a:endParaRPr>
          </a:p>
          <a:p>
            <a:pPr lvl="1"/>
            <a:r>
              <a:rPr lang="zh-CN" altLang="en-US" dirty="0">
                <a:latin typeface="宋体" charset="-122"/>
              </a:rPr>
              <a:t>符号的非空有限集合</a:t>
            </a:r>
          </a:p>
          <a:p>
            <a:pPr lvl="1"/>
            <a:r>
              <a:rPr lang="zh-CN" altLang="en-US" dirty="0">
                <a:latin typeface="宋体" charset="-122"/>
              </a:rPr>
              <a:t>典型的符号是字母、数字、各种标点和运算符等。</a:t>
            </a:r>
          </a:p>
          <a:p>
            <a:pPr>
              <a:buFont typeface="Monotype Sorts" pitchFamily="2" charset="2"/>
              <a:buNone/>
            </a:pPr>
            <a:r>
              <a:rPr lang="zh-CN" altLang="en-US" dirty="0">
                <a:solidFill>
                  <a:srgbClr val="0000FF"/>
                </a:solidFill>
                <a:latin typeface="宋体" charset="-122"/>
              </a:rPr>
              <a:t>符号串</a:t>
            </a:r>
            <a:endParaRPr lang="zh-CN" altLang="en-US" dirty="0">
              <a:latin typeface="宋体" charset="-122"/>
            </a:endParaRPr>
          </a:p>
          <a:p>
            <a:pPr lvl="1"/>
            <a:r>
              <a:rPr lang="zh-CN" altLang="en-US" dirty="0">
                <a:solidFill>
                  <a:srgbClr val="0000FF"/>
                </a:solidFill>
                <a:latin typeface="宋体" charset="-122"/>
              </a:rPr>
              <a:t>定义在某一字母表上</a:t>
            </a:r>
            <a:endParaRPr lang="zh-CN" altLang="en-US" dirty="0">
              <a:latin typeface="宋体" charset="-122"/>
            </a:endParaRPr>
          </a:p>
          <a:p>
            <a:pPr lvl="1"/>
            <a:r>
              <a:rPr lang="zh-CN" altLang="en-US" dirty="0">
                <a:latin typeface="宋体" charset="-122"/>
              </a:rPr>
              <a:t>由该字母表中的符号组成的有限符号序列</a:t>
            </a:r>
          </a:p>
          <a:p>
            <a:pPr lvl="1"/>
            <a:r>
              <a:rPr lang="zh-CN" altLang="en-US" dirty="0">
                <a:latin typeface="宋体" charset="-122"/>
              </a:rPr>
              <a:t>同义词：句子、</a:t>
            </a:r>
            <a:r>
              <a:rPr lang="zh-CN" altLang="en-US" dirty="0" smtClean="0">
                <a:latin typeface="宋体" charset="-122"/>
              </a:rPr>
              <a:t>字</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8</a:t>
            </a:fld>
            <a:endParaRPr lang="en-US" altLang="zh-CN"/>
          </a:p>
        </p:txBody>
      </p:sp>
    </p:spTree>
    <p:extLst>
      <p:ext uri="{BB962C8B-B14F-4D97-AF65-F5344CB8AC3E}">
        <p14:creationId xmlns:p14="http://schemas.microsoft.com/office/powerpoint/2010/main" val="29279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up)">
                                      <p:cBhvr>
                                        <p:cTn id="7" dur="500"/>
                                        <p:tgtEl>
                                          <p:spTgt spid="1904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wipe(up)">
                                      <p:cBhvr>
                                        <p:cTn id="10" dur="500"/>
                                        <p:tgtEl>
                                          <p:spTgt spid="1904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wipe(up)">
                                      <p:cBhvr>
                                        <p:cTn id="13" dur="500"/>
                                        <p:tgtEl>
                                          <p:spTgt spid="1904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wipe(up)">
                                      <p:cBhvr>
                                        <p:cTn id="18" dur="500"/>
                                        <p:tgtEl>
                                          <p:spTgt spid="19046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wipe(up)">
                                      <p:cBhvr>
                                        <p:cTn id="21" dur="500"/>
                                        <p:tgtEl>
                                          <p:spTgt spid="19046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90467">
                                            <p:txEl>
                                              <p:pRg st="5" end="5"/>
                                            </p:txEl>
                                          </p:spTgt>
                                        </p:tgtEl>
                                        <p:attrNameLst>
                                          <p:attrName>style.visibility</p:attrName>
                                        </p:attrNameLst>
                                      </p:cBhvr>
                                      <p:to>
                                        <p:strVal val="visible"/>
                                      </p:to>
                                    </p:set>
                                    <p:animEffect transition="in" filter="wipe(up)">
                                      <p:cBhvr>
                                        <p:cTn id="24" dur="500"/>
                                        <p:tgtEl>
                                          <p:spTgt spid="19046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90467">
                                            <p:txEl>
                                              <p:pRg st="6" end="6"/>
                                            </p:txEl>
                                          </p:spTgt>
                                        </p:tgtEl>
                                        <p:attrNameLst>
                                          <p:attrName>style.visibility</p:attrName>
                                        </p:attrNameLst>
                                      </p:cBhvr>
                                      <p:to>
                                        <p:strVal val="visible"/>
                                      </p:to>
                                    </p:set>
                                    <p:animEffect transition="in" filter="wipe(up)">
                                      <p:cBhvr>
                                        <p:cTn id="27" dur="500"/>
                                        <p:tgtEl>
                                          <p:spTgt spid="190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p:txBody>
          <a:bodyPr/>
          <a:lstStyle/>
          <a:p>
            <a:r>
              <a:rPr lang="zh-CN" altLang="en-US" dirty="0">
                <a:latin typeface="宋体" charset="-122"/>
              </a:rPr>
              <a:t>符号串有关的几个概念</a:t>
            </a:r>
          </a:p>
        </p:txBody>
      </p:sp>
      <p:sp>
        <p:nvSpPr>
          <p:cNvPr id="190467" name="Rectangle 1027"/>
          <p:cNvSpPr>
            <a:spLocks noGrp="1" noChangeArrowheads="1"/>
          </p:cNvSpPr>
          <p:nvPr>
            <p:ph type="body" idx="1"/>
          </p:nvPr>
        </p:nvSpPr>
        <p:spPr>
          <a:xfrm>
            <a:off x="228600" y="1088740"/>
            <a:ext cx="8686800" cy="5312060"/>
          </a:xfrm>
        </p:spPr>
        <p:txBody>
          <a:bodyPr>
            <a:normAutofit lnSpcReduction="10000"/>
          </a:bodyPr>
          <a:lstStyle/>
          <a:p>
            <a:r>
              <a:rPr lang="zh-CN" altLang="en-US" dirty="0" smtClean="0">
                <a:solidFill>
                  <a:srgbClr val="0000FF"/>
                </a:solidFill>
                <a:latin typeface="宋体" charset="-122"/>
              </a:rPr>
              <a:t>长度</a:t>
            </a:r>
            <a:endParaRPr lang="zh-CN" altLang="en-US" dirty="0">
              <a:latin typeface="宋体" charset="-122"/>
            </a:endParaRPr>
          </a:p>
          <a:p>
            <a:pPr lvl="1"/>
            <a:r>
              <a:rPr lang="zh-CN" altLang="en-US" dirty="0">
                <a:latin typeface="宋体" charset="-122"/>
              </a:rPr>
              <a:t>符号串</a:t>
            </a:r>
            <a:r>
              <a:rPr lang="zh-CN" altLang="en-US" dirty="0">
                <a:latin typeface="宋体" charset="-122"/>
                <a:sym typeface="Symbol" pitchFamily="18" charset="2"/>
              </a:rPr>
              <a:t></a:t>
            </a:r>
            <a:r>
              <a:rPr lang="zh-CN" altLang="en-US" dirty="0">
                <a:latin typeface="宋体" charset="-122"/>
              </a:rPr>
              <a:t>的长度是指</a:t>
            </a:r>
            <a:r>
              <a:rPr lang="zh-CN" altLang="en-US" dirty="0">
                <a:latin typeface="宋体" charset="-122"/>
                <a:sym typeface="Symbol" pitchFamily="18" charset="2"/>
              </a:rPr>
              <a:t></a:t>
            </a:r>
            <a:r>
              <a:rPr lang="zh-CN" altLang="en-US" dirty="0">
                <a:latin typeface="宋体" charset="-122"/>
              </a:rPr>
              <a:t>中出现的符号的个数，记作</a:t>
            </a:r>
            <a:r>
              <a:rPr lang="en-US" altLang="zh-CN" dirty="0">
                <a:latin typeface="宋体" charset="-122"/>
              </a:rPr>
              <a:t>|</a:t>
            </a:r>
            <a:r>
              <a:rPr lang="en-US" altLang="zh-CN" dirty="0">
                <a:latin typeface="宋体" charset="-122"/>
                <a:sym typeface="Symbol" pitchFamily="18" charset="2"/>
              </a:rPr>
              <a:t></a:t>
            </a:r>
            <a:r>
              <a:rPr lang="en-US" altLang="zh-CN" dirty="0">
                <a:latin typeface="宋体" charset="-122"/>
              </a:rPr>
              <a:t>|</a:t>
            </a:r>
            <a:r>
              <a:rPr lang="zh-CN" altLang="en-US" dirty="0">
                <a:latin typeface="宋体" charset="-122"/>
              </a:rPr>
              <a:t>。</a:t>
            </a:r>
          </a:p>
          <a:p>
            <a:pPr lvl="1"/>
            <a:r>
              <a:rPr lang="zh-CN" altLang="en-US" dirty="0">
                <a:latin typeface="宋体" charset="-122"/>
              </a:rPr>
              <a:t>空串的长度为</a:t>
            </a:r>
            <a:r>
              <a:rPr lang="en-US" altLang="zh-CN" dirty="0">
                <a:latin typeface="宋体" charset="-122"/>
              </a:rPr>
              <a:t>0</a:t>
            </a:r>
            <a:r>
              <a:rPr lang="zh-CN" altLang="en-US" dirty="0">
                <a:latin typeface="宋体" charset="-122"/>
              </a:rPr>
              <a:t>，常用</a:t>
            </a:r>
            <a:r>
              <a:rPr lang="zh-CN" altLang="en-US" dirty="0">
                <a:latin typeface="宋体" charset="-122"/>
                <a:sym typeface="Symbol" pitchFamily="18" charset="2"/>
              </a:rPr>
              <a:t></a:t>
            </a:r>
            <a:r>
              <a:rPr lang="zh-CN" altLang="en-US" dirty="0">
                <a:latin typeface="宋体" charset="-122"/>
              </a:rPr>
              <a:t>表示</a:t>
            </a:r>
            <a:r>
              <a:rPr lang="zh-CN" altLang="en-US" dirty="0" smtClean="0">
                <a:latin typeface="宋体" charset="-122"/>
              </a:rPr>
              <a:t>。</a:t>
            </a:r>
            <a:endParaRPr lang="en-US" altLang="zh-CN" dirty="0" smtClean="0">
              <a:latin typeface="宋体" charset="-122"/>
            </a:endParaRPr>
          </a:p>
          <a:p>
            <a:r>
              <a:rPr lang="zh-CN" altLang="en-US" dirty="0">
                <a:solidFill>
                  <a:srgbClr val="0000FF"/>
                </a:solidFill>
                <a:latin typeface="宋体" charset="-122"/>
              </a:rPr>
              <a:t>前缀</a:t>
            </a:r>
            <a:endParaRPr lang="zh-CN" altLang="en-US" dirty="0">
              <a:latin typeface="宋体" charset="-122"/>
            </a:endParaRPr>
          </a:p>
          <a:p>
            <a:pPr lvl="1"/>
            <a:r>
              <a:rPr lang="zh-CN" altLang="en-US" dirty="0">
                <a:latin typeface="宋体" charset="-122"/>
              </a:rPr>
              <a:t>符号串</a:t>
            </a:r>
            <a:r>
              <a:rPr lang="zh-CN" altLang="en-US" dirty="0">
                <a:latin typeface="宋体" charset="-122"/>
                <a:sym typeface="Symbol" pitchFamily="18" charset="2"/>
              </a:rPr>
              <a:t></a:t>
            </a:r>
            <a:r>
              <a:rPr lang="zh-CN" altLang="en-US" dirty="0">
                <a:latin typeface="宋体" charset="-122"/>
              </a:rPr>
              <a:t>的前缀是指从符号串</a:t>
            </a:r>
            <a:r>
              <a:rPr lang="zh-CN" altLang="en-US" dirty="0">
                <a:latin typeface="宋体" charset="-122"/>
                <a:sym typeface="Symbol" pitchFamily="18" charset="2"/>
              </a:rPr>
              <a:t></a:t>
            </a:r>
            <a:r>
              <a:rPr lang="zh-CN" altLang="en-US" dirty="0">
                <a:latin typeface="宋体" charset="-122"/>
              </a:rPr>
              <a:t>的末尾删除</a:t>
            </a:r>
            <a:r>
              <a:rPr lang="en-US" altLang="zh-CN" dirty="0">
                <a:latin typeface="宋体" charset="-122"/>
              </a:rPr>
              <a:t>0</a:t>
            </a:r>
            <a:r>
              <a:rPr lang="zh-CN" altLang="en-US" dirty="0">
                <a:latin typeface="宋体" charset="-122"/>
              </a:rPr>
              <a:t>个或多个符号后得到的符号串。如：</a:t>
            </a:r>
            <a:r>
              <a:rPr lang="en-US" altLang="zh-CN" dirty="0" err="1">
                <a:latin typeface="宋体" charset="-122"/>
              </a:rPr>
              <a:t>univ</a:t>
            </a:r>
            <a:r>
              <a:rPr lang="en-US" altLang="zh-CN" dirty="0">
                <a:latin typeface="宋体" charset="-122"/>
              </a:rPr>
              <a:t> </a:t>
            </a:r>
            <a:r>
              <a:rPr lang="zh-CN" altLang="en-US" dirty="0">
                <a:latin typeface="宋体" charset="-122"/>
              </a:rPr>
              <a:t>是 </a:t>
            </a:r>
            <a:r>
              <a:rPr lang="en-US" altLang="zh-CN" dirty="0">
                <a:latin typeface="宋体" charset="-122"/>
              </a:rPr>
              <a:t>university </a:t>
            </a:r>
            <a:r>
              <a:rPr lang="zh-CN" altLang="en-US" dirty="0">
                <a:latin typeface="宋体" charset="-122"/>
              </a:rPr>
              <a:t>的前缀</a:t>
            </a:r>
          </a:p>
          <a:p>
            <a:r>
              <a:rPr lang="zh-CN" altLang="en-US" dirty="0">
                <a:solidFill>
                  <a:srgbClr val="0000FF"/>
                </a:solidFill>
                <a:latin typeface="宋体" charset="-122"/>
              </a:rPr>
              <a:t>后缀</a:t>
            </a:r>
            <a:endParaRPr lang="zh-CN" altLang="en-US" dirty="0">
              <a:latin typeface="宋体" charset="-122"/>
            </a:endParaRPr>
          </a:p>
          <a:p>
            <a:pPr lvl="1"/>
            <a:r>
              <a:rPr lang="zh-CN" altLang="en-US" dirty="0">
                <a:latin typeface="宋体" charset="-122"/>
              </a:rPr>
              <a:t>符号串</a:t>
            </a:r>
            <a:r>
              <a:rPr lang="zh-CN" altLang="en-US" dirty="0">
                <a:latin typeface="宋体" charset="-122"/>
                <a:sym typeface="Symbol" pitchFamily="18" charset="2"/>
              </a:rPr>
              <a:t></a:t>
            </a:r>
            <a:r>
              <a:rPr lang="zh-CN" altLang="en-US" dirty="0">
                <a:latin typeface="宋体" charset="-122"/>
              </a:rPr>
              <a:t>的后缀是指从符号串</a:t>
            </a:r>
            <a:r>
              <a:rPr lang="zh-CN" altLang="en-US" dirty="0">
                <a:latin typeface="宋体" charset="-122"/>
                <a:sym typeface="Symbol" pitchFamily="18" charset="2"/>
              </a:rPr>
              <a:t></a:t>
            </a:r>
            <a:r>
              <a:rPr lang="zh-CN" altLang="en-US" dirty="0">
                <a:latin typeface="宋体" charset="-122"/>
              </a:rPr>
              <a:t>的开头删除</a:t>
            </a:r>
            <a:r>
              <a:rPr lang="en-US" altLang="zh-CN" dirty="0">
                <a:latin typeface="宋体" charset="-122"/>
              </a:rPr>
              <a:t>0</a:t>
            </a:r>
            <a:r>
              <a:rPr lang="zh-CN" altLang="en-US" dirty="0">
                <a:latin typeface="宋体" charset="-122"/>
              </a:rPr>
              <a:t>个或多个符号后得到的符号串。如：</a:t>
            </a:r>
            <a:r>
              <a:rPr lang="en-US" altLang="zh-CN" dirty="0" err="1">
                <a:latin typeface="宋体" charset="-122"/>
              </a:rPr>
              <a:t>sity</a:t>
            </a:r>
            <a:r>
              <a:rPr lang="en-US" altLang="zh-CN" dirty="0">
                <a:latin typeface="宋体" charset="-122"/>
              </a:rPr>
              <a:t> </a:t>
            </a:r>
            <a:r>
              <a:rPr lang="zh-CN" altLang="en-US" dirty="0">
                <a:latin typeface="宋体" charset="-122"/>
              </a:rPr>
              <a:t>是 </a:t>
            </a:r>
            <a:r>
              <a:rPr lang="en-US" altLang="zh-CN" dirty="0">
                <a:latin typeface="宋体" charset="-122"/>
              </a:rPr>
              <a:t>university </a:t>
            </a:r>
            <a:r>
              <a:rPr lang="zh-CN" altLang="en-US" dirty="0">
                <a:latin typeface="宋体" charset="-122"/>
              </a:rPr>
              <a:t>的后缀</a:t>
            </a:r>
          </a:p>
          <a:p>
            <a:r>
              <a:rPr lang="zh-CN" altLang="en-US" dirty="0">
                <a:solidFill>
                  <a:srgbClr val="0000FF"/>
                </a:solidFill>
                <a:latin typeface="宋体" charset="-122"/>
              </a:rPr>
              <a:t>子串</a:t>
            </a:r>
            <a:endParaRPr lang="zh-CN" altLang="en-US" dirty="0">
              <a:latin typeface="宋体" charset="-122"/>
            </a:endParaRPr>
          </a:p>
          <a:p>
            <a:pPr lvl="1"/>
            <a:r>
              <a:rPr lang="zh-CN" altLang="en-US" dirty="0">
                <a:latin typeface="宋体" charset="-122"/>
              </a:rPr>
              <a:t>符号串</a:t>
            </a:r>
            <a:r>
              <a:rPr lang="zh-CN" altLang="en-US" dirty="0">
                <a:latin typeface="宋体" charset="-122"/>
                <a:sym typeface="Symbol" pitchFamily="18" charset="2"/>
              </a:rPr>
              <a:t></a:t>
            </a:r>
            <a:r>
              <a:rPr lang="zh-CN" altLang="en-US" dirty="0">
                <a:latin typeface="宋体" charset="-122"/>
              </a:rPr>
              <a:t>的子串是指删除了</a:t>
            </a:r>
            <a:r>
              <a:rPr lang="zh-CN" altLang="en-US" dirty="0">
                <a:latin typeface="宋体" charset="-122"/>
                <a:sym typeface="Symbol" pitchFamily="18" charset="2"/>
              </a:rPr>
              <a:t></a:t>
            </a:r>
            <a:r>
              <a:rPr lang="zh-CN" altLang="en-US" dirty="0">
                <a:latin typeface="宋体" charset="-122"/>
              </a:rPr>
              <a:t>的前缀和</a:t>
            </a:r>
            <a:r>
              <a:rPr lang="en-US" altLang="zh-CN" dirty="0">
                <a:latin typeface="宋体" charset="-122"/>
              </a:rPr>
              <a:t>/</a:t>
            </a:r>
            <a:r>
              <a:rPr lang="zh-CN" altLang="en-US" dirty="0">
                <a:latin typeface="宋体" charset="-122"/>
              </a:rPr>
              <a:t>或后缀后得到的符号串。如：</a:t>
            </a:r>
            <a:r>
              <a:rPr lang="en-US" altLang="zh-CN" dirty="0" err="1">
                <a:latin typeface="宋体" charset="-122"/>
              </a:rPr>
              <a:t>ver</a:t>
            </a:r>
            <a:r>
              <a:rPr lang="en-US" altLang="zh-CN" dirty="0">
                <a:latin typeface="宋体" charset="-122"/>
              </a:rPr>
              <a:t> </a:t>
            </a:r>
            <a:r>
              <a:rPr lang="zh-CN" altLang="en-US" dirty="0">
                <a:latin typeface="宋体" charset="-122"/>
              </a:rPr>
              <a:t>是 </a:t>
            </a:r>
            <a:r>
              <a:rPr lang="en-US" altLang="zh-CN" dirty="0">
                <a:latin typeface="宋体" charset="-122"/>
              </a:rPr>
              <a:t>university </a:t>
            </a:r>
            <a:r>
              <a:rPr lang="zh-CN" altLang="en-US" dirty="0">
                <a:latin typeface="宋体" charset="-122"/>
              </a:rPr>
              <a:t>的子</a:t>
            </a:r>
            <a:r>
              <a:rPr lang="zh-CN" altLang="en-US" dirty="0" smtClean="0">
                <a:latin typeface="宋体" charset="-122"/>
              </a:rPr>
              <a:t>串</a:t>
            </a:r>
            <a:endParaRPr lang="zh-CN" altLang="en-US" dirty="0">
              <a:latin typeface="宋体" charset="-122"/>
            </a:endParaRPr>
          </a:p>
        </p:txBody>
      </p:sp>
      <p:sp>
        <p:nvSpPr>
          <p:cNvPr id="2" name="灯片编号占位符 1"/>
          <p:cNvSpPr>
            <a:spLocks noGrp="1"/>
          </p:cNvSpPr>
          <p:nvPr>
            <p:ph type="sldNum" sz="quarter" idx="10"/>
          </p:nvPr>
        </p:nvSpPr>
        <p:spPr/>
        <p:txBody>
          <a:bodyPr/>
          <a:lstStyle/>
          <a:p>
            <a:fld id="{53D5C0A6-204F-44E2-BC2D-888719E44444}" type="slidenum">
              <a:rPr lang="en-US" altLang="zh-CN" smtClean="0"/>
              <a:pPr/>
              <a:t>9</a:t>
            </a:fld>
            <a:endParaRPr lang="en-US" altLang="zh-CN"/>
          </a:p>
        </p:txBody>
      </p:sp>
    </p:spTree>
    <p:extLst>
      <p:ext uri="{BB962C8B-B14F-4D97-AF65-F5344CB8AC3E}">
        <p14:creationId xmlns:p14="http://schemas.microsoft.com/office/powerpoint/2010/main" val="1657647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up)">
                                      <p:cBhvr>
                                        <p:cTn id="7" dur="500"/>
                                        <p:tgtEl>
                                          <p:spTgt spid="1904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wipe(up)">
                                      <p:cBhvr>
                                        <p:cTn id="10" dur="500"/>
                                        <p:tgtEl>
                                          <p:spTgt spid="1904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wipe(up)">
                                      <p:cBhvr>
                                        <p:cTn id="13" dur="500"/>
                                        <p:tgtEl>
                                          <p:spTgt spid="1904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wipe(up)">
                                      <p:cBhvr>
                                        <p:cTn id="18" dur="500"/>
                                        <p:tgtEl>
                                          <p:spTgt spid="19046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wipe(up)">
                                      <p:cBhvr>
                                        <p:cTn id="21" dur="500"/>
                                        <p:tgtEl>
                                          <p:spTgt spid="1904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wipe(up)">
                                      <p:cBhvr>
                                        <p:cTn id="26" dur="500"/>
                                        <p:tgtEl>
                                          <p:spTgt spid="190467">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0467">
                                            <p:txEl>
                                              <p:pRg st="6" end="6"/>
                                            </p:txEl>
                                          </p:spTgt>
                                        </p:tgtEl>
                                        <p:attrNameLst>
                                          <p:attrName>style.visibility</p:attrName>
                                        </p:attrNameLst>
                                      </p:cBhvr>
                                      <p:to>
                                        <p:strVal val="visible"/>
                                      </p:to>
                                    </p:set>
                                    <p:animEffect transition="in" filter="wipe(up)">
                                      <p:cBhvr>
                                        <p:cTn id="29" dur="500"/>
                                        <p:tgtEl>
                                          <p:spTgt spid="1904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0467">
                                            <p:txEl>
                                              <p:pRg st="7" end="7"/>
                                            </p:txEl>
                                          </p:spTgt>
                                        </p:tgtEl>
                                        <p:attrNameLst>
                                          <p:attrName>style.visibility</p:attrName>
                                        </p:attrNameLst>
                                      </p:cBhvr>
                                      <p:to>
                                        <p:strVal val="visible"/>
                                      </p:to>
                                    </p:set>
                                    <p:animEffect transition="in" filter="wipe(up)">
                                      <p:cBhvr>
                                        <p:cTn id="34" dur="500"/>
                                        <p:tgtEl>
                                          <p:spTgt spid="190467">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0467">
                                            <p:txEl>
                                              <p:pRg st="8" end="8"/>
                                            </p:txEl>
                                          </p:spTgt>
                                        </p:tgtEl>
                                        <p:attrNameLst>
                                          <p:attrName>style.visibility</p:attrName>
                                        </p:attrNameLst>
                                      </p:cBhvr>
                                      <p:to>
                                        <p:strVal val="visible"/>
                                      </p:to>
                                    </p:set>
                                    <p:animEffect transition="in" filter="wipe(up)">
                                      <p:cBhvr>
                                        <p:cTn id="37" dur="500"/>
                                        <p:tgtEl>
                                          <p:spTgt spid="190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1355</TotalTime>
  <Words>8222</Words>
  <Application>Microsoft Office PowerPoint</Application>
  <PresentationFormat>全屏显示(4:3)</PresentationFormat>
  <Paragraphs>891</Paragraphs>
  <Slides>77</Slides>
  <Notes>26</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77</vt:i4>
      </vt:variant>
    </vt:vector>
  </HeadingPairs>
  <TitlesOfParts>
    <vt:vector size="81" baseType="lpstr">
      <vt:lpstr>领带型模板</vt:lpstr>
      <vt:lpstr>默认设计模板</vt:lpstr>
      <vt:lpstr>1_领带型模板</vt:lpstr>
      <vt:lpstr>剪辑</vt:lpstr>
      <vt:lpstr>第2章  形式语言与自动机基础</vt:lpstr>
      <vt:lpstr>形式语言与自动机基础</vt:lpstr>
      <vt:lpstr>2.1  语言和文法</vt:lpstr>
      <vt:lpstr>文法的直观概念和语言概述</vt:lpstr>
      <vt:lpstr>“我是大学生”。是汉语的一个句子 </vt:lpstr>
      <vt:lpstr>PowerPoint 演示文稿</vt:lpstr>
      <vt:lpstr>英语句子</vt:lpstr>
      <vt:lpstr>一、字母表和符号串</vt:lpstr>
      <vt:lpstr>符号串有关的几个概念</vt:lpstr>
      <vt:lpstr>符号串有关的几个概念（续）</vt:lpstr>
      <vt:lpstr>符号串运算</vt:lpstr>
      <vt:lpstr>二、语言</vt:lpstr>
      <vt:lpstr>PowerPoint 演示文稿</vt:lpstr>
      <vt:lpstr>三、文法及其形式定义</vt:lpstr>
      <vt:lpstr>PowerPoint 演示文稿</vt:lpstr>
      <vt:lpstr>PowerPoint 演示文稿</vt:lpstr>
      <vt:lpstr>PowerPoint 演示文稿</vt:lpstr>
      <vt:lpstr>PowerPoint 演示文稿</vt:lpstr>
      <vt:lpstr>文法的类型</vt:lpstr>
      <vt:lpstr>文法的类型</vt:lpstr>
      <vt:lpstr>3型文法</vt:lpstr>
      <vt:lpstr>文法的类型</vt:lpstr>
      <vt:lpstr>文法和语言</vt:lpstr>
      <vt:lpstr>文法和语言</vt:lpstr>
      <vt:lpstr>上下文无关文法及相应的语言</vt:lpstr>
      <vt:lpstr>BNF（Backus-Normal Form）表示法</vt:lpstr>
      <vt:lpstr>文法书写约定</vt:lpstr>
      <vt:lpstr>文法书写约定（续）</vt:lpstr>
      <vt:lpstr>四、推导和短语</vt:lpstr>
      <vt:lpstr>推导</vt:lpstr>
      <vt:lpstr>PowerPoint 演示文稿</vt:lpstr>
      <vt:lpstr>最左推导</vt:lpstr>
      <vt:lpstr>PowerPoint 演示文稿</vt:lpstr>
      <vt:lpstr>句型、句子和语言</vt:lpstr>
      <vt:lpstr>PowerPoint 演示文稿</vt:lpstr>
      <vt:lpstr>文法，语言的定义</vt:lpstr>
      <vt:lpstr>PowerPoint 演示文稿</vt:lpstr>
      <vt:lpstr>PowerPoint 演示文稿</vt:lpstr>
      <vt:lpstr>PowerPoint 演示文稿</vt:lpstr>
      <vt:lpstr>文法的等价</vt:lpstr>
      <vt:lpstr>短语、直接短语和句柄</vt:lpstr>
      <vt:lpstr>五、分析树及二义性</vt:lpstr>
      <vt:lpstr>分析树</vt:lpstr>
      <vt:lpstr>子树</vt:lpstr>
      <vt:lpstr>子树与短语的关系</vt:lpstr>
      <vt:lpstr>构造语法树</vt:lpstr>
      <vt:lpstr>PowerPoint 演示文稿</vt:lpstr>
      <vt:lpstr>上下文无关文法的语法树的用处</vt:lpstr>
      <vt:lpstr>上下文无关文法的语法树</vt:lpstr>
      <vt:lpstr>PowerPoint 演示文稿</vt:lpstr>
      <vt:lpstr>二义性</vt:lpstr>
      <vt:lpstr>文法二义性的消除</vt:lpstr>
      <vt:lpstr>利用“最近最后匹配原则”</vt:lpstr>
      <vt:lpstr>句子if E1 then if E2 then S1 else S2的分析树</vt:lpstr>
      <vt:lpstr>文法的二义性和语言的二义性</vt:lpstr>
      <vt:lpstr>句型的分析</vt:lpstr>
      <vt:lpstr>句型的分析算法分类</vt:lpstr>
      <vt:lpstr>两种方法反映了两种语法树的构造过程。</vt:lpstr>
      <vt:lpstr>自上而下的语法分析</vt:lpstr>
      <vt:lpstr>自下而上的语法分析</vt:lpstr>
      <vt:lpstr>(1)S → cAd   (2)  A → ab  (3)A → a 识别输入串w=cabd是否为该文法的句子 自上而下的语法分析</vt:lpstr>
      <vt:lpstr>(1)S → cAd   (2)  A → ab  (3)A → a 识别输入串w=cabd是否为该文法的句子 自下而上的语法分析</vt:lpstr>
      <vt:lpstr>句型分析的有关问题</vt:lpstr>
      <vt:lpstr>刻画“可归约串”</vt:lpstr>
      <vt:lpstr>例i*i+I 例 ：i*i+i 的短语、直接短语和句柄</vt:lpstr>
      <vt:lpstr>左递归规则--</vt:lpstr>
      <vt:lpstr>左递归的消除</vt:lpstr>
      <vt:lpstr>PowerPoint 演示文稿</vt:lpstr>
      <vt:lpstr>消除直接左递归（续）</vt:lpstr>
      <vt:lpstr>消除间接左递归</vt:lpstr>
      <vt:lpstr>算法：消除左递归</vt:lpstr>
      <vt:lpstr>示例：消除下面文法中的左递归        SAa|b        AAc|Sd|</vt:lpstr>
      <vt:lpstr>提取左公因子</vt:lpstr>
      <vt:lpstr>示例：映射程序设计语言中IF语句的文法      stmt if expr then stmt               | if expr then stmt else stmt               | a      exprb</vt:lpstr>
      <vt:lpstr>为含有-产生式的文法G=(VT,VN,S,) 构造 不含-产生式的文法G=(VT,VN,S,)的方法</vt:lpstr>
      <vt:lpstr>化简文法方法</vt:lpstr>
      <vt:lpstr>化简文法</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编译概述</dc:title>
  <dc:creator>Li Wensheng</dc:creator>
  <cp:lastModifiedBy>xb21cn</cp:lastModifiedBy>
  <cp:revision>224</cp:revision>
  <cp:lastPrinted>2002-07-19T08:01:10Z</cp:lastPrinted>
  <dcterms:created xsi:type="dcterms:W3CDTF">2002-06-11T01:14:55Z</dcterms:created>
  <dcterms:modified xsi:type="dcterms:W3CDTF">2021-03-08T10:55:26Z</dcterms:modified>
</cp:coreProperties>
</file>